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5"/>
  </p:sldMasterIdLst>
  <p:notesMasterIdLst>
    <p:notesMasterId r:id="rId30"/>
  </p:notesMasterIdLst>
  <p:handoutMasterIdLst>
    <p:handoutMasterId r:id="rId31"/>
  </p:handoutMasterIdLst>
  <p:sldIdLst>
    <p:sldId id="304" r:id="rId6"/>
    <p:sldId id="466" r:id="rId7"/>
    <p:sldId id="467" r:id="rId8"/>
    <p:sldId id="468" r:id="rId9"/>
    <p:sldId id="469" r:id="rId10"/>
    <p:sldId id="452" r:id="rId11"/>
    <p:sldId id="461" r:id="rId12"/>
    <p:sldId id="490" r:id="rId13"/>
    <p:sldId id="491" r:id="rId14"/>
    <p:sldId id="488" r:id="rId15"/>
    <p:sldId id="472" r:id="rId16"/>
    <p:sldId id="485" r:id="rId17"/>
    <p:sldId id="495" r:id="rId18"/>
    <p:sldId id="487" r:id="rId19"/>
    <p:sldId id="494" r:id="rId20"/>
    <p:sldId id="496" r:id="rId21"/>
    <p:sldId id="451" r:id="rId22"/>
    <p:sldId id="453" r:id="rId23"/>
    <p:sldId id="454" r:id="rId24"/>
    <p:sldId id="483" r:id="rId25"/>
    <p:sldId id="437" r:id="rId26"/>
    <p:sldId id="489" r:id="rId27"/>
    <p:sldId id="456" r:id="rId28"/>
    <p:sldId id="457" r:id="rId29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824E53-2D5B-4283-8D13-F60527EFF348}">
          <p14:sldIdLst>
            <p14:sldId id="304"/>
            <p14:sldId id="466"/>
            <p14:sldId id="467"/>
            <p14:sldId id="468"/>
            <p14:sldId id="469"/>
            <p14:sldId id="452"/>
            <p14:sldId id="461"/>
            <p14:sldId id="490"/>
            <p14:sldId id="491"/>
            <p14:sldId id="488"/>
            <p14:sldId id="472"/>
            <p14:sldId id="485"/>
            <p14:sldId id="495"/>
            <p14:sldId id="487"/>
            <p14:sldId id="494"/>
            <p14:sldId id="496"/>
            <p14:sldId id="451"/>
            <p14:sldId id="453"/>
            <p14:sldId id="454"/>
            <p14:sldId id="483"/>
            <p14:sldId id="437"/>
            <p14:sldId id="489"/>
            <p14:sldId id="456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1C6"/>
    <a:srgbClr val="9A9CBB"/>
    <a:srgbClr val="232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92" y="240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28.01.2022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2B3E6-FCAB-0E4B-A13A-4D1DBC6A0917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8F091-1E6E-5A40-BB9C-54EEFF51A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42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40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96E4-5D9E-4A92-BB0F-4026166B2E22}" type="datetime1">
              <a:rPr lang="ru-RU" smtClean="0"/>
              <a:t>28.01.2022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62A59-1D7C-49C9-A760-094AD3CFCC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8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336529" y="921786"/>
            <a:ext cx="8412055" cy="2729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545" y="3922114"/>
            <a:ext cx="7770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Методические и когнитивные аспекты геофизического обеспечения </a:t>
            </a:r>
            <a:endParaRPr 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работ по созданию государственных геологических карт масштаба 1:1 000 000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7101" y="5209952"/>
            <a:ext cx="425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Литвинова Т.П., Беляева Л.Н., Левчук О.В., Мишин А.Н. </a:t>
            </a:r>
            <a:endParaRPr lang="ru-RU" sz="1400" baseline="30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ru-RU" sz="1200" baseline="30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3D8DC-E722-CD40-94D4-8E0836ED5645}"/>
              </a:ext>
            </a:extLst>
          </p:cNvPr>
          <p:cNvSpPr txBox="1"/>
          <p:nvPr/>
        </p:nvSpPr>
        <p:spPr>
          <a:xfrm>
            <a:off x="3095244" y="5480637"/>
            <a:ext cx="5888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u="sng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Белов Е.А. </a:t>
            </a:r>
            <a:r>
              <a:rPr lang="ru-RU" sz="12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зам.зав.отделом</a:t>
            </a:r>
            <a:r>
              <a:rPr lang="ru-RU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. ФГБУ «ВСЕГЕИ», </a:t>
            </a:r>
            <a:r>
              <a:rPr lang="ru-RU" sz="12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г.Санкт</a:t>
            </a:r>
            <a:r>
              <a:rPr lang="ru-RU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-Петербург – докладчик </a:t>
            </a:r>
          </a:p>
          <a:p>
            <a:r>
              <a:rPr lang="ru-RU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endParaRPr lang="ru-RU" sz="1400" baseline="30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ru-RU" sz="1200" baseline="30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20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0" t="2658" r="26880"/>
          <a:stretch/>
        </p:blipFill>
        <p:spPr>
          <a:xfrm>
            <a:off x="116154" y="1001966"/>
            <a:ext cx="3362004" cy="49344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29B0B5-946E-DC43-B296-B98BA5C6FD52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743" y="847330"/>
            <a:ext cx="3352949" cy="497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90210" y="3469167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Q-46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5288" y="188913"/>
            <a:ext cx="84248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 цифровых данных или оцифрованных массивов аналогового материала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гравимагнитных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(создание второго информационного уровня)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6512" y="5869688"/>
            <a:ext cx="5158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Arial" panose="020B0604020202020204" pitchFamily="34" charset="0"/>
              </a:rPr>
              <a:t>Оцифрованные карты графиков м-ба 1:50 000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A93D5B-BD5A-B647-BCC0-E2A84E82DC7B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544" y="1236425"/>
            <a:ext cx="3138332" cy="463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0113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288" y="188913"/>
            <a:ext cx="84248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 цифровых данных или оцифрованных массивов аналогового материала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гравимагнитных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(создание второго информационного уровня)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5" y="773113"/>
            <a:ext cx="8502337" cy="49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92" y="2128724"/>
            <a:ext cx="68167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8823" y="5759276"/>
            <a:ext cx="5688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Arial" panose="020B0604020202020204" pitchFamily="34" charset="0"/>
              </a:rPr>
              <a:t>Маршрутные базы данных (</a:t>
            </a:r>
            <a:r>
              <a:rPr lang="en-US" altLang="ru-RU" sz="2000" dirty="0">
                <a:latin typeface="Arial" panose="020B0604020202020204" pitchFamily="34" charset="0"/>
              </a:rPr>
              <a:t>*.xyz, *.</a:t>
            </a:r>
            <a:r>
              <a:rPr lang="en-US" altLang="ru-RU" sz="2000" dirty="0" err="1">
                <a:latin typeface="Arial" panose="020B0604020202020204" pitchFamily="34" charset="0"/>
              </a:rPr>
              <a:t>dat</a:t>
            </a:r>
            <a:r>
              <a:rPr lang="en-US" altLang="ru-RU" sz="2000" dirty="0">
                <a:latin typeface="Arial" panose="020B0604020202020204" pitchFamily="34" charset="0"/>
              </a:rPr>
              <a:t>, *.</a:t>
            </a:r>
            <a:r>
              <a:rPr lang="en-US" altLang="ru-RU" sz="2000" dirty="0" err="1">
                <a:latin typeface="Arial" panose="020B0604020202020204" pitchFamily="34" charset="0"/>
              </a:rPr>
              <a:t>gdb</a:t>
            </a:r>
            <a:r>
              <a:rPr lang="en-US" altLang="ru-RU" sz="2000" dirty="0">
                <a:latin typeface="Arial" panose="020B0604020202020204" pitchFamily="34" charset="0"/>
              </a:rPr>
              <a:t>, *.dbf)</a:t>
            </a:r>
            <a:r>
              <a:rPr lang="ru-RU" altLang="ru-RU" sz="20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A5E189-3DB5-6949-88AC-3EBCCD14D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23" y="3380733"/>
            <a:ext cx="4403788" cy="231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409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33" y="1329292"/>
            <a:ext cx="2547041" cy="3838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694585" y="259042"/>
            <a:ext cx="77041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Создание итоговых цифровых моделей ЦМ (матриц) по листу и его обрамлению, увязка материалов с соседними листами (создание третьего информационного уровня)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9" y="1274705"/>
            <a:ext cx="2830974" cy="4268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56" y="1755647"/>
            <a:ext cx="2774483" cy="4173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949" y="3841600"/>
            <a:ext cx="3008393" cy="2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335" y="1424990"/>
            <a:ext cx="2945597" cy="45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r="4871"/>
          <a:stretch>
            <a:fillRect/>
          </a:stretch>
        </p:blipFill>
        <p:spPr bwMode="auto">
          <a:xfrm>
            <a:off x="5394220" y="5221858"/>
            <a:ext cx="3004502" cy="154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13098" y="6049840"/>
            <a:ext cx="130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Лист </a:t>
            </a:r>
            <a:r>
              <a:rPr lang="en-US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Q-54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1_R58_Mag">
            <a:extLst>
              <a:ext uri="{FF2B5EF4-FFF2-40B4-BE49-F238E27FC236}">
                <a16:creationId xmlns:a16="http://schemas.microsoft.com/office/drawing/2014/main" id="{F6768E93-46EC-DF44-AC16-87856266B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528" r="43869" b="4355"/>
          <a:stretch/>
        </p:blipFill>
        <p:spPr bwMode="auto">
          <a:xfrm>
            <a:off x="4795979" y="175351"/>
            <a:ext cx="3165831" cy="595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DAE6F1-1B14-1F4D-A0F7-97EB7391C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5211" r="47100" b="3932"/>
          <a:stretch/>
        </p:blipFill>
        <p:spPr bwMode="auto">
          <a:xfrm>
            <a:off x="487907" y="175351"/>
            <a:ext cx="3502796" cy="584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A64F38-A6F2-8F4B-B1A1-5AD937EF63E9}"/>
              </a:ext>
            </a:extLst>
          </p:cNvPr>
          <p:cNvSpPr/>
          <p:nvPr/>
        </p:nvSpPr>
        <p:spPr>
          <a:xfrm>
            <a:off x="1374801" y="6102060"/>
            <a:ext cx="130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Лист </a:t>
            </a:r>
            <a:r>
              <a:rPr lang="en-US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Q-54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7863F6-D65F-E143-9A73-E79CC6554F1B}"/>
              </a:ext>
            </a:extLst>
          </p:cNvPr>
          <p:cNvSpPr/>
          <p:nvPr/>
        </p:nvSpPr>
        <p:spPr>
          <a:xfrm>
            <a:off x="5883664" y="6102060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Лист </a:t>
            </a:r>
            <a:r>
              <a:rPr lang="en-US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R-58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45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392" r="1035" b="638"/>
          <a:stretch/>
        </p:blipFill>
        <p:spPr bwMode="auto">
          <a:xfrm>
            <a:off x="521041" y="994866"/>
            <a:ext cx="4167773" cy="5716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78" y="994866"/>
            <a:ext cx="4199039" cy="5716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72639" y="-20797"/>
            <a:ext cx="77041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Создание итоговых цифровых моделей ЦМ (матриц) по листу и его обрамлению, увязка материалов с соседними листами (создание третьего информационного уровня)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6215" y="3548042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S-55,56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42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672639" y="-20797"/>
            <a:ext cx="77041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Arial" panose="020B0604020202020204" pitchFamily="34" charset="0"/>
              </a:rPr>
              <a:t>Создание итоговых цифровых моделей ЦМ (матриц) по листу и его обрамлению, увязка материалов с соседними листами (создание третьего информационного уровня)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6215" y="3548042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S-55,56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D2C57D-C3CB-0541-81D1-E84892EF1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4667" r="38268" b="13809"/>
          <a:stretch/>
        </p:blipFill>
        <p:spPr>
          <a:xfrm>
            <a:off x="242021" y="1077685"/>
            <a:ext cx="3242600" cy="409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2DC30A-2A3D-734D-9E27-0963F26E97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3905" r="39245" b="14858"/>
          <a:stretch/>
        </p:blipFill>
        <p:spPr>
          <a:xfrm>
            <a:off x="2849395" y="1406544"/>
            <a:ext cx="3350624" cy="428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51F7AF-4ED5-0443-8CCA-24995A707F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4476" r="39246" b="14000"/>
          <a:stretch/>
        </p:blipFill>
        <p:spPr>
          <a:xfrm>
            <a:off x="5218815" y="1939834"/>
            <a:ext cx="3716345" cy="477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689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A7ABE44B-3E3C-1B4B-9C1C-CE84DCA19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39" y="-20797"/>
            <a:ext cx="77041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Создание итоговых цифровых моделей ЦМ (матриц) по листу и его обрамлению, увязка материалов с соседними листами (создание третьего информационного уровня)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6AF91E4-2665-604B-96FF-9DD187EF3425}"/>
              </a:ext>
            </a:extLst>
          </p:cNvPr>
          <p:cNvSpPr/>
          <p:nvPr/>
        </p:nvSpPr>
        <p:spPr>
          <a:xfrm>
            <a:off x="1184937" y="6036222"/>
            <a:ext cx="3010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Буге 2.67 Аэрогравиметрические данные (2.67)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F9AB7E-378C-D249-9989-120F48CE7710}"/>
              </a:ext>
            </a:extLst>
          </p:cNvPr>
          <p:cNvSpPr/>
          <p:nvPr/>
        </p:nvSpPr>
        <p:spPr>
          <a:xfrm>
            <a:off x="4506898" y="5992204"/>
            <a:ext cx="3010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Буге 2.67 </a:t>
            </a:r>
            <a:r>
              <a:rPr lang="ru-RU" altLang="ru-RU" b="1" dirty="0" err="1">
                <a:solidFill>
                  <a:schemeClr val="tx2"/>
                </a:solidFill>
                <a:latin typeface="Arial" panose="020B0604020202020204" pitchFamily="34" charset="0"/>
              </a:rPr>
              <a:t>Аэрогравиметрия</a:t>
            </a:r>
            <a:endParaRPr lang="ru-RU" altLang="ru-RU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</a:rPr>
              <a:t>На акватории (2.67)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75C829-2A60-4149-9449-1C5748671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8858" r="47619" b="5809"/>
          <a:stretch/>
        </p:blipFill>
        <p:spPr>
          <a:xfrm>
            <a:off x="1278706" y="854218"/>
            <a:ext cx="2823450" cy="54639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8994E3-8860-D54B-93D2-E72D1C9BD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9428" r="47333" b="5238"/>
          <a:stretch/>
        </p:blipFill>
        <p:spPr>
          <a:xfrm>
            <a:off x="4419036" y="854218"/>
            <a:ext cx="2875741" cy="55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8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F8E46-DD38-9441-92B9-5A1232314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4970" r="13620" b="7571"/>
          <a:stretch>
            <a:fillRect/>
          </a:stretch>
        </p:blipFill>
        <p:spPr bwMode="auto">
          <a:xfrm>
            <a:off x="89328" y="984431"/>
            <a:ext cx="2808288" cy="4975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327E9-1E1F-C745-B192-15B609F8C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4727" r="9235" b="6686"/>
          <a:stretch>
            <a:fillRect/>
          </a:stretch>
        </p:blipFill>
        <p:spPr bwMode="auto">
          <a:xfrm>
            <a:off x="2210354" y="1185159"/>
            <a:ext cx="3095625" cy="511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459DC9-F13F-C047-88EE-9E773D569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4227" r="13451" b="7040"/>
          <a:stretch>
            <a:fillRect/>
          </a:stretch>
        </p:blipFill>
        <p:spPr bwMode="auto">
          <a:xfrm>
            <a:off x="4205028" y="1330596"/>
            <a:ext cx="3024187" cy="529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C3CD01-2321-624B-A1B3-28663385E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0" t="4971" r="7555" b="6705"/>
          <a:stretch>
            <a:fillRect/>
          </a:stretch>
        </p:blipFill>
        <p:spPr bwMode="auto">
          <a:xfrm>
            <a:off x="5918889" y="1796708"/>
            <a:ext cx="3168650" cy="4972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5101" y="6488668"/>
            <a:ext cx="130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Лист </a:t>
            </a:r>
            <a:r>
              <a:rPr lang="en-US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Q-54</a:t>
            </a:r>
            <a:endParaRPr lang="ru-RU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EBC6E7D-A22B-F148-BF34-460429EA6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01" y="-20797"/>
            <a:ext cx="86911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</a:rPr>
              <a:t>Вычисление трансформант аномальных магнитного и гравитационного полей (локальной, региональной составляющих, вертикального и горизонтального градиентов) по итоговым матрицам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57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B457F689-16C1-8341-A7FB-62466ACA0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4613" r="12817" b="4314"/>
          <a:stretch>
            <a:fillRect/>
          </a:stretch>
        </p:blipFill>
        <p:spPr bwMode="auto">
          <a:xfrm>
            <a:off x="395288" y="390525"/>
            <a:ext cx="3097212" cy="5559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>
            <a:extLst>
              <a:ext uri="{FF2B5EF4-FFF2-40B4-BE49-F238E27FC236}">
                <a16:creationId xmlns:a16="http://schemas.microsoft.com/office/drawing/2014/main" id="{BFF31645-51F5-7D47-ADD0-521F37954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5351" r="11938" b="6345"/>
          <a:stretch>
            <a:fillRect/>
          </a:stretch>
        </p:blipFill>
        <p:spPr bwMode="auto">
          <a:xfrm>
            <a:off x="2349500" y="765175"/>
            <a:ext cx="3384550" cy="5583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21EE18ED-CAC0-DD44-8B12-DD2687D39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3" t="4024" r="10744" b="6474"/>
          <a:stretch>
            <a:fillRect/>
          </a:stretch>
        </p:blipFill>
        <p:spPr bwMode="auto">
          <a:xfrm>
            <a:off x="3924300" y="1341438"/>
            <a:ext cx="3240088" cy="538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>
            <a:extLst>
              <a:ext uri="{FF2B5EF4-FFF2-40B4-BE49-F238E27FC236}">
                <a16:creationId xmlns:a16="http://schemas.microsoft.com/office/drawing/2014/main" id="{7C3CA523-9DDD-3B4E-8444-43E468C6B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4890" r="10196" b="5467"/>
          <a:stretch>
            <a:fillRect/>
          </a:stretch>
        </p:blipFill>
        <p:spPr bwMode="auto">
          <a:xfrm>
            <a:off x="5724525" y="1757363"/>
            <a:ext cx="3121025" cy="5100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FB72E4-5904-7949-8F1F-755269E9053F}"/>
              </a:ext>
            </a:extLst>
          </p:cNvPr>
          <p:cNvSpPr/>
          <p:nvPr/>
        </p:nvSpPr>
        <p:spPr>
          <a:xfrm>
            <a:off x="4322500" y="292378"/>
            <a:ext cx="4414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/>
              <a:t>Локальные и региональные составляющие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5229" y="6105872"/>
            <a:ext cx="130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Лист </a:t>
            </a:r>
            <a:r>
              <a:rPr lang="en-US" altLang="ru-RU" b="1" dirty="0">
                <a:solidFill>
                  <a:schemeClr val="tx2"/>
                </a:solidFill>
                <a:latin typeface="Arial" panose="020B0604020202020204" pitchFamily="34" charset="0"/>
              </a:rPr>
              <a:t>Q-54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615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3DE1E5-D24D-1940-AAF8-126F47E46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7160" r="939" b="2102"/>
          <a:stretch/>
        </p:blipFill>
        <p:spPr>
          <a:xfrm>
            <a:off x="1033163" y="672737"/>
            <a:ext cx="7211913" cy="5190122"/>
          </a:xfrm>
          <a:prstGeom prst="rect">
            <a:avLst/>
          </a:prstGeom>
        </p:spPr>
      </p:pic>
      <p:pic>
        <p:nvPicPr>
          <p:cNvPr id="4" name="Рисунок 1" descr="H:\!!отчёт_ГФО_1000_2016\Мовчан_прогноз\Безымянный-2.png">
            <a:extLst>
              <a:ext uri="{FF2B5EF4-FFF2-40B4-BE49-F238E27FC236}">
                <a16:creationId xmlns:a16="http://schemas.microsoft.com/office/drawing/2014/main" id="{5B9AEB77-38E0-B74A-A1E2-84D5411E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/>
          <a:stretch>
            <a:fillRect/>
          </a:stretch>
        </p:blipFill>
        <p:spPr bwMode="auto">
          <a:xfrm>
            <a:off x="343493" y="3221879"/>
            <a:ext cx="1842822" cy="2712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FF99A5-681F-0C40-9BD1-893D0556A8FF}"/>
              </a:ext>
            </a:extLst>
          </p:cNvPr>
          <p:cNvSpPr/>
          <p:nvPr/>
        </p:nvSpPr>
        <p:spPr>
          <a:xfrm>
            <a:off x="451143" y="5934670"/>
            <a:ext cx="3470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Схема рельефа кровли магнитоактивной поверхности листа </a:t>
            </a:r>
            <a:r>
              <a:rPr lang="en-US" altLang="ru-RU" dirty="0"/>
              <a:t>Q</a:t>
            </a:r>
            <a:r>
              <a:rPr lang="ru-RU" altLang="ru-RU" dirty="0"/>
              <a:t>-54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B5B48E-7553-7648-A671-5BD4512DD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69" y="2391999"/>
            <a:ext cx="3884831" cy="4206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0CDDA9-1F67-524D-AADF-29F266FD9F43}"/>
              </a:ext>
            </a:extLst>
          </p:cNvPr>
          <p:cNvSpPr/>
          <p:nvPr/>
        </p:nvSpPr>
        <p:spPr>
          <a:xfrm>
            <a:off x="195942" y="26406"/>
            <a:ext cx="8784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Предварительная комплексная интерпретация геофизических материалов</a:t>
            </a:r>
            <a:r>
              <a:rPr lang="en-US" alt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</a:t>
            </a:r>
            <a:r>
              <a:rPr lang="ru-RU" alt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и </a:t>
            </a:r>
          </a:p>
          <a:p>
            <a:r>
              <a:rPr lang="ru-RU" altLang="ru-RU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Создание геолого-геофизических разрезов земной коры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84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18360" y="739494"/>
            <a:ext cx="8706370" cy="49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Методические аспекты:</a:t>
            </a:r>
            <a:endParaRPr kumimoji="0" lang="ru-RU" altLang="ru-RU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Понятие опережающей Геофизической основы (ГФО-1000) Государственной геологической карты</a:t>
            </a:r>
            <a:r>
              <a:rPr kumimoji="0" lang="en-US" altLang="ru-RU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масштаба 1:1 000 000 (ГГК-1000/3).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Целевое назначение, задачи.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Методика создания ГФО-1000. 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altLang="ru-RU" sz="1400" dirty="0">
              <a:latin typeface="Times New Roman CYR" panose="02020603050405020304" pitchFamily="18" charset="0"/>
              <a:ea typeface="Calibri" panose="020F0502020204030204" pitchFamily="34" charset="0"/>
              <a:cs typeface="Times New Roman CYR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1400" b="1" i="1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Когнитивные аспекты (приобретение, преобразование и использование материалов ГФО-1000)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alt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Сбор геофизических аналоговых и цифровых средне-крупномасштабных материалов (</a:t>
            </a:r>
            <a:r>
              <a:rPr lang="ru-RU" altLang="ru-RU" sz="1400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аэромагнитометрических</a:t>
            </a: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(АМС), гравиметрических (ГР), </a:t>
            </a:r>
            <a:r>
              <a:rPr lang="ru-RU" altLang="ru-RU" sz="1400" dirty="0" err="1">
                <a:latin typeface="Times New Roman CYR" panose="02020603050405020304" pitchFamily="18" charset="0"/>
                <a:cs typeface="Times New Roman CYR" panose="02020603050405020304" pitchFamily="18" charset="0"/>
              </a:rPr>
              <a:t>аэроэгаммаспектрометрических</a:t>
            </a: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(АГСМ) по площади листа и его обрамлению, составление схем изученности и использованных материалов.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Специализированная обработка материалов аномальных магнитного и гравитационного полей (сканирование, оцифровка - создание первого информационного уровня).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Обработка оцифрованных магнитометрических данных (редуцирование и увязка данных - создание второго информационного уровня).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Создание итоговых цифровых моделей ЦМ (матриц) по листу и его обрамлению, увязка материалов с соседними листами (создание третьего информационного уровня).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Вычисление трансформант аномальных магнитного и гравитационного полей (локальной, региональной составляющих, вертикального и горизонтального градиентов) по итоговым матрицам.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Составление цифровых карт(ЦК) в ГИС-формате.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Предварительная комплексная интерпретация геофизических материалов.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 Создание геолого-геофизических разрезов земной коры.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altLang="ru-RU" sz="1400" dirty="0">
                <a:latin typeface="Times New Roman CYR" panose="02020603050405020304" pitchFamily="18" charset="0"/>
                <a:cs typeface="Times New Roman CYR" panose="02020603050405020304" pitchFamily="18" charset="0"/>
              </a:rPr>
              <a:t>Составление Объяснительной записки.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49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288" y="188913"/>
            <a:ext cx="8229600" cy="922337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sz="2400" kern="0" dirty="0">
                <a:latin typeface="Times New Roman" pitchFamily="18" charset="0"/>
                <a:cs typeface="Times New Roman" pitchFamily="18" charset="0"/>
              </a:rPr>
              <a:t>Структура представляемого на диске комплекта цифровых материалов ГФО-1000</a:t>
            </a:r>
            <a:br>
              <a:rPr lang="ru-RU" sz="2400" kern="0" dirty="0">
                <a:latin typeface="Times New Roman" pitchFamily="18" charset="0"/>
                <a:cs typeface="Times New Roman" pitchFamily="18" charset="0"/>
              </a:rPr>
            </a:br>
            <a:endParaRPr lang="ru-RU" sz="2400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987425"/>
            <a:ext cx="4352925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87425"/>
            <a:ext cx="3240087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341438"/>
            <a:ext cx="4167188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12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593" y="197037"/>
            <a:ext cx="58642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Основные возможности использования материалов актуализированной ГФО-1000 для получения новой геологической информации применительно к ГК-1000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/3</a:t>
            </a:r>
            <a:endParaRPr lang="ru-RU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337856" y="1672666"/>
            <a:ext cx="844769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выявление детального структурного рисунка отдельных тектонических зон и блоков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  <a:endParaRPr lang="ru-RU" altLang="ru-RU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уточнение границ распространения конкретных стратифицированных образований (свит, серий) или их частей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под чехлом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уточнение границ и морфологии известных интрузивных массивов, выявление новых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  <a:endParaRPr lang="ru-RU" altLang="ru-RU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уточнение положения известных даек и </a:t>
            </a:r>
            <a:r>
              <a:rPr lang="ru-RU" altLang="ru-RU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силлов</a:t>
            </a: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выявление новых как на обнаженных, так и на перекрытых чехлом площадях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  <a:endParaRPr lang="ru-RU" altLang="ru-RU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картирование разрывных нарушений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  <a:endParaRPr lang="ru-RU" altLang="ru-RU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337858" y="4351206"/>
            <a:ext cx="59554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Область применения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карты </a:t>
            </a:r>
            <a:r>
              <a:rPr lang="ru-RU" altLang="ru-RU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дочетвертичных</a:t>
            </a: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образований масштаба 1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:1 000 000</a:t>
            </a:r>
            <a:endParaRPr lang="ru-RU" altLang="ru-RU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карты строения фундамента масштаба 1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:1 000 000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 </a:t>
            </a: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тектонические схемы масштаба 1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2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5</a:t>
            </a:r>
            <a:r>
              <a:rPr lang="en-US" altLang="ru-RU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00 000</a:t>
            </a:r>
            <a:endParaRPr lang="ru-RU" altLang="ru-RU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ru-RU" altLang="ru-RU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74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80E89F-872D-6B4A-BADD-541CEF80EB11}"/>
              </a:ext>
            </a:extLst>
          </p:cNvPr>
          <p:cNvSpPr/>
          <p:nvPr/>
        </p:nvSpPr>
        <p:spPr>
          <a:xfrm>
            <a:off x="3007468" y="2973660"/>
            <a:ext cx="32598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83266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137" y="44752"/>
            <a:ext cx="8113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Актуализированная цифровая карта аномального магнитного поля территории России и прилегающих акваторий масштаба 1:2 500 000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0" t="5132" r="5600" b="5073"/>
          <a:stretch/>
        </p:blipFill>
        <p:spPr>
          <a:xfrm>
            <a:off x="512063" y="629527"/>
            <a:ext cx="8302341" cy="56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60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94CD6D-0486-5B48-9967-D4885FFC2B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675" y="687217"/>
            <a:ext cx="8212368" cy="56487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4920" y="166103"/>
            <a:ext cx="8113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Актуализированная цифровая карта аномального гравитационного поля территории России и прилегающих акваторий масштаба 1:2 500 000  </a:t>
            </a:r>
          </a:p>
        </p:txBody>
      </p:sp>
    </p:spTree>
    <p:extLst>
      <p:ext uri="{BB962C8B-B14F-4D97-AF65-F5344CB8AC3E}">
        <p14:creationId xmlns:p14="http://schemas.microsoft.com/office/powerpoint/2010/main" val="243013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E24F3D-9270-474B-A2DB-FF1AC0B5C994}"/>
              </a:ext>
            </a:extLst>
          </p:cNvPr>
          <p:cNvSpPr txBox="1"/>
          <p:nvPr/>
        </p:nvSpPr>
        <p:spPr>
          <a:xfrm>
            <a:off x="379771" y="20004"/>
            <a:ext cx="8142213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22" b="1" dirty="0">
                <a:solidFill>
                  <a:srgbClr val="232C8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Методические аспекты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7EA5F-5E3C-964A-BC12-74F280E18737}"/>
              </a:ext>
            </a:extLst>
          </p:cNvPr>
          <p:cNvSpPr txBox="1"/>
          <p:nvPr/>
        </p:nvSpPr>
        <p:spPr>
          <a:xfrm>
            <a:off x="67377" y="456247"/>
            <a:ext cx="884778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Опережающая геофизическая основа (ГФО-1000) </a:t>
            </a:r>
            <a:r>
              <a:rPr lang="ru-RU" b="1" dirty="0" err="1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Госгеолкарты</a:t>
            </a:r>
            <a:r>
              <a:rPr lang="ru-RU" b="1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– комплект сводных геофизических материалов по площади листа, подготовленный на этапе, предшествующем работам по составлению листа </a:t>
            </a:r>
            <a:r>
              <a:rPr lang="ru-RU" dirty="0" err="1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Госгеолкарты</a:t>
            </a:r>
            <a:r>
              <a:rPr lang="ru-RU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по результатам ранее выполненных съемок в соответствии с действующими Требованиями, утвержденными </a:t>
            </a:r>
            <a:r>
              <a:rPr lang="ru-RU" dirty="0" err="1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Роснедра</a:t>
            </a:r>
            <a:r>
              <a:rPr lang="ru-RU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algn="just"/>
            <a:r>
              <a:rPr lang="ru-RU" b="1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Государственная геологическая карта Российской Федерации масштаба 1 : 1 000 000 (ГГК-1000</a:t>
            </a:r>
            <a:r>
              <a:rPr lang="ru-RU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 является геолого-картографической информационной основой федерального уровня, целевым назначением которой является формирование единого информационного пространства в сфере недропользования;</a:t>
            </a:r>
          </a:p>
          <a:p>
            <a:pPr algn="just"/>
            <a:r>
              <a:rPr lang="ru-RU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Нормативное обеспечение работ</a:t>
            </a:r>
            <a:r>
              <a:rPr lang="en-US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dirty="0">
                <a:latin typeface="Garamond" panose="02020404030301010803" pitchFamily="18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по созданию ГФО – 1000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>
                <a:latin typeface="Garamond" panose="02020404030301010803" pitchFamily="18" charset="0"/>
                <a:cs typeface="Times New Roman CYR" panose="02020603050405020304" pitchFamily="18" charset="0"/>
              </a:rPr>
              <a:t>«Требования к опережающей геофизической основе Государственной геологической карты Российской Федерации масштаба 1:1 000 000 третьего поколения (вторая редакция)» 2012 г. </a:t>
            </a:r>
          </a:p>
          <a:p>
            <a:r>
              <a:rPr lang="ru-RU" b="1" u="sng" dirty="0">
                <a:latin typeface="Garamond" panose="02020404030301010803" pitchFamily="18" charset="0"/>
              </a:rPr>
              <a:t>Цель ГФО-1000 </a:t>
            </a:r>
            <a:r>
              <a:rPr lang="ru-RU" dirty="0">
                <a:latin typeface="Garamond" panose="02020404030301010803" pitchFamily="18" charset="0"/>
              </a:rPr>
              <a:t>-  обеспечение повышения геологической информативности, </a:t>
            </a:r>
            <a:r>
              <a:rPr lang="ru-RU" dirty="0" err="1">
                <a:latin typeface="Garamond" panose="02020404030301010803" pitchFamily="18" charset="0"/>
              </a:rPr>
              <a:t>глубинности</a:t>
            </a:r>
            <a:r>
              <a:rPr lang="ru-RU" dirty="0">
                <a:latin typeface="Garamond" panose="02020404030301010803" pitchFamily="18" charset="0"/>
              </a:rPr>
              <a:t> и достоверности геолого-прогнозных построений Госгеолкарты-1000/3 за счет использования имеющихся геофизических материалов.</a:t>
            </a:r>
          </a:p>
          <a:p>
            <a:r>
              <a:rPr lang="ru-RU" b="1" u="sng" dirty="0">
                <a:latin typeface="Garamond" panose="02020404030301010803" pitchFamily="18" charset="0"/>
              </a:rPr>
              <a:t>Основные  задачи ГФО-1000 </a:t>
            </a:r>
            <a:r>
              <a:rPr lang="ru-RU" dirty="0">
                <a:latin typeface="Garamond" panose="02020404030301010803" pitchFamily="18" charset="0"/>
              </a:rPr>
              <a:t>-  подготовка сводных цифровых моделей и карт геофизических полей по листам Госгеолкарты-1000/3, предварительная комплексная интерпретация геофизических материалов в помощь </a:t>
            </a:r>
            <a:r>
              <a:rPr lang="ru-RU" dirty="0" err="1">
                <a:latin typeface="Garamond" panose="02020404030301010803" pitchFamily="18" charset="0"/>
              </a:rPr>
              <a:t>геокартировочным</a:t>
            </a:r>
            <a:r>
              <a:rPr lang="ru-RU" dirty="0">
                <a:latin typeface="Garamond" panose="02020404030301010803" pitchFamily="18" charset="0"/>
              </a:rPr>
              <a:t> работам масштаба 1:1 000 000.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b="1" dirty="0">
              <a:latin typeface="Garamond" panose="02020404030301010803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ru-RU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82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E24F3D-9270-474B-A2DB-FF1AC0B5C994}"/>
              </a:ext>
            </a:extLst>
          </p:cNvPr>
          <p:cNvSpPr txBox="1"/>
          <p:nvPr/>
        </p:nvSpPr>
        <p:spPr>
          <a:xfrm>
            <a:off x="379771" y="20004"/>
            <a:ext cx="8142213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22" b="1" dirty="0">
                <a:solidFill>
                  <a:srgbClr val="232C8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Методические аспекты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" y="423512"/>
            <a:ext cx="8231428" cy="61897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3BE270-CD50-F74D-A689-0E25BCB18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31300"/>
          <a:stretch/>
        </p:blipFill>
        <p:spPr>
          <a:xfrm>
            <a:off x="6478332" y="4662409"/>
            <a:ext cx="2180811" cy="18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E24F3D-9270-474B-A2DB-FF1AC0B5C994}"/>
              </a:ext>
            </a:extLst>
          </p:cNvPr>
          <p:cNvSpPr txBox="1"/>
          <p:nvPr/>
        </p:nvSpPr>
        <p:spPr>
          <a:xfrm>
            <a:off x="303571" y="0"/>
            <a:ext cx="8142213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22" b="1" dirty="0">
                <a:solidFill>
                  <a:srgbClr val="232C8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Методические аспекты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9413" y="587678"/>
            <a:ext cx="83306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</a:rPr>
              <a:t> В комплект опережающей геофизической основы масштаба </a:t>
            </a: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</a:rPr>
              <a:t>1:1 000 000 в стандартной полистной международной номенклатуре (с объяснительной запиской) входят в</a:t>
            </a:r>
            <a:r>
              <a:rPr lang="ru-RU" altLang="ru-RU" b="1" u="sng" dirty="0">
                <a:latin typeface="Arial" panose="020B0604020202020204" pitchFamily="34" charset="0"/>
              </a:rPr>
              <a:t> масштабе 1:1 000 000</a:t>
            </a:r>
          </a:p>
          <a:p>
            <a:pPr algn="just">
              <a:spcBef>
                <a:spcPct val="0"/>
              </a:spcBef>
            </a:pPr>
            <a:r>
              <a:rPr lang="ru-RU" altLang="ru-RU" b="1" u="sng" dirty="0">
                <a:solidFill>
                  <a:srgbClr val="FF3300"/>
                </a:solidFill>
                <a:latin typeface="Arial" panose="020B0604020202020204" pitchFamily="34" charset="0"/>
              </a:rPr>
              <a:t>    Основные:</a:t>
            </a:r>
            <a:endParaRPr lang="ru-RU" altLang="ru-RU" u="sng" dirty="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dirty="0">
                <a:latin typeface="Arial" panose="020B0604020202020204" pitchFamily="34" charset="0"/>
              </a:rPr>
              <a:t>- </a:t>
            </a:r>
            <a:r>
              <a:rPr lang="ru-RU" altLang="ru-RU" b="1" dirty="0">
                <a:latin typeface="Arial" panose="020B0604020202020204" pitchFamily="34" charset="0"/>
              </a:rPr>
              <a:t>карта аномального магнитного поля (Δ</a:t>
            </a:r>
            <a:r>
              <a:rPr lang="ru-RU" altLang="ru-RU" b="1" i="1" dirty="0">
                <a:latin typeface="Arial" panose="020B0604020202020204" pitchFamily="34" charset="0"/>
              </a:rPr>
              <a:t>Т</a:t>
            </a:r>
            <a:r>
              <a:rPr lang="ru-RU" altLang="ru-RU" b="1" dirty="0">
                <a:latin typeface="Arial" panose="020B0604020202020204" pitchFamily="34" charset="0"/>
              </a:rPr>
              <a:t>)а;  </a:t>
            </a: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</a:rPr>
              <a:t>- Гравиметрическая карта  в редукциях Буге (и/или Фая) при постоянной плотности промежуточного слоя 2,67 (или для морских акваторий 2,30) г/см</a:t>
            </a:r>
            <a:r>
              <a:rPr lang="ru-RU" altLang="ru-RU" b="1" baseline="30000" dirty="0">
                <a:latin typeface="Arial" panose="020B0604020202020204" pitchFamily="34" charset="0"/>
              </a:rPr>
              <a:t>3</a:t>
            </a:r>
            <a:r>
              <a:rPr lang="ru-RU" altLang="ru-RU" b="1" dirty="0">
                <a:latin typeface="Arial" panose="020B0604020202020204" pitchFamily="34" charset="0"/>
              </a:rPr>
              <a:t> в условном  уровне;</a:t>
            </a: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</a:rPr>
              <a:t>- карты радиометрических полей: (содержания урана, тория, калия и мощности экспозиционной дозы (МЭД); </a:t>
            </a: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</a:rPr>
              <a:t>- Схема предварительной комплексной интерпретации геофизических материалов;</a:t>
            </a: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</a:rPr>
              <a:t>- геолого-</a:t>
            </a:r>
            <a:r>
              <a:rPr lang="ru-RU" altLang="ru-RU" b="1" dirty="0" err="1">
                <a:latin typeface="Arial" panose="020B0604020202020204" pitchFamily="34" charset="0"/>
              </a:rPr>
              <a:t>геофизичекие</a:t>
            </a:r>
            <a:r>
              <a:rPr lang="ru-RU" altLang="ru-RU" b="1" dirty="0">
                <a:latin typeface="Arial" panose="020B0604020202020204" pitchFamily="34" charset="0"/>
              </a:rPr>
              <a:t> разрезы по 1-3-м профилям.</a:t>
            </a: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solidFill>
                  <a:srgbClr val="FF3300"/>
                </a:solidFill>
                <a:latin typeface="Arial" panose="020B0604020202020204" pitchFamily="34" charset="0"/>
              </a:rPr>
              <a:t>    </a:t>
            </a:r>
            <a:r>
              <a:rPr lang="ru-RU" altLang="ru-RU" b="1" u="sng" dirty="0">
                <a:solidFill>
                  <a:srgbClr val="FF3300"/>
                </a:solidFill>
                <a:latin typeface="Arial" panose="020B0604020202020204" pitchFamily="34" charset="0"/>
              </a:rPr>
              <a:t>Дополнительные:</a:t>
            </a: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</a:rPr>
              <a:t>-  карты трансформант аномальных магнитного и гравитационного полей (</a:t>
            </a:r>
            <a:r>
              <a:rPr lang="ru-RU" altLang="ru-RU" b="1" dirty="0" err="1">
                <a:latin typeface="Arial" panose="020B0604020202020204" pitchFamily="34" charset="0"/>
              </a:rPr>
              <a:t>локальнойи</a:t>
            </a:r>
            <a:r>
              <a:rPr lang="ru-RU" altLang="ru-RU" b="1" dirty="0">
                <a:latin typeface="Arial" panose="020B0604020202020204" pitchFamily="34" charset="0"/>
              </a:rPr>
              <a:t>  региональной составляющих, вертикального и горизонтального градиентов и др.);</a:t>
            </a:r>
          </a:p>
          <a:p>
            <a:pPr algn="just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</a:rPr>
              <a:t>-    карты бинарных отношений ЕРЭ;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45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E61B32-48B0-F94B-BDD3-4EDB2FEE8158}"/>
              </a:ext>
            </a:extLst>
          </p:cNvPr>
          <p:cNvSpPr/>
          <p:nvPr/>
        </p:nvSpPr>
        <p:spPr>
          <a:xfrm>
            <a:off x="2385515" y="452490"/>
            <a:ext cx="428431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Сбор и анализ отчетных материалов</a:t>
            </a:r>
          </a:p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и материалов предшествующих работ (в том числе ГФО-1000)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1364A4-6006-5C41-A418-61779C1C5F30}"/>
              </a:ext>
            </a:extLst>
          </p:cNvPr>
          <p:cNvSpPr/>
          <p:nvPr/>
        </p:nvSpPr>
        <p:spPr>
          <a:xfrm>
            <a:off x="4527670" y="1608343"/>
            <a:ext cx="442798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Выбор материалов для составления</a:t>
            </a:r>
          </a:p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базовой матрицы (масштаб 1:200 000 )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A98532-1199-414F-A845-F5A5CD1AF4CF}"/>
              </a:ext>
            </a:extLst>
          </p:cNvPr>
          <p:cNvSpPr/>
          <p:nvPr/>
        </p:nvSpPr>
        <p:spPr>
          <a:xfrm>
            <a:off x="4578388" y="2611774"/>
            <a:ext cx="158907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Материалы </a:t>
            </a:r>
          </a:p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обрамления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D68BAC-778D-DD40-B5B2-CBC29608B5D3}"/>
              </a:ext>
            </a:extLst>
          </p:cNvPr>
          <p:cNvSpPr/>
          <p:nvPr/>
        </p:nvSpPr>
        <p:spPr>
          <a:xfrm>
            <a:off x="6650417" y="2611774"/>
            <a:ext cx="2355952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Материалы </a:t>
            </a:r>
          </a:p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для площади листа</a:t>
            </a: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691BB4D-5F33-EC46-AF3B-C169BA2BD0C9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6741661" y="2254674"/>
            <a:ext cx="1086732" cy="357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250283C-0165-B545-B1A8-7EA4A2C00852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5372926" y="2254674"/>
            <a:ext cx="1368735" cy="3571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990FFD6-9CC6-5A4B-BCFE-42CE7D470241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4527670" y="1375820"/>
            <a:ext cx="2213991" cy="2325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FC1E64-0D8F-3341-8670-2A0F3254C961}"/>
              </a:ext>
            </a:extLst>
          </p:cNvPr>
          <p:cNvSpPr/>
          <p:nvPr/>
        </p:nvSpPr>
        <p:spPr>
          <a:xfrm>
            <a:off x="4527670" y="3902948"/>
            <a:ext cx="4478699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Внешняя и внутренняя увязка материалов. Создание базовой матрицы</a:t>
            </a:r>
            <a:endParaRPr lang="ru-RU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E0BBFB4-AB0B-4B49-AB04-12B7212CF873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767020" y="3499224"/>
            <a:ext cx="0" cy="4037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7248DC-559D-A346-95D7-3768D4FF99A5}"/>
              </a:ext>
            </a:extLst>
          </p:cNvPr>
          <p:cNvSpPr/>
          <p:nvPr/>
        </p:nvSpPr>
        <p:spPr>
          <a:xfrm>
            <a:off x="203029" y="1608342"/>
            <a:ext cx="423127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Выбор детальных материалов и материалов для актуализации</a:t>
            </a:r>
          </a:p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(масштаб 1:200 000 и крупнее)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3E4BE9-D399-1945-8CDA-9FDEC8B0937D}"/>
              </a:ext>
            </a:extLst>
          </p:cNvPr>
          <p:cNvSpPr/>
          <p:nvPr/>
        </p:nvSpPr>
        <p:spPr>
          <a:xfrm>
            <a:off x="203029" y="3141896"/>
            <a:ext cx="4231276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Оцифровка (при необходимости) и внутренняя и внешняя доувязка детальных материалов. Создание матричных моделей. При необходимости создание сводной детальной модели</a:t>
            </a:r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39C36E8-4108-AF44-8F00-6539AD5BB4F1}"/>
              </a:ext>
            </a:extLst>
          </p:cNvPr>
          <p:cNvCxnSpPr>
            <a:cxnSpLocks/>
            <a:stCxn id="3" idx="2"/>
            <a:endCxn id="12" idx="0"/>
          </p:cNvCxnSpPr>
          <p:nvPr/>
        </p:nvCxnSpPr>
        <p:spPr>
          <a:xfrm flipH="1">
            <a:off x="2318667" y="1375820"/>
            <a:ext cx="2209003" cy="2325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8B7E2C3-2A23-AC41-A554-B7EAD08E7304}"/>
              </a:ext>
            </a:extLst>
          </p:cNvPr>
          <p:cNvCxnSpPr>
            <a:stCxn id="5" idx="2"/>
          </p:cNvCxnSpPr>
          <p:nvPr/>
        </p:nvCxnSpPr>
        <p:spPr>
          <a:xfrm>
            <a:off x="5372926" y="3258105"/>
            <a:ext cx="0" cy="241119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CEE5A14-43B3-6C4A-A5CC-35B694CA2FD8}"/>
              </a:ext>
            </a:extLst>
          </p:cNvPr>
          <p:cNvCxnSpPr>
            <a:stCxn id="6" idx="2"/>
          </p:cNvCxnSpPr>
          <p:nvPr/>
        </p:nvCxnSpPr>
        <p:spPr>
          <a:xfrm>
            <a:off x="7828393" y="3258105"/>
            <a:ext cx="0" cy="241119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177F87D-FE18-C04B-B579-38FE06FBA943}"/>
              </a:ext>
            </a:extLst>
          </p:cNvPr>
          <p:cNvCxnSpPr/>
          <p:nvPr/>
        </p:nvCxnSpPr>
        <p:spPr>
          <a:xfrm>
            <a:off x="5372926" y="3499224"/>
            <a:ext cx="2455467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9D3BD52-6B25-3F41-B623-A8779F68C4FA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2318667" y="2531672"/>
            <a:ext cx="0" cy="610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30C1A09-E3E6-6A47-B88F-6939F868C9E2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2315391" y="4896222"/>
            <a:ext cx="3276" cy="13711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F020139-D484-7E42-A40A-64030DB96876}"/>
              </a:ext>
            </a:extLst>
          </p:cNvPr>
          <p:cNvCxnSpPr>
            <a:cxnSpLocks/>
          </p:cNvCxnSpPr>
          <p:nvPr/>
        </p:nvCxnSpPr>
        <p:spPr>
          <a:xfrm>
            <a:off x="6390035" y="4826278"/>
            <a:ext cx="0" cy="207054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B7F2163-ADAE-3E4E-80DB-E78A97A77792}"/>
              </a:ext>
            </a:extLst>
          </p:cNvPr>
          <p:cNvCxnSpPr>
            <a:cxnSpLocks/>
          </p:cNvCxnSpPr>
          <p:nvPr/>
        </p:nvCxnSpPr>
        <p:spPr>
          <a:xfrm>
            <a:off x="2315390" y="5033332"/>
            <a:ext cx="2142155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9D345EF-3459-A141-AA76-5BD0E26AF312}"/>
              </a:ext>
            </a:extLst>
          </p:cNvPr>
          <p:cNvCxnSpPr>
            <a:cxnSpLocks/>
          </p:cNvCxnSpPr>
          <p:nvPr/>
        </p:nvCxnSpPr>
        <p:spPr>
          <a:xfrm flipH="1">
            <a:off x="4480763" y="5000016"/>
            <a:ext cx="3278" cy="3408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30902DA-47E7-364E-A01C-BCFCD678C123}"/>
              </a:ext>
            </a:extLst>
          </p:cNvPr>
          <p:cNvSpPr/>
          <p:nvPr/>
        </p:nvSpPr>
        <p:spPr>
          <a:xfrm>
            <a:off x="2787674" y="5302055"/>
            <a:ext cx="338617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Создание итоговых</a:t>
            </a:r>
            <a:r>
              <a:rPr lang="en-US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матриц. Расчет трансформаций</a:t>
            </a:r>
            <a:endParaRPr lang="ru-RU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031C30A2-A663-B14B-B9B4-7E1CD7BE7CF6}"/>
              </a:ext>
            </a:extLst>
          </p:cNvPr>
          <p:cNvCxnSpPr>
            <a:cxnSpLocks/>
          </p:cNvCxnSpPr>
          <p:nvPr/>
        </p:nvCxnSpPr>
        <p:spPr>
          <a:xfrm>
            <a:off x="4434305" y="5033332"/>
            <a:ext cx="1955730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E24F3D-9270-474B-A2DB-FF1AC0B5C994}"/>
              </a:ext>
            </a:extLst>
          </p:cNvPr>
          <p:cNvSpPr txBox="1"/>
          <p:nvPr/>
        </p:nvSpPr>
        <p:spPr>
          <a:xfrm>
            <a:off x="456563" y="45325"/>
            <a:ext cx="8142213" cy="40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22" b="1" dirty="0">
                <a:solidFill>
                  <a:srgbClr val="232C82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Методические аспекты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30902DA-47E7-364E-A01C-BCFCD678C123}"/>
              </a:ext>
            </a:extLst>
          </p:cNvPr>
          <p:cNvSpPr/>
          <p:nvPr/>
        </p:nvSpPr>
        <p:spPr>
          <a:xfrm>
            <a:off x="2039510" y="6115428"/>
            <a:ext cx="497632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Составление схемы интерпретации и разрезов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A9D345EF-3459-A141-AA76-5BD0E26AF312}"/>
              </a:ext>
            </a:extLst>
          </p:cNvPr>
          <p:cNvCxnSpPr>
            <a:cxnSpLocks/>
          </p:cNvCxnSpPr>
          <p:nvPr/>
        </p:nvCxnSpPr>
        <p:spPr>
          <a:xfrm flipH="1">
            <a:off x="4480763" y="5861481"/>
            <a:ext cx="3278" cy="3408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30902DA-47E7-364E-A01C-BCFCD678C123}"/>
              </a:ext>
            </a:extLst>
          </p:cNvPr>
          <p:cNvSpPr/>
          <p:nvPr/>
        </p:nvSpPr>
        <p:spPr>
          <a:xfrm>
            <a:off x="6306738" y="5316486"/>
            <a:ext cx="270128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Наполнение БД в трех уровнях</a:t>
            </a:r>
            <a:endParaRPr lang="ru-RU" dirty="0"/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A9D345EF-3459-A141-AA76-5BD0E26AF312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005779" y="5639651"/>
            <a:ext cx="30095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281400-D589-9F41-9C41-2961DC90B7E8}"/>
              </a:ext>
            </a:extLst>
          </p:cNvPr>
          <p:cNvSpPr/>
          <p:nvPr/>
        </p:nvSpPr>
        <p:spPr>
          <a:xfrm>
            <a:off x="329980" y="378343"/>
            <a:ext cx="2055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Методика создания ГФО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17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4672" y="55396"/>
            <a:ext cx="8405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Когнитивные аспекты (приобретение, преобразование и использование материалов ГФО-1000)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3892" y="618494"/>
            <a:ext cx="8587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indent="-136525" algn="ctr">
              <a:defRPr/>
            </a:pPr>
            <a:r>
              <a:rPr lang="ru-RU" b="1" kern="0" dirty="0">
                <a:latin typeface="Garamond" panose="02020404030301010803" pitchFamily="18" charset="0"/>
              </a:rPr>
              <a:t>Сбор  пригодных материалов и получение в установленном порядке цифровых и аналоговых геофизических материалов, хранящихся в </a:t>
            </a:r>
            <a:r>
              <a:rPr lang="ru-RU" b="1" kern="0" dirty="0" err="1">
                <a:latin typeface="Garamond" panose="02020404030301010803" pitchFamily="18" charset="0"/>
              </a:rPr>
              <a:t>ФГБУ«Росгеолфонд</a:t>
            </a:r>
            <a:r>
              <a:rPr lang="ru-RU" b="1" kern="0" dirty="0">
                <a:latin typeface="Garamond" panose="02020404030301010803" pitchFamily="18" charset="0"/>
              </a:rPr>
              <a:t>» или в Территориальных фондах, архивных материалов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5" y="1541824"/>
            <a:ext cx="8785736" cy="4621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4" y="2311602"/>
            <a:ext cx="3461606" cy="3339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29" y="3533807"/>
            <a:ext cx="4008208" cy="244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5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58_grav_izuch200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7" y="83013"/>
            <a:ext cx="2029239" cy="350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R58_AMC_50_25_200_izu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4" y="0"/>
            <a:ext cx="195126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R58_grav_izuch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6" y="3590677"/>
            <a:ext cx="1718291" cy="261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91" y="2486364"/>
            <a:ext cx="2238834" cy="38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1">
            <a:extLst>
              <a:ext uri="{FF2B5EF4-FFF2-40B4-BE49-F238E27FC236}">
                <a16:creationId xmlns:a16="http://schemas.microsoft.com/office/drawing/2014/main" id="{3F511339-07BC-844E-8496-ED9F0D127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69" y="5298666"/>
            <a:ext cx="5068388" cy="140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C370E2-D45C-4D42-A1C1-F0CB3EEDE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82" y="2156409"/>
            <a:ext cx="5187218" cy="31422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42A099-F82E-BD4B-BC3B-D72B91678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87" y="97626"/>
            <a:ext cx="4823576" cy="2504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38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" y="115888"/>
            <a:ext cx="87852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цифровых данных и/или оцифровка ретроспективных аналоговых материалов гравиметрических, магнитометрических и радиометрических съемок (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первого информационного уровня базы данных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914400" y="1038225"/>
            <a:ext cx="8229600" cy="43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800" kern="0" dirty="0"/>
              <a:t>аналоговые карты графиков масштаба 1 : 50 000 - 1: 25 000;</a:t>
            </a:r>
          </a:p>
          <a:p>
            <a:pPr>
              <a:defRPr/>
            </a:pPr>
            <a:endParaRPr lang="ru-RU" kern="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992187" y="4092257"/>
            <a:ext cx="8023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342900" indent="-342900" eaLnBrk="0" fontAlgn="base" hangingPunct="0"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аналоговые карты изолиний масштаба 1 : 25 000 - 1: 50 000;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" y="4434227"/>
            <a:ext cx="2265121" cy="23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04" y="4487833"/>
            <a:ext cx="2465374" cy="23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6" y="1470024"/>
            <a:ext cx="3067672" cy="2595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6216" y="1647917"/>
            <a:ext cx="2529430" cy="22061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10" y="1500187"/>
            <a:ext cx="2595537" cy="2592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22F3868F-5BD9-A849-8DC9-91C4AFF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487833"/>
            <a:ext cx="3238681" cy="2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1FA0C2AA-E622-3A4D-9F34-4703A597B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2" t="18669" r="13168" b="6333"/>
          <a:stretch/>
        </p:blipFill>
        <p:spPr bwMode="auto">
          <a:xfrm>
            <a:off x="6549175" y="4434227"/>
            <a:ext cx="2176813" cy="23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742C3FE-7C3B-434F-9FFF-2D6CBF3CC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19" y="4417536"/>
            <a:ext cx="2541194" cy="15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637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 xsi:nil="true"/>
    <_dlc_DocIdUrl xmlns="ead7e9e8-aee4-4293-900d-1b39f43043aa">
      <Url xsi:nil="true"/>
      <Description xsi:nil="true"/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EBEA943-5128-42CB-9A83-522E14AD08F1}">
  <ds:schemaRefs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ead7e9e8-aee4-4293-900d-1b39f43043aa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54108</TotalTime>
  <Words>1114</Words>
  <Application>Microsoft Macintosh PowerPoint</Application>
  <PresentationFormat>Экран (4:3)</PresentationFormat>
  <Paragraphs>103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Garamond</vt:lpstr>
      <vt:lpstr>Microsoft Sans Serif</vt:lpstr>
      <vt:lpstr>Times New Roman</vt:lpstr>
      <vt:lpstr>Times New Roman CYR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Microsoft Office User</cp:lastModifiedBy>
  <cp:revision>410</cp:revision>
  <cp:lastPrinted>2018-02-01T08:07:10Z</cp:lastPrinted>
  <dcterms:created xsi:type="dcterms:W3CDTF">2018-01-22T07:17:49Z</dcterms:created>
  <dcterms:modified xsi:type="dcterms:W3CDTF">2022-01-28T04:40:53Z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