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6" r:id="rId5"/>
    <p:sldId id="779" r:id="rId6"/>
    <p:sldId id="782" r:id="rId7"/>
    <p:sldId id="780" r:id="rId8"/>
    <p:sldId id="258" r:id="rId9"/>
    <p:sldId id="262" r:id="rId10"/>
    <p:sldId id="263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89" d="100"/>
          <a:sy n="89" d="100"/>
        </p:scale>
        <p:origin x="40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CB013-EC45-4678-9F3F-7C7EE2C520A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A4529-C529-4C6D-A7D8-B1B42BE9CD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3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B6AE-FC2A-48A1-AFAA-9B60C8BAFF5B}" type="datetime1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1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6E15-EAC5-4D2A-BDA0-3A6B987637D0}" type="datetime1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7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3042-77C6-4B74-B4DF-742C831CA245}" type="datetime1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EB6A-312F-47D9-99E5-5AFF1D43513B}" type="datetime1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2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8718-0226-4319-9FAC-4563AEB1DD35}" type="datetime1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9313-C45C-4533-B76A-80188C5D7434}" type="datetime1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5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E32-6767-4B18-8337-BA92E2CFC60B}" type="datetime1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6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30FF-A1BD-40D8-938D-8EDFB8A75E77}" type="datetime1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2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1B5E-7C69-4510-8F00-0534132F96BE}" type="datetime1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9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E223-25E2-42B7-99A5-C9472F23313E}" type="datetime1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2E78-33F0-4AA6-B196-09940A6CC9CA}" type="datetime1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1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031FF-E7B8-4BC6-A2FA-D5191D0DCCAC}" type="datetime1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26D46-3711-45DE-9A1B-C2C2356A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2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784" y="427512"/>
            <a:ext cx="9409216" cy="2096799"/>
          </a:xfrm>
        </p:spPr>
        <p:txBody>
          <a:bodyPr>
            <a:normAutofit/>
          </a:bodyPr>
          <a:lstStyle/>
          <a:p>
            <a:r>
              <a:rPr lang="ru-RU" sz="4000" b="1" dirty="0"/>
              <a:t>КОМПЛЕКСНЫЙ СТАТИСТИЧЕСКИЙ АНАЛИЗ ПЕТРОФИЗИЧЕСКИХ ДАННЫХ МЕТОДОМ ГРУППОВОГО УЧЕТА АРГУМЕНТОВ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418963"/>
            <a:ext cx="9144000" cy="1655762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 err="1" smtClean="0"/>
              <a:t>Муравина</a:t>
            </a:r>
            <a:r>
              <a:rPr lang="ru-RU" altLang="ru-RU" sz="2000" b="1" dirty="0" smtClean="0"/>
              <a:t> О.М. </a:t>
            </a:r>
            <a:r>
              <a:rPr lang="ru-RU" altLang="ru-RU" sz="2000" b="1" u="sng" dirty="0" smtClean="0"/>
              <a:t>Пономаренко </a:t>
            </a:r>
            <a:r>
              <a:rPr lang="ru-RU" altLang="ru-RU" sz="2000" b="1" u="sng" dirty="0"/>
              <a:t>И.А.</a:t>
            </a:r>
            <a:r>
              <a:rPr lang="ru-RU" altLang="ru-RU" sz="2000" b="1" dirty="0"/>
              <a:t/>
            </a:r>
            <a:br>
              <a:rPr lang="ru-RU" altLang="ru-RU" sz="2000" b="1" dirty="0"/>
            </a:br>
            <a:r>
              <a:rPr lang="ru-RU" altLang="ru-RU" sz="2000" b="1" i="1" dirty="0"/>
              <a:t>Воронежский государственный университет </a:t>
            </a:r>
          </a:p>
          <a:p>
            <a:pPr>
              <a:defRPr/>
            </a:pPr>
            <a:r>
              <a:rPr lang="ru-RU" altLang="ru-RU" sz="2000" b="1" i="1" dirty="0" smtClean="0">
                <a:latin typeface="Arial" charset="0"/>
                <a:cs typeface="Arial" charset="0"/>
              </a:rPr>
              <a:t>Санкт-Петербург 202</a:t>
            </a:r>
            <a:r>
              <a:rPr lang="en-US" altLang="ru-RU" sz="2000" b="1" i="1" dirty="0" smtClean="0">
                <a:latin typeface="Arial" charset="0"/>
                <a:cs typeface="Arial" charset="0"/>
              </a:rPr>
              <a:t>2</a:t>
            </a:r>
            <a:endParaRPr lang="ru-RU" altLang="ru-RU" sz="2000" b="1" i="1" dirty="0">
              <a:latin typeface="Arial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4" name="Picture 5" descr="http://vuz-vrn.narod.ru/VG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24311"/>
            <a:ext cx="42672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4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ru-RU" dirty="0">
                <a:latin typeface="+mj-lt"/>
              </a:rPr>
              <a:t>Предоставленные материалы свидетельствуют о том, что разработанная авторами современная технология статистического анализа данных при работе с петрофизической информацией позволяет решить широкий круг задач: выявление взаимосвязей между петрофизическими параметрами, классификационный анализ, робастное оценивание данных. Обобщенные и упорядоченные петрофизические данные могут эффективно использоваться при анализе геофизических данных и обеспечивают геологическую информативность их интерпретации.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8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1413332" y="2608255"/>
            <a:ext cx="9144000" cy="1641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/>
              <a:t>Благодарим </a:t>
            </a:r>
            <a:r>
              <a:rPr lang="ru-RU" sz="6600" dirty="0"/>
              <a:t>за внимание!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2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ru-RU" sz="4800" dirty="0"/>
              <a:t>МЕТОД ГРУППОВОГО УЧЕТА АРГУМЕНТОВ</a:t>
            </a:r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351338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+mj-lt"/>
              </a:rPr>
              <a:t>Метод группового учета аргументов предназначен для выявления статистических связей между случайными величинами и определения формы зависимости в виде идентификационного уравнения (модели).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+mj-lt"/>
              </a:rPr>
              <a:t>Принципиальное отличие МГУА от традиционных методов </a:t>
            </a:r>
            <a:r>
              <a:rPr lang="ru-RU" sz="2000" dirty="0" smtClean="0">
                <a:latin typeface="+mj-lt"/>
              </a:rPr>
              <a:t>регрессионного </a:t>
            </a:r>
            <a:r>
              <a:rPr lang="ru-RU" sz="2000" dirty="0">
                <a:latin typeface="+mj-lt"/>
              </a:rPr>
              <a:t>анализа заключается в том, что форма зависимости не задается заранее, а выбирается из множества моделей, генерируемых в процессе вычислительного эксперимента.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+mj-lt"/>
              </a:rPr>
              <a:t>Оптимальная модель, как в смысле достоверности, так и степени сложности находится по минимальным значениям внешних критериев. Количество и вид критериев зависят от конкретики решаемой задачи.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+mj-lt"/>
              </a:rPr>
              <a:t>МГУА основан на принципе самоорганизации, который формулируется следующим образом: при постепенном увеличении сложности модели значение внутренних критериев уменьшается, а внешние критерии проходят через свои минимумы, что позволяет определить модель оптимальной сложности.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7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/>
              <a:t>Многорядный алгоритм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690688"/>
            <a:ext cx="399719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+mj-lt"/>
              </a:rPr>
              <a:t>Уравнения первого ряда: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+mj-lt"/>
              </a:rPr>
              <a:t>Y = a1 + </a:t>
            </a:r>
            <a:r>
              <a:rPr lang="ru-RU" sz="2000" dirty="0" smtClean="0">
                <a:latin typeface="+mj-lt"/>
              </a:rPr>
              <a:t>a2</a:t>
            </a:r>
            <a:r>
              <a:rPr lang="ru-RU" sz="2000" dirty="0"/>
              <a:t>·</a:t>
            </a:r>
            <a:r>
              <a:rPr lang="ru-RU" sz="2000" dirty="0" smtClean="0">
                <a:latin typeface="+mj-lt"/>
              </a:rPr>
              <a:t>Xi </a:t>
            </a:r>
            <a:r>
              <a:rPr lang="ru-RU" sz="2000" dirty="0">
                <a:latin typeface="+mj-lt"/>
              </a:rPr>
              <a:t>+ </a:t>
            </a:r>
            <a:r>
              <a:rPr lang="ru-RU" sz="2000" dirty="0" smtClean="0">
                <a:latin typeface="+mj-lt"/>
              </a:rPr>
              <a:t>a3</a:t>
            </a:r>
            <a:r>
              <a:rPr lang="ru-RU" sz="2000" dirty="0"/>
              <a:t>·</a:t>
            </a:r>
            <a:r>
              <a:rPr lang="ru-RU" sz="2000" dirty="0" smtClean="0">
                <a:latin typeface="+mj-lt"/>
              </a:rPr>
              <a:t>Xj </a:t>
            </a:r>
            <a:r>
              <a:rPr lang="ru-RU" sz="2000" dirty="0">
                <a:latin typeface="+mj-lt"/>
              </a:rPr>
              <a:t>+ a4Xi·Xj,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+mj-lt"/>
              </a:rPr>
              <a:t>уравнения второго ряда: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+mj-lt"/>
              </a:rPr>
              <a:t>Y = d1 + </a:t>
            </a:r>
            <a:r>
              <a:rPr lang="ru-RU" sz="2000" dirty="0" smtClean="0">
                <a:latin typeface="+mj-lt"/>
              </a:rPr>
              <a:t>d2</a:t>
            </a:r>
            <a:r>
              <a:rPr lang="ru-RU" sz="2000" dirty="0"/>
              <a:t>·</a:t>
            </a:r>
            <a:r>
              <a:rPr lang="ru-RU" sz="2000" dirty="0" smtClean="0">
                <a:latin typeface="+mj-lt"/>
              </a:rPr>
              <a:t>Z1 </a:t>
            </a:r>
            <a:r>
              <a:rPr lang="ru-RU" sz="2000" dirty="0">
                <a:latin typeface="+mj-lt"/>
              </a:rPr>
              <a:t>+ </a:t>
            </a:r>
            <a:r>
              <a:rPr lang="ru-RU" sz="2000" dirty="0" smtClean="0">
                <a:latin typeface="+mj-lt"/>
              </a:rPr>
              <a:t>d3</a:t>
            </a:r>
            <a:r>
              <a:rPr lang="ru-RU" sz="2000" dirty="0"/>
              <a:t>·</a:t>
            </a:r>
            <a:r>
              <a:rPr lang="ru-RU" sz="2000" dirty="0" smtClean="0">
                <a:latin typeface="+mj-lt"/>
              </a:rPr>
              <a:t>Z2 </a:t>
            </a:r>
            <a:r>
              <a:rPr lang="ru-RU" sz="2000" dirty="0">
                <a:latin typeface="+mj-lt"/>
              </a:rPr>
              <a:t>+ </a:t>
            </a:r>
            <a:r>
              <a:rPr lang="ru-RU" sz="2000" dirty="0" smtClean="0">
                <a:latin typeface="+mj-lt"/>
              </a:rPr>
              <a:t>d4</a:t>
            </a:r>
            <a:r>
              <a:rPr lang="ru-RU" sz="2000" dirty="0"/>
              <a:t>·</a:t>
            </a:r>
            <a:r>
              <a:rPr lang="ru-RU" sz="2000" dirty="0" smtClean="0">
                <a:latin typeface="+mj-lt"/>
              </a:rPr>
              <a:t>Z1·Z2</a:t>
            </a:r>
            <a:r>
              <a:rPr lang="ru-RU" sz="2000" dirty="0">
                <a:latin typeface="+mj-lt"/>
              </a:rPr>
              <a:t>,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+mj-lt"/>
              </a:rPr>
              <a:t>где: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+mj-lt"/>
              </a:rPr>
              <a:t>Z1 = b1 + </a:t>
            </a:r>
            <a:r>
              <a:rPr lang="ru-RU" sz="2000" dirty="0" smtClean="0">
                <a:latin typeface="+mj-lt"/>
              </a:rPr>
              <a:t>b2</a:t>
            </a:r>
            <a:r>
              <a:rPr lang="ru-RU" sz="2000" dirty="0"/>
              <a:t>·</a:t>
            </a:r>
            <a:r>
              <a:rPr lang="ru-RU" sz="2000" dirty="0" smtClean="0">
                <a:latin typeface="+mj-lt"/>
              </a:rPr>
              <a:t>X1 </a:t>
            </a:r>
            <a:r>
              <a:rPr lang="ru-RU" sz="2000" dirty="0">
                <a:latin typeface="+mj-lt"/>
              </a:rPr>
              <a:t>+ </a:t>
            </a:r>
            <a:r>
              <a:rPr lang="ru-RU" sz="2000" dirty="0" smtClean="0">
                <a:latin typeface="+mj-lt"/>
              </a:rPr>
              <a:t>b3</a:t>
            </a:r>
            <a:r>
              <a:rPr lang="ru-RU" sz="2000" dirty="0"/>
              <a:t>·</a:t>
            </a:r>
            <a:r>
              <a:rPr lang="ru-RU" sz="2000" dirty="0" smtClean="0">
                <a:latin typeface="+mj-lt"/>
              </a:rPr>
              <a:t>X2 </a:t>
            </a:r>
            <a:r>
              <a:rPr lang="ru-RU" sz="2000" dirty="0">
                <a:latin typeface="+mj-lt"/>
              </a:rPr>
              <a:t>+ </a:t>
            </a:r>
            <a:r>
              <a:rPr lang="ru-RU" sz="2000" dirty="0" smtClean="0">
                <a:latin typeface="+mj-lt"/>
              </a:rPr>
              <a:t>b4</a:t>
            </a:r>
            <a:r>
              <a:rPr lang="ru-RU" sz="2000" dirty="0" smtClean="0"/>
              <a:t>·</a:t>
            </a:r>
            <a:r>
              <a:rPr lang="ru-RU" sz="2000" dirty="0" smtClean="0">
                <a:latin typeface="+mj-lt"/>
              </a:rPr>
              <a:t>X1</a:t>
            </a:r>
            <a:r>
              <a:rPr lang="ru-RU" sz="2000" dirty="0"/>
              <a:t>·</a:t>
            </a:r>
            <a:r>
              <a:rPr lang="ru-RU" sz="2000" dirty="0" smtClean="0">
                <a:latin typeface="+mj-lt"/>
              </a:rPr>
              <a:t>X2 </a:t>
            </a:r>
            <a:endParaRPr lang="ru-RU" sz="2000" dirty="0">
              <a:latin typeface="+mj-lt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+mj-lt"/>
              </a:rPr>
              <a:t>Z2= c1 + </a:t>
            </a:r>
            <a:r>
              <a:rPr lang="ru-RU" sz="2000" dirty="0" smtClean="0">
                <a:latin typeface="+mj-lt"/>
              </a:rPr>
              <a:t>c2</a:t>
            </a:r>
            <a:r>
              <a:rPr lang="ru-RU" sz="2000" dirty="0"/>
              <a:t>·</a:t>
            </a:r>
            <a:r>
              <a:rPr lang="ru-RU" sz="2000" dirty="0" smtClean="0">
                <a:latin typeface="+mj-lt"/>
              </a:rPr>
              <a:t>X3 </a:t>
            </a:r>
            <a:r>
              <a:rPr lang="ru-RU" sz="2000" dirty="0">
                <a:latin typeface="+mj-lt"/>
              </a:rPr>
              <a:t>+ </a:t>
            </a:r>
            <a:r>
              <a:rPr lang="ru-RU" sz="2000" dirty="0" smtClean="0">
                <a:latin typeface="+mj-lt"/>
              </a:rPr>
              <a:t>c3</a:t>
            </a:r>
            <a:r>
              <a:rPr lang="ru-RU" sz="2000" dirty="0"/>
              <a:t>·</a:t>
            </a:r>
            <a:r>
              <a:rPr lang="ru-RU" sz="2000" dirty="0" smtClean="0">
                <a:latin typeface="+mj-lt"/>
              </a:rPr>
              <a:t>X4 </a:t>
            </a:r>
            <a:r>
              <a:rPr lang="ru-RU" sz="2000" dirty="0">
                <a:latin typeface="+mj-lt"/>
              </a:rPr>
              <a:t>+ </a:t>
            </a:r>
            <a:r>
              <a:rPr lang="ru-RU" sz="2000" dirty="0" smtClean="0">
                <a:latin typeface="+mj-lt"/>
              </a:rPr>
              <a:t>c4</a:t>
            </a:r>
            <a:r>
              <a:rPr lang="ru-RU" sz="2000" dirty="0" smtClean="0"/>
              <a:t>·</a:t>
            </a:r>
            <a:r>
              <a:rPr lang="ru-RU" sz="2000" dirty="0" smtClean="0">
                <a:latin typeface="+mj-lt"/>
              </a:rPr>
              <a:t>X3</a:t>
            </a:r>
            <a:r>
              <a:rPr lang="ru-RU" sz="2000" dirty="0"/>
              <a:t>·</a:t>
            </a:r>
            <a:r>
              <a:rPr lang="ru-RU" sz="2000" dirty="0" smtClean="0">
                <a:latin typeface="+mj-lt"/>
              </a:rPr>
              <a:t>X4</a:t>
            </a:r>
            <a:r>
              <a:rPr lang="ru-RU" sz="2000" dirty="0">
                <a:latin typeface="+mj-lt"/>
              </a:rPr>
              <a:t>,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+mj-lt"/>
              </a:rPr>
              <a:t>Y – зависимая переменная,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 err="1">
                <a:latin typeface="+mj-lt"/>
              </a:rPr>
              <a:t>Xi</a:t>
            </a:r>
            <a:r>
              <a:rPr lang="ru-RU" sz="2000" dirty="0">
                <a:latin typeface="+mj-lt"/>
              </a:rPr>
              <a:t> , </a:t>
            </a:r>
            <a:r>
              <a:rPr lang="ru-RU" sz="2000" dirty="0" err="1">
                <a:latin typeface="+mj-lt"/>
              </a:rPr>
              <a:t>Xj</a:t>
            </a:r>
            <a:r>
              <a:rPr lang="ru-RU" sz="2000" dirty="0">
                <a:latin typeface="+mj-lt"/>
              </a:rPr>
              <a:t> –переменные-аргументы,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+mj-lt"/>
              </a:rPr>
              <a:t> a1-4 , b1-4 ,c1-4, d1-4 – численные коэффициенты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815574"/>
              </p:ext>
            </p:extLst>
          </p:nvPr>
        </p:nvGraphicFramePr>
        <p:xfrm>
          <a:off x="4944684" y="1690688"/>
          <a:ext cx="6900770" cy="382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3" imgW="3469309" imgH="1923988" progId="CorelDraw.Graphic.21">
                  <p:embed/>
                </p:oleObj>
              </mc:Choice>
              <mc:Fallback>
                <p:oleObj name="CorelDRAW" r:id="rId3" imgW="3469309" imgH="1923988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4684" y="1690688"/>
                        <a:ext cx="6900770" cy="3827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92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Петрофизическая база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495327" cy="435133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dirty="0">
                <a:latin typeface="+mj-lt"/>
              </a:rPr>
              <a:t>При исследовании Воронежского кристаллического массива основной источник петрофизических данных – цифровая петрофизическая база данных. Она содержит пространственную информацию о результатах измерений физических свойств пород керна скважин, пробуренных на территории ВКМ и прилегающих районов: более 90 000 петрофизических определений пород керна  по 4437 скважинам. Силами сотрудников кафедры геофизики Воронежского госуниверситета эти уникальные данные сведены в единую базу в формате ГИС-проекта, что обеспечивает их сохранность и возможность использования для решения  различных геолого-геофизических задач.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52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B954FC0-AF77-42E6-BC1C-DBE06C95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F1AAA0-8646-4580-8766-FFB60526698C}"/>
              </a:ext>
            </a:extLst>
          </p:cNvPr>
          <p:cNvSpPr txBox="1"/>
          <p:nvPr/>
        </p:nvSpPr>
        <p:spPr>
          <a:xfrm>
            <a:off x="838200" y="404813"/>
            <a:ext cx="94345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>
                <a:latin typeface="+mj-lt"/>
                <a:ea typeface="+mj-ea"/>
                <a:cs typeface="Arial" pitchFamily="34" charset="0"/>
              </a:rPr>
              <a:t>Схема расположения скважин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C2CFCF-3A53-467C-A20D-8FCCC49656D5}"/>
              </a:ext>
            </a:extLst>
          </p:cNvPr>
          <p:cNvSpPr txBox="1"/>
          <p:nvPr/>
        </p:nvSpPr>
        <p:spPr>
          <a:xfrm>
            <a:off x="3071813" y="5380038"/>
            <a:ext cx="354012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46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ED1924-EAB8-4544-A9E5-13DBE19B27DD}"/>
              </a:ext>
            </a:extLst>
          </p:cNvPr>
          <p:cNvSpPr txBox="1"/>
          <p:nvPr/>
        </p:nvSpPr>
        <p:spPr>
          <a:xfrm>
            <a:off x="8929688" y="5380038"/>
            <a:ext cx="354012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46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8938DA-4A0A-41D8-8DC9-60E7199A8D17}"/>
              </a:ext>
            </a:extLst>
          </p:cNvPr>
          <p:cNvSpPr txBox="1"/>
          <p:nvPr/>
        </p:nvSpPr>
        <p:spPr>
          <a:xfrm>
            <a:off x="3224213" y="5651501"/>
            <a:ext cx="3540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1DDFF3-DC95-4F35-8A8D-8B14EEBF251C}"/>
              </a:ext>
            </a:extLst>
          </p:cNvPr>
          <p:cNvSpPr txBox="1"/>
          <p:nvPr/>
        </p:nvSpPr>
        <p:spPr>
          <a:xfrm>
            <a:off x="8737600" y="5651501"/>
            <a:ext cx="34176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48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5F1FD1-56C6-41DD-AF39-C954EEF5932A}"/>
              </a:ext>
            </a:extLst>
          </p:cNvPr>
          <p:cNvSpPr txBox="1"/>
          <p:nvPr/>
        </p:nvSpPr>
        <p:spPr>
          <a:xfrm>
            <a:off x="3359150" y="1468439"/>
            <a:ext cx="34176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F70A93-9265-4865-AFEB-602840CB2B48}"/>
              </a:ext>
            </a:extLst>
          </p:cNvPr>
          <p:cNvSpPr txBox="1"/>
          <p:nvPr/>
        </p:nvSpPr>
        <p:spPr>
          <a:xfrm>
            <a:off x="8616951" y="1468438"/>
            <a:ext cx="354013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DDFD29-A650-4D8B-B82C-158A3B91D779}"/>
              </a:ext>
            </a:extLst>
          </p:cNvPr>
          <p:cNvSpPr txBox="1"/>
          <p:nvPr/>
        </p:nvSpPr>
        <p:spPr>
          <a:xfrm>
            <a:off x="8355013" y="1196976"/>
            <a:ext cx="3540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48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A3D41D-DCB4-4083-AA80-91FAF3E82594}"/>
              </a:ext>
            </a:extLst>
          </p:cNvPr>
          <p:cNvSpPr txBox="1"/>
          <p:nvPr/>
        </p:nvSpPr>
        <p:spPr>
          <a:xfrm>
            <a:off x="3551238" y="1196976"/>
            <a:ext cx="3540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30</a:t>
            </a:r>
          </a:p>
        </p:txBody>
      </p:sp>
      <p:sp>
        <p:nvSpPr>
          <p:cNvPr id="23565" name="Номер слайда 4">
            <a:extLst>
              <a:ext uri="{FF2B5EF4-FFF2-40B4-BE49-F238E27FC236}">
                <a16:creationId xmlns:a16="http://schemas.microsoft.com/office/drawing/2014/main" xmlns="" id="{B5E14BCD-741A-49C5-879D-B763C610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840913" y="6526214"/>
            <a:ext cx="792162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3F89BCD-9D76-4E53-A8DB-94C2E101E472}" type="slidenum">
              <a:rPr lang="ru-RU" altLang="ru-RU" sz="1000">
                <a:latin typeface="Tahom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000">
              <a:latin typeface="Tahoma" panose="020B0604030504040204" pitchFamily="34" charset="0"/>
            </a:endParaRPr>
          </a:p>
        </p:txBody>
      </p:sp>
      <p:pic>
        <p:nvPicPr>
          <p:cNvPr id="2050" name="Picture 2" descr="Пономаренко_рис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68" y="1213942"/>
            <a:ext cx="7042063" cy="492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Использование </a:t>
            </a:r>
            <a:r>
              <a:rPr lang="ru-RU" dirty="0" smtClean="0"/>
              <a:t>МГУА </a:t>
            </a:r>
            <a:r>
              <a:rPr lang="ru-RU" dirty="0"/>
              <a:t>для выявления выбросов в экспериментальных петрофизических данных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6</a:t>
            </a:fld>
            <a:endParaRPr lang="ru-RU"/>
          </a:p>
        </p:txBody>
      </p:sp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93" y="1488764"/>
            <a:ext cx="3848708" cy="28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Пономаренко_рис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49" y="4468483"/>
            <a:ext cx="6647102" cy="221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93" y="1675138"/>
            <a:ext cx="4980819" cy="270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Идентификация пород михайловской серии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731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+mj-lt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+mj-lt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+mj-lt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Для </a:t>
            </a:r>
            <a:r>
              <a:rPr lang="ru-RU" dirty="0">
                <a:latin typeface="+mj-lt"/>
              </a:rPr>
              <a:t>получения структурно-параметрических уравнений были использованы петрофизические и пространственные характеристики, относящиеся к породам наиболее полно представленной </a:t>
            </a:r>
            <a:r>
              <a:rPr lang="ru-RU" dirty="0" err="1">
                <a:latin typeface="+mj-lt"/>
              </a:rPr>
              <a:t>александровской</a:t>
            </a:r>
            <a:r>
              <a:rPr lang="ru-RU" dirty="0">
                <a:latin typeface="+mj-lt"/>
              </a:rPr>
              <a:t> свиты.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7</a:t>
            </a:fld>
            <a:endParaRPr lang="ru-RU"/>
          </a:p>
        </p:txBody>
      </p:sp>
      <p:pic>
        <p:nvPicPr>
          <p:cNvPr id="4098" name="Picture 2" descr="Пономаренко_рис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00" y="1557518"/>
            <a:ext cx="7913200" cy="284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83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Комплексный анализ петрофизических данных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411623" cy="4469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823" y="1027906"/>
            <a:ext cx="63722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Модельные уравнения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457200" algn="just">
                  <a:buNone/>
                </a:pPr>
                <a:r>
                  <a:rPr lang="ru-RU" dirty="0">
                    <a:latin typeface="+mj-lt"/>
                  </a:rPr>
                  <a:t>В результате были получены квазилинейные модельные уравнения, связывающие средние значения плотности с логарифмом удельного сопротивления и логарифмом магнитной восприимчивости,</a:t>
                </a:r>
              </a:p>
              <a:p>
                <a:pPr marL="0" indent="457200"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ba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bar>
                      <m:bar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box>
                          <m:box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</m:box>
                        <m:r>
                          <a:rPr lang="ru-RU" i="1"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ar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bar>
                      <m:bar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box>
                          <m:box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</m:box>
                        <m:r>
                          <a:rPr lang="ru-RU" i="1"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𝜘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ar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bar>
                      <m:bar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box>
                          <m:box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</m:box>
                        <m:r>
                          <a:rPr lang="ru-RU" i="1"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ar>
                    <m:r>
                      <a:rPr lang="ru-RU" i="1">
                        <a:latin typeface="Cambria Math" panose="02040503050406030204" pitchFamily="18" charset="0"/>
                      </a:rPr>
                      <m:t>⋅</m:t>
                    </m:r>
                    <m:bar>
                      <m:bar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box>
                          <m:box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</m:box>
                        <m:r>
                          <a:rPr lang="ru-RU" i="1"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𝜘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ru-RU" dirty="0">
                    <a:latin typeface="+mj-lt"/>
                  </a:rPr>
                  <a:t>,			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1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D46-3711-45DE-9A1B-C2C2356ABEB9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315484"/>
            <a:ext cx="3635292" cy="2040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862513"/>
            <a:ext cx="16002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94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6331</TotalTime>
  <Words>434</Words>
  <Application>Microsoft Office PowerPoint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Tahoma</vt:lpstr>
      <vt:lpstr>Тема Office</vt:lpstr>
      <vt:lpstr>CorelDRAW</vt:lpstr>
      <vt:lpstr>КОМПЛЕКСНЫЙ СТАТИСТИЧЕСКИЙ АНАЛИЗ ПЕТРОФИЗИЧЕСКИХ ДАННЫХ МЕТОДОМ ГРУППОВОГО УЧЕТА АРГУМЕНТОВ</vt:lpstr>
      <vt:lpstr>МЕТОД ГРУППОВОГО УЧЕТА АРГУМЕНТОВ</vt:lpstr>
      <vt:lpstr>Многорядный алгоритм</vt:lpstr>
      <vt:lpstr>Петрофизическая база данных</vt:lpstr>
      <vt:lpstr>  </vt:lpstr>
      <vt:lpstr>Использование МГУА для выявления выбросов в экспериментальных петрофизических данных</vt:lpstr>
      <vt:lpstr>Идентификация пород михайловской серии</vt:lpstr>
      <vt:lpstr>Комплексный анализ петрофизических данных</vt:lpstr>
      <vt:lpstr>Модельные уравнения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использования метода группового учета аргументов при анализе петрофизических данных</dc:title>
  <dc:creator>Иван Пономаренко</dc:creator>
  <cp:lastModifiedBy>Ivan Ponomarenko</cp:lastModifiedBy>
  <cp:revision>37</cp:revision>
  <dcterms:created xsi:type="dcterms:W3CDTF">2021-04-29T09:20:07Z</dcterms:created>
  <dcterms:modified xsi:type="dcterms:W3CDTF">2022-01-27T04:45:48Z</dcterms:modified>
</cp:coreProperties>
</file>