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3" r:id="rId4"/>
    <p:sldId id="264" r:id="rId5"/>
    <p:sldId id="265" r:id="rId6"/>
    <p:sldId id="267" r:id="rId7"/>
    <p:sldId id="266" r:id="rId8"/>
    <p:sldId id="268" r:id="rId9"/>
    <p:sldId id="273" r:id="rId10"/>
    <p:sldId id="272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5AA6"/>
    <a:srgbClr val="00803B"/>
    <a:srgbClr val="32B824"/>
    <a:srgbClr val="FFFFFF"/>
    <a:srgbClr val="144A0E"/>
    <a:srgbClr val="1F7416"/>
    <a:srgbClr val="258A1A"/>
    <a:srgbClr val="299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79708" autoAdjust="0"/>
  </p:normalViewPr>
  <p:slideViewPr>
    <p:cSldViewPr snapToGrid="0">
      <p:cViewPr varScale="1">
        <p:scale>
          <a:sx n="92" d="100"/>
          <a:sy n="92" d="100"/>
        </p:scale>
        <p:origin x="12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86F44-E535-4811-8D47-547FD7D65D9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E1C6B-9742-445D-B6B6-01905421A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2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1C6B-9742-445D-B6B6-01905421AE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7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43208" y="2858518"/>
            <a:ext cx="9144000" cy="1668284"/>
          </a:xfrm>
        </p:spPr>
        <p:txBody>
          <a:bodyPr anchor="b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243208" y="4700789"/>
            <a:ext cx="9144000" cy="67871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latin typeface="PermianSansTypeface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7275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F5179A5D-2E1E-4122-8255-844A0375AB5C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D939E064-4929-463C-BE93-599F78C1F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321689" y="229031"/>
            <a:ext cx="662088" cy="69489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69171" y="-28046"/>
            <a:ext cx="1222829" cy="128341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572483" y="644154"/>
            <a:ext cx="954313" cy="100159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132457" y="5169133"/>
            <a:ext cx="1059543" cy="1112038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433892" y="4646864"/>
            <a:ext cx="573678" cy="60210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0830666" y="5664686"/>
            <a:ext cx="993018" cy="1042217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0049401" y="3948216"/>
            <a:ext cx="595302" cy="6247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0460196" y="3754568"/>
            <a:ext cx="369013" cy="3872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1293215" y="2514070"/>
            <a:ext cx="369013" cy="387296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75138" y="5969054"/>
            <a:ext cx="369013" cy="3872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-181705" y="6066489"/>
            <a:ext cx="662088" cy="69489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0566898" y="6094197"/>
            <a:ext cx="369013" cy="3872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7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38200" y="2177143"/>
            <a:ext cx="4925785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428015" y="2177143"/>
            <a:ext cx="4925785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628864" y="1937433"/>
            <a:ext cx="1344456" cy="834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167484" y="1882894"/>
            <a:ext cx="1446845" cy="834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1094480" y="2846730"/>
            <a:ext cx="42991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half" idx="2"/>
          </p:nvPr>
        </p:nvSpPr>
        <p:spPr>
          <a:xfrm>
            <a:off x="1094480" y="3670642"/>
            <a:ext cx="4299187" cy="290432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0"/>
          </p:nvPr>
        </p:nvSpPr>
        <p:spPr>
          <a:xfrm>
            <a:off x="6682481" y="2846730"/>
            <a:ext cx="42991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half" idx="11"/>
          </p:nvPr>
        </p:nvSpPr>
        <p:spPr>
          <a:xfrm>
            <a:off x="6682481" y="3670642"/>
            <a:ext cx="4299187" cy="290432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3392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38200" y="2177143"/>
            <a:ext cx="2979057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606471" y="2177143"/>
            <a:ext cx="2979057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8374743" y="2177142"/>
            <a:ext cx="2979057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47157" y="1937433"/>
            <a:ext cx="1161143" cy="834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515427" y="1882894"/>
            <a:ext cx="1161143" cy="834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9283699" y="1882894"/>
            <a:ext cx="1161143" cy="834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1028474" y="2846730"/>
            <a:ext cx="260009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half" idx="2"/>
          </p:nvPr>
        </p:nvSpPr>
        <p:spPr>
          <a:xfrm>
            <a:off x="1028474" y="3670642"/>
            <a:ext cx="2600098" cy="290432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0"/>
          </p:nvPr>
        </p:nvSpPr>
        <p:spPr>
          <a:xfrm>
            <a:off x="4794931" y="2846730"/>
            <a:ext cx="260009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half" idx="11"/>
          </p:nvPr>
        </p:nvSpPr>
        <p:spPr>
          <a:xfrm>
            <a:off x="4794931" y="3670642"/>
            <a:ext cx="2600098" cy="290432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2"/>
          </p:nvPr>
        </p:nvSpPr>
        <p:spPr>
          <a:xfrm>
            <a:off x="8561388" y="2843667"/>
            <a:ext cx="260009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half" idx="13"/>
          </p:nvPr>
        </p:nvSpPr>
        <p:spPr>
          <a:xfrm>
            <a:off x="8561388" y="3667579"/>
            <a:ext cx="2600098" cy="290432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65857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78542" y="2177143"/>
            <a:ext cx="2573111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37617" y="2177143"/>
            <a:ext cx="2573111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185879" y="2177142"/>
            <a:ext cx="2573111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471385" y="1937433"/>
            <a:ext cx="1002918" cy="834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230459" y="1882894"/>
            <a:ext cx="1002918" cy="834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978721" y="1882894"/>
            <a:ext cx="1002918" cy="834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868816" y="2846730"/>
            <a:ext cx="2245791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half" idx="2"/>
          </p:nvPr>
        </p:nvSpPr>
        <p:spPr>
          <a:xfrm>
            <a:off x="868816" y="3670642"/>
            <a:ext cx="2245791" cy="290432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0"/>
          </p:nvPr>
        </p:nvSpPr>
        <p:spPr>
          <a:xfrm>
            <a:off x="3626077" y="2846730"/>
            <a:ext cx="2245791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half" idx="11"/>
          </p:nvPr>
        </p:nvSpPr>
        <p:spPr>
          <a:xfrm>
            <a:off x="3626077" y="3670642"/>
            <a:ext cx="2245791" cy="290432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2"/>
          </p:nvPr>
        </p:nvSpPr>
        <p:spPr>
          <a:xfrm>
            <a:off x="6372524" y="2843667"/>
            <a:ext cx="2245791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half" idx="13"/>
          </p:nvPr>
        </p:nvSpPr>
        <p:spPr>
          <a:xfrm>
            <a:off x="6372524" y="3667579"/>
            <a:ext cx="2245791" cy="290432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8945635" y="2177142"/>
            <a:ext cx="2573111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9738477" y="1882894"/>
            <a:ext cx="1002918" cy="834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екст 2"/>
          <p:cNvSpPr>
            <a:spLocks noGrp="1"/>
          </p:cNvSpPr>
          <p:nvPr>
            <p:ph type="body" idx="14"/>
          </p:nvPr>
        </p:nvSpPr>
        <p:spPr>
          <a:xfrm>
            <a:off x="9132280" y="2843667"/>
            <a:ext cx="2245791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half" idx="15"/>
          </p:nvPr>
        </p:nvSpPr>
        <p:spPr>
          <a:xfrm>
            <a:off x="9132280" y="3667579"/>
            <a:ext cx="2245791" cy="290432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4902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38200" y="2177143"/>
            <a:ext cx="4925785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8552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428015" y="2177143"/>
            <a:ext cx="4925785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1094480" y="2360275"/>
            <a:ext cx="42991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half" idx="2"/>
          </p:nvPr>
        </p:nvSpPr>
        <p:spPr>
          <a:xfrm>
            <a:off x="1094480" y="3367320"/>
            <a:ext cx="4299187" cy="32076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0"/>
          </p:nvPr>
        </p:nvSpPr>
        <p:spPr>
          <a:xfrm>
            <a:off x="6682481" y="2360275"/>
            <a:ext cx="42991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half" idx="11"/>
          </p:nvPr>
        </p:nvSpPr>
        <p:spPr>
          <a:xfrm>
            <a:off x="6682481" y="3367320"/>
            <a:ext cx="4299187" cy="32076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47800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38200" y="2177143"/>
            <a:ext cx="2979057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5488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606471" y="2177143"/>
            <a:ext cx="2979057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8374743" y="2177142"/>
            <a:ext cx="2979057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1028474" y="2180205"/>
            <a:ext cx="260009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half" idx="2"/>
          </p:nvPr>
        </p:nvSpPr>
        <p:spPr>
          <a:xfrm>
            <a:off x="1028474" y="3167178"/>
            <a:ext cx="2600098" cy="340779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0"/>
          </p:nvPr>
        </p:nvSpPr>
        <p:spPr>
          <a:xfrm>
            <a:off x="4794931" y="2180205"/>
            <a:ext cx="260009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half" idx="11"/>
          </p:nvPr>
        </p:nvSpPr>
        <p:spPr>
          <a:xfrm>
            <a:off x="4794931" y="3167178"/>
            <a:ext cx="2600098" cy="340779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2"/>
          </p:nvPr>
        </p:nvSpPr>
        <p:spPr>
          <a:xfrm>
            <a:off x="8561388" y="2177142"/>
            <a:ext cx="260009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half" idx="13"/>
          </p:nvPr>
        </p:nvSpPr>
        <p:spPr>
          <a:xfrm>
            <a:off x="8561388" y="3164115"/>
            <a:ext cx="2600098" cy="340779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31331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78542" y="2177143"/>
            <a:ext cx="2573111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5488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37617" y="2177143"/>
            <a:ext cx="2573111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185879" y="2177142"/>
            <a:ext cx="2573111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868816" y="2287134"/>
            <a:ext cx="2245791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half" idx="2"/>
          </p:nvPr>
        </p:nvSpPr>
        <p:spPr>
          <a:xfrm>
            <a:off x="868816" y="3217976"/>
            <a:ext cx="2245791" cy="33569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0"/>
          </p:nvPr>
        </p:nvSpPr>
        <p:spPr>
          <a:xfrm>
            <a:off x="3626077" y="2287134"/>
            <a:ext cx="2245791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half" idx="11"/>
          </p:nvPr>
        </p:nvSpPr>
        <p:spPr>
          <a:xfrm>
            <a:off x="3626077" y="3217976"/>
            <a:ext cx="2245791" cy="33569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2"/>
          </p:nvPr>
        </p:nvSpPr>
        <p:spPr>
          <a:xfrm>
            <a:off x="6372524" y="2284071"/>
            <a:ext cx="2245791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half" idx="13"/>
          </p:nvPr>
        </p:nvSpPr>
        <p:spPr>
          <a:xfrm>
            <a:off x="6372524" y="3214913"/>
            <a:ext cx="2245791" cy="33569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8945635" y="2177142"/>
            <a:ext cx="2573111" cy="468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екст 2"/>
          <p:cNvSpPr>
            <a:spLocks noGrp="1"/>
          </p:cNvSpPr>
          <p:nvPr>
            <p:ph type="body" idx="14"/>
          </p:nvPr>
        </p:nvSpPr>
        <p:spPr>
          <a:xfrm>
            <a:off x="9132280" y="2284071"/>
            <a:ext cx="2245791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half" idx="15"/>
          </p:nvPr>
        </p:nvSpPr>
        <p:spPr>
          <a:xfrm>
            <a:off x="9132280" y="3214913"/>
            <a:ext cx="2245791" cy="33569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9613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531" y="524933"/>
            <a:ext cx="3650668" cy="2051579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5360563" y="3037417"/>
            <a:ext cx="6831437" cy="3236383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4"/>
          </p:nvPr>
        </p:nvSpPr>
        <p:spPr>
          <a:xfrm>
            <a:off x="1122044" y="3037417"/>
            <a:ext cx="3873289" cy="3236383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1693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6"/>
          <p:cNvSpPr>
            <a:spLocks noGrp="1"/>
          </p:cNvSpPr>
          <p:nvPr>
            <p:ph type="pic" sz="quarter" idx="15"/>
          </p:nvPr>
        </p:nvSpPr>
        <p:spPr>
          <a:xfrm>
            <a:off x="5360562" y="0"/>
            <a:ext cx="6831437" cy="2699657"/>
          </a:xfrm>
          <a:noFill/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431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" y="0"/>
            <a:ext cx="61976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6634617" y="992187"/>
            <a:ext cx="4991326" cy="4873625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594180" y="696685"/>
            <a:ext cx="4907187" cy="5476647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473907" y="503916"/>
            <a:ext cx="520538" cy="54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3B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7407233" y="195032"/>
            <a:ext cx="294303" cy="308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3B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0143176" y="6173333"/>
            <a:ext cx="294303" cy="308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28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939800" y="1891051"/>
            <a:ext cx="2612571" cy="4136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5488"/>
            <a:ext cx="10409916" cy="1325563"/>
          </a:xfrm>
        </p:spPr>
        <p:txBody>
          <a:bodyPr/>
          <a:lstStyle>
            <a:lvl1pPr algn="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247775" y="2195849"/>
            <a:ext cx="2613025" cy="4106863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633685" y="1891051"/>
            <a:ext cx="2612571" cy="4136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3B"/>
              </a:solidFill>
            </a:endParaRP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1"/>
          </p:nvPr>
        </p:nvSpPr>
        <p:spPr>
          <a:xfrm>
            <a:off x="4941660" y="2195849"/>
            <a:ext cx="2613025" cy="4106863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327116" y="1929036"/>
            <a:ext cx="2612571" cy="4136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3B"/>
              </a:solidFill>
            </a:endParaRPr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635091" y="2233834"/>
            <a:ext cx="2613025" cy="41068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6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074" y="2548392"/>
            <a:ext cx="3207656" cy="1600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049487" y="-4764"/>
            <a:ext cx="8142514" cy="42864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4049487" y="4281488"/>
            <a:ext cx="8142513" cy="257651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23217" y="457200"/>
            <a:ext cx="7375297" cy="33455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168742" y="3119766"/>
            <a:ext cx="1059543" cy="1112038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470177" y="2597497"/>
            <a:ext cx="573678" cy="60210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119109" y="3629977"/>
            <a:ext cx="369013" cy="3872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60009" y="2521179"/>
            <a:ext cx="294303" cy="308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3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9A5D-2E1E-4122-8255-844A0375AB5C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9E064-4929-463C-BE93-599F78C1F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65124"/>
            <a:ext cx="12192000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838200" y="1851660"/>
            <a:ext cx="10515600" cy="427450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35327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074" y="1633770"/>
            <a:ext cx="3207656" cy="1600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049487" y="-4764"/>
            <a:ext cx="8142514" cy="68627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274054" y="5745962"/>
            <a:ext cx="1059543" cy="1112038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575489" y="5223693"/>
            <a:ext cx="573678" cy="60210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224421" y="6256173"/>
            <a:ext cx="369013" cy="3872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27771" y="1389065"/>
            <a:ext cx="294303" cy="308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4630057" y="1016000"/>
            <a:ext cx="6643997" cy="47299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/>
          </p:nvPr>
        </p:nvSpPr>
        <p:spPr>
          <a:xfrm>
            <a:off x="4746625" y="1146175"/>
            <a:ext cx="6421438" cy="439896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Объект 3"/>
          <p:cNvSpPr>
            <a:spLocks noGrp="1"/>
          </p:cNvSpPr>
          <p:nvPr>
            <p:ph sz="half" idx="2"/>
          </p:nvPr>
        </p:nvSpPr>
        <p:spPr>
          <a:xfrm>
            <a:off x="622074" y="3478675"/>
            <a:ext cx="3207656" cy="17450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7585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66" y="840014"/>
            <a:ext cx="6455648" cy="1131796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638972" y="5545139"/>
            <a:ext cx="1553028" cy="132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74922" y="323744"/>
            <a:ext cx="294303" cy="308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/>
          </p:nvPr>
        </p:nvSpPr>
        <p:spPr>
          <a:xfrm>
            <a:off x="975666" y="2278742"/>
            <a:ext cx="10110039" cy="29594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5545138"/>
            <a:ext cx="10609263" cy="1312862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975666" y="0"/>
            <a:ext cx="446735" cy="468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37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531" y="524933"/>
            <a:ext cx="3650668" cy="2051579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4"/>
          </p:nvPr>
        </p:nvSpPr>
        <p:spPr>
          <a:xfrm>
            <a:off x="1337676" y="2993874"/>
            <a:ext cx="3618108" cy="2104571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993874"/>
            <a:ext cx="1337676" cy="2104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исунок 6"/>
          <p:cNvSpPr>
            <a:spLocks noGrp="1"/>
          </p:cNvSpPr>
          <p:nvPr>
            <p:ph type="pic" sz="quarter" idx="15"/>
          </p:nvPr>
        </p:nvSpPr>
        <p:spPr>
          <a:xfrm>
            <a:off x="4955784" y="2993874"/>
            <a:ext cx="3618108" cy="2104571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6"/>
          <p:cNvSpPr>
            <a:spLocks noGrp="1"/>
          </p:cNvSpPr>
          <p:nvPr>
            <p:ph type="pic" sz="quarter" idx="16"/>
          </p:nvPr>
        </p:nvSpPr>
        <p:spPr>
          <a:xfrm>
            <a:off x="8573892" y="2993874"/>
            <a:ext cx="3618108" cy="2104571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"/>
          </p:nvPr>
        </p:nvSpPr>
        <p:spPr>
          <a:xfrm>
            <a:off x="1775130" y="5326932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7"/>
          </p:nvPr>
        </p:nvSpPr>
        <p:spPr>
          <a:xfrm>
            <a:off x="5393238" y="5326932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8"/>
          </p:nvPr>
        </p:nvSpPr>
        <p:spPr>
          <a:xfrm>
            <a:off x="9011346" y="5326932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0972800" y="524932"/>
            <a:ext cx="462417" cy="4853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1587129" y="1117711"/>
            <a:ext cx="334834" cy="3514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170259" y="5520313"/>
            <a:ext cx="334834" cy="3514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844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" y="1"/>
            <a:ext cx="72848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7284813" y="1"/>
            <a:ext cx="4907187" cy="29464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12"/>
          <p:cNvSpPr>
            <a:spLocks noGrp="1"/>
          </p:cNvSpPr>
          <p:nvPr>
            <p:ph type="pic" sz="quarter" idx="11"/>
          </p:nvPr>
        </p:nvSpPr>
        <p:spPr>
          <a:xfrm>
            <a:off x="7284812" y="2946401"/>
            <a:ext cx="4907187" cy="2452913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12"/>
          <p:cNvSpPr>
            <a:spLocks noGrp="1"/>
          </p:cNvSpPr>
          <p:nvPr>
            <p:ph type="pic" sz="quarter" idx="12"/>
          </p:nvPr>
        </p:nvSpPr>
        <p:spPr>
          <a:xfrm>
            <a:off x="7284813" y="5399314"/>
            <a:ext cx="4907187" cy="1458686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596673" y="2061029"/>
            <a:ext cx="6079897" cy="4285797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96673" y="560009"/>
            <a:ext cx="5552039" cy="120226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 rot="5400000">
            <a:off x="14680" y="5772209"/>
            <a:ext cx="1059543" cy="1112038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 rot="5400000">
            <a:off x="857620" y="6057690"/>
            <a:ext cx="573678" cy="60210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446550" y="4909127"/>
            <a:ext cx="369013" cy="3872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5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914742" y="0"/>
            <a:ext cx="127725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0885488" cy="3468914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857828" y="3819676"/>
            <a:ext cx="653143" cy="685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екст 2"/>
          <p:cNvSpPr>
            <a:spLocks noGrp="1"/>
          </p:cNvSpPr>
          <p:nvPr>
            <p:ph type="body" idx="1"/>
          </p:nvPr>
        </p:nvSpPr>
        <p:spPr>
          <a:xfrm>
            <a:off x="812799" y="4644760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5014684" y="3819676"/>
            <a:ext cx="653143" cy="685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2"/>
          <p:cNvSpPr>
            <a:spLocks noGrp="1"/>
          </p:cNvSpPr>
          <p:nvPr>
            <p:ph type="body" idx="11"/>
          </p:nvPr>
        </p:nvSpPr>
        <p:spPr>
          <a:xfrm>
            <a:off x="3969655" y="4644760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8171540" y="3819676"/>
            <a:ext cx="653143" cy="685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"/>
          <p:cNvSpPr>
            <a:spLocks noGrp="1"/>
          </p:cNvSpPr>
          <p:nvPr>
            <p:ph type="body" idx="12"/>
          </p:nvPr>
        </p:nvSpPr>
        <p:spPr>
          <a:xfrm>
            <a:off x="7126511" y="4644760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66410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10733" y="2815771"/>
            <a:ext cx="1874895" cy="3119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96674" y="944010"/>
            <a:ext cx="4918756" cy="120226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5788813" y="0"/>
            <a:ext cx="57331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6096001" y="560009"/>
            <a:ext cx="5016820" cy="5782734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Рисунок 12"/>
          <p:cNvSpPr>
            <a:spLocks noGrp="1"/>
          </p:cNvSpPr>
          <p:nvPr>
            <p:ph type="pic" sz="quarter" idx="11"/>
          </p:nvPr>
        </p:nvSpPr>
        <p:spPr>
          <a:xfrm>
            <a:off x="1903979" y="2815771"/>
            <a:ext cx="1986803" cy="3119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12"/>
          <p:cNvSpPr>
            <a:spLocks noGrp="1"/>
          </p:cNvSpPr>
          <p:nvPr>
            <p:ph type="pic" sz="quarter" idx="12"/>
          </p:nvPr>
        </p:nvSpPr>
        <p:spPr>
          <a:xfrm>
            <a:off x="3902350" y="2815771"/>
            <a:ext cx="1874895" cy="31194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170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5413829" y="0"/>
            <a:ext cx="6778171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07542" y="1156202"/>
            <a:ext cx="3483429" cy="2023549"/>
          </a:xfr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8122888" y="1156202"/>
            <a:ext cx="3483429" cy="202354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lnSpc>
                <a:spcPct val="100000"/>
              </a:lnSpc>
            </a:pPr>
            <a:r>
              <a:rPr lang="ru-RU" sz="2400" dirty="0"/>
              <a:t>Образец 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заголовка</a:t>
            </a:r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4107542" y="3776030"/>
            <a:ext cx="3483429" cy="202354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lnSpc>
                <a:spcPct val="100000"/>
              </a:lnSpc>
            </a:pPr>
            <a:r>
              <a:rPr lang="ru-RU" sz="2400" dirty="0"/>
              <a:t>Образец 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заголовка</a:t>
            </a: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8122888" y="3776030"/>
            <a:ext cx="3483429" cy="202354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lnSpc>
                <a:spcPct val="100000"/>
              </a:lnSpc>
            </a:pPr>
            <a:r>
              <a:rPr lang="ru-RU" sz="2400" dirty="0"/>
              <a:t>Образец 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заголовка</a:t>
            </a:r>
          </a:p>
        </p:txBody>
      </p:sp>
      <p:sp>
        <p:nvSpPr>
          <p:cNvPr id="22" name="Заголовок 1"/>
          <p:cNvSpPr txBox="1">
            <a:spLocks/>
          </p:cNvSpPr>
          <p:nvPr userDrawn="1"/>
        </p:nvSpPr>
        <p:spPr>
          <a:xfrm>
            <a:off x="631045" y="2039934"/>
            <a:ext cx="3650668" cy="2051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2B82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1"/>
                </a:solidFill>
              </a:rPr>
              <a:t>Образец заголовка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163105" y="6255898"/>
            <a:ext cx="573678" cy="602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15453" y="5799579"/>
            <a:ext cx="369013" cy="387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746595" y="638413"/>
            <a:ext cx="235300" cy="246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266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96673" y="560009"/>
            <a:ext cx="10884127" cy="120226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 rot="5400000">
            <a:off x="14680" y="5960896"/>
            <a:ext cx="1059543" cy="1112038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 rot="5400000">
            <a:off x="857620" y="6057691"/>
            <a:ext cx="573678" cy="60210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113295" y="4662234"/>
            <a:ext cx="369013" cy="3872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504140" y="2451380"/>
            <a:ext cx="1959430" cy="2056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1112255" y="4644610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168997" y="2451380"/>
            <a:ext cx="1959430" cy="2056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2"/>
          <p:cNvSpPr>
            <a:spLocks noGrp="1"/>
          </p:cNvSpPr>
          <p:nvPr>
            <p:ph type="body" idx="10"/>
          </p:nvPr>
        </p:nvSpPr>
        <p:spPr>
          <a:xfrm>
            <a:off x="4777112" y="4644610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833854" y="2451380"/>
            <a:ext cx="1959430" cy="2056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екст 2"/>
          <p:cNvSpPr>
            <a:spLocks noGrp="1"/>
          </p:cNvSpPr>
          <p:nvPr>
            <p:ph type="body" idx="11"/>
          </p:nvPr>
        </p:nvSpPr>
        <p:spPr>
          <a:xfrm>
            <a:off x="8441969" y="4644610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 rot="5400000">
            <a:off x="10477113" y="-36940"/>
            <a:ext cx="1059543" cy="1112038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 rot="5400000">
            <a:off x="11344112" y="747801"/>
            <a:ext cx="573678" cy="60210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89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96673" y="560009"/>
            <a:ext cx="10884127" cy="120226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 rot="5400000">
            <a:off x="14680" y="5960896"/>
            <a:ext cx="1059543" cy="1112038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 rot="5400000">
            <a:off x="857620" y="6057691"/>
            <a:ext cx="573678" cy="60210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113295" y="4662234"/>
            <a:ext cx="369013" cy="3872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1112255" y="4644610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10"/>
          </p:nvPr>
        </p:nvSpPr>
        <p:spPr>
          <a:xfrm>
            <a:off x="4777112" y="4644610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1"/>
          </p:nvPr>
        </p:nvSpPr>
        <p:spPr>
          <a:xfrm>
            <a:off x="8441969" y="4644610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 rot="5400000">
            <a:off x="10477113" y="-36940"/>
            <a:ext cx="1059543" cy="1112038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 rot="5400000">
            <a:off x="11344112" y="747801"/>
            <a:ext cx="573678" cy="60210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1458330" y="2451100"/>
            <a:ext cx="2051050" cy="20574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3"/>
          </p:nvPr>
        </p:nvSpPr>
        <p:spPr>
          <a:xfrm>
            <a:off x="5123187" y="2451100"/>
            <a:ext cx="2051050" cy="205740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/>
          <p:cNvSpPr>
            <a:spLocks noGrp="1"/>
          </p:cNvSpPr>
          <p:nvPr>
            <p:ph type="pic" sz="quarter" idx="14"/>
          </p:nvPr>
        </p:nvSpPr>
        <p:spPr>
          <a:xfrm>
            <a:off x="8788044" y="2451100"/>
            <a:ext cx="2051050" cy="2057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81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 userDrawn="1"/>
        </p:nvSpPr>
        <p:spPr>
          <a:xfrm>
            <a:off x="8668543" y="2489162"/>
            <a:ext cx="2032001" cy="20538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022735" y="2489162"/>
            <a:ext cx="2032001" cy="20538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335314" y="2474647"/>
            <a:ext cx="2032001" cy="20538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96673" y="734181"/>
            <a:ext cx="10884127" cy="120226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1112255" y="4818782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10"/>
          </p:nvPr>
        </p:nvSpPr>
        <p:spPr>
          <a:xfrm>
            <a:off x="4777112" y="4818782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1"/>
          </p:nvPr>
        </p:nvSpPr>
        <p:spPr>
          <a:xfrm>
            <a:off x="8441969" y="4818782"/>
            <a:ext cx="2743200" cy="738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1458330" y="2625272"/>
            <a:ext cx="2051050" cy="20574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3"/>
          </p:nvPr>
        </p:nvSpPr>
        <p:spPr>
          <a:xfrm>
            <a:off x="5123187" y="2625272"/>
            <a:ext cx="2051050" cy="205740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/>
          <p:cNvSpPr>
            <a:spLocks noGrp="1"/>
          </p:cNvSpPr>
          <p:nvPr>
            <p:ph type="pic" sz="quarter" idx="14"/>
          </p:nvPr>
        </p:nvSpPr>
        <p:spPr>
          <a:xfrm>
            <a:off x="8788044" y="2625272"/>
            <a:ext cx="2051050" cy="2057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1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531" y="524933"/>
            <a:ext cx="3650668" cy="2051579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1362" y="1375304"/>
            <a:ext cx="4857750" cy="738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5360563" y="3037417"/>
            <a:ext cx="6831437" cy="3236383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4"/>
          </p:nvPr>
        </p:nvSpPr>
        <p:spPr>
          <a:xfrm>
            <a:off x="1122044" y="3037417"/>
            <a:ext cx="3873289" cy="3236383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1693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618322" y="524933"/>
            <a:ext cx="573678" cy="602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74229" y="229763"/>
            <a:ext cx="281236" cy="295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68402" y="5913315"/>
            <a:ext cx="388412" cy="407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472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0" y="0"/>
            <a:ext cx="6110514" cy="3473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2"/>
          <p:cNvSpPr>
            <a:spLocks noGrp="1"/>
          </p:cNvSpPr>
          <p:nvPr>
            <p:ph type="body" idx="10"/>
          </p:nvPr>
        </p:nvSpPr>
        <p:spPr>
          <a:xfrm>
            <a:off x="471763" y="1931068"/>
            <a:ext cx="5166988" cy="61007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Рисунок 2"/>
          <p:cNvSpPr>
            <a:spLocks noGrp="1"/>
          </p:cNvSpPr>
          <p:nvPr>
            <p:ph type="pic" sz="quarter" idx="13"/>
          </p:nvPr>
        </p:nvSpPr>
        <p:spPr>
          <a:xfrm>
            <a:off x="6110514" y="0"/>
            <a:ext cx="6081486" cy="3473599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/>
          <p:cNvSpPr>
            <a:spLocks noGrp="1"/>
          </p:cNvSpPr>
          <p:nvPr>
            <p:ph type="pic" sz="quarter" idx="14"/>
          </p:nvPr>
        </p:nvSpPr>
        <p:spPr>
          <a:xfrm>
            <a:off x="0" y="3473599"/>
            <a:ext cx="6110514" cy="3473599"/>
          </a:xfrm>
        </p:spPr>
        <p:txBody>
          <a:bodyPr/>
          <a:lstStyle/>
          <a:p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6110514" y="3473599"/>
            <a:ext cx="6110514" cy="3473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471763" y="998612"/>
            <a:ext cx="5166988" cy="73818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6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число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idx="16"/>
          </p:nvPr>
        </p:nvSpPr>
        <p:spPr>
          <a:xfrm>
            <a:off x="6582277" y="5371590"/>
            <a:ext cx="5166988" cy="61007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582277" y="4439134"/>
            <a:ext cx="5166988" cy="73818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6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число</a:t>
            </a:r>
          </a:p>
        </p:txBody>
      </p:sp>
    </p:spTree>
    <p:extLst>
      <p:ext uri="{BB962C8B-B14F-4D97-AF65-F5344CB8AC3E}">
        <p14:creationId xmlns:p14="http://schemas.microsoft.com/office/powerpoint/2010/main" val="3407471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91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79A5D-2E1E-4122-8255-844A0375AB5C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939E064-4929-463C-BE93-599F78C1F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исунок 6"/>
          <p:cNvSpPr>
            <a:spLocks noGrp="1"/>
          </p:cNvSpPr>
          <p:nvPr>
            <p:ph type="pic" sz="quarter" idx="13"/>
          </p:nvPr>
        </p:nvSpPr>
        <p:spPr>
          <a:xfrm>
            <a:off x="0" y="988484"/>
            <a:ext cx="8610600" cy="3414183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703132" y="1580885"/>
            <a:ext cx="3650668" cy="205157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838200" y="4847961"/>
            <a:ext cx="2743200" cy="738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4"/>
          </p:nvPr>
        </p:nvSpPr>
        <p:spPr>
          <a:xfrm>
            <a:off x="4038600" y="4847960"/>
            <a:ext cx="2743200" cy="738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5"/>
          </p:nvPr>
        </p:nvSpPr>
        <p:spPr>
          <a:xfrm>
            <a:off x="7239000" y="4842934"/>
            <a:ext cx="2743200" cy="738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24956" y="4834581"/>
            <a:ext cx="192346" cy="201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8344945" y="674600"/>
            <a:ext cx="573678" cy="602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97293" y="218281"/>
            <a:ext cx="369013" cy="387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846254" y="4834581"/>
            <a:ext cx="192346" cy="201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7046654" y="4834581"/>
            <a:ext cx="192346" cy="201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28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311" y="2478088"/>
            <a:ext cx="4857750" cy="2852737"/>
          </a:xfrm>
        </p:spPr>
        <p:txBody>
          <a:bodyPr anchor="b"/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6311" y="5357813"/>
            <a:ext cx="4857750" cy="7381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8805332" y="0"/>
            <a:ext cx="3081867" cy="6858000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4"/>
          </p:nvPr>
        </p:nvSpPr>
        <p:spPr>
          <a:xfrm>
            <a:off x="5621867" y="0"/>
            <a:ext cx="3064933" cy="6858000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79964" y="299371"/>
            <a:ext cx="662088" cy="69489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621992" y="0"/>
            <a:ext cx="1222829" cy="128341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4230758" y="714494"/>
            <a:ext cx="954313" cy="100159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919658" y="6065674"/>
            <a:ext cx="369013" cy="3872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1362815" y="6163109"/>
            <a:ext cx="662088" cy="69489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-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2248429"/>
            <a:ext cx="3869267" cy="2361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5266266" y="795867"/>
            <a:ext cx="5960534" cy="159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266266" y="2633133"/>
            <a:ext cx="5960534" cy="159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66266" y="4470399"/>
            <a:ext cx="5960534" cy="159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5265738" y="795338"/>
            <a:ext cx="2082800" cy="15922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1"/>
          </p:nvPr>
        </p:nvSpPr>
        <p:spPr>
          <a:xfrm>
            <a:off x="5265738" y="2632604"/>
            <a:ext cx="2082800" cy="1592262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7"/>
          <p:cNvSpPr>
            <a:spLocks noGrp="1"/>
          </p:cNvSpPr>
          <p:nvPr>
            <p:ph type="pic" sz="quarter" idx="12"/>
          </p:nvPr>
        </p:nvSpPr>
        <p:spPr>
          <a:xfrm>
            <a:off x="5265738" y="4470134"/>
            <a:ext cx="2082800" cy="1592262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"/>
          </p:nvPr>
        </p:nvSpPr>
        <p:spPr>
          <a:xfrm>
            <a:off x="7594600" y="1016189"/>
            <a:ext cx="2743200" cy="738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3"/>
          </p:nvPr>
        </p:nvSpPr>
        <p:spPr>
          <a:xfrm>
            <a:off x="7594600" y="2834740"/>
            <a:ext cx="2743200" cy="738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4"/>
          </p:nvPr>
        </p:nvSpPr>
        <p:spPr>
          <a:xfrm>
            <a:off x="7594600" y="4682143"/>
            <a:ext cx="2743200" cy="738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104592" y="5394464"/>
            <a:ext cx="1059543" cy="1112038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0768579" y="6375107"/>
            <a:ext cx="573678" cy="60210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305129" y="4470134"/>
            <a:ext cx="595302" cy="6247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715924" y="4276486"/>
            <a:ext cx="369013" cy="3872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0509290" y="355847"/>
            <a:ext cx="595302" cy="6247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0939961" y="494552"/>
            <a:ext cx="573678" cy="602101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1632096" y="1346594"/>
            <a:ext cx="369013" cy="387296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11643692" y="4987890"/>
            <a:ext cx="884321" cy="92813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443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-244699" y="-244699"/>
            <a:ext cx="12672812" cy="740535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6278" y="2795194"/>
            <a:ext cx="5950857" cy="1325563"/>
          </a:xfr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5303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251582" y="0"/>
            <a:ext cx="3493104" cy="6858000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0964" y="6176962"/>
            <a:ext cx="406878" cy="427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58460" y="6047467"/>
            <a:ext cx="246763" cy="258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927317" y="193901"/>
            <a:ext cx="520538" cy="54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3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8600" y="1973943"/>
            <a:ext cx="7315200" cy="5805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251582" y="0"/>
            <a:ext cx="3493104" cy="6858000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0964" y="6176962"/>
            <a:ext cx="406878" cy="427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58460" y="6047467"/>
            <a:ext cx="246763" cy="258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927317" y="193901"/>
            <a:ext cx="520538" cy="54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038600" y="2554514"/>
            <a:ext cx="7315200" cy="5805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6"/>
          </p:nvPr>
        </p:nvSpPr>
        <p:spPr>
          <a:xfrm>
            <a:off x="4038600" y="3534229"/>
            <a:ext cx="7315200" cy="5805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7"/>
          </p:nvPr>
        </p:nvSpPr>
        <p:spPr>
          <a:xfrm>
            <a:off x="4038600" y="4114800"/>
            <a:ext cx="7315200" cy="5805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8"/>
          </p:nvPr>
        </p:nvSpPr>
        <p:spPr>
          <a:xfrm>
            <a:off x="4038600" y="5116285"/>
            <a:ext cx="7315200" cy="5805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9"/>
          </p:nvPr>
        </p:nvSpPr>
        <p:spPr>
          <a:xfrm>
            <a:off x="4038600" y="5696856"/>
            <a:ext cx="7315200" cy="5805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023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93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fld id="{F5179A5D-2E1E-4122-8255-844A0375AB5C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4049" y="63119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76049" y="63119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fld id="{D939E064-4929-463C-BE93-599F78C1F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5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60" r:id="rId3"/>
    <p:sldLayoutId id="2147483655" r:id="rId4"/>
    <p:sldLayoutId id="2147483651" r:id="rId5"/>
    <p:sldLayoutId id="2147483661" r:id="rId6"/>
    <p:sldLayoutId id="2147483654" r:id="rId7"/>
    <p:sldLayoutId id="2147483650" r:id="rId8"/>
    <p:sldLayoutId id="2147483679" r:id="rId9"/>
    <p:sldLayoutId id="2147483663" r:id="rId10"/>
    <p:sldLayoutId id="2147483652" r:id="rId11"/>
    <p:sldLayoutId id="2147483662" r:id="rId12"/>
    <p:sldLayoutId id="2147483664" r:id="rId13"/>
    <p:sldLayoutId id="2147483665" r:id="rId14"/>
    <p:sldLayoutId id="2147483666" r:id="rId15"/>
    <p:sldLayoutId id="2147483667" r:id="rId16"/>
    <p:sldLayoutId id="2147483653" r:id="rId17"/>
    <p:sldLayoutId id="2147483668" r:id="rId18"/>
    <p:sldLayoutId id="2147483656" r:id="rId19"/>
    <p:sldLayoutId id="2147483669" r:id="rId20"/>
    <p:sldLayoutId id="2147483674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  <p:sldLayoutId id="2147483677" r:id="rId28"/>
    <p:sldLayoutId id="2147483678" r:id="rId29"/>
    <p:sldLayoutId id="2147483680" r:id="rId30"/>
    <p:sldLayoutId id="2147483657" r:id="rId3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3208" y="2858518"/>
            <a:ext cx="9971132" cy="1920516"/>
          </a:xfrm>
        </p:spPr>
        <p:txBody>
          <a:bodyPr>
            <a:noAutofit/>
          </a:bodyPr>
          <a:lstStyle/>
          <a:p>
            <a:r>
              <a:rPr lang="ru-RU" sz="4000" b="1" dirty="0"/>
              <a:t>Решение обратной задачи </a:t>
            </a:r>
            <a:r>
              <a:rPr lang="ru-RU" sz="4000" b="1" dirty="0" err="1"/>
              <a:t>гравиразведки</a:t>
            </a:r>
            <a:r>
              <a:rPr lang="ru-RU" sz="4000" b="1" dirty="0"/>
              <a:t>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для 2</a:t>
            </a:r>
            <a:r>
              <a:rPr lang="en-US" sz="4000" b="1" dirty="0"/>
              <a:t>D </a:t>
            </a:r>
            <a:r>
              <a:rPr lang="ru-RU" sz="4000" b="1" dirty="0"/>
              <a:t>призматических тел методом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статистических испытаний 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1" y="746128"/>
            <a:ext cx="1237049" cy="12370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0003" y="2239851"/>
            <a:ext cx="109074" cy="282047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5D30E-2FA8-4AB3-BF0B-DC2B2C9EFA5E}"/>
              </a:ext>
            </a:extLst>
          </p:cNvPr>
          <p:cNvSpPr txBox="1"/>
          <p:nvPr/>
        </p:nvSpPr>
        <p:spPr>
          <a:xfrm>
            <a:off x="2546902" y="199938"/>
            <a:ext cx="9320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i="0" dirty="0">
                <a:solidFill>
                  <a:schemeClr val="bg1"/>
                </a:solidFill>
                <a:effectLst/>
              </a:rPr>
              <a:t>48-е заседание Международного научного семинара им. Д.Г. Успенского – В.Н. Страхова «Вопросы теории и практики геологической интерпретации геофизических полей»</a:t>
            </a:r>
            <a:endParaRPr lang="en-US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56FB6F-2D79-451D-93B6-855C32F63BC9}"/>
              </a:ext>
            </a:extLst>
          </p:cNvPr>
          <p:cNvSpPr txBox="1"/>
          <p:nvPr/>
        </p:nvSpPr>
        <p:spPr>
          <a:xfrm>
            <a:off x="4271308" y="1405043"/>
            <a:ext cx="4502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А.С. Долгаль, Р.Н. Петросян</a:t>
            </a:r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D4E94F3D-1B76-4F88-900C-A521149D3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4887" y="6300989"/>
            <a:ext cx="864704" cy="467559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chemeClr val="bg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24016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B0A6A-BAC0-4F5A-A3CA-422B72D0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гарантированного подхода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FBBA9B-DD8A-4C50-ADED-CC53F01954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218" y="1702560"/>
            <a:ext cx="3415582" cy="36864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E567C4-D9E9-456F-9F4E-4F318075B5D9}"/>
              </a:ext>
            </a:extLst>
          </p:cNvPr>
          <p:cNvSpPr txBox="1"/>
          <p:nvPr/>
        </p:nvSpPr>
        <p:spPr>
          <a:xfrm>
            <a:off x="314960" y="1987163"/>
            <a:ext cx="6888480" cy="442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Суть этого подхода: м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ножество «пересечения решений» обратной задачи 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будет давать фрагмент, гарантировано принадлежащий возмущающему объекту, а множество «объединения решений» 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 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позволяет оконтурить область пространства, в котором может содержаться искомый объект 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 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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en-US" sz="22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Предложенный алгоритм позволяет осуществлять построение множества </a:t>
            </a:r>
            <a:r>
              <a:rPr lang="ru-RU" sz="2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допустимых решений 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различными способами: 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использованием различных начальных приближений</a:t>
            </a:r>
            <a:r>
              <a:rPr lang="ru-RU" sz="2200" dirty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200" dirty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генерацией разных последовательностей случайных чисел; </a:t>
            </a:r>
            <a:endParaRPr lang="en-US" sz="2200" dirty="0">
              <a:solidFill>
                <a:srgbClr val="20212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200" dirty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изменением модельного класса тел.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5691F0-2371-4276-8EF3-5CEEF2651F99}"/>
                  </a:ext>
                </a:extLst>
              </p:cNvPr>
              <p:cNvSpPr txBox="1"/>
              <p:nvPr/>
            </p:nvSpPr>
            <p:spPr>
              <a:xfrm>
                <a:off x="7744164" y="5388991"/>
                <a:ext cx="423424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6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1600" i="1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интез</a:t>
                </a:r>
                <a:r>
                  <a:rPr lang="ru-RU" sz="16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4-х допустимых решений обратной задачи (</a:t>
                </a:r>
                <a14:m>
                  <m:oMath xmlns:m="http://schemas.openxmlformats.org/officeDocument/2006/math"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2≤0.1</m:t>
                    </m:r>
                  </m:oMath>
                </a14:m>
                <a:r>
                  <a:rPr lang="ru-RU" sz="16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мГал)</a:t>
                </a:r>
                <a:r>
                  <a:rPr lang="ru-RU" sz="16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ru-RU" sz="16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 – возмущающий объект </a:t>
                </a:r>
                <a:r>
                  <a:rPr lang="en-US" sz="16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sz="16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endPara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6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 – подобранные модели источников, </a:t>
                </a:r>
                <a:endPara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sz="1600" i="1" dirty="0">
                    <a:effectLst/>
                    <a:ea typeface="Calibri" panose="020F0502020204030204" pitchFamily="34" charset="0"/>
                  </a:rPr>
                  <a:t>3 – области </a:t>
                </a:r>
                <a:r>
                  <a:rPr lang="en-US" sz="1600" i="1" dirty="0">
                    <a:effectLst/>
                    <a:ea typeface="Calibri" panose="020F0502020204030204" pitchFamily="34" charset="0"/>
                  </a:rPr>
                  <a:t>D</a:t>
                </a:r>
                <a:r>
                  <a:rPr lang="ru-RU" sz="1600" i="1" baseline="-25000" dirty="0">
                    <a:effectLst/>
                    <a:ea typeface="Calibri" panose="020F0502020204030204" pitchFamily="34" charset="0"/>
                  </a:rPr>
                  <a:t>1</a:t>
                </a:r>
                <a:r>
                  <a:rPr lang="ru-RU" sz="1600" i="1" dirty="0">
                    <a:effectLst/>
                    <a:ea typeface="Calibri" panose="020F0502020204030204" pitchFamily="34" charset="0"/>
                  </a:rPr>
                  <a:t> и </a:t>
                </a:r>
                <a:r>
                  <a:rPr lang="en-US" sz="1600" i="1" dirty="0">
                    <a:effectLst/>
                    <a:ea typeface="Calibri" panose="020F0502020204030204" pitchFamily="34" charset="0"/>
                  </a:rPr>
                  <a:t>D</a:t>
                </a:r>
                <a:r>
                  <a:rPr lang="ru-RU" sz="1600" i="1" baseline="-25000" dirty="0">
                    <a:effectLst/>
                    <a:ea typeface="Calibri" panose="020F0502020204030204" pitchFamily="34" charset="0"/>
                  </a:rPr>
                  <a:t>2</a:t>
                </a:r>
                <a:r>
                  <a:rPr lang="ru-RU" sz="1600" i="1" dirty="0">
                    <a:effectLst/>
                    <a:ea typeface="Calibri" panose="020F0502020204030204" pitchFamily="34" charset="0"/>
                  </a:rPr>
                  <a:t>.</a:t>
                </a:r>
                <a:endParaRPr lang="ru-RU" sz="16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5691F0-2371-4276-8EF3-5CEEF2651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164" y="5388991"/>
                <a:ext cx="4234245" cy="1323439"/>
              </a:xfrm>
              <a:prstGeom prst="rect">
                <a:avLst/>
              </a:prstGeom>
              <a:blipFill>
                <a:blip r:embed="rId3"/>
                <a:stretch>
                  <a:fillRect l="-719" t="-1382" r="-863" b="-5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300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dirty="0"/>
              <a:t>Применение метода на реальном объекте: месторождение </a:t>
            </a:r>
            <a:r>
              <a:rPr lang="en-US" dirty="0"/>
              <a:t>Cu-Ni-Pt </a:t>
            </a:r>
            <a:r>
              <a:rPr lang="ru-RU" dirty="0"/>
              <a:t>руд Норильск-1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Текст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266098" y="5339005"/>
                <a:ext cx="9941164" cy="147210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ru-RU" sz="1600" i="1" dirty="0"/>
                  <a:t>Результаты количественной интерпретации аномального гравитационного поля: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ru-RU" sz="1600" i="1" dirty="0"/>
                  <a:t>1 – породы туфолавовой толщи; 2 – отложения тунгусской серии; 3 – силлы габбро-долеритов; 4 – рудоносная интрузия; 5 – дизъюнктивные нарушения; 6 – локальная составляющая гравитационного поля в редукции Буге; 7 – частные решения обратной задачи гравиразведки;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ru-RU" sz="1600" i="1" dirty="0"/>
                  <a:t>8 – области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i="1" dirty="0"/>
                  <a:t> (синий пунктир)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600" i="1" dirty="0"/>
                  <a:t> (полупрозрачная заливка); 9 – буровые скважины.</a:t>
                </a:r>
              </a:p>
            </p:txBody>
          </p:sp>
        </mc:Choice>
        <mc:Fallback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266098" y="5339005"/>
                <a:ext cx="9941164" cy="1472103"/>
              </a:xfrm>
              <a:blipFill>
                <a:blip r:embed="rId2"/>
                <a:stretch>
                  <a:fillRect t="-1245" r="-1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E:\Вестник_ПГУ\Рисунки_ЧИСТОВИК\Рис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8" y="1702442"/>
            <a:ext cx="6673428" cy="35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395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52400" y="1652369"/>
            <a:ext cx="11898923" cy="5217354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ru-RU" sz="2200" dirty="0">
                <a:ea typeface="Calibri" panose="020F0502020204030204" pitchFamily="34" charset="0"/>
              </a:rPr>
              <a:t>Представленный</a:t>
            </a:r>
            <a:r>
              <a:rPr lang="ru-RU" sz="2200" dirty="0">
                <a:effectLst/>
                <a:ea typeface="Calibri" panose="020F0502020204030204" pitchFamily="34" charset="0"/>
              </a:rPr>
              <a:t> алгоритм очень прост, интуитивно понятен и легко воспринимается студентами в процессе обучения. Лабораторные работы, выполняющиеся студентами на протяжении нескольких лет с использованием программы </a:t>
            </a:r>
            <a:r>
              <a:rPr lang="en-US" sz="2200" dirty="0">
                <a:effectLst/>
                <a:ea typeface="Calibri" panose="020F0502020204030204" pitchFamily="34" charset="0"/>
              </a:rPr>
              <a:t>PODBOR</a:t>
            </a:r>
            <a:r>
              <a:rPr lang="ru-RU" sz="2200" dirty="0">
                <a:effectLst/>
                <a:ea typeface="Calibri" panose="020F0502020204030204" pitchFamily="34" charset="0"/>
              </a:rPr>
              <a:t>_</a:t>
            </a:r>
            <a:r>
              <a:rPr lang="en-US" sz="2200" dirty="0">
                <a:effectLst/>
                <a:ea typeface="Calibri" panose="020F0502020204030204" pitchFamily="34" charset="0"/>
              </a:rPr>
              <a:t>ST </a:t>
            </a:r>
            <a:r>
              <a:rPr lang="ru-RU" sz="2200" dirty="0">
                <a:effectLst/>
                <a:ea typeface="Calibri" panose="020F0502020204030204" pitchFamily="34" charset="0"/>
              </a:rPr>
              <a:t>позволяют познакомиться с методикой имитационного моделирования и на практике закрепить основные понятия из области теории решения некорректных задач. Важной особенностью программы, как средства обучения, является уникальный характер каждого вычислительного цикла, позволяющий судить о самостоятельном получении имеющихся результатов.</a:t>
            </a:r>
            <a:endParaRPr lang="ru-RU" sz="2200" dirty="0"/>
          </a:p>
          <a:p>
            <a:pPr>
              <a:lnSpc>
                <a:spcPts val="2400"/>
              </a:lnSpc>
            </a:pPr>
            <a:r>
              <a:rPr lang="ru-RU" sz="2200" dirty="0"/>
              <a:t>Метод не требует «хорошего» первоначального приближения, даже в случае полного несовпадения геометрии объекта и модели, алгоритм приблизит конфигурацию модели к объекту. </a:t>
            </a:r>
          </a:p>
          <a:p>
            <a:pPr>
              <a:lnSpc>
                <a:spcPts val="2400"/>
              </a:lnSpc>
            </a:pPr>
            <a:r>
              <a:rPr lang="ru-RU" sz="2200" dirty="0"/>
              <a:t>Метод обладает высоким быстродействием, процесс решения обратной задачи для 25 итераций и 1000 случайных векторов в каждой занимает около 3 с. </a:t>
            </a:r>
          </a:p>
          <a:p>
            <a:pPr>
              <a:lnSpc>
                <a:spcPts val="2400"/>
              </a:lnSpc>
            </a:pPr>
            <a:r>
              <a:rPr lang="ru-RU" sz="2200" dirty="0"/>
              <a:t>Точность метода ограничена количеством итераций и случайных векторов, с их ростом резко увеличивается время, необходимое для проведения расчетов. </a:t>
            </a:r>
          </a:p>
        </p:txBody>
      </p:sp>
    </p:spTree>
    <p:extLst>
      <p:ext uri="{BB962C8B-B14F-4D97-AF65-F5344CB8AC3E}">
        <p14:creationId xmlns:p14="http://schemas.microsoft.com/office/powerpoint/2010/main" val="4112059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25955" y="1969998"/>
            <a:ext cx="9144000" cy="1668284"/>
          </a:xfrm>
        </p:spPr>
        <p:txBody>
          <a:bodyPr/>
          <a:lstStyle/>
          <a:p>
            <a:r>
              <a:rPr lang="ru-RU" dirty="0"/>
              <a:t>Спасибо за внимание </a:t>
            </a:r>
          </a:p>
        </p:txBody>
      </p:sp>
    </p:spTree>
    <p:extLst>
      <p:ext uri="{BB962C8B-B14F-4D97-AF65-F5344CB8AC3E}">
        <p14:creationId xmlns:p14="http://schemas.microsoft.com/office/powerpoint/2010/main" val="83214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7373815" cy="407342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/>
              <a:t>Обратная задача геофизики состоит в формировании модели геологической среды по результатам измерений геофизического поля при условии, что известен оператор прямого преобразования модели среды в соответствующие характеристики. На основании всех имеющихся сведе­ний о геологическом строении площади исследований и петрофизической информации, а также с учетом результатов визуального анализа аномального поля и его трансформант осуществляется построение начальной схемы геологического строения. В данном случае речь идет о моделировании одиночного изолированного объекта, обладающего известной постоянной эффективной плотностью относительно однородной вмещающей среды.</a:t>
            </a:r>
          </a:p>
        </p:txBody>
      </p:sp>
      <p:pic>
        <p:nvPicPr>
          <p:cNvPr id="1026" name="Picture 2" descr="https://svs.gsfc.nasa.gov/vis/a010000/a011200/a011234/pf-1024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8264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46" y="1595304"/>
            <a:ext cx="6619833" cy="37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71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Монте-Карло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838200" y="1851660"/>
            <a:ext cx="4208253" cy="4274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Суть метода заключается в описании случайного процесса математической моделью, допускающей выполнение большого объема вычислений, полученными путем генерации случайных чисел, с целью определения статистических характеристик рассматриваемого процесса.  </a:t>
            </a:r>
          </a:p>
        </p:txBody>
      </p:sp>
      <p:pic>
        <p:nvPicPr>
          <p:cNvPr id="2050" name="Picture 2" descr="E:\Вестник_ПГУ\Рисунки_ЧИСТОВИК\Рис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78" y="1703005"/>
            <a:ext cx="7073662" cy="360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23448" y="5203241"/>
            <a:ext cx="71369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Схема, поясняющая алгоритм решения обратной задачи </a:t>
            </a:r>
            <a:r>
              <a:rPr lang="ru-RU" i="1" dirty="0" err="1"/>
              <a:t>гравиразведки</a:t>
            </a:r>
            <a:r>
              <a:rPr lang="ru-RU" i="1" dirty="0"/>
              <a:t> в классе 2</a:t>
            </a:r>
            <a:r>
              <a:rPr lang="en-US" i="1" dirty="0"/>
              <a:t>D </a:t>
            </a:r>
            <a:r>
              <a:rPr lang="ru-RU" i="1" dirty="0"/>
              <a:t>горизонтальных четырехугольных призм: 1 – аномалиеобразующий объект; 2 – описанный прямоугольник; 3 - четыре подобласти, в пределах которых определяется местоположение угловых точек нового объекта.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55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«</a:t>
            </a:r>
            <a:r>
              <a:rPr lang="en-US" dirty="0"/>
              <a:t>PODBOR_ST</a:t>
            </a:r>
            <a:r>
              <a:rPr lang="ru-RU" dirty="0"/>
              <a:t>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92760" y="1882140"/>
            <a:ext cx="7086150" cy="4274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Алгоритм реализован в программе «</a:t>
            </a:r>
            <a:r>
              <a:rPr lang="en-US" sz="2200" dirty="0"/>
              <a:t>PODBOR_ST</a:t>
            </a:r>
            <a:r>
              <a:rPr lang="ru-RU" sz="2200" dirty="0"/>
              <a:t>».</a:t>
            </a:r>
            <a:r>
              <a:rPr lang="en-US" sz="2200" dirty="0"/>
              <a:t> </a:t>
            </a:r>
            <a:r>
              <a:rPr lang="ru-RU" sz="2200" dirty="0"/>
              <a:t>Перед решением обратной задачи необходимо выбрать модельный класс тел, задать количество точек измерений </a:t>
            </a:r>
            <a:r>
              <a:rPr lang="en-US" sz="2200" i="1" dirty="0"/>
              <a:t>N</a:t>
            </a:r>
            <a:r>
              <a:rPr lang="ru-RU" sz="2200" dirty="0"/>
              <a:t>, шаг между точками (в км), эффективную плотность тела (в г/куб. см), требуемое количество итераций </a:t>
            </a:r>
            <a:r>
              <a:rPr lang="en-US" sz="2200" i="1" dirty="0"/>
              <a:t>K</a:t>
            </a:r>
            <a:r>
              <a:rPr lang="ru-RU" sz="2200" dirty="0"/>
              <a:t>, число случайных векторов </a:t>
            </a:r>
            <a:r>
              <a:rPr lang="en-US" sz="2200" i="1" dirty="0"/>
              <a:t>M</a:t>
            </a:r>
            <a:r>
              <a:rPr lang="ru-RU" sz="2200" dirty="0"/>
              <a:t>, а также выключить/включить опцию «Случайность».</a:t>
            </a:r>
            <a:r>
              <a:rPr lang="en-US" sz="2200" dirty="0"/>
              <a:t> </a:t>
            </a:r>
            <a:r>
              <a:rPr lang="ru-RU" sz="2200" dirty="0"/>
              <a:t>Затем вводятся имя </a:t>
            </a:r>
            <a:r>
              <a:rPr lang="en-US" sz="2200" dirty="0"/>
              <a:t>DAT</a:t>
            </a:r>
            <a:r>
              <a:rPr lang="ru-RU" sz="2200" dirty="0"/>
              <a:t>-файла, содержащего порядковые номера, высотные отметки и значения аномального гравитационного поля в точках наблюдений, а также имя </a:t>
            </a:r>
            <a:r>
              <a:rPr lang="en-US" sz="2200" dirty="0"/>
              <a:t>BLN</a:t>
            </a:r>
            <a:r>
              <a:rPr lang="ru-RU" sz="2200" dirty="0"/>
              <a:t>-файла для начального приближения моделируемого объекта.</a:t>
            </a:r>
            <a:endParaRPr lang="en-US" sz="2200" dirty="0"/>
          </a:p>
        </p:txBody>
      </p:sp>
      <p:pic>
        <p:nvPicPr>
          <p:cNvPr id="3074" name="Picture 2" descr="E:\Вестник_ПГУ\Рисунки_ЧИСТОВИК\Рис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350" y="1899968"/>
            <a:ext cx="41243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296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15" y="365124"/>
            <a:ext cx="10990385" cy="1791479"/>
          </a:xfrm>
        </p:spPr>
        <p:txBody>
          <a:bodyPr>
            <a:noAutofit/>
          </a:bodyPr>
          <a:lstStyle/>
          <a:p>
            <a:r>
              <a:rPr lang="ru-RU" dirty="0"/>
              <a:t>Результаты имитационного  моделирования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13081" y="1851661"/>
            <a:ext cx="4785750" cy="298997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Обратите внимание, что начальное приближение модели </a:t>
            </a: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(2</a:t>
            </a:r>
            <a:r>
              <a:rPr lang="en-US" sz="2200" dirty="0"/>
              <a:t>D </a:t>
            </a:r>
            <a:r>
              <a:rPr lang="ru-RU" sz="2200" dirty="0"/>
              <a:t>горизонтальная</a:t>
            </a:r>
            <a:r>
              <a:rPr lang="en-US" sz="2200" dirty="0"/>
              <a:t> </a:t>
            </a:r>
            <a:r>
              <a:rPr lang="ru-RU" sz="2200" dirty="0"/>
              <a:t>четырехугольная призма с произвольным сечением) находится на значительном расстоянии от возмущаемого объекта и существенно отличается от него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по геометрическим параметрам.  </a:t>
            </a:r>
          </a:p>
          <a:p>
            <a:pPr marL="0" indent="0">
              <a:spcBef>
                <a:spcPts val="0"/>
              </a:spcBef>
              <a:buNone/>
            </a:pPr>
            <a:endParaRPr lang="ru-RU" sz="2200" dirty="0"/>
          </a:p>
        </p:txBody>
      </p:sp>
      <p:pic>
        <p:nvPicPr>
          <p:cNvPr id="4098" name="Picture 2" descr="E:\Вестник_ПГУ\Рисунки_ЧИСТОВИК\Рис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7" y="1758898"/>
            <a:ext cx="4687401" cy="378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2E792F-61BC-4F6A-A67A-3FBFD89FFBA1}"/>
              </a:ext>
            </a:extLst>
          </p:cNvPr>
          <p:cNvSpPr txBox="1"/>
          <p:nvPr/>
        </p:nvSpPr>
        <p:spPr>
          <a:xfrm>
            <a:off x="6611819" y="5698198"/>
            <a:ext cx="55801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i="1" dirty="0"/>
              <a:t>Решение обратной задачи : 1 – наблюденное поле;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i="1" dirty="0"/>
              <a:t>2 – модельное поле;  3 – возмущающий объект;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i="1" dirty="0"/>
              <a:t>4 – подобранная модель источника;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i="1" dirty="0"/>
              <a:t>5 – начальное приближение.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2077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Решения для  других модельных классов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838200" y="1851660"/>
            <a:ext cx="5697387" cy="427450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Для других модельных классов тел (прямоугольная призма, наклонный пласт)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алгоритм также позволяет получить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вполне удовлетворительные результаты моделирования.</a:t>
            </a:r>
          </a:p>
        </p:txBody>
      </p:sp>
      <p:pic>
        <p:nvPicPr>
          <p:cNvPr id="5123" name="Picture 3" descr="E:\Вестник_ПГУ\Рисунки_ЧИСТОВИК\Рис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587" y="1875825"/>
            <a:ext cx="4762500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54483" y="3976625"/>
            <a:ext cx="4615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Результаты решения обратной задачи в классах прямоугольных призм (а) и наклонных пластов (б).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18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Характеристика итерационного процесса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838200" y="1851660"/>
            <a:ext cx="5751443" cy="4274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График изменения значений невязки наблюденного и модельного полей в евклидовой метрике (</a:t>
            </a:r>
            <a:r>
              <a:rPr lang="en-US" sz="2200" dirty="0"/>
              <a:t>F2) </a:t>
            </a:r>
            <a:r>
              <a:rPr lang="ru-RU" sz="2200" dirty="0"/>
              <a:t>и в метрике Чебышева (</a:t>
            </a:r>
            <a:r>
              <a:rPr lang="en-US" sz="2200" dirty="0"/>
              <a:t>FM)</a:t>
            </a:r>
            <a:r>
              <a:rPr lang="ru-RU" sz="2200" dirty="0"/>
              <a:t> в зависимости от количества итераций. </a:t>
            </a:r>
            <a:r>
              <a:rPr lang="en-US" sz="2200" dirty="0"/>
              <a:t>F2 </a:t>
            </a:r>
            <a:r>
              <a:rPr lang="ru-RU" sz="2200" dirty="0"/>
              <a:t>постепенно снижается с 5 и приближается к 0.05 мГал для 25 итераций, </a:t>
            </a:r>
            <a:r>
              <a:rPr lang="en-US" sz="2200" dirty="0"/>
              <a:t>FM </a:t>
            </a:r>
            <a:r>
              <a:rPr lang="ru-RU" sz="2200" dirty="0"/>
              <a:t>снижается не монотонно, с небольшими «скачками».</a:t>
            </a:r>
          </a:p>
        </p:txBody>
      </p:sp>
      <p:pic>
        <p:nvPicPr>
          <p:cNvPr id="6146" name="Picture 2" descr="E:\Вестник_ПГУ\Рисунки_ЧИСТОВИК\Рис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772" y="1856750"/>
            <a:ext cx="3924300" cy="41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7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помехоустойчивости алгоритма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9481" y="1851660"/>
                <a:ext cx="4001219" cy="427450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200" dirty="0"/>
                  <a:t>С целью оценки помехоустойчивости алгоритма были получены три новых решения обратной задачи по осложненному нормально распределенной помехой полю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наб</m:t>
                        </m:r>
                      </m:sub>
                    </m:sSub>
                    <m:r>
                      <a:rPr lang="ru-RU" sz="2200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200" dirty="0"/>
                  <a:t> Полученные результаты свидетельствуют о достаточно высоких возможностях работы алгоритма в условиях случайных помех. 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9481" y="1851660"/>
                <a:ext cx="4001219" cy="4274503"/>
              </a:xfrm>
              <a:blipFill>
                <a:blip r:embed="rId2"/>
                <a:stretch>
                  <a:fillRect l="-1979" t="-999" r="-27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E:\Вестник_ПГУ\Рисунки_ЧИСТОВИК\Рис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7" y="1776202"/>
            <a:ext cx="7377113" cy="33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45FBF1-2B1A-4175-A8DB-54E6A92B5F8B}"/>
              </a:ext>
            </a:extLst>
          </p:cNvPr>
          <p:cNvSpPr txBox="1"/>
          <p:nvPr/>
        </p:nvSpPr>
        <p:spPr>
          <a:xfrm>
            <a:off x="5059017" y="5546038"/>
            <a:ext cx="7076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2021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График случайной помехи (а) и результаты решения обратной задачи по осложненному помехой полю в классах: четырехугольных призм (б); прямоугольных  </a:t>
            </a:r>
            <a:r>
              <a:rPr lang="ru-RU" sz="1800" i="1" dirty="0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призм (б); наклонных пластов (г).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85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76C4B-3E2C-420A-A558-3800CA02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8324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Показатели точности решения обратной задачи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AAAAFEC-D7A6-451D-B196-1E77B559E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31040"/>
              </p:ext>
            </p:extLst>
          </p:nvPr>
        </p:nvGraphicFramePr>
        <p:xfrm>
          <a:off x="838200" y="2252255"/>
          <a:ext cx="10515600" cy="3130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2623814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2734300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8944303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1199190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Модельный класс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Наличие помех </a:t>
                      </a:r>
                      <a:r>
                        <a:rPr lang="ru-RU" sz="2400">
                          <a:effectLst/>
                          <a:sym typeface="Symbol" panose="05050102010706020507" pitchFamily="18" charset="2"/>
                        </a:rPr>
                        <a:t>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Показатели точности, мГал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9587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F2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FM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975349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Четырехугольная призма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нет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0.05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0.15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6505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да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0.20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0.54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155368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Прямоугольная призма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нет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0.06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0.13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328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да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0.24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0.57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588944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Наклонный пласт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нет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0.09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0.19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01411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да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0.20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0.59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718926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C745EC5-D052-47A1-820B-886AB30E14F2}"/>
              </a:ext>
            </a:extLst>
          </p:cNvPr>
          <p:cNvSpPr txBox="1"/>
          <p:nvPr/>
        </p:nvSpPr>
        <p:spPr>
          <a:xfrm>
            <a:off x="719855" y="5468338"/>
            <a:ext cx="1051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/>
              <a:t>Примечание: при имитационном моделировании использовались случайные нормально распределенные помехи  </a:t>
            </a:r>
            <a:r>
              <a:rPr lang="ru-RU" sz="2200" i="1" dirty="0">
                <a:sym typeface="Symbol" panose="05050102010706020507" pitchFamily="18" charset="2"/>
              </a:rPr>
              <a:t></a:t>
            </a:r>
            <a:r>
              <a:rPr lang="ru-RU" sz="2200" i="1" dirty="0"/>
              <a:t>  с нулевым математическим ожиданием </a:t>
            </a:r>
          </a:p>
          <a:p>
            <a:r>
              <a:rPr lang="ru-RU" sz="2200" i="1" dirty="0"/>
              <a:t>и среднеквадратическим отклонением 0.2 мГал. </a:t>
            </a:r>
          </a:p>
        </p:txBody>
      </p:sp>
    </p:spTree>
    <p:extLst>
      <p:ext uri="{BB962C8B-B14F-4D97-AF65-F5344CB8AC3E}">
        <p14:creationId xmlns:p14="http://schemas.microsoft.com/office/powerpoint/2010/main" val="40688887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7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C62E3E"/>
      </a:accent1>
      <a:accent2>
        <a:srgbClr val="FFC000"/>
      </a:accent2>
      <a:accent3>
        <a:srgbClr val="A5A5A5"/>
      </a:accent3>
      <a:accent4>
        <a:srgbClr val="7030A0"/>
      </a:accent4>
      <a:accent5>
        <a:srgbClr val="4DFE9D"/>
      </a:accent5>
      <a:accent6>
        <a:srgbClr val="046DD5"/>
      </a:accent6>
      <a:hlink>
        <a:srgbClr val="2992FA"/>
      </a:hlink>
      <a:folHlink>
        <a:srgbClr val="7030A0"/>
      </a:folHlink>
    </a:clrScheme>
    <a:fontScheme name="Другая 13">
      <a:majorFont>
        <a:latin typeface="Permian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890</Words>
  <Application>Microsoft Office PowerPoint</Application>
  <PresentationFormat>Широкоэкранный</PresentationFormat>
  <Paragraphs>76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PermianSansTypeface</vt:lpstr>
      <vt:lpstr>PermianSerifTypeface</vt:lpstr>
      <vt:lpstr>Symbol</vt:lpstr>
      <vt:lpstr>Times New Roman</vt:lpstr>
      <vt:lpstr>Тема Office</vt:lpstr>
      <vt:lpstr>Решение обратной задачи гравиразведки  для 2D призматических тел методом  статистических испытаний </vt:lpstr>
      <vt:lpstr>Введение </vt:lpstr>
      <vt:lpstr>Метод Монте-Карло </vt:lpstr>
      <vt:lpstr>Программа «PODBOR_ST»</vt:lpstr>
      <vt:lpstr>Результаты имитационного  моделирования </vt:lpstr>
      <vt:lpstr>Решения для  других модельных классов</vt:lpstr>
      <vt:lpstr>Характеристика итерационного процесса</vt:lpstr>
      <vt:lpstr>Оценка помехоустойчивости алгоритма</vt:lpstr>
      <vt:lpstr>Показатели точности решения обратной задачи</vt:lpstr>
      <vt:lpstr>Реализация гарантированного подхода</vt:lpstr>
      <vt:lpstr>Применение метода на реальном объекте: месторождение Cu-Ni-Pt руд Норильск-1</vt:lpstr>
      <vt:lpstr>Выводы</vt:lpstr>
      <vt:lpstr>Спасибо за внимание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Масленникова</dc:creator>
  <cp:lastModifiedBy>user</cp:lastModifiedBy>
  <cp:revision>60</cp:revision>
  <dcterms:created xsi:type="dcterms:W3CDTF">2020-05-17T17:29:28Z</dcterms:created>
  <dcterms:modified xsi:type="dcterms:W3CDTF">2022-01-27T06:27:30Z</dcterms:modified>
</cp:coreProperties>
</file>