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7" r:id="rId3"/>
    <p:sldId id="268" r:id="rId4"/>
    <p:sldId id="289" r:id="rId5"/>
    <p:sldId id="276" r:id="rId6"/>
    <p:sldId id="278" r:id="rId7"/>
    <p:sldId id="283" r:id="rId8"/>
    <p:sldId id="287" r:id="rId9"/>
    <p:sldId id="284" r:id="rId10"/>
    <p:sldId id="277" r:id="rId11"/>
    <p:sldId id="290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7AD"/>
    <a:srgbClr val="3D14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E6FF5-503E-4D63-8858-EED6EE797237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EE9D1-F9DA-4A20-8680-A5F00A3A4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0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1EECC-49B1-4FAE-AFC8-366935C476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73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BE103B-88CB-4878-BAD4-398F6681754B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22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23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71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66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22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4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97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39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8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8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9179-E2B6-4CE3-94D9-915A9975BD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580A9-5615-4FDC-844A-E0BEDD627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4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2204864"/>
            <a:ext cx="8928992" cy="216024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>
                <a:solidFill>
                  <a:srgbClr val="B917AD"/>
                </a:solidFill>
              </a:rPr>
              <a:t>ЛОКАЛИЗАЦИЯ  УЧАСТКОВ </a:t>
            </a:r>
            <a:br>
              <a:rPr lang="ru-RU" sz="3100" b="1" dirty="0" smtClean="0">
                <a:solidFill>
                  <a:srgbClr val="B917AD"/>
                </a:solidFill>
              </a:rPr>
            </a:br>
            <a:r>
              <a:rPr lang="ru-RU" sz="3100" b="1" dirty="0" smtClean="0">
                <a:solidFill>
                  <a:srgbClr val="B917AD"/>
                </a:solidFill>
              </a:rPr>
              <a:t>ИНЖЕНЕРНО-ГЕОЛОГИЧЕСКИХ  ОСЛОЖНЕНИЙ </a:t>
            </a:r>
            <a:br>
              <a:rPr lang="ru-RU" sz="3100" b="1" dirty="0" smtClean="0">
                <a:solidFill>
                  <a:srgbClr val="B917AD"/>
                </a:solidFill>
              </a:rPr>
            </a:br>
            <a:r>
              <a:rPr lang="ru-RU" sz="3100" b="1" dirty="0" smtClean="0">
                <a:solidFill>
                  <a:srgbClr val="B917AD"/>
                </a:solidFill>
              </a:rPr>
              <a:t>В </a:t>
            </a:r>
            <a:r>
              <a:rPr lang="ru-RU" sz="3100" b="1" dirty="0">
                <a:solidFill>
                  <a:srgbClr val="B917AD"/>
                </a:solidFill>
              </a:rPr>
              <a:t>ПРОЦЕССЕ  ГЕОФИЗИЧЕСКОГО МОНИТОРИНГА </a:t>
            </a:r>
            <a:br>
              <a:rPr lang="ru-RU" sz="3100" b="1" dirty="0">
                <a:solidFill>
                  <a:srgbClr val="B917AD"/>
                </a:solidFill>
              </a:rPr>
            </a:br>
            <a:r>
              <a:rPr lang="ru-RU" sz="2900" b="1" dirty="0">
                <a:solidFill>
                  <a:srgbClr val="B917AD"/>
                </a:solidFill>
              </a:rPr>
              <a:t>(НА ПРИМЕРЕ ВЕРХНЕКАМСКОГО МЕСТОРОЖДЕНИЯ СОЛЕЙ)</a:t>
            </a:r>
            <a:br>
              <a:rPr lang="ru-RU" sz="2900" b="1" dirty="0">
                <a:solidFill>
                  <a:srgbClr val="B917AD"/>
                </a:solidFill>
              </a:rPr>
            </a:br>
            <a:r>
              <a:rPr lang="ru-RU" sz="3600" dirty="0" smtClean="0">
                <a:solidFill>
                  <a:srgbClr val="3D14EC"/>
                </a:solidFill>
              </a:rPr>
              <a:t/>
            </a:r>
            <a:br>
              <a:rPr lang="ru-RU" sz="3600" dirty="0" smtClean="0">
                <a:solidFill>
                  <a:srgbClr val="3D14EC"/>
                </a:solidFill>
              </a:rPr>
            </a:br>
            <a:endParaRPr lang="ru-RU" sz="3600" dirty="0">
              <a:solidFill>
                <a:srgbClr val="3D14E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663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МЕЖДУНАРОДНЫЙ </a:t>
            </a:r>
            <a:r>
              <a:rPr lang="ru-RU" b="1" dirty="0"/>
              <a:t>НАУЧНЫЙ </a:t>
            </a:r>
            <a:r>
              <a:rPr lang="ru-RU" b="1" dirty="0" smtClean="0"/>
              <a:t>СЕМИНАР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"ВОПРОСЫ ТЕОРИИ И ПРАКТИКИ ГЕОЛОГИЧЕСКОЙ ИНТЕРПРЕТАЦИИ ГЕОФИЗИЧЕСКИХ ПОЛЕЙ" имени Д. Г. УСПЕНСКОГО – В.Н. </a:t>
            </a:r>
            <a:r>
              <a:rPr lang="ru-RU" b="1" dirty="0" smtClean="0"/>
              <a:t>СТРАХОВА</a:t>
            </a:r>
          </a:p>
          <a:p>
            <a:pPr algn="ctr"/>
            <a:r>
              <a:rPr lang="ru-RU" b="1" dirty="0" smtClean="0"/>
              <a:t>48-я </a:t>
            </a:r>
            <a:r>
              <a:rPr lang="ru-RU" b="1" dirty="0"/>
              <a:t>СЕССИЯ </a:t>
            </a:r>
          </a:p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95836" y="58403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Санкт-Петербург  - 2022 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327" y="4201026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Л.А</a:t>
            </a:r>
            <a:r>
              <a:rPr lang="ru-RU" sz="2000" dirty="0" smtClean="0"/>
              <a:t>. Христенко* </a:t>
            </a:r>
            <a:r>
              <a:rPr lang="ru-RU" sz="2000" dirty="0" err="1"/>
              <a:t>Ю.И.Степанов</a:t>
            </a:r>
            <a:r>
              <a:rPr lang="ru-RU" sz="2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8690" y="4604337"/>
            <a:ext cx="210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ГИ </a:t>
            </a:r>
            <a:r>
              <a:rPr lang="ru-RU" dirty="0" err="1"/>
              <a:t>УрО</a:t>
            </a:r>
            <a:r>
              <a:rPr lang="ru-RU" dirty="0"/>
              <a:t> РАН, Пермь</a:t>
            </a: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650" y="4170759"/>
            <a:ext cx="1150798" cy="13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24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988" y="1357841"/>
            <a:ext cx="4284476" cy="358332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64844" y="486544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3988" y="476672"/>
            <a:ext cx="3960440" cy="93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600" b="1" cap="all" dirty="0" smtClean="0">
                <a:solidFill>
                  <a:srgbClr val="B917AD"/>
                </a:solidFill>
                <a:latin typeface="+mj-lt"/>
                <a:cs typeface="Calibri" pitchFamily="34" charset="0"/>
              </a:rPr>
              <a:t>Распределение зон техногенной </a:t>
            </a:r>
            <a:r>
              <a:rPr lang="ru-RU" sz="1600" b="1" cap="all" dirty="0" err="1" smtClean="0">
                <a:solidFill>
                  <a:srgbClr val="B917AD"/>
                </a:solidFill>
                <a:latin typeface="+mj-lt"/>
                <a:cs typeface="Calibri" pitchFamily="34" charset="0"/>
              </a:rPr>
              <a:t>трещиноватости</a:t>
            </a:r>
            <a:r>
              <a:rPr lang="ru-RU" sz="1600" b="1" cap="all" dirty="0" smtClean="0">
                <a:solidFill>
                  <a:srgbClr val="B917AD"/>
                </a:solidFill>
                <a:latin typeface="+mj-lt"/>
                <a:cs typeface="Calibri" pitchFamily="34" charset="0"/>
              </a:rPr>
              <a:t> в верхней части терригенно-карбонатной толщи</a:t>
            </a:r>
            <a:endParaRPr lang="ru-RU" sz="1600" b="1" cap="all" dirty="0">
              <a:solidFill>
                <a:srgbClr val="B917AD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3988" y="4941169"/>
            <a:ext cx="464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1- зона техногенной </a:t>
            </a:r>
            <a:r>
              <a:rPr lang="ru-RU" sz="1400" dirty="0" err="1"/>
              <a:t>трещиноватости</a:t>
            </a:r>
            <a:r>
              <a:rPr lang="ru-RU" sz="1400" dirty="0"/>
              <a:t>; </a:t>
            </a:r>
            <a:r>
              <a:rPr lang="ru-RU" sz="1400" dirty="0" smtClean="0"/>
              <a:t>2 </a:t>
            </a:r>
            <a:r>
              <a:rPr lang="ru-RU" sz="1400" dirty="0"/>
              <a:t>– </a:t>
            </a:r>
            <a:r>
              <a:rPr lang="ru-RU" sz="1400" dirty="0" smtClean="0"/>
              <a:t>зона обрушения</a:t>
            </a:r>
            <a:r>
              <a:rPr lang="ru-RU" sz="1400" dirty="0"/>
              <a:t>; </a:t>
            </a:r>
            <a:endParaRPr lang="ru-RU" sz="1400" dirty="0" smtClean="0"/>
          </a:p>
          <a:p>
            <a:r>
              <a:rPr lang="ru-RU" sz="1400" dirty="0" smtClean="0"/>
              <a:t>3 </a:t>
            </a:r>
            <a:r>
              <a:rPr lang="ru-RU" sz="1400" dirty="0"/>
              <a:t>– разрез</a:t>
            </a:r>
            <a:r>
              <a:rPr lang="ru-RU" sz="1400" dirty="0" smtClean="0"/>
              <a:t>; 4 </a:t>
            </a:r>
            <a:r>
              <a:rPr lang="ru-RU" sz="1400" dirty="0"/>
              <a:t>– профили электроразведочных </a:t>
            </a:r>
            <a:r>
              <a:rPr lang="ru-RU" sz="1400" dirty="0" smtClean="0"/>
              <a:t>наблюдений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44961" y="5513643"/>
            <a:ext cx="428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Девятков </a:t>
            </a:r>
            <a:r>
              <a:rPr lang="ru-RU" sz="1400" dirty="0"/>
              <a:t>С.Ю. </a:t>
            </a:r>
            <a:r>
              <a:rPr lang="ru-RU" sz="1400" dirty="0" err="1"/>
              <a:t>Геомеханическая</a:t>
            </a:r>
            <a:r>
              <a:rPr lang="ru-RU" sz="1400" dirty="0"/>
              <a:t> оценка развития зон техногенной </a:t>
            </a:r>
            <a:r>
              <a:rPr lang="ru-RU" sz="1400" dirty="0" err="1"/>
              <a:t>трещиноватости</a:t>
            </a:r>
            <a:r>
              <a:rPr lang="ru-RU" sz="1400" dirty="0"/>
              <a:t> в </a:t>
            </a:r>
            <a:r>
              <a:rPr lang="ru-RU" sz="1400" dirty="0" err="1"/>
              <a:t>надсоляной</a:t>
            </a:r>
            <a:r>
              <a:rPr lang="ru-RU" sz="1400" dirty="0"/>
              <a:t> толще на аварийном участке рудника СКРУ-2 </a:t>
            </a:r>
            <a:r>
              <a:rPr lang="ru-RU" sz="1400" dirty="0" smtClean="0"/>
              <a:t>/ </a:t>
            </a:r>
            <a:r>
              <a:rPr lang="ru-RU" sz="1400" dirty="0"/>
              <a:t>Горное эхо. </a:t>
            </a:r>
            <a:r>
              <a:rPr lang="ru-RU" sz="1400" dirty="0" smtClean="0"/>
              <a:t>2020</a:t>
            </a:r>
            <a:r>
              <a:rPr lang="ru-RU" sz="1400" dirty="0"/>
              <a:t>. </a:t>
            </a:r>
            <a:r>
              <a:rPr lang="ru-RU" sz="1400" dirty="0" smtClean="0"/>
              <a:t>№ </a:t>
            </a:r>
            <a:r>
              <a:rPr lang="ru-RU" sz="1400" dirty="0"/>
              <a:t>1 (78).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9" t="10414" r="6446" b="23825"/>
          <a:stretch/>
        </p:blipFill>
        <p:spPr bwMode="auto">
          <a:xfrm>
            <a:off x="467544" y="1357841"/>
            <a:ext cx="3779164" cy="345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8" t="82781" r="15647" b="1"/>
          <a:stretch/>
        </p:blipFill>
        <p:spPr bwMode="auto">
          <a:xfrm>
            <a:off x="467544" y="4941169"/>
            <a:ext cx="3672408" cy="9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990696"/>
            <a:ext cx="399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 данным Отчета </a:t>
            </a:r>
            <a:r>
              <a:rPr lang="ru-RU" sz="1400" dirty="0"/>
              <a:t>по договору №452/2017/23 с ПАО «</a:t>
            </a:r>
            <a:r>
              <a:rPr lang="ru-RU" sz="1400" dirty="0" err="1"/>
              <a:t>Уралкалий</a:t>
            </a:r>
            <a:r>
              <a:rPr lang="ru-RU" sz="1400" dirty="0" smtClean="0"/>
              <a:t>», 2017г.</a:t>
            </a:r>
            <a:r>
              <a:rPr lang="ru-RU" sz="1400" dirty="0"/>
              <a:t> </a:t>
            </a:r>
            <a:r>
              <a:rPr lang="ru-RU" sz="1400" dirty="0" err="1"/>
              <a:t>Санфиров</a:t>
            </a:r>
            <a:r>
              <a:rPr lang="ru-RU" sz="1400" dirty="0"/>
              <a:t> И.А.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6906" y="488227"/>
            <a:ext cx="3960440" cy="93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600" b="1" cap="all" dirty="0" smtClean="0">
                <a:solidFill>
                  <a:srgbClr val="B917AD"/>
                </a:solidFill>
                <a:latin typeface="+mj-lt"/>
                <a:cs typeface="Calibri" pitchFamily="34" charset="0"/>
              </a:rPr>
              <a:t>РЕЗУЛЬТАТЫ ИНТЕРПРЕТАЦИИ ДАННЫХ СЕЙСМОРАЗВЕДКИ И ГАЗОГЕОХИМИЧЕСКОГО ОПРОБОВАНИЯ</a:t>
            </a:r>
            <a:endParaRPr lang="ru-RU" sz="1600" b="1" cap="all" dirty="0">
              <a:solidFill>
                <a:srgbClr val="B917AD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7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94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</a:rPr>
              <a:t>Результаты  классификаций   методом общего </a:t>
            </a:r>
            <a:r>
              <a:rPr lang="ru-RU" sz="2400" b="1" cap="all" dirty="0" smtClean="0">
                <a:solidFill>
                  <a:srgbClr val="C00000"/>
                </a:solidFill>
              </a:rPr>
              <a:t>расстояния </a:t>
            </a:r>
            <a:r>
              <a:rPr lang="ru-RU" sz="2400" b="1" cap="all" dirty="0">
                <a:solidFill>
                  <a:srgbClr val="C00000"/>
                </a:solidFill>
              </a:rPr>
              <a:t>и параметры МРС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09675"/>
            <a:ext cx="87344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85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VIN LEV\Desktop\ПНЦ\Г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5400000" algn="t" rotWithShape="0">
              <a:schemeClr val="tx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518674"/>
            <a:ext cx="7776864" cy="831850"/>
          </a:xfrm>
          <a:prstGeom prst="round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5E55AA-A4F5-4CCA-82A9-15F7446B665B}" type="slidenum">
              <a:rPr lang="ru-RU" altLang="ru-RU" smtClean="0">
                <a:solidFill>
                  <a:srgbClr val="898989"/>
                </a:solidFill>
              </a:rPr>
              <a:pPr/>
              <a:t>12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7194"/>
            <a:ext cx="9206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6803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916832"/>
            <a:ext cx="8367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000" dirty="0"/>
              <a:t>Качественная комплексная интерпретация совокупности различных геофизических признаков может осуществляться с использованием методов распознавания образов, когда эти признаки сравниваются с соответствующими признаками объектов известной природы, которые служат эталонами. </a:t>
            </a:r>
            <a:endParaRPr lang="ru-RU" sz="2000" dirty="0" smtClean="0"/>
          </a:p>
          <a:p>
            <a:pPr indent="360000" algn="just"/>
            <a:endParaRPr lang="ru-RU" sz="2000" dirty="0" smtClean="0"/>
          </a:p>
          <a:p>
            <a:pPr indent="360000" algn="just"/>
            <a:r>
              <a:rPr lang="ru-RU" sz="2000" dirty="0" smtClean="0"/>
              <a:t>При отсутствии эталонов используются </a:t>
            </a:r>
            <a:r>
              <a:rPr lang="ru-RU" sz="2000" dirty="0"/>
              <a:t>алгоритмы </a:t>
            </a:r>
            <a:r>
              <a:rPr lang="ru-RU" sz="2000" dirty="0" smtClean="0"/>
              <a:t>самообучения. </a:t>
            </a:r>
            <a:r>
              <a:rPr lang="ru-RU" sz="2000" dirty="0"/>
              <a:t>Метод редких сочетаний (МРС) является одним из методов </a:t>
            </a:r>
            <a:r>
              <a:rPr lang="ru-RU" sz="2000" dirty="0" err="1"/>
              <a:t>безэталонного</a:t>
            </a:r>
            <a:r>
              <a:rPr lang="ru-RU" sz="2000" dirty="0"/>
              <a:t> прогнозирования </a:t>
            </a:r>
            <a:r>
              <a:rPr lang="ru-RU" sz="2000" dirty="0" smtClean="0"/>
              <a:t>аномальных зон по комплексу признаков.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041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Метод редких сочетаний (МРС) </a:t>
            </a:r>
            <a:r>
              <a:rPr lang="ru-RU" sz="2800" b="1" dirty="0" smtClean="0">
                <a:solidFill>
                  <a:srgbClr val="C00000"/>
                </a:solidFill>
              </a:rPr>
              <a:t>- метод </a:t>
            </a:r>
            <a:r>
              <a:rPr lang="ru-RU" sz="2800" b="1" dirty="0" err="1">
                <a:solidFill>
                  <a:srgbClr val="C00000"/>
                </a:solidFill>
              </a:rPr>
              <a:t>безэталонного</a:t>
            </a:r>
            <a:r>
              <a:rPr lang="ru-RU" sz="2800" b="1" dirty="0">
                <a:solidFill>
                  <a:srgbClr val="C00000"/>
                </a:solidFill>
              </a:rPr>
              <a:t> прогнозирования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50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68760"/>
            <a:ext cx="83676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000" dirty="0" smtClean="0"/>
              <a:t>В каждой </a:t>
            </a:r>
            <a:r>
              <a:rPr lang="ru-RU" sz="2000" dirty="0"/>
              <a:t>точке сети наблюдений выполняется расчет относительной частоты встречаемости, т.е. отношения числа значений поля, попадающих в заданный интервал амплитуд, к общему числу заданных точек поля. Матрицы относительных частот для различных полей (трансформант) суммируются, результативная матрица представляет собой суммарный </a:t>
            </a:r>
            <a:r>
              <a:rPr lang="ru-RU" sz="2000" dirty="0" smtClean="0"/>
              <a:t>спектр относительных частот.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     Минимальные </a:t>
            </a:r>
            <a:r>
              <a:rPr lang="ru-RU" sz="2000" dirty="0"/>
              <a:t>значения параметра МРС (частоты) отвечают наиболее аномальным в широком смысле, редким сочетаниям всех использованных признаков, т.е. являются индикаторами наличия слабо распространенных на данной площади геологических </a:t>
            </a:r>
            <a:r>
              <a:rPr lang="ru-RU" sz="2000" dirty="0" smtClean="0"/>
              <a:t>образований. </a:t>
            </a:r>
          </a:p>
          <a:p>
            <a:pPr algn="just"/>
            <a:r>
              <a:rPr lang="ru-RU" sz="2000" dirty="0"/>
              <a:t>Метод </a:t>
            </a:r>
            <a:r>
              <a:rPr lang="ru-RU" sz="2000" dirty="0" smtClean="0"/>
              <a:t>был </a:t>
            </a:r>
            <a:r>
              <a:rPr lang="ru-RU" sz="2000" dirty="0"/>
              <a:t>предложен  Н. Н. Боровко в  и апробирован на золоторудных и </a:t>
            </a:r>
            <a:r>
              <a:rPr lang="ru-RU" sz="2000" dirty="0" err="1"/>
              <a:t>редкометальных</a:t>
            </a:r>
            <a:r>
              <a:rPr lang="ru-RU" sz="2000" dirty="0"/>
              <a:t> месторождениях Казахстана </a:t>
            </a:r>
            <a:r>
              <a:rPr lang="ru-RU" sz="2000" dirty="0" smtClean="0"/>
              <a:t>в 1973 г.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92696"/>
            <a:ext cx="8041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 smtClean="0">
                <a:solidFill>
                  <a:srgbClr val="C00000"/>
                </a:solidFill>
                <a:latin typeface="+mj-lt"/>
              </a:rPr>
              <a:t>Суть метода </a:t>
            </a:r>
            <a:r>
              <a:rPr lang="ru-RU" sz="2200" b="1" cap="all" dirty="0">
                <a:solidFill>
                  <a:srgbClr val="C00000"/>
                </a:solidFill>
                <a:latin typeface="+mj-lt"/>
              </a:rPr>
              <a:t>редких сочетаний (МРС</a:t>
            </a:r>
            <a:r>
              <a:rPr lang="ru-RU" sz="2200" b="1" cap="all" dirty="0" smtClean="0">
                <a:solidFill>
                  <a:srgbClr val="C00000"/>
                </a:solidFill>
                <a:latin typeface="+mj-lt"/>
              </a:rPr>
              <a:t>)</a:t>
            </a:r>
            <a:endParaRPr lang="ru-RU" sz="2200" b="1" cap="all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9761" y="24206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200" b="1" cap="all" dirty="0" smtClean="0">
                <a:solidFill>
                  <a:srgbClr val="C00000"/>
                </a:solidFill>
              </a:rPr>
              <a:t>Схема расположения участка исследований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228" y="5410805"/>
            <a:ext cx="836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Задачи электроразведочных методов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выделение 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оконтуривание участков инженерно-геологических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осложнений, 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прослеживание динамики изменения во времени характера их поведения и положения на профилях наблюдений. 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схема участ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74" t="11921" r="10552" b="25674"/>
          <a:stretch/>
        </p:blipFill>
        <p:spPr bwMode="auto">
          <a:xfrm>
            <a:off x="4860032" y="931966"/>
            <a:ext cx="350874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схема участ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27"/>
          <a:stretch/>
        </p:blipFill>
        <p:spPr bwMode="auto">
          <a:xfrm>
            <a:off x="4274429" y="4210857"/>
            <a:ext cx="4679950" cy="119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44940" y="4869160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891" y="919137"/>
            <a:ext cx="2186365" cy="391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77" y="1340768"/>
            <a:ext cx="1553177" cy="195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9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1104" y="107180"/>
            <a:ext cx="8229600" cy="566936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B917AD"/>
                </a:solidFill>
              </a:rPr>
              <a:t/>
            </a:r>
            <a:br>
              <a:rPr lang="ru-RU" sz="2800" b="1" cap="all" dirty="0" smtClean="0">
                <a:solidFill>
                  <a:srgbClr val="B917AD"/>
                </a:solidFill>
              </a:rPr>
            </a:br>
            <a:r>
              <a:rPr lang="ru-RU" sz="2800" b="1" cap="all" dirty="0">
                <a:solidFill>
                  <a:srgbClr val="B917AD"/>
                </a:solidFill>
              </a:rPr>
              <a:t/>
            </a:r>
            <a:br>
              <a:rPr lang="ru-RU" sz="2800" b="1" cap="all" dirty="0">
                <a:solidFill>
                  <a:srgbClr val="B917AD"/>
                </a:solidFill>
              </a:rPr>
            </a:br>
            <a:r>
              <a:rPr lang="ru-RU" sz="2200" b="1" cap="all" dirty="0" smtClean="0">
                <a:solidFill>
                  <a:srgbClr val="B917AD"/>
                </a:solidFill>
              </a:rPr>
              <a:t>СТАТИСТИЧЕСКИЕ ХАРАКТЕРИСТИКИ</a:t>
            </a:r>
            <a:br>
              <a:rPr lang="ru-RU" sz="2200" b="1" cap="all" dirty="0" smtClean="0">
                <a:solidFill>
                  <a:srgbClr val="B917AD"/>
                </a:solidFill>
              </a:rPr>
            </a:br>
            <a:r>
              <a:rPr lang="ru-RU" sz="2800" b="1" cap="all" dirty="0" smtClean="0">
                <a:solidFill>
                  <a:srgbClr val="B917AD"/>
                </a:solidFill>
              </a:rPr>
              <a:t> </a:t>
            </a:r>
            <a:br>
              <a:rPr lang="ru-RU" sz="2800" b="1" cap="all" dirty="0" smtClean="0">
                <a:solidFill>
                  <a:srgbClr val="B917AD"/>
                </a:solidFill>
              </a:rPr>
            </a:br>
            <a:endParaRPr lang="ru-RU" sz="2400" b="1" i="1" cap="all" dirty="0">
              <a:solidFill>
                <a:srgbClr val="B917A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7" b="10175"/>
          <a:stretch/>
        </p:blipFill>
        <p:spPr bwMode="auto">
          <a:xfrm>
            <a:off x="476267" y="1052866"/>
            <a:ext cx="8263474" cy="45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69368" y="526498"/>
            <a:ext cx="6624736" cy="52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cap="all" dirty="0" smtClean="0">
                <a:solidFill>
                  <a:srgbClr val="B917AD"/>
                </a:solidFill>
              </a:rPr>
              <a:t>Значений ПОТЕНЦИАЛА ЕСТЕСТВЕННОГО ПОЛЯ</a:t>
            </a:r>
            <a:endParaRPr lang="ru-RU" sz="2000" b="1" i="1" cap="all" dirty="0">
              <a:solidFill>
                <a:srgbClr val="B917A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267" y="3028392"/>
            <a:ext cx="826347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0141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i="1" cap="all" dirty="0" smtClean="0">
              <a:solidFill>
                <a:srgbClr val="B917AD"/>
              </a:solidFill>
            </a:endParaRPr>
          </a:p>
          <a:p>
            <a:r>
              <a:rPr lang="ru-RU" sz="2000" b="1" i="1" cap="all" dirty="0" smtClean="0">
                <a:solidFill>
                  <a:srgbClr val="B917AD"/>
                </a:solidFill>
              </a:rPr>
              <a:t>КАЖУЩЕГОСЯ СОПРОТИВЛЕНИЯ </a:t>
            </a:r>
            <a:r>
              <a:rPr lang="ru-RU" sz="2000" b="1" i="1" cap="all" dirty="0">
                <a:solidFill>
                  <a:srgbClr val="B917AD"/>
                </a:solidFill>
              </a:rPr>
              <a:t>(</a:t>
            </a:r>
            <a:r>
              <a:rPr lang="ru-RU" sz="2000" b="1" i="1" cap="all" dirty="0" smtClean="0">
                <a:solidFill>
                  <a:srgbClr val="B917AD"/>
                </a:solidFill>
              </a:rPr>
              <a:t>АВ=100 </a:t>
            </a:r>
            <a:r>
              <a:rPr lang="ru-RU" sz="2000" b="1" i="1" cap="all" dirty="0">
                <a:solidFill>
                  <a:srgbClr val="B917AD"/>
                </a:solidFill>
              </a:rPr>
              <a:t>м)</a:t>
            </a:r>
          </a:p>
          <a:p>
            <a:endParaRPr lang="ru-RU" sz="2400" b="1" i="1" cap="all" dirty="0">
              <a:solidFill>
                <a:srgbClr val="B917A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480" y="5613374"/>
            <a:ext cx="8388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   Среднее                 Дисперсия               Асимметрия               Эксцесс         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Коэфф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вариации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3635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19" r="13684" b="10176"/>
          <a:stretch/>
        </p:blipFill>
        <p:spPr bwMode="auto">
          <a:xfrm>
            <a:off x="529208" y="1241865"/>
            <a:ext cx="8157592" cy="436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3107" y="188640"/>
            <a:ext cx="8229600" cy="566936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B917AD"/>
                </a:solidFill>
              </a:rPr>
              <a:t/>
            </a:r>
            <a:br>
              <a:rPr lang="ru-RU" sz="2800" b="1" cap="all" dirty="0" smtClean="0">
                <a:solidFill>
                  <a:srgbClr val="B917AD"/>
                </a:solidFill>
              </a:rPr>
            </a:br>
            <a:r>
              <a:rPr lang="ru-RU" sz="2800" b="1" cap="all" dirty="0">
                <a:solidFill>
                  <a:srgbClr val="B917AD"/>
                </a:solidFill>
              </a:rPr>
              <a:t/>
            </a:r>
            <a:br>
              <a:rPr lang="ru-RU" sz="2800" b="1" cap="all" dirty="0">
                <a:solidFill>
                  <a:srgbClr val="B917AD"/>
                </a:solidFill>
              </a:rPr>
            </a:br>
            <a:r>
              <a:rPr lang="ru-RU" sz="2200" b="1" cap="all" dirty="0" smtClean="0">
                <a:solidFill>
                  <a:srgbClr val="B917AD"/>
                </a:solidFill>
              </a:rPr>
              <a:t>СТАТИСТИЧЕСКИЕ ХАРАКТЕРИСТИКИ</a:t>
            </a:r>
            <a:r>
              <a:rPr lang="ru-RU" sz="2400" b="1" cap="all" dirty="0" smtClean="0">
                <a:solidFill>
                  <a:srgbClr val="B917AD"/>
                </a:solidFill>
              </a:rPr>
              <a:t/>
            </a:r>
            <a:br>
              <a:rPr lang="ru-RU" sz="2400" b="1" cap="all" dirty="0" smtClean="0">
                <a:solidFill>
                  <a:srgbClr val="B917AD"/>
                </a:solidFill>
              </a:rPr>
            </a:br>
            <a:r>
              <a:rPr lang="ru-RU" sz="2800" b="1" cap="all" dirty="0" smtClean="0">
                <a:solidFill>
                  <a:srgbClr val="B917AD"/>
                </a:solidFill>
              </a:rPr>
              <a:t> </a:t>
            </a:r>
            <a:br>
              <a:rPr lang="ru-RU" sz="2800" b="1" cap="all" dirty="0" smtClean="0">
                <a:solidFill>
                  <a:srgbClr val="B917AD"/>
                </a:solidFill>
              </a:rPr>
            </a:br>
            <a:endParaRPr lang="ru-RU" sz="2400" b="1" i="1" cap="all" dirty="0">
              <a:solidFill>
                <a:srgbClr val="B917A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1655" y="715497"/>
            <a:ext cx="6408712" cy="52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cap="all" dirty="0">
                <a:solidFill>
                  <a:srgbClr val="B917AD"/>
                </a:solidFill>
              </a:rPr>
              <a:t>КАЖУЩЕГОСЯ </a:t>
            </a:r>
            <a:r>
              <a:rPr lang="ru-RU" sz="2000" b="1" i="1" cap="all" dirty="0" smtClean="0">
                <a:solidFill>
                  <a:srgbClr val="B917AD"/>
                </a:solidFill>
              </a:rPr>
              <a:t>СОПРОТИВЛЕНИЯ (АВ=200 м)</a:t>
            </a:r>
            <a:endParaRPr lang="ru-RU" sz="2000" b="1" i="1" cap="all" dirty="0">
              <a:solidFill>
                <a:srgbClr val="B917A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67188"/>
            <a:ext cx="8424936" cy="33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3359274"/>
            <a:ext cx="8229600" cy="953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i="1" cap="all" dirty="0" smtClean="0">
              <a:solidFill>
                <a:srgbClr val="B917AD"/>
              </a:solidFill>
            </a:endParaRPr>
          </a:p>
          <a:p>
            <a:r>
              <a:rPr lang="ru-RU" sz="2000" b="1" i="1" cap="all" dirty="0" smtClean="0">
                <a:solidFill>
                  <a:srgbClr val="B917AD"/>
                </a:solidFill>
              </a:rPr>
              <a:t>КАЖУЩЕГОСЯ СОПРОТИВЛЕНИЯ </a:t>
            </a:r>
            <a:r>
              <a:rPr lang="ru-RU" sz="2000" b="1" i="1" cap="all" dirty="0">
                <a:solidFill>
                  <a:srgbClr val="B917AD"/>
                </a:solidFill>
              </a:rPr>
              <a:t>(</a:t>
            </a:r>
            <a:r>
              <a:rPr lang="ru-RU" sz="2000" b="1" i="1" cap="all" dirty="0" smtClean="0">
                <a:solidFill>
                  <a:srgbClr val="B917AD"/>
                </a:solidFill>
              </a:rPr>
              <a:t>АВ=400 </a:t>
            </a:r>
            <a:r>
              <a:rPr lang="ru-RU" sz="2000" b="1" i="1" cap="all" dirty="0">
                <a:solidFill>
                  <a:srgbClr val="B917AD"/>
                </a:solidFill>
              </a:rPr>
              <a:t>м)</a:t>
            </a:r>
          </a:p>
          <a:p>
            <a:endParaRPr lang="ru-RU" sz="2400" b="1" i="1" cap="all" dirty="0">
              <a:solidFill>
                <a:srgbClr val="B917A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" y="5637094"/>
            <a:ext cx="8388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   Среднее                 Дисперсия               Асимметрия               Эксцесс       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Коэфф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вариации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9351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64896" cy="900545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>
                <a:solidFill>
                  <a:srgbClr val="B917AD"/>
                </a:solidFill>
              </a:rPr>
              <a:t>Реализация  метода редких сочетаний</a:t>
            </a:r>
            <a:br>
              <a:rPr lang="ru-RU" sz="2400" b="1" cap="all" dirty="0" smtClean="0">
                <a:solidFill>
                  <a:srgbClr val="B917AD"/>
                </a:solidFill>
              </a:rPr>
            </a:br>
            <a:r>
              <a:rPr lang="ru-RU" sz="2400" b="1" cap="all" dirty="0" smtClean="0">
                <a:solidFill>
                  <a:srgbClr val="B917AD"/>
                </a:solidFill>
              </a:rPr>
              <a:t> в программе </a:t>
            </a:r>
            <a:r>
              <a:rPr lang="en-US" sz="2400" b="1" dirty="0" smtClean="0">
                <a:solidFill>
                  <a:srgbClr val="B917AD"/>
                </a:solidFill>
              </a:rPr>
              <a:t>MRS</a:t>
            </a:r>
            <a:r>
              <a:rPr lang="ru-RU" sz="2400" b="1" dirty="0" smtClean="0">
                <a:solidFill>
                  <a:srgbClr val="B917AD"/>
                </a:solidFill>
              </a:rPr>
              <a:t> </a:t>
            </a:r>
            <a:r>
              <a:rPr lang="ru-RU" sz="2400" b="1" dirty="0">
                <a:solidFill>
                  <a:srgbClr val="B917AD"/>
                </a:solidFill>
              </a:rPr>
              <a:t>(</a:t>
            </a:r>
            <a:r>
              <a:rPr lang="ru-RU" sz="2400" b="1" dirty="0" err="1">
                <a:solidFill>
                  <a:srgbClr val="B917AD"/>
                </a:solidFill>
              </a:rPr>
              <a:t>Долгаль</a:t>
            </a:r>
            <a:r>
              <a:rPr lang="ru-RU" sz="2400" b="1" dirty="0">
                <a:solidFill>
                  <a:srgbClr val="B917AD"/>
                </a:solidFill>
              </a:rPr>
              <a:t> А.С</a:t>
            </a:r>
            <a:r>
              <a:rPr lang="ru-RU" sz="2400" b="1" dirty="0" smtClean="0">
                <a:solidFill>
                  <a:srgbClr val="B917AD"/>
                </a:solidFill>
              </a:rPr>
              <a:t>.)</a:t>
            </a:r>
            <a:r>
              <a:rPr lang="ru-RU" sz="2400" b="1" dirty="0">
                <a:solidFill>
                  <a:srgbClr val="B917AD"/>
                </a:solidFill>
              </a:rPr>
              <a:t/>
            </a:r>
            <a:br>
              <a:rPr lang="ru-RU" sz="2400" b="1" dirty="0">
                <a:solidFill>
                  <a:srgbClr val="B917AD"/>
                </a:solidFill>
              </a:rPr>
            </a:br>
            <a:endParaRPr lang="ru-RU" sz="2400" b="1" dirty="0">
              <a:solidFill>
                <a:srgbClr val="B917A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55104"/>
            <a:ext cx="7886700" cy="4351338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algn="just">
              <a:spcBef>
                <a:spcPts val="0"/>
              </a:spcBef>
              <a:buNone/>
            </a:pPr>
            <a:endParaRPr lang="ru-RU" sz="2400" dirty="0" smtClean="0"/>
          </a:p>
          <a:p>
            <a:pPr algn="just"/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C3E-FA17-4396-826B-D3D2CEBDFFC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2389" t="29698" r="32621" b="29829"/>
          <a:stretch>
            <a:fillRect/>
          </a:stretch>
        </p:blipFill>
        <p:spPr bwMode="auto">
          <a:xfrm>
            <a:off x="2483768" y="1772816"/>
            <a:ext cx="41678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86916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программа </a:t>
            </a:r>
            <a:r>
              <a:rPr lang="ru-RU" sz="1600" dirty="0"/>
              <a:t>позволяет выполнять преобразование логнормального распределения </a:t>
            </a:r>
            <a:r>
              <a:rPr lang="ru-RU" sz="1600" dirty="0" smtClean="0"/>
              <a:t>к </a:t>
            </a:r>
            <a:r>
              <a:rPr lang="ru-RU" sz="1600" dirty="0"/>
              <a:t>нормальному: х=</a:t>
            </a:r>
            <a:r>
              <a:rPr lang="ru-RU" sz="1600" dirty="0" err="1"/>
              <a:t>In</a:t>
            </a:r>
            <a:r>
              <a:rPr lang="ru-RU" sz="1600" dirty="0"/>
              <a:t>(х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dirty="0" smtClean="0"/>
              <a:t>-  для </a:t>
            </a:r>
            <a:r>
              <a:rPr lang="ru-RU" sz="1600" dirty="0"/>
              <a:t>повышения устойчивости решений число интервалов разбиения амплитуд признака при построении единичного частотного спектра зафиксировано и составляет 100</a:t>
            </a:r>
          </a:p>
        </p:txBody>
      </p:sp>
    </p:spTree>
    <p:extLst>
      <p:ext uri="{BB962C8B-B14F-4D97-AF65-F5344CB8AC3E}">
        <p14:creationId xmlns:p14="http://schemas.microsoft.com/office/powerpoint/2010/main" xmlns="" val="28924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5952789"/>
              </p:ext>
            </p:extLst>
          </p:nvPr>
        </p:nvGraphicFramePr>
        <p:xfrm>
          <a:off x="611560" y="1170888"/>
          <a:ext cx="1296144" cy="952630"/>
        </p:xfrm>
        <a:graphic>
          <a:graphicData uri="http://schemas.openxmlformats.org/presentationml/2006/ole">
            <p:oleObj spid="_x0000_s1165" name="Формула" r:id="rId4" imgW="533169" imgH="393529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6562151"/>
              </p:ext>
            </p:extLst>
          </p:nvPr>
        </p:nvGraphicFramePr>
        <p:xfrm>
          <a:off x="1907703" y="2507784"/>
          <a:ext cx="2768473" cy="1929328"/>
        </p:xfrm>
        <a:graphic>
          <a:graphicData uri="http://schemas.openxmlformats.org/presentationml/2006/ole">
            <p:oleObj spid="_x0000_s1166" name="Формула" r:id="rId5" imgW="1676400" imgH="1168400" progId="Equation.3">
              <p:embed/>
            </p:oleObj>
          </a:graphicData>
        </a:graphic>
      </p:graphicFrame>
      <p:sp>
        <p:nvSpPr>
          <p:cNvPr id="28" name="Полилиния 27"/>
          <p:cNvSpPr/>
          <p:nvPr/>
        </p:nvSpPr>
        <p:spPr>
          <a:xfrm>
            <a:off x="1900203" y="2945030"/>
            <a:ext cx="1457325" cy="714375"/>
          </a:xfrm>
          <a:custGeom>
            <a:avLst/>
            <a:gdLst>
              <a:gd name="connsiteX0" fmla="*/ 542925 w 1457325"/>
              <a:gd name="connsiteY0" fmla="*/ 0 h 714375"/>
              <a:gd name="connsiteX1" fmla="*/ 900112 w 1457325"/>
              <a:gd name="connsiteY1" fmla="*/ 0 h 714375"/>
              <a:gd name="connsiteX2" fmla="*/ 1157287 w 1457325"/>
              <a:gd name="connsiteY2" fmla="*/ 42863 h 714375"/>
              <a:gd name="connsiteX3" fmla="*/ 1285875 w 1457325"/>
              <a:gd name="connsiteY3" fmla="*/ 85725 h 714375"/>
              <a:gd name="connsiteX4" fmla="*/ 1457325 w 1457325"/>
              <a:gd name="connsiteY4" fmla="*/ 228600 h 714375"/>
              <a:gd name="connsiteX5" fmla="*/ 1328737 w 1457325"/>
              <a:gd name="connsiteY5" fmla="*/ 371475 h 714375"/>
              <a:gd name="connsiteX6" fmla="*/ 1143000 w 1457325"/>
              <a:gd name="connsiteY6" fmla="*/ 471488 h 714375"/>
              <a:gd name="connsiteX7" fmla="*/ 1042987 w 1457325"/>
              <a:gd name="connsiteY7" fmla="*/ 671513 h 714375"/>
              <a:gd name="connsiteX8" fmla="*/ 842962 w 1457325"/>
              <a:gd name="connsiteY8" fmla="*/ 714375 h 714375"/>
              <a:gd name="connsiteX9" fmla="*/ 557212 w 1457325"/>
              <a:gd name="connsiteY9" fmla="*/ 685800 h 714375"/>
              <a:gd name="connsiteX10" fmla="*/ 414337 w 1457325"/>
              <a:gd name="connsiteY10" fmla="*/ 657225 h 714375"/>
              <a:gd name="connsiteX11" fmla="*/ 242887 w 1457325"/>
              <a:gd name="connsiteY11" fmla="*/ 642938 h 714375"/>
              <a:gd name="connsiteX12" fmla="*/ 57150 w 1457325"/>
              <a:gd name="connsiteY12" fmla="*/ 585788 h 714375"/>
              <a:gd name="connsiteX13" fmla="*/ 0 w 1457325"/>
              <a:gd name="connsiteY13" fmla="*/ 428625 h 714375"/>
              <a:gd name="connsiteX14" fmla="*/ 28575 w 1457325"/>
              <a:gd name="connsiteY14" fmla="*/ 300038 h 714375"/>
              <a:gd name="connsiteX15" fmla="*/ 314325 w 1457325"/>
              <a:gd name="connsiteY15" fmla="*/ 285750 h 714375"/>
              <a:gd name="connsiteX16" fmla="*/ 457200 w 1457325"/>
              <a:gd name="connsiteY16" fmla="*/ 185738 h 714375"/>
              <a:gd name="connsiteX17" fmla="*/ 485775 w 1457325"/>
              <a:gd name="connsiteY17" fmla="*/ 57150 h 714375"/>
              <a:gd name="connsiteX18" fmla="*/ 542925 w 1457325"/>
              <a:gd name="connsiteY18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57325" h="714375">
                <a:moveTo>
                  <a:pt x="542925" y="0"/>
                </a:moveTo>
                <a:lnTo>
                  <a:pt x="900112" y="0"/>
                </a:lnTo>
                <a:lnTo>
                  <a:pt x="1157287" y="42863"/>
                </a:lnTo>
                <a:lnTo>
                  <a:pt x="1285875" y="85725"/>
                </a:lnTo>
                <a:lnTo>
                  <a:pt x="1457325" y="228600"/>
                </a:lnTo>
                <a:lnTo>
                  <a:pt x="1328737" y="371475"/>
                </a:lnTo>
                <a:lnTo>
                  <a:pt x="1143000" y="471488"/>
                </a:lnTo>
                <a:lnTo>
                  <a:pt x="1042987" y="671513"/>
                </a:lnTo>
                <a:lnTo>
                  <a:pt x="842962" y="714375"/>
                </a:lnTo>
                <a:lnTo>
                  <a:pt x="557212" y="685800"/>
                </a:lnTo>
                <a:lnTo>
                  <a:pt x="414337" y="657225"/>
                </a:lnTo>
                <a:lnTo>
                  <a:pt x="242887" y="642938"/>
                </a:lnTo>
                <a:lnTo>
                  <a:pt x="57150" y="585788"/>
                </a:lnTo>
                <a:lnTo>
                  <a:pt x="0" y="428625"/>
                </a:lnTo>
                <a:lnTo>
                  <a:pt x="28575" y="300038"/>
                </a:lnTo>
                <a:lnTo>
                  <a:pt x="314325" y="285750"/>
                </a:lnTo>
                <a:lnTo>
                  <a:pt x="457200" y="185738"/>
                </a:lnTo>
                <a:lnTo>
                  <a:pt x="485775" y="57150"/>
                </a:lnTo>
                <a:lnTo>
                  <a:pt x="542925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465032" y="2575274"/>
            <a:ext cx="19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мин. значения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3333151" y="2742386"/>
            <a:ext cx="990947" cy="4302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59632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</a:t>
            </a:r>
            <a:r>
              <a:rPr lang="en-US" i="1" dirty="0" smtClean="0"/>
              <a:t>, D, A,</a:t>
            </a:r>
            <a:r>
              <a:rPr lang="ru-RU" i="1" dirty="0" smtClean="0"/>
              <a:t>Е</a:t>
            </a:r>
            <a:r>
              <a:rPr lang="en-US" i="1" dirty="0" smtClean="0"/>
              <a:t>, V </a:t>
            </a:r>
            <a:r>
              <a:rPr lang="en-US" dirty="0" smtClean="0"/>
              <a:t>– </a:t>
            </a:r>
            <a:r>
              <a:rPr lang="ru-RU" dirty="0" smtClean="0"/>
              <a:t>признаки</a:t>
            </a:r>
            <a:r>
              <a:rPr lang="en-US" dirty="0" smtClean="0"/>
              <a:t> (</a:t>
            </a:r>
            <a:r>
              <a:rPr lang="ru-RU" dirty="0" smtClean="0"/>
              <a:t>средние</a:t>
            </a:r>
            <a:r>
              <a:rPr lang="en-US" dirty="0" smtClean="0"/>
              <a:t>, </a:t>
            </a:r>
            <a:r>
              <a:rPr lang="ru-RU" dirty="0" smtClean="0"/>
              <a:t>дисперсии, коэффициенты асимметрии , эксцесса , вариации)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7313" y="23751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917AD"/>
                </a:solidFill>
              </a:rPr>
              <a:t>МАТРИЦА </a:t>
            </a:r>
            <a:r>
              <a:rPr lang="ru-RU" sz="2400" b="1" cap="all" dirty="0" smtClean="0">
                <a:solidFill>
                  <a:srgbClr val="B917AD"/>
                </a:solidFill>
              </a:rPr>
              <a:t>МРС</a:t>
            </a:r>
            <a:r>
              <a:rPr lang="ru-RU" sz="2400" b="1" dirty="0" smtClean="0">
                <a:solidFill>
                  <a:srgbClr val="B917AD"/>
                </a:solidFill>
              </a:rPr>
              <a:t>  - ЭТО МАТРИЦА СУММАРНЫХ  ОТНОСИТЕЛЬНЫХ ЧАСТОТ ПРИЗНАКОВ</a:t>
            </a:r>
            <a:endParaRPr lang="ru-RU" sz="2400" b="1" dirty="0">
              <a:solidFill>
                <a:srgbClr val="B917A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17088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относительная частота встречаемости в каждой точке сети </a:t>
            </a:r>
            <a:r>
              <a:rPr lang="ru-RU" dirty="0" smtClean="0"/>
              <a:t>наблюдений </a:t>
            </a:r>
            <a:r>
              <a:rPr lang="en-US" dirty="0" smtClean="0"/>
              <a:t>(</a:t>
            </a:r>
            <a:r>
              <a:rPr lang="ru-RU" dirty="0" smtClean="0"/>
              <a:t>отношение </a:t>
            </a:r>
            <a:r>
              <a:rPr lang="ru-RU" dirty="0"/>
              <a:t>числа значений поля, попадающих в заданный интервал амплитуд, к общему числу заданных точек поля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094218"/>
            <a:ext cx="2272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м</a:t>
            </a:r>
            <a:r>
              <a:rPr lang="ru-RU" sz="2000" b="1" dirty="0" smtClean="0">
                <a:solidFill>
                  <a:srgbClr val="0000FF"/>
                </a:solidFill>
              </a:rPr>
              <a:t>атрица МРС</a:t>
            </a:r>
            <a:endParaRPr lang="ru-RU" sz="20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2482607"/>
              </p:ext>
            </p:extLst>
          </p:nvPr>
        </p:nvGraphicFramePr>
        <p:xfrm>
          <a:off x="1259632" y="4581128"/>
          <a:ext cx="5694585" cy="1291915"/>
        </p:xfrm>
        <a:graphic>
          <a:graphicData uri="http://schemas.openxmlformats.org/presentationml/2006/ole">
            <p:oleObj spid="_x0000_s1167" name="Формула" r:id="rId6" imgW="2298600" imgH="5331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8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C3E-FA17-4396-826B-D3D2CEBDFFC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596" y="1129385"/>
            <a:ext cx="5569435" cy="165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4658" y="-315319"/>
            <a:ext cx="1498268" cy="18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397" y="2852936"/>
            <a:ext cx="5545835" cy="162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76856" y="617096"/>
            <a:ext cx="1489244" cy="18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9608" y="116632"/>
            <a:ext cx="8427769" cy="755274"/>
          </a:xfrm>
        </p:spPr>
        <p:txBody>
          <a:bodyPr>
            <a:normAutofit/>
          </a:bodyPr>
          <a:lstStyle/>
          <a:p>
            <a:pPr algn="ctr" defTabSz="0">
              <a:lnSpc>
                <a:spcPts val="2200"/>
              </a:lnSpc>
            </a:pPr>
            <a:r>
              <a:rPr lang="ru-RU" sz="2200" b="1" cap="all" dirty="0" smtClean="0">
                <a:solidFill>
                  <a:srgbClr val="B917AD"/>
                </a:solidFill>
              </a:rPr>
              <a:t>ЛОКАЛИЗАЦИЯ</a:t>
            </a:r>
            <a:r>
              <a:rPr lang="ru-RU" sz="2200" b="1" cap="all" dirty="0" smtClean="0">
                <a:solidFill>
                  <a:srgbClr val="C00000"/>
                </a:solidFill>
              </a:rPr>
              <a:t> </a:t>
            </a:r>
            <a:r>
              <a:rPr lang="ru-RU" sz="2200" b="1" cap="all" dirty="0" smtClean="0">
                <a:solidFill>
                  <a:srgbClr val="B917AD"/>
                </a:solidFill>
              </a:rPr>
              <a:t>ИНЖЕНЕРНО-ГЕОЛОГИЧЕСКИХ  </a:t>
            </a:r>
            <a:r>
              <a:rPr lang="ru-RU" sz="2200" b="1" cap="all" dirty="0" err="1" smtClean="0">
                <a:solidFill>
                  <a:srgbClr val="B917AD"/>
                </a:solidFill>
              </a:rPr>
              <a:t>ОСЛОЖНеНИЙ</a:t>
            </a:r>
            <a:r>
              <a:rPr lang="ru-RU" sz="2200" b="1" cap="all" dirty="0" smtClean="0">
                <a:solidFill>
                  <a:srgbClr val="C00000"/>
                </a:solidFill>
              </a:rPr>
              <a:t> </a:t>
            </a:r>
            <a:br>
              <a:rPr lang="ru-RU" sz="2200" b="1" cap="all" dirty="0" smtClean="0">
                <a:solidFill>
                  <a:srgbClr val="C00000"/>
                </a:solidFill>
              </a:rPr>
            </a:br>
            <a:endParaRPr lang="ru-RU" sz="2400" b="1" cap="al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5423" y="1514520"/>
            <a:ext cx="104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АВ=100 м</a:t>
            </a:r>
            <a:endParaRPr lang="ru-RU" sz="16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594" y="3426031"/>
            <a:ext cx="1076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АВ=200 м</a:t>
            </a:r>
            <a:endParaRPr lang="ru-RU" sz="1600" b="1" dirty="0"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469" y="4529342"/>
            <a:ext cx="5540764" cy="16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66333" y="6411032"/>
            <a:ext cx="1495845" cy="18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002447" y="5404492"/>
            <a:ext cx="1251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АВ=400 м</a:t>
            </a:r>
            <a:endParaRPr lang="ru-RU" sz="16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291" y="1052735"/>
            <a:ext cx="1498477" cy="5256585"/>
          </a:xfrm>
          <a:prstGeom prst="rect">
            <a:avLst/>
          </a:prstGeom>
          <a:noFill/>
          <a:ln w="38100">
            <a:solidFill>
              <a:srgbClr val="0C1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052735"/>
            <a:ext cx="4248472" cy="5256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4409" y="45376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solidFill>
                  <a:srgbClr val="3D14EC"/>
                </a:solidFill>
              </a:rPr>
              <a:t>методом общего</a:t>
            </a:r>
            <a:br>
              <a:rPr lang="ru-RU" sz="1600" b="1" cap="all" dirty="0">
                <a:solidFill>
                  <a:srgbClr val="3D14EC"/>
                </a:solidFill>
              </a:rPr>
            </a:br>
            <a:r>
              <a:rPr lang="ru-RU" sz="1600" b="1" cap="all" dirty="0">
                <a:solidFill>
                  <a:srgbClr val="3D14EC"/>
                </a:solidFill>
              </a:rPr>
              <a:t> расстояния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71606" y="683403"/>
            <a:ext cx="394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>МЕТОДОМ РЕДКИХ СОЧЕТАНИЙ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74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494</Words>
  <Application>Microsoft Office PowerPoint</Application>
  <PresentationFormat>Экран (4:3)</PresentationFormat>
  <Paragraphs>63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 ЛОКАЛИЗАЦИЯ  УЧАСТКОВ  ИНЖЕНЕРНО-ГЕОЛОГИЧЕСКИХ  ОСЛОЖНЕНИЙ  В ПРОЦЕССЕ  ГЕОФИЗИЧЕСКОГО МОНИТОРИНГА  (НА ПРИМЕРЕ ВЕРХНЕКАМСКОГО МЕСТОРОЖДЕНИЯ СОЛЕЙ)  </vt:lpstr>
      <vt:lpstr>Слайд 2</vt:lpstr>
      <vt:lpstr>Слайд 3</vt:lpstr>
      <vt:lpstr>Слайд 4</vt:lpstr>
      <vt:lpstr>  СТАТИСТИЧЕСКИЕ ХАРАКТЕРИСТИКИ   </vt:lpstr>
      <vt:lpstr>  СТАТИСТИЧЕСКИЕ ХАРАКТЕРИСТИКИ   </vt:lpstr>
      <vt:lpstr>Реализация  метода редких сочетаний  в программе MRS (Долгаль А.С.) </vt:lpstr>
      <vt:lpstr>Слайд 8</vt:lpstr>
      <vt:lpstr>ЛОКАЛИЗАЦИЯ ИНЖЕНЕРНО-ГЕОЛОГИЧЕСКИХ  ОСЛОЖНеНИЙ  </vt:lpstr>
      <vt:lpstr>  </vt:lpstr>
      <vt:lpstr>Результаты  классификаций   методом общего расстояния и параметры МРС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Людмила</cp:lastModifiedBy>
  <cp:revision>114</cp:revision>
  <dcterms:created xsi:type="dcterms:W3CDTF">2020-11-17T15:23:26Z</dcterms:created>
  <dcterms:modified xsi:type="dcterms:W3CDTF">2022-01-23T18:14:50Z</dcterms:modified>
</cp:coreProperties>
</file>