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87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6" r:id="rId23"/>
    <p:sldId id="269" r:id="rId24"/>
    <p:sldId id="279" r:id="rId25"/>
    <p:sldId id="280" r:id="rId26"/>
    <p:sldId id="281" r:id="rId27"/>
    <p:sldId id="284" r:id="rId28"/>
    <p:sldId id="283" r:id="rId29"/>
    <p:sldId id="282" r:id="rId30"/>
    <p:sldId id="285" r:id="rId31"/>
    <p:sldId id="27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8CE1EC"/>
    <a:srgbClr val="C4EAF2"/>
    <a:srgbClr val="B5EDFD"/>
    <a:srgbClr val="A4CFFA"/>
    <a:srgbClr val="A6D5E4"/>
    <a:srgbClr val="B8ECF6"/>
    <a:srgbClr val="A0DE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7" autoAdjust="0"/>
    <p:restoredTop sz="85806" autoAdjust="0"/>
  </p:normalViewPr>
  <p:slideViewPr>
    <p:cSldViewPr>
      <p:cViewPr>
        <p:scale>
          <a:sx n="100" d="100"/>
          <a:sy n="100" d="100"/>
        </p:scale>
        <p:origin x="-272" y="6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1DBDF-4B66-4BBF-8C34-374B096AE3B3}" type="datetimeFigureOut">
              <a:rPr lang="ru-RU" smtClean="0"/>
              <a:pPr/>
              <a:t>22.07.2010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93239-FC61-4588-B0F6-4DA864D918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93239-FC61-4588-B0F6-4DA864D918C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93239-FC61-4588-B0F6-4DA864D918C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93239-FC61-4588-B0F6-4DA864D918C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93239-FC61-4588-B0F6-4DA864D918C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93239-FC61-4588-B0F6-4DA864D918C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22.07.2010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22.07.2010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wmf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wmf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20520" y="2357430"/>
            <a:ext cx="2408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А.М. </a:t>
            </a:r>
            <a:r>
              <a:rPr lang="ru-RU" sz="2000" b="1" dirty="0" err="1" smtClean="0">
                <a:solidFill>
                  <a:schemeClr val="bg1"/>
                </a:solidFill>
              </a:rPr>
              <a:t>Петрищевский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957413" y="2786058"/>
            <a:ext cx="7101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Институт комплексного анализа региональных проблем ДВО РАН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071539" y="3214686"/>
            <a:ext cx="6858047" cy="23"/>
          </a:xfrm>
          <a:prstGeom prst="line">
            <a:avLst/>
          </a:prstGeom>
          <a:ln w="63500"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76200">
            <a:extrusionClr>
              <a:srgbClr val="C00000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071538" y="3286124"/>
            <a:ext cx="6858047" cy="23"/>
          </a:xfrm>
          <a:prstGeom prst="line">
            <a:avLst/>
          </a:prstGeom>
          <a:ln w="25400"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76200">
            <a:extrusionClr>
              <a:srgbClr val="C00000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00100" y="1000108"/>
            <a:ext cx="7597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Геологические задачи, решаемые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 вероятностно-детерминированном подходе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к интерпретации гравитационных аномалий</a:t>
            </a:r>
            <a:endParaRPr lang="ru-RU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0" y="1733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0" y="285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79" name="Rectangle 23"/>
          <p:cNvSpPr>
            <a:spLocks noChangeArrowheads="1"/>
          </p:cNvSpPr>
          <p:nvPr/>
        </p:nvSpPr>
        <p:spPr bwMode="auto">
          <a:xfrm>
            <a:off x="0" y="546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83" name="Rectangle 27"/>
          <p:cNvSpPr>
            <a:spLocks noChangeArrowheads="1"/>
          </p:cNvSpPr>
          <p:nvPr/>
        </p:nvSpPr>
        <p:spPr bwMode="auto">
          <a:xfrm>
            <a:off x="0" y="285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0" y="546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57290" y="485776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9487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88" name="Rectangle 32"/>
          <p:cNvSpPr>
            <a:spLocks noChangeArrowheads="1"/>
          </p:cNvSpPr>
          <p:nvPr/>
        </p:nvSpPr>
        <p:spPr bwMode="auto">
          <a:xfrm>
            <a:off x="0" y="285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89" name="Rectangle 33"/>
          <p:cNvSpPr>
            <a:spLocks noChangeArrowheads="1"/>
          </p:cNvSpPr>
          <p:nvPr/>
        </p:nvSpPr>
        <p:spPr bwMode="auto">
          <a:xfrm>
            <a:off x="0" y="546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94" name="Rectangle 38"/>
          <p:cNvSpPr>
            <a:spLocks noChangeArrowheads="1"/>
          </p:cNvSpPr>
          <p:nvPr/>
        </p:nvSpPr>
        <p:spPr bwMode="auto">
          <a:xfrm>
            <a:off x="0" y="1885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.</a:t>
            </a:r>
            <a:endParaRPr kumimoji="0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96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500" name="Rectangle 4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509" name="Rectangle 5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511" name="Rectangle 5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513" name="Rectangle 5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1" name="TextBox 90"/>
          <p:cNvSpPr txBox="1"/>
          <p:nvPr/>
        </p:nvSpPr>
        <p:spPr>
          <a:xfrm>
            <a:off x="3071802" y="3929066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М = 30 + 0.126 </a:t>
            </a:r>
            <a:r>
              <a:rPr lang="en-US" i="1" dirty="0" smtClean="0">
                <a:solidFill>
                  <a:schemeClr val="bg1"/>
                </a:solidFill>
              </a:rPr>
              <a:t>G</a:t>
            </a:r>
            <a:r>
              <a:rPr lang="ru-RU" i="1" dirty="0" smtClean="0">
                <a:solidFill>
                  <a:schemeClr val="bg1"/>
                </a:solidFill>
              </a:rPr>
              <a:t>(50 ) км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071802" y="3571876"/>
            <a:ext cx="306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 smtClean="0">
                <a:solidFill>
                  <a:schemeClr val="bg1"/>
                </a:solidFill>
              </a:rPr>
              <a:t>Н</a:t>
            </a:r>
            <a:r>
              <a:rPr lang="ru-RU" i="1" baseline="-25000" dirty="0" err="1" smtClean="0">
                <a:solidFill>
                  <a:schemeClr val="bg1"/>
                </a:solidFill>
              </a:rPr>
              <a:t>к</a:t>
            </a:r>
            <a:r>
              <a:rPr lang="ru-RU" i="1" dirty="0" smtClean="0">
                <a:solidFill>
                  <a:schemeClr val="bg1"/>
                </a:solidFill>
              </a:rPr>
              <a:t> = 12 – 0.16 </a:t>
            </a:r>
            <a:r>
              <a:rPr lang="en-US" i="1" dirty="0" smtClean="0">
                <a:solidFill>
                  <a:schemeClr val="bg1"/>
                </a:solidFill>
              </a:rPr>
              <a:t>G</a:t>
            </a:r>
            <a:r>
              <a:rPr lang="ru-RU" i="1" dirty="0" smtClean="0">
                <a:solidFill>
                  <a:schemeClr val="bg1"/>
                </a:solidFill>
              </a:rPr>
              <a:t>(20) – 0.05 км.</a:t>
            </a:r>
            <a:endParaRPr lang="ru-RU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93" name="TextBox 92"/>
          <p:cNvSpPr txBox="1"/>
          <p:nvPr/>
        </p:nvSpPr>
        <p:spPr>
          <a:xfrm>
            <a:off x="3071802" y="4286256"/>
            <a:ext cx="377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</a:t>
            </a:r>
            <a:r>
              <a:rPr lang="ru-RU" baseline="-25000" dirty="0" smtClean="0">
                <a:solidFill>
                  <a:schemeClr val="bg1"/>
                </a:solidFill>
              </a:rPr>
              <a:t>м</a:t>
            </a:r>
            <a:r>
              <a:rPr lang="ru-RU" strike="sngStrike" baseline="-25000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= 31.7 +  0.286 </a:t>
            </a:r>
            <a:r>
              <a:rPr lang="ru-RU" dirty="0" err="1" smtClean="0">
                <a:solidFill>
                  <a:schemeClr val="bg1"/>
                </a:solidFill>
              </a:rPr>
              <a:t>ΔН</a:t>
            </a:r>
            <a:r>
              <a:rPr lang="ru-RU" baseline="-25000" dirty="0" err="1" smtClean="0">
                <a:solidFill>
                  <a:schemeClr val="bg1"/>
                </a:solidFill>
              </a:rPr>
              <a:t>Баз</a:t>
            </a:r>
            <a:r>
              <a:rPr lang="ru-RU" dirty="0" err="1" smtClean="0">
                <a:solidFill>
                  <a:schemeClr val="bg1"/>
                </a:solidFill>
              </a:rPr>
              <a:t> </a:t>
            </a:r>
            <a:r>
              <a:rPr lang="ru-RU" i="1" dirty="0" smtClean="0">
                <a:solidFill>
                  <a:schemeClr val="bg1"/>
                </a:solidFill>
              </a:rPr>
              <a:t>– 0.068</a:t>
            </a:r>
            <a:r>
              <a:rPr lang="ru-RU" dirty="0" smtClean="0">
                <a:solidFill>
                  <a:schemeClr val="bg1"/>
                </a:solidFill>
              </a:rPr>
              <a:t> Δ</a:t>
            </a:r>
            <a:r>
              <a:rPr lang="en-US" dirty="0" smtClean="0">
                <a:solidFill>
                  <a:schemeClr val="bg1"/>
                </a:solidFill>
              </a:rPr>
              <a:t>G</a:t>
            </a:r>
            <a:r>
              <a:rPr lang="ru-RU" baseline="-25000" dirty="0" err="1" smtClean="0">
                <a:solidFill>
                  <a:schemeClr val="bg1"/>
                </a:solidFill>
              </a:rPr>
              <a:t>рег</a:t>
            </a:r>
            <a:r>
              <a:rPr lang="ru-RU" baseline="-25000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5" name="Рисунок 94" descr="C:\Users\АМ\Documents\учебное пособие\Петрищевский-УС\рис. 1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7079" y="5010477"/>
            <a:ext cx="4932639" cy="156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14" name="Picture 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3357562"/>
            <a:ext cx="1897812" cy="150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Доклады-2022\СПБ-2022\Доклад\Бкркзки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81894"/>
            <a:ext cx="3418332" cy="2376106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0" y="4357694"/>
            <a:ext cx="3643306" cy="11430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3" descr="D:\Доклады-2022\СПБ-2022\Доклад\Бер-1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500438"/>
            <a:ext cx="2830982" cy="179039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6375" y="500042"/>
            <a:ext cx="272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43.Деконволюция Эйлера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7529" y="857232"/>
            <a:ext cx="559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Проявление горизонтальных и вертикальных   границ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075" name="Picture 3" descr="D:\Доклады-2022\СПБ-2022\Доклад\Венесуэл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4301338" cy="4539082"/>
          </a:xfrm>
          <a:prstGeom prst="rect">
            <a:avLst/>
          </a:prstGeom>
          <a:noFill/>
        </p:spPr>
      </p:pic>
      <p:pic>
        <p:nvPicPr>
          <p:cNvPr id="1026" name="Picture 2" descr="D:\Доклады-2022\СПБ-2022\Доклад\Австрал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1292" y="3068826"/>
            <a:ext cx="4578706" cy="3646322"/>
          </a:xfrm>
          <a:prstGeom prst="rect">
            <a:avLst/>
          </a:prstGeom>
          <a:noFill/>
        </p:spPr>
      </p:pic>
      <p:pic>
        <p:nvPicPr>
          <p:cNvPr id="1027" name="Picture 3" descr="D:\Доклады-2022\СПБ-2022\Доклад\схема Австрал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2477" y="3071810"/>
            <a:ext cx="1671523" cy="13350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2976" y="1285860"/>
            <a:ext cx="236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Венесуэла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Orhuela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2015) 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9190" y="1285860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Австралия  </a:t>
            </a:r>
            <a:r>
              <a:rPr lang="ru-RU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FitzGerald et al., 2004)</a:t>
            </a:r>
            <a:endParaRPr lang="ru-RU" sz="12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D:\Доклады-2022\СПБ-2022\Доклад\Эулер-точность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1713886"/>
            <a:ext cx="4659782" cy="114361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2651" y="357166"/>
            <a:ext cx="111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Румыния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3372" y="437357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2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Reci</a:t>
            </a:r>
            <a:r>
              <a:rPr lang="en-US" sz="1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at al., 2009)</a:t>
            </a:r>
            <a:endParaRPr lang="ru-RU" sz="12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D:\Доклады-2022\СПБ-2022\Доклад\Е-Ру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857232"/>
            <a:ext cx="5533949" cy="566562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14546" y="845090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Проявление вертикальных   границ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1736" y="500042"/>
            <a:ext cx="250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Деконволюция</a:t>
            </a:r>
            <a:r>
              <a:rPr lang="ru-RU" dirty="0" smtClean="0"/>
              <a:t> Эйлера</a:t>
            </a:r>
            <a:endParaRPr lang="ru-RU" dirty="0"/>
          </a:p>
        </p:txBody>
      </p:sp>
      <p:pic>
        <p:nvPicPr>
          <p:cNvPr id="4" name="Picture 2" descr="D:\Учебное пособие\рисунки-Эйлер\Канада-2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928802"/>
            <a:ext cx="8335061" cy="312237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00298" y="1428736"/>
            <a:ext cx="945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Канада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7554" y="1500174"/>
            <a:ext cx="1645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Goussev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 al., 2003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857232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5"/>
            </a:pPr>
            <a:r>
              <a:rPr lang="ru-RU" b="1" dirty="0" smtClean="0">
                <a:solidFill>
                  <a:schemeClr val="bg1"/>
                </a:solidFill>
              </a:rPr>
              <a:t>Пространственная корреляция  особых точек 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bg1"/>
                </a:solidFill>
              </a:rPr>
              <a:t>плотностных</a:t>
            </a:r>
          </a:p>
          <a:p>
            <a:pPr marL="342900" indent="-342900"/>
            <a:r>
              <a:rPr lang="ru-RU" b="1" dirty="0" smtClean="0">
                <a:solidFill>
                  <a:schemeClr val="bg1"/>
                </a:solidFill>
              </a:rPr>
              <a:t>                     неоднородностей, определяемых  аналитически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5852" y="1500174"/>
            <a:ext cx="4658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5.1. Класс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параллелипипедов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Ващилов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Ю. Я., 1984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2902" y="1785926"/>
            <a:ext cx="200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Подошва литосферы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1785926"/>
            <a:ext cx="2062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Подошва земной коры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D:\Доклады-2022\СПБ-2022\Доклад\Ващилов 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214554"/>
            <a:ext cx="3574085" cy="3716731"/>
          </a:xfrm>
          <a:prstGeom prst="rect">
            <a:avLst/>
          </a:prstGeom>
          <a:noFill/>
        </p:spPr>
      </p:pic>
      <p:pic>
        <p:nvPicPr>
          <p:cNvPr id="5" name="Picture 3" descr="D:\Доклады-2022\СПБ-2022\Доклад\Ващилов-2.jpg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214554"/>
            <a:ext cx="3554273" cy="369691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85728"/>
            <a:ext cx="6000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5.2. Класс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изометричных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тел  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Петрищевский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200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7) 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Picture 1" descr="D:\Доклады-2022\СПБ-2022\Доклад\С-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5184775" cy="41941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81902" y="857232"/>
            <a:ext cx="256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Северный Сихотэ-Алинь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Доклады-2022\СПБ-2022\Доклад\ОЧВ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142984"/>
            <a:ext cx="2025396" cy="42656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72198" y="571480"/>
            <a:ext cx="182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Охотско-Чукотски</a:t>
            </a:r>
            <a:r>
              <a:rPr lang="ru-RU" dirty="0" err="1" smtClean="0">
                <a:solidFill>
                  <a:schemeClr val="bg1"/>
                </a:solidFill>
              </a:rPr>
              <a:t>й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2198" y="835207"/>
            <a:ext cx="1846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вулканический пояс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D:\Доклады-2022\СПБ-2022\Доклад\Охм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1325" y="1314450"/>
            <a:ext cx="5721350" cy="422751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786182" y="714356"/>
            <a:ext cx="1844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Охотский массив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357166"/>
            <a:ext cx="7500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 Моделирование плотностной контрастности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геологического пространства                                            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Доклады-2022\СПБ-2022\Доклад\рис. 6-шар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7869" y="1324570"/>
            <a:ext cx="5140147" cy="546201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Учебное пособие\Петрищевский-УС\рис.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168793"/>
            <a:ext cx="2520950" cy="18319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57290" y="214290"/>
            <a:ext cx="661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Построение моделей распределения плотностной контрастности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Учебное пособие\Петрищевский-УС\рис. 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14356"/>
            <a:ext cx="3998488" cy="2345436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642919"/>
            <a:ext cx="4282717" cy="29152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57224" y="321468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&gt; 0.5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2 &gt; Δ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&gt;</a:t>
            </a:r>
            <a:r>
              <a:rPr lang="ru-RU" dirty="0" smtClean="0">
                <a:solidFill>
                  <a:schemeClr val="bg1"/>
                </a:solidFill>
              </a:rPr>
              <a:t> 0.5  </a:t>
            </a:r>
            <a:r>
              <a:rPr lang="en-US" dirty="0" smtClean="0">
                <a:solidFill>
                  <a:schemeClr val="bg1"/>
                </a:solidFill>
              </a:rPr>
              <a:t>( </a:t>
            </a:r>
            <a:r>
              <a:rPr lang="ru-RU" dirty="0" smtClean="0">
                <a:solidFill>
                  <a:schemeClr val="bg1"/>
                </a:solidFill>
              </a:rPr>
              <a:t>10 </a:t>
            </a:r>
            <a:r>
              <a:rPr lang="en-US" dirty="0" smtClean="0">
                <a:solidFill>
                  <a:schemeClr val="bg1"/>
                </a:solidFill>
              </a:rPr>
              <a:t>% )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4480" y="3559734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&gt; Δ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&gt;</a:t>
            </a:r>
            <a:r>
              <a:rPr lang="ru-RU" dirty="0" smtClean="0">
                <a:solidFill>
                  <a:schemeClr val="bg1"/>
                </a:solidFill>
              </a:rPr>
              <a:t> 0.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( 3</a:t>
            </a:r>
            <a:r>
              <a:rPr lang="ru-RU" dirty="0" smtClean="0">
                <a:solidFill>
                  <a:schemeClr val="bg1"/>
                </a:solidFill>
              </a:rPr>
              <a:t>0 </a:t>
            </a:r>
            <a:r>
              <a:rPr lang="en-US" dirty="0" smtClean="0">
                <a:solidFill>
                  <a:schemeClr val="bg1"/>
                </a:solidFill>
              </a:rPr>
              <a:t>% )  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рис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786190"/>
            <a:ext cx="4361688" cy="222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857752" y="606006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-модель µ</a:t>
            </a:r>
            <a:r>
              <a:rPr lang="en-US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Hc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428604"/>
            <a:ext cx="3886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Широкие  возможности  метода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7290" y="1071546"/>
            <a:ext cx="7201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Изучение реологической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расслоенности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земой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коры и верхней мантии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7290" y="1942919"/>
            <a:ext cx="405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3. Диагностика </a:t>
            </a:r>
            <a:r>
              <a:rPr lang="ru-RU" dirty="0" err="1" smtClean="0">
                <a:solidFill>
                  <a:schemeClr val="bg1"/>
                </a:solidFill>
              </a:rPr>
              <a:t>рифтогенных</a:t>
            </a:r>
            <a:r>
              <a:rPr lang="ru-RU" dirty="0" smtClean="0">
                <a:solidFill>
                  <a:schemeClr val="bg1"/>
                </a:solidFill>
              </a:rPr>
              <a:t> структур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57290" y="2442985"/>
            <a:ext cx="6117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Диагностика и параметризация структур центрального типа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9548" y="3000372"/>
            <a:ext cx="6764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ru-RU" dirty="0" smtClean="0">
                <a:solidFill>
                  <a:schemeClr val="bg1"/>
                </a:solidFill>
              </a:rPr>
              <a:t>5. Анализ пространственных взаимоотношений  жестких пластин</a:t>
            </a:r>
          </a:p>
          <a:p>
            <a:pPr marL="342900" indent="-342900"/>
            <a:r>
              <a:rPr lang="ru-RU" dirty="0" smtClean="0">
                <a:solidFill>
                  <a:schemeClr val="bg1"/>
                </a:solidFill>
              </a:rPr>
              <a:t>       в конвергентных структурах:  диагностика  структур </a:t>
            </a:r>
            <a:r>
              <a:rPr lang="ru-RU" dirty="0" err="1" smtClean="0">
                <a:solidFill>
                  <a:schemeClr val="bg1"/>
                </a:solidFill>
              </a:rPr>
              <a:t>субдукции</a:t>
            </a:r>
            <a:r>
              <a:rPr lang="ru-RU" dirty="0" smtClean="0">
                <a:solidFill>
                  <a:schemeClr val="bg1"/>
                </a:solidFill>
              </a:rPr>
              <a:t>,</a:t>
            </a:r>
          </a:p>
          <a:p>
            <a:pPr marL="342900" indent="-342900"/>
            <a:r>
              <a:rPr lang="ru-RU" dirty="0" smtClean="0">
                <a:solidFill>
                  <a:schemeClr val="bg1"/>
                </a:solidFill>
              </a:rPr>
              <a:t>       </a:t>
            </a:r>
            <a:r>
              <a:rPr lang="ru-RU" dirty="0" err="1" smtClean="0">
                <a:solidFill>
                  <a:schemeClr val="bg1"/>
                </a:solidFill>
              </a:rPr>
              <a:t>обдукции</a:t>
            </a:r>
            <a:r>
              <a:rPr lang="ru-RU" dirty="0" smtClean="0">
                <a:solidFill>
                  <a:schemeClr val="bg1"/>
                </a:solidFill>
              </a:rPr>
              <a:t> (надвигания) и расщепления  </a:t>
            </a:r>
            <a:r>
              <a:rPr lang="ru-RU" dirty="0" err="1" smtClean="0">
                <a:solidFill>
                  <a:schemeClr val="bg1"/>
                </a:solidFill>
              </a:rPr>
              <a:t>литосферных</a:t>
            </a:r>
            <a:r>
              <a:rPr lang="ru-RU" dirty="0" smtClean="0">
                <a:solidFill>
                  <a:schemeClr val="bg1"/>
                </a:solidFill>
              </a:rPr>
              <a:t> плит</a:t>
            </a:r>
          </a:p>
          <a:p>
            <a:pPr marL="342900" indent="-342900"/>
            <a:r>
              <a:rPr lang="ru-RU" dirty="0" smtClean="0">
                <a:solidFill>
                  <a:schemeClr val="bg1"/>
                </a:solidFill>
              </a:rPr>
              <a:t>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1500174"/>
            <a:ext cx="465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Глубинное картирование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литосферных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пли</a:t>
            </a:r>
            <a:r>
              <a:rPr lang="ru-RU" dirty="0" smtClean="0">
                <a:solidFill>
                  <a:schemeClr val="bg1"/>
                </a:solidFill>
              </a:rPr>
              <a:t>т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59272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Изучение реологической </a:t>
            </a: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расслоенности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9" name="Picture 1" descr="D:\Доклады-2022\СПБ-2022\Доклад\СВ-ПВ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399" y="781606"/>
            <a:ext cx="7285939" cy="593354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728" y="345024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Картирование </a:t>
            </a: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литосферных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плит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596" y="857232"/>
            <a:ext cx="8349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методы используемые при вероятностно-детерминистском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подходе к интерпретации гравитационных аномалий 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1785926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1. Корреляционно-регрессионный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72" y="3059668"/>
            <a:ext cx="799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3. Автокорреляционный </a:t>
            </a:r>
            <a:r>
              <a:rPr lang="en-US" dirty="0" smtClean="0">
                <a:solidFill>
                  <a:schemeClr val="bg1"/>
                </a:solidFill>
              </a:rPr>
              <a:t>  (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Глазнев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В.Н.1978;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Серкеров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1986;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Петрищевский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А.М., 2004)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2345288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2.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Спектральный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34" y="3774048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4. Методы отношений производных 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28596" y="4559866"/>
            <a:ext cx="750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5.  Пространственная корреляция  особых точек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плотностных неоднородностей, определяемых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аналитически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277" y="5640189"/>
            <a:ext cx="5149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6. Моделирование плотностной контрастности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геологического пространства                                            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2428860" y="2285992"/>
            <a:ext cx="1143008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428860" y="2571744"/>
            <a:ext cx="1071570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14810" y="2143116"/>
            <a:ext cx="3168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полный спектр (Страхов В.Н, 1963)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1868" y="2571744"/>
            <a:ext cx="4271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скользящий спектр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Spector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A., Grant F.S., 1970) 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29256" y="3406975"/>
            <a:ext cx="226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Трошков-Грознова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1978 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29256" y="4000504"/>
            <a:ext cx="2197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Деконволюция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Эйлера  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5643570" y="4643446"/>
            <a:ext cx="1143008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643570" y="4929198"/>
            <a:ext cx="1071570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858016" y="4429132"/>
            <a:ext cx="1451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Ващилов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1984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858016" y="4929198"/>
            <a:ext cx="18963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Петрищевский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2004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43570" y="5715016"/>
            <a:ext cx="3071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Петрищевский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2013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4286248" y="3571876"/>
            <a:ext cx="1071570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4286248" y="3857628"/>
            <a:ext cx="1071570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429256" y="3714752"/>
            <a:ext cx="145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Березкин, 1988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10800000">
            <a:off x="4357686" y="4071942"/>
            <a:ext cx="1071570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358082" y="4000504"/>
            <a:ext cx="1744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(Zhang et al., 2000)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5938846" y="3429000"/>
            <a:ext cx="17764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929322" y="4000504"/>
            <a:ext cx="17764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5400000">
            <a:off x="7429520" y="3714752"/>
            <a:ext cx="5715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412194" y="2143116"/>
            <a:ext cx="1017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Сингуляр</a:t>
            </a:r>
            <a:endParaRPr lang="ru-RU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747639" y="3478413"/>
            <a:ext cx="967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Сингуляр</a:t>
            </a:r>
            <a:endParaRPr lang="ru-RU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7286644" y="2285992"/>
            <a:ext cx="21431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0165" y="71414"/>
            <a:ext cx="464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Диагностика </a:t>
            </a: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рифтогенных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структур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D:\Доклады-2022\СПБ-2022\Доклад\ИК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8" y="928670"/>
            <a:ext cx="8034337" cy="28289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53720" y="500042"/>
            <a:ext cx="2932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Верхояно-Колымский регион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 descr="D:\Доклады-2022\СПБ-2022\Доклад\Австр-оирисф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7898" y="3757978"/>
            <a:ext cx="5494630" cy="295717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000496" y="4233454"/>
            <a:ext cx="1540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 Австралия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" descr="D:\Доклады-2022\СПБ-2022\Доклад\Сунля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071942"/>
            <a:ext cx="2334463" cy="267462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85786" y="3643314"/>
            <a:ext cx="291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СВ- Китай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D:\Доклады-2022\СПБ-2022\Доклад\Зп Сибир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723921"/>
            <a:ext cx="5495925" cy="57054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35901" y="285728"/>
            <a:ext cx="1879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Западная Сибирь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0103" y="4929198"/>
            <a:ext cx="1609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Енисейский кряж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D:\Доклады-2022\СПБ-2022\Доклад\S-ОЧВ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1033" y="1335305"/>
            <a:ext cx="2409859" cy="5165529"/>
          </a:xfrm>
          <a:prstGeom prst="rect">
            <a:avLst/>
          </a:prstGeom>
          <a:noFill/>
        </p:spPr>
      </p:pic>
      <p:pic>
        <p:nvPicPr>
          <p:cNvPr id="1029" name="Picture 5" descr="D:\Доклады-2022\СПБ-2022\Доклад\Mz-ОЧ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168422"/>
            <a:ext cx="2451100" cy="54038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357422" y="71414"/>
            <a:ext cx="379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ОЧВП в разных моделях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14414" y="500042"/>
            <a:ext cx="318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Плотностная контрастность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3042" y="1071546"/>
            <a:ext cx="197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Петрщеский</a:t>
            </a:r>
            <a:r>
              <a:rPr lang="ru-RU" dirty="0" smtClean="0"/>
              <a:t>, 2007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714480" y="857232"/>
            <a:ext cx="1968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Петрищевский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2007</a:t>
            </a:r>
            <a:endParaRPr lang="ru-RU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1720" y="978083"/>
            <a:ext cx="1446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Ващилов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1993</a:t>
            </a:r>
            <a:endParaRPr lang="ru-RU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1024" y="500042"/>
            <a:ext cx="131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Плотность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9632" y="214290"/>
            <a:ext cx="763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Диагностика и параметризация структур центрального  типа 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D:\Доклады-2022\СПБ-2022\Доклад\Ох-плю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425" y="1081088"/>
            <a:ext cx="6659563" cy="469423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696455" y="642918"/>
            <a:ext cx="2316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Охотоморский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плюм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6" name="Picture 2" descr="D:\Доклады-2022\СПБ-2022\Доклад\МС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071546"/>
            <a:ext cx="6421437" cy="4206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68256" y="428604"/>
            <a:ext cx="308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Мая-Селемджинский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плюм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 descr="D:\статьи-2021\Геофизика-2021\рис.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57166"/>
            <a:ext cx="6112348" cy="28728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07481" y="-71462"/>
            <a:ext cx="290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Центральный Сихотэ-Алинь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3012" name="Picture 4" descr="D:\Доклады-2022\СПБ-2022\Доклад\Я-пдю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429000"/>
            <a:ext cx="6308141" cy="33089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86248" y="3857628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Япономорский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плюм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500042"/>
            <a:ext cx="7205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 Анализ пространственных взаимоотношений  жестких пластин</a:t>
            </a:r>
          </a:p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в зонах конвергенции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литосферных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плит 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 descr="D:\Доклады-2022\СПБ-2022\Доклад\ЮВ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1615" y="2024842"/>
            <a:ext cx="3875227" cy="3904488"/>
          </a:xfrm>
          <a:prstGeom prst="rect">
            <a:avLst/>
          </a:prstGeom>
          <a:noFill/>
        </p:spPr>
      </p:pic>
      <p:pic>
        <p:nvPicPr>
          <p:cNvPr id="44035" name="Picture 3" descr="D:\Доклады-2022\СПБ-2022\Доклад\конвурген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00240"/>
            <a:ext cx="4572000" cy="389168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1472" y="1428736"/>
            <a:ext cx="4333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Северо-Восточная Азия – Тихий океан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6185" y="1428736"/>
            <a:ext cx="255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Юго-Восточный Китай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D:\Доклады-2022\СПБ-2022\Доклад\ОЧВП-разре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55032"/>
            <a:ext cx="6108192" cy="4745736"/>
          </a:xfrm>
          <a:prstGeom prst="rect">
            <a:avLst/>
          </a:prstGeom>
          <a:noFill/>
        </p:spPr>
      </p:pic>
      <p:pic>
        <p:nvPicPr>
          <p:cNvPr id="2052" name="Picture 4" descr="D:\Доклады-2022\СПБ-2022\Доклад\S-схе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285860"/>
            <a:ext cx="2386013" cy="31702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285728"/>
            <a:ext cx="8286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Трансформация  вероятностных  гравитационных моделей в плотностные 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4480" y="642918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Восточно-Китайское  море</a:t>
            </a:r>
            <a:r>
              <a:rPr lang="ru-RU" dirty="0" smtClean="0"/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3555" name="Picture 3" descr="D:\Доклады-2022\СПБ-2022\Доклад\sigm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8163763" cy="558637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 descr="D:\Доклады-2022\СПБ-2022\Доклад\сигма-БР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850" y="1142984"/>
            <a:ext cx="5446713" cy="522763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63212" y="702214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Байкальский рифт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050" y="1428736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Ϭ =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F(V)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1934" y="1428736"/>
            <a:ext cx="1961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охо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 F(H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9256" y="1571612"/>
            <a:ext cx="53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рел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6072230"/>
            <a:ext cx="5072098" cy="21431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857496"/>
            <a:ext cx="3195638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D:\Доклады-2022\СПБ-2022\Доклад\корреля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85850" y="1000108"/>
            <a:ext cx="8743950" cy="913447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-785850" y="1000108"/>
            <a:ext cx="8858312" cy="17145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Ϭ =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F(V)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71736" y="642918"/>
            <a:ext cx="47450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Корреляционно-регрессионный</a:t>
            </a:r>
          </a:p>
          <a:p>
            <a:pPr marL="457200" indent="-457200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анализ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0639" y="2857496"/>
            <a:ext cx="3834765" cy="366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928662" y="2000240"/>
            <a:ext cx="229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Литосфера Земли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72198" y="2000240"/>
            <a:ext cx="92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Курилы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348" y="2357430"/>
            <a:ext cx="2961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(Тектоническая природа .., 1984)</a:t>
            </a:r>
            <a:endParaRPr lang="ru-RU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72132" y="2357430"/>
            <a:ext cx="1931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Кулинич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др.,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2015)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714488"/>
            <a:ext cx="323850" cy="4826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2143116"/>
            <a:ext cx="260350" cy="463550"/>
          </a:xfrm>
          <a:prstGeom prst="rect">
            <a:avLst/>
          </a:prstGeom>
          <a:noFill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2571744"/>
            <a:ext cx="571504" cy="457200"/>
          </a:xfrm>
          <a:prstGeom prst="rect">
            <a:avLst/>
          </a:prstGeom>
          <a:noFill/>
        </p:spPr>
      </p:pic>
      <p:pic>
        <p:nvPicPr>
          <p:cNvPr id="4100" name="Рисунок 11" descr="рис.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96" y="1504953"/>
            <a:ext cx="2286000" cy="2352675"/>
          </a:xfrm>
          <a:prstGeom prst="rect">
            <a:avLst/>
          </a:prstGeom>
          <a:noFill/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929190" y="1714488"/>
            <a:ext cx="790601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=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β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71868" y="2571744"/>
            <a:ext cx="16979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M – m = 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9124" y="2071678"/>
            <a:ext cx="130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X</a:t>
            </a:r>
            <a:r>
              <a:rPr lang="en-US" baseline="-25000" dirty="0" err="1" smtClean="0">
                <a:solidFill>
                  <a:schemeClr val="bg1"/>
                </a:solidFill>
              </a:rPr>
              <a:t>max</a:t>
            </a:r>
            <a:r>
              <a:rPr lang="en-US" dirty="0" smtClean="0">
                <a:solidFill>
                  <a:schemeClr val="bg1"/>
                </a:solidFill>
              </a:rPr>
              <a:t> - </a:t>
            </a:r>
            <a:r>
              <a:rPr lang="en-US" dirty="0" err="1" smtClean="0">
                <a:solidFill>
                  <a:schemeClr val="bg1"/>
                </a:solidFill>
              </a:rPr>
              <a:t>x</a:t>
            </a:r>
            <a:r>
              <a:rPr lang="en-US" baseline="-25000" dirty="0" err="1" smtClean="0">
                <a:solidFill>
                  <a:schemeClr val="bg1"/>
                </a:solidFill>
              </a:rPr>
              <a:t>min</a:t>
            </a:r>
            <a:r>
              <a:rPr lang="en-US" dirty="0" smtClean="0">
                <a:solidFill>
                  <a:schemeClr val="bg1"/>
                </a:solidFill>
              </a:rPr>
              <a:t> =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43042" y="857232"/>
            <a:ext cx="506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Вычисление параметров уступа метолом Стэнли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Учебное пособие\Петрищевский-УС\Кул-скорость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140" y="2849393"/>
            <a:ext cx="5252314" cy="1794053"/>
          </a:xfrm>
          <a:prstGeom prst="rect">
            <a:avLst/>
          </a:prstGeom>
          <a:noFill/>
        </p:spPr>
      </p:pic>
      <p:pic>
        <p:nvPicPr>
          <p:cNvPr id="2051" name="Picture 3" descr="D:\Учебное пособие\Петрищевский-УС\Кул-sig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7139" y="4782013"/>
            <a:ext cx="5097475" cy="16473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0100" y="1000108"/>
            <a:ext cx="6727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Скоростной и плотностной разрезы Центральных Курил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D:\Доклады-2022\СПБ-2022\Доклад\G-Курилы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1938108"/>
            <a:ext cx="4429156" cy="9193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43240" y="1428736"/>
            <a:ext cx="1931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Кулинич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др.,</a:t>
            </a: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2015)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857232"/>
            <a:ext cx="2358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Спектральный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1761" y="1202280"/>
            <a:ext cx="3189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2.1. Полный амплитудный спектр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 descr="D:\Доклады-2022\СПБ-2022\Доклад\сс-схе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857232"/>
            <a:ext cx="1881187" cy="2209800"/>
          </a:xfrm>
          <a:prstGeom prst="rect">
            <a:avLst/>
          </a:prstGeom>
          <a:noFill/>
        </p:spPr>
      </p:pic>
      <p:pic>
        <p:nvPicPr>
          <p:cNvPr id="1027" name="Picture 3" descr="D:\Доклады-2022\СПБ-2022\Доклад\С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000372"/>
            <a:ext cx="3695090" cy="303672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81888" y="1643050"/>
            <a:ext cx="453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Определение тектонической </a:t>
            </a:r>
            <a:r>
              <a:rPr lang="ru-RU" dirty="0" err="1" smtClean="0">
                <a:solidFill>
                  <a:srgbClr val="FFFF00"/>
                </a:solidFill>
              </a:rPr>
              <a:t>расслоенности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8" name="Picture 4" descr="D:\Доклады-2022\СПБ-2022\Доклад\ДВ спект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000372"/>
            <a:ext cx="4922837" cy="29749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57158" y="1144619"/>
          <a:ext cx="10160000" cy="6713537"/>
        </p:xfrm>
        <a:graphic>
          <a:graphicData uri="http://schemas.openxmlformats.org/presentationml/2006/ole">
            <p:oleObj spid="_x0000_s2050" name="CorelDRAW" r:id="rId3" imgW="20445603" imgH="13509403" progId="CorelDRAW.Graphic.12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4282" y="4000504"/>
            <a:ext cx="10072758" cy="3571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C:\Users\АМ\Documents\учебное пособие\Петрищевский-УС\рис. 1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256"/>
            <a:ext cx="7398959" cy="234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57422" y="142852"/>
            <a:ext cx="4621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2.1. Скользящий амплитудный спектр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3989" y="642918"/>
            <a:ext cx="3084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Лойтер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ru-RU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Петрищевский</a:t>
            </a:r>
            <a:r>
              <a:rPr lang="ru-RU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 1988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0430" y="4786322"/>
            <a:ext cx="785818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Японское</a:t>
            </a:r>
          </a:p>
          <a:p>
            <a:pPr algn="ctr"/>
            <a:r>
              <a:rPr lang="ru-RU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море</a:t>
            </a:r>
            <a:endParaRPr lang="ru-RU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4857760"/>
            <a:ext cx="4106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СЗК</a:t>
            </a:r>
            <a:endParaRPr lang="ru-RU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28926" y="4786322"/>
            <a:ext cx="428628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928926" y="4857760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АП</a:t>
            </a:r>
            <a:endParaRPr lang="ru-RU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D:\Доклады-2022\СПБ-2022\Доклад\АКФ-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6093" y="5072074"/>
            <a:ext cx="1063625" cy="1390650"/>
          </a:xfrm>
          <a:prstGeom prst="rect">
            <a:avLst/>
          </a:prstGeom>
          <a:noFill/>
        </p:spPr>
      </p:pic>
      <p:pic>
        <p:nvPicPr>
          <p:cNvPr id="2052" name="Picture 4" descr="D:\Доклады-2022\СПБ-2022\Доклад\АКФ-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5072074"/>
            <a:ext cx="969963" cy="138112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215206" y="4572008"/>
            <a:ext cx="1689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АКФ-зондирова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ние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4549983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14                      15         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3174" y="1214422"/>
            <a:ext cx="2988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Автокорреляционный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9385" y="1643050"/>
            <a:ext cx="385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Построение  горизонтальных  границ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0" name="Picture 2" descr="D:\Доклады-2022\СПБ-2022\Доклад\АКФ-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262550"/>
            <a:ext cx="4265066" cy="4023970"/>
          </a:xfrm>
          <a:prstGeom prst="rect">
            <a:avLst/>
          </a:prstGeom>
          <a:noFill/>
        </p:spPr>
      </p:pic>
      <p:pic>
        <p:nvPicPr>
          <p:cNvPr id="2051" name="Picture 3" descr="D:\Доклады-2022\СПБ-2022\Доклад\АКФ-кривы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8296" y="2214554"/>
            <a:ext cx="4395704" cy="43496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0343" y="571480"/>
            <a:ext cx="3903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4. Методы отношений производных 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643174" y="928670"/>
            <a:ext cx="284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4.1. Метод </a:t>
            </a:r>
            <a:r>
              <a:rPr lang="ru-RU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Трошкова-Грозновой</a:t>
            </a:r>
            <a:endParaRPr lang="ru-R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5918" y="1202280"/>
            <a:ext cx="5381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Проявление горизонтальных и вертикальных границ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 descr="D:\Доклады-2022\СПБ-2022\Доклад\ДВ-Трошков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1908193"/>
            <a:ext cx="9092184" cy="416401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6375" y="857232"/>
            <a:ext cx="2322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4.2. Метод Березкина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7529" y="1202280"/>
            <a:ext cx="559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Проявление горизонтальных и вертикальных   границ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0" name="Picture 2" descr="D:\Доклады-2022\СПБ-2022\Доклад\Бер-те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26"/>
            <a:ext cx="3608387" cy="4210050"/>
          </a:xfrm>
          <a:prstGeom prst="rect">
            <a:avLst/>
          </a:prstGeom>
          <a:noFill/>
        </p:spPr>
      </p:pic>
      <p:pic>
        <p:nvPicPr>
          <p:cNvPr id="2051" name="Picture 3" descr="D:\Доклады-2022\СПБ-2022\Доклад\Б-С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2653" y="1799769"/>
            <a:ext cx="5091379" cy="1772107"/>
          </a:xfrm>
          <a:prstGeom prst="rect">
            <a:avLst/>
          </a:prstGeom>
          <a:noFill/>
        </p:spPr>
      </p:pic>
      <p:pic>
        <p:nvPicPr>
          <p:cNvPr id="2052" name="Picture 4" descr="D:\Доклады-2022\СПБ-2022\Доклад\Бер-2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3886" y="3571876"/>
            <a:ext cx="4922764" cy="1365687"/>
          </a:xfrm>
          <a:prstGeom prst="rect">
            <a:avLst/>
          </a:prstGeom>
          <a:noFill/>
        </p:spPr>
      </p:pic>
      <p:pic>
        <p:nvPicPr>
          <p:cNvPr id="2053" name="Picture 5" descr="D:\Доклады-2022\СПБ-2022\Доклад\Б-С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5022873"/>
            <a:ext cx="4261866" cy="137830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617</Words>
  <Application>Microsoft Office PowerPoint</Application>
  <PresentationFormat>Экран (4:3)</PresentationFormat>
  <Paragraphs>162</Paragraphs>
  <Slides>31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Petris</dc:creator>
  <cp:lastModifiedBy>Petris</cp:lastModifiedBy>
  <cp:revision>469</cp:revision>
  <dcterms:created xsi:type="dcterms:W3CDTF">2009-09-19T05:17:47Z</dcterms:created>
  <dcterms:modified xsi:type="dcterms:W3CDTF">2010-07-22T04:10:29Z</dcterms:modified>
</cp:coreProperties>
</file>