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7401-3CD5-4E0E-B9AD-CA5CFFAD0DE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D3F1-5C12-49F0-AA54-AF615AB00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0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8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6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0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3FCD-381F-458F-8241-FCB496C0197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326A3-6F67-4892-930A-202DA2CFA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4525"/>
            <a:ext cx="9291145" cy="105734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МЕХАНИЗМЫ ФОРМИРОВАНИЯ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СЕЙСМИЧЕСКИХ ГВОЗДЕЙ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527" y="4060909"/>
            <a:ext cx="7338350" cy="1041369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Натяганов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В.Л.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МГУ имени М.В. Ломоносова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44927" y="5795975"/>
            <a:ext cx="7051876" cy="879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семинар им. Д.Г. Успенского – В.Н Страхова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2022 г.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200" t="36560" r="64825" b="44960"/>
          <a:stretch>
            <a:fillRect/>
          </a:stretch>
        </p:blipFill>
        <p:spPr bwMode="auto">
          <a:xfrm>
            <a:off x="7145234" y="437026"/>
            <a:ext cx="1588611" cy="18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Главное здание МГ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97" y="409082"/>
            <a:ext cx="3240000" cy="18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F961C5-30FD-4A4B-8DF2-DB52CA69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5" y="819150"/>
            <a:ext cx="235394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4FF89-7D5E-467E-99AC-448ABE4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365127"/>
            <a:ext cx="8762260" cy="12636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ПРЕДПОСЫЛКИ МОДЕЛИ СЕЙСМОГВОЗДЕЙ (макроуровень)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0D4D7-E90E-402D-BFE8-8AADC945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67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Близкой аналогией к модели формирования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сейсмогвоздей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задача о напряженно-деформированном состоянии вблизи горизонтальной круговой выработки (т.е. при фиксированных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-условиях)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геоматериалов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наблюдается их упруго-пластическое поведение.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ряде работ и диссертации О.П.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Бушмановой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 поход к решению подобных плоских задач в условиях локализации сдвигов около выработки на периодической системе логарифмических спиралей вида: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Подобный подход позволяет математически описывать промежуточное состояние геофизической среды: между классической упругостью (линии скольжения отсутствуют) и пластичностью (линии скольжения бесконечно близки).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829395-929E-4DEF-ABA2-87A3485F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99" y="40393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BF7C96-2D66-4D5F-BCAE-114DA6F01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28241"/>
              </p:ext>
            </p:extLst>
          </p:nvPr>
        </p:nvGraphicFramePr>
        <p:xfrm>
          <a:off x="723900" y="4039340"/>
          <a:ext cx="7707112" cy="45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2870200" imgH="215900" progId="Equation.DSMT4">
                  <p:embed/>
                </p:oleObj>
              </mc:Choice>
              <mc:Fallback>
                <p:oleObj name="Equation" r:id="rId3" imgW="28702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039340"/>
                        <a:ext cx="7707112" cy="456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23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BC254A7-B482-45E4-A097-A27DFF49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41003"/>
            <a:ext cx="7886700" cy="62864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Изолинии главных напряжений при задании 16 линий скольжения</a:t>
            </a:r>
            <a:endParaRPr lang="ru-RU" sz="2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3AC27B7-FD17-4103-B5BD-B9A7169E9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702674"/>
            <a:ext cx="8091487" cy="15946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искать бигармоническую функцию напряжений в классе функций вида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для                  получим обыкновенное дифференциальное уравнение 4-го порядка, которое решается с учетом соответствующих граничных условий на соседних линиях скольжения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418F8D-61C4-40E0-992F-6949B6432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A9B9370-2AB3-4845-8B2B-7DAC7FC2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5462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A12F291-F05D-4401-B2D9-9D63298C6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23303"/>
              </p:ext>
            </p:extLst>
          </p:nvPr>
        </p:nvGraphicFramePr>
        <p:xfrm>
          <a:off x="2859881" y="1065033"/>
          <a:ext cx="2647950" cy="48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1155700" imgH="241300" progId="Equation.DSMT4">
                  <p:embed/>
                </p:oleObj>
              </mc:Choice>
              <mc:Fallback>
                <p:oleObj name="Equation" r:id="rId3" imgW="11557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881" y="1065033"/>
                        <a:ext cx="2647950" cy="481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C3E7A94F-6032-4025-BCD1-3DE2B223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54E546A-5219-47E3-864A-156DB77A8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69097"/>
              </p:ext>
            </p:extLst>
          </p:nvPr>
        </p:nvGraphicFramePr>
        <p:xfrm>
          <a:off x="1278731" y="1571822"/>
          <a:ext cx="89535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381000" imgH="228600" progId="Equation.DSMT4">
                  <p:embed/>
                </p:oleObj>
              </mc:Choice>
              <mc:Fallback>
                <p:oleObj name="Equation" r:id="rId5" imgW="381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731" y="1571822"/>
                        <a:ext cx="895350" cy="400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C08E6A-5BD0-4F49-BE5D-172730A6D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" y="2662437"/>
            <a:ext cx="77343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039D-2702-492A-83E0-62E114149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451642"/>
            <a:ext cx="7886700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ГЕОФИЗИЧЕСКИЕ АНАЛОГИ СЕЙСМОГВОЗДЕЙ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КОЛЬЦЕВЫХ СТРУКТУР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Пулытьинская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аномальная зона – ПАЗ)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F9BE1-D104-4BEA-9C21-2B874462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41476"/>
            <a:ext cx="8763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D08EB-155B-47B9-82B3-F72D5BC7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78" y="321583"/>
            <a:ext cx="5586412" cy="482441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5B71BA-F725-4C10-A3FF-E149DE35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68" y="5596618"/>
            <a:ext cx="7886700" cy="939799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ВЫВОД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Ряд кольцевых структур в литосфере могут представлять собой “расплющенные шляпки” древних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сейсмогвоздей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дегазационная деятельность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которых находится на заключительной стадии естественного затухания.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2175BF-674B-47C7-B63C-826C65C4168A}"/>
              </a:ext>
            </a:extLst>
          </p:cNvPr>
          <p:cNvSpPr txBox="1"/>
          <p:nvPr/>
        </p:nvSpPr>
        <p:spPr>
          <a:xfrm>
            <a:off x="290512" y="342900"/>
            <a:ext cx="8562975" cy="534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6490" algn="just">
              <a:lnSpc>
                <a:spcPct val="107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Гуфельд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И.Л., Новоселов О.Н. Сейсмический процесс в зоне субдукции. Мониторинг фонового режима. М.: ФГБОУ ВПО МГУЛ, 2014, 100с.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Киссин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И.Г. Флюиды в земной коре: геофизические и тектонические аспекты. М.: Наука, 2009, 328с.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Флюиды и геодинамика/Мат-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Симпозиума “Глубинные флюиды и геодинамика”. М.: Наука, 2006, 283с.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Миклашевич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И.А. Микромеханика разрушения в обобщенных пространствах. Минск.: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Логвинов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2003, 208с.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Самарский А.А., Галактионов В.А., Курдюмов С.П., Михайлов А.П. Режимы с обострением в задачах для квазилинейных параболических уравнений. М.: Наука, 1987, 480с.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Бакирова М.И.,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С.Н., Дородницын В.А. и др. Инвариантные решения уравнения теплопроводности, описывающие направленное распространение горения и спиральные волны в нелинейной среде//ДАН СССР, 1988, т. 299, № 2.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Натяганов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В.Л. Ломоносов и загадки природного электричества. Часть 2. Электротепловой пробой в литосфере как триггер землетрясений//Вестник МГУ, сер. 1,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Математика.Механика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2007, № 4, с. 40-46.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Бушманова О.П. Упруго-пластическое деформирование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геоматериалов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математическое моделирование локализации сдвигов/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д.ф.м.н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Барнаул, 2003, 223с.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Tappert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F., Varma C.M. //Phys. Rev. Lett. 25(1970), p. 1108-1111.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0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24smi.org/public/media/app/public/media/uploads/volca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24smi.org/public/media/app/public/media/uploads/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509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17" y="304439"/>
            <a:ext cx="8618486" cy="1143000"/>
          </a:xfrm>
        </p:spPr>
        <p:txBody>
          <a:bodyPr/>
          <a:lstStyle/>
          <a:p>
            <a:pPr algn="ctr" eaLnBrk="1" hangingPunct="1"/>
            <a:r>
              <a:rPr lang="ru-RU" sz="5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4F38B-A420-4541-9714-E703EACB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" y="234499"/>
            <a:ext cx="8929396" cy="735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ПРОСТРАНСТВЕННО-ВРЕМЕННОЕ РАСПРЕДЕЛЕНИЕ ГИПОЦЕНТРОВ ЗЕМЛЕТРЯСЕНИЙ В ЗОНЕ СЕЙСМОГВОЗДЯ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1367-F95F-455F-AA1A-EEE53248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091681"/>
            <a:ext cx="8537510" cy="56437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Рассматриваются признаки и свойства “сейсмических гвоздей”, которые представляют собой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субвертикальные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скопления гипоцентров землетрясений, расположенных на глубинах 20-80 км с эпицентральной проекцией на земную поверхность диаметром всего в 5-10 км и аномально малым временем формирования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079825-2F69-4917-9F09-09544B4D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9" y="2239347"/>
            <a:ext cx="8318241" cy="42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294E-46D5-4B51-8AAA-365F5DB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4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ГИПОЦЕНТРЫ ЗЕМЛЕТРЯСЕНИЙ ВБЛИЗИ ЯПОНИИ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1981г. и 1983г. (30°- 40°с.ш. и 130°- 140°в. д.)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4B981-35F6-4206-BE91-42C5CF62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1632857"/>
            <a:ext cx="8565501" cy="464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2559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E38A-C7A5-4EF2-981D-86ACB496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" y="365126"/>
            <a:ext cx="8640147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ГЛУБИННОЙ ДЕГАЗАЦИИ ВОДОРОДА И ГЕЛИЯ (МАНТИЙНЫЕ ПЛЮМЫ)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27646-400E-4758-ACAE-20FEEFB3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особенностью водорода, растворенного в практически безводных минералах верхней мантии при 500°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более, является его аномально высокая подвижность по междоузельному механизму, когда его коэффициент диффузии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7-10 порядков превышает (например, в оливине и диопсиде) величины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всех других атомов внедрения.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Нагретые водород и гелий являются очень эффективными газообразными теплоносителями, поэтому при их движении в сплошной деформируемой среде локально сильно нагреваются и диффузионные каналы.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Присутствие водорода в среде существенно снижает поверхностную энергию, поэтому эти диффузионно-тепловые каналы фактически становятся аналогом площадок скольжения (микротрещинами), которые при высоких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и подкачке перегретого водорода из мантийного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перерасти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незалечиваемые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макротрещины большой длины, но малой толщины.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FB4F-55BD-4C55-A733-D3F0F924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365126"/>
            <a:ext cx="8310077" cy="10531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ГЛУБИННОЙ ДЕГАЗАЦИИ ВОДОРОДА И ГЕЛИЯ (МАНТИЙНЫЕ ПЛЮМЫ)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82FEF-ABC7-4551-92D9-8A65CDC4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2" y="1733192"/>
            <a:ext cx="8310076" cy="47587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Преобразование площадок скольжения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мезотрещины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обычно происходит скачками и сопровождается сейсмическим дребезгом (шумом), а образование макротрещин по типу гидроразрыва может спровоцировать и ощутимые землетрясения.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Аморфизированная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(насыщенная водородом в его трех формах – молекулярной, атомарной или протонной) среда имеет на 30-50% меньшие значения модулей Юнга и сдвига, но большую плотность, чем та же среда с кристаллической структурой, хотя коэффициенты Пуассона практически одинаковы.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 результате “водородного подогрева” и возможных фазовых переходов пр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уменьшении объема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достаточно быстро (в течении суток!) меняются скорости распространения продольных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-волн и поперечных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-волн, а также заметно увеличивается поглощение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аморфизированными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прослойками.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818E3-E8E1-4453-97AD-2AE4864E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375391" cy="9784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МОДЕЛЬ ФОРМИРОВАНИЯ СЕЙСМОГВОЗДЕЙ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B56E4-D074-46AC-AFD6-EB56EF77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06" y="1362870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Исходя из часто существующей аналогии процессов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массо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 теплообмена (т.е. параболических уравнений диффузии и теплопроводности), а также учитывая аномально быстрое формирование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сейсмогвоздей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будем исследовать процесс распространения тепла (безразмерной температуры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в режиме с обострением на основе квазилинейного параболического уравнения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                                                                                                                        (1) 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трехмерном пространстве ввести цилиндрические координаты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то уравнение (1) можно записать в виде: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(2)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8100F03-A8DC-47D6-8A32-405C515F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9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C20B2AA-362D-45B4-A681-DE3F56C25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47251"/>
              </p:ext>
            </p:extLst>
          </p:nvPr>
        </p:nvGraphicFramePr>
        <p:xfrm>
          <a:off x="1936103" y="2822640"/>
          <a:ext cx="4973217" cy="82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2400300" imgH="393700" progId="Equation.DSMT4">
                  <p:embed/>
                </p:oleObj>
              </mc:Choice>
              <mc:Fallback>
                <p:oleObj name="Equation" r:id="rId3" imgW="24003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03" y="2822640"/>
                        <a:ext cx="4973217" cy="82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3DD18521-54E8-43DE-B700-FDA06424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BDD262-8C0E-4F1C-928C-0BB69708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(1)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CBDD233-210B-4155-920B-F1DFC996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926" y="1095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B291EBCC-26F2-4630-9ECE-CC94D2DE2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28090"/>
              </p:ext>
            </p:extLst>
          </p:nvPr>
        </p:nvGraphicFramePr>
        <p:xfrm>
          <a:off x="839756" y="4574510"/>
          <a:ext cx="6713569" cy="106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2908300" imgH="508000" progId="Equation.DSMT4">
                  <p:embed/>
                </p:oleObj>
              </mc:Choice>
              <mc:Fallback>
                <p:oleObj name="Equation" r:id="rId5" imgW="29083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56" y="4574510"/>
                        <a:ext cx="6713569" cy="1061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45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13713-1FF3-4547-AF7E-9009FC9B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16" y="513973"/>
            <a:ext cx="7886700" cy="6519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ИНВАРИАНТНОЕ РЕШЕНИЕ МОДЕЛИ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СЕЙСМОГВОЗДЕЙ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C19D8-1014-4C1C-9A2F-7E369F49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0" y="1558322"/>
            <a:ext cx="8832191" cy="54242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Исходя из результатов группового анализа уравнения (2) предложена нетривиальная замена независимых переменных: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которая позволяет найти инвариантное решение уравнения (2) в режиме с обострением или “собственную функцию” нелинейной среды вида   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en-US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время обострения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                    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),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функция </a:t>
            </a:r>
            <a:r>
              <a:rPr lang="en-US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F(R,Z,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en-US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решение нелинейного эллиптического уравнения  </a:t>
            </a: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которое можно проанализировать только численно.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F07EEF-45AA-4D85-BD30-58A3B016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7701" y="2789853"/>
            <a:ext cx="153842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08711DE-48CC-4CE8-81D1-266310275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51175"/>
              </p:ext>
            </p:extLst>
          </p:nvPr>
        </p:nvGraphicFramePr>
        <p:xfrm>
          <a:off x="994691" y="2009379"/>
          <a:ext cx="7128587" cy="58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3" imgW="4229100" imgH="317500" progId="Equation.DSMT4">
                  <p:embed/>
                </p:oleObj>
              </mc:Choice>
              <mc:Fallback>
                <p:oleObj name="Equation" r:id="rId3" imgW="42291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691" y="2009379"/>
                        <a:ext cx="7128587" cy="584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9FBBEC-D365-4F73-910C-0C1F9D0C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168" y="3940892"/>
            <a:ext cx="121787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5932FD-60EE-4F9F-BFEB-22E0FB494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37014"/>
              </p:ext>
            </p:extLst>
          </p:nvPr>
        </p:nvGraphicFramePr>
        <p:xfrm>
          <a:off x="2429304" y="3092720"/>
          <a:ext cx="2304661" cy="48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5" imgW="1726451" imgH="317362" progId="Equation.DSMT4">
                  <p:embed/>
                </p:oleObj>
              </mc:Choice>
              <mc:Fallback>
                <p:oleObj name="Equation" r:id="rId5" imgW="1726451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04" y="3092720"/>
                        <a:ext cx="2304661" cy="481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6FD15A4-F9C3-45C8-85C0-83F81B95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2EF3772-63AC-4E94-B99C-FEB7CC33E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86148"/>
              </p:ext>
            </p:extLst>
          </p:nvPr>
        </p:nvGraphicFramePr>
        <p:xfrm>
          <a:off x="583008" y="4366071"/>
          <a:ext cx="7044613" cy="83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7" imgW="4953000" imgH="508000" progId="Equation.DSMT4">
                  <p:embed/>
                </p:oleObj>
              </mc:Choice>
              <mc:Fallback>
                <p:oleObj name="Equation" r:id="rId7" imgW="4953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08" y="4366071"/>
                        <a:ext cx="7044613" cy="830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8C18F58-2F86-4F2A-9700-A93C8439B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211" y="4270444"/>
            <a:ext cx="106114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13484FB-2455-4DB5-96B9-B06A0B534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34323"/>
              </p:ext>
            </p:extLst>
          </p:nvPr>
        </p:nvGraphicFramePr>
        <p:xfrm>
          <a:off x="3261223" y="3692123"/>
          <a:ext cx="765110" cy="2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9" imgW="469696" imgH="177723" progId="Equation.DSMT4">
                  <p:embed/>
                </p:oleObj>
              </mc:Choice>
              <mc:Fallback>
                <p:oleObj name="Equation" r:id="rId9" imgW="469696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223" y="3692123"/>
                        <a:ext cx="765110" cy="2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1914F6B-D1C1-45A1-A49A-4D7BE36A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700" y="4231483"/>
            <a:ext cx="1477967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B660E58-705F-449A-9914-6DF426F00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640569"/>
              </p:ext>
            </p:extLst>
          </p:nvPr>
        </p:nvGraphicFramePr>
        <p:xfrm>
          <a:off x="4739606" y="3611341"/>
          <a:ext cx="628650" cy="32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11" imgW="393529" imgH="203112" progId="Equation.DSMT4">
                  <p:embed/>
                </p:oleObj>
              </mc:Choice>
              <mc:Fallback>
                <p:oleObj name="Equation" r:id="rId11" imgW="39352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606" y="3611341"/>
                        <a:ext cx="628650" cy="329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7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02EA-C9BE-4BF4-8AA7-D01C0015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7"/>
            <a:ext cx="8854751" cy="69856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ГЕОФИЗИЧЕСКИЕ СЛЕДСТВИЯ ИЗ ИНВАРИАНТНОГО РЕШЕНИЯ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23C15-CBD0-4136-B012-59372F8F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3788"/>
            <a:ext cx="7886700" cy="7527667"/>
          </a:xfrm>
        </p:spPr>
        <p:txBody>
          <a:bodyPr/>
          <a:lstStyle/>
          <a:p>
            <a:pPr marL="0" indent="0" algn="just">
              <a:buNone/>
            </a:pP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Инвариантное решение  </a:t>
            </a:r>
            <a:r>
              <a:rPr lang="en-US" alt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F(R,Z,</a:t>
            </a:r>
            <a:r>
              <a:rPr lang="ru-RU" alt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en-US" alt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уравнения (2) в физическом пространстве (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(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описывает спиральные траектории распространения неоднородностей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(локальных максимумов или слабых разрывов), которые намотаны на поверхность конуса с вершиной в начале координат. Проекции этих траекторий на плоскость (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общем случае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представляют собой раскручивающиеся (или скручивающиеся при изменении знака перед   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A=const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логарифмические спирали, а при               – окружности.</a:t>
            </a:r>
          </a:p>
          <a:p>
            <a:pPr marL="0" indent="0" algn="just"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качестве геофизического обоснования к выбору этой интегральной модели формирования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сейсмогвоздей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режиме с обострением подчеркнем, что важными особенностями глубинных флюидных систем являются нелинейность их свойств и открытость – возможность обмена энергией с внешней средой. Причем нелинейность флюидных систем сильно зависит от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-условий, а когда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(в том числе за счет роста расклинивающего давления водородных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нанопузырьков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микротрещинах) достигнут некоторых критических значений, то возможна очень быстрая перестройка всей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геофизически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локализованной системы, в том числе типа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сейсмогвоздей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282CC-80D9-46B7-BA56-EF879C61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8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57E8EA5-3336-4C20-8FAA-936781021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13044"/>
              </p:ext>
            </p:extLst>
          </p:nvPr>
        </p:nvGraphicFramePr>
        <p:xfrm>
          <a:off x="6333153" y="2815080"/>
          <a:ext cx="597159" cy="31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" imgW="406048" imgH="203024" progId="Equation.DSMT4">
                  <p:embed/>
                </p:oleObj>
              </mc:Choice>
              <mc:Fallback>
                <p:oleObj name="Equation" r:id="rId3" imgW="406048" imgH="2030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153" y="2815080"/>
                        <a:ext cx="597159" cy="311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1EC65F2B-38E3-4179-B84C-C37A72D75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3C2D86B-582F-43F4-A6C7-A9EF5735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298C92-2C52-4707-BD70-7844B589C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37135"/>
              </p:ext>
            </p:extLst>
          </p:nvPr>
        </p:nvGraphicFramePr>
        <p:xfrm>
          <a:off x="4975782" y="3326797"/>
          <a:ext cx="628650" cy="31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5" imgW="406048" imgH="203024" progId="Equation.DSMT4">
                  <p:embed/>
                </p:oleObj>
              </mc:Choice>
              <mc:Fallback>
                <p:oleObj name="Equation" r:id="rId5" imgW="406048" imgH="20302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782" y="3326797"/>
                        <a:ext cx="628650" cy="311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87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580C1-3A67-4483-90CC-9CD5540C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365126"/>
            <a:ext cx="8815526" cy="1055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ПРЕДПОСЫЛКИ МОДЕЛИ СЕЙСМОГВОЗДЕЙ (микроуровень)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51ABC-0B08-4F58-8074-70A6ED7E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5625"/>
            <a:ext cx="802957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Заметим, что ряд аналогичных свойств из предложенной модели уже были ранее получены другими исследователями, но при фиксированных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-условиях или на отдельных масштабных уровнях.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На микроуровне следует отметить монографию А.И.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Миклашевича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где для описания влияния микроструктуры на метрические свойства континуума деформируемой сплошной среды используется аппарат расслоенных многообразий, а рост трещин рассматривается в абстрактных пространствах Финслера, когда можно обойтись и без введения метрики.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Интересна модель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Тапперта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распространения поверхностного теплового импульса в твердом теле, основанная на особом решении уравнения Шредингера; а также авторская модель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-проводимости (переноса протонов) вдоль площадок скольжения.</a:t>
            </a:r>
          </a:p>
        </p:txBody>
      </p:sp>
    </p:spTree>
    <p:extLst>
      <p:ext uri="{BB962C8B-B14F-4D97-AF65-F5344CB8AC3E}">
        <p14:creationId xmlns:p14="http://schemas.microsoft.com/office/powerpoint/2010/main" val="357884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6532</TotalTime>
  <Words>1301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Equation</vt:lpstr>
      <vt:lpstr>ВОЗМОЖНЫЕ МЕХАНИЗМЫ ФОРМИРОВАНИЯ “СЕЙСМИЧЕСКИХ ГВОЗДЕЙ”</vt:lpstr>
      <vt:lpstr>ПРОСТРАНСТВЕННО-ВРЕМЕННОЕ РАСПРЕДЕЛЕНИЕ ГИПОЦЕНТРОВ ЗЕМЛЕТРЯСЕНИЙ В ЗОНЕ СЕЙСМОГВОЗДЯ </vt:lpstr>
      <vt:lpstr>ГИПОЦЕНТРЫ ЗЕМЛЕТРЯСЕНИЙ ВБЛИЗИ ЯПОНИИ  в 1981г. и 1983г. (30°- 40°с.ш. и 130°- 140°в. д.)</vt:lpstr>
      <vt:lpstr>ОСОБЕННОСТИ ГЛУБИННОЙ ДЕГАЗАЦИИ ВОДОРОДА И ГЕЛИЯ (МАНТИЙНЫЕ ПЛЮМЫ)</vt:lpstr>
      <vt:lpstr>ОСОБЕННОСТИ ГЛУБИННОЙ ДЕГАЗАЦИИ ВОДОРОДА И ГЕЛИЯ (МАНТИЙНЫЕ ПЛЮМЫ)</vt:lpstr>
      <vt:lpstr>ОБОБЩЕННАЯ МОДЕЛЬ ФОРМИРОВАНИЯ СЕЙСМОГВОЗДЕЙ</vt:lpstr>
      <vt:lpstr>ИНВАРИАНТНОЕ РЕШЕНИЕ МОДЕЛИ ФОРМИРОВАНИЯ СЕЙСМОГВОЗДЕЙ</vt:lpstr>
      <vt:lpstr>ГЕОФИЗИЧЕСКИЕ СЛЕДСТВИЯ ИЗ ИНВАРИАНТНОГО РЕШЕНИЯ</vt:lpstr>
      <vt:lpstr>ФИЗИЧЕСКИЕ ПРЕДПОСЫЛКИ МОДЕЛИ СЕЙСМОГВОЗДЕЙ (микроуровень)</vt:lpstr>
      <vt:lpstr>ФИЗИЧЕСКИЕ ПРЕДПОСЫЛКИ МОДЕЛИ СЕЙСМОГВОЗДЕЙ (макроуровень)</vt:lpstr>
      <vt:lpstr>  Изолинии главных напряжений при задании 16 линий скольжения</vt:lpstr>
      <vt:lpstr>ГЕОФИЗИЧЕСКИЕ АНАЛОГИ СЕЙСМОГВОЗДЕЙ  НА ПРИМЕРЕ КОЛЬЦЕВЫХ СТРУКТУР (Пулытьинская аномальная зона – ПАЗ)</vt:lpstr>
      <vt:lpstr>ВЫВОД: Ряд кольцевых структур в литосфере могут представлять собой “расплющенные шляпки” древних сейсмогвоздей, дегазационная деятельность  которых находится на заключительной стадии естественного затухания.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Маслов</dc:creator>
  <cp:lastModifiedBy>tenzor-home@yandex.ru</cp:lastModifiedBy>
  <cp:revision>131</cp:revision>
  <dcterms:created xsi:type="dcterms:W3CDTF">2019-09-18T16:52:16Z</dcterms:created>
  <dcterms:modified xsi:type="dcterms:W3CDTF">2022-01-23T13:57:56Z</dcterms:modified>
</cp:coreProperties>
</file>