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92" r:id="rId5"/>
    <p:sldId id="319" r:id="rId6"/>
    <p:sldId id="309" r:id="rId7"/>
    <p:sldId id="323" r:id="rId8"/>
    <p:sldId id="296" r:id="rId9"/>
    <p:sldId id="295" r:id="rId10"/>
    <p:sldId id="331" r:id="rId11"/>
    <p:sldId id="332" r:id="rId12"/>
    <p:sldId id="300" r:id="rId13"/>
    <p:sldId id="325" r:id="rId14"/>
    <p:sldId id="313" r:id="rId15"/>
    <p:sldId id="322" r:id="rId16"/>
    <p:sldId id="321" r:id="rId17"/>
    <p:sldId id="314" r:id="rId18"/>
    <p:sldId id="328" r:id="rId19"/>
    <p:sldId id="315" r:id="rId20"/>
    <p:sldId id="316" r:id="rId21"/>
    <p:sldId id="317" r:id="rId22"/>
    <p:sldId id="310" r:id="rId23"/>
    <p:sldId id="324" r:id="rId24"/>
    <p:sldId id="330" r:id="rId25"/>
    <p:sldId id="329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19C0FE0-4914-4AFB-99CA-186EAF68633C}">
          <p14:sldIdLst>
            <p14:sldId id="256"/>
            <p14:sldId id="292"/>
            <p14:sldId id="319"/>
            <p14:sldId id="309"/>
            <p14:sldId id="323"/>
            <p14:sldId id="296"/>
            <p14:sldId id="295"/>
            <p14:sldId id="331"/>
            <p14:sldId id="332"/>
            <p14:sldId id="300"/>
            <p14:sldId id="325"/>
            <p14:sldId id="313"/>
            <p14:sldId id="322"/>
            <p14:sldId id="321"/>
            <p14:sldId id="314"/>
            <p14:sldId id="328"/>
            <p14:sldId id="315"/>
            <p14:sldId id="316"/>
            <p14:sldId id="317"/>
            <p14:sldId id="310"/>
            <p14:sldId id="324"/>
            <p14:sldId id="330"/>
            <p14:sldId id="329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9112" autoAdjust="0"/>
  </p:normalViewPr>
  <p:slideViewPr>
    <p:cSldViewPr>
      <p:cViewPr>
        <p:scale>
          <a:sx n="80" d="100"/>
          <a:sy n="80" d="100"/>
        </p:scale>
        <p:origin x="-1411" y="-240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1E482-DB9A-47C3-8BA2-C9A8CF696FC2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08E7F-501D-4502-A30C-3F25842CE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8E7F-501D-4502-A30C-3F25842CE0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1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08E7F-501D-4502-A30C-3F25842CE0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9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D04F-174E-4FC0-A2D2-F93285D6C1B6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5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1C18-DB6D-4068-90D0-E4CA9F07F764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1A65-AB2B-47FA-A317-7E5C0AE1488B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8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94DA-F927-405D-B47A-2BB380D05D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BFFA-4275-4E35-801B-01E85EB1E9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0306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5968-D96F-469B-9C44-4717675E7B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5A4B-95AD-42CD-AE53-79F6FE13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594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DD0E-23DD-4A47-85C8-C0D8D8AB77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15A8-9126-480B-A4A1-BFCDB787F6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7494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C9AE-B6C7-4F0C-AA0C-3335AAD33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7DF8-0287-44FF-A5B8-3ACAFDEE7A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1965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4A63-4EB5-4B49-B48A-E09EE368F8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EA86-9E73-48B6-94A4-2D82AABAA5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497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0376-12A7-4B52-ADD1-9FCDBBB0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4225-5D21-494B-8A24-BFB7F4E00A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7839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8717-56C3-45CC-8A8E-62F82F3866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C384-7492-4B24-A034-5640CD6BDF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1490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8B07-0096-40DA-9BD7-BD482A21EE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7EEC-80FF-45D2-9818-941DB8D11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764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6DE-AD8B-452E-B04B-28CC1054A57C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95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5EDC-852D-4544-B786-F4CA991F9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9C82-91D6-47B1-ACC9-2B3BB1FFFD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1227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B632-0328-4C87-B48B-47655DE4A6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DF54-6CCE-45FB-9F7B-A9459410A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2281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8424-F751-4807-9F38-C06A9A9BF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21BF-668C-45F0-8149-4893FA6BD3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318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94DA-F927-405D-B47A-2BB380D05D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BFFA-4275-4E35-801B-01E85EB1E9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7190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5968-D96F-469B-9C44-4717675E7B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5A4B-95AD-42CD-AE53-79F6FE139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652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DD0E-23DD-4A47-85C8-C0D8D8AB77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15A8-9126-480B-A4A1-BFCDB787F6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927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C9AE-B6C7-4F0C-AA0C-3335AAD331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7DF8-0287-44FF-A5B8-3ACAFDEE7A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430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4A63-4EB5-4B49-B48A-E09EE368F8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EA86-9E73-48B6-94A4-2D82AABAA5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5096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0376-12A7-4B52-ADD1-9FCDBBB0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4225-5D21-494B-8A24-BFB7F4E00A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1244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8717-56C3-45CC-8A8E-62F82F3866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C384-7492-4B24-A034-5640CD6BDF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4553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3393-0D40-4003-9A73-77311A62F158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85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8B07-0096-40DA-9BD7-BD482A21EE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7EEC-80FF-45D2-9818-941DB8D11C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66158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5EDC-852D-4544-B786-F4CA991F92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9C82-91D6-47B1-ACC9-2B3BB1FFFD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520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B632-0328-4C87-B48B-47655DE4A6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DF54-6CCE-45FB-9F7B-A9459410A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8343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8424-F751-4807-9F38-C06A9A9BF0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21BF-668C-45F0-8149-4893FA6BD3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5557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918-CE41-43C8-BF0F-AEEF99C50877}" type="datetime1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1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1382-F5E9-44DB-AD2A-7F46AC2A088C}" type="datetime1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8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4FAC-41AB-4C61-9A50-B9997F99E52B}" type="datetime1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5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8EA0-1392-4A24-82FE-89659F26EC26}" type="datetime1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B0AE-3804-4D89-BA7D-C88E906075AB}" type="datetime1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4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411F-1B0D-4A3B-B86F-8ADA3AAA0058}" type="datetime1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1293-C4C6-4414-91BB-E57D1FF5823A}" type="datetime1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0BC8-CA43-46A8-BD63-8370720AE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029D1-41BE-4E23-AC75-5C1005279A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AA5D0-928F-4572-A835-96CBDBA535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029D1-41BE-4E23-AC75-5C1005279A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AA5D0-928F-4572-A835-96CBDBA535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892480" cy="2592288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ОБОБЩЕННАЯ МОДЕЛЬ МАГНИТНОГО ПОЛЯ </a:t>
            </a:r>
            <a:b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ПРЯМОШОВНОЙ </a:t>
            </a:r>
            <a:r>
              <a:rPr lang="ru-RU" sz="4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СТАЛЬНОЙ </a:t>
            </a:r>
            <a:r>
              <a:rPr lang="ru-RU" sz="4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32" y="4797152"/>
            <a:ext cx="8604448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В.С. Стариков (АО ППТР «ПЁТР»)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В.Н. Глазнев (ВГУ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10</a:t>
            </a:fld>
            <a:endParaRPr lang="ru-RU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D60BC8-CA43-46A8-BD63-8370720AE4E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6" name="Picture 2" descr="D:\ДОКУМЕНТЫ_В\ВАДИМ\ДИССЕРТАЦИЯ_04.01.2016г\статья\СЕМИНАР_ИМ.УСПЕНСКОГО\изображения\рис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20659" r="11954" b="21624"/>
          <a:stretch/>
        </p:blipFill>
        <p:spPr bwMode="auto">
          <a:xfrm>
            <a:off x="3779912" y="0"/>
            <a:ext cx="5184577" cy="31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80312" y="2060848"/>
            <a:ext cx="7200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40352" y="2492896"/>
            <a:ext cx="72008" cy="720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668344" y="2528900"/>
            <a:ext cx="144016" cy="1080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30637" y="2492896"/>
            <a:ext cx="45719" cy="4571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75656" y="5229200"/>
            <a:ext cx="72008" cy="720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39652" y="5301208"/>
            <a:ext cx="180020" cy="720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166893" y="2247255"/>
                <a:ext cx="1084784" cy="493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</m:t>
                          </m:r>
                          <m:r>
                            <a:rPr lang="en-US" sz="2400" i="1">
                              <a:latin typeface="Cambria Math"/>
                            </a:rPr>
                            <m:t>𝑟𝑒𝑚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93" y="2247255"/>
                <a:ext cx="1084784" cy="493020"/>
              </a:xfrm>
              <a:prstGeom prst="rect">
                <a:avLst/>
              </a:prstGeom>
              <a:blipFill rotWithShape="1">
                <a:blip r:embed="rId3"/>
                <a:stretch>
                  <a:fillRect l="-565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8014761" y="915185"/>
                <a:ext cx="1048620" cy="491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</m:t>
                          </m:r>
                          <m:r>
                            <a:rPr lang="en-US" sz="2400" i="1">
                              <a:latin typeface="Cambria Math"/>
                            </a:rPr>
                            <m:t>𝑟𝑒𝑚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61" y="915185"/>
                <a:ext cx="1048620" cy="491032"/>
              </a:xfrm>
              <a:prstGeom prst="rect">
                <a:avLst/>
              </a:prstGeom>
              <a:blipFill rotWithShape="1">
                <a:blip r:embed="rId4"/>
                <a:stretch>
                  <a:fillRect l="-581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D:\ДОКУМЕНТЫ_В\ВАДИМ\ДИССЕРТАЦИЯ_04.01.2016г\статья\СЕМИНАР_ИМ.УСПЕНСКОГО\изображения\рис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7" t="11274" r="26035" b="9554"/>
          <a:stretch/>
        </p:blipFill>
        <p:spPr bwMode="auto">
          <a:xfrm>
            <a:off x="5580112" y="2924944"/>
            <a:ext cx="327585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320480" cy="1807465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Положение вектора остаточной намагниченности </a:t>
            </a:r>
            <a:b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его проекций на трубной заготовке</a:t>
            </a:r>
            <a:endParaRPr lang="ru-RU" sz="25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20080" y="4390072"/>
            <a:ext cx="38519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П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оложение вектора </a:t>
            </a:r>
            <a:r>
              <a:rPr lang="ru-RU" sz="25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остаточной намагниченности </a:t>
            </a:r>
            <a:r>
              <a:rPr lang="ru-RU" sz="25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5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 его проекций на теле трубы - готового продукта</a:t>
            </a:r>
            <a:endParaRPr lang="ru-RU" sz="2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11960" y="2636912"/>
            <a:ext cx="72008" cy="105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96336" y="404664"/>
            <a:ext cx="134301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863832" y="516529"/>
                <a:ext cx="887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Times New Roman"/>
                        <a:cs typeface="Times New Roman"/>
                      </a:rPr>
                      <m:t>𝒥</m:t>
                    </m:r>
                  </m:oMath>
                </a14:m>
                <a:r>
                  <a:rPr lang="en-US" sz="2400" dirty="0" smtClean="0"/>
                  <a:t>rem</a:t>
                </a:r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32" y="516529"/>
                <a:ext cx="88767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110" t="-10667" r="-890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8412140" y="724503"/>
            <a:ext cx="47433" cy="720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459573" y="724503"/>
            <a:ext cx="45719" cy="4571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12360" y="3212976"/>
            <a:ext cx="21602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4581128"/>
            <a:ext cx="19776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44208" y="4221088"/>
            <a:ext cx="7200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709331" y="3903439"/>
                <a:ext cx="950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Times New Roman"/>
                          <a:cs typeface="Times New Roman"/>
                        </a:rPr>
                        <m:t>𝒥</m:t>
                      </m:r>
                      <m:r>
                        <m:rPr>
                          <m:nor/>
                        </m:rPr>
                        <a:rPr lang="en-US" sz="2400" dirty="0"/>
                        <m:t>rem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331" y="3903439"/>
                <a:ext cx="950901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668344" y="2636912"/>
                <a:ext cx="1063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</m:t>
                          </m:r>
                          <m:r>
                            <a:rPr lang="en-US" sz="2400" i="1">
                              <a:latin typeface="Cambria Math"/>
                            </a:rPr>
                            <m:t>𝑟𝑒𝑚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636912"/>
                <a:ext cx="106317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75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7020272" y="5256782"/>
            <a:ext cx="72008" cy="116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416316" y="5703639"/>
            <a:ext cx="180020" cy="1736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732240" y="6237312"/>
            <a:ext cx="161545" cy="1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612788" y="602128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0860" y="55172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64078" y="50259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984746" y="4608958"/>
                <a:ext cx="1084784" cy="493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</m:t>
                          </m:r>
                          <m:r>
                            <a:rPr lang="en-US" sz="2400" i="1">
                              <a:latin typeface="Cambria Math"/>
                            </a:rPr>
                            <m:t>𝑟𝑒𝑚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46" y="4608958"/>
                <a:ext cx="1084784" cy="493020"/>
              </a:xfrm>
              <a:prstGeom prst="rect">
                <a:avLst/>
              </a:prstGeom>
              <a:blipFill rotWithShape="1">
                <a:blip r:embed="rId9"/>
                <a:stretch>
                  <a:fillRect l="-562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\ДИССЕРТАЦИЯ\Диссерцатия(СМ!)\3_проработанные Глазневым В.Н\Статьи_для_Автореферата\1_Стариков_Вестник_ВГУ_2016\изображения\Магнитное поле прямошовной рубы_индуктивная часть(2021г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17848"/>
            <a:ext cx="3511550" cy="4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11</a:t>
            </a:fld>
            <a:endParaRPr lang="ru-RU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D60BC8-CA43-46A8-BD63-8370720AE4E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75656" y="5229200"/>
            <a:ext cx="72008" cy="720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39652" y="5301208"/>
            <a:ext cx="180020" cy="720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2654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П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оложение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проекций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вектора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индуктивной намагниченности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на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теле трубы - готового продукта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780419" y="3875367"/>
                <a:ext cx="1005339" cy="492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𝐽𝑖𝑛𝑑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19" y="3875367"/>
                <a:ext cx="1005339" cy="492764"/>
              </a:xfrm>
              <a:prstGeom prst="rect">
                <a:avLst/>
              </a:prstGeom>
              <a:blipFill rotWithShape="1">
                <a:blip r:embed="rId3"/>
                <a:stretch>
                  <a:fillRect l="-606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084168" y="3068960"/>
                <a:ext cx="960455" cy="538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𝐽𝑖𝑛𝑑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68960"/>
                <a:ext cx="960455" cy="538865"/>
              </a:xfrm>
              <a:prstGeom prst="rect">
                <a:avLst/>
              </a:prstGeom>
              <a:blipFill rotWithShape="1">
                <a:blip r:embed="rId4"/>
                <a:stretch>
                  <a:fillRect l="-633" b="-5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940152" y="4013448"/>
                <a:ext cx="944426" cy="491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𝐽𝑖𝑛𝑑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13448"/>
                <a:ext cx="944426" cy="491032"/>
              </a:xfrm>
              <a:prstGeom prst="rect">
                <a:avLst/>
              </a:prstGeom>
              <a:blipFill rotWithShape="1">
                <a:blip r:embed="rId5"/>
                <a:stretch>
                  <a:fillRect l="-645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95536" y="1555798"/>
                <a:ext cx="3024336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𝐽𝑖𝑛𝑑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latin typeface="Cambria Math"/>
                            </a:rPr>
                            <m:t>𝑦</m:t>
                          </m:r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  <m:r>
                            <a:rPr lang="ru-RU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400">
                          <a:latin typeface="Cambria Math"/>
                        </a:rPr>
                        <m:t>χ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5798"/>
                <a:ext cx="3024336" cy="9061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95536" y="2418654"/>
                <a:ext cx="2952328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</a:rPr>
                        <m:t>𝐵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𝜙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18654"/>
                <a:ext cx="2952328" cy="7223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11560" y="3210742"/>
                <a:ext cx="4071031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</a:rPr>
                        <m:t>𝐵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𝜙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</m:e>
                      </m:func>
                      <m:r>
                        <a:rPr lang="ru-RU" sz="2400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0742"/>
                <a:ext cx="4071031" cy="7223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11560" y="4002830"/>
                <a:ext cx="4126532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</a:rPr>
                        <m:t>𝐵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𝜙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</m:e>
                      </m:func>
                      <m:r>
                        <a:rPr lang="ru-RU" sz="2400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ru-RU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r>
                            <a:rPr lang="ru-RU" sz="2400" i="1">
                              <a:latin typeface="Cambria Math"/>
                            </a:rPr>
                            <m:t>𝐴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02830"/>
                <a:ext cx="4126532" cy="7223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95933" y="4723161"/>
                <a:ext cx="8803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магнитная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широта точки расположения объекта;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магнитный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азимут простирания трубы;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Jind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вектора индуктивного намагничения;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вектора нормального поля Земли; χ – магнитная восприимчивость материала трубы; μ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магнитная проницаемость вакуума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3" y="4723161"/>
                <a:ext cx="8803976" cy="1938992"/>
              </a:xfrm>
              <a:prstGeom prst="rect">
                <a:avLst/>
              </a:prstGeom>
              <a:blipFill rotWithShape="1">
                <a:blip r:embed="rId10"/>
                <a:stretch>
                  <a:fillRect l="-1039" t="-2516" b="-5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6858000"/>
          </a:xfrm>
        </p:spPr>
        <p:txBody>
          <a:bodyPr anchor="t">
            <a:noAutofit/>
          </a:bodyPr>
          <a:lstStyle/>
          <a:p>
            <a:pPr algn="l"/>
            <a:r>
              <a:rPr lang="ru-RU" sz="2800" dirty="0" smtClean="0">
                <a:latin typeface="Times New Roman"/>
                <a:ea typeface="Calibri"/>
              </a:rPr>
              <a:t>Анализ </a:t>
            </a:r>
            <a:r>
              <a:rPr lang="ru-RU" sz="2800" dirty="0">
                <a:latin typeface="Times New Roman"/>
                <a:ea typeface="Calibri"/>
              </a:rPr>
              <a:t>экспериментальных данных для образцов материала трубы показывают, что прямошовная стальная труба, по своим магнитным свойствам, является достаточно сложным трёхмерным объектом. </a:t>
            </a: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>В </a:t>
            </a:r>
            <a:r>
              <a:rPr lang="ru-RU" sz="2800" dirty="0">
                <a:latin typeface="Times New Roman"/>
                <a:ea typeface="Calibri"/>
              </a:rPr>
              <a:t>качестве базового аппроксимирующего элемента модели возьмём тонкий горизонтальный ограниченный по простиранию цилиндр с </a:t>
            </a:r>
            <a:r>
              <a:rPr lang="ru-RU" sz="2800" dirty="0" smtClean="0">
                <a:latin typeface="Times New Roman"/>
                <a:ea typeface="Calibri"/>
              </a:rPr>
              <a:t>произвольным </a:t>
            </a:r>
            <a:r>
              <a:rPr lang="ru-RU" sz="2800" dirty="0">
                <a:latin typeface="Times New Roman"/>
                <a:ea typeface="Calibri"/>
              </a:rPr>
              <a:t>направлением вектора намагничения</a:t>
            </a:r>
            <a:r>
              <a:rPr lang="ru-RU" sz="2800" dirty="0" smtClean="0">
                <a:latin typeface="Times New Roman"/>
                <a:ea typeface="Calibri"/>
              </a:rPr>
              <a:t>.</a:t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latin typeface="Times New Roman"/>
                <a:ea typeface="Calibri"/>
              </a:rPr>
              <a:t/>
            </a:r>
            <a:br>
              <a:rPr lang="ru-RU" sz="2800" dirty="0" smtClean="0">
                <a:latin typeface="Times New Roman"/>
                <a:ea typeface="Calibri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Аналитические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выражения компонент индукции магнитного поля от этого объекта можно вычислить интегрированием компонент индукции поля произвольно намагниченного магнитного диполя по одной из осей координат.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" y="116632"/>
            <a:ext cx="91113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222322"/>
                <a:ext cx="8496944" cy="3998766"/>
              </a:xfrm>
            </p:spPr>
            <p:txBody>
              <a:bodyPr anchor="t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ru-RU" sz="2400" dirty="0" smtClean="0">
                    <a:latin typeface="Times New Roman"/>
                    <a:ea typeface="Calibri"/>
                  </a:rPr>
                  <a:t>Переменные </a:t>
                </a:r>
                <a:r>
                  <a:rPr lang="ru-RU" sz="2400" dirty="0">
                    <a:latin typeface="Times New Roman"/>
                    <a:ea typeface="Calibri"/>
                  </a:rPr>
                  <a:t>(</a:t>
                </a:r>
                <a:r>
                  <a:rPr lang="ru-RU" sz="2400" i="1" dirty="0" err="1">
                    <a:latin typeface="Times New Roman"/>
                    <a:ea typeface="Calibri"/>
                  </a:rPr>
                  <a:t>x,y,z</a:t>
                </a:r>
                <a:r>
                  <a:rPr lang="ru-RU" sz="2400" dirty="0">
                    <a:latin typeface="Times New Roman"/>
                    <a:ea typeface="Calibri"/>
                  </a:rPr>
                  <a:t>) относятся к точке вычисления поля, а переменные (</a:t>
                </a:r>
                <a:r>
                  <a:rPr lang="ru-RU" sz="2400" dirty="0" err="1">
                    <a:latin typeface="Times New Roman"/>
                    <a:ea typeface="Calibri"/>
                  </a:rPr>
                  <a:t>ξ,ζ</a:t>
                </a:r>
                <a:r>
                  <a:rPr lang="ru-RU" sz="2400" dirty="0">
                    <a:latin typeface="Times New Roman"/>
                    <a:ea typeface="Calibri"/>
                  </a:rPr>
                  <a:t>) – к точке пространственного положения источника по осям X и Z соответственно. </a:t>
                </a:r>
                <a:br>
                  <a:rPr lang="ru-RU" sz="2400" dirty="0">
                    <a:latin typeface="Times New Roman"/>
                    <a:ea typeface="Calibri"/>
                  </a:rPr>
                </a:br>
                <a:r>
                  <a:rPr lang="ru-RU" sz="2400" dirty="0">
                    <a:latin typeface="Times New Roman"/>
                    <a:ea typeface="Calibri"/>
                  </a:rPr>
                  <a:t>	</a:t>
                </a:r>
                <a:r>
                  <a:rPr lang="ru-RU" sz="2400" dirty="0" smtClean="0">
                    <a:latin typeface="Times New Roman"/>
                    <a:ea typeface="Calibri"/>
                  </a:rPr>
                  <a:t/>
                </a:r>
                <a:br>
                  <a:rPr lang="ru-RU" sz="2400" dirty="0" smtClean="0">
                    <a:latin typeface="Times New Roman"/>
                    <a:ea typeface="Calibri"/>
                  </a:rPr>
                </a:br>
                <a:r>
                  <a:rPr lang="ru-RU" sz="2400" dirty="0" smtClean="0">
                    <a:latin typeface="Times New Roman"/>
                    <a:ea typeface="Calibri"/>
                  </a:rPr>
                  <a:t>Координаты </a:t>
                </a:r>
                <a:r>
                  <a:rPr lang="ru-RU" sz="2400" dirty="0">
                    <a:latin typeface="Times New Roman"/>
                    <a:ea typeface="Calibri"/>
                  </a:rPr>
                  <a:t>L1 и L2 (L1&lt;L2) обозначают положение краевых точек тонкого цилиндра по оси Y. Величина </a:t>
                </a:r>
                <a:r>
                  <a:rPr lang="ru-RU" sz="2400" i="1" dirty="0">
                    <a:latin typeface="Times New Roman"/>
                    <a:ea typeface="Calibri"/>
                  </a:rPr>
                  <a:t>r</a:t>
                </a:r>
                <a:r>
                  <a:rPr lang="ru-RU" sz="2400" dirty="0">
                    <a:latin typeface="Times New Roman"/>
                    <a:ea typeface="Calibri"/>
                  </a:rPr>
                  <a:t> </a:t>
                </a:r>
                <a:r>
                  <a:rPr lang="ru-RU" sz="2400" dirty="0" smtClean="0">
                    <a:latin typeface="Times New Roman"/>
                    <a:ea typeface="Calibri"/>
                  </a:rPr>
                  <a:t>выражает </a:t>
                </a:r>
                <a:r>
                  <a:rPr lang="ru-RU" sz="2400" dirty="0">
                    <a:latin typeface="Times New Roman"/>
                    <a:ea typeface="Calibri"/>
                  </a:rPr>
                  <a:t>расстояние между центром цилиндра и точкой вычисления поля в плоскости </a:t>
                </a:r>
                <a:r>
                  <a:rPr lang="ru-RU" sz="2400" dirty="0" smtClean="0">
                    <a:latin typeface="Times New Roman"/>
                    <a:ea typeface="Calibri"/>
                  </a:rPr>
                  <a:t>X0Z</a:t>
                </a:r>
                <a:br>
                  <a:rPr lang="ru-RU" sz="2400" dirty="0" smtClean="0">
                    <a:latin typeface="Times New Roman"/>
                    <a:ea typeface="Calibri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𝑟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400">
                                          <a:latin typeface="Cambria Math"/>
                                        </a:rPr>
                                        <m:t>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2400">
                                          <a:latin typeface="Cambria Math"/>
                                        </a:rPr>
                                        <m:t>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en-US" sz="2800" dirty="0" smtClean="0">
                    <a:latin typeface="Times New Roman"/>
                    <a:ea typeface="Calibri"/>
                  </a:rPr>
                  <a:t/>
                </a:r>
                <a:br>
                  <a:rPr lang="en-US" sz="2800" dirty="0" smtClean="0">
                    <a:latin typeface="Times New Roman"/>
                    <a:ea typeface="Calibri"/>
                  </a:rPr>
                </a:br>
                <a:r>
                  <a:rPr lang="en-US" sz="2800" dirty="0" smtClean="0">
                    <a:latin typeface="Times New Roman"/>
                    <a:ea typeface="Calibri"/>
                  </a:rPr>
                  <a:t/>
                </a:r>
                <a:br>
                  <a:rPr lang="en-US" sz="2800" dirty="0" smtClean="0">
                    <a:latin typeface="Times New Roman"/>
                    <a:ea typeface="Calibri"/>
                  </a:rPr>
                </a:br>
                <a:r>
                  <a:rPr lang="ru-RU" sz="2800" dirty="0">
                    <a:latin typeface="Times New Roman"/>
                    <a:ea typeface="Calibri"/>
                  </a:rPr>
                  <a:t/>
                </a:r>
                <a:br>
                  <a:rPr lang="ru-RU" sz="2800" dirty="0">
                    <a:latin typeface="Times New Roman"/>
                    <a:ea typeface="Calibri"/>
                  </a:rPr>
                </a:br>
                <a:endParaRPr lang="ru-RU" sz="2800" dirty="0">
                  <a:effectLst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222322"/>
                <a:ext cx="8496944" cy="3998766"/>
              </a:xfrm>
              <a:blipFill rotWithShape="1">
                <a:blip r:embed="rId2"/>
                <a:stretch>
                  <a:fillRect l="-1076" t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5536" y="3645024"/>
                <a:ext cx="8352928" cy="312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𝑟𝑒𝑚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𝐽𝑖𝑛𝑑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𝑟𝑒𝑚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вектора намагничения;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Jrem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вектора остаточного намагничения;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Jind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вектора индуктивного намагничения;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компоненты вектора нормального поля Земли; χ – магнитная восприимчивость материала трубы; μ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магнитная проницаемость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вакуума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45024"/>
                <a:ext cx="8352928" cy="3122137"/>
              </a:xfrm>
              <a:prstGeom prst="rect">
                <a:avLst/>
              </a:prstGeom>
              <a:blipFill rotWithShape="1">
                <a:blip r:embed="rId3"/>
                <a:stretch>
                  <a:fillRect l="-1168" b="-1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0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848872" cy="1628800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компонент индукции магнитного поля, обусловленного полным модельным объектом (трубой)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15</a:t>
            </a:fld>
            <a:endParaRPr lang="ru-RU"/>
          </a:p>
        </p:txBody>
      </p:sp>
      <p:pic>
        <p:nvPicPr>
          <p:cNvPr id="2051" name="Picture 3" descr="D:\ВАДИМ\ДИССЕРТАЦИЯ_2018_год\Диссерцатия(компьютер_СМ!)\3_проработанные Глазневым В.Н\VG\Намагниченность трубы_ВГУ-Семинар_Успенского_2019\Семинар_Успенского_2019\отправил\Без имени-10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66" y="1700808"/>
            <a:ext cx="6001596" cy="24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154064" y="4437112"/>
                <a:ext cx="9144000" cy="25649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000" i="1">
                            <a:latin typeface="Cambria Math"/>
                          </a:rPr>
                          <m:t>𝑑</m:t>
                        </m:r>
                        <m:r>
                          <a:rPr lang="ru-RU" sz="300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3000" i="1">
                            <a:latin typeface="Cambria Math"/>
                          </a:rPr>
                          <m:t>𝑋</m:t>
                        </m:r>
                        <m:r>
                          <a:rPr lang="ru-RU" sz="3000" b="0" i="1" smtClean="0">
                            <a:latin typeface="Cambria Math"/>
                          </a:rPr>
                          <m:t>, 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3000" b="0" i="1" smtClean="0"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компоненты индукции магнитного поля,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произвольно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намагниченного магнитного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диполя;</a:t>
                </a:r>
              </a:p>
              <a:p>
                <a:pPr algn="l"/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dφ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цилиндрические координат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радиусу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углу </a:t>
                </a:r>
                <a:r>
                  <a:rPr lang="ru-RU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системе координат источника </a:t>
                </a: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64" y="4437112"/>
                <a:ext cx="9144000" cy="2564904"/>
              </a:xfrm>
              <a:prstGeom prst="rect">
                <a:avLst/>
              </a:prstGeom>
              <a:blipFill rotWithShape="1">
                <a:blip r:embed="rId3"/>
                <a:stretch>
                  <a:fillRect l="-1533" t="-3088" r="-2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76" y="32048"/>
            <a:ext cx="7848872" cy="830413"/>
          </a:xfrm>
        </p:spPr>
        <p:txBody>
          <a:bodyPr>
            <a:no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индукции магнитного поля от элементарного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аппроксимационного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горизонтальный ограниченный по простиранию цилиндр)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 descr="D:\ВАДИМ\ДИССЕРТАЦИЯ_2018_год\Диссерцатия(компьютер_СМ!)\3_проработанные Глазневым В.Н\VG\Намагниченность трубы_ВГУ-Семинар_Успенского_2019\Семинар_Успенского_2019\отправил\Без имени-8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7" y="908720"/>
            <a:ext cx="7601490" cy="57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980728"/>
            <a:ext cx="7416824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924944"/>
            <a:ext cx="7416824" cy="16561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581128"/>
            <a:ext cx="7416824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26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 вектора индукции магнитного поля,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элементом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прямошовной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трубой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 descr="D:\В\ДИССЕРТАЦИЯ\Диссерцатия(СМ!)\3_проработанные Глазневым В.Н\Статьи_для_Автореферата\16_Доклад-Статья_Политех_2021\Вычисление магнитного поля трубы\Магнитное поле прямошовной трубы\1_Для_одной_трубы(1а-1б)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87" y="1484784"/>
            <a:ext cx="7084913" cy="52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42" y="44624"/>
            <a:ext cx="8496944" cy="1080120"/>
          </a:xfrm>
        </p:spPr>
        <p:txBody>
          <a:bodyPr>
            <a:no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модуля вектора индукции магнитного поля,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обусловленного двумя элементами – двумя прямошовными трубами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однонаправленность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векторов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намагничения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18</a:t>
            </a:fld>
            <a:endParaRPr lang="ru-RU"/>
          </a:p>
        </p:txBody>
      </p:sp>
      <p:pic>
        <p:nvPicPr>
          <p:cNvPr id="3" name="Picture 2" descr="D:\В\ДИССЕРТАЦИЯ\Диссерцатия(СМ!)\3_проработанные Глазневым В.Н\Статьи_для_Автореферата\16_Доклад-Статья_Политех_2021\Вычисление магнитного поля трубы\Магнитное поле прямошовной трубы\1_Для_двух_труб_сонаправлен(2а-2б)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4" y="1412776"/>
            <a:ext cx="701601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42" y="219998"/>
            <a:ext cx="8496944" cy="1008112"/>
          </a:xfrm>
        </p:spPr>
        <p:txBody>
          <a:bodyPr>
            <a:no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модуля вектора индукции магнитного поля,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обусловленного двумя элементами – двумя прямошовными трубами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антипараллельность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векторов остаточного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намагничения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19</a:t>
            </a:fld>
            <a:endParaRPr lang="ru-RU"/>
          </a:p>
        </p:txBody>
      </p:sp>
      <p:pic>
        <p:nvPicPr>
          <p:cNvPr id="3" name="Picture 2" descr="D:\В\ДИССЕРТАЦИЯ\Диссерцатия(СМ!)\3_проработанные Глазневым В.Н\Статьи_для_Автореферата\16_Доклад-Статья_Политех_2021\Вычисление магнитного поля трубы\Магнитное поле прямошовной трубы\1_Для_двух_труб_антинаправлен(3а-3б)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3" y="1412776"/>
            <a:ext cx="6977737" cy="53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5616624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/>
                <a:ea typeface="TimesNewRoman"/>
              </a:rPr>
              <a:t>Задачей нашего исследования являлось изучение магнитных свойств прямошовных стальных труб различных диаметров, используемых при строительстве магистральных нефте- и газопроводов.</a:t>
            </a:r>
            <a:br>
              <a:rPr lang="ru-RU" sz="3200" dirty="0" smtClean="0">
                <a:latin typeface="Times New Roman"/>
                <a:ea typeface="TimesNewRoman"/>
              </a:rPr>
            </a:br>
            <a:r>
              <a:rPr lang="ru-RU" sz="3200" dirty="0" smtClean="0">
                <a:latin typeface="Times New Roman"/>
                <a:ea typeface="Calibri"/>
              </a:rPr>
              <a:t/>
            </a:r>
            <a:br>
              <a:rPr lang="ru-RU" sz="3200" dirty="0" smtClean="0">
                <a:latin typeface="Times New Roman"/>
                <a:ea typeface="Calibri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исследования - уточнение существующих расчётных моделей стальной трубы, основанных на реальных данных о магнитной восприимчивости и намагниченности материала изделия.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3BFFA-4275-4E35-801B-01E85EB1E9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08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692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83209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 Магнитная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восприимчивость может варьировать по длине и периметру трубы в больших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пределах,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то есть значимо влияет на величину намагниченности объекта и его внешнее магнитное поле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Прямые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измерения магнитных свойств материала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прямошовной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стальной трубы демонстрируют, что модуль вектора остаточной намагниченности примерно в три-четыре раза превышает значения модуля вектора индуктивного намагничения;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Полный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вектор остаточной намагниченности всего изделия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лежит практически в плоскости стального листа, представляющего заготовку будущей трубы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76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83209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 Предложена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аппроксимационная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модель источника внешнего поля, наиболее отвечающая реальной геометрии изделия – прямошовной стальной трубы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Предложенный подход вычисления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индукции и модуля вектора магнитного поля для трубного элемента, позволяет рассчитывать внешние поля отдельного изделия, а также моделировать различные сочетания полей от нескольких трубных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представляющих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стального трубопровода.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Расчёты магнитного поля модельного объекта, содержащего отдельный элемент трубы или его составные модели части в различных сочетаниях, демонстрируют хорошую тождественность реальным наблюдаемым полям над трубопроводами;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76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8320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Индуктивная намагниченность является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значимой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величиной при расчёте внешнего магнитного поля от стальной прямошовной трубы и должна обязательно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учитываться;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Предложенные методы расчёта компонент индукции внешнего магнитного поля, основанные на аппроксимационном подходе и опирающиеся на выявленные соотношения для компонент вектора остаточного и индуктивного намагничения трубы, следует использовать при интерпретации практических материалов над трубопроводами.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Авторы выражают благодарность за поддержку данных исследований:</a:t>
            </a:r>
          </a:p>
          <a:p>
            <a:pPr algn="ctr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Я.В.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Латарцеву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Генеральному директору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АО ППТР «ПЁТР»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Руководству ООО «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АльянсСтройКомплект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60507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IMGP176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285750"/>
            <a:ext cx="8429625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внимание.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77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83695" cy="156545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Графики относительной магнитной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</a:rPr>
              <a:t>восприимчивости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по каждому угловому сектору (шаг </a:t>
            </a:r>
            <a:r>
              <a:rPr lang="ru-RU" sz="2800" dirty="0" smtClean="0">
                <a:latin typeface="Times New Roman"/>
                <a:ea typeface="Calibri"/>
              </a:rPr>
              <a:t>30</a:t>
            </a:r>
            <a:r>
              <a:rPr lang="ru-RU" sz="2800" baseline="30000" dirty="0" smtClean="0">
                <a:latin typeface="Times New Roman"/>
                <a:ea typeface="Calibri"/>
              </a:rPr>
              <a:t>0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  <a:t>) </a:t>
            </a:r>
            <a:b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внешнем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трубы, </a:t>
            </a:r>
            <a:b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характерные для различных диаметров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9156"/>
            <a:ext cx="9144000" cy="128213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краевых зон стальной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прямошовной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трубы: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Левый график с внешним воздействием;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график без внешнего воздействия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3</a:t>
            </a:fld>
            <a:endParaRPr lang="ru-RU" dirty="0"/>
          </a:p>
        </p:txBody>
      </p:sp>
      <p:pic>
        <p:nvPicPr>
          <p:cNvPr id="6146" name="Picture 2" descr="D:\ДОКУМЕНТЫ_В\ВАДИМ\ДИССЕРТАЦИЯ_04.01.2016г\статья\СЕМИНАР_ИМ.УСПЕНСКОГО\изображения\семинар_530_12_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9475"/>
            <a:ext cx="3709440" cy="33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Ы_В\ВАДИМ\ДИССЕРТАЦИЯ_04.01.2016г\статья\СЕМИНАР_ИМ.УСПЕНСКОГО\изображения\семинар_530_13_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33" y="1700808"/>
            <a:ext cx="3816424" cy="34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351" y="1478008"/>
            <a:ext cx="50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17261" y="1565455"/>
            <a:ext cx="611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20207" y="4596358"/>
            <a:ext cx="3545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90807" y="4439612"/>
            <a:ext cx="3545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726" y="2109093"/>
            <a:ext cx="6047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2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86673" y="2182539"/>
            <a:ext cx="5886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2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395" y="4121255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5571" y="4160435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2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351" y="3466112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2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5571" y="3478683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2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1377" y="2818040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2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86663" y="2830611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2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381" y="4813658"/>
            <a:ext cx="5212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4855110"/>
            <a:ext cx="5212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lang="ru-RU" sz="2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4872283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22148" y="4872283"/>
            <a:ext cx="5212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ru-RU" sz="2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174526" y="5013176"/>
            <a:ext cx="6459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11.5</a:t>
            </a:r>
            <a:endParaRPr lang="ru-RU" sz="21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380312" y="5007188"/>
            <a:ext cx="4439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1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4990851"/>
            <a:ext cx="6559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10.5</a:t>
            </a:r>
            <a:endParaRPr lang="ru-RU" sz="2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08381" y="4990851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1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71511" y="1709475"/>
            <a:ext cx="24854" cy="31953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59541" y="1700808"/>
            <a:ext cx="0" cy="3312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1" name="Прямая соединительная линия 6150"/>
          <p:cNvCxnSpPr/>
          <p:nvPr/>
        </p:nvCxnSpPr>
        <p:spPr>
          <a:xfrm>
            <a:off x="871511" y="4904832"/>
            <a:ext cx="35738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75296" y="5013176"/>
            <a:ext cx="3734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53030" y="2060847"/>
            <a:ext cx="1259948" cy="1080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317897" y="3054617"/>
            <a:ext cx="1978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сварные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Соединительная линия уступом 42"/>
          <p:cNvCxnSpPr/>
          <p:nvPr/>
        </p:nvCxnSpPr>
        <p:spPr>
          <a:xfrm rot="16200000" flipV="1">
            <a:off x="2167105" y="3186847"/>
            <a:ext cx="1298640" cy="1206894"/>
          </a:xfrm>
          <a:prstGeom prst="bentConnector3">
            <a:avLst>
              <a:gd name="adj1" fmla="val 1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175940" y="2211881"/>
            <a:ext cx="1259948" cy="1080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5108381" y="2693669"/>
            <a:ext cx="20889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сварные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Соединительная линия уступом 62"/>
          <p:cNvCxnSpPr/>
          <p:nvPr/>
        </p:nvCxnSpPr>
        <p:spPr>
          <a:xfrm flipV="1">
            <a:off x="5228400" y="3273424"/>
            <a:ext cx="1931668" cy="1263329"/>
          </a:xfrm>
          <a:prstGeom prst="bentConnector3">
            <a:avLst>
              <a:gd name="adj1" fmla="val 9980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магнитной восприимчивости: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0326" y="836712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краевых зонах отдельно взятой трубы магнитная восприимчивость меньше, чем на любом другом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участке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2. В области продольного сварного шва трубы фиксируется понижение магнитной восприимчивости, по отношению к прилегающим участкам, на 7-15 %. Такие значения восприимчивости показывают, что продольный сварной шов трубы оказывает воздействие на формирование внешнего магнитного поля каждой отдельно взятой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трубы.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52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магнитной восприимчивости: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521" y="980728"/>
            <a:ext cx="87129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случаях заметного износа материала трубы или некачественной проварки шва уменьшение магнитной восприимчивости может достигать 60 % и такие отклонения свойств материала трубы могут выявляться по данным магнитометрии;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4. Воздействие повышенных температур на участке стыковочного шва меняют гомогенное распределение магнитной восприимчивости на 5-10 %, при сварке в условиях промышленного производства, и на 30-60 %, при «ручной» полевой сварке;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0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6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Таблица. 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компоненты векторов остаточной намагниченности;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Jrem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модуль вектора остаточного намагничения;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модуль вектора индуктивного намагничения.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1603" r="14583" b="2765"/>
          <a:stretch/>
        </p:blipFill>
        <p:spPr>
          <a:xfrm>
            <a:off x="1236822" y="1412776"/>
            <a:ext cx="671955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Расположение образца 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секторе фрагмента трубы и 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локальная правая система координат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D:\ВАДИМ\ДИССЕРТАЦИЯ_2018_год\Диссерцатия(компьютер_СМ!)\3_проработанные Глазневым В.Н\VG\Намагниченность трубы_ВГУ-Семинар_Успенского_2019\Вестник_ВГУ_2018_3\Рис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22" y="2204864"/>
            <a:ext cx="458353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8722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значений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остаточной намагниченности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Jx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Jy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системе координат всего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– кольцевого фрагмента стальной прямошовной трубы.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8</a:t>
            </a:fld>
            <a:endParaRPr lang="ru-RU"/>
          </a:p>
        </p:txBody>
      </p:sp>
      <p:pic>
        <p:nvPicPr>
          <p:cNvPr id="10242" name="Picture 2" descr="D:\ВАДИМ\ДИССЕРТАЦИЯ_2018_год\Диссерцатия(компьютер_СМ!)\3_проработанные Глазневым В.Н\VG\Намагниченность трубы_ВГУ-Семинар_Успенского_2019\Вестник_ВГУ_2018_3\Рис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6213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64704"/>
            <a:ext cx="3528392" cy="48245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демонстрирующий расположение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векторов остаточного намагничения материала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0BC8-CA43-46A8-BD63-8370720AE4E1}" type="slidenum">
              <a:rPr lang="ru-RU" smtClean="0"/>
              <a:t>9</a:t>
            </a:fld>
            <a:endParaRPr lang="ru-RU"/>
          </a:p>
        </p:txBody>
      </p:sp>
      <p:pic>
        <p:nvPicPr>
          <p:cNvPr id="11266" name="Picture 2" descr="D:\ВАДИМ\ДИССЕРТАЦИЯ_2018_год\Диссерцатия(компьютер_СМ!)\3_проработанные Глазневым В.Н\VG\Намагниченность трубы_ВГУ-Семинар_Успенского_2019\Вестник_ВГУ_2018_3\Рис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536504" cy="51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2919</TotalTime>
  <Words>1014</Words>
  <Application>Microsoft Office PowerPoint</Application>
  <PresentationFormat>Экран (4:3)</PresentationFormat>
  <Paragraphs>128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2_Тема Office</vt:lpstr>
      <vt:lpstr>ОБОБЩЕННАЯ МОДЕЛЬ МАГНИТНОГО ПОЛЯ  ПРЯМОШОВНОЙ  СТАЛЬНОЙ ТРУБЫ</vt:lpstr>
      <vt:lpstr>Задачей нашего исследования являлось изучение магнитных свойств прямошовных стальных труб различных диаметров, используемых при строительстве магистральных нефте- и газопроводов.  Основная цель исследования - уточнение существующих расчётных моделей стальной трубы, основанных на реальных данных о магнитной восприимчивости и намагниченности материала изделия.</vt:lpstr>
      <vt:lpstr>Графики относительной магнитной восприимчивости  по каждому угловому сектору (шаг 300)  на внешнем примере трубы,  характерные для различных диаметров</vt:lpstr>
      <vt:lpstr>Результаты исследований магнитной восприимчивости:</vt:lpstr>
      <vt:lpstr>Результаты исследований магнитной восприимчивости:</vt:lpstr>
      <vt:lpstr>Таблица. JremxL, JremyL, JremzL – компоненты векторов остаточной намагниченности; Jrem – модуль вектора остаточного намагничения; Jind – модуль вектора индуктивного намагничения.</vt:lpstr>
      <vt:lpstr>Расположение образца  на секторе фрагмента трубы и  локальная правая система координат</vt:lpstr>
      <vt:lpstr>График значений остаточной намагниченности JxP и JyP в системе координат всего изделия – кольцевого фрагмента стальной прямошовной трубы.</vt:lpstr>
      <vt:lpstr>График демонстрирующий расположение векторов остаточного намагничения материала листовой заготовки </vt:lpstr>
      <vt:lpstr>Положение вектора остаточной намагниченности  и его проекций на трубной заготовке</vt:lpstr>
      <vt:lpstr>Презентация PowerPoint</vt:lpstr>
      <vt:lpstr>Анализ экспериментальных данных для образцов материала трубы показывают, что прямошовная стальная труба, по своим магнитным свойствам, является достаточно сложным трёхмерным объектом.   В качестве базового аппроксимирующего элемента модели возьмём тонкий горизонтальный ограниченный по простиранию цилиндр с произвольным направлением вектора намагничения.  Аналитические выражения компонент индукции магнитного поля от этого объекта можно вычислить интегрированием компонент индукции поля произвольно намагниченного магнитного диполя по одной из осей координат.</vt:lpstr>
      <vt:lpstr>Презентация PowerPoint</vt:lpstr>
      <vt:lpstr>Переменные (x,y,z) относятся к точке вычисления поля, а переменные (ξ,ζ) – к точке пространственного положения источника по осям X и Z соответственно.    Координаты L1 и L2 (L1&lt;L2) обозначают положение краевых точек тонкого цилиндра по оси Y. Величина r выражает расстояние между центром цилиндра и точкой вычисления поля в плоскости X0Z r=[(x-ξ)^2+(z-ζ)^2 ]^(1∕2).   </vt:lpstr>
      <vt:lpstr>Выражения для компонент индукции магнитного поля, обусловленного полным модельным объектом (трубой)</vt:lpstr>
      <vt:lpstr>Выражения компонент индукции магнитного поля от элементарного аппроксимационного объекта  (горизонтальный ограниченный по простиранию цилиндр)</vt:lpstr>
      <vt:lpstr>Карта модуля вектора индукции магнитного поля,  обусловленного одним элементом - прямошовной трубой </vt:lpstr>
      <vt:lpstr>Карта модуля вектора индукции магнитного поля,  обусловленного двумя элементами – двумя прямошовными трубами (однонаправленность компонент векторов остаточного намагничения)</vt:lpstr>
      <vt:lpstr>Карта модуля вектора индукции магнитного поля,  обусловленного двумя элементами – двумя прямошовными трубами (антипараллельность компонент векторов остаточного намагничения)</vt:lpstr>
      <vt:lpstr>Результаты исследований:</vt:lpstr>
      <vt:lpstr>Результаты исследований:</vt:lpstr>
      <vt:lpstr>Результаты исследований: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Магнитное поле одношовной металлической трубы промышленного назначения: магнитная восприимчивость, остаточная намагниченность.</dc:title>
  <dc:creator>user</dc:creator>
  <cp:lastModifiedBy>Vadim</cp:lastModifiedBy>
  <cp:revision>356</cp:revision>
  <dcterms:created xsi:type="dcterms:W3CDTF">2016-01-21T21:26:00Z</dcterms:created>
  <dcterms:modified xsi:type="dcterms:W3CDTF">2022-01-19T21:34:35Z</dcterms:modified>
</cp:coreProperties>
</file>