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0" r:id="rId5"/>
    <p:sldId id="261" r:id="rId6"/>
    <p:sldId id="263" r:id="rId7"/>
    <p:sldId id="262" r:id="rId8"/>
    <p:sldId id="267" r:id="rId9"/>
    <p:sldId id="258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60466743469653"/>
          <c:y val="5.8961542850621933E-2"/>
          <c:w val="0.81320374262446649"/>
          <c:h val="0.6506843166343337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Лист1!$B$58:$F$58</c:f>
              <c:numCache>
                <c:formatCode>General</c:formatCode>
                <c:ptCount val="5"/>
                <c:pt idx="0">
                  <c:v>0.46889776785161785</c:v>
                </c:pt>
                <c:pt idx="1">
                  <c:v>0.45749589899999998</c:v>
                </c:pt>
                <c:pt idx="2">
                  <c:v>0.479475765</c:v>
                </c:pt>
                <c:pt idx="3">
                  <c:v>0.49768255900000002</c:v>
                </c:pt>
                <c:pt idx="4">
                  <c:v>0.47456266788966772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73600"/>
        <c:axId val="89216640"/>
      </c:lineChart>
      <c:catAx>
        <c:axId val="6607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89216640"/>
        <c:crosses val="autoZero"/>
        <c:auto val="1"/>
        <c:lblAlgn val="ctr"/>
        <c:lblOffset val="100"/>
        <c:noMultiLvlLbl val="0"/>
      </c:catAx>
      <c:valAx>
        <c:axId val="8921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073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Лист1!$B$59:$F$59</c:f>
              <c:numCache>
                <c:formatCode>General</c:formatCode>
                <c:ptCount val="5"/>
                <c:pt idx="0">
                  <c:v>0.48822401227464518</c:v>
                </c:pt>
                <c:pt idx="1">
                  <c:v>0.55164079899999996</c:v>
                </c:pt>
                <c:pt idx="2">
                  <c:v>0.58085096599999997</c:v>
                </c:pt>
                <c:pt idx="3">
                  <c:v>0.58854872599999997</c:v>
                </c:pt>
                <c:pt idx="4">
                  <c:v>0.60141743444365703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74624"/>
        <c:axId val="60114048"/>
      </c:lineChart>
      <c:catAx>
        <c:axId val="66074624"/>
        <c:scaling>
          <c:orientation val="minMax"/>
        </c:scaling>
        <c:delete val="0"/>
        <c:axPos val="b"/>
        <c:majorTickMark val="out"/>
        <c:minorTickMark val="none"/>
        <c:tickLblPos val="nextTo"/>
        <c:crossAx val="60114048"/>
        <c:crosses val="autoZero"/>
        <c:auto val="1"/>
        <c:lblAlgn val="ctr"/>
        <c:lblOffset val="100"/>
        <c:noMultiLvlLbl val="0"/>
      </c:catAx>
      <c:valAx>
        <c:axId val="6011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074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Лист1!$B$51:$G$51</c:f>
              <c:numCache>
                <c:formatCode>General</c:formatCode>
                <c:ptCount val="6"/>
                <c:pt idx="0">
                  <c:v>0.38458733505114401</c:v>
                </c:pt>
                <c:pt idx="1">
                  <c:v>0.39404603994694226</c:v>
                </c:pt>
                <c:pt idx="2">
                  <c:v>0.41322980376364377</c:v>
                </c:pt>
                <c:pt idx="3">
                  <c:v>0.39283387102562961</c:v>
                </c:pt>
                <c:pt idx="4">
                  <c:v>0.3934778388560774</c:v>
                </c:pt>
                <c:pt idx="5">
                  <c:v>0.37795403080318329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75552"/>
        <c:axId val="141906432"/>
      </c:lineChart>
      <c:catAx>
        <c:axId val="141975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1906432"/>
        <c:crosses val="autoZero"/>
        <c:auto val="1"/>
        <c:lblAlgn val="ctr"/>
        <c:lblOffset val="100"/>
        <c:noMultiLvlLbl val="0"/>
      </c:catAx>
      <c:valAx>
        <c:axId val="14190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9755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Лист1!$B$52:$G$52</c:f>
              <c:numCache>
                <c:formatCode>General</c:formatCode>
                <c:ptCount val="6"/>
                <c:pt idx="0">
                  <c:v>0.45042876901798062</c:v>
                </c:pt>
                <c:pt idx="1">
                  <c:v>0.49903073940736636</c:v>
                </c:pt>
                <c:pt idx="2">
                  <c:v>0.52693596993194058</c:v>
                </c:pt>
                <c:pt idx="3">
                  <c:v>0.50840099937539041</c:v>
                </c:pt>
                <c:pt idx="4">
                  <c:v>0.51676994825273115</c:v>
                </c:pt>
                <c:pt idx="5">
                  <c:v>0.4825491104269406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76064"/>
        <c:axId val="141919936"/>
      </c:lineChart>
      <c:catAx>
        <c:axId val="141976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1919936"/>
        <c:crosses val="autoZero"/>
        <c:auto val="1"/>
        <c:lblAlgn val="ctr"/>
        <c:lblOffset val="100"/>
        <c:noMultiLvlLbl val="0"/>
      </c:catAx>
      <c:valAx>
        <c:axId val="14191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9760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0.69231</cdr:x>
      <cdr:y>0.34911</cdr:y>
    </cdr:from>
    <cdr:to>
      <cdr:x>0.94872</cdr:x>
      <cdr:y>0.5673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57606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2, 1</a:t>
          </a:r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BCE01E-187D-4824-8FEF-64F4915688D5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FF0D21-F85B-4637-9C86-8D45CF5129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inogr.vladislav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928992" cy="2132856"/>
          </a:xfrm>
        </p:spPr>
        <p:txBody>
          <a:bodyPr/>
          <a:lstStyle/>
          <a:p>
            <a:pPr marL="457200" marR="89535" indent="17970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ПРИМЕНЕНИЕ МОНТАЖНОГО МЕТОДА ДЛЯ  СОВМЕСТНОГО ИСТОЛКОВАНИЯ ГРАВИТАЦИОННОГО И МАГНИТНОГО ПОЛЕЙ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i="1" dirty="0">
                <a:effectLst/>
                <a:latin typeface="Times New Roman"/>
                <a:ea typeface="Calibri"/>
                <a:cs typeface="Times New Roman"/>
              </a:rPr>
              <a:t>Виноградов В. Б. </a:t>
            </a:r>
            <a:r>
              <a:rPr lang="ru-RU" sz="2400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dirty="0">
                <a:effectLst/>
                <a:latin typeface="Times New Roman"/>
                <a:ea typeface="Calibri"/>
                <a:cs typeface="Times New Roman"/>
              </a:rPr>
              <a:t>Уральский государственный университет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000" b="0" i="1" dirty="0" err="1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vinogr</a:t>
            </a:r>
            <a:r>
              <a:rPr lang="ru-RU" sz="2000" b="0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.</a:t>
            </a:r>
            <a:r>
              <a:rPr lang="en-US" sz="2000" b="0" i="1" dirty="0" err="1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vladislav</a:t>
            </a:r>
            <a:r>
              <a:rPr lang="ru-RU" sz="2000" b="0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@</a:t>
            </a:r>
            <a:r>
              <a:rPr lang="en-US" sz="2000" b="0" i="1" dirty="0" err="1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yandex</a:t>
            </a:r>
            <a:r>
              <a:rPr lang="ru-RU" sz="2000" b="0" i="1" dirty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.</a:t>
            </a:r>
            <a:r>
              <a:rPr lang="en-US" sz="2000" b="0" i="1" dirty="0" err="1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ru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7179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352928" cy="5544616"/>
          </a:xfrm>
        </p:spPr>
        <p:txBody>
          <a:bodyPr>
            <a:normAutofit/>
          </a:bodyPr>
          <a:lstStyle/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Выводы.</a:t>
            </a:r>
            <a:endParaRPr lang="ru-RU" sz="28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 Если источники полей совпадают, монтажные технологии решения обратных задач можно эффективно использовать для истолкования комплексных геофизических данных.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2 Вид и размер ячейки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замощения следует выбирать исходя из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имеющихся геолого-геофизических данных.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3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На последнем этапе, для подбора небольших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расхождений теоретических и измеренных полей (источники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полей не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совпадают!!),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необходимо проводить подбор каждого поля отдельно.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25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6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БЛАГОДАРЮ ЗА ВНИМАНИЕ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6" y="1052736"/>
            <a:ext cx="7312621" cy="4880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3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69232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ЦЕЛИ И ЗАДАЧИ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128" y="620688"/>
            <a:ext cx="9138248" cy="6237312"/>
          </a:xfrm>
        </p:spPr>
        <p:txBody>
          <a:bodyPr>
            <a:normAutofit lnSpcReduction="10000"/>
          </a:bodyPr>
          <a:lstStyle/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Комплексная интерпретация может проводиться путем согласования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однометодных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моделей (магнитной и плотностной), путем принятия компромиссных решений.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Монтажный метод позволяет строить единую модель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аномалиеобразующих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тел, создающих гравитационное и магнитное поле, в едином вычислительном процессе.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данной работе рассмотрены возможности монтажного метода для совместной интерпретации измерений магнитного и гравитационного </a:t>
            </a:r>
            <a:r>
              <a:rPr lang="ru-RU" sz="16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полей, создаваемых одними и теми же источниками, </a:t>
            </a:r>
            <a:r>
              <a:rPr lang="ru-RU" sz="1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при условии, что магнитные свойства источника невысокие и интенсивность магнитной аномалии не превышает 1000 </a:t>
            </a:r>
            <a:r>
              <a:rPr lang="ru-RU" sz="16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нТл</a:t>
            </a:r>
            <a:r>
              <a:rPr lang="ru-RU" sz="16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ЗАДАЧИ</a:t>
            </a:r>
          </a:p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1 Рассмотреть разные способы замощения (их для пространства известно около 200).</a:t>
            </a:r>
          </a:p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 Провести решение обратной задачи монтажным методом совместно для гравитационного и магнитного полей с элементарной ячейкой в виде параллелепипеда.</a:t>
            </a:r>
          </a:p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3 Оценить критерии качества совместного подбора гравитационного и магнитного полей монтажным методом.</a:t>
            </a:r>
          </a:p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457200" marR="89535"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 smtClean="0">
                <a:solidFill>
                  <a:srgbClr val="7030A0"/>
                </a:solidFill>
                <a:latin typeface="Times New Roman"/>
                <a:ea typeface="Calibri"/>
              </a:rPr>
              <a:t>Балк</a:t>
            </a:r>
            <a:r>
              <a:rPr lang="ru-RU" sz="1600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</a:rPr>
              <a:t>П.И., </a:t>
            </a:r>
            <a:r>
              <a:rPr lang="ru-RU" sz="1600" dirty="0" err="1">
                <a:solidFill>
                  <a:srgbClr val="7030A0"/>
                </a:solidFill>
                <a:latin typeface="Times New Roman"/>
                <a:ea typeface="Calibri"/>
              </a:rPr>
              <a:t>Долгаль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</a:rPr>
              <a:t> А.С. Аддитивные методы решения обратных задач </a:t>
            </a:r>
            <a:r>
              <a:rPr lang="ru-RU" sz="1600" dirty="0" err="1">
                <a:solidFill>
                  <a:srgbClr val="7030A0"/>
                </a:solidFill>
                <a:latin typeface="Times New Roman"/>
                <a:ea typeface="Calibri"/>
              </a:rPr>
              <a:t>гравиразведки</a:t>
            </a:r>
            <a:r>
              <a:rPr lang="ru-RU" sz="1600" dirty="0">
                <a:solidFill>
                  <a:srgbClr val="7030A0"/>
                </a:solidFill>
                <a:latin typeface="Times New Roman"/>
                <a:ea typeface="Calibri"/>
              </a:rPr>
              <a:t> и магниторазведки. М. Научный мир. 2020. 456 с.</a:t>
            </a:r>
            <a:endParaRPr lang="ru-RU" sz="16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79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560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КРИТЕРИИ ОЦЕНКИ КАЧЕСТВА ПОДБОРА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1124744"/>
                <a:ext cx="8496944" cy="5400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dirty="0"/>
                  <a:t>Особенность комплексного подбора в том, что выбор следующего приближения по полю силы тяжести и выбор по магнитному полю не совпадают, приходиться выбирать компромиссное </a:t>
                </a:r>
                <a:r>
                  <a:rPr lang="ru-RU" dirty="0" smtClean="0"/>
                  <a:t>решение. Выбрать </a:t>
                </a:r>
                <a:r>
                  <a:rPr lang="ru-RU" dirty="0"/>
                  <a:t>его можно, если принять во внимание одновременно несколько оценок качества комплексного подбора плотности, намагниченности, гравитационного и магнитного полей [4]: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𝐹𝐶</m:t>
                    </m:r>
                    <m:r>
                      <a:rPr lang="ru-RU" i="1">
                        <a:latin typeface="Cambria Math"/>
                      </a:rPr>
                      <m:t>1=0.5×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подбор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ожидаем</m:t>
                                </m:r>
                              </m:sub>
                            </m:sSub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подбор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ожидаем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ru-RU" dirty="0"/>
                  <a:t>,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404040"/>
                        </a:solidFill>
                        <a:latin typeface="Cambria Math"/>
                      </a:rPr>
                      <m:t>𝐹</m:t>
                    </m:r>
                    <m:r>
                      <a:rPr lang="en-US" sz="2400" i="1">
                        <a:solidFill>
                          <a:srgbClr val="404040"/>
                        </a:solidFill>
                        <a:latin typeface="Cambria Math"/>
                      </a:rPr>
                      <m:t>𝑃𝐴</m:t>
                    </m:r>
                    <m:r>
                      <a:rPr lang="ru-RU" sz="2400" i="1">
                        <a:solidFill>
                          <a:srgbClr val="40404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solidFill>
                              <a:srgbClr val="40404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40404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40404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ПОДБОР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solidFill>
                                      <a:srgbClr val="40404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ОЖИДЕМ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40404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ОЖИДЕМ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ru-RU" sz="2400" i="1">
                            <a:solidFill>
                              <a:srgbClr val="40404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rgbClr val="40404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40404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ПОДБОР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solidFill>
                                      <a:srgbClr val="40404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ОЖИДАЕМ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40404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404040"/>
                                        </a:solidFill>
                                        <a:latin typeface="Cambria Math"/>
                                      </a:rPr>
                                      <m:t>ОЖИДАЕМ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ru-RU" dirty="0"/>
                  <a:t>,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𝐹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𝛾</m:t>
                    </m:r>
                    <m:nary>
                      <m:naryPr>
                        <m:chr m:val="∑"/>
                        <m:limLoc m:val="undOvr"/>
                        <m:ctrlPr>
                          <a:rPr lang="ru-RU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  <m:r>
                          <a:rPr lang="ru-RU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∆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изм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∆</m:t>
                                    </m:r>
                                    <m:sSubSup>
                                      <m:sSubSup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АМПЛ</m:t>
                                        </m:r>
                                      </m:sub>
                                      <m:sup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изм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ru-RU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∆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вычисл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∆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АМПЛ</m:t>
                                        </m:r>
                                      </m:sub>
                                      <m:sup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вычисл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</m:t>
                        </m:r>
                        <m:r>
                          <a:rPr lang="ru-RU" i="1">
                            <a:latin typeface="Cambria Math"/>
                          </a:rPr>
                          <m:t>𝛽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ru-RU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ru-RU" i="1">
                                <a:latin typeface="Cambria Math"/>
                              </a:rPr>
                              <m:t>𝑀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изм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АМПЛ</m:t>
                                            </m:r>
                                          </m:sub>
                                          <m:sup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изм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ru-RU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вычисл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∆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АМПЛ</m:t>
                                            </m:r>
                                          </m:sub>
                                          <m:sup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вычисл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ПОДБОР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ПОДБОР</m:t>
                        </m:r>
                      </m:sub>
                    </m:sSub>
                  </m:oMath>
                </a14:m>
                <a:r>
                  <a:rPr lang="ru-RU" dirty="0"/>
                  <a:t>,</a:t>
                </a:r>
              </a:p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ru-RU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И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𝑁</m:t>
                            </m:r>
                            <m:r>
                              <a:rPr lang="ru-RU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𝐽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ru-RU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И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𝑁</m:t>
                            </m:r>
                            <m:r>
                              <a:rPr lang="ru-RU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dirty="0"/>
                  <a:t>.   </a:t>
                </a:r>
              </a:p>
              <a:p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ПОДБОР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ПОДБОР</m:t>
                        </m:r>
                      </m:sub>
                    </m:sSub>
                  </m:oMath>
                </a14:m>
                <a:r>
                  <a:rPr lang="ru-RU" dirty="0"/>
                  <a:t> –подобранные плотность и намагниченность, α, β – весовые коэффициенты, </a:t>
                </a:r>
                <a:r>
                  <a:rPr lang="en-US" dirty="0"/>
                  <a:t>S </a:t>
                </a:r>
                <a:r>
                  <a:rPr lang="ru-RU" dirty="0"/>
                  <a:t>– стандарт,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ОЖИДАЕМ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ОЖИДАЕМ</m:t>
                        </m:r>
                      </m:sub>
                    </m:sSub>
                  </m:oMath>
                </a14:m>
                <a:r>
                  <a:rPr lang="ru-RU" dirty="0"/>
                  <a:t> – ожидаемые значения плотности и намагниченности,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ru-RU" dirty="0"/>
                  <a:t>– количество пар измерений обоих полей,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АМПЛ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вычисл</m:t>
                        </m:r>
                      </m:sup>
                    </m:sSubSup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АМПЛ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вычисл</m:t>
                        </m:r>
                      </m:sup>
                    </m:sSubSup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АМПЛ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изм</m:t>
                        </m:r>
                      </m:sup>
                    </m:sSubSup>
                  </m:oMath>
                </a14:m>
                <a:r>
                  <a:rPr lang="ru-RU" dirty="0"/>
                  <a:t>,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r>
                          <a:rPr lang="ru-RU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АМПЛ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изм</m:t>
                        </m:r>
                      </m:sup>
                    </m:sSubSup>
                  </m:oMath>
                </a14:m>
                <a:r>
                  <a:rPr lang="ru-RU" dirty="0"/>
                  <a:t> – амплитуды вычисленных и измеренных полей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lvl="0">
                  <a:buClr>
                    <a:srgbClr val="F14124">
                      <a:lumMod val="75000"/>
                    </a:srgbClr>
                  </a:buClr>
                </a:pPr>
                <a:r>
                  <a:rPr lang="ru-RU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Плотность и намагниченность известны нам  приближенно.</a:t>
                </a:r>
              </a:p>
              <a:p>
                <a:pPr lvl="0">
                  <a:buClr>
                    <a:srgbClr val="F14124">
                      <a:lumMod val="75000"/>
                    </a:srgbClr>
                  </a:buClr>
                </a:pPr>
                <a:r>
                  <a:rPr lang="ru-RU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Измеренные поля известны нам приближенно</a:t>
                </a:r>
                <a:r>
                  <a:rPr lang="ru-RU" sz="2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.</a:t>
                </a:r>
              </a:p>
              <a:p>
                <a:pPr lvl="0">
                  <a:buClr>
                    <a:srgbClr val="F14124">
                      <a:lumMod val="75000"/>
                    </a:srgbClr>
                  </a:buClr>
                </a:pPr>
                <a:r>
                  <a:rPr lang="ru-RU" sz="2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Критерии отражают степень нашей осведомленности.</a:t>
                </a:r>
                <a:endParaRPr lang="ru-RU" sz="20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1124744"/>
                <a:ext cx="8496944" cy="5400600"/>
              </a:xfrm>
              <a:blipFill rotWithShape="1">
                <a:blip r:embed="rId2"/>
                <a:stretch>
                  <a:fillRect l="-215" t="-2486" r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8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752"/>
            <a:ext cx="6584519" cy="95597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ВЫБОР ЗАМОЩЕНИЯ  В ТРЕХМЕРНОМ СЛУЧАЕ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ЗАВИСИТ ОТ ИМЕЮЩИХСЯ СВЕДЕНИЙ О ГЕОЛОГИЧЕСКОМ СТРОЕНИИ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143" y="1058252"/>
            <a:ext cx="8801337" cy="51070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  ПРЯМОУГОЛЬНЫЕ ПАРАЛЛЕЛЕПИПЕДЫ</a:t>
            </a:r>
          </a:p>
          <a:p>
            <a:r>
              <a:rPr lang="ru-RU" dirty="0" smtClean="0"/>
              <a:t>2 ПАРАЛЛЕЛЕПИПЕДЫ</a:t>
            </a:r>
          </a:p>
          <a:p>
            <a:r>
              <a:rPr lang="ru-RU" dirty="0" smtClean="0"/>
              <a:t>3 ПРИЗМЫ С ОСНОВАНИЕМ ОБЕСПЕЧИВАЮЩИМ ПОКРЫТИЕ</a:t>
            </a:r>
          </a:p>
          <a:p>
            <a:r>
              <a:rPr lang="ru-RU" dirty="0" smtClean="0"/>
              <a:t>100 %  ПЛОЩАДИ ПЛОСКОСТИ (ТРЕУГОЛЬНИКИ,МНОГОУГОЛЬНИКИ, и ДРУГИЕ)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4 ВЫБОР СТАРТОВОЙ МОДЕЛИ (ЭЛЕМЕНТАРНОЙ ЯЧЕЙКИ И ЕЕ МЕСТОПОЛОЖЕНИЯ)</a:t>
            </a:r>
          </a:p>
          <a:p>
            <a:r>
              <a:rPr lang="ru-RU" dirty="0" smtClean="0"/>
              <a:t>5 ВЫБОР РАЗМЕРА ЯЧЕЙКИ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01" y="2781159"/>
            <a:ext cx="4320481" cy="2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1" y="2765129"/>
            <a:ext cx="4114800" cy="20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3" y="5057800"/>
            <a:ext cx="8816767" cy="1800200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 New Roman"/>
                <a:ea typeface="Calibri"/>
              </a:rPr>
              <a:t>Контур рудного тела (выделен желтым цветом) и подобранные модели. Красным цветом показана модель, в которой центр кристаллизации был выбран в верхней части разреза. Синим цветом показана модель, в которой центр кристаллизации был выбран в средней части разреза. Зеленым цветом показана модель, в которой центр кристаллизации был выбран в нижней части разреза.</a:t>
            </a:r>
            <a:endParaRPr lang="ru-RU" sz="1800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0867"/>
            <a:ext cx="4266559" cy="439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18689" y="357301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подбора монтажным методом при разном положении начальной ячейки (ядра)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0"/>
            <a:ext cx="71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ВЫБОР РАЗМЕРОВ ЯЧЕЙКИ и ПОЛОЖЕНИЯ НАЧАЛЬНОЙ ЯЧЕЙКИ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0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216" y="2556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МОДЕЛЬ И ЕЕ ПОЛЯ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6268"/>
            <a:ext cx="3168352" cy="18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50555"/>
            <a:ext cx="2977796" cy="100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28289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6842"/>
            <a:ext cx="3081233" cy="210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404351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ШАГ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98072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Гравитационное и магнитное поле модели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412851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/>
              </a:rPr>
              <a:t>Плотность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	2,79794	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"/>
              </a:rPr>
              <a:t>Намагниченность 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5,473684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Calibri"/>
              </a:rPr>
              <a:t>		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FC1=	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                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2,96003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FP=	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                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147,2654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r>
              <a:rPr lang="ru-RU" dirty="0" err="1" smtClean="0">
                <a:solidFill>
                  <a:srgbClr val="000000"/>
                </a:solidFill>
                <a:latin typeface="Calibri"/>
              </a:rPr>
              <a:t>Срквад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g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	0,014219	</a:t>
            </a:r>
            <a:r>
              <a:rPr lang="ru-RU" dirty="0" smtClean="0">
                <a:solidFill>
                  <a:srgbClr val="FF0000"/>
                </a:solidFill>
                <a:latin typeface="Calibri"/>
              </a:rPr>
              <a:t>!!!</a:t>
            </a:r>
            <a:endParaRPr lang="en-US" dirty="0">
              <a:solidFill>
                <a:srgbClr val="FF0000"/>
              </a:solidFill>
              <a:latin typeface="Calibri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Calibri"/>
              </a:rPr>
              <a:t>Срквадр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z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	4,479975	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F	0,133481	</a:t>
            </a:r>
          </a:p>
        </p:txBody>
      </p:sp>
    </p:spTree>
    <p:extLst>
      <p:ext uri="{BB962C8B-B14F-4D97-AF65-F5344CB8AC3E}">
        <p14:creationId xmlns:p14="http://schemas.microsoft.com/office/powerpoint/2010/main" val="42902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12511" cy="864096"/>
          </a:xfrm>
        </p:spPr>
        <p:txBody>
          <a:bodyPr/>
          <a:lstStyle/>
          <a:p>
            <a:r>
              <a:rPr lang="ru-RU" dirty="0" smtClean="0"/>
              <a:t>ПРОЦЕСС  ПОДБОРА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9511"/>
            <a:ext cx="6400800" cy="259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7" y="6246638"/>
            <a:ext cx="547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Зеленым цветом выделена подбираемая модель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988840"/>
            <a:ext cx="236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Начальная ячейка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6025"/>
            <a:ext cx="3326755" cy="24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53" y="3573016"/>
            <a:ext cx="2925763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56127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</a:rPr>
              <a:t>РЕЗУЛЬТАТ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162880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Зеленым цветом показана </a:t>
            </a:r>
            <a:r>
              <a:rPr lang="ru-RU" dirty="0" smtClean="0"/>
              <a:t>модель источника</a:t>
            </a:r>
          </a:p>
          <a:p>
            <a:r>
              <a:rPr lang="ru-RU" dirty="0" smtClean="0"/>
              <a:t>Розовым цветом </a:t>
            </a:r>
            <a:r>
              <a:rPr lang="ru-RU" dirty="0" smtClean="0"/>
              <a:t>показана </a:t>
            </a:r>
            <a:r>
              <a:rPr lang="ru-RU" dirty="0" smtClean="0"/>
              <a:t>полученная модель </a:t>
            </a:r>
            <a:r>
              <a:rPr lang="ru-RU" dirty="0" smtClean="0"/>
              <a:t>(пересечение </a:t>
            </a:r>
            <a:r>
              <a:rPr lang="ru-RU" dirty="0" smtClean="0"/>
              <a:t>45 %, объем 80% от модели)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005064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5 слайде совпадение 50 % для начальной ячейки в верхней и средней части контура тела,</a:t>
            </a:r>
          </a:p>
          <a:p>
            <a:r>
              <a:rPr lang="ru-RU" dirty="0" smtClean="0"/>
              <a:t>25 % для начальной ячейки в нижней части контура тела.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979712" y="6093296"/>
            <a:ext cx="3789040" cy="3441536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29824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743728"/>
            <a:ext cx="417646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ε-δ по свойствам -µ-ν по полям –эквивалентная модель.</a:t>
            </a:r>
            <a:endParaRPr lang="ru-RU" sz="11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5504399" cy="595936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КРИТЕРИИ КАЧЕСТВА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3995742"/>
              </p:ext>
            </p:extLst>
          </p:nvPr>
        </p:nvGraphicFramePr>
        <p:xfrm>
          <a:off x="251520" y="908720"/>
          <a:ext cx="1440160" cy="1152130"/>
        </p:xfrm>
        <a:graphic>
          <a:graphicData uri="http://schemas.openxmlformats.org/drawingml/2006/table">
            <a:tbl>
              <a:tblPr/>
              <a:tblGrid>
                <a:gridCol w="720080"/>
                <a:gridCol w="720080"/>
              </a:tblGrid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FC1=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147,2654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срквад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0,014219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срквадр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4,479975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0,133481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85185"/>
              </p:ext>
            </p:extLst>
          </p:nvPr>
        </p:nvGraphicFramePr>
        <p:xfrm>
          <a:off x="0" y="3689644"/>
          <a:ext cx="8856984" cy="3168356"/>
        </p:xfrm>
        <a:graphic>
          <a:graphicData uri="http://schemas.openxmlformats.org/drawingml/2006/table">
            <a:tbl>
              <a:tblPr/>
              <a:tblGrid>
                <a:gridCol w="779707"/>
                <a:gridCol w="779707"/>
                <a:gridCol w="779707"/>
                <a:gridCol w="779707"/>
                <a:gridCol w="779707"/>
                <a:gridCol w="779707"/>
                <a:gridCol w="779707"/>
                <a:gridCol w="779707"/>
                <a:gridCol w="1059914"/>
                <a:gridCol w="779707"/>
                <a:gridCol w="779707"/>
              </a:tblGrid>
              <a:tr h="5305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плотность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2,79794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плот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0,326757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0,333613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0,340514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0,332658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0,332498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0,333646065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0,323324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плот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намагн.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5,473684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намагн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0,418934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0,443061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0,462395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0,445532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0,44973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0,456272582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0,432592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намагн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9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FC1=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2,96003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FC1=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0,301624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0,311021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0,319489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0,310878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0,311611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0,313685226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0,302068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FC1=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FP=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147,2654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FP=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4,243158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4,465336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4,713739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4,405238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4,376228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4,400940352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4,003238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FP=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срквад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0,014219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срквад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0,032015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0,025046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0,021111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0,022314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0,020983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0,019243246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0,021691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срквад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срквадр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4,479975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срквадр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6,945415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4,422283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3,833981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3,82453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3,420472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3,047820454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4,006163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срквадр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9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0,133481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0,5356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0,485038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0,48081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0,473376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0,466217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0,464821441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0,474101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9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ФЗ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1,508122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1,555104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1,597443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1,554392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1,558056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1,568426132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1,510338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9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ФЗ2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1,927055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1,998165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2,059838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1,999923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2,007786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2,024698714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1,94293</a:t>
                      </a: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8" marR="8808" marT="88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633173"/>
              </p:ext>
            </p:extLst>
          </p:nvPr>
        </p:nvGraphicFramePr>
        <p:xfrm>
          <a:off x="1835696" y="764704"/>
          <a:ext cx="3024188" cy="131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810036"/>
              </p:ext>
            </p:extLst>
          </p:nvPr>
        </p:nvGraphicFramePr>
        <p:xfrm>
          <a:off x="1835696" y="1988840"/>
          <a:ext cx="2808312" cy="165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744439"/>
              </p:ext>
            </p:extLst>
          </p:nvPr>
        </p:nvGraphicFramePr>
        <p:xfrm>
          <a:off x="5004048" y="764704"/>
          <a:ext cx="3929063" cy="150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916225"/>
              </p:ext>
            </p:extLst>
          </p:nvPr>
        </p:nvGraphicFramePr>
        <p:xfrm>
          <a:off x="5004048" y="2204864"/>
          <a:ext cx="3833813" cy="147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2400" y="9087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6,2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9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239</TotalTime>
  <Words>926</Words>
  <Application>Microsoft Office PowerPoint</Application>
  <PresentationFormat>Экран (4:3)</PresentationFormat>
  <Paragraphs>167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ПРИМЕНЕНИЕ МОНТАЖНОГО МЕТОДА ДЛЯ  СОВМЕСТНОГО ИСТОЛКОВАНИЯ ГРАВИТАЦИОННОГО И МАГНИТНОГО ПОЛЕЙ Виноградов В. Б.  Уральский государственный университет vinogr.vladislav@yandex.ru </vt:lpstr>
      <vt:lpstr>ЦЕЛИ И ЗАДАЧИ</vt:lpstr>
      <vt:lpstr>КРИТЕРИИ ОЦЕНКИ КАЧЕСТВА ПОДБОРА</vt:lpstr>
      <vt:lpstr>ВЫБОР ЗАМОЩЕНИЯ  В ТРЕХМЕРНОМ СЛУЧАЕ ЗАВИСИТ ОТ ИМЕЮЩИХСЯ СВЕДЕНИЙ О ГЕОЛОГИЧЕСКОМ СТРОЕНИИ </vt:lpstr>
      <vt:lpstr>Контур рудного тела (выделен желтым цветом) и подобранные модели. Красным цветом показана модель, в которой центр кристаллизации был выбран в верхней части разреза. Синим цветом показана модель, в которой центр кристаллизации был выбран в средней части разреза. Зеленым цветом показана модель, в которой центр кристаллизации был выбран в нижней части разреза.</vt:lpstr>
      <vt:lpstr>МОДЕЛЬ И ЕЕ ПОЛЯ</vt:lpstr>
      <vt:lpstr>ПРОЦЕСС  ПОДБОРА</vt:lpstr>
      <vt:lpstr>РЕЗУЛЬТАТ</vt:lpstr>
      <vt:lpstr>КРИТЕРИИ КАЧЕСТВА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1234</cp:lastModifiedBy>
  <cp:revision>56</cp:revision>
  <dcterms:created xsi:type="dcterms:W3CDTF">2021-12-04T16:20:46Z</dcterms:created>
  <dcterms:modified xsi:type="dcterms:W3CDTF">2022-01-23T06:04:02Z</dcterms:modified>
</cp:coreProperties>
</file>