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1"/>
  </p:notesMasterIdLst>
  <p:handoutMasterIdLst>
    <p:handoutMasterId r:id="rId22"/>
  </p:handoutMasterIdLst>
  <p:sldIdLst>
    <p:sldId id="304" r:id="rId6"/>
    <p:sldId id="303" r:id="rId7"/>
    <p:sldId id="329" r:id="rId8"/>
    <p:sldId id="326" r:id="rId9"/>
    <p:sldId id="323" r:id="rId10"/>
    <p:sldId id="353" r:id="rId11"/>
    <p:sldId id="349" r:id="rId12"/>
    <p:sldId id="350" r:id="rId13"/>
    <p:sldId id="325" r:id="rId14"/>
    <p:sldId id="341" r:id="rId15"/>
    <p:sldId id="331" r:id="rId16"/>
    <p:sldId id="346" r:id="rId17"/>
    <p:sldId id="339" r:id="rId18"/>
    <p:sldId id="354" r:id="rId19"/>
    <p:sldId id="345" r:id="rId2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B1C6"/>
    <a:srgbClr val="9A9CBB"/>
    <a:srgbClr val="232C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3684" autoAdjust="0"/>
  </p:normalViewPr>
  <p:slideViewPr>
    <p:cSldViewPr snapToGrid="0">
      <p:cViewPr varScale="1">
        <p:scale>
          <a:sx n="107" d="100"/>
          <a:sy n="107" d="100"/>
        </p:scale>
        <p:origin x="1152" y="108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97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F42EF-EF85-42B0-BD5A-5525AA3E9F42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0218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023A-D07C-426F-886C-530179D74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365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23269-33F9-47EE-93C4-F06C5612F8E1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2BBBF-EABB-4903-A7E4-0AB045EF3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00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Вставить геологию </a:t>
            </a:r>
            <a:r>
              <a:rPr lang="ru-RU" dirty="0" err="1"/>
              <a:t>обзорку</a:t>
            </a:r>
            <a:r>
              <a:rPr lang="ru-RU" dirty="0"/>
              <a:t>, сформулировать задачи, зачем здесь выполняли БПЛ и последовательность работ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92BBBF-EABB-4903-A7E4-0AB045EF3B7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851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92BBBF-EABB-4903-A7E4-0AB045EF3B7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315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В. 2020 - 2021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92BBBF-EABB-4903-A7E4-0AB045EF3B7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799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Вставить геологию </a:t>
            </a:r>
            <a:r>
              <a:rPr lang="ru-RU" dirty="0" err="1"/>
              <a:t>обзорку</a:t>
            </a:r>
            <a:r>
              <a:rPr lang="ru-RU" dirty="0"/>
              <a:t>, сформулировать задачи, зачем здесь выполняли БПЛ и последовательность работ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92BBBF-EABB-4903-A7E4-0AB045EF3B7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40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Тип сигнала, сопротивления заземлений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92BBBF-EABB-4903-A7E4-0AB045EF3B7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956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 userDrawn="1"/>
        </p:nvGrpSpPr>
        <p:grpSpPr>
          <a:xfrm>
            <a:off x="336529" y="273588"/>
            <a:ext cx="4413476" cy="420376"/>
            <a:chOff x="336529" y="273588"/>
            <a:chExt cx="4413476" cy="42037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529" y="296068"/>
              <a:ext cx="1184130" cy="3240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520659" y="416965"/>
              <a:ext cx="32293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50" b="1" dirty="0">
                  <a:solidFill>
                    <a:srgbClr val="232C82"/>
                  </a:solidFill>
                </a:rPr>
                <a:t>геологический институт им. А.П. Карпинского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14527" y="273588"/>
              <a:ext cx="30252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50" b="1" dirty="0">
                  <a:solidFill>
                    <a:srgbClr val="232C82"/>
                  </a:solidFill>
                </a:rPr>
                <a:t>Всероссийский научно-исследовательский</a:t>
              </a:r>
            </a:p>
          </p:txBody>
        </p:sp>
      </p:grp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771" y="6110710"/>
            <a:ext cx="541526" cy="5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21" y="6110710"/>
            <a:ext cx="538479" cy="54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44" y="6110710"/>
            <a:ext cx="540000" cy="5441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527" y="6110710"/>
            <a:ext cx="540000" cy="54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8" t="8892" r="8860" b="8062"/>
          <a:stretch/>
        </p:blipFill>
        <p:spPr>
          <a:xfrm>
            <a:off x="292847" y="6093954"/>
            <a:ext cx="570354" cy="58066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871" y="6108817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36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 userDrawn="1"/>
        </p:nvGrpSpPr>
        <p:grpSpPr>
          <a:xfrm>
            <a:off x="414137" y="6373288"/>
            <a:ext cx="3389574" cy="346248"/>
            <a:chOff x="244014" y="6373288"/>
            <a:chExt cx="3389574" cy="346248"/>
          </a:xfrm>
        </p:grpSpPr>
        <p:sp>
          <p:nvSpPr>
            <p:cNvPr id="4" name="TextBox 3"/>
            <p:cNvSpPr txBox="1"/>
            <p:nvPr/>
          </p:nvSpPr>
          <p:spPr>
            <a:xfrm>
              <a:off x="1153422" y="6488704"/>
              <a:ext cx="2480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>
                  <a:solidFill>
                    <a:srgbClr val="B0B1C6"/>
                  </a:solidFill>
                </a:rPr>
                <a:t>геологический институт им. А.П. Карпинского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60327" y="6373288"/>
              <a:ext cx="233429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>
                  <a:solidFill>
                    <a:srgbClr val="9A9CBB"/>
                  </a:solidFill>
                </a:rPr>
                <a:t>Всероссийский научно-исследовательский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014" y="6395869"/>
              <a:ext cx="920990" cy="252000"/>
            </a:xfrm>
            <a:prstGeom prst="rect">
              <a:avLst/>
            </a:prstGeom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747" y="6327095"/>
            <a:ext cx="378000" cy="37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8" t="8892" r="8860" b="8062"/>
          <a:stretch/>
        </p:blipFill>
        <p:spPr>
          <a:xfrm>
            <a:off x="6111572" y="6305769"/>
            <a:ext cx="405966" cy="4133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67" y="6322178"/>
            <a:ext cx="378000" cy="37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33" y="6323770"/>
            <a:ext cx="375092" cy="37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349" y="6323770"/>
            <a:ext cx="373566" cy="3764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384" y="6323770"/>
            <a:ext cx="371464" cy="37640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478144" y="6322980"/>
            <a:ext cx="381208" cy="381600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030859" y="6323770"/>
            <a:ext cx="372513" cy="376408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589695" y="6323770"/>
            <a:ext cx="381600" cy="381600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22688" y="6320745"/>
            <a:ext cx="388039" cy="376408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931162" y="6323770"/>
            <a:ext cx="376753" cy="376408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386883" y="6327095"/>
            <a:ext cx="378000" cy="376408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406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992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" t="5394" r="4085" b="7361"/>
          <a:stretch/>
        </p:blipFill>
        <p:spPr>
          <a:xfrm>
            <a:off x="336529" y="921785"/>
            <a:ext cx="8412055" cy="27296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6529" y="3885880"/>
            <a:ext cx="8706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2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Опыт применения и перспективы развития беспилотных геофизических технологий при проведении геолого-съемочных работ</a:t>
            </a:r>
            <a:endParaRPr lang="ru-RU" sz="2000" dirty="0">
              <a:solidFill>
                <a:srgbClr val="232C82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02803" y="4828218"/>
            <a:ext cx="4504532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К.М. Антащук, А.И. Атаков, А.Б. Кочеров</a:t>
            </a:r>
          </a:p>
          <a:p>
            <a:r>
              <a:rPr lang="ru-RU" sz="1200" i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ФГБУ «ВСЕГЕИ», Центр геофизического обеспечения ГСР</a:t>
            </a:r>
          </a:p>
          <a:p>
            <a:endParaRPr lang="ru-RU" sz="1400" i="1" baseline="30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ru-RU" sz="1200" i="1" baseline="30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766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BCEBB0-4087-4141-94A7-ABF4A44B3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098" y="1120667"/>
            <a:ext cx="7079218" cy="4756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FE9790-2373-4F1B-90A3-97F5A01E3863}"/>
              </a:ext>
            </a:extLst>
          </p:cNvPr>
          <p:cNvSpPr txBox="1"/>
          <p:nvPr/>
        </p:nvSpPr>
        <p:spPr>
          <a:xfrm>
            <a:off x="389448" y="85498"/>
            <a:ext cx="8275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232C8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Трехмерное отображение геоэлектрических разрезов по результатам 1Д инверсии </a:t>
            </a:r>
          </a:p>
          <a:p>
            <a:r>
              <a:rPr lang="ru-RU" sz="1600" b="1" dirty="0">
                <a:solidFill>
                  <a:srgbClr val="232C8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БПЛ ЭМ зондирований до глубины 1000 м</a:t>
            </a:r>
          </a:p>
        </p:txBody>
      </p:sp>
    </p:spTree>
    <p:extLst>
      <p:ext uri="{BB962C8B-B14F-4D97-AF65-F5344CB8AC3E}">
        <p14:creationId xmlns:p14="http://schemas.microsoft.com/office/powerpoint/2010/main" val="917114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4ED3DA-3134-4FC0-9A5F-7994429FFDEA}"/>
              </a:ext>
            </a:extLst>
          </p:cNvPr>
          <p:cNvSpPr txBox="1"/>
          <p:nvPr/>
        </p:nvSpPr>
        <p:spPr>
          <a:xfrm>
            <a:off x="389448" y="85498"/>
            <a:ext cx="3624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232C8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Схема комплексной интерпретации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2F891C-19DA-4FA8-BFD0-A2BFC340E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96" y="560812"/>
            <a:ext cx="8068236" cy="573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70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F69E2E6-B85A-4EC4-A849-DA02227C6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58" y="560272"/>
            <a:ext cx="7724307" cy="54764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D0586A-B313-43CC-9600-6607BA7D6F52}"/>
              </a:ext>
            </a:extLst>
          </p:cNvPr>
          <p:cNvSpPr txBox="1"/>
          <p:nvPr/>
        </p:nvSpPr>
        <p:spPr>
          <a:xfrm>
            <a:off x="389448" y="85498"/>
            <a:ext cx="31454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232C8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Профиль 1. Результаты ВП-ТЗ</a:t>
            </a:r>
          </a:p>
        </p:txBody>
      </p:sp>
    </p:spTree>
    <p:extLst>
      <p:ext uri="{BB962C8B-B14F-4D97-AF65-F5344CB8AC3E}">
        <p14:creationId xmlns:p14="http://schemas.microsoft.com/office/powerpoint/2010/main" val="763333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FCD086-022D-41D4-B479-401D2FAE2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30" y="1599110"/>
            <a:ext cx="4224735" cy="45296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824CD3-3F03-4789-A1FB-FFBF076006CA}"/>
              </a:ext>
            </a:extLst>
          </p:cNvPr>
          <p:cNvSpPr txBox="1"/>
          <p:nvPr/>
        </p:nvSpPr>
        <p:spPr>
          <a:xfrm>
            <a:off x="391139" y="1096638"/>
            <a:ext cx="1544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232C8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БПЛА 1:20000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9368DC-8337-4C73-80CE-E2B59588F6F0}"/>
              </a:ext>
            </a:extLst>
          </p:cNvPr>
          <p:cNvSpPr txBox="1"/>
          <p:nvPr/>
        </p:nvSpPr>
        <p:spPr>
          <a:xfrm>
            <a:off x="4912691" y="1064918"/>
            <a:ext cx="16001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232C8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ДИП 1:50000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33437-9522-4074-818E-CBF8E9946DF8}"/>
              </a:ext>
            </a:extLst>
          </p:cNvPr>
          <p:cNvSpPr txBox="1"/>
          <p:nvPr/>
        </p:nvSpPr>
        <p:spPr>
          <a:xfrm>
            <a:off x="391139" y="319889"/>
            <a:ext cx="838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232C8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Распределение эффективных параметров по данным БПЛ и </a:t>
            </a:r>
            <a:r>
              <a:rPr lang="ru-RU" sz="1600" b="1" dirty="0" err="1">
                <a:solidFill>
                  <a:srgbClr val="232C8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аэро</a:t>
            </a:r>
            <a:r>
              <a:rPr lang="ru-RU" sz="1600" b="1" dirty="0">
                <a:solidFill>
                  <a:srgbClr val="232C8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-электроразведки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6CAEE11-8DB8-40DC-BC2C-F83B4544A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46873"/>
            <a:ext cx="4294916" cy="456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0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5833437-9522-4074-818E-CBF8E9946DF8}"/>
              </a:ext>
            </a:extLst>
          </p:cNvPr>
          <p:cNvSpPr txBox="1"/>
          <p:nvPr/>
        </p:nvSpPr>
        <p:spPr>
          <a:xfrm>
            <a:off x="391139" y="319889"/>
            <a:ext cx="6683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232C8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Сравнение результатов инверсий беспилотных и наземных данных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EF5ECB-B893-45A1-9AE5-91A8C4401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380" y="878541"/>
            <a:ext cx="6683240" cy="527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08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C3B46F-D712-4615-9E60-042072CEFC11}"/>
              </a:ext>
            </a:extLst>
          </p:cNvPr>
          <p:cNvSpPr txBox="1"/>
          <p:nvPr/>
        </p:nvSpPr>
        <p:spPr>
          <a:xfrm>
            <a:off x="341089" y="378125"/>
            <a:ext cx="1016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232C8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Выводы: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DEFACA-A989-4EFC-B993-2DC890D9A6B3}"/>
              </a:ext>
            </a:extLst>
          </p:cNvPr>
          <p:cNvSpPr txBox="1"/>
          <p:nvPr/>
        </p:nvSpPr>
        <p:spPr>
          <a:xfrm>
            <a:off x="341088" y="716679"/>
            <a:ext cx="862003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i="1" dirty="0">
                <a:cs typeface="Microsoft Sans Serif" panose="020B0604020202020204" pitchFamily="34" charset="0"/>
              </a:rPr>
              <a:t>Использование беспилотных технологий позволяет эффективно решать задачи геолого-съемочных работ на этапе изучения опорных и перспективных участков, площадь которых от первых до нескольких сотен километров;</a:t>
            </a:r>
          </a:p>
          <a:p>
            <a:pPr algn="just"/>
            <a:endParaRPr lang="ru-RU" sz="1400" i="1" dirty="0">
              <a:cs typeface="Microsoft Sans Serif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i="1" dirty="0">
                <a:cs typeface="Microsoft Sans Serif" panose="020B0604020202020204" pitchFamily="34" charset="0"/>
              </a:rPr>
              <a:t>Получаемые результаты БПЛ съемок позволяют выделить наиболее перспективные зоны для заверки наземными геофизическими методами;</a:t>
            </a:r>
          </a:p>
          <a:p>
            <a:pPr algn="just"/>
            <a:endParaRPr lang="ru-RU" sz="1400" i="1" dirty="0">
              <a:cs typeface="Microsoft Sans Serif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i="1" dirty="0">
                <a:cs typeface="Microsoft Sans Serif" panose="020B0604020202020204" pitchFamily="34" charset="0"/>
              </a:rPr>
              <a:t>Масса-габаритные характеристики разработанного аппаратурного комплекса электро- и магниторазведки позволяют использовать его на доступных в настоящий момент летательных аппаратах. Технология опробована в условиях пересеченного рельефа.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400" i="1" dirty="0">
              <a:cs typeface="Microsoft Sans Serif" panose="020B0604020202020204" pitchFamily="34" charset="0"/>
            </a:endParaRPr>
          </a:p>
          <a:p>
            <a:pPr algn="just"/>
            <a:endParaRPr lang="ru-RU" sz="1400" i="1" dirty="0">
              <a:cs typeface="Microsoft Sans Serif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400" i="1" dirty="0">
              <a:cs typeface="Microsoft Sans Serif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29E22-FBF3-4F9A-8BEE-D71A5B36F304}"/>
              </a:ext>
            </a:extLst>
          </p:cNvPr>
          <p:cNvSpPr txBox="1"/>
          <p:nvPr/>
        </p:nvSpPr>
        <p:spPr>
          <a:xfrm>
            <a:off x="341089" y="3259723"/>
            <a:ext cx="2448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232C8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Перспективы развития: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252F4A-2A6A-45C5-A977-52646157C43E}"/>
              </a:ext>
            </a:extLst>
          </p:cNvPr>
          <p:cNvSpPr txBox="1"/>
          <p:nvPr/>
        </p:nvSpPr>
        <p:spPr>
          <a:xfrm>
            <a:off x="261984" y="3683997"/>
            <a:ext cx="86200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i="1" dirty="0">
                <a:cs typeface="Microsoft Sans Serif" panose="020B0604020202020204" pitchFamily="34" charset="0"/>
              </a:rPr>
              <a:t>Повышение соотношения сигнал/шум;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400" i="1" dirty="0">
              <a:cs typeface="Microsoft Sans Serif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400" i="1" dirty="0">
                <a:cs typeface="Microsoft Sans Serif" panose="020B0604020202020204" pitchFamily="34" charset="0"/>
              </a:rPr>
              <a:t>2D/3D</a:t>
            </a:r>
            <a:r>
              <a:rPr lang="ru-RU" sz="1400" i="1" dirty="0">
                <a:cs typeface="Microsoft Sans Serif" panose="020B0604020202020204" pitchFamily="34" charset="0"/>
              </a:rPr>
              <a:t> инверсия данных ЭМ зондирований.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400" i="1" dirty="0">
              <a:cs typeface="Microsoft Sans Serif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i="1" dirty="0">
                <a:cs typeface="Microsoft Sans Serif" panose="020B0604020202020204" pitchFamily="34" charset="0"/>
              </a:rPr>
              <a:t>Учет верхней части разреза при инверсии данных АМТЗ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400" i="1" dirty="0">
              <a:cs typeface="Microsoft Sans Serif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400" i="1" dirty="0">
              <a:cs typeface="Microsoft Sans Serif" panose="020B0604020202020204" pitchFamily="34" charset="0"/>
            </a:endParaRPr>
          </a:p>
          <a:p>
            <a:pPr algn="just"/>
            <a:endParaRPr lang="ru-RU" sz="1400" i="1" dirty="0">
              <a:cs typeface="Microsoft Sans Serif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400" i="1" dirty="0"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916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BB98108-EEAF-4F48-AC15-B809DD59E4B6}"/>
              </a:ext>
            </a:extLst>
          </p:cNvPr>
          <p:cNvSpPr/>
          <p:nvPr/>
        </p:nvSpPr>
        <p:spPr>
          <a:xfrm>
            <a:off x="274375" y="2755455"/>
            <a:ext cx="8514518" cy="1249085"/>
          </a:xfrm>
          <a:prstGeom prst="roundRect">
            <a:avLst>
              <a:gd name="adj" fmla="val 3254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D06559A-1A47-48D2-AC5C-44475544F17E}"/>
              </a:ext>
            </a:extLst>
          </p:cNvPr>
          <p:cNvSpPr/>
          <p:nvPr/>
        </p:nvSpPr>
        <p:spPr>
          <a:xfrm>
            <a:off x="477869" y="587622"/>
            <a:ext cx="8188261" cy="1492210"/>
          </a:xfrm>
          <a:prstGeom prst="roundRect">
            <a:avLst>
              <a:gd name="adj" fmla="val 4283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46AB31-32D4-4F07-8A46-9A874C3A742D}"/>
              </a:ext>
            </a:extLst>
          </p:cNvPr>
          <p:cNvSpPr txBox="1"/>
          <p:nvPr/>
        </p:nvSpPr>
        <p:spPr>
          <a:xfrm>
            <a:off x="705453" y="671405"/>
            <a:ext cx="74087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изучение структурных особенностей площади;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картирование скрытых структур, в том числе интрузивных образований;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детальное изучение геологического строения на опорных и поисково-оценочных участках;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выделение структур, перспективных для обнаружения полезных ископаемых.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A367A2-5AC9-45FB-BEC0-559EC8BD3208}"/>
              </a:ext>
            </a:extLst>
          </p:cNvPr>
          <p:cNvSpPr txBox="1"/>
          <p:nvPr/>
        </p:nvSpPr>
        <p:spPr>
          <a:xfrm>
            <a:off x="582305" y="2834989"/>
            <a:ext cx="80838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изучение достаточно больших площадей (десятки - сотни квадратных километров);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использование комплекса геофизических методов,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обеспечение надежности получаемых интерпретационных моделей до глубин первые сотни метров;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возможность масштабирования технологии. </a:t>
            </a:r>
          </a:p>
          <a:p>
            <a:pPr algn="just"/>
            <a:endParaRPr lang="ru-RU" sz="1400" dirty="0"/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B3D5FE80-AA2C-401B-9386-5FEC354A59D3}"/>
              </a:ext>
            </a:extLst>
          </p:cNvPr>
          <p:cNvSpPr/>
          <p:nvPr/>
        </p:nvSpPr>
        <p:spPr>
          <a:xfrm>
            <a:off x="4171949" y="2130393"/>
            <a:ext cx="400050" cy="580847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05EC526-D17A-4420-BD62-04BA1CA42B3D}"/>
              </a:ext>
            </a:extLst>
          </p:cNvPr>
          <p:cNvSpPr/>
          <p:nvPr/>
        </p:nvSpPr>
        <p:spPr>
          <a:xfrm>
            <a:off x="477869" y="4744455"/>
            <a:ext cx="8007382" cy="136171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Необходимость использования комплексной технологии, включающей аппаратурные измерительные средства, БПЛА, программные средства обработки и интерпретации данных и методику работ. </a:t>
            </a:r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0440E4D3-3DFD-4F59-9B74-CA6C6A2D61D0}"/>
              </a:ext>
            </a:extLst>
          </p:cNvPr>
          <p:cNvSpPr/>
          <p:nvPr/>
        </p:nvSpPr>
        <p:spPr>
          <a:xfrm>
            <a:off x="4171949" y="4084074"/>
            <a:ext cx="400050" cy="580847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C42448-2529-451C-B95F-04C20B03CBFB}"/>
              </a:ext>
            </a:extLst>
          </p:cNvPr>
          <p:cNvSpPr txBox="1"/>
          <p:nvPr/>
        </p:nvSpPr>
        <p:spPr>
          <a:xfrm>
            <a:off x="274375" y="93975"/>
            <a:ext cx="6561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232C8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Задачи и требования к беспилотным геофизическим технологиям</a:t>
            </a:r>
          </a:p>
        </p:txBody>
      </p:sp>
    </p:spTree>
    <p:extLst>
      <p:ext uri="{BB962C8B-B14F-4D97-AF65-F5344CB8AC3E}">
        <p14:creationId xmlns:p14="http://schemas.microsoft.com/office/powerpoint/2010/main" val="3650155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C95CE0-97FA-4D15-A6D9-45C464C2C34F}"/>
              </a:ext>
            </a:extLst>
          </p:cNvPr>
          <p:cNvSpPr txBox="1"/>
          <p:nvPr/>
        </p:nvSpPr>
        <p:spPr>
          <a:xfrm>
            <a:off x="318694" y="190906"/>
            <a:ext cx="8645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232C8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Перспективный на обнаружение золото-кварц-сульфидного </a:t>
            </a:r>
            <a:r>
              <a:rPr lang="ru-RU" sz="1600" b="1" dirty="0" err="1">
                <a:solidFill>
                  <a:srgbClr val="232C8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оруденения</a:t>
            </a:r>
            <a:r>
              <a:rPr lang="ru-RU" sz="1600" b="1" dirty="0">
                <a:solidFill>
                  <a:srgbClr val="232C8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участок (Алтай)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E049102-DA76-4808-8B50-0AC62ED20F14}"/>
              </a:ext>
            </a:extLst>
          </p:cNvPr>
          <p:cNvGrpSpPr/>
          <p:nvPr/>
        </p:nvGrpSpPr>
        <p:grpSpPr>
          <a:xfrm>
            <a:off x="52388" y="495301"/>
            <a:ext cx="4519612" cy="3538818"/>
            <a:chOff x="52388" y="495301"/>
            <a:chExt cx="4519612" cy="3538818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9D7F271F-2638-4DCE-B8EF-066414CA02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9872" b="10829"/>
            <a:stretch/>
          </p:blipFill>
          <p:spPr>
            <a:xfrm>
              <a:off x="52388" y="495301"/>
              <a:ext cx="4519612" cy="3538818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FD65DFF8-FB08-4008-8602-F1F7CE7F3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359" y="1037291"/>
              <a:ext cx="2280042" cy="1952806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AF3635F-2C7C-4EE8-978E-A61D0911E8F9}"/>
              </a:ext>
            </a:extLst>
          </p:cNvPr>
          <p:cNvSpPr txBox="1"/>
          <p:nvPr/>
        </p:nvSpPr>
        <p:spPr>
          <a:xfrm>
            <a:off x="4589233" y="1037291"/>
            <a:ext cx="437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600" i="1" dirty="0"/>
              <a:t>Выделение зон сульфидной минерализации;</a:t>
            </a:r>
          </a:p>
          <a:p>
            <a:pPr marL="285750" indent="-285750" algn="just">
              <a:buFontTx/>
              <a:buChar char="-"/>
            </a:pPr>
            <a:r>
              <a:rPr lang="ru-RU" sz="1600" i="1" dirty="0"/>
              <a:t>Картирование областей распространения </a:t>
            </a:r>
            <a:r>
              <a:rPr lang="ru-RU" sz="1600" i="1" dirty="0" err="1"/>
              <a:t>кор</a:t>
            </a:r>
            <a:r>
              <a:rPr lang="ru-RU" sz="1600" i="1" dirty="0"/>
              <a:t> выветривания;</a:t>
            </a:r>
          </a:p>
          <a:p>
            <a:pPr marL="285750" indent="-285750" algn="just">
              <a:buFontTx/>
              <a:buChar char="-"/>
            </a:pPr>
            <a:r>
              <a:rPr lang="ru-RU" sz="1600" i="1" dirty="0"/>
              <a:t>Рекомендации по местам заложения поисково-картировочных скважин;</a:t>
            </a:r>
            <a:endParaRPr lang="ru-RU" sz="1100" i="1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493417-8B27-45B5-AEFE-447BC6BBEDA2}"/>
              </a:ext>
            </a:extLst>
          </p:cNvPr>
          <p:cNvSpPr txBox="1"/>
          <p:nvPr/>
        </p:nvSpPr>
        <p:spPr>
          <a:xfrm>
            <a:off x="4904070" y="698737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232C8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Задачи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88F819-B5AC-4764-800A-CAFAE3E3917B}"/>
              </a:ext>
            </a:extLst>
          </p:cNvPr>
          <p:cNvSpPr txBox="1"/>
          <p:nvPr/>
        </p:nvSpPr>
        <p:spPr>
          <a:xfrm>
            <a:off x="358844" y="4386599"/>
            <a:ext cx="35637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232C8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Комплекс геофизических методов: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706F1D-9CA7-48AE-8FFA-41F8A63FC72A}"/>
              </a:ext>
            </a:extLst>
          </p:cNvPr>
          <p:cNvSpPr txBox="1"/>
          <p:nvPr/>
        </p:nvSpPr>
        <p:spPr>
          <a:xfrm>
            <a:off x="179293" y="4748680"/>
            <a:ext cx="7234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>
                <a:cs typeface="Microsoft Sans Serif" panose="020B0604020202020204" pitchFamily="34" charset="0"/>
              </a:rPr>
              <a:t>- Беспилотные магниторазведка и электроразведка;</a:t>
            </a:r>
          </a:p>
          <a:p>
            <a:pPr marL="171450" indent="-171450" algn="just">
              <a:buFontTx/>
              <a:buChar char="-"/>
            </a:pPr>
            <a:r>
              <a:rPr lang="ru-RU" sz="1600" i="1" dirty="0" err="1">
                <a:cs typeface="Microsoft Sans Serif" panose="020B0604020202020204" pitchFamily="34" charset="0"/>
              </a:rPr>
              <a:t>Аудиомагнитотеллурические</a:t>
            </a:r>
            <a:r>
              <a:rPr lang="ru-RU" sz="1600" i="1" dirty="0">
                <a:cs typeface="Microsoft Sans Serif" panose="020B0604020202020204" pitchFamily="34" charset="0"/>
              </a:rPr>
              <a:t> зондирования по опорному профилю;</a:t>
            </a:r>
          </a:p>
          <a:p>
            <a:pPr marL="171450" indent="-171450" algn="just">
              <a:buFontTx/>
              <a:buChar char="-"/>
            </a:pPr>
            <a:r>
              <a:rPr lang="ru-RU" sz="1600" i="1" dirty="0" err="1">
                <a:cs typeface="Microsoft Sans Serif" panose="020B0604020202020204" pitchFamily="34" charset="0"/>
              </a:rPr>
              <a:t>Электротомография</a:t>
            </a:r>
            <a:r>
              <a:rPr lang="ru-RU" sz="1600" i="1" dirty="0">
                <a:cs typeface="Microsoft Sans Serif" panose="020B0604020202020204" pitchFamily="34" charset="0"/>
              </a:rPr>
              <a:t> ВП. </a:t>
            </a:r>
            <a:endParaRPr lang="ru-RU" sz="1100" i="1" dirty="0"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611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089" y="378125"/>
            <a:ext cx="5614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232C8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Беспилотные ЭМ зондирования: методика и аппаратура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E540B05-51F5-4C84-A5DD-3CA01B505C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0"/>
          <a:stretch/>
        </p:blipFill>
        <p:spPr>
          <a:xfrm>
            <a:off x="5632395" y="3439600"/>
            <a:ext cx="3176213" cy="249163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4047E58-765D-4596-9F1E-EC5726B8C685}"/>
              </a:ext>
            </a:extLst>
          </p:cNvPr>
          <p:cNvSpPr txBox="1">
            <a:spLocks/>
          </p:cNvSpPr>
          <p:nvPr/>
        </p:nvSpPr>
        <p:spPr>
          <a:xfrm>
            <a:off x="119795" y="829206"/>
            <a:ext cx="11670662" cy="43375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Частотные исследования с горизонтальным электрическим диполем</a:t>
            </a:r>
            <a:endParaRPr lang="en-US" sz="2000" dirty="0"/>
          </a:p>
          <a:p>
            <a:r>
              <a:rPr lang="ru-RU" sz="2000" dirty="0"/>
              <a:t>Частотный диапазон </a:t>
            </a:r>
            <a:r>
              <a:rPr lang="en-US" sz="2000" dirty="0"/>
              <a:t>10 </a:t>
            </a:r>
            <a:r>
              <a:rPr lang="ru-RU" sz="2000" dirty="0"/>
              <a:t>Гц</a:t>
            </a:r>
            <a:r>
              <a:rPr lang="en-US" sz="2000" dirty="0"/>
              <a:t> – 100 </a:t>
            </a:r>
            <a:r>
              <a:rPr lang="ru-RU" sz="2000" dirty="0"/>
              <a:t>кГц</a:t>
            </a:r>
            <a:r>
              <a:rPr lang="en-US" sz="2000" dirty="0"/>
              <a:t>;</a:t>
            </a:r>
          </a:p>
          <a:p>
            <a:r>
              <a:rPr lang="ru-RU" sz="2000" dirty="0"/>
              <a:t>Регистрация несущей частоты и ее гармоник, использование </a:t>
            </a:r>
            <a:r>
              <a:rPr lang="ru-RU" sz="2000" dirty="0" err="1"/>
              <a:t>свип</a:t>
            </a:r>
            <a:r>
              <a:rPr lang="ru-RU" sz="2000" dirty="0"/>
              <a:t>-сигналов</a:t>
            </a:r>
            <a:r>
              <a:rPr lang="en-US" sz="2000" dirty="0"/>
              <a:t>;</a:t>
            </a:r>
          </a:p>
          <a:p>
            <a:r>
              <a:rPr lang="ru-RU" sz="2000" dirty="0"/>
              <a:t>Регистрация трех магнитных компонент</a:t>
            </a:r>
            <a:r>
              <a:rPr lang="en-US" sz="2000" dirty="0"/>
              <a:t> (</a:t>
            </a:r>
            <a:r>
              <a:rPr lang="en-US" sz="2000" dirty="0" err="1"/>
              <a:t>Hx</a:t>
            </a:r>
            <a:r>
              <a:rPr lang="en-US" sz="2000" dirty="0"/>
              <a:t>, </a:t>
            </a:r>
            <a:r>
              <a:rPr lang="en-US" sz="2000" dirty="0" err="1"/>
              <a:t>Hy</a:t>
            </a:r>
            <a:r>
              <a:rPr lang="en-US" sz="2000" dirty="0"/>
              <a:t> and Hz);</a:t>
            </a:r>
          </a:p>
          <a:p>
            <a:r>
              <a:rPr lang="ru-RU" sz="2000" dirty="0"/>
              <a:t>Регистрация сигналов СДВ радиостанций</a:t>
            </a:r>
            <a:r>
              <a:rPr lang="en-US" sz="2000" dirty="0"/>
              <a:t>; </a:t>
            </a:r>
            <a:endParaRPr lang="ru-RU" sz="2000" dirty="0"/>
          </a:p>
          <a:p>
            <a:r>
              <a:rPr lang="ru-RU" sz="2000" dirty="0"/>
              <a:t>Синхронная запись;</a:t>
            </a:r>
            <a:endParaRPr lang="en-US" sz="2000" dirty="0"/>
          </a:p>
          <a:p>
            <a:r>
              <a:rPr lang="ru-RU" sz="2000" dirty="0"/>
              <a:t>Контроль качества данных</a:t>
            </a:r>
            <a:r>
              <a:rPr lang="en-US" sz="2000" dirty="0"/>
              <a:t>; </a:t>
            </a:r>
          </a:p>
          <a:p>
            <a:pPr algn="just"/>
            <a:r>
              <a:rPr lang="ru-RU" sz="2000" dirty="0"/>
              <a:t>Расчет компонент поля и инвариантов;</a:t>
            </a:r>
          </a:p>
          <a:p>
            <a:pPr algn="just"/>
            <a:r>
              <a:rPr lang="ru-RU" sz="2000" dirty="0"/>
              <a:t>1</a:t>
            </a:r>
            <a:r>
              <a:rPr lang="en-US" sz="2000" dirty="0"/>
              <a:t>D</a:t>
            </a:r>
            <a:r>
              <a:rPr lang="ru-RU" sz="2000" dirty="0"/>
              <a:t> инверсия данных</a:t>
            </a:r>
          </a:p>
          <a:p>
            <a:pPr algn="just"/>
            <a:endParaRPr lang="ru-RU" sz="2000" dirty="0"/>
          </a:p>
          <a:p>
            <a:pPr>
              <a:buFontTx/>
              <a:buChar char="-"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endParaRPr lang="x-none" sz="2000" dirty="0"/>
          </a:p>
        </p:txBody>
      </p:sp>
    </p:spTree>
    <p:extLst>
      <p:ext uri="{BB962C8B-B14F-4D97-AF65-F5344CB8AC3E}">
        <p14:creationId xmlns:p14="http://schemas.microsoft.com/office/powerpoint/2010/main" val="825467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4342" y="228477"/>
            <a:ext cx="5614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232C8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Беспилотные ЭМ зондирования: методика и аппаратура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1D82051-F6BE-4086-9BD1-0194779B00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4" b="17850"/>
          <a:stretch/>
        </p:blipFill>
        <p:spPr>
          <a:xfrm>
            <a:off x="1765814" y="4112700"/>
            <a:ext cx="3856047" cy="191763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F6DE87B-71CB-442B-A3CE-C370CB9828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34" b="2244"/>
          <a:stretch/>
        </p:blipFill>
        <p:spPr>
          <a:xfrm>
            <a:off x="2346661" y="1044920"/>
            <a:ext cx="1907985" cy="29759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974636C-41D3-4C9C-B00D-F9691EEF12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4" y="1030689"/>
            <a:ext cx="1342434" cy="42589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089" y="5338720"/>
            <a:ext cx="206819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Индукционные магнитные</a:t>
            </a:r>
          </a:p>
          <a:p>
            <a:pPr algn="ctr"/>
            <a:r>
              <a:rPr lang="ru-RU" sz="1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датчики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0215" y="4045403"/>
            <a:ext cx="115288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Инклинометр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14197" y="1430696"/>
            <a:ext cx="107593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Регистратор</a:t>
            </a:r>
          </a:p>
        </p:txBody>
      </p:sp>
      <p:cxnSp>
        <p:nvCxnSpPr>
          <p:cNvPr id="12" name="Прямая со стрелкой 11"/>
          <p:cNvCxnSpPr>
            <a:cxnSpLocks/>
          </p:cNvCxnSpPr>
          <p:nvPr/>
        </p:nvCxnSpPr>
        <p:spPr>
          <a:xfrm flipH="1">
            <a:off x="1164400" y="3805632"/>
            <a:ext cx="342853" cy="397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228433" y="3627304"/>
            <a:ext cx="51007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GPS</a:t>
            </a:r>
            <a:endParaRPr lang="ru-RU" sz="1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3732BA2-5BEC-4CE0-BB7D-3DBE985D1D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2" t="25406" r="36824" b="12024"/>
          <a:stretch/>
        </p:blipFill>
        <p:spPr>
          <a:xfrm>
            <a:off x="5977148" y="1302652"/>
            <a:ext cx="2976273" cy="42526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4C4E6AC-E2E3-4373-8BDD-3125A8E48FDD}"/>
              </a:ext>
            </a:extLst>
          </p:cNvPr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299"/>
          <a:stretch/>
        </p:blipFill>
        <p:spPr bwMode="auto">
          <a:xfrm>
            <a:off x="6016520" y="2897291"/>
            <a:ext cx="1079967" cy="1460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D192B30A-0F8B-4EA2-BFCD-D464BFA0ED29}"/>
              </a:ext>
            </a:extLst>
          </p:cNvPr>
          <p:cNvCxnSpPr>
            <a:cxnSpLocks/>
          </p:cNvCxnSpPr>
          <p:nvPr/>
        </p:nvCxnSpPr>
        <p:spPr>
          <a:xfrm>
            <a:off x="6813755" y="4045403"/>
            <a:ext cx="565464" cy="4379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9D6838F-8C03-47C1-9E3B-8FC994328764}"/>
              </a:ext>
            </a:extLst>
          </p:cNvPr>
          <p:cNvCxnSpPr/>
          <p:nvPr/>
        </p:nvCxnSpPr>
        <p:spPr>
          <a:xfrm>
            <a:off x="5779177" y="929196"/>
            <a:ext cx="0" cy="5673213"/>
          </a:xfrm>
          <a:prstGeom prst="line">
            <a:avLst/>
          </a:prstGeom>
          <a:ln w="57150" cmpd="thickThin">
            <a:solidFill>
              <a:srgbClr val="FF0000"/>
            </a:solidFill>
            <a:prstDash val="soli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F6C2EFF-24E5-4F4A-8F04-655F98113A6C}"/>
              </a:ext>
            </a:extLst>
          </p:cNvPr>
          <p:cNvSpPr txBox="1"/>
          <p:nvPr/>
        </p:nvSpPr>
        <p:spPr>
          <a:xfrm>
            <a:off x="111102" y="577538"/>
            <a:ext cx="854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232C8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v. 2021</a:t>
            </a:r>
            <a:endParaRPr lang="ru-RU" sz="1600" b="1" dirty="0">
              <a:solidFill>
                <a:srgbClr val="232C82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F47441-01C6-4031-B68D-B503BA75132B}"/>
              </a:ext>
            </a:extLst>
          </p:cNvPr>
          <p:cNvSpPr txBox="1"/>
          <p:nvPr/>
        </p:nvSpPr>
        <p:spPr>
          <a:xfrm>
            <a:off x="6816006" y="759919"/>
            <a:ext cx="854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232C8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v. 2020</a:t>
            </a:r>
            <a:endParaRPr lang="ru-RU" sz="1600" b="1" dirty="0">
              <a:solidFill>
                <a:srgbClr val="232C82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731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3F49962-4847-4697-9E62-1B375CCB2FB5}"/>
              </a:ext>
            </a:extLst>
          </p:cNvPr>
          <p:cNvGrpSpPr/>
          <p:nvPr/>
        </p:nvGrpSpPr>
        <p:grpSpPr>
          <a:xfrm>
            <a:off x="363411" y="68620"/>
            <a:ext cx="5934635" cy="4220135"/>
            <a:chOff x="0" y="620806"/>
            <a:chExt cx="9144000" cy="6362700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9D7F271F-2638-4DCE-B8EF-066414CA0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20806"/>
              <a:ext cx="9039225" cy="6362700"/>
            </a:xfrm>
            <a:prstGeom prst="rect">
              <a:avLst/>
            </a:prstGeom>
          </p:spPr>
        </p:pic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8EFF13DE-734E-425A-ADFA-E946D54A1372}"/>
                </a:ext>
              </a:extLst>
            </p:cNvPr>
            <p:cNvSpPr/>
            <p:nvPr/>
          </p:nvSpPr>
          <p:spPr>
            <a:xfrm>
              <a:off x="7244179" y="5761608"/>
              <a:ext cx="1899821" cy="10963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AF48F9-FE4E-4479-9C7F-0DE6EFE37A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17" y="4288755"/>
            <a:ext cx="3370536" cy="18981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E25DE0-C0DF-407E-ACBD-3F163FA885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92" y="4185788"/>
            <a:ext cx="2566060" cy="17107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5337C98-1895-450E-BB2C-F5CE119C38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265" y="3757963"/>
            <a:ext cx="2366682" cy="17750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7058C8-054E-4F3F-8A52-8E34302259D1}"/>
              </a:ext>
            </a:extLst>
          </p:cNvPr>
          <p:cNvSpPr txBox="1"/>
          <p:nvPr/>
        </p:nvSpPr>
        <p:spPr>
          <a:xfrm>
            <a:off x="6260744" y="454993"/>
            <a:ext cx="2919389" cy="13849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Источник: коммутатор тока</a:t>
            </a:r>
          </a:p>
          <a:p>
            <a:r>
              <a:rPr lang="ru-RU" sz="1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Мощность 37 кВт</a:t>
            </a:r>
          </a:p>
          <a:p>
            <a:r>
              <a:rPr lang="ru-RU" sz="1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Сила тока в линии 18-20 А</a:t>
            </a:r>
          </a:p>
          <a:p>
            <a:r>
              <a:rPr lang="ru-RU" sz="1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Тип сигнала: прямоугольный с паузой</a:t>
            </a:r>
          </a:p>
          <a:p>
            <a:endParaRPr lang="ru-RU" sz="1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ru-RU" sz="1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ru-RU" sz="1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940A185-3A26-4783-B269-C57607E8A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22" y="1472799"/>
            <a:ext cx="2740668" cy="206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350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089" y="378125"/>
            <a:ext cx="5614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232C8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Беспилотные ЭМ зондирования: методика и аппаратура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E65FE0-3751-4984-9C4F-3D1D0AB0248A}"/>
              </a:ext>
            </a:extLst>
          </p:cNvPr>
          <p:cNvSpPr txBox="1"/>
          <p:nvPr/>
        </p:nvSpPr>
        <p:spPr>
          <a:xfrm>
            <a:off x="341089" y="716679"/>
            <a:ext cx="504978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Пример спектра мощности на удалении 2 км от источника ЭМ поля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39425B5-9DDA-43BA-9952-2BEEC83AA7A5}"/>
              </a:ext>
            </a:extLst>
          </p:cNvPr>
          <p:cNvGrpSpPr/>
          <p:nvPr/>
        </p:nvGrpSpPr>
        <p:grpSpPr>
          <a:xfrm>
            <a:off x="341089" y="1109004"/>
            <a:ext cx="4758954" cy="2394662"/>
            <a:chOff x="850057" y="1493500"/>
            <a:chExt cx="4758954" cy="2394662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931DC538-A3DB-4757-BC7E-7D898D3F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057" y="1493500"/>
              <a:ext cx="4758954" cy="239466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23B0608-7BE9-4A19-89AF-39A6A09ABE4B}"/>
                </a:ext>
              </a:extLst>
            </p:cNvPr>
            <p:cNvSpPr txBox="1"/>
            <p:nvPr/>
          </p:nvSpPr>
          <p:spPr>
            <a:xfrm>
              <a:off x="1717460" y="1721335"/>
              <a:ext cx="65594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dirty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180 Гц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EFB3BA0-1BFB-417A-BD6E-ACFAAF19DFE7}"/>
                </a:ext>
              </a:extLst>
            </p:cNvPr>
            <p:cNvSpPr txBox="1"/>
            <p:nvPr/>
          </p:nvSpPr>
          <p:spPr>
            <a:xfrm rot="19152369">
              <a:off x="3324449" y="2040467"/>
              <a:ext cx="65595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dirty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540 Гц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E62D72F-A8BC-4B3E-9469-B85312D3719D}"/>
                </a:ext>
              </a:extLst>
            </p:cNvPr>
            <p:cNvSpPr txBox="1"/>
            <p:nvPr/>
          </p:nvSpPr>
          <p:spPr>
            <a:xfrm rot="18820308">
              <a:off x="3929643" y="2108375"/>
              <a:ext cx="65595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dirty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900 Гц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FB330C0-F73A-4ED1-BD78-03390EFB1E09}"/>
                </a:ext>
              </a:extLst>
            </p:cNvPr>
            <p:cNvSpPr txBox="1"/>
            <p:nvPr/>
          </p:nvSpPr>
          <p:spPr>
            <a:xfrm rot="18560618">
              <a:off x="4314247" y="2199446"/>
              <a:ext cx="74090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dirty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1260 Гц</a:t>
              </a:r>
            </a:p>
          </p:txBody>
        </p:sp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8BCDF4E-6305-42F3-91A2-9D86D80FE9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t="15937" r="7219" b="11630"/>
          <a:stretch/>
        </p:blipFill>
        <p:spPr>
          <a:xfrm>
            <a:off x="1649073" y="3553303"/>
            <a:ext cx="6901940" cy="252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14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9C40392-8318-4A95-BB20-D0A80368BE1C}"/>
              </a:ext>
            </a:extLst>
          </p:cNvPr>
          <p:cNvGrpSpPr/>
          <p:nvPr/>
        </p:nvGrpSpPr>
        <p:grpSpPr>
          <a:xfrm>
            <a:off x="0" y="2566772"/>
            <a:ext cx="9007922" cy="3449741"/>
            <a:chOff x="-311578" y="1984283"/>
            <a:chExt cx="10438954" cy="406845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AAD8E8C-A7C5-4CD7-8184-11F7AFF0E9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364" r="-1"/>
            <a:stretch/>
          </p:blipFill>
          <p:spPr>
            <a:xfrm>
              <a:off x="-311578" y="2122989"/>
              <a:ext cx="10438954" cy="3929744"/>
            </a:xfrm>
            <a:prstGeom prst="rect">
              <a:avLst/>
            </a:prstGeom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88CB33D-BB7F-4E2D-A9F2-6422CBDAFC7C}"/>
                </a:ext>
              </a:extLst>
            </p:cNvPr>
            <p:cNvSpPr/>
            <p:nvPr/>
          </p:nvSpPr>
          <p:spPr>
            <a:xfrm>
              <a:off x="3523581" y="1984283"/>
              <a:ext cx="6487297" cy="214287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5743B2-2799-46E2-9085-BE58AF3AD7A2}"/>
              </a:ext>
            </a:extLst>
          </p:cNvPr>
          <p:cNvSpPr txBox="1">
            <a:spLocks/>
          </p:cNvSpPr>
          <p:nvPr/>
        </p:nvSpPr>
        <p:spPr>
          <a:xfrm>
            <a:off x="236606" y="2708018"/>
            <a:ext cx="2989054" cy="1606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dirty="0">
                <a:latin typeface="+mn-lt"/>
              </a:rPr>
              <a:t>Результаты обработки данных-амплитуды компоненты ЭМ поля на заданных частотах</a:t>
            </a:r>
            <a:endParaRPr lang="x-none" sz="1600" b="1" dirty="0"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9335EDB-4272-4B2D-B93D-B0AE7D301CCD}"/>
              </a:ext>
            </a:extLst>
          </p:cNvPr>
          <p:cNvSpPr txBox="1">
            <a:spLocks/>
          </p:cNvSpPr>
          <p:nvPr/>
        </p:nvSpPr>
        <p:spPr>
          <a:xfrm>
            <a:off x="3328532" y="3933387"/>
            <a:ext cx="5815468" cy="1606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dirty="0">
                <a:latin typeface="+mn-lt"/>
              </a:rPr>
              <a:t>Результаты 1</a:t>
            </a:r>
            <a:r>
              <a:rPr lang="en-US" sz="1600" b="1" dirty="0">
                <a:latin typeface="+mn-lt"/>
              </a:rPr>
              <a:t>D</a:t>
            </a:r>
            <a:r>
              <a:rPr lang="ru-RU" sz="1600" b="1" dirty="0">
                <a:latin typeface="+mn-lt"/>
              </a:rPr>
              <a:t> инверсии данных по маршруту съемки</a:t>
            </a:r>
            <a:endParaRPr lang="x-none" sz="1600" b="1" dirty="0">
              <a:latin typeface="+mn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1D48405-E31A-4E51-B435-A7C3BB699F54}"/>
              </a:ext>
            </a:extLst>
          </p:cNvPr>
          <p:cNvSpPr txBox="1">
            <a:spLocks/>
          </p:cNvSpPr>
          <p:nvPr/>
        </p:nvSpPr>
        <p:spPr>
          <a:xfrm>
            <a:off x="3573830" y="841487"/>
            <a:ext cx="5815468" cy="17711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u="sng" cap="all" dirty="0"/>
              <a:t>1</a:t>
            </a:r>
            <a:r>
              <a:rPr lang="en-US" sz="2000" u="sng" cap="all" dirty="0"/>
              <a:t>D</a:t>
            </a:r>
            <a:r>
              <a:rPr lang="ru-RU" sz="2000" u="sng" dirty="0"/>
              <a:t> инверсия </a:t>
            </a:r>
            <a:r>
              <a:rPr lang="ru-RU" sz="2000" dirty="0"/>
              <a:t>– эффективный инструмент для оперативного получения информации о распределении геоэлектрических параметров на участке работ, выделения аномальных областей для детальных съемок, </a:t>
            </a:r>
            <a:r>
              <a:rPr lang="ru-RU" sz="2000" cap="all" dirty="0"/>
              <a:t> </a:t>
            </a:r>
            <a:r>
              <a:rPr lang="ru-RU" sz="2000" dirty="0"/>
              <a:t>создания стартовой модели для 3</a:t>
            </a:r>
            <a:r>
              <a:rPr lang="en-US" sz="2000" dirty="0"/>
              <a:t>D </a:t>
            </a:r>
            <a:r>
              <a:rPr lang="ru-RU" sz="2000" dirty="0"/>
              <a:t> инверсии.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FE25B4-44D1-419C-89FE-70170820DD48}"/>
              </a:ext>
            </a:extLst>
          </p:cNvPr>
          <p:cNvSpPr txBox="1"/>
          <p:nvPr/>
        </p:nvSpPr>
        <p:spPr>
          <a:xfrm>
            <a:off x="236606" y="274850"/>
            <a:ext cx="5614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232C8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Беспилотные ЭМ зондирования: методика и аппаратура</a:t>
            </a:r>
          </a:p>
        </p:txBody>
      </p:sp>
    </p:spTree>
    <p:extLst>
      <p:ext uri="{BB962C8B-B14F-4D97-AF65-F5344CB8AC3E}">
        <p14:creationId xmlns:p14="http://schemas.microsoft.com/office/powerpoint/2010/main" val="1287083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A556FF-3023-4B65-8315-0AD2B5049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375"/>
            <a:ext cx="4246868" cy="44292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833437-9522-4074-818E-CBF8E9946DF8}"/>
              </a:ext>
            </a:extLst>
          </p:cNvPr>
          <p:cNvSpPr txBox="1"/>
          <p:nvPr/>
        </p:nvSpPr>
        <p:spPr>
          <a:xfrm>
            <a:off x="91800" y="775399"/>
            <a:ext cx="2945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232C8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Аномальное магнитное поле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1B80137-3648-498D-AEEA-1762F4358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826" y="1113953"/>
            <a:ext cx="4224735" cy="45296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7283B9B-A558-46E3-81D3-93F2EACA380A}"/>
              </a:ext>
            </a:extLst>
          </p:cNvPr>
          <p:cNvSpPr txBox="1"/>
          <p:nvPr/>
        </p:nvSpPr>
        <p:spPr>
          <a:xfrm>
            <a:off x="4572000" y="822033"/>
            <a:ext cx="1313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232C8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Tinv</a:t>
            </a:r>
            <a:r>
              <a:rPr lang="en-US" sz="1600" b="1" dirty="0">
                <a:solidFill>
                  <a:srgbClr val="232C8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600" b="1" dirty="0">
                <a:solidFill>
                  <a:srgbClr val="232C8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600" b="1" dirty="0">
                <a:solidFill>
                  <a:srgbClr val="232C8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900 </a:t>
            </a:r>
            <a:r>
              <a:rPr lang="ru-RU" sz="1600" b="1" dirty="0">
                <a:solidFill>
                  <a:srgbClr val="232C8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Гц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157304-FD51-42B9-8E2A-E851BF571817}"/>
              </a:ext>
            </a:extLst>
          </p:cNvPr>
          <p:cNvSpPr txBox="1"/>
          <p:nvPr/>
        </p:nvSpPr>
        <p:spPr>
          <a:xfrm>
            <a:off x="201113" y="217357"/>
            <a:ext cx="19223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232C8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Результаты работ</a:t>
            </a:r>
          </a:p>
        </p:txBody>
      </p:sp>
    </p:spTree>
    <p:extLst>
      <p:ext uri="{BB962C8B-B14F-4D97-AF65-F5344CB8AC3E}">
        <p14:creationId xmlns:p14="http://schemas.microsoft.com/office/powerpoint/2010/main" val="25815067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0BEE0E39A853E4BA642C3B5416E94CC" ma:contentTypeVersion="1" ma:contentTypeDescription="Создание документа." ma:contentTypeScope="" ma:versionID="70e44cb0f70efbf996be193e08643b8b">
  <xsd:schema xmlns:xsd="http://www.w3.org/2001/XMLSchema" xmlns:xs="http://www.w3.org/2001/XMLSchema" xmlns:p="http://schemas.microsoft.com/office/2006/metadata/properties" xmlns:ns2="ead7e9e8-aee4-4293-900d-1b39f43043aa" targetNamespace="http://schemas.microsoft.com/office/2006/metadata/properties" ma:root="true" ma:fieldsID="f6022bbc62be2c33669f3a80dc673e04" ns2:_="">
    <xsd:import namespace="ead7e9e8-aee4-4293-900d-1b39f43043a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7e9e8-aee4-4293-900d-1b39f43043a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ad7e9e8-aee4-4293-900d-1b39f43043aa">3JWRRTHZRK3P-168445580-391</_dlc_DocId>
    <_dlc_DocIdUrl xmlns="ead7e9e8-aee4-4293-900d-1b39f43043aa">
      <Url>https://portal.vsegei.ru/CorporateDocuments/_layouts/15/DocIdRedir.aspx?ID=3JWRRTHZRK3P-168445580-391</Url>
      <Description>3JWRRTHZRK3P-168445580-391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F23026-B935-45AD-970B-F23ECB40AA7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EC0A9E1-5816-4226-88D4-61FA797D71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d7e9e8-aee4-4293-900d-1b39f43043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BEA943-5128-42CB-9A83-522E14AD08F1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ead7e9e8-aee4-4293-900d-1b39f43043aa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EB85CCDB-33B0-48ED-BE3B-2F91991D38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54024</TotalTime>
  <Words>555</Words>
  <Application>Microsoft Office PowerPoint</Application>
  <PresentationFormat>Экран (4:3)</PresentationFormat>
  <Paragraphs>91</Paragraphs>
  <Slides>15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Microsoft Sans Serif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на русском</dc:title>
  <dc:creator>Остроумова Ирина Алексеевна</dc:creator>
  <cp:lastModifiedBy>Антащук Ксения Михайловна</cp:lastModifiedBy>
  <cp:revision>293</cp:revision>
  <cp:lastPrinted>2020-11-19T14:21:10Z</cp:lastPrinted>
  <dcterms:created xsi:type="dcterms:W3CDTF">2018-01-22T07:17:49Z</dcterms:created>
  <dcterms:modified xsi:type="dcterms:W3CDTF">2022-01-26T06:35:14Z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0x010100B0BEE0E39A853E4BA642C3B5416E94CC</vt:lpwstr>
  </property>
  <property fmtid="{D5CDD505-2E9C-101B-9397-08002B2CF9AE}" pid="3" name="_dlc_DocIdItemGuid">
    <vt:lpwstr>71532b1c-270f-45a5-937e-4d6364bae161</vt:lpwstr>
  </property>
</Properties>
</file>