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6" r:id="rId7"/>
    <p:sldId id="267" r:id="rId8"/>
    <p:sldId id="268" r:id="rId9"/>
    <p:sldId id="259" r:id="rId10"/>
    <p:sldId id="265" r:id="rId11"/>
    <p:sldId id="264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438C-9028-4C38-9241-A310E4489ADF}" type="datetimeFigureOut">
              <a:rPr lang="en-US" smtClean="0"/>
              <a:t>2022-01-21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1C3-B76D-4D9E-A3EC-6D9980EF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3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438C-9028-4C38-9241-A310E4489ADF}" type="datetimeFigureOut">
              <a:rPr lang="en-US" smtClean="0"/>
              <a:t>2022-01-21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1C3-B76D-4D9E-A3EC-6D9980EF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438C-9028-4C38-9241-A310E4489ADF}" type="datetimeFigureOut">
              <a:rPr lang="en-US" smtClean="0"/>
              <a:t>2022-01-21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1C3-B76D-4D9E-A3EC-6D9980EF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438C-9028-4C38-9241-A310E4489ADF}" type="datetimeFigureOut">
              <a:rPr lang="en-US" smtClean="0"/>
              <a:t>2022-01-21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1C3-B76D-4D9E-A3EC-6D9980EF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438C-9028-4C38-9241-A310E4489ADF}" type="datetimeFigureOut">
              <a:rPr lang="en-US" smtClean="0"/>
              <a:t>2022-01-21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1C3-B76D-4D9E-A3EC-6D9980EF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438C-9028-4C38-9241-A310E4489ADF}" type="datetimeFigureOut">
              <a:rPr lang="en-US" smtClean="0"/>
              <a:t>2022-01-21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1C3-B76D-4D9E-A3EC-6D9980EF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1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438C-9028-4C38-9241-A310E4489ADF}" type="datetimeFigureOut">
              <a:rPr lang="en-US" smtClean="0"/>
              <a:t>2022-01-21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1C3-B76D-4D9E-A3EC-6D9980EF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5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438C-9028-4C38-9241-A310E4489ADF}" type="datetimeFigureOut">
              <a:rPr lang="en-US" smtClean="0"/>
              <a:t>2022-01-21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1C3-B76D-4D9E-A3EC-6D9980EF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9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438C-9028-4C38-9241-A310E4489ADF}" type="datetimeFigureOut">
              <a:rPr lang="en-US" smtClean="0"/>
              <a:t>2022-01-21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1C3-B76D-4D9E-A3EC-6D9980EF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438C-9028-4C38-9241-A310E4489ADF}" type="datetimeFigureOut">
              <a:rPr lang="en-US" smtClean="0"/>
              <a:t>2022-01-21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1C3-B76D-4D9E-A3EC-6D9980EF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1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438C-9028-4C38-9241-A310E4489ADF}" type="datetimeFigureOut">
              <a:rPr lang="en-US" smtClean="0"/>
              <a:t>2022-01-21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1C3-B76D-4D9E-A3EC-6D9980EF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2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438C-9028-4C38-9241-A310E4489ADF}" type="datetimeFigureOut">
              <a:rPr lang="en-US" smtClean="0"/>
              <a:t>2022-01-21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651C3-B76D-4D9E-A3EC-6D9980EF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636" y="669956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48 международный научный семинар им. Д.Г. Успенского – В.Н. Страхова «Вопросы теории и практики геологической интерпретации геофизических полей»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8860" y="2892624"/>
            <a:ext cx="11054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РАСЧЕТ ГРАВИТАЦИОННОЙ ПОПРАВКИ ЗА ВЛИЯНИЕ РЕЛЬЕФА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5636" y="4992181"/>
            <a:ext cx="10972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Бызов</a:t>
            </a:r>
            <a:r>
              <a:rPr lang="ru-RU" sz="2000" dirty="0" smtClean="0"/>
              <a:t> Денис Дмитриевич, </a:t>
            </a:r>
            <a:r>
              <a:rPr lang="ru-RU" sz="2000" dirty="0" err="1" smtClean="0"/>
              <a:t>Черноскутов</a:t>
            </a:r>
            <a:r>
              <a:rPr lang="ru-RU" sz="2000" dirty="0" smtClean="0"/>
              <a:t> Александр Игоревич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i="1" dirty="0"/>
              <a:t>ФГБУН Институт геофизики им. Ю.П. </a:t>
            </a:r>
            <a:r>
              <a:rPr lang="ru-RU" i="1" dirty="0" err="1"/>
              <a:t>Булашевича</a:t>
            </a:r>
            <a:r>
              <a:rPr lang="ru-RU" i="1" dirty="0"/>
              <a:t> </a:t>
            </a:r>
            <a:r>
              <a:rPr lang="ru-RU" i="1" dirty="0" err="1"/>
              <a:t>УрО</a:t>
            </a:r>
            <a:r>
              <a:rPr lang="ru-RU" i="1" dirty="0"/>
              <a:t> РАН, Россия, Екатеринбург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43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91493" y="16075"/>
            <a:ext cx="11009014" cy="731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Пример вычисления поправки для региональной модели</a:t>
            </a:r>
            <a:endParaRPr lang="ru-RU" sz="2800" b="1" i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492" y="1095469"/>
            <a:ext cx="11009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Территория: </a:t>
            </a:r>
            <a:r>
              <a:rPr lang="ru-RU" sz="2400" dirty="0"/>
              <a:t>48° – 72° </a:t>
            </a:r>
            <a:r>
              <a:rPr lang="ru-RU" sz="2400" dirty="0" err="1" smtClean="0"/>
              <a:t>в.д</a:t>
            </a:r>
            <a:r>
              <a:rPr lang="ru-RU" sz="2400" dirty="0" smtClean="0"/>
              <a:t>. 60</a:t>
            </a:r>
            <a:r>
              <a:rPr lang="ru-RU" sz="2400" dirty="0"/>
              <a:t>° – 68° </a:t>
            </a:r>
            <a:r>
              <a:rPr lang="ru-RU" sz="2400" dirty="0" err="1" smtClean="0"/>
              <a:t>с.ш</a:t>
            </a:r>
            <a:r>
              <a:rPr lang="ru-RU" sz="2400" dirty="0" smtClean="0"/>
              <a:t>.; </a:t>
            </a:r>
            <a:r>
              <a:rPr lang="ru-RU" sz="2400" dirty="0" err="1" smtClean="0"/>
              <a:t>референц</a:t>
            </a:r>
            <a:r>
              <a:rPr lang="ru-RU" sz="2400" dirty="0" smtClean="0"/>
              <a:t>-поверхность: эллипсоид </a:t>
            </a:r>
            <a:r>
              <a:rPr lang="en-US" sz="2400" dirty="0" smtClean="0"/>
              <a:t>WGS84</a:t>
            </a:r>
            <a:r>
              <a:rPr lang="ru-RU" sz="2400" dirty="0" smtClean="0"/>
              <a:t>; модель рельефа: </a:t>
            </a:r>
            <a:r>
              <a:rPr lang="en-US" sz="2400" dirty="0" smtClean="0"/>
              <a:t>etopo1-2250</a:t>
            </a:r>
            <a:r>
              <a:rPr lang="ru-RU" sz="2400" dirty="0"/>
              <a:t> </a:t>
            </a:r>
            <a:r>
              <a:rPr lang="ru-RU" sz="2400" dirty="0" smtClean="0"/>
              <a:t>в разрешении 600</a:t>
            </a:r>
            <a:r>
              <a:rPr lang="en-US" sz="2400" dirty="0" smtClean="0"/>
              <a:t>x</a:t>
            </a:r>
            <a:r>
              <a:rPr lang="ru-RU" sz="2400" dirty="0" smtClean="0"/>
              <a:t>200 точек; плотность </a:t>
            </a:r>
            <a:r>
              <a:rPr lang="ru-RU" sz="2400" dirty="0"/>
              <a:t>для расчетов: 2.67 </a:t>
            </a:r>
            <a:r>
              <a:rPr lang="ru-RU" sz="2400" dirty="0" smtClean="0"/>
              <a:t>г/см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;</a:t>
            </a:r>
            <a:endParaRPr lang="en-US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11240"/>
              </p:ext>
            </p:extLst>
          </p:nvPr>
        </p:nvGraphicFramePr>
        <p:xfrm>
          <a:off x="591492" y="4520398"/>
          <a:ext cx="11009017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9185">
                  <a:extLst>
                    <a:ext uri="{9D8B030D-6E8A-4147-A177-3AD203B41FA5}">
                      <a16:colId xmlns:a16="http://schemas.microsoft.com/office/drawing/2014/main" val="3662383903"/>
                    </a:ext>
                  </a:extLst>
                </a:gridCol>
                <a:gridCol w="1792586">
                  <a:extLst>
                    <a:ext uri="{9D8B030D-6E8A-4147-A177-3AD203B41FA5}">
                      <a16:colId xmlns:a16="http://schemas.microsoft.com/office/drawing/2014/main" val="2174373823"/>
                    </a:ext>
                  </a:extLst>
                </a:gridCol>
                <a:gridCol w="2004522">
                  <a:extLst>
                    <a:ext uri="{9D8B030D-6E8A-4147-A177-3AD203B41FA5}">
                      <a16:colId xmlns:a16="http://schemas.microsoft.com/office/drawing/2014/main" val="1073063289"/>
                    </a:ext>
                  </a:extLst>
                </a:gridCol>
                <a:gridCol w="1592724">
                  <a:extLst>
                    <a:ext uri="{9D8B030D-6E8A-4147-A177-3AD203B41FA5}">
                      <a16:colId xmlns:a16="http://schemas.microsoft.com/office/drawing/2014/main" val="2669936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Характеристика / Сравниваемые методы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и 2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и 3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 </a:t>
                      </a:r>
                      <a:r>
                        <a:rPr lang="ru-RU" sz="2400" dirty="0">
                          <a:effectLst/>
                        </a:rPr>
                        <a:t>и </a:t>
                      </a:r>
                      <a:r>
                        <a:rPr lang="ru-RU" sz="2400" dirty="0" smtClean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572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[мин.; макс.] абсолютной ошибки, мГал.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[0; 13.56]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[-0.83; 12.63]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[0.33; 1.07]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5407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Относительная </a:t>
                      </a:r>
                      <a:r>
                        <a:rPr lang="ru-RU" sz="2400" dirty="0">
                          <a:effectLst/>
                        </a:rPr>
                        <a:t>ошибка, 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2.2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3.1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3.1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620173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04584"/>
              </p:ext>
            </p:extLst>
          </p:nvPr>
        </p:nvGraphicFramePr>
        <p:xfrm>
          <a:off x="591492" y="2859458"/>
          <a:ext cx="11009016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6255">
                  <a:extLst>
                    <a:ext uri="{9D8B030D-6E8A-4147-A177-3AD203B41FA5}">
                      <a16:colId xmlns:a16="http://schemas.microsoft.com/office/drawing/2014/main" val="3662383903"/>
                    </a:ext>
                  </a:extLst>
                </a:gridCol>
                <a:gridCol w="1937587">
                  <a:extLst>
                    <a:ext uri="{9D8B030D-6E8A-4147-A177-3AD203B41FA5}">
                      <a16:colId xmlns:a16="http://schemas.microsoft.com/office/drawing/2014/main" val="2174373823"/>
                    </a:ext>
                  </a:extLst>
                </a:gridCol>
                <a:gridCol w="1937587">
                  <a:extLst>
                    <a:ext uri="{9D8B030D-6E8A-4147-A177-3AD203B41FA5}">
                      <a16:colId xmlns:a16="http://schemas.microsoft.com/office/drawing/2014/main" val="1073063289"/>
                    </a:ext>
                  </a:extLst>
                </a:gridCol>
                <a:gridCol w="1937587">
                  <a:extLst>
                    <a:ext uri="{9D8B030D-6E8A-4147-A177-3AD203B41FA5}">
                      <a16:colId xmlns:a16="http://schemas.microsoft.com/office/drawing/2014/main" val="2669936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Характеристика / </a:t>
                      </a:r>
                      <a:r>
                        <a:rPr lang="ru-RU" sz="2400" dirty="0" smtClean="0">
                          <a:effectLst/>
                        </a:rPr>
                        <a:t>Метод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572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[мин.; макс.] </a:t>
                      </a:r>
                      <a:r>
                        <a:rPr lang="ru-RU" sz="2400" dirty="0" smtClean="0">
                          <a:effectLst/>
                        </a:rPr>
                        <a:t>поля, </a:t>
                      </a:r>
                      <a:r>
                        <a:rPr lang="ru-RU" sz="2400" dirty="0" err="1">
                          <a:effectLst/>
                        </a:rPr>
                        <a:t>мГал</a:t>
                      </a:r>
                      <a:r>
                        <a:rPr lang="ru-RU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[0.</a:t>
                      </a:r>
                      <a:r>
                        <a:rPr lang="en-US" sz="2400" dirty="0" smtClean="0">
                          <a:effectLst/>
                        </a:rPr>
                        <a:t>3</a:t>
                      </a:r>
                      <a:r>
                        <a:rPr lang="ru-RU" sz="2400" dirty="0" smtClean="0">
                          <a:effectLst/>
                        </a:rPr>
                        <a:t>; 161.96]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[0.3; 154.9]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[0.34; 155.92]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5407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7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29" y="747402"/>
            <a:ext cx="5356228" cy="3251996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91493" y="16075"/>
            <a:ext cx="11009014" cy="731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Пример вычисления поправки для региональной модели</a:t>
            </a:r>
            <a:endParaRPr lang="ru-RU" sz="2800" b="1" i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902"/>
            <a:ext cx="5826450" cy="3585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1144" y="1581570"/>
            <a:ext cx="372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Поверхность рельефа (</a:t>
            </a:r>
            <a:r>
              <a:rPr lang="en-US" dirty="0" smtClean="0"/>
              <a:t>etopo1-2250</a:t>
            </a:r>
            <a:r>
              <a:rPr lang="ru-RU" dirty="0" smtClean="0"/>
              <a:t>)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29" y="3542072"/>
            <a:ext cx="5356228" cy="3343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30338" y="2050234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разница</a:t>
            </a:r>
          </a:p>
          <a:p>
            <a:pPr algn="ctr"/>
            <a:r>
              <a:rPr lang="ru-RU" dirty="0" smtClean="0"/>
              <a:t>(1)-(3)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0338" y="489045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разница</a:t>
            </a:r>
          </a:p>
          <a:p>
            <a:pPr algn="ctr"/>
            <a:r>
              <a:rPr lang="ru-RU" dirty="0" smtClean="0"/>
              <a:t>(3)-(</a:t>
            </a:r>
            <a:r>
              <a:rPr lang="ru-RU" dirty="0"/>
              <a:t>2</a:t>
            </a:r>
            <a:r>
              <a:rPr lang="ru-R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5840" y="2921169"/>
            <a:ext cx="7260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/>
              <a:t>Спасибо за внимание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392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11216" y="1307468"/>
            <a:ext cx="10142584" cy="4448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«Вертикальная» составляющая ∆g напряженности гравитационного поля 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6582" y="247672"/>
            <a:ext cx="11009014" cy="731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Решение прямой задачи гравиметрии для «сферических» моделей </a:t>
            </a:r>
            <a:endParaRPr lang="ru-RU" sz="2800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68888" y="4480713"/>
                <a:ext cx="3288208" cy="1045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888" y="4480713"/>
                <a:ext cx="3288208" cy="10452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6866"/>
            <a:ext cx="4854607" cy="2851923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74" y="1805490"/>
            <a:ext cx="3943526" cy="2622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0"/>
              <p:cNvSpPr/>
              <p:nvPr/>
            </p:nvSpPr>
            <p:spPr>
              <a:xfrm>
                <a:off x="838200" y="5700444"/>
                <a:ext cx="10777396" cy="695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 – гравитационная постоянная,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 - элемент объема интегрирования,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 – внешняя нормаль к </a:t>
                </a:r>
                <a:r>
                  <a:rPr lang="en-US" i="1" dirty="0">
                    <a:cs typeface="Times New Roman" panose="02020603050405020304" pitchFamily="18" charset="0"/>
                  </a:rPr>
                  <a:t>S </a:t>
                </a:r>
                <a:r>
                  <a:rPr lang="ru-RU" dirty="0">
                    <a:cs typeface="Times New Roman" panose="02020603050405020304" pitchFamily="18" charset="0"/>
                  </a:rPr>
                  <a:t>в ортогональной проекции </a:t>
                </a:r>
                <a:r>
                  <a:rPr lang="ru-RU" dirty="0" smtClean="0">
                    <a:cs typeface="Times New Roman" panose="02020603050405020304" pitchFamily="18" charset="0"/>
                  </a:rPr>
                  <a:t>точки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ru-RU" dirty="0" smtClean="0">
                    <a:cs typeface="Times New Roman" panose="02020603050405020304" pitchFamily="18" charset="0"/>
                  </a:rPr>
                  <a:t> на </a:t>
                </a:r>
                <a:r>
                  <a:rPr lang="en-US" i="1" dirty="0">
                    <a:cs typeface="Times New Roman" panose="02020603050405020304" pitchFamily="18" charset="0"/>
                  </a:rPr>
                  <a:t>S</a:t>
                </a:r>
                <a:endParaRPr lang="en-US" sz="20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00444"/>
                <a:ext cx="10777396" cy="695190"/>
              </a:xfrm>
              <a:prstGeom prst="rect">
                <a:avLst/>
              </a:prstGeom>
              <a:blipFill>
                <a:blip r:embed="rId5"/>
                <a:stretch>
                  <a:fillRect l="-509" t="-3509" r="-509" b="-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6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780" y="143587"/>
            <a:ext cx="11052394" cy="8171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Решение прямой задачи гравиметрии для «сферических» моделей</a:t>
            </a:r>
            <a:r>
              <a:rPr lang="en-US" sz="2800" b="1" dirty="0" smtClean="0">
                <a:latin typeface="+mn-lt"/>
              </a:rPr>
              <a:t>.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i="1" dirty="0" smtClean="0">
                <a:latin typeface="+mn-lt"/>
              </a:rPr>
              <a:t>Разбиение модели в (</a:t>
            </a:r>
            <a:r>
              <a:rPr lang="en-US" sz="2800" b="1" i="1" dirty="0" smtClean="0">
                <a:latin typeface="+mn-lt"/>
              </a:rPr>
              <a:t>L, B, H</a:t>
            </a:r>
            <a:r>
              <a:rPr lang="ru-RU" sz="2800" b="1" i="1" dirty="0" smtClean="0">
                <a:latin typeface="+mn-lt"/>
              </a:rPr>
              <a:t>)</a:t>
            </a:r>
            <a:endParaRPr lang="ru-RU" sz="2800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4786" y="1260003"/>
                <a:ext cx="11338388" cy="1578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44488" algn="just"/>
                <a:r>
                  <a:rPr lang="ru-RU" dirty="0" smtClean="0">
                    <a:cs typeface="Times New Roman" panose="02020603050405020304" pitchFamily="18" charset="0"/>
                  </a:rPr>
                  <a:t>Пусть 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cs typeface="Times New Roman" panose="02020603050405020304" pitchFamily="18" charset="0"/>
                  </a:rPr>
                  <a:t>– часть границы эллипсоида вращения, который имеет </a:t>
                </a:r>
                <a:r>
                  <a:rPr lang="ru-RU" dirty="0">
                    <a:cs typeface="Times New Roman" panose="02020603050405020304" pitchFamily="18" charset="0"/>
                  </a:rPr>
                  <a:t>экваториальный и полярный радиусы равные </a:t>
                </a:r>
                <a:r>
                  <a:rPr lang="en-US" i="1" dirty="0">
                    <a:cs typeface="Times New Roman" panose="02020603050405020304" pitchFamily="18" charset="0"/>
                  </a:rPr>
                  <a:t>a</a:t>
                </a:r>
                <a:r>
                  <a:rPr 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b</a:t>
                </a:r>
                <a:r>
                  <a:rPr lang="ru-RU" i="1" dirty="0" smtClean="0"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cs typeface="Times New Roman" panose="02020603050405020304" pitchFamily="18" charset="0"/>
                  </a:rPr>
                  <a:t>Введем </a:t>
                </a:r>
                <a:r>
                  <a:rPr lang="ru-RU" dirty="0" smtClean="0">
                    <a:cs typeface="Times New Roman" panose="02020603050405020304" pitchFamily="18" charset="0"/>
                  </a:rPr>
                  <a:t>систему координат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ru-RU" dirty="0" smtClean="0">
                    <a:cs typeface="Times New Roman" panose="02020603050405020304" pitchFamily="18" charset="0"/>
                  </a:rPr>
                  <a:t>, связанную с эллипсоидом</a:t>
                </a:r>
                <a:r>
                  <a:rPr lang="en-US" dirty="0" smtClean="0"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cs typeface="Times New Roman" panose="02020603050405020304" pitchFamily="18" charset="0"/>
                  </a:rPr>
                  <a:t>– </a:t>
                </a:r>
                <a:r>
                  <a:rPr lang="ru-RU" dirty="0" smtClean="0">
                    <a:cs typeface="Times New Roman" panose="02020603050405020304" pitchFamily="18" charset="0"/>
                  </a:rPr>
                  <a:t>геодезическая </a:t>
                </a:r>
                <a:r>
                  <a:rPr lang="ru-RU" dirty="0">
                    <a:cs typeface="Times New Roman" panose="02020603050405020304" pitchFamily="18" charset="0"/>
                  </a:rPr>
                  <a:t>широта </a:t>
                </a:r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cs typeface="Times New Roman" panose="02020603050405020304" pitchFamily="18" charset="0"/>
                  </a:rPr>
                  <a:t>– долгота</a:t>
                </a:r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H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cs typeface="Times New Roman" panose="02020603050405020304" pitchFamily="18" charset="0"/>
                  </a:rPr>
                  <a:t>– </a:t>
                </a:r>
                <a:r>
                  <a:rPr lang="ru-RU" dirty="0" smtClean="0">
                    <a:cs typeface="Times New Roman" panose="02020603050405020304" pitchFamily="18" charset="0"/>
                  </a:rPr>
                  <a:t>отклонение вдоль внешней нормали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cs typeface="Times New Roman" panose="02020603050405020304" pitchFamily="18" charset="0"/>
                  </a:rPr>
                  <a:t>от поверхности эллипсоида.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:r>
                  <a:rPr lang="ru-RU" dirty="0" smtClean="0">
                    <a:cs typeface="Times New Roman" panose="02020603050405020304" pitchFamily="18" charset="0"/>
                  </a:rPr>
                  <a:t>где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func>
                          </m:e>
                        </m:rad>
                      </m:den>
                    </m:f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cs typeface="Times New Roman" panose="02020603050405020304" pitchFamily="18" charset="0"/>
                  </a:rPr>
                  <a:t>– радиус кривизны первого вертикала</a:t>
                </a:r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cs typeface="Times New Roman" panose="02020603050405020304" pitchFamily="18" charset="0"/>
                  </a:rPr>
                  <a:t>– </a:t>
                </a:r>
                <a:r>
                  <a:rPr lang="ru-RU" dirty="0">
                    <a:cs typeface="Times New Roman" panose="02020603050405020304" pitchFamily="18" charset="0"/>
                  </a:rPr>
                  <a:t>эксцентриситет эллипсоида</a:t>
                </a:r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86" y="1260003"/>
                <a:ext cx="11338388" cy="1578574"/>
              </a:xfrm>
              <a:prstGeom prst="rect">
                <a:avLst/>
              </a:prstGeom>
              <a:blipFill>
                <a:blip r:embed="rId2"/>
                <a:stretch>
                  <a:fillRect l="-2957" t="-2317" r="-484" b="-1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/>
              <p:nvPr/>
            </p:nvSpPr>
            <p:spPr>
              <a:xfrm>
                <a:off x="2187758" y="3290380"/>
                <a:ext cx="8238652" cy="800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 ;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758" y="3290380"/>
                <a:ext cx="8238652" cy="8002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"/>
              <p:cNvSpPr/>
              <p:nvPr/>
            </p:nvSpPr>
            <p:spPr>
              <a:xfrm>
                <a:off x="184786" y="4227969"/>
                <a:ext cx="11277428" cy="1011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,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 </a:t>
                </a:r>
                <a:r>
                  <a:rPr lang="ru-RU" dirty="0" smtClean="0">
                    <a:cs typeface="Times New Roman" panose="02020603050405020304" pitchFamily="18" charset="0"/>
                  </a:rPr>
                  <a:t>Определим новый индекс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i="1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acc>
                  </m:oMath>
                </a14:m>
                <a:r>
                  <a:rPr lang="en-US" i="1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i="1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i="1" dirty="0" smtClean="0">
                    <a:cs typeface="Times New Roman" panose="02020603050405020304" pitchFamily="18" charset="0"/>
                  </a:rPr>
                  <a:t>. </a:t>
                </a:r>
                <a:r>
                  <a:rPr lang="ru-RU" dirty="0" smtClean="0"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dirty="0" smtClean="0">
                    <a:cs typeface="Times New Roman" panose="02020603050405020304" pitchFamily="18" charset="0"/>
                  </a:rPr>
                  <a:t> имеет постоянную плотность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 </a:t>
                </a:r>
                <a:r>
                  <a:rPr lang="ru-RU" dirty="0" smtClean="0">
                    <a:cs typeface="Times New Roman" panose="02020603050405020304" pitchFamily="18" charset="0"/>
                  </a:rPr>
                  <a:t>Тогда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86" y="4227969"/>
                <a:ext cx="11277428" cy="1011495"/>
              </a:xfrm>
              <a:prstGeom prst="rect">
                <a:avLst/>
              </a:prstGeom>
              <a:blipFill>
                <a:blip r:embed="rId4"/>
                <a:stretch>
                  <a:fillRect t="-62424" r="-48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8"/>
              <p:cNvSpPr/>
              <p:nvPr/>
            </p:nvSpPr>
            <p:spPr>
              <a:xfrm>
                <a:off x="2187758" y="2955030"/>
                <a:ext cx="82386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cs typeface="Times New Roman" panose="02020603050405020304" pitchFamily="18" charset="0"/>
                  </a:rPr>
                  <a:t>Пусть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758" y="2955030"/>
                <a:ext cx="8238652" cy="369332"/>
              </a:xfrm>
              <a:prstGeom prst="rect">
                <a:avLst/>
              </a:prstGeom>
              <a:blipFill>
                <a:blip r:embed="rId5"/>
                <a:stretch>
                  <a:fillRect t="-128333" b="-19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9"/>
              <p:cNvSpPr/>
              <p:nvPr/>
            </p:nvSpPr>
            <p:spPr>
              <a:xfrm>
                <a:off x="1943574" y="5271614"/>
                <a:ext cx="8238652" cy="871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574" y="5271614"/>
                <a:ext cx="8238652" cy="8714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0"/>
              <p:cNvSpPr/>
              <p:nvPr/>
            </p:nvSpPr>
            <p:spPr>
              <a:xfrm>
                <a:off x="297998" y="6143071"/>
                <a:ext cx="11164216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cs typeface="Times New Roman" panose="02020603050405020304" pitchFamily="18" charset="0"/>
                  </a:rPr>
                  <a:t>где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cs typeface="Times New Roman" panose="02020603050405020304" pitchFamily="18" charset="0"/>
                  </a:rPr>
                  <a:t>поле в точке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cs typeface="Times New Roman" panose="02020603050405020304" pitchFamily="18" charset="0"/>
                  </a:rPr>
                  <a:t>с </a:t>
                </a:r>
                <a:r>
                  <a:rPr lang="ru-RU" dirty="0">
                    <a:cs typeface="Times New Roman" panose="02020603050405020304" pitchFamily="18" charset="0"/>
                  </a:rPr>
                  <a:t>точностью до коэффициента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cs typeface="Times New Roman" panose="02020603050405020304" pitchFamily="18" charset="0"/>
                  </a:rPr>
                  <a:t>области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</m:sSubSup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 с единичной </a:t>
                </a:r>
                <a:r>
                  <a:rPr lang="ru-RU" dirty="0" smtClean="0">
                    <a:cs typeface="Times New Roman" panose="02020603050405020304" pitchFamily="18" charset="0"/>
                  </a:rPr>
                  <a:t>плотностью</a:t>
                </a:r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98" y="6143071"/>
                <a:ext cx="11164216" cy="392993"/>
              </a:xfrm>
              <a:prstGeom prst="rect">
                <a:avLst/>
              </a:prstGeom>
              <a:blipFill>
                <a:blip r:embed="rId7"/>
                <a:stretch>
                  <a:fillRect l="-492" t="-156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6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5635" y="365125"/>
            <a:ext cx="10981853" cy="731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Решение прямой задачи гравиметрии для «сферических» моделей</a:t>
            </a:r>
            <a:r>
              <a:rPr lang="en-US" sz="2800" b="1" dirty="0" smtClean="0">
                <a:latin typeface="+mn-lt"/>
              </a:rPr>
              <a:t>.</a:t>
            </a:r>
            <a:r>
              <a:rPr lang="ru-RU" sz="2800" b="1" dirty="0" smtClean="0">
                <a:latin typeface="+mn-lt"/>
              </a:rPr>
              <a:t> 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>
                <a:latin typeface="+mn-lt"/>
              </a:rPr>
              <a:t>	</a:t>
            </a:r>
            <a:r>
              <a:rPr lang="ru-RU" sz="2800" b="1" i="1" dirty="0" smtClean="0">
                <a:latin typeface="+mn-lt"/>
              </a:rPr>
              <a:t>Метод многогранников</a:t>
            </a:r>
            <a:endParaRPr lang="ru-RU" sz="2800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"/>
              <p:cNvSpPr/>
              <p:nvPr/>
            </p:nvSpPr>
            <p:spPr>
              <a:xfrm>
                <a:off x="516574" y="2696512"/>
                <a:ext cx="11179973" cy="653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cs typeface="Times New Roman" panose="02020603050405020304" pitchFamily="18" charset="0"/>
                  </a:rPr>
                  <a:t>Будем вычислять </a:t>
                </a:r>
                <a:r>
                  <a:rPr lang="ru-RU" dirty="0">
                    <a:cs typeface="Times New Roman" panose="02020603050405020304" pitchFamily="18" charset="0"/>
                  </a:rPr>
                  <a:t>интеграл </a:t>
                </a:r>
                <a:r>
                  <a:rPr lang="ru-RU" dirty="0" smtClean="0">
                    <a:cs typeface="Times New Roman" panose="02020603050405020304" pitchFamily="18" charset="0"/>
                  </a:rPr>
                  <a:t>не </a:t>
                </a:r>
                <a:r>
                  <a:rPr lang="ru-RU" dirty="0">
                    <a:cs typeface="Times New Roman" panose="02020603050405020304" pitchFamily="18" charset="0"/>
                  </a:rPr>
                  <a:t>от </a:t>
                </a:r>
                <a:r>
                  <a:rPr lang="ru-RU" dirty="0" smtClean="0">
                    <a:cs typeface="Times New Roman" panose="02020603050405020304" pitchFamily="18" charset="0"/>
                  </a:rPr>
                  <a:t>самих элементов</a:t>
                </a:r>
                <a:r>
                  <a:rPr lang="ru-RU" i="1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dirty="0" smtClean="0">
                    <a:cs typeface="Times New Roman" panose="02020603050405020304" pitchFamily="18" charset="0"/>
                  </a:rPr>
                  <a:t>, а от </a:t>
                </a:r>
                <a:r>
                  <a:rPr lang="ru-RU" dirty="0">
                    <a:cs typeface="Times New Roman" panose="02020603050405020304" pitchFamily="18" charset="0"/>
                  </a:rPr>
                  <a:t>близких им по форме аппроксимирующих многогранников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74" y="2696512"/>
                <a:ext cx="11179973" cy="653769"/>
              </a:xfrm>
              <a:prstGeom prst="rect">
                <a:avLst/>
              </a:prstGeom>
              <a:blipFill>
                <a:blip r:embed="rId2"/>
                <a:stretch>
                  <a:fillRect l="-491" t="-4630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2"/>
              <p:cNvSpPr/>
              <p:nvPr/>
            </p:nvSpPr>
            <p:spPr>
              <a:xfrm>
                <a:off x="1047922" y="1401090"/>
                <a:ext cx="10117278" cy="990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nary>
                            <m:naryPr>
                              <m:chr m:val="∮"/>
                              <m:limLoc m:val="undOvr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acc>
                                    </m:e>
                                    <m:sub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e>
                          </m:nary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22" y="1401090"/>
                <a:ext cx="10117278" cy="9907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6574" y="3459068"/>
                <a:ext cx="11264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cs typeface="Times New Roman" panose="02020603050405020304" pitchFamily="18" charset="0"/>
                  </a:rPr>
                  <a:t>Пусть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dirty="0" smtClean="0">
                    <a:cs typeface="Times New Roman" panose="02020603050405020304" pitchFamily="18" charset="0"/>
                  </a:rPr>
                  <a:t> - множество треугольников, полученное в результате триангуляции поверхности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r>
                  <a:rPr lang="ru-RU" dirty="0" smtClean="0">
                    <a:cs typeface="Times New Roman" panose="02020603050405020304" pitchFamily="18" charset="0"/>
                  </a:rPr>
                  <a:t> Тогда,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74" y="3459068"/>
                <a:ext cx="11264089" cy="369332"/>
              </a:xfrm>
              <a:prstGeom prst="rect">
                <a:avLst/>
              </a:prstGeom>
              <a:blipFill>
                <a:blip r:embed="rId4"/>
                <a:stretch>
                  <a:fillRect l="-48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/>
              <p:nvPr/>
            </p:nvSpPr>
            <p:spPr>
              <a:xfrm>
                <a:off x="3211472" y="3999917"/>
                <a:ext cx="5790176" cy="987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nary>
                            <m:naryPr>
                              <m:limLoc m:val="undOvr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472" y="3999917"/>
                <a:ext cx="5790176" cy="9875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15635" y="5228890"/>
                <a:ext cx="66360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cs typeface="Times New Roman" panose="02020603050405020304" pitchFamily="18" charset="0"/>
                  </a:rPr>
                  <a:t>где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cs typeface="Times New Roman" panose="02020603050405020304" pitchFamily="18" charset="0"/>
                  </a:rPr>
                  <a:t>- внешняя нормаль треугольника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35" y="5228890"/>
                <a:ext cx="6636024" cy="369332"/>
              </a:xfrm>
              <a:prstGeom prst="rect">
                <a:avLst/>
              </a:prstGeom>
              <a:blipFill>
                <a:blip r:embed="rId6"/>
                <a:stretch>
                  <a:fillRect l="-82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3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6582" y="365125"/>
            <a:ext cx="11009014" cy="731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Решение прямой задачи гравиметрии для «сферических» моделей</a:t>
            </a:r>
            <a:r>
              <a:rPr lang="en-US" sz="2800" b="1" dirty="0" smtClean="0">
                <a:latin typeface="+mn-lt"/>
              </a:rPr>
              <a:t>.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>
                <a:latin typeface="+mn-lt"/>
              </a:rPr>
              <a:t>	</a:t>
            </a:r>
            <a:r>
              <a:rPr lang="ru-RU" sz="2800" b="1" i="1" dirty="0" smtClean="0">
                <a:latin typeface="+mn-lt"/>
              </a:rPr>
              <a:t>Метод многогранников</a:t>
            </a:r>
            <a:endParaRPr lang="ru-RU" sz="2800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16871" y="1096452"/>
                <a:ext cx="8626849" cy="1776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</a:rPr>
                        <m:t>atan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,1+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  <m:r>
                                    <m:rPr>
                                      <m:brk m:alnAt="16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arth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71" y="1096452"/>
                <a:ext cx="8626849" cy="1776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16871" y="3603843"/>
                <a:ext cx="6485300" cy="2965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𝑖𝑦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arctg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, 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&gt;0  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arctg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&lt;0,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arctg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&lt;0,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&lt;0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,            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=0,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&gt;0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,                </m:t>
                                            </m:r>
                                            <m: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   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=0,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&lt;0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не определено,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=0,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=0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71" y="3603843"/>
                <a:ext cx="6485300" cy="29659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91882" y="2668971"/>
                <a:ext cx="5100118" cy="1869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- </a:t>
                </a:r>
                <a:r>
                  <a:rPr lang="ru-RU" dirty="0" smtClean="0"/>
                  <a:t>радиус-векторы вершин треугольника,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  <a:p>
                <a:pPr algn="just"/>
                <a:endParaRPr lang="en-US" dirty="0" smtClean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</a:t>
                </a:r>
              </a:p>
              <a:p>
                <a:pPr algn="just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882" y="2668971"/>
                <a:ext cx="5100118" cy="1869743"/>
              </a:xfrm>
              <a:prstGeom prst="rect">
                <a:avLst/>
              </a:prstGeom>
              <a:blipFill>
                <a:blip r:embed="rId4"/>
                <a:stretch>
                  <a:fillRect l="-956" t="-4560" r="-1075" b="-3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8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/>
              <p:cNvSpPr/>
              <p:nvPr/>
            </p:nvSpPr>
            <p:spPr>
              <a:xfrm>
                <a:off x="433036" y="1612307"/>
                <a:ext cx="11356106" cy="416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0" dirty="0" smtClean="0"/>
                  <a:t>Будем считать поле от тессероида постоянной плотности.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cs typeface="Times New Roman" panose="02020603050405020304" pitchFamily="18" charset="0"/>
                      </a:rPr>
                      <m:t>6378.245</m:t>
                    </m:r>
                    <m:r>
                      <m:rPr>
                        <m:nor/>
                      </m:rPr>
                      <a:rPr lang="en-US" b="0" i="0" smtClean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b="0" i="0" smtClean="0">
                        <a:cs typeface="Times New Roman" panose="02020603050405020304" pitchFamily="18" charset="0"/>
                      </a:rPr>
                      <m:t>км</m:t>
                    </m:r>
                  </m:oMath>
                </a14:m>
                <a:r>
                  <a:rPr lang="en-US" i="1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cs typeface="Times New Roman" panose="02020603050405020304" pitchFamily="18" charset="0"/>
                      </a:rPr>
                      <m:t>6356.863</m:t>
                    </m:r>
                    <m:r>
                      <m:rPr>
                        <m:nor/>
                      </m:rPr>
                      <a:rPr lang="en-US" b="0" i="0" smtClean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b="0" i="0" smtClean="0">
                        <a:cs typeface="Times New Roman" panose="02020603050405020304" pitchFamily="18" charset="0"/>
                      </a:rPr>
                      <m:t>км</m:t>
                    </m:r>
                  </m:oMath>
                </a14:m>
                <a:r>
                  <a:rPr lang="en-US" i="1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48°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72°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60°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68°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−81 </m:t>
                            </m:r>
                            <m:r>
                              <a:rPr lang="ru-RU" b="0" i="0" smtClean="0">
                                <a:latin typeface="Cambria Math" panose="02040503050406030204" pitchFamily="18" charset="0"/>
                              </a:rPr>
                              <m:t>км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ru-RU" b="0" i="0" smtClean="0">
                                <a:latin typeface="Cambria Math" panose="02040503050406030204" pitchFamily="18" charset="0"/>
                              </a:rPr>
                              <m:t>км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2.67 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г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:r>
                  <a:rPr lang="ru-RU" dirty="0" smtClean="0">
                    <a:cs typeface="Times New Roman" panose="02020603050405020304" pitchFamily="18" charset="0"/>
                  </a:rPr>
                  <a:t>сетка по полю -</a:t>
                </a:r>
                <a:r>
                  <a:rPr lang="en-US" dirty="0" smtClean="0">
                    <a:cs typeface="Times New Roman" panose="02020603050405020304" pitchFamily="18" charset="0"/>
                  </a:rPr>
                  <a:t> 32×32.</a:t>
                </a:r>
                <a:endParaRPr lang="ru-RU" dirty="0">
                  <a:cs typeface="Times New Roman" panose="02020603050405020304" pitchFamily="18" charset="0"/>
                </a:endParaRPr>
              </a:p>
              <a:p>
                <a:pPr algn="just"/>
                <a:endParaRPr lang="ru-RU" dirty="0" smtClean="0"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dirty="0" smtClean="0">
                    <a:cs typeface="Times New Roman" panose="02020603050405020304" pitchFamily="18" charset="0"/>
                  </a:rPr>
                  <a:t>Опробованные разбиения (равномерные)</a:t>
                </a:r>
                <a:r>
                  <a:rPr lang="en-US" dirty="0" smtClean="0">
                    <a:cs typeface="Times New Roman" panose="02020603050405020304" pitchFamily="18" charset="0"/>
                  </a:rPr>
                  <a:t>:</a:t>
                </a:r>
                <a:endParaRPr lang="en-US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 smtClean="0">
                    <a:cs typeface="Times New Roman" panose="02020603050405020304" pitchFamily="18" charset="0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=668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484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;</a:t>
                </a:r>
                <a:r>
                  <a:rPr lang="ru-RU" dirty="0" smtClean="0">
                    <a:cs typeface="Times New Roman" panose="02020603050405020304" pitchFamily="18" charset="0"/>
                  </a:rPr>
                  <a:t> 		</a:t>
                </a:r>
                <a:r>
                  <a:rPr lang="en-US" dirty="0" smtClean="0">
                    <a:cs typeface="Times New Roman" panose="02020603050405020304" pitchFamily="18" charset="0"/>
                  </a:rPr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1336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969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;</a:t>
                </a:r>
                <a:r>
                  <a:rPr lang="ru-RU" dirty="0" smtClean="0">
                    <a:cs typeface="Times New Roman" panose="02020603050405020304" pitchFamily="18" charset="0"/>
                  </a:rPr>
                  <a:t>		</a:t>
                </a:r>
                <a:r>
                  <a:rPr lang="en-US" dirty="0" smtClean="0">
                    <a:cs typeface="Times New Roman" panose="02020603050405020304" pitchFamily="18" charset="0"/>
                  </a:rPr>
                  <a:t>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2672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1938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ru-RU" dirty="0" smtClean="0">
                  <a:cs typeface="Times New Roman" panose="02020603050405020304" pitchFamily="18" charset="0"/>
                </a:endParaRPr>
              </a:p>
              <a:p>
                <a:pPr algn="just"/>
                <a:endParaRPr lang="ru-RU" dirty="0" smtClean="0">
                  <a:cs typeface="Times New Roman" panose="02020603050405020304" pitchFamily="18" charset="0"/>
                </a:endParaRPr>
              </a:p>
              <a:p>
                <a:pPr algn="just"/>
                <a:endParaRPr lang="en-US" dirty="0" smtClean="0"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dirty="0" smtClean="0">
                    <a:cs typeface="Times New Roman" panose="02020603050405020304" pitchFamily="18" charset="0"/>
                  </a:rPr>
                  <a:t>Сравнение</a:t>
                </a:r>
                <a:r>
                  <a:rPr lang="en-US" dirty="0" smtClean="0">
                    <a:cs typeface="Times New Roman" panose="02020603050405020304" pitchFamily="18" charset="0"/>
                  </a:rPr>
                  <a:t> (1) </a:t>
                </a:r>
                <a:r>
                  <a:rPr lang="ru-RU" dirty="0" smtClean="0">
                    <a:cs typeface="Times New Roman" panose="02020603050405020304" pitchFamily="18" charset="0"/>
                  </a:rPr>
                  <a:t>и</a:t>
                </a:r>
                <a:r>
                  <a:rPr lang="en-US" dirty="0" smtClean="0">
                    <a:cs typeface="Times New Roman" panose="02020603050405020304" pitchFamily="18" charset="0"/>
                  </a:rPr>
                  <a:t> (2):</a:t>
                </a:r>
                <a:endParaRPr lang="en-US" dirty="0"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p>
                              <m:sSup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−∆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=0.33 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мГал</m:t>
                    </m:r>
                  </m:oMath>
                </a14:m>
                <a:r>
                  <a:rPr lang="ru-RU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−∆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×100%=0.01%</m:t>
                    </m:r>
                  </m:oMath>
                </a14:m>
                <a:endParaRPr lang="en-US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 smtClean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dirty="0" smtClean="0">
                    <a:cs typeface="Times New Roman" panose="02020603050405020304" pitchFamily="18" charset="0"/>
                  </a:rPr>
                  <a:t>Сравнение</a:t>
                </a:r>
                <a:r>
                  <a:rPr lang="en-US" dirty="0" smtClean="0">
                    <a:cs typeface="Times New Roman" panose="02020603050405020304" pitchFamily="18" charset="0"/>
                  </a:rPr>
                  <a:t> (2) </a:t>
                </a:r>
                <a:r>
                  <a:rPr lang="ru-RU" dirty="0" smtClean="0">
                    <a:cs typeface="Times New Roman" panose="02020603050405020304" pitchFamily="18" charset="0"/>
                  </a:rPr>
                  <a:t>и</a:t>
                </a:r>
                <a:r>
                  <a:rPr lang="en-US" dirty="0" smtClean="0">
                    <a:cs typeface="Times New Roman" panose="02020603050405020304" pitchFamily="18" charset="0"/>
                  </a:rPr>
                  <a:t> (3):</a:t>
                </a:r>
                <a:endParaRPr lang="en-US" dirty="0"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−∆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0028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мГал</m:t>
                    </m:r>
                  </m:oMath>
                </a14:m>
                <a:r>
                  <a:rPr lang="ru-RU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−∆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×100%=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ru-RU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36" y="1612307"/>
                <a:ext cx="11356106" cy="4168000"/>
              </a:xfrm>
              <a:prstGeom prst="rect">
                <a:avLst/>
              </a:prstGeom>
              <a:blipFill>
                <a:blip r:embed="rId2"/>
                <a:stretch>
                  <a:fillRect l="-3060" t="-11257" r="-2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606582" y="401339"/>
            <a:ext cx="11009014" cy="731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Метод многогранников</a:t>
            </a:r>
            <a:r>
              <a:rPr lang="en-US" sz="2800" b="1" dirty="0" smtClean="0">
                <a:latin typeface="+mn-lt"/>
              </a:rPr>
              <a:t>. </a:t>
            </a:r>
            <a:r>
              <a:rPr lang="ru-RU" sz="2800" b="1" dirty="0" smtClean="0">
                <a:latin typeface="+mn-lt"/>
              </a:rPr>
              <a:t>Погрешность и сходимость.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08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/>
              <p:cNvSpPr/>
              <p:nvPr/>
            </p:nvSpPr>
            <p:spPr>
              <a:xfrm>
                <a:off x="7828743" y="1789068"/>
                <a:ext cx="3827030" cy="3693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cs typeface="Times New Roman" panose="02020603050405020304" pitchFamily="18" charset="0"/>
                  </a:rPr>
                  <a:t>Зафиксируем разбиение </a:t>
                </a:r>
                <a:r>
                  <a:rPr lang="ru-RU" dirty="0" err="1" smtClean="0">
                    <a:cs typeface="Times New Roman" panose="02020603050405020304" pitchFamily="18" charset="0"/>
                  </a:rPr>
                  <a:t>тессероида</a:t>
                </a:r>
                <a:r>
                  <a:rPr lang="ru-RU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cs typeface="Times New Roman" panose="02020603050405020304" pitchFamily="18" charset="0"/>
                  </a:rPr>
                  <a:t>для метода </a:t>
                </a:r>
                <a:r>
                  <a:rPr lang="ru-RU" dirty="0" smtClean="0">
                    <a:cs typeface="Times New Roman" panose="02020603050405020304" pitchFamily="18" charset="0"/>
                  </a:rPr>
                  <a:t>аппроксимации многогранниками (</a:t>
                </a:r>
                <a:r>
                  <a:rPr lang="en-US" dirty="0" smtClean="0">
                    <a:cs typeface="Times New Roman" panose="02020603050405020304" pitchFamily="18" charset="0"/>
                  </a:rPr>
                  <a:t>PAM</a:t>
                </a:r>
                <a:r>
                  <a:rPr lang="ru-RU" dirty="0" smtClean="0"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×96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r>
                  <a:rPr lang="ru-RU" dirty="0" smtClean="0"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ru-RU" dirty="0" smtClean="0">
                    <a:cs typeface="Times New Roman" panose="02020603050405020304" pitchFamily="18" charset="0"/>
                  </a:rPr>
                  <a:t>Время счета: </a:t>
                </a:r>
                <a:r>
                  <a:rPr lang="en-US" dirty="0" smtClean="0">
                    <a:cs typeface="Times New Roman" panose="02020603050405020304" pitchFamily="18" charset="0"/>
                  </a:rPr>
                  <a:t>~10 </a:t>
                </a:r>
                <a:r>
                  <a:rPr lang="ru-RU" dirty="0" smtClean="0">
                    <a:cs typeface="Times New Roman" panose="02020603050405020304" pitchFamily="18" charset="0"/>
                  </a:rPr>
                  <a:t>мин.</a:t>
                </a:r>
              </a:p>
              <a:p>
                <a:pPr algn="just"/>
                <a:endParaRPr lang="en-US" dirty="0" smtClean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 smtClean="0">
                    <a:cs typeface="Times New Roman" panose="02020603050405020304" pitchFamily="18" charset="0"/>
                  </a:rPr>
                  <a:t>Разбиения </a:t>
                </a:r>
                <a:r>
                  <a:rPr lang="ru-RU" dirty="0" err="1" smtClean="0">
                    <a:cs typeface="Times New Roman" panose="02020603050405020304" pitchFamily="18" charset="0"/>
                  </a:rPr>
                  <a:t>тессероида</a:t>
                </a:r>
                <a:r>
                  <a:rPr lang="ru-RU" dirty="0" smtClean="0">
                    <a:cs typeface="Times New Roman" panose="02020603050405020304" pitchFamily="18" charset="0"/>
                  </a:rPr>
                  <a:t> для пятиточечного метода Гаусса-Лежандра</a:t>
                </a:r>
                <a:r>
                  <a:rPr lang="en-US" dirty="0" smtClean="0">
                    <a:cs typeface="Times New Roman" panose="02020603050405020304" pitchFamily="18" charset="0"/>
                  </a:rPr>
                  <a:t> (GLM):</a:t>
                </a:r>
                <a:endParaRPr lang="ru-RU" dirty="0" smtClean="0"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:2048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2048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:endParaRPr lang="ru-RU" dirty="0" smtClean="0"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:4096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4096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</a:t>
                </a:r>
                <a:endParaRPr lang="en-US" i="1" dirty="0" smtClean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8192×8192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</a:t>
                </a:r>
                <a:endParaRPr lang="ru-RU" dirty="0" smtClean="0"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16384×16384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743" y="1789068"/>
                <a:ext cx="3827030" cy="3693319"/>
              </a:xfrm>
              <a:prstGeom prst="rect">
                <a:avLst/>
              </a:prstGeom>
              <a:blipFill>
                <a:blip r:embed="rId2"/>
                <a:stretch>
                  <a:fillRect l="-1274" t="-825" r="-1433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8776515"/>
                  </p:ext>
                </p:extLst>
              </p:nvPr>
            </p:nvGraphicFramePr>
            <p:xfrm>
              <a:off x="306779" y="1598945"/>
              <a:ext cx="7297784" cy="44398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61509">
                      <a:extLst>
                        <a:ext uri="{9D8B030D-6E8A-4147-A177-3AD203B41FA5}">
                          <a16:colId xmlns:a16="http://schemas.microsoft.com/office/drawing/2014/main" val="1683936274"/>
                        </a:ext>
                      </a:extLst>
                    </a:gridCol>
                    <a:gridCol w="1288869">
                      <a:extLst>
                        <a:ext uri="{9D8B030D-6E8A-4147-A177-3AD203B41FA5}">
                          <a16:colId xmlns:a16="http://schemas.microsoft.com/office/drawing/2014/main" val="4188534623"/>
                        </a:ext>
                      </a:extLst>
                    </a:gridCol>
                    <a:gridCol w="1367246">
                      <a:extLst>
                        <a:ext uri="{9D8B030D-6E8A-4147-A177-3AD203B41FA5}">
                          <a16:colId xmlns:a16="http://schemas.microsoft.com/office/drawing/2014/main" val="480952699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27351409"/>
                        </a:ext>
                      </a:extLst>
                    </a:gridCol>
                  </a:tblGrid>
                  <a:tr h="533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Разбиение</a:t>
                          </a:r>
                          <a:r>
                            <a:rPr lang="ru-RU" b="0" cap="none" spc="0" baseline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 модели для </a:t>
                          </a:r>
                          <a:r>
                            <a:rPr lang="en-US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GLM</a:t>
                          </a:r>
                          <a:endParaRPr lang="en-US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(k=2)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(k=3)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(k=4)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4490256"/>
                      </a:ext>
                    </a:extLst>
                  </a:tr>
                  <a:tr h="6701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18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𝐺𝐿𝑀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⃗"/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𝑞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−∆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18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𝐺𝐿𝑀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−1)</m:t>
                                            </m:r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⃗"/>
                                                    <m:ctrlP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𝑞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b="0" cap="none" spc="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72.8 </a:t>
                          </a:r>
                          <a:r>
                            <a:rPr lang="ru-RU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мГал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34.6 </a:t>
                          </a:r>
                          <a:r>
                            <a:rPr lang="ru-RU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мГал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17.3 </a:t>
                          </a:r>
                          <a:r>
                            <a:rPr lang="ru-RU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мГал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5885323"/>
                      </a:ext>
                    </a:extLst>
                  </a:tr>
                  <a:tr h="6701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8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𝑃𝐴𝑀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⃗"/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𝑞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ru-RU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−∆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18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𝐺𝐿𝑀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⃗"/>
                                                    <m:ctrlP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𝑞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b="0" cap="none" spc="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31.7 </a:t>
                          </a:r>
                          <a:r>
                            <a:rPr lang="ru-RU" sz="2000" b="0" cap="none" spc="0" dirty="0" err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мГал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14.71 </a:t>
                          </a:r>
                          <a:r>
                            <a:rPr lang="ru-RU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мГал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5.2 </a:t>
                          </a:r>
                          <a:r>
                            <a:rPr lang="ru-RU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мГал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480677"/>
                      </a:ext>
                    </a:extLst>
                  </a:tr>
                  <a:tr h="7536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ru-RU" sz="18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𝐺𝐿𝑀</m:t>
                                                </m:r>
                                              </m:sub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bSup>
                                            <m:d>
                                              <m:d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acc>
                                                      <m:accPr>
                                                        <m:chr m:val="⃗"/>
                                                        <m:ctrlPr>
                                                          <a:rPr lang="en-US" sz="18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𝑞</m:t>
                                                        </m:r>
                                                      </m:e>
                                                    </m:acc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ru-RU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−∆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ru-RU" sz="18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𝐺𝐿𝑀</m:t>
                                                </m:r>
                                              </m:sub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bSup>
                                            <m:d>
                                              <m:d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acc>
                                                      <m:accPr>
                                                        <m:chr m:val="⃗"/>
                                                        <m:ctrlPr>
                                                          <a:rPr lang="en-US" sz="1800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sz="1800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𝑞</m:t>
                                                        </m:r>
                                                      </m:e>
                                                    </m:acc>
                                                  </m:e>
                                                  <m:sub>
                                                    <m: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sz="18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ru-RU" sz="18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𝐺𝐿𝑀</m:t>
                                                </m:r>
                                              </m:sub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bSup>
                                            <m:d>
                                              <m:d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acc>
                                                      <m:accPr>
                                                        <m:chr m:val="⃗"/>
                                                        <m:ctrlPr>
                                                          <a:rPr lang="en-US" sz="18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𝑞</m:t>
                                                        </m:r>
                                                      </m:e>
                                                    </m:acc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en-US" b="0" cap="none" spc="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0.83 %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0.42 %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0.23 %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36875"/>
                      </a:ext>
                    </a:extLst>
                  </a:tr>
                  <a:tr h="7536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8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𝑃𝐴𝑀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acc>
                                                      <m:accPr>
                                                        <m:chr m:val="⃗"/>
                                                        <m:ctrlPr>
                                                          <a:rPr lang="en-US" sz="18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𝑞</m:t>
                                                        </m:r>
                                                      </m:e>
                                                    </m:acc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ru-RU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−∆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ru-RU" sz="18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𝐺𝐿𝑀</m:t>
                                                </m:r>
                                              </m:sub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bSup>
                                            <m:d>
                                              <m:d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acc>
                                                      <m:accPr>
                                                        <m:chr m:val="⃗"/>
                                                        <m:ctrlPr>
                                                          <a:rPr lang="en-US" sz="1800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sz="1800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𝑞</m:t>
                                                        </m:r>
                                                      </m:e>
                                                    </m:acc>
                                                  </m:e>
                                                  <m:sub>
                                                    <m:r>
                                                      <a:rPr lang="en-US" sz="18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sz="18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ru-RU" sz="18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𝐺𝐿𝑀</m:t>
                                                </m:r>
                                              </m:sub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bSup>
                                            <m:d>
                                              <m:d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acc>
                                                      <m:accPr>
                                                        <m:chr m:val="⃗"/>
                                                        <m:ctrlPr>
                                                          <a:rPr lang="en-US" sz="18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𝑞</m:t>
                                                        </m:r>
                                                      </m:e>
                                                    </m:acc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en-US" b="0" cap="none" spc="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0.38 %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0.2 %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0.06 %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297933"/>
                      </a:ext>
                    </a:extLst>
                  </a:tr>
                  <a:tr h="670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Время счета</a:t>
                          </a:r>
                          <a:endParaRPr lang="en-US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</a:t>
                          </a:r>
                          <a:r>
                            <a:rPr lang="ru-RU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ч.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</a:t>
                          </a:r>
                          <a:r>
                            <a:rPr lang="ru-RU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ч.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~12 </a:t>
                          </a:r>
                          <a:r>
                            <a:rPr lang="ru-RU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ч.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570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8776515"/>
                  </p:ext>
                </p:extLst>
              </p:nvPr>
            </p:nvGraphicFramePr>
            <p:xfrm>
              <a:off x="306779" y="1598945"/>
              <a:ext cx="7297784" cy="44398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61509">
                      <a:extLst>
                        <a:ext uri="{9D8B030D-6E8A-4147-A177-3AD203B41FA5}">
                          <a16:colId xmlns:a16="http://schemas.microsoft.com/office/drawing/2014/main" val="1683936274"/>
                        </a:ext>
                      </a:extLst>
                    </a:gridCol>
                    <a:gridCol w="1288869">
                      <a:extLst>
                        <a:ext uri="{9D8B030D-6E8A-4147-A177-3AD203B41FA5}">
                          <a16:colId xmlns:a16="http://schemas.microsoft.com/office/drawing/2014/main" val="4188534623"/>
                        </a:ext>
                      </a:extLst>
                    </a:gridCol>
                    <a:gridCol w="1367246">
                      <a:extLst>
                        <a:ext uri="{9D8B030D-6E8A-4147-A177-3AD203B41FA5}">
                          <a16:colId xmlns:a16="http://schemas.microsoft.com/office/drawing/2014/main" val="480952699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27351409"/>
                        </a:ext>
                      </a:extLst>
                    </a:gridCol>
                  </a:tblGrid>
                  <a:tr h="533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Разбиение</a:t>
                          </a:r>
                          <a:r>
                            <a:rPr lang="ru-RU" b="0" cap="none" spc="0" baseline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 модели для </a:t>
                          </a:r>
                          <a:r>
                            <a:rPr lang="en-US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GLM</a:t>
                          </a:r>
                          <a:endParaRPr lang="en-US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(k=2)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(k=3)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(k=4)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4490256"/>
                      </a:ext>
                    </a:extLst>
                  </a:tr>
                  <a:tr h="6701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1" t="-80909" r="-117391" b="-48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72.8 </a:t>
                          </a:r>
                          <a:r>
                            <a:rPr lang="ru-RU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мГал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34.6 </a:t>
                          </a:r>
                          <a:r>
                            <a:rPr lang="ru-RU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мГал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17.3 </a:t>
                          </a:r>
                          <a:r>
                            <a:rPr lang="ru-RU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мГал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5885323"/>
                      </a:ext>
                    </a:extLst>
                  </a:tr>
                  <a:tr h="6701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1" t="-180909" r="-117391" b="-38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31.7 </a:t>
                          </a:r>
                          <a:r>
                            <a:rPr lang="ru-RU" sz="2000" b="0" cap="none" spc="0" dirty="0" err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мГал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14.71 </a:t>
                          </a:r>
                          <a:r>
                            <a:rPr lang="ru-RU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мГал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5.2 </a:t>
                          </a:r>
                          <a:r>
                            <a:rPr lang="ru-RU" sz="2000" b="0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мГал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480677"/>
                      </a:ext>
                    </a:extLst>
                  </a:tr>
                  <a:tr h="9478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1" t="-199355" r="-117391" b="-17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0.83 %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0.42 %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0.23 %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36875"/>
                      </a:ext>
                    </a:extLst>
                  </a:tr>
                  <a:tr h="9478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1" t="-297436" r="-117391" b="-7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0.38 %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0.2 %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0.06 %</a:t>
                          </a:r>
                          <a:endParaRPr lang="en-US" sz="2000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297933"/>
                      </a:ext>
                    </a:extLst>
                  </a:tr>
                  <a:tr h="670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Время счета</a:t>
                          </a:r>
                          <a:endParaRPr lang="en-US" b="0" cap="none" spc="0" dirty="0">
                            <a:ln w="0"/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</a:t>
                          </a:r>
                          <a:r>
                            <a:rPr lang="ru-RU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ч.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</a:t>
                          </a:r>
                          <a:r>
                            <a:rPr lang="ru-RU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ч.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~12 </a:t>
                          </a:r>
                          <a:r>
                            <a:rPr lang="ru-RU" sz="20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ч.</a:t>
                          </a:r>
                          <a:endParaRPr lang="ru-RU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570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606582" y="401339"/>
                <a:ext cx="11009014" cy="731327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ru-RU" sz="2800" b="1" dirty="0">
                    <a:latin typeface="+mn-lt"/>
                    <a:cs typeface="Times New Roman" panose="02020603050405020304" pitchFamily="18" charset="0"/>
                  </a:rPr>
                  <a:t>Оценка погрешности аппроксимации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acc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</m:acc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acc>
                      </m:e>
                    </m:d>
                  </m:oMath>
                </a14:m>
                <a:endParaRPr lang="ru-RU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6582" y="401339"/>
                <a:ext cx="11009014" cy="731327"/>
              </a:xfrm>
              <a:blipFill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190363" y="1668323"/>
                <a:ext cx="3901803" cy="422548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1800" dirty="0" smtClean="0"/>
                  <a:t>Для всех точек счета поля выберем </a:t>
                </a:r>
                <a:r>
                  <a:rPr lang="ru-RU" sz="1800" dirty="0"/>
                  <a:t>некоторый радиус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sz="1800" dirty="0" smtClean="0"/>
                  <a:t>, после которого  </a:t>
                </a:r>
                <a:r>
                  <a:rPr lang="ru-RU" sz="1800" dirty="0"/>
                  <a:t>заменим все элементы разбиения (многогранники) </a:t>
                </a:r>
                <a:r>
                  <a:rPr lang="ru-RU" sz="1800" dirty="0" smtClean="0"/>
                  <a:t>точечными источниками той же массы. Поместим их </a:t>
                </a:r>
                <a:r>
                  <a:rPr lang="ru-RU" sz="1800" dirty="0"/>
                  <a:t>в </a:t>
                </a:r>
                <a:r>
                  <a:rPr lang="ru-RU" sz="1800" dirty="0" smtClean="0"/>
                  <a:t>центры </a:t>
                </a:r>
                <a:r>
                  <a:rPr lang="ru-RU" sz="1800" dirty="0"/>
                  <a:t>масс </a:t>
                </a:r>
                <a:r>
                  <a:rPr lang="ru-RU" sz="1800" dirty="0" smtClean="0"/>
                  <a:t>заменяемых многогранников.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sz="1800" dirty="0"/>
                  <a:t> выбирается индивидуально для выбранного разбиения модели и зависит (при зафиксированных координатах точек счета поля) от размеров элементов </a:t>
                </a:r>
                <a:r>
                  <a:rPr lang="ru-RU" sz="1800" dirty="0" smtClean="0"/>
                  <a:t>разбиения, соотношения </a:t>
                </a:r>
                <a:r>
                  <a:rPr lang="ru-RU" sz="1800" dirty="0"/>
                  <a:t>их </a:t>
                </a:r>
                <a:r>
                  <a:rPr lang="ru-RU" sz="1800" dirty="0" smtClean="0"/>
                  <a:t>сторон</a:t>
                </a:r>
                <a:r>
                  <a:rPr lang="ru-RU" sz="1800" dirty="0"/>
                  <a:t> </a:t>
                </a:r>
                <a:r>
                  <a:rPr lang="ru-RU" sz="1800" dirty="0" smtClean="0"/>
                  <a:t>и требуемой погрешности замены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sz="1800" dirty="0" smtClean="0"/>
                  <a:t>.</a:t>
                </a:r>
                <a:endParaRPr lang="ru-RU" sz="18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363" y="1668323"/>
                <a:ext cx="3901803" cy="4225484"/>
              </a:xfrm>
              <a:blipFill>
                <a:blip r:embed="rId2"/>
                <a:stretch>
                  <a:fillRect l="-1250" t="-1443" r="-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854460"/>
                  </p:ext>
                </p:extLst>
              </p:nvPr>
            </p:nvGraphicFramePr>
            <p:xfrm>
              <a:off x="4418093" y="1220581"/>
              <a:ext cx="7558887" cy="51209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419362">
                      <a:extLst>
                        <a:ext uri="{9D8B030D-6E8A-4147-A177-3AD203B41FA5}">
                          <a16:colId xmlns:a16="http://schemas.microsoft.com/office/drawing/2014/main" val="2978344973"/>
                        </a:ext>
                      </a:extLst>
                    </a:gridCol>
                    <a:gridCol w="2118897">
                      <a:extLst>
                        <a:ext uri="{9D8B030D-6E8A-4147-A177-3AD203B41FA5}">
                          <a16:colId xmlns:a16="http://schemas.microsoft.com/office/drawing/2014/main" val="516473769"/>
                        </a:ext>
                      </a:extLst>
                    </a:gridCol>
                    <a:gridCol w="2020628">
                      <a:extLst>
                        <a:ext uri="{9D8B030D-6E8A-4147-A177-3AD203B41FA5}">
                          <a16:colId xmlns:a16="http://schemas.microsoft.com/office/drawing/2014/main" val="3684048380"/>
                        </a:ext>
                      </a:extLst>
                    </a:gridCol>
                  </a:tblGrid>
                  <a:tr h="320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 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Модель 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Модель 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659446"/>
                      </a:ext>
                    </a:extLst>
                  </a:tr>
                  <a:tr h="38730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Размеры модели, км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</a:rPr>
                            <a:t>1056 </a:t>
                          </a:r>
                          <a:r>
                            <a:rPr lang="ru-RU" sz="1800" dirty="0">
                              <a:effectLst/>
                              <a:latin typeface="+mn-lt"/>
                            </a:rPr>
                            <a:t>x 792 </a:t>
                          </a:r>
                          <a:r>
                            <a:rPr lang="en-US" sz="1800" dirty="0">
                              <a:effectLst/>
                              <a:latin typeface="+mn-lt"/>
                            </a:rPr>
                            <a:t>x 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</a:rPr>
                            <a:t>81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969 x 1336 x 81</a:t>
                          </a:r>
                          <a:endParaRPr lang="en-US" dirty="0"/>
                        </a:p>
                      </a:txBody>
                      <a:tcPr marL="49075" marR="49075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707375938"/>
                      </a:ext>
                    </a:extLst>
                  </a:tr>
                  <a:tr h="63681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Размеры элемента разбиения, км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</a:rPr>
                            <a:t>3</a:t>
                          </a:r>
                          <a:r>
                            <a:rPr lang="ru-RU" sz="1800" dirty="0">
                              <a:effectLst/>
                              <a:latin typeface="+mn-lt"/>
                            </a:rPr>
                            <a:t> x </a:t>
                          </a:r>
                          <a:r>
                            <a:rPr lang="en-US" sz="1800" dirty="0">
                              <a:effectLst/>
                              <a:latin typeface="+mn-lt"/>
                            </a:rPr>
                            <a:t>4 x 1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</a:rPr>
                            <a:t>1</a:t>
                          </a:r>
                          <a:r>
                            <a:rPr lang="ru-RU" sz="1800">
                              <a:effectLst/>
                              <a:latin typeface="+mn-lt"/>
                            </a:rPr>
                            <a:t> x </a:t>
                          </a:r>
                          <a:r>
                            <a:rPr lang="en-US" sz="1800">
                              <a:effectLst/>
                              <a:latin typeface="+mn-lt"/>
                            </a:rPr>
                            <a:t>1 x 1</a:t>
                          </a:r>
                          <a:endParaRPr lang="ru-RU" sz="18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02757887"/>
                      </a:ext>
                    </a:extLst>
                  </a:tr>
                  <a:tr h="32060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, </a:t>
                          </a:r>
                          <a:r>
                            <a:rPr lang="ru-RU" sz="18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мГал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</a:rPr>
                            <a:t>10</a:t>
                          </a:r>
                          <a:r>
                            <a:rPr lang="ru-RU" sz="1800" baseline="30000" dirty="0" smtClean="0">
                              <a:latin typeface="+mn-lt"/>
                            </a:rPr>
                            <a:t>-3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0076541"/>
                      </a:ext>
                    </a:extLst>
                  </a:tr>
                  <a:tr h="32060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, км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55.5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+mn-lt"/>
                            </a:rPr>
                            <a:t>2.9</a:t>
                          </a:r>
                          <a:endParaRPr lang="ru-RU" sz="18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19498758"/>
                      </a:ext>
                    </a:extLst>
                  </a:tr>
                  <a:tr h="63681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Мин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./макс. амплитуды поля, </a:t>
                          </a:r>
                          <a:r>
                            <a:rPr lang="ru-RU" sz="18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мГал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-79.68 / 101.92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-78.89 / 140.94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7589"/>
                      </a:ext>
                    </a:extLst>
                  </a:tr>
                  <a:tr h="8254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Мин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./макс.  абсолютной погрешности в поле, </a:t>
                          </a:r>
                          <a:r>
                            <a:rPr lang="ru-RU" sz="18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мГал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-0.016 / 0.01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-0.0051 / 0.0057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78314841"/>
                      </a:ext>
                    </a:extLst>
                  </a:tr>
                  <a:tr h="95522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Относительная среднеквадратичная 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погрешность, %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</a:rPr>
                            <a:t>0.023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</a:rPr>
                            <a:t>0.0089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95397113"/>
                      </a:ext>
                    </a:extLst>
                  </a:tr>
                  <a:tr h="71754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Время счета.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заменой / без замены, мин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1.2 / 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</a:rPr>
                            <a:t>50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42)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3.8 / 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</a:rPr>
                            <a:t>648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170)</a:t>
                          </a: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41752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854460"/>
                  </p:ext>
                </p:extLst>
              </p:nvPr>
            </p:nvGraphicFramePr>
            <p:xfrm>
              <a:off x="4418093" y="1220581"/>
              <a:ext cx="7558887" cy="51209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419362">
                      <a:extLst>
                        <a:ext uri="{9D8B030D-6E8A-4147-A177-3AD203B41FA5}">
                          <a16:colId xmlns:a16="http://schemas.microsoft.com/office/drawing/2014/main" val="2978344973"/>
                        </a:ext>
                      </a:extLst>
                    </a:gridCol>
                    <a:gridCol w="2118897">
                      <a:extLst>
                        <a:ext uri="{9D8B030D-6E8A-4147-A177-3AD203B41FA5}">
                          <a16:colId xmlns:a16="http://schemas.microsoft.com/office/drawing/2014/main" val="516473769"/>
                        </a:ext>
                      </a:extLst>
                    </a:gridCol>
                    <a:gridCol w="2020628">
                      <a:extLst>
                        <a:ext uri="{9D8B030D-6E8A-4147-A177-3AD203B41FA5}">
                          <a16:colId xmlns:a16="http://schemas.microsoft.com/office/drawing/2014/main" val="3684048380"/>
                        </a:ext>
                      </a:extLst>
                    </a:gridCol>
                  </a:tblGrid>
                  <a:tr h="3206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 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Модель 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Модель 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659446"/>
                      </a:ext>
                    </a:extLst>
                  </a:tr>
                  <a:tr h="38730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Размеры модели, км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</a:rPr>
                            <a:t>1056 </a:t>
                          </a:r>
                          <a:r>
                            <a:rPr lang="ru-RU" sz="1800" dirty="0">
                              <a:effectLst/>
                              <a:latin typeface="+mn-lt"/>
                            </a:rPr>
                            <a:t>x 792 </a:t>
                          </a:r>
                          <a:r>
                            <a:rPr lang="en-US" sz="1800" dirty="0">
                              <a:effectLst/>
                              <a:latin typeface="+mn-lt"/>
                            </a:rPr>
                            <a:t>x 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</a:rPr>
                            <a:t>81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969 x 1336 x 81</a:t>
                          </a:r>
                          <a:endParaRPr lang="en-US" dirty="0"/>
                        </a:p>
                      </a:txBody>
                      <a:tcPr marL="49075" marR="49075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707375938"/>
                      </a:ext>
                    </a:extLst>
                  </a:tr>
                  <a:tr h="63681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Размеры элемента разбиения, км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</a:rPr>
                            <a:t>3</a:t>
                          </a:r>
                          <a:r>
                            <a:rPr lang="ru-RU" sz="1800" dirty="0">
                              <a:effectLst/>
                              <a:latin typeface="+mn-lt"/>
                            </a:rPr>
                            <a:t> x </a:t>
                          </a:r>
                          <a:r>
                            <a:rPr lang="en-US" sz="1800" dirty="0">
                              <a:effectLst/>
                              <a:latin typeface="+mn-lt"/>
                            </a:rPr>
                            <a:t>4 x 1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</a:rPr>
                            <a:t>1</a:t>
                          </a:r>
                          <a:r>
                            <a:rPr lang="ru-RU" sz="1800">
                              <a:effectLst/>
                              <a:latin typeface="+mn-lt"/>
                            </a:rPr>
                            <a:t> x </a:t>
                          </a:r>
                          <a:r>
                            <a:rPr lang="en-US" sz="1800">
                              <a:effectLst/>
                              <a:latin typeface="+mn-lt"/>
                            </a:rPr>
                            <a:t>1 x 1</a:t>
                          </a:r>
                          <a:endParaRPr lang="ru-RU" sz="18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02757887"/>
                      </a:ext>
                    </a:extLst>
                  </a:tr>
                  <a:tr h="320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78" t="-450000" r="-121925" b="-1107692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</a:rPr>
                            <a:t>10</a:t>
                          </a:r>
                          <a:r>
                            <a:rPr lang="ru-RU" sz="1800" baseline="30000" dirty="0" smtClean="0">
                              <a:latin typeface="+mn-lt"/>
                            </a:rPr>
                            <a:t>-3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0076541"/>
                      </a:ext>
                    </a:extLst>
                  </a:tr>
                  <a:tr h="320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78" t="-539623" r="-121925" b="-986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55.5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+mn-lt"/>
                            </a:rPr>
                            <a:t>2.9</a:t>
                          </a:r>
                          <a:endParaRPr lang="ru-RU" sz="18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19498758"/>
                      </a:ext>
                    </a:extLst>
                  </a:tr>
                  <a:tr h="63681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Мин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./макс. амплитуды поля, </a:t>
                          </a:r>
                          <a:r>
                            <a:rPr lang="ru-RU" sz="18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мГал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-79.68 / 101.92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-78.89 / 140.94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7589"/>
                      </a:ext>
                    </a:extLst>
                  </a:tr>
                  <a:tr h="8254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Мин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./макс.  абсолютной погрешности в поле, </a:t>
                          </a:r>
                          <a:r>
                            <a:rPr lang="ru-RU" sz="18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мГал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-0.016 / 0.01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-0.0051 / 0.0057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78314841"/>
                      </a:ext>
                    </a:extLst>
                  </a:tr>
                  <a:tr h="95522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Относительная среднеквадратичная 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погрешность, %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</a:rPr>
                            <a:t>0.023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</a:rPr>
                            <a:t>0.0089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95397113"/>
                      </a:ext>
                    </a:extLst>
                  </a:tr>
                  <a:tr h="71754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Время счета.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заменой / без замены, мин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1.2 / 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</a:rPr>
                            <a:t>50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42)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075" marR="49075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+mn-lt"/>
                            </a:rPr>
                            <a:t>3.8 / 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</a:rPr>
                            <a:t>648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170)</a:t>
                          </a:r>
                        </a:p>
                      </a:txBody>
                      <a:tcPr marL="49075" marR="49075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41752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642796" y="156895"/>
            <a:ext cx="11009014" cy="731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Метод многогранников</a:t>
            </a:r>
            <a:r>
              <a:rPr lang="en-US" sz="2800" b="1" dirty="0" smtClean="0">
                <a:latin typeface="+mn-lt"/>
              </a:rPr>
              <a:t>. </a:t>
            </a:r>
            <a:r>
              <a:rPr lang="ru-RU" sz="2800" b="1" dirty="0" smtClean="0">
                <a:latin typeface="+mn-lt"/>
              </a:rPr>
              <a:t>Замена удаленных элементов сингулярными источниками.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0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591493" y="166191"/>
            <a:ext cx="11009014" cy="731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Расчет поправки за влияние рельефа</a:t>
            </a:r>
            <a:endParaRPr lang="ru-RU" sz="2800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1493" y="1029833"/>
                <a:ext cx="1100901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/>
                  <a:t>Поправка за влияние рельефа – гравитационный эффект масс, лежащих между </a:t>
                </a:r>
                <a:r>
                  <a:rPr lang="ru-RU" dirty="0" err="1" smtClean="0"/>
                  <a:t>референц</a:t>
                </a:r>
                <a:r>
                  <a:rPr lang="ru-RU" dirty="0" smtClean="0"/>
                  <a:t>-поверхностью и поверхностью рельефа.</a:t>
                </a:r>
              </a:p>
              <a:p>
                <a:endParaRPr lang="ru-RU" dirty="0"/>
              </a:p>
              <a:p>
                <a:pPr algn="just"/>
                <a:r>
                  <a:rPr lang="ru-RU" dirty="0" smtClean="0"/>
                  <a:t>Сравниваемые методы расчета поправки:</a:t>
                </a:r>
              </a:p>
              <a:p>
                <a:pPr marL="342900" indent="-342900" algn="just">
                  <a:buClr>
                    <a:srgbClr val="FF0000"/>
                  </a:buClr>
                  <a:buAutoNum type="arabicParenR"/>
                </a:pPr>
                <a:r>
                  <a:rPr lang="ru-RU" dirty="0" smtClean="0"/>
                  <a:t>«Плоская» модель, по формуле плоскопараллельного слоя: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𝜋𝛾𝜌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ru-RU" dirty="0" smtClean="0"/>
                  <a:t>, где </a:t>
                </a:r>
                <a:r>
                  <a:rPr lang="en-US" i="1" dirty="0" smtClean="0"/>
                  <a:t>H </a:t>
                </a:r>
                <a:r>
                  <a:rPr lang="en-US" dirty="0" smtClean="0"/>
                  <a:t>– </a:t>
                </a:r>
                <a:r>
                  <a:rPr lang="ru-RU" dirty="0" smtClean="0"/>
                  <a:t>превышение рельефа над </a:t>
                </a:r>
                <a:r>
                  <a:rPr lang="ru-RU" dirty="0" err="1" smtClean="0"/>
                  <a:t>референц</a:t>
                </a:r>
                <a:r>
                  <a:rPr lang="ru-RU" dirty="0" smtClean="0"/>
                  <a:t>-поверхностью под точкой наблюдения.</a:t>
                </a:r>
                <a:endParaRPr lang="en-US" dirty="0" smtClean="0"/>
              </a:p>
              <a:p>
                <a:pPr marL="342900" indent="-342900" algn="just">
                  <a:buClr>
                    <a:srgbClr val="FF0000"/>
                  </a:buClr>
                  <a:buAutoNum type="arabicParenR"/>
                </a:pPr>
                <a:r>
                  <a:rPr lang="ru-RU" dirty="0" smtClean="0"/>
                  <a:t>«Плоская» модель, путем прямого вычисления поля масс между ограничивающими поверхностями.</a:t>
                </a:r>
              </a:p>
              <a:p>
                <a:pPr marL="342900" indent="-342900" algn="just">
                  <a:buClr>
                    <a:srgbClr val="FF0000"/>
                  </a:buClr>
                  <a:buAutoNum type="arabicParenR"/>
                </a:pPr>
                <a:r>
                  <a:rPr lang="ru-RU" dirty="0" smtClean="0"/>
                  <a:t>«Сферическая» модель, путем прямого вычисления.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93" y="1029833"/>
                <a:ext cx="11009014" cy="2308324"/>
              </a:xfrm>
              <a:prstGeom prst="rect">
                <a:avLst/>
              </a:prstGeom>
              <a:blipFill>
                <a:blip r:embed="rId2"/>
                <a:stretch>
                  <a:fillRect l="-443" t="-1583" r="-498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0473"/>
            <a:ext cx="5667469" cy="338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96" y="3466556"/>
            <a:ext cx="6062804" cy="33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588</Words>
  <Application>Microsoft Office PowerPoint</Application>
  <PresentationFormat>Широкоэкранный</PresentationFormat>
  <Paragraphs>144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Решение прямой задачи гравиметрии для «сферических» моделей </vt:lpstr>
      <vt:lpstr>Решение прямой задачи гравиметрии для «сферических» моделей. Разбиение модели в (L, B, H)</vt:lpstr>
      <vt:lpstr>Решение прямой задачи гравиметрии для «сферических» моделей.   Метод многогранников</vt:lpstr>
      <vt:lpstr>Решение прямой задачи гравиметрии для «сферических» моделей.  Метод многогранников</vt:lpstr>
      <vt:lpstr>Метод многогранников. Погрешность и сходимость.</vt:lpstr>
      <vt:lpstr>Оценка погрешности аппроксимации G_m (q ⃗ )≈G ̂_m (q ⃗ )</vt:lpstr>
      <vt:lpstr>Метод многогранников. Замена удаленных элементов сингулярными источниками.</vt:lpstr>
      <vt:lpstr>Расчет поправки за влияние рельефа</vt:lpstr>
      <vt:lpstr>Пример вычисления поправки для региональной модели</vt:lpstr>
      <vt:lpstr>Пример вычисления поправки для региональной модели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Denis Byzov</cp:lastModifiedBy>
  <cp:revision>49</cp:revision>
  <dcterms:created xsi:type="dcterms:W3CDTF">2021-09-20T10:26:53Z</dcterms:created>
  <dcterms:modified xsi:type="dcterms:W3CDTF">2022-01-21T13:03:23Z</dcterms:modified>
</cp:coreProperties>
</file>