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3" r:id="rId2"/>
    <p:sldId id="358" r:id="rId3"/>
    <p:sldId id="359" r:id="rId4"/>
    <p:sldId id="362" r:id="rId5"/>
    <p:sldId id="360" r:id="rId6"/>
    <p:sldId id="361" r:id="rId7"/>
    <p:sldId id="363" r:id="rId8"/>
    <p:sldId id="364" r:id="rId9"/>
    <p:sldId id="367" r:id="rId10"/>
    <p:sldId id="365" r:id="rId11"/>
    <p:sldId id="366" r:id="rId12"/>
    <p:sldId id="368" r:id="rId13"/>
    <p:sldId id="369" r:id="rId14"/>
    <p:sldId id="370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82" r:id="rId23"/>
    <p:sldId id="380" r:id="rId24"/>
    <p:sldId id="379" r:id="rId25"/>
    <p:sldId id="381" r:id="rId26"/>
    <p:sldId id="357" r:id="rId27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9900"/>
    <a:srgbClr val="DE2E3B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083" autoAdjust="0"/>
  </p:normalViewPr>
  <p:slideViewPr>
    <p:cSldViewPr>
      <p:cViewPr>
        <p:scale>
          <a:sx n="125" d="100"/>
          <a:sy n="125" d="100"/>
        </p:scale>
        <p:origin x="-1146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71BC8-B6D3-4F3F-AEED-CB8D85D14BA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9D6E5-AB8C-46FC-8A99-2D9EA3146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990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F642C4-F060-400B-A574-1C37B25B52E8}" type="slidenum">
              <a:rPr lang="ru-RU" smtClean="0"/>
              <a:pPr eaLnBrk="1" hangingPunct="1"/>
              <a:t>1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4213" y="684213"/>
            <a:ext cx="5491162" cy="3432175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879" y="4344679"/>
            <a:ext cx="5490244" cy="411516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D6E5-AB8C-46FC-8A99-2D9EA31462B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8514-DE26-4CB2-A055-DD993F67783D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7DECB-6234-4958-AC5F-C5D60833EF96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FCF0-BB4F-498F-8154-422EC7C759C3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28866"/>
            <a:ext cx="8229600" cy="48762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E526-D7A1-42C2-A31C-49B888EDA0CF}" type="datetime1">
              <a:rPr lang="ru-RU" smtClean="0"/>
              <a:pPr>
                <a:defRPr/>
              </a:pPr>
              <a:t>14.01.2022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84D3E-E172-41EC-B9B9-6A01A24DA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15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1D5-AA98-447A-B6D5-304483623468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850F-0A5D-4A59-89FD-F71491959550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A311-698C-4C26-9E0A-E2EBF655C0B0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206DF-91DF-4F9B-8763-7059048549DB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C960F-428E-4DC1-849A-930B6A4663AD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43A8-CD49-4B58-BBC5-F47D9027F2C4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722B-A9B0-4D5E-B79E-85821A5B365B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0051-1B04-4189-A5CB-14B497D8701D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12E4A-664A-4223-87A8-7A7AEEA8C006}" type="datetime1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C507C-80C6-4E2D-B732-BA3740081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7489825" cy="56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3" descr="Гранит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9" y="3104952"/>
            <a:ext cx="2714612" cy="26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0" y="216958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/>
              <a:t>С.Г.Бычков, </a:t>
            </a:r>
            <a:r>
              <a:rPr lang="ru-RU" sz="2400" b="1" dirty="0" err="1" smtClean="0"/>
              <a:t>А.А.Симанов</a:t>
            </a:r>
            <a:r>
              <a:rPr lang="ru-RU" sz="2400" b="1" dirty="0" smtClean="0"/>
              <a:t>, В.В.Хохлова</a:t>
            </a:r>
            <a:endParaRPr lang="en-US" sz="2400" b="1" dirty="0" smtClean="0"/>
          </a:p>
          <a:p>
            <a:pPr algn="ctr"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Горный 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институт </a:t>
            </a:r>
            <a:r>
              <a:rPr lang="ru-RU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УрО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РАН, г.Пермь</a:t>
            </a:r>
            <a:r>
              <a:rPr lang="ru-RU" i="1" dirty="0"/>
              <a:t>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defRPr/>
            </a:pP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ОСНОВНЫЕ РЕЗУЛЬТАТЫ МОНИТОРИНГОВЫХ ГРАВИМЕТРИЧЕСКИХ НАБЛЮДЕНИЙ НА ПОЛИГОНЕ В г. БЕРЕЗНИКИ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528078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92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Динамические аномалии </a:t>
            </a:r>
            <a:r>
              <a:rPr lang="ru-RU" altLang="zh-CN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силы тяжести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62490" y="1700193"/>
            <a:ext cx="4481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Изменения гравитационного поля относительно сентября 2016 г.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3143248"/>
            <a:ext cx="4014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 октябре 2017 г.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0000" y="720000"/>
            <a:ext cx="3926250" cy="4614082"/>
            <a:chOff x="360000" y="1381126"/>
            <a:chExt cx="3926250" cy="4614082"/>
          </a:xfrm>
        </p:grpSpPr>
        <p:pic>
          <p:nvPicPr>
            <p:cNvPr id="19" name="Рисунок 18" descr="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957" y="1381126"/>
              <a:ext cx="3243293" cy="461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3949" y="1438275"/>
              <a:ext cx="3073717" cy="439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00" y="1440000"/>
              <a:ext cx="622702" cy="43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Динамические аномалии </a:t>
            </a:r>
            <a:r>
              <a:rPr lang="ru-RU" altLang="zh-CN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силы тяжести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62489" y="1700193"/>
            <a:ext cx="4481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Изменения гравитационного поля относительно сентября 2016 г.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3143248"/>
            <a:ext cx="4014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 октябре 2018 г.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14876" y="4514671"/>
            <a:ext cx="4429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Амплитуда, размеры и местоположение динамических аномалий существенным образом меняются в различных циклах мониторинга. </a:t>
            </a: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360000" y="720000"/>
            <a:ext cx="3926250" cy="4614082"/>
            <a:chOff x="360000" y="1381126"/>
            <a:chExt cx="3926250" cy="4614082"/>
          </a:xfrm>
        </p:grpSpPr>
        <p:pic>
          <p:nvPicPr>
            <p:cNvPr id="22" name="Рисунок 21" descr="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957" y="1381126"/>
              <a:ext cx="3243293" cy="461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04900" y="1428749"/>
              <a:ext cx="3057525" cy="4367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00" y="1438275"/>
              <a:ext cx="622702" cy="43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Динамические аномалии </a:t>
            </a:r>
            <a:r>
              <a:rPr lang="ru-RU" altLang="zh-CN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силы тяжести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62489" y="1700193"/>
            <a:ext cx="4481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Изменения гравитационного поля относительно сентября 2016 г.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4" y="3143248"/>
            <a:ext cx="4014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 октябре 2019 г.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4237672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Увеличение амплитуды динамической аномалии свидетельствует об ускорении процесса разуплотнения пород надсоляной толщи, расположенной над затопленными </a:t>
            </a:r>
            <a:r>
              <a:rPr lang="en-US" dirty="0" err="1" smtClean="0"/>
              <a:t>шахтными</a:t>
            </a:r>
            <a:r>
              <a:rPr lang="en-US" dirty="0" smtClean="0"/>
              <a:t> </a:t>
            </a:r>
            <a:r>
              <a:rPr lang="en-US" dirty="0" err="1" smtClean="0"/>
              <a:t>полями</a:t>
            </a:r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360000" y="720000"/>
            <a:ext cx="3926250" cy="4614082"/>
            <a:chOff x="360000" y="1381126"/>
            <a:chExt cx="3926250" cy="4614082"/>
          </a:xfrm>
        </p:grpSpPr>
        <p:pic>
          <p:nvPicPr>
            <p:cNvPr id="16" name="Рисунок 15" descr="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957" y="1381126"/>
              <a:ext cx="3243293" cy="461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04899" y="1400174"/>
              <a:ext cx="3076575" cy="4395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00" y="1440000"/>
              <a:ext cx="622702" cy="43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Динамические аномалии </a:t>
            </a:r>
            <a:r>
              <a:rPr lang="ru-RU" altLang="zh-CN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силы тяжести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62489" y="1700193"/>
            <a:ext cx="4338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Изменения гравитационного поля относительно сентября 2016 г.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3143248"/>
            <a:ext cx="4014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 октябре 2020 г.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43438" y="4514671"/>
            <a:ext cx="4500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</a:t>
            </a:r>
            <a:r>
              <a:rPr lang="en-US" dirty="0" smtClean="0"/>
              <a:t> 2019-2020 </a:t>
            </a:r>
            <a:r>
              <a:rPr lang="en-US" dirty="0" err="1" smtClean="0"/>
              <a:t>гг</a:t>
            </a:r>
            <a:r>
              <a:rPr lang="en-US" dirty="0" smtClean="0"/>
              <a:t>. произошла инверсия динамических аномалий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 западе участка динамические аномалии стали положительными.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60000" y="720000"/>
            <a:ext cx="3926250" cy="4614082"/>
            <a:chOff x="360000" y="1381126"/>
            <a:chExt cx="3926250" cy="4614082"/>
          </a:xfrm>
        </p:grpSpPr>
        <p:pic>
          <p:nvPicPr>
            <p:cNvPr id="18" name="Рисунок 17" descr="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957" y="1381126"/>
              <a:ext cx="3243293" cy="461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85850" y="1428750"/>
              <a:ext cx="3086100" cy="4408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00" y="1440000"/>
              <a:ext cx="622702" cy="43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90890"/>
            <a:ext cx="3670215" cy="5006825"/>
          </a:xfrm>
          <a:prstGeom prst="rect">
            <a:avLst/>
          </a:prstGeom>
        </p:spPr>
      </p:pic>
      <p:pic>
        <p:nvPicPr>
          <p:cNvPr id="8" name="Рисунок 7" descr="d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473002"/>
            <a:ext cx="3766707" cy="50648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Результаты гравиметрического мониторинга 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728" y="571484"/>
            <a:ext cx="2299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Динамические аномалии силы тяжести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15140" y="571484"/>
            <a:ext cx="1448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Оседания земной поверхности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in20-16_за год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12"/>
            <a:ext cx="5643602" cy="37862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29322" y="857236"/>
            <a:ext cx="307183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В 2018 г. наиболее интенсивные динамические аномалии силы тяжести проявлялись на юге участка, </a:t>
            </a:r>
            <a:endParaRPr lang="ru-RU" sz="1600" dirty="0" smtClean="0"/>
          </a:p>
          <a:p>
            <a:r>
              <a:rPr lang="en-US" sz="1600" dirty="0" smtClean="0"/>
              <a:t>в 2018-2019 </a:t>
            </a:r>
            <a:r>
              <a:rPr lang="en-US" sz="1600" dirty="0" err="1" smtClean="0"/>
              <a:t>гг</a:t>
            </a:r>
            <a:r>
              <a:rPr lang="en-US" sz="1600" dirty="0" smtClean="0"/>
              <a:t>. здесь произошли повышенные оседания земной поверхности</a:t>
            </a:r>
            <a:r>
              <a:rPr lang="ru-RU" sz="1600" dirty="0" smtClean="0"/>
              <a:t>. </a:t>
            </a:r>
            <a:r>
              <a:rPr lang="en-US" sz="1600" dirty="0" smtClean="0"/>
              <a:t>Одновременно произошло «затухание» динамической аномалии. </a:t>
            </a:r>
            <a:endParaRPr lang="ru-RU" sz="1600" dirty="0" smtClean="0"/>
          </a:p>
          <a:p>
            <a:r>
              <a:rPr lang="ru-RU" sz="1600" dirty="0" smtClean="0"/>
              <a:t>В</a:t>
            </a:r>
            <a:r>
              <a:rPr lang="en-US" sz="1600" dirty="0" smtClean="0"/>
              <a:t> 2019-2020 </a:t>
            </a:r>
            <a:r>
              <a:rPr lang="en-US" sz="1600" dirty="0" err="1" smtClean="0"/>
              <a:t>гг</a:t>
            </a:r>
            <a:r>
              <a:rPr lang="en-US" sz="1600" dirty="0" smtClean="0"/>
              <a:t>. произошла инверсия динамических аномалий, что свидетельствует о прекращении процесса разуплотнения пород или начале нового цикла «разуплотнение – оседание».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Результаты гравиметрического мониторинга </a:t>
            </a: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 (годовые циклы)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84"/>
            <a:ext cx="71247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b="23493"/>
          <a:stretch>
            <a:fillRect/>
          </a:stretch>
        </p:blipFill>
        <p:spPr bwMode="auto">
          <a:xfrm>
            <a:off x="2357422" y="3429004"/>
            <a:ext cx="4810125" cy="201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Динамическая </a:t>
            </a:r>
            <a:r>
              <a:rPr lang="ru-RU" sz="24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модель гравиметрического </a:t>
            </a: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мониторинга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4"/>
            <a:ext cx="4502658" cy="167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Соответствие реальных полей динамической модели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dG20-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7160" y="2571748"/>
            <a:ext cx="1712516" cy="2648425"/>
          </a:xfrm>
          <a:prstGeom prst="rect">
            <a:avLst/>
          </a:prstGeom>
        </p:spPr>
      </p:pic>
      <p:pic>
        <p:nvPicPr>
          <p:cNvPr id="7" name="Рисунок 6" descr="dG20-19.jpg"/>
          <p:cNvPicPr>
            <a:picLocks noChangeAspect="1"/>
          </p:cNvPicPr>
          <p:nvPr/>
        </p:nvPicPr>
        <p:blipFill>
          <a:blip r:embed="rId4" cstate="print"/>
          <a:srcRect r="1390"/>
          <a:stretch>
            <a:fillRect/>
          </a:stretch>
        </p:blipFill>
        <p:spPr>
          <a:xfrm>
            <a:off x="3818627" y="2609280"/>
            <a:ext cx="1682067" cy="25943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8668" y="78255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2016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9244" y="84351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2019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7148" y="84351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2020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Din20-16_накопл.jpg"/>
          <p:cNvPicPr>
            <a:picLocks noChangeAspect="1"/>
          </p:cNvPicPr>
          <p:nvPr/>
        </p:nvPicPr>
        <p:blipFill>
          <a:blip r:embed="rId5" cstate="print"/>
          <a:srcRect l="46483" r="30304" b="49435"/>
          <a:stretch>
            <a:fillRect/>
          </a:stretch>
        </p:blipFill>
        <p:spPr>
          <a:xfrm>
            <a:off x="205327" y="2562421"/>
            <a:ext cx="1755103" cy="26763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22976" y="1142988"/>
            <a:ext cx="36210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В юго-западной части площади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r>
              <a:rPr lang="ru-RU" dirty="0" smtClean="0"/>
              <a:t>в период 2016 - 2019 гг. </a:t>
            </a:r>
            <a:br>
              <a:rPr lang="ru-RU" dirty="0" smtClean="0"/>
            </a:br>
            <a:r>
              <a:rPr lang="ru-RU" dirty="0" smtClean="0"/>
              <a:t>возникла разуплотненная зона – </a:t>
            </a:r>
            <a:r>
              <a:rPr lang="ru-RU" i="1" dirty="0" smtClean="0"/>
              <a:t>поле </a:t>
            </a:r>
            <a:r>
              <a:rPr lang="en-US" i="1" dirty="0" err="1" smtClean="0"/>
              <a:t>dG</a:t>
            </a:r>
            <a:r>
              <a:rPr lang="ru-RU" i="1" dirty="0" smtClean="0"/>
              <a:t> 2019-2016 уменьшилось</a:t>
            </a:r>
            <a:r>
              <a:rPr lang="ru-RU" dirty="0" smtClean="0"/>
              <a:t>;</a:t>
            </a:r>
          </a:p>
          <a:p>
            <a:endParaRPr lang="ru-RU" dirty="0" smtClean="0"/>
          </a:p>
          <a:p>
            <a:r>
              <a:rPr lang="ru-RU" dirty="0" smtClean="0"/>
              <a:t>оседания, прошедшие до 2019 г, привели к уплотнению пород – </a:t>
            </a:r>
          </a:p>
          <a:p>
            <a:r>
              <a:rPr lang="ru-RU" i="1" dirty="0" smtClean="0"/>
              <a:t>поле </a:t>
            </a:r>
            <a:r>
              <a:rPr lang="en-US" i="1" dirty="0" err="1" smtClean="0"/>
              <a:t>dG</a:t>
            </a:r>
            <a:r>
              <a:rPr lang="ru-RU" i="1" dirty="0" smtClean="0"/>
              <a:t> 2020-2019 увеличилось</a:t>
            </a:r>
            <a:r>
              <a:rPr lang="ru-RU" dirty="0" smtClean="0"/>
              <a:t>;</a:t>
            </a:r>
          </a:p>
          <a:p>
            <a:endParaRPr lang="ru-RU" dirty="0" smtClean="0"/>
          </a:p>
          <a:p>
            <a:r>
              <a:rPr lang="ru-RU" dirty="0" smtClean="0"/>
              <a:t>плотность пород в 2020 г. стала такой же, как в 2016 г. – </a:t>
            </a:r>
            <a:br>
              <a:rPr lang="ru-RU" dirty="0" smtClean="0"/>
            </a:br>
            <a:r>
              <a:rPr lang="ru-RU" i="1" dirty="0" smtClean="0"/>
              <a:t>поле </a:t>
            </a:r>
            <a:r>
              <a:rPr lang="en-US" i="1" dirty="0" err="1" smtClean="0"/>
              <a:t>dG</a:t>
            </a:r>
            <a:r>
              <a:rPr lang="ru-RU" i="1" dirty="0" smtClean="0"/>
              <a:t> 2020-2016 не изменилось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426672" y="5489681"/>
            <a:ext cx="1717328" cy="225319"/>
          </a:xfrm>
        </p:spPr>
        <p:txBody>
          <a:bodyPr/>
          <a:lstStyle/>
          <a:p>
            <a:fld id="{821C507C-80C6-4E2D-B732-BA3740081564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Рисунок 3" descr="68238d3ff9ed78daf4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476" y="1500178"/>
            <a:ext cx="2858118" cy="2300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Провал на втором Соликамском руднике (ноябрь 2014 г.)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 descr="скв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0000"/>
            <a:ext cx="6124818" cy="4046636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4286248" y="2714624"/>
            <a:ext cx="3000396" cy="1214447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5410729"/>
            <a:ext cx="2133600" cy="304271"/>
          </a:xfrm>
        </p:spPr>
        <p:txBody>
          <a:bodyPr/>
          <a:lstStyle/>
          <a:p>
            <a:fld id="{821C507C-80C6-4E2D-B732-BA3740081564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Провал на втором Соликамском руднике. Съемка 2014 года.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3668" y="3929070"/>
            <a:ext cx="2928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Погрешность определения аномалий силы тяжести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>
                <a:sym typeface="Symbol"/>
              </a:rPr>
              <a:t></a:t>
            </a:r>
            <a:r>
              <a:rPr lang="ru-RU" dirty="0" smtClean="0"/>
              <a:t> 0.017-0.018 </a:t>
            </a:r>
            <a:r>
              <a:rPr lang="ru-RU" dirty="0" err="1" smtClean="0"/>
              <a:t>мГал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Рисунок 8" descr="скв69_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0000"/>
            <a:ext cx="6126892" cy="404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Верхне-Камское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месторождение калийно-магниевых 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солей</a:t>
            </a:r>
          </a:p>
        </p:txBody>
      </p:sp>
      <p:pic>
        <p:nvPicPr>
          <p:cNvPr id="1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642922"/>
            <a:ext cx="3429024" cy="475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ВКМК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98214" y="642922"/>
            <a:ext cx="2073834" cy="47149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12"/>
            <a:ext cx="3223257" cy="385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Провал на втором Соликамском руднике. Съемка 2016 года.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3668" y="3929070"/>
            <a:ext cx="2928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Погрешность определения аномалий силы тяжести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>
                <a:sym typeface="Symbol"/>
              </a:rPr>
              <a:t></a:t>
            </a:r>
            <a:r>
              <a:rPr lang="ru-RU" dirty="0" smtClean="0"/>
              <a:t> 0.017-0.018 </a:t>
            </a:r>
            <a:r>
              <a:rPr lang="ru-RU" dirty="0" err="1" smtClean="0"/>
              <a:t>мГал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Рисунок 9" descr="скв69_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0000"/>
            <a:ext cx="6126892" cy="404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скв69_2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0000"/>
            <a:ext cx="6126892" cy="40464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Провал на втором Соликамском руднике. Съемка 2019 года.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1071550"/>
            <a:ext cx="2840712" cy="1857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3209" y="3286128"/>
            <a:ext cx="2890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Второй провал, 2018 г.</a:t>
            </a:r>
          </a:p>
          <a:p>
            <a:pPr algn="ctr"/>
            <a:r>
              <a:rPr lang="ru-RU" dirty="0" smtClean="0"/>
              <a:t>к северо-западу от первого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Провал на втором Соликамском руднике. Съемка 20</a:t>
            </a:r>
            <a:r>
              <a:rPr lang="en-US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21</a:t>
            </a: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 года.</a:t>
            </a: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3668" y="3929070"/>
            <a:ext cx="2928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Погрешность определения аномалий силы тяжести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>
                <a:sym typeface="Symbol"/>
              </a:rPr>
              <a:t></a:t>
            </a:r>
            <a:r>
              <a:rPr lang="ru-RU" dirty="0" smtClean="0"/>
              <a:t> 0.017-0.018 </a:t>
            </a:r>
            <a:r>
              <a:rPr lang="ru-RU" dirty="0" err="1" smtClean="0"/>
              <a:t>мГал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 descr="скв69_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0000"/>
            <a:ext cx="6126892" cy="40464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42844" y="1571616"/>
            <a:ext cx="4786346" cy="2740057"/>
            <a:chOff x="198850" y="1232226"/>
            <a:chExt cx="6662981" cy="4408721"/>
          </a:xfrm>
        </p:grpSpPr>
        <p:grpSp>
          <p:nvGrpSpPr>
            <p:cNvPr id="11" name="Группа 9"/>
            <p:cNvGrpSpPr/>
            <p:nvPr/>
          </p:nvGrpSpPr>
          <p:grpSpPr>
            <a:xfrm>
              <a:off x="198850" y="1232226"/>
              <a:ext cx="3781434" cy="4408721"/>
              <a:chOff x="198850" y="1232226"/>
              <a:chExt cx="3781434" cy="4408721"/>
            </a:xfrm>
          </p:grpSpPr>
          <p:sp>
            <p:nvSpPr>
              <p:cNvPr id="15" name="TextBox 7"/>
              <p:cNvSpPr txBox="1"/>
              <p:nvPr/>
            </p:nvSpPr>
            <p:spPr>
              <a:xfrm>
                <a:off x="198850" y="1232226"/>
                <a:ext cx="2616451" cy="1782753"/>
              </a:xfrm>
              <a:prstGeom prst="rect">
                <a:avLst/>
              </a:prstGeom>
              <a:solidFill>
                <a:schemeClr val="bg1">
                  <a:alpha val="63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Северный участок повторных наблюдений</a:t>
                </a:r>
                <a:br>
                  <a:rPr lang="ru-RU" sz="1600" dirty="0" smtClean="0"/>
                </a:br>
                <a:r>
                  <a:rPr lang="ru-RU" dirty="0" smtClean="0"/>
                  <a:t> (</a:t>
                </a:r>
                <a:r>
                  <a:rPr lang="ru-RU" dirty="0" err="1" smtClean="0"/>
                  <a:t>скв</a:t>
                </a:r>
                <a:r>
                  <a:rPr lang="ru-RU" dirty="0" smtClean="0"/>
                  <a:t>. 69)</a:t>
                </a:r>
                <a:endParaRPr lang="ru-RU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93325" y="4105800"/>
                <a:ext cx="2786959" cy="1535147"/>
              </a:xfrm>
              <a:prstGeom prst="rect">
                <a:avLst/>
              </a:prstGeom>
              <a:solidFill>
                <a:schemeClr val="bg1">
                  <a:alpha val="63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 smtClean="0"/>
                  <a:t>Южный участок</a:t>
                </a:r>
              </a:p>
              <a:p>
                <a:pPr algn="ctr"/>
                <a:r>
                  <a:rPr lang="ru-RU" sz="1400" dirty="0" smtClean="0"/>
                  <a:t>повторных наблюдений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(</a:t>
                </a:r>
                <a:r>
                  <a:rPr lang="ru-RU" sz="1400" dirty="0" err="1" smtClean="0"/>
                  <a:t>скв</a:t>
                </a:r>
                <a:r>
                  <a:rPr lang="ru-RU" sz="1400" dirty="0" smtClean="0"/>
                  <a:t>. 122, 134)</a:t>
                </a:r>
                <a:endParaRPr lang="ru-RU" sz="1400" dirty="0"/>
              </a:p>
            </p:txBody>
          </p:sp>
        </p:grpSp>
        <p:sp>
          <p:nvSpPr>
            <p:cNvPr id="12" name="Полилиния 11"/>
            <p:cNvSpPr/>
            <p:nvPr/>
          </p:nvSpPr>
          <p:spPr>
            <a:xfrm>
              <a:off x="4573741" y="4095444"/>
              <a:ext cx="2288090" cy="240243"/>
            </a:xfrm>
            <a:custGeom>
              <a:avLst/>
              <a:gdLst>
                <a:gd name="connsiteX0" fmla="*/ 0 w 2089150"/>
                <a:gd name="connsiteY0" fmla="*/ 162454 h 240241"/>
                <a:gd name="connsiteX1" fmla="*/ 431800 w 2089150"/>
                <a:gd name="connsiteY1" fmla="*/ 146579 h 240241"/>
                <a:gd name="connsiteX2" fmla="*/ 704850 w 2089150"/>
                <a:gd name="connsiteY2" fmla="*/ 22754 h 240241"/>
                <a:gd name="connsiteX3" fmla="*/ 911225 w 2089150"/>
                <a:gd name="connsiteY3" fmla="*/ 10054 h 240241"/>
                <a:gd name="connsiteX4" fmla="*/ 1057275 w 2089150"/>
                <a:gd name="connsiteY4" fmla="*/ 60854 h 240241"/>
                <a:gd name="connsiteX5" fmla="*/ 1228725 w 2089150"/>
                <a:gd name="connsiteY5" fmla="*/ 57679 h 240241"/>
                <a:gd name="connsiteX6" fmla="*/ 1323975 w 2089150"/>
                <a:gd name="connsiteY6" fmla="*/ 114829 h 240241"/>
                <a:gd name="connsiteX7" fmla="*/ 1463675 w 2089150"/>
                <a:gd name="connsiteY7" fmla="*/ 146579 h 240241"/>
                <a:gd name="connsiteX8" fmla="*/ 1609725 w 2089150"/>
                <a:gd name="connsiteY8" fmla="*/ 235479 h 240241"/>
                <a:gd name="connsiteX9" fmla="*/ 1895475 w 2089150"/>
                <a:gd name="connsiteY9" fmla="*/ 175154 h 240241"/>
                <a:gd name="connsiteX10" fmla="*/ 2009775 w 2089150"/>
                <a:gd name="connsiteY10" fmla="*/ 175154 h 240241"/>
                <a:gd name="connsiteX11" fmla="*/ 2089150 w 2089150"/>
                <a:gd name="connsiteY11" fmla="*/ 200554 h 240241"/>
                <a:gd name="connsiteX0" fmla="*/ 0 w 2288089"/>
                <a:gd name="connsiteY0" fmla="*/ 162455 h 240241"/>
                <a:gd name="connsiteX1" fmla="*/ 630739 w 2288089"/>
                <a:gd name="connsiteY1" fmla="*/ 146579 h 240241"/>
                <a:gd name="connsiteX2" fmla="*/ 903789 w 2288089"/>
                <a:gd name="connsiteY2" fmla="*/ 22754 h 240241"/>
                <a:gd name="connsiteX3" fmla="*/ 1110164 w 2288089"/>
                <a:gd name="connsiteY3" fmla="*/ 10054 h 240241"/>
                <a:gd name="connsiteX4" fmla="*/ 1256214 w 2288089"/>
                <a:gd name="connsiteY4" fmla="*/ 60854 h 240241"/>
                <a:gd name="connsiteX5" fmla="*/ 1427664 w 2288089"/>
                <a:gd name="connsiteY5" fmla="*/ 57679 h 240241"/>
                <a:gd name="connsiteX6" fmla="*/ 1522914 w 2288089"/>
                <a:gd name="connsiteY6" fmla="*/ 114829 h 240241"/>
                <a:gd name="connsiteX7" fmla="*/ 1662614 w 2288089"/>
                <a:gd name="connsiteY7" fmla="*/ 146579 h 240241"/>
                <a:gd name="connsiteX8" fmla="*/ 1808664 w 2288089"/>
                <a:gd name="connsiteY8" fmla="*/ 235479 h 240241"/>
                <a:gd name="connsiteX9" fmla="*/ 2094414 w 2288089"/>
                <a:gd name="connsiteY9" fmla="*/ 175154 h 240241"/>
                <a:gd name="connsiteX10" fmla="*/ 2208714 w 2288089"/>
                <a:gd name="connsiteY10" fmla="*/ 175154 h 240241"/>
                <a:gd name="connsiteX11" fmla="*/ 2288089 w 2288089"/>
                <a:gd name="connsiteY11" fmla="*/ 200554 h 240241"/>
                <a:gd name="connsiteX0" fmla="*/ 0 w 2288089"/>
                <a:gd name="connsiteY0" fmla="*/ 162455 h 240241"/>
                <a:gd name="connsiteX1" fmla="*/ 531247 w 2288089"/>
                <a:gd name="connsiteY1" fmla="*/ 146579 h 240241"/>
                <a:gd name="connsiteX2" fmla="*/ 903789 w 2288089"/>
                <a:gd name="connsiteY2" fmla="*/ 22754 h 240241"/>
                <a:gd name="connsiteX3" fmla="*/ 1110164 w 2288089"/>
                <a:gd name="connsiteY3" fmla="*/ 10054 h 240241"/>
                <a:gd name="connsiteX4" fmla="*/ 1256214 w 2288089"/>
                <a:gd name="connsiteY4" fmla="*/ 60854 h 240241"/>
                <a:gd name="connsiteX5" fmla="*/ 1427664 w 2288089"/>
                <a:gd name="connsiteY5" fmla="*/ 57679 h 240241"/>
                <a:gd name="connsiteX6" fmla="*/ 1522914 w 2288089"/>
                <a:gd name="connsiteY6" fmla="*/ 114829 h 240241"/>
                <a:gd name="connsiteX7" fmla="*/ 1662614 w 2288089"/>
                <a:gd name="connsiteY7" fmla="*/ 146579 h 240241"/>
                <a:gd name="connsiteX8" fmla="*/ 1808664 w 2288089"/>
                <a:gd name="connsiteY8" fmla="*/ 235479 h 240241"/>
                <a:gd name="connsiteX9" fmla="*/ 2094414 w 2288089"/>
                <a:gd name="connsiteY9" fmla="*/ 175154 h 240241"/>
                <a:gd name="connsiteX10" fmla="*/ 2208714 w 2288089"/>
                <a:gd name="connsiteY10" fmla="*/ 175154 h 240241"/>
                <a:gd name="connsiteX11" fmla="*/ 2288089 w 2288089"/>
                <a:gd name="connsiteY11" fmla="*/ 200554 h 240241"/>
                <a:gd name="connsiteX0" fmla="*/ 0 w 2288089"/>
                <a:gd name="connsiteY0" fmla="*/ 162455 h 240241"/>
                <a:gd name="connsiteX1" fmla="*/ 531247 w 2288089"/>
                <a:gd name="connsiteY1" fmla="*/ 146579 h 240241"/>
                <a:gd name="connsiteX2" fmla="*/ 804297 w 2288089"/>
                <a:gd name="connsiteY2" fmla="*/ 22754 h 240241"/>
                <a:gd name="connsiteX3" fmla="*/ 1110164 w 2288089"/>
                <a:gd name="connsiteY3" fmla="*/ 10054 h 240241"/>
                <a:gd name="connsiteX4" fmla="*/ 1256214 w 2288089"/>
                <a:gd name="connsiteY4" fmla="*/ 60854 h 240241"/>
                <a:gd name="connsiteX5" fmla="*/ 1427664 w 2288089"/>
                <a:gd name="connsiteY5" fmla="*/ 57679 h 240241"/>
                <a:gd name="connsiteX6" fmla="*/ 1522914 w 2288089"/>
                <a:gd name="connsiteY6" fmla="*/ 114829 h 240241"/>
                <a:gd name="connsiteX7" fmla="*/ 1662614 w 2288089"/>
                <a:gd name="connsiteY7" fmla="*/ 146579 h 240241"/>
                <a:gd name="connsiteX8" fmla="*/ 1808664 w 2288089"/>
                <a:gd name="connsiteY8" fmla="*/ 235479 h 240241"/>
                <a:gd name="connsiteX9" fmla="*/ 2094414 w 2288089"/>
                <a:gd name="connsiteY9" fmla="*/ 175154 h 240241"/>
                <a:gd name="connsiteX10" fmla="*/ 2208714 w 2288089"/>
                <a:gd name="connsiteY10" fmla="*/ 175154 h 240241"/>
                <a:gd name="connsiteX11" fmla="*/ 2288089 w 2288089"/>
                <a:gd name="connsiteY11" fmla="*/ 200554 h 240241"/>
                <a:gd name="connsiteX0" fmla="*/ 0 w 2288089"/>
                <a:gd name="connsiteY0" fmla="*/ 162455 h 240243"/>
                <a:gd name="connsiteX1" fmla="*/ 531247 w 2288089"/>
                <a:gd name="connsiteY1" fmla="*/ 146579 h 240243"/>
                <a:gd name="connsiteX2" fmla="*/ 804297 w 2288089"/>
                <a:gd name="connsiteY2" fmla="*/ 22754 h 240243"/>
                <a:gd name="connsiteX3" fmla="*/ 1110164 w 2288089"/>
                <a:gd name="connsiteY3" fmla="*/ 10054 h 240243"/>
                <a:gd name="connsiteX4" fmla="*/ 1256214 w 2288089"/>
                <a:gd name="connsiteY4" fmla="*/ 60854 h 240243"/>
                <a:gd name="connsiteX5" fmla="*/ 1427664 w 2288089"/>
                <a:gd name="connsiteY5" fmla="*/ 57679 h 240243"/>
                <a:gd name="connsiteX6" fmla="*/ 1522914 w 2288089"/>
                <a:gd name="connsiteY6" fmla="*/ 114829 h 240243"/>
                <a:gd name="connsiteX7" fmla="*/ 1662614 w 2288089"/>
                <a:gd name="connsiteY7" fmla="*/ 146579 h 240243"/>
                <a:gd name="connsiteX8" fmla="*/ 1808665 w 2288089"/>
                <a:gd name="connsiteY8" fmla="*/ 235480 h 240243"/>
                <a:gd name="connsiteX9" fmla="*/ 2094414 w 2288089"/>
                <a:gd name="connsiteY9" fmla="*/ 175154 h 240243"/>
                <a:gd name="connsiteX10" fmla="*/ 2208714 w 2288089"/>
                <a:gd name="connsiteY10" fmla="*/ 175154 h 240243"/>
                <a:gd name="connsiteX11" fmla="*/ 2288089 w 2288089"/>
                <a:gd name="connsiteY11" fmla="*/ 200554 h 240243"/>
                <a:gd name="connsiteX0" fmla="*/ 0 w 2288089"/>
                <a:gd name="connsiteY0" fmla="*/ 162455 h 240241"/>
                <a:gd name="connsiteX1" fmla="*/ 531247 w 2288089"/>
                <a:gd name="connsiteY1" fmla="*/ 146579 h 240241"/>
                <a:gd name="connsiteX2" fmla="*/ 804297 w 2288089"/>
                <a:gd name="connsiteY2" fmla="*/ 22754 h 240241"/>
                <a:gd name="connsiteX3" fmla="*/ 1110164 w 2288089"/>
                <a:gd name="connsiteY3" fmla="*/ 10054 h 240241"/>
                <a:gd name="connsiteX4" fmla="*/ 1256214 w 2288089"/>
                <a:gd name="connsiteY4" fmla="*/ 60854 h 240241"/>
                <a:gd name="connsiteX5" fmla="*/ 1427664 w 2288089"/>
                <a:gd name="connsiteY5" fmla="*/ 57679 h 240241"/>
                <a:gd name="connsiteX6" fmla="*/ 1522914 w 2288089"/>
                <a:gd name="connsiteY6" fmla="*/ 114829 h 240241"/>
                <a:gd name="connsiteX7" fmla="*/ 1662614 w 2288089"/>
                <a:gd name="connsiteY7" fmla="*/ 146579 h 240241"/>
                <a:gd name="connsiteX8" fmla="*/ 1808665 w 2288089"/>
                <a:gd name="connsiteY8" fmla="*/ 235480 h 240241"/>
                <a:gd name="connsiteX9" fmla="*/ 2094414 w 2288089"/>
                <a:gd name="connsiteY9" fmla="*/ 175154 h 240241"/>
                <a:gd name="connsiteX10" fmla="*/ 2208714 w 2288089"/>
                <a:gd name="connsiteY10" fmla="*/ 175154 h 240241"/>
                <a:gd name="connsiteX11" fmla="*/ 2288089 w 2288089"/>
                <a:gd name="connsiteY11" fmla="*/ 200554 h 240241"/>
                <a:gd name="connsiteX0" fmla="*/ 0 w 2288089"/>
                <a:gd name="connsiteY0" fmla="*/ 162455 h 240243"/>
                <a:gd name="connsiteX1" fmla="*/ 531247 w 2288089"/>
                <a:gd name="connsiteY1" fmla="*/ 146579 h 240243"/>
                <a:gd name="connsiteX2" fmla="*/ 804297 w 2288089"/>
                <a:gd name="connsiteY2" fmla="*/ 22754 h 240243"/>
                <a:gd name="connsiteX3" fmla="*/ 1110164 w 2288089"/>
                <a:gd name="connsiteY3" fmla="*/ 10054 h 240243"/>
                <a:gd name="connsiteX4" fmla="*/ 1256214 w 2288089"/>
                <a:gd name="connsiteY4" fmla="*/ 60854 h 240243"/>
                <a:gd name="connsiteX5" fmla="*/ 1427664 w 2288089"/>
                <a:gd name="connsiteY5" fmla="*/ 57679 h 240243"/>
                <a:gd name="connsiteX6" fmla="*/ 1522914 w 2288089"/>
                <a:gd name="connsiteY6" fmla="*/ 114829 h 240243"/>
                <a:gd name="connsiteX7" fmla="*/ 1662614 w 2288089"/>
                <a:gd name="connsiteY7" fmla="*/ 146579 h 240243"/>
                <a:gd name="connsiteX8" fmla="*/ 1808665 w 2288089"/>
                <a:gd name="connsiteY8" fmla="*/ 235480 h 240243"/>
                <a:gd name="connsiteX9" fmla="*/ 2094414 w 2288089"/>
                <a:gd name="connsiteY9" fmla="*/ 175154 h 240243"/>
                <a:gd name="connsiteX10" fmla="*/ 2208714 w 2288089"/>
                <a:gd name="connsiteY10" fmla="*/ 175154 h 240243"/>
                <a:gd name="connsiteX11" fmla="*/ 2288089 w 2288089"/>
                <a:gd name="connsiteY11" fmla="*/ 200554 h 24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8089" h="240243">
                  <a:moveTo>
                    <a:pt x="0" y="162455"/>
                  </a:moveTo>
                  <a:lnTo>
                    <a:pt x="531247" y="146579"/>
                  </a:lnTo>
                  <a:cubicBezTo>
                    <a:pt x="681878" y="123296"/>
                    <a:pt x="707811" y="45508"/>
                    <a:pt x="804297" y="22754"/>
                  </a:cubicBezTo>
                  <a:cubicBezTo>
                    <a:pt x="900783" y="0"/>
                    <a:pt x="1034844" y="3704"/>
                    <a:pt x="1110164" y="10054"/>
                  </a:cubicBezTo>
                  <a:cubicBezTo>
                    <a:pt x="1185484" y="16404"/>
                    <a:pt x="1203297" y="52916"/>
                    <a:pt x="1256214" y="60854"/>
                  </a:cubicBezTo>
                  <a:cubicBezTo>
                    <a:pt x="1309131" y="68792"/>
                    <a:pt x="1383214" y="48683"/>
                    <a:pt x="1427664" y="57679"/>
                  </a:cubicBezTo>
                  <a:cubicBezTo>
                    <a:pt x="1472114" y="66675"/>
                    <a:pt x="1483756" y="100012"/>
                    <a:pt x="1522914" y="114829"/>
                  </a:cubicBezTo>
                  <a:cubicBezTo>
                    <a:pt x="1562072" y="129646"/>
                    <a:pt x="1614989" y="126471"/>
                    <a:pt x="1662614" y="146579"/>
                  </a:cubicBezTo>
                  <a:cubicBezTo>
                    <a:pt x="1710239" y="166687"/>
                    <a:pt x="1736698" y="230718"/>
                    <a:pt x="1808665" y="235480"/>
                  </a:cubicBezTo>
                  <a:cubicBezTo>
                    <a:pt x="1880632" y="240242"/>
                    <a:pt x="2027739" y="185208"/>
                    <a:pt x="2094414" y="175154"/>
                  </a:cubicBezTo>
                  <a:cubicBezTo>
                    <a:pt x="2161089" y="165100"/>
                    <a:pt x="2176435" y="170921"/>
                    <a:pt x="2208714" y="175154"/>
                  </a:cubicBezTo>
                  <a:cubicBezTo>
                    <a:pt x="2240993" y="179387"/>
                    <a:pt x="2288089" y="200554"/>
                    <a:pt x="2288089" y="200554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480617" y="2151737"/>
              <a:ext cx="1285875" cy="619800"/>
            </a:xfrm>
            <a:custGeom>
              <a:avLst/>
              <a:gdLst>
                <a:gd name="connsiteX0" fmla="*/ 0 w 1285875"/>
                <a:gd name="connsiteY0" fmla="*/ 504825 h 504825"/>
                <a:gd name="connsiteX1" fmla="*/ 180975 w 1285875"/>
                <a:gd name="connsiteY1" fmla="*/ 276225 h 504825"/>
                <a:gd name="connsiteX2" fmla="*/ 406400 w 1285875"/>
                <a:gd name="connsiteY2" fmla="*/ 88900 h 504825"/>
                <a:gd name="connsiteX3" fmla="*/ 714375 w 1285875"/>
                <a:gd name="connsiteY3" fmla="*/ 34925 h 504825"/>
                <a:gd name="connsiteX4" fmla="*/ 1285875 w 1285875"/>
                <a:gd name="connsiteY4" fmla="*/ 0 h 504825"/>
                <a:gd name="connsiteX0" fmla="*/ 0 w 1285875"/>
                <a:gd name="connsiteY0" fmla="*/ 504825 h 504825"/>
                <a:gd name="connsiteX1" fmla="*/ 180975 w 1285875"/>
                <a:gd name="connsiteY1" fmla="*/ 276225 h 504825"/>
                <a:gd name="connsiteX2" fmla="*/ 406400 w 1285875"/>
                <a:gd name="connsiteY2" fmla="*/ 88900 h 504825"/>
                <a:gd name="connsiteX3" fmla="*/ 714375 w 1285875"/>
                <a:gd name="connsiteY3" fmla="*/ 34925 h 504825"/>
                <a:gd name="connsiteX4" fmla="*/ 1001072 w 1285875"/>
                <a:gd name="connsiteY4" fmla="*/ 7670 h 504825"/>
                <a:gd name="connsiteX5" fmla="*/ 1285875 w 1285875"/>
                <a:gd name="connsiteY5" fmla="*/ 0 h 504825"/>
                <a:gd name="connsiteX0" fmla="*/ 0 w 1285875"/>
                <a:gd name="connsiteY0" fmla="*/ 504825 h 504825"/>
                <a:gd name="connsiteX1" fmla="*/ 180975 w 1285875"/>
                <a:gd name="connsiteY1" fmla="*/ 276225 h 504825"/>
                <a:gd name="connsiteX2" fmla="*/ 406400 w 1285875"/>
                <a:gd name="connsiteY2" fmla="*/ 88900 h 504825"/>
                <a:gd name="connsiteX3" fmla="*/ 714375 w 1285875"/>
                <a:gd name="connsiteY3" fmla="*/ 34925 h 504825"/>
                <a:gd name="connsiteX4" fmla="*/ 1001072 w 1285875"/>
                <a:gd name="connsiteY4" fmla="*/ 7670 h 504825"/>
                <a:gd name="connsiteX5" fmla="*/ 1285875 w 1285875"/>
                <a:gd name="connsiteY5" fmla="*/ 0 h 504825"/>
                <a:gd name="connsiteX0" fmla="*/ 0 w 1285875"/>
                <a:gd name="connsiteY0" fmla="*/ 598413 h 598413"/>
                <a:gd name="connsiteX1" fmla="*/ 180975 w 1285875"/>
                <a:gd name="connsiteY1" fmla="*/ 369813 h 598413"/>
                <a:gd name="connsiteX2" fmla="*/ 406400 w 1285875"/>
                <a:gd name="connsiteY2" fmla="*/ 182488 h 598413"/>
                <a:gd name="connsiteX3" fmla="*/ 714376 w 1285875"/>
                <a:gd name="connsiteY3" fmla="*/ 13538 h 598413"/>
                <a:gd name="connsiteX4" fmla="*/ 1001072 w 1285875"/>
                <a:gd name="connsiteY4" fmla="*/ 101258 h 598413"/>
                <a:gd name="connsiteX5" fmla="*/ 1285875 w 1285875"/>
                <a:gd name="connsiteY5" fmla="*/ 93588 h 598413"/>
                <a:gd name="connsiteX0" fmla="*/ 0 w 1285875"/>
                <a:gd name="connsiteY0" fmla="*/ 625471 h 625471"/>
                <a:gd name="connsiteX1" fmla="*/ 180975 w 1285875"/>
                <a:gd name="connsiteY1" fmla="*/ 396871 h 625471"/>
                <a:gd name="connsiteX2" fmla="*/ 406400 w 1285875"/>
                <a:gd name="connsiteY2" fmla="*/ 209546 h 625471"/>
                <a:gd name="connsiteX3" fmla="*/ 714376 w 1285875"/>
                <a:gd name="connsiteY3" fmla="*/ 40596 h 625471"/>
                <a:gd name="connsiteX4" fmla="*/ 1001072 w 1285875"/>
                <a:gd name="connsiteY4" fmla="*/ 13341 h 625471"/>
                <a:gd name="connsiteX5" fmla="*/ 1285875 w 1285875"/>
                <a:gd name="connsiteY5" fmla="*/ 120646 h 625471"/>
                <a:gd name="connsiteX0" fmla="*/ 0 w 1285875"/>
                <a:gd name="connsiteY0" fmla="*/ 619799 h 619799"/>
                <a:gd name="connsiteX1" fmla="*/ 180975 w 1285875"/>
                <a:gd name="connsiteY1" fmla="*/ 391199 h 619799"/>
                <a:gd name="connsiteX2" fmla="*/ 406400 w 1285875"/>
                <a:gd name="connsiteY2" fmla="*/ 203874 h 619799"/>
                <a:gd name="connsiteX3" fmla="*/ 714376 w 1285875"/>
                <a:gd name="connsiteY3" fmla="*/ 34924 h 619799"/>
                <a:gd name="connsiteX4" fmla="*/ 1001072 w 1285875"/>
                <a:gd name="connsiteY4" fmla="*/ 7669 h 619799"/>
                <a:gd name="connsiteX5" fmla="*/ 1285875 w 1285875"/>
                <a:gd name="connsiteY5" fmla="*/ 0 h 6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875" h="619799">
                  <a:moveTo>
                    <a:pt x="0" y="619799"/>
                  </a:moveTo>
                  <a:cubicBezTo>
                    <a:pt x="56621" y="540159"/>
                    <a:pt x="113242" y="460520"/>
                    <a:pt x="180975" y="391199"/>
                  </a:cubicBezTo>
                  <a:cubicBezTo>
                    <a:pt x="248708" y="321878"/>
                    <a:pt x="317500" y="263253"/>
                    <a:pt x="406400" y="203874"/>
                  </a:cubicBezTo>
                  <a:cubicBezTo>
                    <a:pt x="495300" y="144495"/>
                    <a:pt x="615264" y="67625"/>
                    <a:pt x="714376" y="34924"/>
                  </a:cubicBezTo>
                  <a:cubicBezTo>
                    <a:pt x="813488" y="2223"/>
                    <a:pt x="905822" y="13490"/>
                    <a:pt x="1001072" y="7669"/>
                  </a:cubicBezTo>
                  <a:cubicBezTo>
                    <a:pt x="1096322" y="1848"/>
                    <a:pt x="1271564" y="1278"/>
                    <a:pt x="1285875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580064" y="2841427"/>
              <a:ext cx="1403350" cy="41805"/>
            </a:xfrm>
            <a:custGeom>
              <a:avLst/>
              <a:gdLst>
                <a:gd name="connsiteX0" fmla="*/ 0 w 1403350"/>
                <a:gd name="connsiteY0" fmla="*/ 0 h 41804"/>
                <a:gd name="connsiteX1" fmla="*/ 171450 w 1403350"/>
                <a:gd name="connsiteY1" fmla="*/ 22225 h 41804"/>
                <a:gd name="connsiteX2" fmla="*/ 644525 w 1403350"/>
                <a:gd name="connsiteY2" fmla="*/ 41275 h 41804"/>
                <a:gd name="connsiteX3" fmla="*/ 1403350 w 1403350"/>
                <a:gd name="connsiteY3" fmla="*/ 25400 h 4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350" h="41804">
                  <a:moveTo>
                    <a:pt x="0" y="0"/>
                  </a:moveTo>
                  <a:cubicBezTo>
                    <a:pt x="32014" y="7673"/>
                    <a:pt x="64029" y="15346"/>
                    <a:pt x="171450" y="22225"/>
                  </a:cubicBezTo>
                  <a:cubicBezTo>
                    <a:pt x="278871" y="29104"/>
                    <a:pt x="439208" y="40746"/>
                    <a:pt x="644525" y="41275"/>
                  </a:cubicBezTo>
                  <a:cubicBezTo>
                    <a:pt x="849842" y="41804"/>
                    <a:pt x="1403350" y="25400"/>
                    <a:pt x="1403350" y="2540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" name="Рисунок 3" descr="G_скв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12"/>
            <a:ext cx="3830219" cy="21958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Динамическая аномалия силы тяжести </a:t>
            </a:r>
            <a:endParaRPr lang="en-US" sz="2400" b="1" i="1" kern="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20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(северный </a:t>
            </a:r>
            <a:r>
              <a:rPr lang="ru-RU" sz="20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участок, </a:t>
            </a:r>
            <a:r>
              <a:rPr lang="ru-RU" sz="2000" b="1" i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скв</a:t>
            </a:r>
            <a:r>
              <a:rPr lang="ru-RU" sz="20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. 69)</a:t>
            </a:r>
            <a:endParaRPr lang="ru-RU" sz="20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85798"/>
            <a:ext cx="3307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Локальны</a:t>
            </a:r>
            <a:r>
              <a:rPr lang="ru-RU" sz="1600" dirty="0" smtClean="0"/>
              <a:t>е</a:t>
            </a:r>
            <a:r>
              <a:rPr lang="ru-RU" sz="1600" dirty="0" smtClean="0"/>
              <a:t> аномалии силы тяжести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14942" y="642922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Динамические </a:t>
            </a:r>
            <a:r>
              <a:rPr lang="ru-RU" sz="1600" dirty="0" smtClean="0"/>
              <a:t>аномалии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643318"/>
            <a:ext cx="3714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 2016-2019 </a:t>
            </a:r>
            <a:r>
              <a:rPr lang="ru-RU" sz="1400" b="1" dirty="0" err="1" smtClean="0"/>
              <a:t>гг</a:t>
            </a:r>
            <a:r>
              <a:rPr lang="ru-RU" sz="1400" b="1" dirty="0" smtClean="0"/>
              <a:t>:</a:t>
            </a:r>
          </a:p>
          <a:p>
            <a:r>
              <a:rPr lang="ru-RU" sz="1400" dirty="0" smtClean="0"/>
              <a:t>на профиле </a:t>
            </a:r>
            <a:r>
              <a:rPr lang="en-US" sz="1400" dirty="0" smtClean="0"/>
              <a:t>I</a:t>
            </a:r>
            <a:r>
              <a:rPr lang="ru-RU" sz="1400" dirty="0" smtClean="0"/>
              <a:t> продолжается процесс разуплотнения </a:t>
            </a:r>
            <a:r>
              <a:rPr lang="ru-RU" sz="1400" dirty="0" smtClean="0"/>
              <a:t>пород,</a:t>
            </a:r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 smtClean="0"/>
              <a:t>профиле </a:t>
            </a:r>
            <a:r>
              <a:rPr lang="en-US" sz="1400" dirty="0" smtClean="0"/>
              <a:t>II</a:t>
            </a:r>
            <a:r>
              <a:rPr lang="ru-RU" sz="1400" dirty="0" smtClean="0"/>
              <a:t> произошло оседание земной </a:t>
            </a:r>
            <a:r>
              <a:rPr lang="ru-RU" sz="1400" dirty="0" smtClean="0"/>
              <a:t>поверхности.</a:t>
            </a:r>
          </a:p>
          <a:p>
            <a:endParaRPr lang="ru-RU" sz="1400" dirty="0" smtClean="0"/>
          </a:p>
          <a:p>
            <a:r>
              <a:rPr lang="ru-RU" sz="1400" b="1" dirty="0" smtClean="0"/>
              <a:t>В 2019-2021 </a:t>
            </a:r>
            <a:r>
              <a:rPr lang="ru-RU" sz="1400" b="1" dirty="0" err="1" smtClean="0"/>
              <a:t>гг</a:t>
            </a:r>
            <a:r>
              <a:rPr lang="ru-RU" sz="1400" b="1" dirty="0" smtClean="0"/>
              <a:t>:</a:t>
            </a:r>
          </a:p>
          <a:p>
            <a:r>
              <a:rPr lang="ru-RU" sz="1400" dirty="0" smtClean="0"/>
              <a:t>динамические аномалии положительные, оседания замедлились.</a:t>
            </a:r>
            <a:endParaRPr lang="ru-RU" sz="1400" dirty="0"/>
          </a:p>
        </p:txBody>
      </p:sp>
      <p:pic>
        <p:nvPicPr>
          <p:cNvPr id="11" name="Рисунок 10" descr="скв69 19-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428740"/>
            <a:ext cx="2224575" cy="30718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86248" y="1000112"/>
            <a:ext cx="1212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2016-2019 гг. </a:t>
            </a:r>
            <a:endParaRPr lang="ru-RU" sz="1400" dirty="0"/>
          </a:p>
        </p:txBody>
      </p:sp>
      <p:pic>
        <p:nvPicPr>
          <p:cNvPr id="13" name="Рисунок 12" descr="скв69 21-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1357302"/>
            <a:ext cx="2296388" cy="40719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000892" y="1000112"/>
            <a:ext cx="1212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2019-2021 </a:t>
            </a:r>
            <a:r>
              <a:rPr lang="ru-RU" sz="1400" dirty="0" smtClean="0"/>
              <a:t>гг. </a:t>
            </a:r>
            <a:endParaRPr lang="ru-RU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Рисунок 3" descr="G_цели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928674"/>
            <a:ext cx="5214942" cy="37955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Динамическая аномалия силы тяжести </a:t>
            </a:r>
            <a:endParaRPr lang="en-US" sz="2400" b="1" i="1" kern="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20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(южный </a:t>
            </a:r>
            <a:r>
              <a:rPr lang="ru-RU" sz="20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участок, </a:t>
            </a:r>
            <a:r>
              <a:rPr lang="ru-RU" sz="2000" b="1" i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скв</a:t>
            </a:r>
            <a:r>
              <a:rPr lang="ru-RU" sz="20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. 122, 134)</a:t>
            </a:r>
            <a:endParaRPr lang="ru-RU" sz="20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6" y="857236"/>
            <a:ext cx="289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Карта локальных аномалий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929202"/>
            <a:ext cx="3714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Процесс оседаний уменьшается, динамические аномалии увеличиваются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085710" y="428608"/>
            <a:ext cx="405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Динамические аномалии </a:t>
            </a:r>
            <a:r>
              <a:rPr lang="ru-RU" dirty="0" smtClean="0"/>
              <a:t>2014-2021 </a:t>
            </a:r>
            <a:r>
              <a:rPr lang="ru-RU" dirty="0" smtClean="0"/>
              <a:t>гг. </a:t>
            </a:r>
            <a:endParaRPr lang="ru-RU" dirty="0"/>
          </a:p>
        </p:txBody>
      </p:sp>
      <p:pic>
        <p:nvPicPr>
          <p:cNvPr id="11" name="Рисунок 10" descr="график (целик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785798"/>
            <a:ext cx="3337882" cy="485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507C-80C6-4E2D-B732-BA3740081564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4658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Результаты исследований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785798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Мониторинговые гравиметрические наблюдения, проведенные на территориях разработки месторождений полезных ископаемых,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/>
              <a:t>позволяют: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/>
              <a:t>выявлять разуплотненные зоны в подработанном массиве,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/>
              <a:t>разделять области природного и техногенного разуплотнения,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/>
              <a:t>осуществлять контроль процесса оседания земной поверхности,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/>
              <a:t>конкретизировать форму и место проявления техногенных деформаций,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/>
              <a:t>выявлять опасные зоны.</a:t>
            </a:r>
            <a:endParaRPr lang="ru-RU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357422" y="2571748"/>
            <a:ext cx="5500687" cy="1533125"/>
          </a:xfrm>
          <a:prstGeom prst="rect">
            <a:avLst/>
          </a:prstGeom>
          <a:solidFill>
            <a:schemeClr val="bg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55257" tIns="27629" rIns="55257" bIns="27629">
            <a:spAutoFit/>
          </a:bodyPr>
          <a:lstStyle/>
          <a:p>
            <a:pPr algn="ctr" defTabSz="552450" eaLnBrk="0" hangingPunct="0">
              <a:spcBef>
                <a:spcPct val="50000"/>
              </a:spcBef>
              <a:defRPr/>
            </a:pPr>
            <a:r>
              <a:rPr lang="ru-RU" sz="4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endParaRPr lang="en-US" sz="48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5000628" y="4884003"/>
            <a:ext cx="41433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1600" b="1" dirty="0" smtClean="0"/>
              <a:t>Бычков С.Г., </a:t>
            </a:r>
            <a:r>
              <a:rPr lang="ru-RU" sz="1600" b="1" dirty="0" err="1" smtClean="0"/>
              <a:t>Симанов</a:t>
            </a:r>
            <a:r>
              <a:rPr lang="ru-RU" sz="1600" b="1" dirty="0" smtClean="0"/>
              <a:t> А.А., В.В.Хохлова В.В.</a:t>
            </a:r>
            <a:endParaRPr lang="en-US" sz="1600" b="1" dirty="0" smtClean="0"/>
          </a:p>
          <a:p>
            <a:pPr eaLnBrk="0" hangingPunct="0">
              <a:defRPr/>
            </a:pPr>
            <a:r>
              <a:rPr lang="ru-RU" sz="1600" i="1" dirty="0" smtClean="0">
                <a:latin typeface="Times New Roman" pitchFamily="18" charset="0"/>
              </a:rPr>
              <a:t>Горный </a:t>
            </a:r>
            <a:r>
              <a:rPr lang="ru-RU" sz="1600" i="1" dirty="0">
                <a:latin typeface="Times New Roman" pitchFamily="18" charset="0"/>
              </a:rPr>
              <a:t>институт </a:t>
            </a:r>
            <a:r>
              <a:rPr lang="ru-RU" sz="1600" i="1" dirty="0" err="1">
                <a:latin typeface="Times New Roman" pitchFamily="18" charset="0"/>
              </a:rPr>
              <a:t>УрО</a:t>
            </a:r>
            <a:r>
              <a:rPr lang="ru-RU" sz="1600" i="1" dirty="0">
                <a:latin typeface="Times New Roman" pitchFamily="18" charset="0"/>
              </a:rPr>
              <a:t> РАН</a:t>
            </a:r>
            <a:r>
              <a:rPr lang="ru-RU" sz="1600" i="1" dirty="0" smtClean="0">
                <a:latin typeface="Times New Roman" pitchFamily="18" charset="0"/>
              </a:rPr>
              <a:t>, </a:t>
            </a:r>
            <a:r>
              <a:rPr lang="ru-RU" sz="1600" i="1" dirty="0">
                <a:latin typeface="Times New Roman" pitchFamily="18" charset="0"/>
              </a:rPr>
              <a:t>г.Пермь</a:t>
            </a:r>
            <a:endParaRPr lang="en-US" sz="1600" i="1" dirty="0">
              <a:latin typeface="Times New Roman" pitchFamily="18" charset="0"/>
            </a:endParaRPr>
          </a:p>
          <a:p>
            <a:pPr eaLnBrk="0" hangingPunct="0">
              <a:defRPr/>
            </a:pPr>
            <a:r>
              <a:rPr lang="en-US" sz="1600" i="1" dirty="0">
                <a:latin typeface="Times New Roman" pitchFamily="18" charset="0"/>
              </a:rPr>
              <a:t>(342) 216-10-08</a:t>
            </a:r>
            <a:r>
              <a:rPr lang="ru-RU" sz="1600" i="1" dirty="0">
                <a:latin typeface="Times New Roman" pitchFamily="18" charset="0"/>
              </a:rPr>
              <a:t>    </a:t>
            </a:r>
            <a:r>
              <a:rPr lang="en-US" sz="1600" i="1" dirty="0">
                <a:latin typeface="Times New Roman" pitchFamily="18" charset="0"/>
              </a:rPr>
              <a:t>  </a:t>
            </a:r>
            <a:r>
              <a:rPr lang="en-US" sz="1600" i="1" dirty="0" smtClean="0">
                <a:latin typeface="Times New Roman" pitchFamily="18" charset="0"/>
              </a:rPr>
              <a:t>bsg@mi-perm.ru</a:t>
            </a:r>
            <a:endParaRPr lang="en-US" sz="1600" i="1" dirty="0">
              <a:latin typeface="Times New Roman" pitchFamily="18" charset="0"/>
            </a:endParaRPr>
          </a:p>
        </p:txBody>
      </p:sp>
      <p:pic>
        <p:nvPicPr>
          <p:cNvPr id="4" name="Рисунок 3" descr="IMG_8302-07-10-19-11-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0"/>
            <a:ext cx="2071702" cy="36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рис8_Гравик.jpg"/>
          <p:cNvPicPr>
            <a:picLocks noChangeAspect="1"/>
          </p:cNvPicPr>
          <p:nvPr/>
        </p:nvPicPr>
        <p:blipFill>
          <a:blip r:embed="rId3" cstate="print"/>
          <a:srcRect t="21901" r="11674"/>
          <a:stretch>
            <a:fillRect/>
          </a:stretch>
        </p:blipFill>
        <p:spPr>
          <a:xfrm>
            <a:off x="5545183" y="0"/>
            <a:ext cx="3598817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5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22"/>
            <a:ext cx="7278988" cy="45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0" y="0"/>
            <a:ext cx="8929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Геологический разрез месторождения</a:t>
            </a:r>
          </a:p>
        </p:txBody>
      </p: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704358" y="5345668"/>
            <a:ext cx="2439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</a:rPr>
              <a:t>(А.И.Кудряшов</a:t>
            </a:r>
            <a:r>
              <a:rPr lang="ru-RU" b="1" dirty="0">
                <a:latin typeface="Times New Roman" pitchFamily="18" charset="0"/>
              </a:rPr>
              <a:t>, 2001)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-26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69749"/>
            <a:ext cx="1537951" cy="423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0" y="571484"/>
            <a:ext cx="2661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Структурная карта </a:t>
            </a:r>
            <a:r>
              <a:rPr lang="ru-RU" dirty="0" smtClean="0"/>
              <a:t>кровли </a:t>
            </a:r>
            <a:r>
              <a:rPr lang="ru-RU" dirty="0"/>
              <a:t>соляной толщи 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0" y="0"/>
            <a:ext cx="5400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Геологическое строение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57422" y="2571748"/>
            <a:ext cx="3682229" cy="1077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Геологические запасы месторождения:</a:t>
            </a:r>
          </a:p>
          <a:p>
            <a:pPr>
              <a:defRPr/>
            </a:pPr>
            <a:r>
              <a:rPr lang="ru-RU" sz="1600" dirty="0"/>
              <a:t>по карналлитам	96,4 млрд. т, </a:t>
            </a:r>
          </a:p>
          <a:p>
            <a:pPr>
              <a:defRPr/>
            </a:pPr>
            <a:r>
              <a:rPr lang="ru-RU" sz="1600" dirty="0"/>
              <a:t>по сильвинитам	113,2 млрд. т,</a:t>
            </a:r>
          </a:p>
          <a:p>
            <a:pPr>
              <a:defRPr/>
            </a:pPr>
            <a:r>
              <a:rPr lang="ru-RU" sz="1600" dirty="0"/>
              <a:t>по каменной соли	4650 млрд. т.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28794" y="1214426"/>
            <a:ext cx="4500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Соляная толща месторождения, имеющая форму линзы площадью около 8,1 тыс. </a:t>
            </a:r>
            <a:r>
              <a:rPr lang="ru-RU" sz="1600" dirty="0" err="1" smtClean="0"/>
              <a:t>км</a:t>
            </a:r>
            <a:r>
              <a:rPr lang="ru-RU" sz="1600" baseline="30000" dirty="0" err="1" smtClean="0"/>
              <a:t>2</a:t>
            </a:r>
            <a:r>
              <a:rPr lang="ru-RU" sz="1600" dirty="0" smtClean="0"/>
              <a:t>, прослеживается в меридиональном направлении на 205 км, в широтном - до 55 км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43108" y="4214822"/>
            <a:ext cx="421484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Основными проблемами освоения запасов солей Верхнекамского месторождения являются обеспечение защиты рудников от затопления, комплексное освоение его недр и охрана окружающей среды.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429388" y="214294"/>
            <a:ext cx="2508517" cy="5306344"/>
            <a:chOff x="8935770" y="352073"/>
            <a:chExt cx="2508517" cy="530634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35770" y="352073"/>
              <a:ext cx="1921111" cy="530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10004904" y="4221685"/>
              <a:ext cx="14393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Затоплен в 1986 г.</a:t>
              </a:r>
              <a:endParaRPr lang="ru-RU" sz="1200" b="1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9681051" y="4219303"/>
              <a:ext cx="294006" cy="286022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569131" y="3764480"/>
              <a:ext cx="253525" cy="266976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9850120" y="3757336"/>
              <a:ext cx="14727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Затоплен в 2006 г.</a:t>
              </a:r>
              <a:endParaRPr lang="ru-RU" sz="1200" b="1"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9585800" y="2919129"/>
              <a:ext cx="214314" cy="142876"/>
            </a:xfrm>
            <a:prstGeom prst="ellipse">
              <a:avLst/>
            </a:prstGeom>
            <a:solidFill>
              <a:schemeClr val="tx1">
                <a:alpha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8"/>
            <p:cNvSpPr txBox="1">
              <a:spLocks noChangeArrowheads="1"/>
            </p:cNvSpPr>
            <p:nvPr/>
          </p:nvSpPr>
          <p:spPr bwMode="auto">
            <a:xfrm>
              <a:off x="9828689" y="2814354"/>
              <a:ext cx="11893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Авария 2014 г.</a:t>
              </a:r>
              <a:endParaRPr lang="ru-RU" sz="1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1_02"/>
          <p:cNvPicPr>
            <a:picLocks noChangeAspect="1" noChangeArrowheads="1"/>
          </p:cNvPicPr>
          <p:nvPr/>
        </p:nvPicPr>
        <p:blipFill>
          <a:blip r:embed="rId2"/>
          <a:srcRect r="36484" b="62314"/>
          <a:stretch>
            <a:fillRect/>
          </a:stretch>
        </p:blipFill>
        <p:spPr bwMode="auto">
          <a:xfrm>
            <a:off x="293047" y="613600"/>
            <a:ext cx="3391242" cy="433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31213" y="5121673"/>
            <a:ext cx="2152352" cy="204255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 i="1" dirty="0"/>
              <a:t>скважина 1-Березники</a:t>
            </a:r>
            <a:endParaRPr lang="ru-RU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47859" y="776749"/>
            <a:ext cx="2941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Средние плотности пород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</a:rPr>
              <a:t>соляной и </a:t>
            </a:r>
            <a:r>
              <a:rPr lang="ru-RU" sz="1400" b="1" dirty="0" err="1">
                <a:latin typeface="Times New Roman" pitchFamily="18" charset="0"/>
              </a:rPr>
              <a:t>надсоляной</a:t>
            </a:r>
            <a:r>
              <a:rPr lang="ru-RU" sz="1400" b="1" dirty="0">
                <a:latin typeface="Times New Roman" pitchFamily="18" charset="0"/>
              </a:rPr>
              <a:t> толщи</a:t>
            </a:r>
            <a:endParaRPr lang="ru-RU" sz="1400" dirty="0">
              <a:latin typeface="Times New Roman" pitchFamily="18" charset="0"/>
            </a:endParaRPr>
          </a:p>
        </p:txBody>
      </p:sp>
      <p:graphicFrame>
        <p:nvGraphicFramePr>
          <p:cNvPr id="16" name="Group 149"/>
          <p:cNvGraphicFramePr>
            <a:graphicFrameLocks noGrp="1"/>
          </p:cNvGraphicFramePr>
          <p:nvPr/>
        </p:nvGraphicFramePr>
        <p:xfrm>
          <a:off x="4500562" y="1357302"/>
          <a:ext cx="4309449" cy="3031451"/>
        </p:xfrm>
        <a:graphic>
          <a:graphicData uri="http://schemas.openxmlformats.org/drawingml/2006/table">
            <a:tbl>
              <a:tblPr/>
              <a:tblGrid>
                <a:gridCol w="2462543"/>
                <a:gridCol w="1846906"/>
              </a:tblGrid>
              <a:tr h="384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Толща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плотность, г/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2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Терригенно-карбонатная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Соляно-мергельная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Покровная каменная соль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</a:tr>
              <a:tr h="374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Продуктивная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75000"/>
                      </a:srgbClr>
                    </a:solidFill>
                  </a:tcPr>
                </a:tc>
              </a:tr>
              <a:tr h="443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Подстилающая каменная соль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</a:tr>
              <a:tr h="457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Глинисто-ангидритовая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 Box 150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Геолого-геофизическая модель разреза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0561" y="1274504"/>
            <a:ext cx="3262248" cy="923330"/>
          </a:xfrm>
          <a:prstGeom prst="rect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Водозащитная толща</a:t>
            </a:r>
          </a:p>
          <a:p>
            <a:pPr algn="r"/>
            <a:endParaRPr lang="ru-RU" dirty="0" smtClean="0">
              <a:solidFill>
                <a:srgbClr val="002060"/>
              </a:solidFill>
            </a:endParaRPr>
          </a:p>
          <a:p>
            <a:pPr algn="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57158" y="2214558"/>
            <a:ext cx="3236598" cy="1200329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Соли</a:t>
            </a:r>
          </a:p>
          <a:p>
            <a:pPr algn="r"/>
            <a:endParaRPr lang="ru-RU" dirty="0" smtClean="0">
              <a:solidFill>
                <a:srgbClr val="002060"/>
              </a:solidFill>
            </a:endParaRPr>
          </a:p>
          <a:p>
            <a:pPr algn="r"/>
            <a:endParaRPr lang="ru-RU" dirty="0" smtClean="0">
              <a:solidFill>
                <a:srgbClr val="002060"/>
              </a:solidFill>
            </a:endParaRPr>
          </a:p>
          <a:p>
            <a:pPr algn="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786182" y="4637782"/>
            <a:ext cx="5357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Применение </a:t>
            </a:r>
            <a:r>
              <a:rPr lang="ru-RU" sz="1600" dirty="0" err="1" smtClean="0"/>
              <a:t>гравиразведки</a:t>
            </a:r>
            <a:r>
              <a:rPr lang="ru-RU" sz="1600" dirty="0" smtClean="0"/>
              <a:t> на </a:t>
            </a:r>
            <a:r>
              <a:rPr lang="ru-RU" sz="1600" dirty="0" err="1" smtClean="0"/>
              <a:t>ВКМКС</a:t>
            </a:r>
            <a:r>
              <a:rPr lang="ru-RU" sz="1600" dirty="0" smtClean="0"/>
              <a:t> основано на аномально низкой плотности солей, небольшой глубине залегания и сложной морфологии поверхности соляной толщи.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Провалы земной поверхности на территории 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г.Березники</a:t>
            </a:r>
          </a:p>
        </p:txBody>
      </p:sp>
      <p:pic>
        <p:nvPicPr>
          <p:cNvPr id="21" name="Рисунок 20" descr="43.jpg"/>
          <p:cNvPicPr>
            <a:picLocks noChangeAspect="1"/>
          </p:cNvPicPr>
          <p:nvPr/>
        </p:nvPicPr>
        <p:blipFill>
          <a:blip r:embed="rId3"/>
          <a:srcRect l="10416" t="3024" r="13541" b="27864"/>
          <a:stretch>
            <a:fillRect/>
          </a:stretch>
        </p:blipFill>
        <p:spPr>
          <a:xfrm>
            <a:off x="5357818" y="3429004"/>
            <a:ext cx="3038841" cy="2209506"/>
          </a:xfrm>
          <a:prstGeom prst="rect">
            <a:avLst/>
          </a:prstGeom>
        </p:spPr>
      </p:pic>
      <p:pic>
        <p:nvPicPr>
          <p:cNvPr id="22" name="Рисунок 1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00046"/>
            <a:ext cx="4191178" cy="278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Группа 25"/>
          <p:cNvGrpSpPr/>
          <p:nvPr/>
        </p:nvGrpSpPr>
        <p:grpSpPr>
          <a:xfrm>
            <a:off x="142844" y="642922"/>
            <a:ext cx="4127503" cy="5012645"/>
            <a:chOff x="946266" y="1164709"/>
            <a:chExt cx="4127503" cy="501264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946266" y="1164709"/>
              <a:ext cx="4127503" cy="5012645"/>
              <a:chOff x="1310526" y="809727"/>
              <a:chExt cx="4127503" cy="5012645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10526" y="809727"/>
                <a:ext cx="4127503" cy="5012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Группа 12"/>
              <p:cNvGrpSpPr/>
              <p:nvPr/>
            </p:nvGrpSpPr>
            <p:grpSpPr>
              <a:xfrm>
                <a:off x="2037423" y="1679439"/>
                <a:ext cx="3252409" cy="3203510"/>
                <a:chOff x="742497" y="1008796"/>
                <a:chExt cx="4947793" cy="4382854"/>
              </a:xfrm>
            </p:grpSpPr>
            <p:sp>
              <p:nvSpPr>
                <p:cNvPr id="10" name="Oval 7"/>
                <p:cNvSpPr>
                  <a:spLocks noChangeArrowheads="1"/>
                </p:cNvSpPr>
                <p:nvPr/>
              </p:nvSpPr>
              <p:spPr bwMode="auto">
                <a:xfrm rot="20447377">
                  <a:off x="742497" y="4248642"/>
                  <a:ext cx="1243903" cy="114300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" name="Oval 9"/>
                <p:cNvSpPr>
                  <a:spLocks noChangeArrowheads="1"/>
                </p:cNvSpPr>
                <p:nvPr/>
              </p:nvSpPr>
              <p:spPr bwMode="auto">
                <a:xfrm>
                  <a:off x="3857620" y="3929066"/>
                  <a:ext cx="142875" cy="142875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9"/>
                <p:cNvSpPr>
                  <a:spLocks noChangeArrowheads="1"/>
                </p:cNvSpPr>
                <p:nvPr/>
              </p:nvSpPr>
              <p:spPr bwMode="auto">
                <a:xfrm>
                  <a:off x="3143240" y="4786322"/>
                  <a:ext cx="357192" cy="21432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" name="Oval 9"/>
                <p:cNvSpPr>
                  <a:spLocks noChangeArrowheads="1"/>
                </p:cNvSpPr>
                <p:nvPr/>
              </p:nvSpPr>
              <p:spPr bwMode="auto">
                <a:xfrm>
                  <a:off x="1285854" y="2285991"/>
                  <a:ext cx="642942" cy="43655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" name="Oval 11"/>
                <p:cNvSpPr>
                  <a:spLocks noChangeArrowheads="1"/>
                </p:cNvSpPr>
                <p:nvPr/>
              </p:nvSpPr>
              <p:spPr bwMode="auto">
                <a:xfrm>
                  <a:off x="1714482" y="1571611"/>
                  <a:ext cx="714379" cy="51434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242516" y="3998463"/>
                  <a:ext cx="918669" cy="505298"/>
                </a:xfrm>
                <a:prstGeom prst="rect">
                  <a:avLst/>
                </a:prstGeom>
                <a:solidFill>
                  <a:schemeClr val="bg1">
                    <a:alpha val="74901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октябрь </a:t>
                  </a:r>
                  <a:b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</a:br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2006 г.</a:t>
                  </a:r>
                </a:p>
              </p:txBody>
            </p:sp>
            <p:sp>
              <p:nvSpPr>
                <p:cNvPr id="1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857620" y="4143380"/>
                  <a:ext cx="897016" cy="505298"/>
                </a:xfrm>
                <a:prstGeom prst="rect">
                  <a:avLst/>
                </a:prstGeom>
                <a:solidFill>
                  <a:schemeClr val="bg1">
                    <a:alpha val="74901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февраль</a:t>
                  </a:r>
                  <a:b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</a:br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2015 г.</a:t>
                  </a:r>
                </a:p>
              </p:txBody>
            </p:sp>
            <p:sp>
              <p:nvSpPr>
                <p:cNvPr id="1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613185" y="4749163"/>
                  <a:ext cx="2077105" cy="505298"/>
                </a:xfrm>
                <a:prstGeom prst="rect">
                  <a:avLst/>
                </a:prstGeom>
                <a:solidFill>
                  <a:schemeClr val="bg1">
                    <a:alpha val="74901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ru-RU" sz="1200" b="1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март, апрель 2017 </a:t>
                  </a:r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г</a:t>
                  </a:r>
                  <a:r>
                    <a:rPr lang="ru-RU" sz="1200" b="1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.</a:t>
                  </a:r>
                </a:p>
                <a:p>
                  <a:r>
                    <a:rPr lang="ru-RU" sz="1200" b="1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апрель 2018 г.</a:t>
                  </a:r>
                  <a:endParaRPr lang="ru-RU" sz="1200" b="1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785788" y="1857363"/>
                  <a:ext cx="802691" cy="505298"/>
                </a:xfrm>
                <a:prstGeom prst="rect">
                  <a:avLst/>
                </a:prstGeom>
                <a:solidFill>
                  <a:schemeClr val="bg1">
                    <a:alpha val="74901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ноябрь </a:t>
                  </a:r>
                  <a:b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</a:br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2010 г.</a:t>
                  </a:r>
                </a:p>
              </p:txBody>
            </p:sp>
            <p:sp>
              <p:nvSpPr>
                <p:cNvPr id="1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362901" y="1008796"/>
                  <a:ext cx="901210" cy="505298"/>
                </a:xfrm>
                <a:prstGeom prst="rect">
                  <a:avLst/>
                </a:prstGeom>
                <a:solidFill>
                  <a:schemeClr val="bg1">
                    <a:alpha val="74901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декабрь </a:t>
                  </a:r>
                  <a:b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</a:br>
                  <a:r>
                    <a:rPr lang="ru-RU" sz="12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2011 г.</a:t>
                  </a:r>
                </a:p>
              </p:txBody>
            </p:sp>
          </p:grpSp>
        </p:grpSp>
        <p:grpSp>
          <p:nvGrpSpPr>
            <p:cNvPr id="23" name="Группа 22"/>
            <p:cNvGrpSpPr/>
            <p:nvPr/>
          </p:nvGrpSpPr>
          <p:grpSpPr>
            <a:xfrm>
              <a:off x="2941312" y="1387514"/>
              <a:ext cx="2018631" cy="1641327"/>
              <a:chOff x="7061506" y="1446973"/>
              <a:chExt cx="2018631" cy="1641327"/>
            </a:xfrm>
          </p:grpSpPr>
          <p:sp>
            <p:nvSpPr>
              <p:cNvPr id="24" name="Скругленный прямоугольник 23"/>
              <p:cNvSpPr/>
              <p:nvPr/>
            </p:nvSpPr>
            <p:spPr>
              <a:xfrm rot="1130986">
                <a:off x="7363898" y="1980386"/>
                <a:ext cx="610472" cy="1107914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  <a:alpha val="54000"/>
                </a:schemeClr>
              </a:solidFill>
              <a:ln w="508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061506" y="1446973"/>
                <a:ext cx="2018631" cy="461665"/>
              </a:xfrm>
              <a:prstGeom prst="rect">
                <a:avLst/>
              </a:prstGeom>
              <a:solidFill>
                <a:schemeClr val="bg1">
                  <a:alpha val="74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2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Гравиметрический полигон</a:t>
                </a:r>
              </a:p>
              <a:p>
                <a:pPr algn="ctr"/>
                <a:r>
                  <a:rPr lang="ru-RU" sz="12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2016 – 2020 гг.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16"/>
          <p:cNvGrpSpPr>
            <a:grpSpLocks/>
          </p:cNvGrpSpPr>
          <p:nvPr/>
        </p:nvGrpSpPr>
        <p:grpSpPr bwMode="auto">
          <a:xfrm>
            <a:off x="176492" y="571484"/>
            <a:ext cx="5143493" cy="5090254"/>
            <a:chOff x="1285852" y="714356"/>
            <a:chExt cx="6124633" cy="5809851"/>
          </a:xfrm>
        </p:grpSpPr>
        <p:pic>
          <p:nvPicPr>
            <p:cNvPr id="10" name="Рисунок 9" descr="шар1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85852" y="714356"/>
              <a:ext cx="6124633" cy="580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643702" y="4286256"/>
              <a:ext cx="416314" cy="422405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2000" tIns="72000" rIns="72000" bIns="72000">
              <a:spAutoFit/>
            </a:bodyPr>
            <a:lstStyle/>
            <a:p>
              <a:pPr>
                <a:defRPr/>
              </a:pPr>
              <a:r>
                <a:rPr lang="el-GR" dirty="0"/>
                <a:t>σ</a:t>
              </a:r>
              <a:r>
                <a:rPr lang="ru-RU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15140" y="4857760"/>
              <a:ext cx="416314" cy="422405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2000" tIns="72000" rIns="72000" bIns="72000">
              <a:spAutoFit/>
            </a:bodyPr>
            <a:lstStyle/>
            <a:p>
              <a:pPr>
                <a:defRPr/>
              </a:pPr>
              <a:r>
                <a:rPr lang="el-GR" dirty="0"/>
                <a:t>σ</a:t>
              </a:r>
              <a:r>
                <a:rPr lang="ru-RU" dirty="0"/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86578" y="5500702"/>
              <a:ext cx="416314" cy="422405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2000" tIns="72000" rIns="72000" bIns="72000">
              <a:spAutoFit/>
            </a:bodyPr>
            <a:lstStyle/>
            <a:p>
              <a:pPr>
                <a:defRPr/>
              </a:pPr>
              <a:r>
                <a:rPr lang="el-GR" dirty="0"/>
                <a:t>σ</a:t>
              </a:r>
              <a:r>
                <a:rPr lang="ru-RU" dirty="0"/>
                <a:t>3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Times New Roman" pitchFamily="18" charset="0"/>
              </a:rPr>
              <a:t>Геологическая модель гравиметрического мониторинга</a:t>
            </a:r>
          </a:p>
        </p:txBody>
      </p:sp>
      <p:grpSp>
        <p:nvGrpSpPr>
          <p:cNvPr id="15" name="Группа 17"/>
          <p:cNvGrpSpPr>
            <a:grpSpLocks/>
          </p:cNvGrpSpPr>
          <p:nvPr/>
        </p:nvGrpSpPr>
        <p:grpSpPr bwMode="auto">
          <a:xfrm>
            <a:off x="176492" y="571484"/>
            <a:ext cx="5143493" cy="5090254"/>
            <a:chOff x="7643834" y="571480"/>
            <a:chExt cx="6124633" cy="5809851"/>
          </a:xfrm>
        </p:grpSpPr>
        <p:grpSp>
          <p:nvGrpSpPr>
            <p:cNvPr id="16" name="Группа 10"/>
            <p:cNvGrpSpPr>
              <a:grpSpLocks/>
            </p:cNvGrpSpPr>
            <p:nvPr/>
          </p:nvGrpSpPr>
          <p:grpSpPr bwMode="auto">
            <a:xfrm>
              <a:off x="7643834" y="571480"/>
              <a:ext cx="6124633" cy="5809851"/>
              <a:chOff x="3714744" y="-285776"/>
              <a:chExt cx="6124633" cy="5809851"/>
            </a:xfrm>
          </p:grpSpPr>
          <p:pic>
            <p:nvPicPr>
              <p:cNvPr id="20" name="Рисунок 12" descr="шар1a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714744" y="-285776"/>
                <a:ext cx="6124633" cy="5809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 useBgFill="1">
            <p:nvSpPr>
              <p:cNvPr id="21" name="TextBox 8"/>
              <p:cNvSpPr txBox="1"/>
              <p:nvPr/>
            </p:nvSpPr>
            <p:spPr>
              <a:xfrm>
                <a:off x="6572264" y="3857628"/>
                <a:ext cx="373033" cy="42240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lIns="72000" tIns="72000" rIns="72000" bIns="72000">
                <a:spAutoFit/>
              </a:bodyPr>
              <a:lstStyle/>
              <a:p>
                <a:pPr>
                  <a:defRPr/>
                </a:pPr>
                <a:r>
                  <a:rPr lang="el-GR" dirty="0"/>
                  <a:t>σ</a:t>
                </a:r>
                <a:r>
                  <a:rPr lang="ru-RU" baseline="-25000" dirty="0"/>
                  <a:t>4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3001684" y="4143380"/>
              <a:ext cx="416314" cy="422405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2000" tIns="72000" rIns="72000" bIns="72000">
              <a:spAutoFit/>
            </a:bodyPr>
            <a:lstStyle/>
            <a:p>
              <a:pPr>
                <a:defRPr/>
              </a:pPr>
              <a:r>
                <a:rPr lang="el-GR" dirty="0"/>
                <a:t>σ</a:t>
              </a:r>
              <a:r>
                <a:rPr lang="ru-RU" dirty="0"/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073122" y="4714884"/>
              <a:ext cx="416314" cy="422405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2000" tIns="72000" rIns="72000" bIns="72000">
              <a:spAutoFit/>
            </a:bodyPr>
            <a:lstStyle/>
            <a:p>
              <a:pPr>
                <a:defRPr/>
              </a:pPr>
              <a:r>
                <a:rPr lang="el-GR" dirty="0"/>
                <a:t>σ</a:t>
              </a:r>
              <a:r>
                <a:rPr lang="ru-RU" dirty="0"/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4560" y="5357826"/>
              <a:ext cx="416314" cy="422405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2000" tIns="72000" rIns="72000" bIns="72000">
              <a:spAutoFit/>
            </a:bodyPr>
            <a:lstStyle/>
            <a:p>
              <a:pPr>
                <a:defRPr/>
              </a:pPr>
              <a:r>
                <a:rPr lang="el-GR" dirty="0"/>
                <a:t>σ</a:t>
              </a:r>
              <a:r>
                <a:rPr lang="ru-RU" dirty="0"/>
                <a:t>3</a:t>
              </a:r>
            </a:p>
          </p:txBody>
        </p:sp>
      </p:grpSp>
      <p:pic>
        <p:nvPicPr>
          <p:cNvPr id="22" name="Рисунок 21" descr="шар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572085"/>
            <a:ext cx="5382317" cy="510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643570" y="500046"/>
            <a:ext cx="350043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dirty="0"/>
              <a:t>Гравиметрический мониторинг позволяет получать динамические аномалии поля силы тяжести:</a:t>
            </a:r>
          </a:p>
          <a:p>
            <a:pPr algn="ctr"/>
            <a:r>
              <a:rPr lang="ru-RU" b="1" dirty="0"/>
              <a:t>∆</a:t>
            </a:r>
            <a:r>
              <a:rPr lang="en-US" b="1" dirty="0"/>
              <a:t>g</a:t>
            </a:r>
            <a:r>
              <a:rPr lang="ru-RU" b="1" baseline="-25000" dirty="0" err="1"/>
              <a:t>дин.</a:t>
            </a:r>
            <a:r>
              <a:rPr lang="ru-RU" b="1" dirty="0" err="1"/>
              <a:t>=</a:t>
            </a:r>
            <a:r>
              <a:rPr lang="ru-RU" b="1" dirty="0"/>
              <a:t> ∆</a:t>
            </a:r>
            <a:r>
              <a:rPr lang="en-US" b="1" dirty="0"/>
              <a:t>g</a:t>
            </a:r>
            <a:r>
              <a:rPr lang="ru-RU" b="1" baseline="-25000" dirty="0" err="1"/>
              <a:t>i+1</a:t>
            </a:r>
            <a:r>
              <a:rPr lang="ru-RU" b="1" dirty="0"/>
              <a:t> - ∆</a:t>
            </a:r>
            <a:r>
              <a:rPr lang="en-US" b="1" dirty="0"/>
              <a:t>g</a:t>
            </a:r>
            <a:r>
              <a:rPr lang="ru-RU" b="1" baseline="-25000" dirty="0" err="1"/>
              <a:t>i</a:t>
            </a:r>
            <a:endParaRPr lang="ru-RU" b="1" baseline="-25000" dirty="0"/>
          </a:p>
          <a:p>
            <a:endParaRPr lang="ru-RU" sz="1600" dirty="0"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29256" y="2928938"/>
            <a:ext cx="3714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cs typeface="Times New Roman" pitchFamily="18" charset="0"/>
              </a:rPr>
              <a:t>Поскольку все неизменные составляющие гравитационного поля в равной степени присутствуют в любой паре наблюдений, динамическая аномалия соответствует конкретному геологическому или горнотехническому процессу.</a:t>
            </a:r>
            <a:endParaRPr lang="ru-RU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Гравиметрический мониторинг </a:t>
            </a:r>
            <a:r>
              <a:rPr lang="ru-RU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2016 </a:t>
            </a:r>
            <a:r>
              <a:rPr lang="en-US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</a:t>
            </a:r>
            <a:r>
              <a:rPr lang="ru-RU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</a:t>
            </a:r>
            <a:r>
              <a:rPr lang="ru-RU" altLang="zh-CN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 гг.</a:t>
            </a:r>
            <a:endParaRPr lang="ru-RU" altLang="zh-CN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6"/>
            <a:ext cx="516470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5214942" y="1142988"/>
            <a:ext cx="392905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102 гравиметрических </a:t>
            </a:r>
            <a:r>
              <a:rPr lang="ru-RU" dirty="0" smtClean="0"/>
              <a:t>пункта </a:t>
            </a:r>
            <a:br>
              <a:rPr lang="ru-RU" dirty="0" smtClean="0"/>
            </a:br>
            <a:r>
              <a:rPr lang="ru-RU" dirty="0" smtClean="0"/>
              <a:t>на площади примерно 400</a:t>
            </a:r>
            <a:r>
              <a:rPr lang="ru-RU" dirty="0" smtClean="0">
                <a:sym typeface="Symbol"/>
              </a:rPr>
              <a:t>600 м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Среднеквадратическая погрешность: </a:t>
            </a:r>
          </a:p>
          <a:p>
            <a:r>
              <a:rPr lang="ru-RU" b="1" dirty="0" smtClean="0"/>
              <a:t>наблюденных значений силы тяжести </a:t>
            </a:r>
            <a:r>
              <a:rPr lang="ru-RU" b="1" dirty="0" err="1" smtClean="0">
                <a:solidFill>
                  <a:srgbClr val="3333CC"/>
                </a:solidFill>
              </a:rPr>
              <a:t>±0.005</a:t>
            </a:r>
            <a:r>
              <a:rPr lang="ru-RU" b="1" dirty="0" smtClean="0">
                <a:solidFill>
                  <a:srgbClr val="3333CC"/>
                </a:solidFill>
              </a:rPr>
              <a:t> </a:t>
            </a:r>
            <a:r>
              <a:rPr lang="ru-RU" b="1" dirty="0" err="1">
                <a:solidFill>
                  <a:srgbClr val="3333CC"/>
                </a:solidFill>
              </a:rPr>
              <a:t>мГал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высот </a:t>
            </a:r>
            <a:r>
              <a:rPr lang="en-US" b="1" dirty="0" smtClean="0"/>
              <a:t>пунктов </a:t>
            </a:r>
            <a:r>
              <a:rPr lang="en-US" b="1" dirty="0" smtClean="0">
                <a:solidFill>
                  <a:srgbClr val="3333CC"/>
                </a:solidFill>
              </a:rPr>
              <a:t>±0.01–0.02 м</a:t>
            </a:r>
            <a:r>
              <a:rPr lang="en-US" dirty="0" smtClean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Наблюдения производятся относительно исходного гравиметрического пункта, расположенного в 15 км от города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age-20-10-20-12-39-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3286128"/>
            <a:ext cx="3028184" cy="2271138"/>
          </a:xfrm>
          <a:prstGeom prst="rect">
            <a:avLst/>
          </a:prstGeom>
        </p:spPr>
      </p:pic>
      <p:pic>
        <p:nvPicPr>
          <p:cNvPr id="15" name="Рисунок 14" descr="Dad7kkRVU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785798"/>
            <a:ext cx="3048022" cy="2286016"/>
          </a:xfrm>
          <a:prstGeom prst="rect">
            <a:avLst/>
          </a:prstGeom>
        </p:spPr>
      </p:pic>
      <p:pic>
        <p:nvPicPr>
          <p:cNvPr id="16" name="Рисунок 15" descr="ILsQpGj5XB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214690"/>
            <a:ext cx="3143272" cy="2357455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1000112"/>
            <a:ext cx="39290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0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Березники, октябрь 2019 г.</a:t>
            </a:r>
            <a:endParaRPr lang="ru-RU" sz="20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8" name="Рисунок 17" descr="image-20-10-20-12-39-9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1785930"/>
            <a:ext cx="2250297" cy="3000396"/>
          </a:xfrm>
          <a:prstGeom prst="rect">
            <a:avLst/>
          </a:prstGeom>
        </p:spPr>
      </p:pic>
      <p:pic>
        <p:nvPicPr>
          <p:cNvPr id="19" name="Рисунок 18" descr="image-20-10-20-12-39-8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33870" y="500046"/>
            <a:ext cx="3048021" cy="2286016"/>
          </a:xfrm>
          <a:prstGeom prst="rect">
            <a:avLst/>
          </a:prstGeom>
        </p:spPr>
      </p:pic>
      <p:pic>
        <p:nvPicPr>
          <p:cNvPr id="20" name="Рисунок 19" descr="image-20-10-20-12-39-10.jpeg"/>
          <p:cNvPicPr>
            <a:picLocks noChangeAspect="1"/>
          </p:cNvPicPr>
          <p:nvPr/>
        </p:nvPicPr>
        <p:blipFill>
          <a:blip r:embed="rId7" cstate="print"/>
          <a:srcRect l="2479" t="2880" b="18855"/>
          <a:stretch>
            <a:fillRect/>
          </a:stretch>
        </p:blipFill>
        <p:spPr>
          <a:xfrm>
            <a:off x="191140" y="414059"/>
            <a:ext cx="8810016" cy="5300941"/>
          </a:xfrm>
          <a:prstGeom prst="rect">
            <a:avLst/>
          </a:prstGeom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767360" y="0"/>
            <a:ext cx="3376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0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Березники, октябрь 2020 г.</a:t>
            </a:r>
            <a:endParaRPr lang="ru-RU" sz="20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7549</TotalTime>
  <Words>754</Words>
  <Application>Microsoft Office PowerPoint</Application>
  <PresentationFormat>Экран (16:10)</PresentationFormat>
  <Paragraphs>160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gp_bsg</dc:creator>
  <cp:lastModifiedBy>gp_bsg</cp:lastModifiedBy>
  <cp:revision>664</cp:revision>
  <dcterms:created xsi:type="dcterms:W3CDTF">2014-12-11T07:55:51Z</dcterms:created>
  <dcterms:modified xsi:type="dcterms:W3CDTF">2022-01-14T06:38:06Z</dcterms:modified>
</cp:coreProperties>
</file>