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4"/>
  </p:notesMasterIdLst>
  <p:sldIdLst>
    <p:sldId id="256" r:id="rId2"/>
    <p:sldId id="309" r:id="rId3"/>
    <p:sldId id="259" r:id="rId4"/>
    <p:sldId id="310" r:id="rId5"/>
    <p:sldId id="308" r:id="rId6"/>
    <p:sldId id="311" r:id="rId7"/>
    <p:sldId id="312" r:id="rId8"/>
    <p:sldId id="314" r:id="rId9"/>
    <p:sldId id="315" r:id="rId10"/>
    <p:sldId id="316" r:id="rId11"/>
    <p:sldId id="320" r:id="rId12"/>
    <p:sldId id="318" r:id="rId13"/>
    <p:sldId id="323" r:id="rId14"/>
    <p:sldId id="322" r:id="rId15"/>
    <p:sldId id="328" r:id="rId16"/>
    <p:sldId id="324" r:id="rId17"/>
    <p:sldId id="321" r:id="rId18"/>
    <p:sldId id="327" r:id="rId19"/>
    <p:sldId id="325" r:id="rId20"/>
    <p:sldId id="326" r:id="rId21"/>
    <p:sldId id="274" r:id="rId22"/>
    <p:sldId id="260" r:id="rId23"/>
  </p:sldIdLst>
  <p:sldSz cx="24387175" cy="13716000"/>
  <p:notesSz cx="6858000" cy="9144000"/>
  <p:defaultTextStyle>
    <a:defPPr>
      <a:defRPr lang="en-US"/>
    </a:defPPr>
    <a:lvl1pPr marL="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4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B65686"/>
    <a:srgbClr val="2049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714" y="114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B9F5F0-5ABF-4CD1-9A3B-3E7ED6CB81A9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E1BC4-249C-4A72-A0E6-60F18EC3F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75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1pPr>
    <a:lvl2pPr marL="1219047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2pPr>
    <a:lvl3pPr marL="2438092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3pPr>
    <a:lvl4pPr marL="3657139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4pPr>
    <a:lvl5pPr marL="4876186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5pPr>
    <a:lvl6pPr marL="6095230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6pPr>
    <a:lvl7pPr marL="7314277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7pPr>
    <a:lvl8pPr marL="8533324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8pPr>
    <a:lvl9pPr marL="9752371" algn="l" defTabSz="2438092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202987" y="4260854"/>
            <a:ext cx="11355150" cy="3968746"/>
          </a:xfrm>
        </p:spPr>
        <p:txBody>
          <a:bodyPr>
            <a:noAutofit/>
          </a:bodyPr>
          <a:lstStyle>
            <a:lvl1pPr algn="l">
              <a:defRPr sz="8000" b="1">
                <a:solidFill>
                  <a:srgbClr val="204982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02987" y="8610600"/>
            <a:ext cx="9830912" cy="2819400"/>
          </a:xfrm>
        </p:spPr>
        <p:txBody>
          <a:bodyPr>
            <a:normAutofit/>
          </a:bodyPr>
          <a:lstStyle>
            <a:lvl1pPr marL="0" indent="0" algn="l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1pPr>
            <a:lvl2pPr marL="108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5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47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29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7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0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6306" y="1447800"/>
            <a:ext cx="9333334" cy="1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57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359" y="457200"/>
            <a:ext cx="16613028" cy="1279524"/>
          </a:xfrm>
        </p:spPr>
        <p:txBody>
          <a:bodyPr>
            <a:normAutofit/>
          </a:bodyPr>
          <a:lstStyle>
            <a:lvl1pPr algn="l">
              <a:defRPr sz="6000" b="1">
                <a:solidFill>
                  <a:srgbClr val="204982"/>
                </a:solidFill>
              </a:defRPr>
            </a:lvl1pPr>
          </a:lstStyle>
          <a:p>
            <a:r>
              <a:rPr lang="ru-RU" dirty="0" smtClean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50387" y="3200405"/>
            <a:ext cx="13717430" cy="9051926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679987" y="12680950"/>
            <a:ext cx="5335191" cy="654050"/>
          </a:xfrm>
        </p:spPr>
        <p:txBody>
          <a:bodyPr/>
          <a:lstStyle>
            <a:lvl1pPr algn="r">
              <a:defRPr sz="2000"/>
            </a:lvl1pPr>
          </a:lstStyle>
          <a:p>
            <a:r>
              <a:rPr lang="ru-RU" dirty="0" smtClean="0"/>
              <a:t>ГНПП «</a:t>
            </a:r>
            <a:r>
              <a:rPr lang="ru-RU" dirty="0" err="1" smtClean="0"/>
              <a:t>Аэрогеофизика</a:t>
            </a:r>
            <a:r>
              <a:rPr lang="ru-RU" dirty="0" smtClean="0"/>
              <a:t>»   |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11475" y="12680950"/>
            <a:ext cx="1574112" cy="654050"/>
          </a:xfrm>
        </p:spPr>
        <p:txBody>
          <a:bodyPr/>
          <a:lstStyle>
            <a:lvl1pPr>
              <a:defRPr sz="2000"/>
            </a:lvl1pPr>
          </a:lstStyle>
          <a:p>
            <a:pPr algn="l"/>
            <a:fld id="{B2151A3B-4D2E-4937-8714-BDCDF7F9FBD4}" type="slidenum">
              <a:rPr lang="en-US" smtClean="0"/>
              <a:pPr algn="l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2587" y="762000"/>
            <a:ext cx="4191000" cy="82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96659"/>
      </p:ext>
    </p:extLst>
  </p:cSld>
  <p:clrMapOvr>
    <a:masterClrMapping/>
  </p:clrMapOvr>
  <p:timing>
    <p:tnLst>
      <p:par>
        <p:cTn id="1" dur="indefinite" restart="never" nodeType="tmRoot"/>
      </p:par>
    </p:tnLst>
  </p:timing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387" y="5784459"/>
            <a:ext cx="9333334" cy="1841270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13260387" y="5181600"/>
            <a:ext cx="10668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204982"/>
                </a:solidFill>
              </a:rPr>
              <a:t>125459, Москва, Походный </a:t>
            </a:r>
            <a:r>
              <a:rPr lang="ru-RU" dirty="0" err="1" smtClean="0">
                <a:solidFill>
                  <a:srgbClr val="204982"/>
                </a:solidFill>
              </a:rPr>
              <a:t>пр</a:t>
            </a:r>
            <a:r>
              <a:rPr lang="ru-RU" dirty="0" smtClean="0">
                <a:solidFill>
                  <a:srgbClr val="204982"/>
                </a:solidFill>
              </a:rPr>
              <a:t>-д, 19</a:t>
            </a:r>
          </a:p>
          <a:p>
            <a:r>
              <a:rPr lang="ru-RU" dirty="0" smtClean="0">
                <a:solidFill>
                  <a:srgbClr val="204982"/>
                </a:solidFill>
              </a:rPr>
              <a:t>+7 (495) 738-7777</a:t>
            </a:r>
          </a:p>
          <a:p>
            <a:r>
              <a:rPr lang="ru-RU" dirty="0" smtClean="0">
                <a:solidFill>
                  <a:srgbClr val="204982"/>
                </a:solidFill>
              </a:rPr>
              <a:t>agp@aerogeo.ru</a:t>
            </a:r>
          </a:p>
          <a:p>
            <a:r>
              <a:rPr lang="ru-RU" dirty="0" smtClean="0">
                <a:solidFill>
                  <a:srgbClr val="204982"/>
                </a:solidFill>
              </a:rPr>
              <a:t>http://aerogeo.ru</a:t>
            </a:r>
            <a:endParaRPr lang="en-US" dirty="0">
              <a:solidFill>
                <a:srgbClr val="204982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13260387" y="10439400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204982"/>
                </a:solidFill>
              </a:rPr>
              <a:t>Спасибо за внимание!</a:t>
            </a:r>
            <a:endParaRPr lang="en-US" sz="3600" dirty="0">
              <a:solidFill>
                <a:srgbClr val="2049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1581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9359" y="549276"/>
            <a:ext cx="21948458" cy="2286000"/>
          </a:xfrm>
          <a:prstGeom prst="rect">
            <a:avLst/>
          </a:prstGeom>
        </p:spPr>
        <p:txBody>
          <a:bodyPr vert="horz" lIns="217652" tIns="108826" rIns="217652" bIns="10882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9359" y="3200405"/>
            <a:ext cx="21948458" cy="9051926"/>
          </a:xfrm>
          <a:prstGeom prst="rect">
            <a:avLst/>
          </a:prstGeom>
        </p:spPr>
        <p:txBody>
          <a:bodyPr vert="horz" lIns="217652" tIns="108826" rIns="217652" bIns="10882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9359" y="12712705"/>
            <a:ext cx="5690341" cy="730250"/>
          </a:xfrm>
          <a:prstGeom prst="rect">
            <a:avLst/>
          </a:prstGeom>
        </p:spPr>
        <p:txBody>
          <a:bodyPr vert="horz" lIns="217652" tIns="108826" rIns="217652" bIns="108826" rtlCol="0" anchor="ctr"/>
          <a:lstStyle>
            <a:lvl1pPr algn="l">
              <a:defRPr sz="2900">
                <a:solidFill>
                  <a:srgbClr val="204982"/>
                </a:solidFill>
              </a:defRPr>
            </a:lvl1pPr>
          </a:lstStyle>
          <a:p>
            <a:fld id="{B72D709F-1BB1-45FB-969E-09D49CEAF12B}" type="datetimeFigureOut">
              <a:rPr lang="en-US" smtClean="0"/>
              <a:pPr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32285" y="12712705"/>
            <a:ext cx="7722605" cy="730250"/>
          </a:xfrm>
          <a:prstGeom prst="rect">
            <a:avLst/>
          </a:prstGeom>
        </p:spPr>
        <p:txBody>
          <a:bodyPr vert="horz" lIns="217652" tIns="108826" rIns="217652" bIns="108826" rtlCol="0" anchor="ctr"/>
          <a:lstStyle>
            <a:lvl1pPr algn="ctr">
              <a:defRPr sz="2900">
                <a:solidFill>
                  <a:srgbClr val="20498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7475" y="12712705"/>
            <a:ext cx="5690341" cy="730250"/>
          </a:xfrm>
          <a:prstGeom prst="rect">
            <a:avLst/>
          </a:prstGeom>
        </p:spPr>
        <p:txBody>
          <a:bodyPr vert="horz" lIns="217652" tIns="108826" rIns="217652" bIns="108826" rtlCol="0" anchor="ctr"/>
          <a:lstStyle>
            <a:lvl1pPr algn="r">
              <a:defRPr sz="2900">
                <a:solidFill>
                  <a:srgbClr val="204982"/>
                </a:solidFill>
              </a:defRPr>
            </a:lvl1pPr>
          </a:lstStyle>
          <a:p>
            <a:fld id="{B2151A3B-4D2E-4937-8714-BDCDF7F9FBD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792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3" r:id="rId3"/>
  </p:sldLayoutIdLst>
  <p:timing>
    <p:tnLst>
      <p:par>
        <p:cTn id="1" dur="indefinite" restart="never" nodeType="tmRoot"/>
      </p:par>
    </p:tnLst>
  </p:timing>
  <p:txStyles>
    <p:titleStyle>
      <a:lvl1pPr algn="l" defTabSz="2176511" rtl="0" eaLnBrk="1" latinLnBrk="0" hangingPunct="1">
        <a:spcBef>
          <a:spcPct val="0"/>
        </a:spcBef>
        <a:buNone/>
        <a:defRPr sz="10500" kern="1200">
          <a:solidFill>
            <a:srgbClr val="204982"/>
          </a:solidFill>
          <a:latin typeface="+mj-lt"/>
          <a:ea typeface="+mj-ea"/>
          <a:cs typeface="+mj-cs"/>
        </a:defRPr>
      </a:lvl1pPr>
    </p:titleStyle>
    <p:bodyStyle>
      <a:lvl1pPr marL="816191" indent="-816191" algn="l" defTabSz="2176511" rtl="0" eaLnBrk="1" latinLnBrk="0" hangingPunct="1">
        <a:spcBef>
          <a:spcPct val="20000"/>
        </a:spcBef>
        <a:buFont typeface="Arial" panose="020B0604020202020204" pitchFamily="34" charset="0"/>
        <a:buChar char="•"/>
        <a:defRPr sz="7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1768414" indent="-680161" algn="l" defTabSz="2176511" rtl="0" eaLnBrk="1" latinLnBrk="0" hangingPunct="1">
        <a:spcBef>
          <a:spcPct val="20000"/>
        </a:spcBef>
        <a:buFont typeface="Arial" panose="020B0604020202020204" pitchFamily="34" charset="0"/>
        <a:buChar char="–"/>
        <a:defRPr sz="67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2720640" indent="-544129" algn="l" defTabSz="2176511" rtl="0" eaLnBrk="1" latinLnBrk="0" hangingPunct="1">
        <a:spcBef>
          <a:spcPct val="20000"/>
        </a:spcBef>
        <a:buFont typeface="Arial" panose="020B0604020202020204" pitchFamily="34" charset="0"/>
        <a:buChar char="•"/>
        <a:defRPr sz="57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3808893" indent="-544129" algn="l" defTabSz="2176511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4897151" indent="-544129" algn="l" defTabSz="2176511" rtl="0" eaLnBrk="1" latinLnBrk="0" hangingPunct="1">
        <a:spcBef>
          <a:spcPct val="20000"/>
        </a:spcBef>
        <a:buFont typeface="Arial" panose="020B0604020202020204" pitchFamily="34" charset="0"/>
        <a:buChar char="»"/>
        <a:defRPr sz="48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5985404" indent="-544129" algn="l" defTabSz="217651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3662" indent="-544129" algn="l" defTabSz="217651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1916" indent="-544129" algn="l" defTabSz="217651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0173" indent="-544129" algn="l" defTabSz="2176511" rtl="0" eaLnBrk="1" latinLnBrk="0" hangingPunct="1">
        <a:spcBef>
          <a:spcPct val="20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256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511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4769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022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278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29533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7787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045" algn="l" defTabSz="2176511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9145587" y="3657600"/>
            <a:ext cx="15011400" cy="4800600"/>
          </a:xfrm>
        </p:spPr>
        <p:txBody>
          <a:bodyPr/>
          <a:lstStyle/>
          <a:p>
            <a:r>
              <a:rPr lang="ru-RU" sz="6600" dirty="0"/>
              <a:t>МЕТОДЫ РАСПОЗНАВАНИЯ ОБРАЗОВ ПРИ ГЕОЛОГИЧЕСКОМ КАРТИРОВАНИИ И ПРОГНОЗЕ ОРУДЕНЕНИЯ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3187" y="8610600"/>
            <a:ext cx="14173200" cy="2819400"/>
          </a:xfrm>
        </p:spPr>
        <p:txBody>
          <a:bodyPr>
            <a:normAutofit/>
          </a:bodyPr>
          <a:lstStyle/>
          <a:p>
            <a:r>
              <a:rPr lang="ru-RU" sz="4400" u="sng" dirty="0"/>
              <a:t>Бабаянц П.С</a:t>
            </a:r>
            <a:r>
              <a:rPr lang="ru-RU" sz="4400" u="sng" dirty="0" smtClean="0"/>
              <a:t>.</a:t>
            </a:r>
            <a:r>
              <a:rPr lang="ru-RU" sz="4400" dirty="0" smtClean="0"/>
              <a:t>, Трусов </a:t>
            </a:r>
            <a:r>
              <a:rPr lang="ru-RU" sz="4400" dirty="0"/>
              <a:t>А.А. </a:t>
            </a:r>
            <a:endParaRPr lang="ru-RU" sz="4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280187" y="12344400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204982"/>
                </a:solidFill>
              </a:rPr>
              <a:t>24 января 2022 г.</a:t>
            </a:r>
          </a:p>
          <a:p>
            <a:pPr algn="r"/>
            <a:r>
              <a:rPr lang="ru-RU" sz="2000" smtClean="0">
                <a:solidFill>
                  <a:srgbClr val="204982"/>
                </a:solidFill>
              </a:rPr>
              <a:t>Санкт-петербург</a:t>
            </a:r>
            <a:endParaRPr lang="en-US" sz="2000" dirty="0">
              <a:solidFill>
                <a:srgbClr val="2049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8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без обучения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10</a:t>
            </a:fld>
            <a:endParaRPr lang="en-US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458787" y="1961108"/>
            <a:ext cx="47434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3600" dirty="0">
                <a:solidFill>
                  <a:srgbClr val="002060"/>
                </a:solidFill>
              </a:rPr>
              <a:t>Картировочные задачи</a:t>
            </a:r>
            <a:endParaRPr lang="ru-RU" sz="3600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049655" y="3286100"/>
            <a:ext cx="4572032" cy="10001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Магнитное поле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049655" y="4571984"/>
            <a:ext cx="4572032" cy="10001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Гравитационное поле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049655" y="5857868"/>
            <a:ext cx="4572032" cy="1428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Компоненты электромагнитного поля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049655" y="7572380"/>
            <a:ext cx="4572032" cy="14287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Компоненты поля радиоактивности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193851" y="5000612"/>
            <a:ext cx="5857916" cy="20002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</a:rPr>
              <a:t>Карта геофизических классов</a:t>
            </a:r>
            <a:endParaRPr lang="ru-RU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26" name="Прямая со стрелкой 25"/>
          <p:cNvCxnSpPr>
            <a:stCxn id="21" idx="3"/>
          </p:cNvCxnSpPr>
          <p:nvPr/>
        </p:nvCxnSpPr>
        <p:spPr>
          <a:xfrm>
            <a:off x="8621687" y="3786167"/>
            <a:ext cx="5572164" cy="1214446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8621687" y="5000613"/>
            <a:ext cx="5572164" cy="64294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23" idx="3"/>
          </p:cNvCxnSpPr>
          <p:nvPr/>
        </p:nvCxnSpPr>
        <p:spPr>
          <a:xfrm flipV="1">
            <a:off x="8621687" y="6286496"/>
            <a:ext cx="5572164" cy="285752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stCxn id="24" idx="3"/>
          </p:cNvCxnSpPr>
          <p:nvPr/>
        </p:nvCxnSpPr>
        <p:spPr>
          <a:xfrm flipV="1">
            <a:off x="8621687" y="7000876"/>
            <a:ext cx="5572164" cy="1285884"/>
          </a:xfrm>
          <a:prstGeom prst="straightConnector1">
            <a:avLst/>
          </a:prstGeom>
          <a:ln w="28575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907043" y="9286892"/>
            <a:ext cx="125730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00"/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1) Структура геофизических полей определяется не только геологическими, но и физическими факторами.</a:t>
            </a:r>
          </a:p>
          <a:p>
            <a:pPr indent="-360000"/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2) Разные геофизические поля характеризуются объектами с разной </a:t>
            </a:r>
            <a:r>
              <a:rPr lang="ru-RU" sz="3600" dirty="0" err="1">
                <a:solidFill>
                  <a:schemeClr val="accent2">
                    <a:lumMod val="50000"/>
                  </a:schemeClr>
                </a:solidFill>
              </a:rPr>
              <a:t>глубинностью</a:t>
            </a:r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. </a:t>
            </a:r>
          </a:p>
        </p:txBody>
      </p:sp>
      <p:grpSp>
        <p:nvGrpSpPr>
          <p:cNvPr id="31" name="Группа 30"/>
          <p:cNvGrpSpPr/>
          <p:nvPr/>
        </p:nvGrpSpPr>
        <p:grpSpPr>
          <a:xfrm>
            <a:off x="4049655" y="2571720"/>
            <a:ext cx="16144988" cy="7000924"/>
            <a:chOff x="500034" y="1500174"/>
            <a:chExt cx="8072494" cy="3500462"/>
          </a:xfrm>
        </p:grpSpPr>
        <p:cxnSp>
          <p:nvCxnSpPr>
            <p:cNvPr id="32" name="Прямая соединительная линия 31"/>
            <p:cNvCxnSpPr/>
            <p:nvPr/>
          </p:nvCxnSpPr>
          <p:spPr>
            <a:xfrm>
              <a:off x="500034" y="1571612"/>
              <a:ext cx="7929618" cy="3429024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V="1">
              <a:off x="500034" y="1500174"/>
              <a:ext cx="8072494" cy="3500462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Стрелка вниз 33"/>
          <p:cNvSpPr/>
          <p:nvPr/>
        </p:nvSpPr>
        <p:spPr>
          <a:xfrm>
            <a:off x="10907703" y="11572908"/>
            <a:ext cx="1143008" cy="7143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/>
          </a:p>
        </p:txBody>
      </p:sp>
      <p:sp>
        <p:nvSpPr>
          <p:cNvPr id="35" name="TextBox 34"/>
          <p:cNvSpPr txBox="1"/>
          <p:nvPr/>
        </p:nvSpPr>
        <p:spPr>
          <a:xfrm>
            <a:off x="6621423" y="12430165"/>
            <a:ext cx="10572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50000"/>
                  </a:schemeClr>
                </a:solidFill>
              </a:rPr>
              <a:t>Необходимо учитывать уровень </a:t>
            </a:r>
            <a:r>
              <a:rPr lang="ru-RU" sz="3600" b="1" dirty="0" err="1">
                <a:solidFill>
                  <a:schemeClr val="accent2">
                    <a:lumMod val="50000"/>
                  </a:schemeClr>
                </a:solidFill>
              </a:rPr>
              <a:t>относимости</a:t>
            </a:r>
            <a:endParaRPr lang="ru-RU" sz="36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build="allAtOnce"/>
      <p:bldP spid="34" grpId="0" animBg="1"/>
      <p:bldP spid="3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без обучения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11</a:t>
            </a:fld>
            <a:endParaRPr lang="en-US" dirty="0"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BA9608C1-9797-42B8-901A-CB121643C49F}"/>
              </a:ext>
            </a:extLst>
          </p:cNvPr>
          <p:cNvGrpSpPr/>
          <p:nvPr/>
        </p:nvGrpSpPr>
        <p:grpSpPr>
          <a:xfrm flipV="1">
            <a:off x="928686" y="2517207"/>
            <a:ext cx="22390102" cy="91438"/>
            <a:chOff x="463549" y="1375587"/>
            <a:chExt cx="5701031" cy="0"/>
          </a:xfrm>
        </p:grpSpPr>
        <p:cxnSp>
          <p:nvCxnSpPr>
            <p:cNvPr id="7" name="Прямая соединительная линия 6">
              <a:extLst>
                <a:ext uri="{FF2B5EF4-FFF2-40B4-BE49-F238E27FC236}">
                  <a16:creationId xmlns:a16="http://schemas.microsoft.com/office/drawing/2014/main" id="{EFFE272D-0F98-4210-8112-487FEFA98C77}"/>
                </a:ext>
              </a:extLst>
            </p:cNvPr>
            <p:cNvCxnSpPr/>
            <p:nvPr/>
          </p:nvCxnSpPr>
          <p:spPr>
            <a:xfrm>
              <a:off x="463549" y="1375587"/>
              <a:ext cx="1883411" cy="0"/>
            </a:xfrm>
            <a:prstGeom prst="line">
              <a:avLst/>
            </a:prstGeom>
            <a:ln>
              <a:solidFill>
                <a:srgbClr val="FAC51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1FF81F6E-F4D9-4A4C-8653-E7ABA768B44B}"/>
                </a:ext>
              </a:extLst>
            </p:cNvPr>
            <p:cNvCxnSpPr/>
            <p:nvPr/>
          </p:nvCxnSpPr>
          <p:spPr>
            <a:xfrm>
              <a:off x="2346960" y="1375587"/>
              <a:ext cx="3817620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DCB511F6-1F7F-41FC-B8F4-2AE8E44A1855}"/>
              </a:ext>
            </a:extLst>
          </p:cNvPr>
          <p:cNvSpPr txBox="1"/>
          <p:nvPr/>
        </p:nvSpPr>
        <p:spPr>
          <a:xfrm>
            <a:off x="4831997" y="10807005"/>
            <a:ext cx="109535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Карта петрофизических классов, полученная по результатам интерактивной классификации модельных плотности и намагниченности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D92931C-E1FA-450C-B3CB-B77D5FB3E32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5555" y="2899535"/>
            <a:ext cx="10800000" cy="80267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F10C08-895E-448D-BD7A-1D759FA4F16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20587" y="2362425"/>
            <a:ext cx="8202420" cy="91782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6F66114-5ECF-4A28-B42E-A336A111E58A}"/>
              </a:ext>
            </a:extLst>
          </p:cNvPr>
          <p:cNvSpPr txBox="1"/>
          <p:nvPr/>
        </p:nvSpPr>
        <p:spPr>
          <a:xfrm>
            <a:off x="16577778" y="11303799"/>
            <a:ext cx="73692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srgbClr val="000099"/>
                </a:solidFill>
              </a:rPr>
              <a:t>Статистики выделенных классов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72B7B0E-F43A-4A71-BFBE-6E66C86F821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136" y="2249079"/>
            <a:ext cx="4067714" cy="409427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C70CA7A-03B8-4690-B43C-D0157DA22F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849" y="6480172"/>
            <a:ext cx="4068000" cy="409456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28FA166-8BF7-45BB-8B7F-F84138D00AAC}"/>
              </a:ext>
            </a:extLst>
          </p:cNvPr>
          <p:cNvSpPr txBox="1"/>
          <p:nvPr/>
        </p:nvSpPr>
        <p:spPr>
          <a:xfrm>
            <a:off x="196142" y="10574732"/>
            <a:ext cx="4635854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solidFill>
                  <a:srgbClr val="000099"/>
                </a:solidFill>
              </a:rPr>
              <a:t>Двумерная гистограмма (вверху) и легенда к карте петрофизических классов</a:t>
            </a:r>
          </a:p>
        </p:txBody>
      </p:sp>
    </p:spTree>
    <p:extLst>
      <p:ext uri="{BB962C8B-B14F-4D97-AF65-F5344CB8AC3E}">
        <p14:creationId xmlns:p14="http://schemas.microsoft.com/office/powerpoint/2010/main" val="14624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без обучения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12</a:t>
            </a:fld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4250987" y="6225820"/>
            <a:ext cx="5845176" cy="177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2047510">
              <a:defRPr/>
            </a:pPr>
            <a:endParaRPr lang="ru-RU" sz="9600">
              <a:solidFill>
                <a:schemeClr val="tx1"/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282323" y="10028881"/>
            <a:ext cx="3984108" cy="15696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2047510">
              <a:spcBef>
                <a:spcPct val="0"/>
              </a:spcBef>
              <a:defRPr/>
            </a:pP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Карта вторичной </a:t>
            </a:r>
            <a:r>
              <a:rPr lang="ru-RU" altLang="ru-RU" sz="3200" i="1" dirty="0" err="1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радиогеохимической</a:t>
            </a: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 зональности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12314367" y="10452309"/>
            <a:ext cx="409896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2047510">
              <a:spcBef>
                <a:spcPct val="0"/>
              </a:spcBef>
              <a:defRPr/>
            </a:pP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Карта калиевой и калий-ториевой специализации</a:t>
            </a:r>
          </a:p>
        </p:txBody>
      </p:sp>
      <p:pic>
        <p:nvPicPr>
          <p:cNvPr id="12" name="Рисунок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9911" y="12087224"/>
            <a:ext cx="4549776" cy="5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1811" y="12680950"/>
            <a:ext cx="5702300" cy="549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6616111" y="11576049"/>
            <a:ext cx="5473700" cy="40011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2047510">
              <a:spcBef>
                <a:spcPct val="0"/>
              </a:spcBef>
              <a:defRPr/>
            </a:pPr>
            <a:r>
              <a:rPr lang="ru-RU" altLang="ru-RU" i="1" dirty="0" err="1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Радиогеохимические</a:t>
            </a:r>
            <a:r>
              <a:rPr lang="ru-RU" altLang="ru-RU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 зоны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6593301" y="3272588"/>
            <a:ext cx="750856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solidFill>
                  <a:srgbClr val="000066"/>
                </a:solidFill>
                <a:latin typeface="Calibri" pitchFamily="34" charset="0"/>
              </a:rPr>
              <a:t>Полиметаллические месторождения (Рудный Алтай) связаны с калиевым метасоматозом.</a:t>
            </a:r>
          </a:p>
          <a:p>
            <a:pPr algn="ctr"/>
            <a:r>
              <a:rPr lang="ru-RU" sz="2800" i="1" dirty="0">
                <a:solidFill>
                  <a:srgbClr val="000066"/>
                </a:solidFill>
                <a:latin typeface="Calibri" pitchFamily="34" charset="0"/>
              </a:rPr>
              <a:t>Специальная технология обработки данных гамма-спектрометрии позволяет определять </a:t>
            </a:r>
            <a:r>
              <a:rPr lang="ru-RU" sz="2800" i="1" dirty="0" err="1">
                <a:solidFill>
                  <a:srgbClr val="000066"/>
                </a:solidFill>
                <a:latin typeface="Calibri" pitchFamily="34" charset="0"/>
              </a:rPr>
              <a:t>радиогеохимическую</a:t>
            </a:r>
            <a:r>
              <a:rPr lang="ru-RU" sz="2800" i="1" dirty="0">
                <a:solidFill>
                  <a:srgbClr val="000066"/>
                </a:solidFill>
                <a:latin typeface="Calibri" pitchFamily="34" charset="0"/>
              </a:rPr>
              <a:t> специализацию и </a:t>
            </a:r>
            <a:r>
              <a:rPr lang="ru-RU" sz="2800" i="1" dirty="0" err="1">
                <a:solidFill>
                  <a:srgbClr val="000066"/>
                </a:solidFill>
                <a:latin typeface="Calibri" pitchFamily="34" charset="0"/>
              </a:rPr>
              <a:t>картировать</a:t>
            </a:r>
            <a:r>
              <a:rPr lang="ru-RU" sz="2800" i="1" dirty="0">
                <a:solidFill>
                  <a:srgbClr val="000066"/>
                </a:solidFill>
                <a:latin typeface="Calibri" pitchFamily="34" charset="0"/>
              </a:rPr>
              <a:t> участки гидротермально-метасоматических изменений</a:t>
            </a:r>
            <a:r>
              <a:rPr lang="ru-RU" sz="2800" i="1" dirty="0" smtClean="0">
                <a:solidFill>
                  <a:srgbClr val="000066"/>
                </a:solidFill>
                <a:latin typeface="Calibri" pitchFamily="34" charset="0"/>
              </a:rPr>
              <a:t>.</a:t>
            </a:r>
            <a:endParaRPr lang="ru-RU" sz="2800" i="1" dirty="0">
              <a:solidFill>
                <a:srgbClr val="000066"/>
              </a:solidFill>
              <a:latin typeface="Calibri" pitchFamily="34" charset="0"/>
            </a:endParaRPr>
          </a:p>
        </p:txBody>
      </p:sp>
      <p:sp>
        <p:nvSpPr>
          <p:cNvPr id="16" name="Title 3"/>
          <p:cNvSpPr txBox="1">
            <a:spLocks/>
          </p:cNvSpPr>
          <p:nvPr/>
        </p:nvSpPr>
        <p:spPr>
          <a:xfrm>
            <a:off x="1054434" y="2202434"/>
            <a:ext cx="12458700" cy="700060"/>
          </a:xfrm>
          <a:prstGeom prst="rect">
            <a:avLst/>
          </a:prstGeom>
        </p:spPr>
        <p:txBody>
          <a:bodyPr vert="horz" lIns="217652" tIns="108826" rIns="217652" bIns="108826" rtlCol="0" anchor="ctr">
            <a:noAutofit/>
          </a:bodyPr>
          <a:lstStyle>
            <a:lvl1pPr algn="l" defTabSz="2176511" rtl="0" eaLnBrk="1" latinLnBrk="0" hangingPunct="1">
              <a:spcBef>
                <a:spcPct val="0"/>
              </a:spcBef>
              <a:buNone/>
              <a:defRPr sz="6000" b="1" kern="1200">
                <a:solidFill>
                  <a:srgbClr val="20498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827834">
              <a:defRPr/>
            </a:pPr>
            <a:r>
              <a:rPr lang="ru-RU" sz="3600" b="0" dirty="0" err="1" smtClean="0">
                <a:solidFill>
                  <a:srgbClr val="000066"/>
                </a:solidFill>
              </a:rPr>
              <a:t>Радиогеохимическое</a:t>
            </a:r>
            <a:r>
              <a:rPr lang="ru-RU" sz="3600" b="0" dirty="0" smtClean="0">
                <a:solidFill>
                  <a:srgbClr val="000066"/>
                </a:solidFill>
              </a:rPr>
              <a:t> районирование территории</a:t>
            </a:r>
            <a:endParaRPr lang="ru-RU" sz="3600" b="0" dirty="0">
              <a:solidFill>
                <a:srgbClr val="000066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14367" y="2908865"/>
            <a:ext cx="4039200" cy="754344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2323" y="2908865"/>
            <a:ext cx="4060908" cy="703326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187" y="2902494"/>
            <a:ext cx="4176000" cy="7033262"/>
          </a:xfrm>
          <a:prstGeom prst="rect">
            <a:avLst/>
          </a:prstGeom>
        </p:spPr>
      </p:pic>
      <p:sp>
        <p:nvSpPr>
          <p:cNvPr id="20" name="Rectangle 4"/>
          <p:cNvSpPr>
            <a:spLocks noChangeArrowheads="1"/>
          </p:cNvSpPr>
          <p:nvPr/>
        </p:nvSpPr>
        <p:spPr bwMode="auto">
          <a:xfrm>
            <a:off x="1960342" y="9927299"/>
            <a:ext cx="4288306" cy="25545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2047510">
              <a:spcBef>
                <a:spcPct val="0"/>
              </a:spcBef>
              <a:defRPr/>
            </a:pP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Карта вторичной </a:t>
            </a:r>
            <a:r>
              <a:rPr lang="ru-RU" altLang="ru-RU" sz="3200" i="1" dirty="0" err="1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радиогеохимической</a:t>
            </a: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 </a:t>
            </a: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зональности</a:t>
            </a:r>
          </a:p>
          <a:p>
            <a:pPr algn="ctr" defTabSz="2047510">
              <a:spcBef>
                <a:spcPct val="0"/>
              </a:spcBef>
              <a:defRPr/>
            </a:pP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(Без учета </a:t>
            </a:r>
            <a:r>
              <a:rPr lang="ru-RU" altLang="ru-RU" sz="3200" i="1" dirty="0">
                <a:solidFill>
                  <a:srgbClr val="000066"/>
                </a:solidFill>
                <a:latin typeface="+mn-lt"/>
                <a:cs typeface="Tahoma" panose="020B0604030504040204" pitchFamily="34" charset="0"/>
              </a:rPr>
              <a:t>ландшафта)</a:t>
            </a:r>
            <a:endParaRPr lang="ru-RU" altLang="ru-RU" sz="3200" i="1" dirty="0">
              <a:solidFill>
                <a:srgbClr val="000066"/>
              </a:solidFill>
              <a:latin typeface="+mn-lt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560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с обучением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13</a:t>
            </a:fld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87449" y="2328512"/>
            <a:ext cx="1249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0099"/>
                </a:solidFill>
              </a:rPr>
              <a:t>Эвристические и вероятностно-статистические алгоритмы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87387" y="7890570"/>
            <a:ext cx="114314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rgbClr val="000099"/>
                </a:solidFill>
              </a:rPr>
              <a:t>Эвристические </a:t>
            </a:r>
            <a:r>
              <a:rPr lang="ru-RU" sz="3200" i="1" dirty="0" smtClean="0">
                <a:solidFill>
                  <a:srgbClr val="000099"/>
                </a:solidFill>
              </a:rPr>
              <a:t>алгоритмы </a:t>
            </a:r>
            <a:r>
              <a:rPr lang="ru-RU" sz="3200" i="1" dirty="0">
                <a:solidFill>
                  <a:srgbClr val="000099"/>
                </a:solidFill>
              </a:rPr>
              <a:t>основываются на опыте и </a:t>
            </a:r>
            <a:r>
              <a:rPr lang="ru-RU" sz="3200" i="1" dirty="0" smtClean="0">
                <a:solidFill>
                  <a:srgbClr val="000099"/>
                </a:solidFill>
              </a:rPr>
              <a:t>интуиции разработчика </a:t>
            </a:r>
            <a:r>
              <a:rPr lang="ru-RU" sz="3200" i="1" dirty="0">
                <a:solidFill>
                  <a:srgbClr val="000099"/>
                </a:solidFill>
              </a:rPr>
              <a:t>системы распознавания. Как правило, эти </a:t>
            </a:r>
            <a:r>
              <a:rPr lang="ru-RU" sz="3200" i="1" dirty="0" smtClean="0">
                <a:solidFill>
                  <a:srgbClr val="000099"/>
                </a:solidFill>
              </a:rPr>
              <a:t>методы ориентированы </a:t>
            </a:r>
            <a:r>
              <a:rPr lang="ru-RU" sz="3200" i="1" dirty="0">
                <a:solidFill>
                  <a:srgbClr val="000099"/>
                </a:solidFill>
              </a:rPr>
              <a:t>на решение конкретного типа задач </a:t>
            </a:r>
            <a:r>
              <a:rPr lang="ru-RU" sz="3200" i="1" dirty="0" smtClean="0">
                <a:solidFill>
                  <a:srgbClr val="000099"/>
                </a:solidFill>
              </a:rPr>
              <a:t>привязаны </a:t>
            </a:r>
            <a:r>
              <a:rPr lang="ru-RU" sz="3200" i="1" dirty="0">
                <a:solidFill>
                  <a:srgbClr val="000099"/>
                </a:solidFill>
              </a:rPr>
              <a:t>к способу синтеза образов. Наиболее </a:t>
            </a:r>
            <a:r>
              <a:rPr lang="ru-RU" sz="3200" i="1" dirty="0" smtClean="0">
                <a:solidFill>
                  <a:srgbClr val="000099"/>
                </a:solidFill>
              </a:rPr>
              <a:t>часто применяются </a:t>
            </a:r>
            <a:r>
              <a:rPr lang="ru-RU" sz="3200" i="1" dirty="0">
                <a:solidFill>
                  <a:srgbClr val="000099"/>
                </a:solidFill>
              </a:rPr>
              <a:t>при использовании </a:t>
            </a:r>
            <a:r>
              <a:rPr lang="ru-RU" sz="3200" i="1" dirty="0" smtClean="0">
                <a:solidFill>
                  <a:srgbClr val="000099"/>
                </a:solidFill>
              </a:rPr>
              <a:t>принципов </a:t>
            </a:r>
            <a:r>
              <a:rPr lang="ru-RU" sz="3200" i="1" dirty="0">
                <a:solidFill>
                  <a:srgbClr val="000099"/>
                </a:solidFill>
              </a:rPr>
              <a:t>сравнения с эталоном </a:t>
            </a:r>
            <a:r>
              <a:rPr lang="ru-RU" sz="3200" i="1" dirty="0" smtClean="0">
                <a:solidFill>
                  <a:srgbClr val="000099"/>
                </a:solidFill>
              </a:rPr>
              <a:t>и</a:t>
            </a:r>
            <a:endParaRPr lang="ru-RU" sz="3200" i="1" dirty="0">
              <a:solidFill>
                <a:srgbClr val="000099"/>
              </a:solidFill>
            </a:endParaRPr>
          </a:p>
          <a:p>
            <a:pPr algn="ctr"/>
            <a:r>
              <a:rPr lang="ru-RU" sz="3200" i="1" dirty="0">
                <a:solidFill>
                  <a:srgbClr val="000099"/>
                </a:solidFill>
              </a:rPr>
              <a:t>общности свойств.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2345987" y="7890570"/>
            <a:ext cx="114314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000099"/>
                </a:solidFill>
              </a:rPr>
              <a:t>Вероятностно-статистические </a:t>
            </a:r>
            <a:r>
              <a:rPr lang="ru-RU" sz="3200" i="1" dirty="0">
                <a:solidFill>
                  <a:srgbClr val="000099"/>
                </a:solidFill>
              </a:rPr>
              <a:t>алгоритмы </a:t>
            </a:r>
            <a:r>
              <a:rPr lang="ru-RU" sz="3200" i="1" dirty="0" smtClean="0">
                <a:solidFill>
                  <a:srgbClr val="000099"/>
                </a:solidFill>
              </a:rPr>
              <a:t>относятся к группе математических методов и опираются </a:t>
            </a:r>
            <a:r>
              <a:rPr lang="ru-RU" sz="3200" i="1" dirty="0">
                <a:solidFill>
                  <a:srgbClr val="000099"/>
                </a:solidFill>
              </a:rPr>
              <a:t>на использование </a:t>
            </a:r>
            <a:r>
              <a:rPr lang="ru-RU" sz="3200" i="1" dirty="0" smtClean="0">
                <a:solidFill>
                  <a:srgbClr val="000099"/>
                </a:solidFill>
              </a:rPr>
              <a:t>классического математического аппарата, в частности – </a:t>
            </a:r>
            <a:r>
              <a:rPr lang="ru-RU" sz="3200" i="1" dirty="0">
                <a:solidFill>
                  <a:srgbClr val="000099"/>
                </a:solidFill>
              </a:rPr>
              <a:t>теории статистических </a:t>
            </a:r>
            <a:r>
              <a:rPr lang="ru-RU" sz="3200" i="1" dirty="0" smtClean="0">
                <a:solidFill>
                  <a:srgbClr val="000099"/>
                </a:solidFill>
              </a:rPr>
              <a:t>решений. Применяются, </a:t>
            </a:r>
            <a:r>
              <a:rPr lang="ru-RU" sz="3200" i="1" dirty="0">
                <a:solidFill>
                  <a:srgbClr val="000099"/>
                </a:solidFill>
              </a:rPr>
              <a:t>когда признаки представлены </a:t>
            </a:r>
            <a:r>
              <a:rPr lang="ru-RU" sz="3200" i="1" dirty="0" smtClean="0">
                <a:solidFill>
                  <a:srgbClr val="000099"/>
                </a:solidFill>
              </a:rPr>
              <a:t>измерениями (</a:t>
            </a:r>
            <a:r>
              <a:rPr lang="ru-RU" sz="3200" i="1" dirty="0">
                <a:solidFill>
                  <a:srgbClr val="000099"/>
                </a:solidFill>
              </a:rPr>
              <a:t>параметрами), а их связи могут быть описаны в виде </a:t>
            </a:r>
            <a:r>
              <a:rPr lang="ru-RU" sz="3200" i="1" dirty="0" smtClean="0">
                <a:solidFill>
                  <a:srgbClr val="000099"/>
                </a:solidFill>
              </a:rPr>
              <a:t>аналитических зависимостей</a:t>
            </a:r>
            <a:r>
              <a:rPr lang="ru-RU" sz="3200" i="1" dirty="0">
                <a:solidFill>
                  <a:srgbClr val="000099"/>
                </a:solidFill>
              </a:rPr>
              <a:t>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566" y="2956295"/>
            <a:ext cx="8739070" cy="4915727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37636" y="2956295"/>
            <a:ext cx="6248130" cy="468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05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с обучением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14</a:t>
            </a:fld>
            <a:endParaRPr lang="en-US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335275" y="4724400"/>
            <a:ext cx="4000528" cy="12858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Геофизические поля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07307" y="5010152"/>
            <a:ext cx="4000528" cy="2000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Структурно-вещественные петрофизические комплексы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2479339" y="5438780"/>
            <a:ext cx="4000528" cy="1714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Факторы локализации </a:t>
            </a:r>
            <a:r>
              <a:rPr lang="ru-RU" sz="3200" dirty="0" err="1">
                <a:solidFill>
                  <a:srgbClr val="002060"/>
                </a:solidFill>
              </a:rPr>
              <a:t>оруденения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051371" y="6153160"/>
            <a:ext cx="4000528" cy="1285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Мера сходства с эталоном</a:t>
            </a:r>
          </a:p>
        </p:txBody>
      </p:sp>
      <p:sp>
        <p:nvSpPr>
          <p:cNvPr id="10" name="Стрелка вправо 9"/>
          <p:cNvSpPr/>
          <p:nvPr/>
        </p:nvSpPr>
        <p:spPr>
          <a:xfrm>
            <a:off x="7335803" y="5724532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/>
          </a:p>
        </p:txBody>
      </p:sp>
      <p:sp>
        <p:nvSpPr>
          <p:cNvPr id="11" name="Стрелка вправо 10"/>
          <p:cNvSpPr/>
          <p:nvPr/>
        </p:nvSpPr>
        <p:spPr>
          <a:xfrm>
            <a:off x="11907835" y="6153160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/>
          </a:p>
        </p:txBody>
      </p:sp>
      <p:sp>
        <p:nvSpPr>
          <p:cNvPr id="12" name="Стрелка вправо 11"/>
          <p:cNvSpPr/>
          <p:nvPr/>
        </p:nvSpPr>
        <p:spPr>
          <a:xfrm>
            <a:off x="16479867" y="6581788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/>
          </a:p>
        </p:txBody>
      </p:sp>
      <p:sp>
        <p:nvSpPr>
          <p:cNvPr id="13" name="TextBox 12"/>
          <p:cNvSpPr txBox="1"/>
          <p:nvPr/>
        </p:nvSpPr>
        <p:spPr>
          <a:xfrm>
            <a:off x="3763903" y="11246571"/>
            <a:ext cx="16859368" cy="1200329"/>
          </a:xfrm>
          <a:prstGeom prst="rect">
            <a:avLst/>
          </a:prstGeom>
          <a:noFill/>
          <a:ln w="1905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Эффективность прогноза в первую очередь зависит не от выбранного алгоритма, а от того, какие признаки использованы для обучения и распознавания.</a:t>
            </a:r>
          </a:p>
        </p:txBody>
      </p:sp>
      <p:sp>
        <p:nvSpPr>
          <p:cNvPr id="14" name="Стрелка вниз 13"/>
          <p:cNvSpPr/>
          <p:nvPr/>
        </p:nvSpPr>
        <p:spPr>
          <a:xfrm>
            <a:off x="11764959" y="9420244"/>
            <a:ext cx="1000132" cy="1714512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 dirty="0">
              <a:solidFill>
                <a:schemeClr val="accent2">
                  <a:lumMod val="50000"/>
                </a:schemeClr>
              </a:solidFill>
            </a:endParaRPr>
          </a:p>
        </p:txBody>
      </p:sp>
      <p:cxnSp>
        <p:nvCxnSpPr>
          <p:cNvPr id="15" name="Соединительная линия уступом 14"/>
          <p:cNvCxnSpPr>
            <a:stCxn id="7" idx="0"/>
          </p:cNvCxnSpPr>
          <p:nvPr/>
        </p:nvCxnSpPr>
        <p:spPr>
          <a:xfrm rot="16200000" flipH="1">
            <a:off x="14022375" y="895348"/>
            <a:ext cx="1143008" cy="9372616"/>
          </a:xfrm>
          <a:prstGeom prst="bentConnector4">
            <a:avLst>
              <a:gd name="adj1" fmla="val -68000"/>
              <a:gd name="adj2" fmla="val 99500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5335587" y="7439044"/>
                <a:ext cx="11715784" cy="1385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600" dirty="0" smtClean="0">
                    <a:solidFill>
                      <a:srgbClr val="000099"/>
                    </a:solidFill>
                  </a:rPr>
                  <a:t>Надежность идентификации:</a:t>
                </a:r>
              </a:p>
              <a:p>
                <a:pPr algn="ctr"/>
                <a:r>
                  <a:rPr lang="ru-RU" b="1" dirty="0" smtClean="0">
                    <a:solidFill>
                      <a:srgbClr val="00009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𝜸</m:t>
                        </m:r>
                      </m:e>
                      <m:sub>
                        <m:r>
                          <a:rPr lang="en-US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𝟎</m:t>
                        </m:r>
                      </m:sub>
                    </m:sSub>
                    <m:r>
                      <a:rPr lang="en-US" b="1" i="1" smtClean="0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anose="05050102010706020507" pitchFamily="18" charset="2"/>
                      </a:rPr>
                      <m:t>=</m:t>
                    </m:r>
                    <m:nary>
                      <m:naryPr>
                        <m:chr m:val="∏"/>
                        <m:supHide m:val="on"/>
                        <m:ctrlPr>
                          <a:rPr lang="en-US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 i="1" smtClean="0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anose="05050102010706020507" pitchFamily="18" charset="2"/>
                          </a:rPr>
                          <m:t>𝒊</m:t>
                        </m:r>
                      </m:sub>
                      <m:sup/>
                      <m:e>
                        <m:sSub>
                          <m:sSubPr>
                            <m:ctrlPr>
                              <a:rPr lang="en-US" b="1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</m:ctrlPr>
                          </m:sSubPr>
                          <m:e>
                            <m:r>
                              <a:rPr lang="en-US" b="1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𝜸</m:t>
                            </m:r>
                          </m:e>
                          <m:sub>
                            <m:r>
                              <a:rPr lang="en-US" b="1" i="1" smtClean="0">
                                <a:solidFill>
                                  <a:srgbClr val="000099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anose="05050102010706020507" pitchFamily="18" charset="2"/>
                              </a:rPr>
                              <m:t>𝒊</m:t>
                            </m:r>
                          </m:sub>
                        </m:sSub>
                      </m:e>
                    </m:nary>
                  </m:oMath>
                </a14:m>
                <a:endParaRPr lang="ru-RU" sz="3600" b="1" dirty="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5587" y="7439044"/>
                <a:ext cx="11715784" cy="1385572"/>
              </a:xfrm>
              <a:prstGeom prst="rect">
                <a:avLst/>
              </a:prstGeom>
              <a:blipFill>
                <a:blip r:embed="rId2"/>
                <a:stretch>
                  <a:fillRect t="-65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1677987" y="2438400"/>
            <a:ext cx="1249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0099"/>
                </a:solidFill>
              </a:rPr>
              <a:t>Эвристические и вероятностно-статистические алгоритмы</a:t>
            </a:r>
          </a:p>
        </p:txBody>
      </p:sp>
    </p:spTree>
    <p:extLst>
      <p:ext uri="{BB962C8B-B14F-4D97-AF65-F5344CB8AC3E}">
        <p14:creationId xmlns:p14="http://schemas.microsoft.com/office/powerpoint/2010/main" val="373219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с обучением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15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35849" y="3627270"/>
            <a:ext cx="4498976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7387" y="3639972"/>
            <a:ext cx="4699000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73478" y="3639972"/>
            <a:ext cx="4502150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51916" y="3627270"/>
            <a:ext cx="4498974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77525" y="11208677"/>
            <a:ext cx="495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i="1" dirty="0">
                <a:solidFill>
                  <a:srgbClr val="000099"/>
                </a:solidFill>
                <a:latin typeface="Calibri" pitchFamily="34" charset="0"/>
              </a:rPr>
              <a:t>Положение эталонных объектов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569232" y="10913200"/>
            <a:ext cx="418153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i="1" dirty="0">
                <a:solidFill>
                  <a:srgbClr val="000099"/>
                </a:solidFill>
                <a:latin typeface="Calibri" pitchFamily="34" charset="0"/>
              </a:rPr>
              <a:t>Прогноз по эталонам золото-кварцевого типа (1)</a:t>
            </a: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3273477" y="10916120"/>
            <a:ext cx="42397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ru-RU" sz="2400" i="1" dirty="0">
                <a:solidFill>
                  <a:srgbClr val="000099"/>
                </a:solidFill>
                <a:latin typeface="Calibri" pitchFamily="34" charset="0"/>
              </a:rPr>
              <a:t>Прогноз по эталонам золото-кварц-сульфидного типа (2)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8551916" y="11037332"/>
            <a:ext cx="44640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altLang="ru-RU" sz="2400" i="1" dirty="0">
                <a:solidFill>
                  <a:srgbClr val="000099"/>
                </a:solidFill>
                <a:latin typeface="Calibri" pitchFamily="34" charset="0"/>
              </a:rPr>
              <a:t>Прогноз по эталонам золото-сульфидного типа (3)</a:t>
            </a:r>
          </a:p>
        </p:txBody>
      </p:sp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1373035" y="3011929"/>
            <a:ext cx="214384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99"/>
                </a:solidFill>
                <a:latin typeface="Calibri" pitchFamily="34" charset="0"/>
              </a:rPr>
              <a:t>Применение технологии распознавания образов с обучением </a:t>
            </a:r>
            <a:r>
              <a:rPr lang="ru-RU" sz="3600" dirty="0" smtClean="0">
                <a:solidFill>
                  <a:srgbClr val="000099"/>
                </a:solidFill>
                <a:latin typeface="Calibri" pitchFamily="34" charset="0"/>
              </a:rPr>
              <a:t>на </a:t>
            </a:r>
            <a:r>
              <a:rPr lang="ru-RU" sz="3600" dirty="0">
                <a:solidFill>
                  <a:srgbClr val="000099"/>
                </a:solidFill>
                <a:latin typeface="Calibri" pitchFamily="34" charset="0"/>
              </a:rPr>
              <a:t>примере прогноза золотого </a:t>
            </a:r>
            <a:r>
              <a:rPr lang="ru-RU" sz="3600" dirty="0" err="1">
                <a:solidFill>
                  <a:srgbClr val="000099"/>
                </a:solidFill>
                <a:latin typeface="Calibri" pitchFamily="34" charset="0"/>
              </a:rPr>
              <a:t>оруденения</a:t>
            </a:r>
            <a:endParaRPr lang="ru-RU" sz="3600" dirty="0">
              <a:solidFill>
                <a:srgbClr val="000099"/>
              </a:solidFill>
              <a:latin typeface="Calibri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449" y="2328512"/>
            <a:ext cx="1249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000099"/>
                </a:solidFill>
              </a:rPr>
              <a:t>Эвристические и вероятностно-статистические алгоритмы</a:t>
            </a:r>
          </a:p>
        </p:txBody>
      </p:sp>
    </p:spTree>
    <p:extLst>
      <p:ext uri="{BB962C8B-B14F-4D97-AF65-F5344CB8AC3E}">
        <p14:creationId xmlns:p14="http://schemas.microsoft.com/office/powerpoint/2010/main" val="126285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с обучением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16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6387" y="2460483"/>
            <a:ext cx="128778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002060"/>
                </a:solidFill>
              </a:rPr>
              <a:t>Методы, основанные на теории оценки статистических гипотез (решение обратных задач без решения прямых</a:t>
            </a:r>
            <a:r>
              <a:rPr lang="ru-RU" altLang="ru-RU" sz="3600" dirty="0" smtClean="0">
                <a:solidFill>
                  <a:srgbClr val="002060"/>
                </a:solidFill>
              </a:rPr>
              <a:t>)</a:t>
            </a:r>
            <a:endParaRPr lang="ru-RU" altLang="ru-RU" sz="3600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35275" y="6048356"/>
            <a:ext cx="4000528" cy="12858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rgbClr val="002060"/>
                </a:solidFill>
              </a:rPr>
              <a:t>Геофизические поля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907307" y="6334108"/>
            <a:ext cx="4000528" cy="20002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Структурно-вещественные петрофизические комплексы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479339" y="6762736"/>
            <a:ext cx="4000528" cy="17145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</a:rPr>
              <a:t>Факторы локализации </a:t>
            </a:r>
            <a:r>
              <a:rPr lang="ru-RU" sz="3200" dirty="0" err="1">
                <a:solidFill>
                  <a:srgbClr val="002060"/>
                </a:solidFill>
              </a:rPr>
              <a:t>оруденения</a:t>
            </a:r>
            <a:endParaRPr lang="ru-RU" sz="3200" dirty="0">
              <a:solidFill>
                <a:srgbClr val="00206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051371" y="7477116"/>
            <a:ext cx="4000528" cy="128588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2">
                    <a:lumMod val="50000"/>
                  </a:schemeClr>
                </a:solidFill>
              </a:rPr>
              <a:t>Мера сходства с эталоном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7335803" y="7048488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/>
          </a:p>
        </p:txBody>
      </p:sp>
      <p:sp>
        <p:nvSpPr>
          <p:cNvPr id="12" name="Стрелка вправо 11"/>
          <p:cNvSpPr/>
          <p:nvPr/>
        </p:nvSpPr>
        <p:spPr>
          <a:xfrm>
            <a:off x="11907835" y="7477116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/>
          </a:p>
        </p:txBody>
      </p:sp>
      <p:sp>
        <p:nvSpPr>
          <p:cNvPr id="13" name="Стрелка вправо 12"/>
          <p:cNvSpPr/>
          <p:nvPr/>
        </p:nvSpPr>
        <p:spPr>
          <a:xfrm>
            <a:off x="16479867" y="7905744"/>
            <a:ext cx="571504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9600"/>
          </a:p>
        </p:txBody>
      </p:sp>
      <p:cxnSp>
        <p:nvCxnSpPr>
          <p:cNvPr id="14" name="Соединительная линия уступом 13"/>
          <p:cNvCxnSpPr>
            <a:stCxn id="7" idx="0"/>
          </p:cNvCxnSpPr>
          <p:nvPr/>
        </p:nvCxnSpPr>
        <p:spPr>
          <a:xfrm rot="16200000" flipH="1">
            <a:off x="11631583" y="-247688"/>
            <a:ext cx="1428760" cy="14020848"/>
          </a:xfrm>
          <a:prstGeom prst="bentConnector4">
            <a:avLst>
              <a:gd name="adj1" fmla="val -110719"/>
              <a:gd name="adj2" fmla="val 99655"/>
            </a:avLst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335538" y="9144000"/>
            <a:ext cx="14020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</a:rPr>
              <a:t>Суть алгоритма – свертка исходного сигнала с фильтром, весовые коэффициенты которого определяются параметрами ожидаемой аномалии от искомого объекта.</a:t>
            </a:r>
            <a:endParaRPr lang="ru-RU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83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с обучением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17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6387" y="2460483"/>
            <a:ext cx="128778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002060"/>
                </a:solidFill>
              </a:rPr>
              <a:t>Методы, основанные на теории оценки статистических гипотез (решение обратных задач без решения прямых</a:t>
            </a:r>
            <a:r>
              <a:rPr lang="ru-RU" altLang="ru-RU" sz="3600" dirty="0" smtClean="0">
                <a:solidFill>
                  <a:srgbClr val="002060"/>
                </a:solidFill>
              </a:rPr>
              <a:t>)</a:t>
            </a:r>
            <a:endParaRPr lang="ru-RU" altLang="ru-RU" sz="3600" dirty="0">
              <a:solidFill>
                <a:srgbClr val="002060"/>
              </a:solidFill>
            </a:endParaRPr>
          </a:p>
        </p:txBody>
      </p:sp>
      <p:pic>
        <p:nvPicPr>
          <p:cNvPr id="7" name="Picture 3" descr="Ris11-o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1" y="3863336"/>
            <a:ext cx="11277600" cy="6960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554787" y="11026676"/>
            <a:ext cx="13065128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2800" i="1" dirty="0">
                <a:solidFill>
                  <a:srgbClr val="002060"/>
                </a:solidFill>
              </a:rPr>
              <a:t>Результаты прогнозирования карста на территории республики Татарстан по результатам комплексных аэрогеофизических съемок (магнитометрия, гамма-спектрометрия, электроразведка ДИП-А). </a:t>
            </a:r>
          </a:p>
          <a:p>
            <a:pPr algn="just" eaLnBrk="1" hangingPunct="1">
              <a:spcBef>
                <a:spcPct val="50000"/>
              </a:spcBef>
            </a:pPr>
            <a:r>
              <a:rPr lang="ru-RU" altLang="ru-RU" sz="2400" dirty="0">
                <a:solidFill>
                  <a:srgbClr val="002060"/>
                </a:solidFill>
              </a:rPr>
              <a:t>1 – высокочастотная составляющая магнитного поля, звездами показано положение эталонных объектов; 2 – рельеф местности с вынесенными результатами распознавания каждого эталона.</a:t>
            </a:r>
          </a:p>
        </p:txBody>
      </p:sp>
    </p:spTree>
    <p:extLst>
      <p:ext uri="{BB962C8B-B14F-4D97-AF65-F5344CB8AC3E}">
        <p14:creationId xmlns:p14="http://schemas.microsoft.com/office/powerpoint/2010/main" val="334916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Распознавание с обучением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18</a:t>
            </a:fld>
            <a:endParaRPr lang="en-US" dirty="0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306387" y="2460483"/>
            <a:ext cx="12877800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1022350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3600" dirty="0">
                <a:solidFill>
                  <a:srgbClr val="002060"/>
                </a:solidFill>
              </a:rPr>
              <a:t>Методы, основанные на теории оценки статистических гипотез (решение обратных задач без решения прямых</a:t>
            </a:r>
            <a:r>
              <a:rPr lang="ru-RU" altLang="ru-RU" sz="3600" dirty="0" smtClean="0">
                <a:solidFill>
                  <a:srgbClr val="002060"/>
                </a:solidFill>
              </a:rPr>
              <a:t>)</a:t>
            </a:r>
            <a:endParaRPr lang="ru-RU" altLang="ru-RU" sz="3600" dirty="0">
              <a:solidFill>
                <a:srgbClr val="002060"/>
              </a:solidFill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832" y="3918562"/>
            <a:ext cx="16344899" cy="8879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479801" y="12423200"/>
            <a:ext cx="172847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 i="1" dirty="0">
                <a:solidFill>
                  <a:srgbClr val="002060"/>
                </a:solidFill>
              </a:rPr>
              <a:t>Архангельская область. Результаты перекрестного распознавания эталонов.</a:t>
            </a:r>
          </a:p>
        </p:txBody>
      </p:sp>
    </p:spTree>
    <p:extLst>
      <p:ext uri="{BB962C8B-B14F-4D97-AF65-F5344CB8AC3E}">
        <p14:creationId xmlns:p14="http://schemas.microsoft.com/office/powerpoint/2010/main" val="65228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Самообучающиеся системы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19</a:t>
            </a:fld>
            <a:endParaRPr lang="en-US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706" y="2721372"/>
            <a:ext cx="6353414" cy="43652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987" y="7086600"/>
            <a:ext cx="6353414" cy="44843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9CFC7F-6845-47F8-B72A-2E2BA263BFCB}"/>
              </a:ext>
            </a:extLst>
          </p:cNvPr>
          <p:cNvSpPr txBox="1"/>
          <p:nvPr/>
        </p:nvSpPr>
        <p:spPr>
          <a:xfrm>
            <a:off x="1482148" y="7200900"/>
            <a:ext cx="5800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rgbClr val="000099"/>
                </a:solidFill>
              </a:rPr>
              <a:t>Пространство признаков рассматривается как </a:t>
            </a:r>
            <a:r>
              <a:rPr lang="ru-RU" sz="3200" i="1" dirty="0" smtClean="0">
                <a:solidFill>
                  <a:srgbClr val="000099"/>
                </a:solidFill>
              </a:rPr>
              <a:t>случайная функция</a:t>
            </a:r>
            <a:endParaRPr lang="ru-RU" sz="3200" i="1" dirty="0">
              <a:solidFill>
                <a:srgbClr val="00009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9CFC7F-6845-47F8-B72A-2E2BA263BFCB}"/>
              </a:ext>
            </a:extLst>
          </p:cNvPr>
          <p:cNvSpPr txBox="1"/>
          <p:nvPr/>
        </p:nvSpPr>
        <p:spPr>
          <a:xfrm>
            <a:off x="9293322" y="11570994"/>
            <a:ext cx="58005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000099"/>
                </a:solidFill>
              </a:rPr>
              <a:t>Кластеры отвечают экстремумам </a:t>
            </a:r>
            <a:r>
              <a:rPr lang="ru-RU" sz="3200" i="1" dirty="0">
                <a:solidFill>
                  <a:srgbClr val="000099"/>
                </a:solidFill>
              </a:rPr>
              <a:t>базового распределения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1355387" y="7086600"/>
            <a:ext cx="16764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43255B-EB6C-4DAD-9391-561681555B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501" y="1806978"/>
            <a:ext cx="6474030" cy="93513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C59B976-D51C-4A1B-9067-00A931F3060E}"/>
              </a:ext>
            </a:extLst>
          </p:cNvPr>
          <p:cNvSpPr txBox="1"/>
          <p:nvPr/>
        </p:nvSpPr>
        <p:spPr>
          <a:xfrm>
            <a:off x="16830274" y="11627264"/>
            <a:ext cx="70624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rgbClr val="000099"/>
                </a:solidFill>
              </a:rPr>
              <a:t>Карта </a:t>
            </a:r>
            <a:r>
              <a:rPr lang="ru-RU" sz="3200" i="1" dirty="0" smtClean="0">
                <a:solidFill>
                  <a:srgbClr val="000099"/>
                </a:solidFill>
              </a:rPr>
              <a:t>выделенных классов</a:t>
            </a:r>
            <a:endParaRPr lang="ru-RU" sz="3200" i="1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97117" y="2752002"/>
            <a:ext cx="10210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</a:rPr>
              <a:t>При конструировании признаков предполагается однородность строения территории в контуре площади работ. В противном случае </a:t>
            </a:r>
            <a:r>
              <a:rPr lang="ru-RU" sz="3600" dirty="0">
                <a:solidFill>
                  <a:srgbClr val="000099"/>
                </a:solidFill>
              </a:rPr>
              <a:t>для получения </a:t>
            </a:r>
            <a:r>
              <a:rPr lang="ru-RU" sz="3600" dirty="0" smtClean="0">
                <a:solidFill>
                  <a:srgbClr val="000099"/>
                </a:solidFill>
              </a:rPr>
              <a:t>надежных результатов необходима предварительная кластеризация данных (районирование территории)</a:t>
            </a:r>
            <a:endParaRPr lang="ru-RU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847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7987" y="2514600"/>
            <a:ext cx="20878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00099"/>
                </a:solidFill>
              </a:rPr>
              <a:t>При решении задачи </a:t>
            </a:r>
            <a:r>
              <a:rPr lang="ru-RU" sz="3600" dirty="0" smtClean="0">
                <a:solidFill>
                  <a:srgbClr val="000099"/>
                </a:solidFill>
              </a:rPr>
              <a:t>воспроизводства минерально-сырьевой </a:t>
            </a:r>
            <a:r>
              <a:rPr lang="ru-RU" sz="3600" dirty="0">
                <a:solidFill>
                  <a:srgbClr val="000099"/>
                </a:solidFill>
              </a:rPr>
              <a:t>базы все чаще поисковый интерес представляют объекты, характеризующиеся низкими содержаниями полезной компоненты, глубоко залегающие и неконтрастные по отношению к вмещающей среде. 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11202987" y="4268926"/>
            <a:ext cx="838200" cy="91267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2363787" y="5181600"/>
            <a:ext cx="1950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</a:rPr>
              <a:t>Важнейшая </a:t>
            </a:r>
            <a:r>
              <a:rPr lang="ru-RU" sz="3600" dirty="0">
                <a:solidFill>
                  <a:srgbClr val="000099"/>
                </a:solidFill>
              </a:rPr>
              <a:t>роль при </a:t>
            </a:r>
            <a:r>
              <a:rPr lang="ru-RU" sz="3600" dirty="0" smtClean="0">
                <a:solidFill>
                  <a:srgbClr val="000099"/>
                </a:solidFill>
              </a:rPr>
              <a:t>решении прогнозно-поисковых задач должна </a:t>
            </a:r>
            <a:r>
              <a:rPr lang="ru-RU" sz="3600" dirty="0">
                <a:solidFill>
                  <a:srgbClr val="000099"/>
                </a:solidFill>
              </a:rPr>
              <a:t>принадлежать геофизическим технологиям, обладающим </a:t>
            </a:r>
            <a:r>
              <a:rPr lang="ru-RU" sz="3600" dirty="0" smtClean="0">
                <a:solidFill>
                  <a:srgbClr val="000099"/>
                </a:solidFill>
              </a:rPr>
              <a:t>необходимыми пространственным разрешением и </a:t>
            </a:r>
            <a:r>
              <a:rPr lang="ru-RU" sz="3600" dirty="0" err="1" smtClean="0">
                <a:solidFill>
                  <a:srgbClr val="000099"/>
                </a:solidFill>
              </a:rPr>
              <a:t>глубинностью</a:t>
            </a:r>
            <a:r>
              <a:rPr lang="ru-RU" sz="3600" dirty="0" smtClean="0">
                <a:solidFill>
                  <a:srgbClr val="000099"/>
                </a:solidFill>
              </a:rPr>
              <a:t> исследований.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1202987" y="7141438"/>
            <a:ext cx="838200" cy="912674"/>
          </a:xfrm>
          <a:prstGeom prst="downArrow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2287587" y="8259624"/>
            <a:ext cx="19507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</a:rPr>
              <a:t>Указанные факторы с одной стороны – определяют целесообразность комплексирования разнородных методов, а с </a:t>
            </a:r>
            <a:r>
              <a:rPr lang="ru-RU" sz="3600" dirty="0">
                <a:solidFill>
                  <a:srgbClr val="000099"/>
                </a:solidFill>
              </a:rPr>
              <a:t>другой стороны – использование </a:t>
            </a:r>
            <a:r>
              <a:rPr lang="ru-RU" sz="3600" dirty="0" smtClean="0">
                <a:solidFill>
                  <a:srgbClr val="000099"/>
                </a:solidFill>
              </a:rPr>
              <a:t>специальных технологий анализа данных, </a:t>
            </a:r>
            <a:r>
              <a:rPr lang="ru-RU" sz="3600" dirty="0">
                <a:solidFill>
                  <a:srgbClr val="000099"/>
                </a:solidFill>
              </a:rPr>
              <a:t>включая технологии распознавания образов.</a:t>
            </a:r>
          </a:p>
        </p:txBody>
      </p:sp>
    </p:spTree>
    <p:extLst>
      <p:ext uri="{BB962C8B-B14F-4D97-AF65-F5344CB8AC3E}">
        <p14:creationId xmlns:p14="http://schemas.microsoft.com/office/powerpoint/2010/main" val="80716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Самообучающиеся системы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20</a:t>
            </a:fld>
            <a:endParaRPr lang="en-US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61F538D-5AC4-4F45-AE1B-744BF6EF6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62"/>
          <a:stretch/>
        </p:blipFill>
        <p:spPr>
          <a:xfrm>
            <a:off x="1809842" y="2799964"/>
            <a:ext cx="6313770" cy="8640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804288-CF04-4FC3-BB83-68A7EA5194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2B83BA"/>
              </a:clrFrom>
              <a:clrTo>
                <a:srgbClr val="2B83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0"/>
          <a:stretch/>
        </p:blipFill>
        <p:spPr>
          <a:xfrm>
            <a:off x="9676818" y="2799964"/>
            <a:ext cx="6309642" cy="864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E6CC854-E178-45FA-BB79-C79143214D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00"/>
          <a:stretch/>
        </p:blipFill>
        <p:spPr>
          <a:xfrm>
            <a:off x="17222054" y="2799964"/>
            <a:ext cx="6309642" cy="86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635" y="3039670"/>
            <a:ext cx="43718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99"/>
                </a:solidFill>
              </a:rPr>
              <a:t>Интерполяция по редкой</a:t>
            </a:r>
          </a:p>
          <a:p>
            <a:r>
              <a:rPr lang="ru-RU" sz="2800" dirty="0">
                <a:solidFill>
                  <a:srgbClr val="000099"/>
                </a:solidFill>
              </a:rPr>
              <a:t>сети профилей МОГТ 2D.</a:t>
            </a:r>
          </a:p>
          <a:p>
            <a:r>
              <a:rPr lang="ru-RU" sz="2800" dirty="0">
                <a:solidFill>
                  <a:srgbClr val="000099"/>
                </a:solidFill>
              </a:rPr>
              <a:t>SD: 29.95 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676817" y="3039670"/>
            <a:ext cx="29260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99"/>
                </a:solidFill>
              </a:rPr>
              <a:t>Метод КОМР.</a:t>
            </a:r>
          </a:p>
          <a:p>
            <a:r>
              <a:rPr lang="ru-RU" sz="2800" dirty="0">
                <a:solidFill>
                  <a:srgbClr val="000099"/>
                </a:solidFill>
              </a:rPr>
              <a:t>SD: 28.84 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21609" y="3047556"/>
            <a:ext cx="32552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000099"/>
                </a:solidFill>
              </a:rPr>
              <a:t>Нейронные сети.</a:t>
            </a:r>
          </a:p>
          <a:p>
            <a:r>
              <a:rPr lang="ru-RU" sz="2800" dirty="0">
                <a:solidFill>
                  <a:srgbClr val="000099"/>
                </a:solidFill>
              </a:rPr>
              <a:t>SD: </a:t>
            </a:r>
            <a:r>
              <a:rPr lang="ru-RU" sz="2800" b="1" dirty="0">
                <a:solidFill>
                  <a:srgbClr val="C00000"/>
                </a:solidFill>
              </a:rPr>
              <a:t>18.75</a:t>
            </a:r>
            <a:r>
              <a:rPr lang="ru-RU" sz="2800" dirty="0">
                <a:solidFill>
                  <a:srgbClr val="C00000"/>
                </a:solidFill>
              </a:rPr>
              <a:t> 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61F538D-5AC4-4F45-AE1B-744BF6EF61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53" t="95225" r="24353" b="104"/>
          <a:stretch/>
        </p:blipFill>
        <p:spPr>
          <a:xfrm>
            <a:off x="18582947" y="11949800"/>
            <a:ext cx="3587852" cy="471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21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247719" y="2895600"/>
            <a:ext cx="21642388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99"/>
                </a:solidFill>
              </a:rPr>
              <a:t>Использование технологий </a:t>
            </a:r>
            <a:r>
              <a:rPr lang="ru-RU" sz="3600" dirty="0" smtClean="0">
                <a:solidFill>
                  <a:srgbClr val="000099"/>
                </a:solidFill>
              </a:rPr>
              <a:t>распознавания образов позволяет повысить эффективность геолого-геофизических работ, прежде всего – при прогнозе и поисках </a:t>
            </a:r>
            <a:r>
              <a:rPr lang="ru-RU" sz="3600" dirty="0" err="1" smtClean="0">
                <a:solidFill>
                  <a:srgbClr val="000099"/>
                </a:solidFill>
              </a:rPr>
              <a:t>слабопроявленного</a:t>
            </a:r>
            <a:r>
              <a:rPr lang="ru-RU" sz="3600" dirty="0" smtClean="0">
                <a:solidFill>
                  <a:srgbClr val="000099"/>
                </a:solidFill>
              </a:rPr>
              <a:t> </a:t>
            </a:r>
            <a:r>
              <a:rPr lang="ru-RU" sz="3600" dirty="0" err="1" smtClean="0">
                <a:solidFill>
                  <a:srgbClr val="000099"/>
                </a:solidFill>
              </a:rPr>
              <a:t>оруденения</a:t>
            </a:r>
            <a:r>
              <a:rPr lang="ru-RU" sz="3600" dirty="0" smtClean="0">
                <a:solidFill>
                  <a:srgbClr val="000099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3600" dirty="0">
                <a:solidFill>
                  <a:srgbClr val="000099"/>
                </a:solidFill>
              </a:rPr>
              <a:t>Эффективность </a:t>
            </a:r>
            <a:r>
              <a:rPr lang="ru-RU" sz="3600" dirty="0" smtClean="0">
                <a:solidFill>
                  <a:srgbClr val="000099"/>
                </a:solidFill>
              </a:rPr>
              <a:t>работы технологий </a:t>
            </a:r>
            <a:r>
              <a:rPr lang="ru-RU" sz="3600" dirty="0">
                <a:solidFill>
                  <a:srgbClr val="000099"/>
                </a:solidFill>
              </a:rPr>
              <a:t>в первую очередь зависит не от выбранного алгоритма, а от </a:t>
            </a:r>
            <a:r>
              <a:rPr lang="ru-RU" sz="3600" dirty="0" smtClean="0">
                <a:solidFill>
                  <a:srgbClr val="000099"/>
                </a:solidFill>
              </a:rPr>
              <a:t>качества признаков и эталонов, использованных </a:t>
            </a:r>
            <a:r>
              <a:rPr lang="ru-RU" sz="3600" dirty="0">
                <a:solidFill>
                  <a:srgbClr val="000099"/>
                </a:solidFill>
              </a:rPr>
              <a:t>для обучения и распознавания</a:t>
            </a:r>
            <a:r>
              <a:rPr lang="ru-RU" sz="3600" dirty="0" smtClean="0">
                <a:solidFill>
                  <a:srgbClr val="000099"/>
                </a:solidFill>
              </a:rPr>
              <a:t>.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ru-RU" sz="3600" dirty="0" smtClean="0">
                <a:solidFill>
                  <a:srgbClr val="000099"/>
                </a:solidFill>
              </a:rPr>
              <a:t>Выбор конкретной технологии определяется характером решаемой геологической задачи, а их эффективное применение требует высокой квалификации исполнителей.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63987" y="7696200"/>
            <a:ext cx="16687800" cy="286232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3600" i="1" dirty="0">
                <a:solidFill>
                  <a:srgbClr val="B65686"/>
                </a:solidFill>
              </a:rPr>
              <a:t>«Большинство специалистов, как разработчиков, так и пользователей систем распознавания убеждены, что распознавание образов – одновременно и наука, и искусство. Это, в принципе, можно отнести к любому направлению, связанному с моделированием, разработкой и эксплуатацией систем искусственного интеллекта</a:t>
            </a:r>
            <a:r>
              <a:rPr lang="ru-RU" sz="3600" i="1" dirty="0" smtClean="0">
                <a:solidFill>
                  <a:srgbClr val="B65686"/>
                </a:solidFill>
              </a:rPr>
              <a:t>»</a:t>
            </a:r>
            <a:r>
              <a:rPr lang="ru-RU" sz="3600" i="1" dirty="0" smtClean="0">
                <a:solidFill>
                  <a:srgbClr val="000099"/>
                </a:solidFill>
              </a:rPr>
              <a:t> </a:t>
            </a:r>
            <a:r>
              <a:rPr lang="en-US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ru-RU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Чабан Л.Н. Теория и алгоритмы распознавания образов // М., </a:t>
            </a:r>
            <a:r>
              <a:rPr lang="ru-RU" sz="28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МИГАиК</a:t>
            </a:r>
            <a:r>
              <a:rPr lang="ru-RU" sz="2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2004, 70 с.</a:t>
            </a:r>
            <a:r>
              <a:rPr lang="en-US" sz="2800" i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lang="ru-RU" sz="28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42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84187" y="5186641"/>
            <a:ext cx="10287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04982"/>
                </a:solidFill>
              </a:rPr>
              <a:t>125373</a:t>
            </a:r>
            <a:r>
              <a:rPr lang="ru-RU" dirty="0" smtClean="0">
                <a:solidFill>
                  <a:srgbClr val="204982"/>
                </a:solidFill>
              </a:rPr>
              <a:t>, Москва, Походный </a:t>
            </a:r>
            <a:r>
              <a:rPr lang="ru-RU" dirty="0" err="1" smtClean="0">
                <a:solidFill>
                  <a:srgbClr val="204982"/>
                </a:solidFill>
              </a:rPr>
              <a:t>пр</a:t>
            </a:r>
            <a:r>
              <a:rPr lang="ru-RU" dirty="0" smtClean="0">
                <a:solidFill>
                  <a:srgbClr val="204982"/>
                </a:solidFill>
              </a:rPr>
              <a:t>-д, 19</a:t>
            </a:r>
          </a:p>
          <a:p>
            <a:r>
              <a:rPr lang="ru-RU" dirty="0" smtClean="0">
                <a:solidFill>
                  <a:srgbClr val="204982"/>
                </a:solidFill>
              </a:rPr>
              <a:t>+7 (495) 738-7777</a:t>
            </a:r>
          </a:p>
          <a:p>
            <a:r>
              <a:rPr lang="ru-RU" dirty="0" smtClean="0">
                <a:solidFill>
                  <a:srgbClr val="204982"/>
                </a:solidFill>
              </a:rPr>
              <a:t>agp@aerogeo.ru</a:t>
            </a:r>
          </a:p>
          <a:p>
            <a:r>
              <a:rPr lang="ru-RU" dirty="0" smtClean="0">
                <a:solidFill>
                  <a:srgbClr val="204982"/>
                </a:solidFill>
              </a:rPr>
              <a:t>http://aerogeo.ru</a:t>
            </a:r>
            <a:endParaRPr lang="en-US" dirty="0">
              <a:solidFill>
                <a:srgbClr val="20498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92187" y="10167610"/>
            <a:ext cx="186224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3800" b="1" dirty="0" smtClean="0">
                <a:solidFill>
                  <a:schemeClr val="accent2">
                    <a:lumMod val="75000"/>
                  </a:schemeClr>
                </a:solidFill>
              </a:rPr>
              <a:t>Спасибо за внимание!</a:t>
            </a:r>
            <a:endParaRPr lang="en-US" sz="13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187" y="5638800"/>
            <a:ext cx="9333334" cy="184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474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3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82587" y="2590800"/>
            <a:ext cx="23698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29200" indent="-5029200"/>
            <a:r>
              <a:rPr lang="ru-RU" sz="3600" u="sng" dirty="0">
                <a:solidFill>
                  <a:srgbClr val="000099"/>
                </a:solidFill>
              </a:rPr>
              <a:t>Распознавание образов</a:t>
            </a:r>
            <a:r>
              <a:rPr lang="ru-RU" sz="3600" dirty="0">
                <a:solidFill>
                  <a:srgbClr val="000099"/>
                </a:solidFill>
              </a:rPr>
              <a:t> – раздел информатики и смежных дисциплин, развивающий основы и методы классификации и идентификации </a:t>
            </a:r>
            <a:r>
              <a:rPr lang="ru-RU" sz="3600" dirty="0" smtClean="0">
                <a:solidFill>
                  <a:srgbClr val="000099"/>
                </a:solidFill>
              </a:rPr>
              <a:t>предметов.</a:t>
            </a:r>
          </a:p>
          <a:p>
            <a:pPr marL="5029200" indent="-5029200"/>
            <a:endParaRPr lang="ru-RU" sz="3600" dirty="0" smtClean="0">
              <a:solidFill>
                <a:srgbClr val="000099"/>
              </a:solidFill>
            </a:endParaRPr>
          </a:p>
          <a:p>
            <a:r>
              <a:rPr lang="ru-RU" sz="3600" dirty="0">
                <a:solidFill>
                  <a:srgbClr val="000099"/>
                </a:solidFill>
              </a:rPr>
              <a:t>Проблема </a:t>
            </a:r>
            <a:r>
              <a:rPr lang="ru-RU" sz="3600" dirty="0" smtClean="0">
                <a:solidFill>
                  <a:srgbClr val="000099"/>
                </a:solidFill>
              </a:rPr>
              <a:t>приобрела особое </a:t>
            </a:r>
            <a:r>
              <a:rPr lang="ru-RU" sz="3600" dirty="0">
                <a:solidFill>
                  <a:srgbClr val="000099"/>
                </a:solidFill>
              </a:rPr>
              <a:t>значение в условиях информационных </a:t>
            </a:r>
            <a:r>
              <a:rPr lang="ru-RU" sz="3600" dirty="0" smtClean="0">
                <a:solidFill>
                  <a:srgbClr val="000099"/>
                </a:solidFill>
              </a:rPr>
              <a:t>перегрузок, связана с необходимостью принятия обоснованного решения в условиях неопределенности.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59187" y="5791200"/>
            <a:ext cx="17297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u="sng" dirty="0">
                <a:solidFill>
                  <a:srgbClr val="00B0F0"/>
                </a:solidFill>
              </a:rPr>
              <a:t>Примеры задач распознавания </a:t>
            </a:r>
            <a:r>
              <a:rPr lang="ru-RU" sz="3600" u="sng" dirty="0" smtClean="0">
                <a:solidFill>
                  <a:srgbClr val="00B0F0"/>
                </a:solidFill>
              </a:rPr>
              <a:t>образов</a:t>
            </a:r>
            <a:r>
              <a:rPr lang="ru-RU" sz="3600" dirty="0" smtClean="0">
                <a:solidFill>
                  <a:srgbClr val="00B0F0"/>
                </a:solidFill>
              </a:rPr>
              <a:t>:</a:t>
            </a:r>
            <a:endParaRPr lang="ru-RU" sz="3600" dirty="0">
              <a:solidFill>
                <a:srgbClr val="00B0F0"/>
              </a:solidFill>
            </a:endParaRPr>
          </a:p>
          <a:p>
            <a:pPr marL="1262063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B0F0"/>
                </a:solidFill>
              </a:rPr>
              <a:t>Оптическое </a:t>
            </a:r>
            <a:r>
              <a:rPr lang="ru-RU" sz="3600" dirty="0">
                <a:solidFill>
                  <a:srgbClr val="00B0F0"/>
                </a:solidFill>
              </a:rPr>
              <a:t>распознавание символов</a:t>
            </a:r>
          </a:p>
          <a:p>
            <a:pPr marL="1262063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B0F0"/>
                </a:solidFill>
              </a:rPr>
              <a:t>Распознавание </a:t>
            </a:r>
            <a:r>
              <a:rPr lang="ru-RU" sz="3600" dirty="0">
                <a:solidFill>
                  <a:srgbClr val="00B0F0"/>
                </a:solidFill>
              </a:rPr>
              <a:t>штрих-кодов</a:t>
            </a:r>
          </a:p>
          <a:p>
            <a:pPr marL="1262063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B0F0"/>
                </a:solidFill>
              </a:rPr>
              <a:t>Распознавание </a:t>
            </a:r>
            <a:r>
              <a:rPr lang="ru-RU" sz="3600" dirty="0">
                <a:solidFill>
                  <a:srgbClr val="00B0F0"/>
                </a:solidFill>
              </a:rPr>
              <a:t>автомобильных номеров</a:t>
            </a:r>
          </a:p>
          <a:p>
            <a:pPr marL="1262063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B0F0"/>
                </a:solidFill>
              </a:rPr>
              <a:t>Распознавание </a:t>
            </a:r>
            <a:r>
              <a:rPr lang="ru-RU" sz="3600" dirty="0">
                <a:solidFill>
                  <a:srgbClr val="00B0F0"/>
                </a:solidFill>
              </a:rPr>
              <a:t>лиц</a:t>
            </a:r>
          </a:p>
          <a:p>
            <a:pPr marL="1262063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B0F0"/>
                </a:solidFill>
              </a:rPr>
              <a:t>Распознавание </a:t>
            </a:r>
            <a:r>
              <a:rPr lang="ru-RU" sz="3600" dirty="0">
                <a:solidFill>
                  <a:srgbClr val="00B0F0"/>
                </a:solidFill>
              </a:rPr>
              <a:t>речи</a:t>
            </a:r>
          </a:p>
          <a:p>
            <a:pPr marL="1262063" indent="-571500">
              <a:buFont typeface="Arial" panose="020B0604020202020204" pitchFamily="34" charset="0"/>
              <a:buChar char="•"/>
            </a:pPr>
            <a:r>
              <a:rPr lang="ru-RU" sz="3600" dirty="0" smtClean="0">
                <a:solidFill>
                  <a:srgbClr val="00B0F0"/>
                </a:solidFill>
              </a:rPr>
              <a:t>Распознавание </a:t>
            </a:r>
            <a:r>
              <a:rPr lang="ru-RU" sz="3600" dirty="0">
                <a:solidFill>
                  <a:srgbClr val="00B0F0"/>
                </a:solidFill>
              </a:rPr>
              <a:t>изображений</a:t>
            </a:r>
          </a:p>
          <a:p>
            <a:pPr marL="1262063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000099"/>
                </a:solidFill>
              </a:rPr>
              <a:t>Распознавание </a:t>
            </a:r>
            <a:r>
              <a:rPr lang="ru-RU" sz="3600" b="1" dirty="0">
                <a:solidFill>
                  <a:srgbClr val="000099"/>
                </a:solidFill>
              </a:rPr>
              <a:t>локальных участков земной коры, в которых находятся месторождения полезных </a:t>
            </a:r>
            <a:r>
              <a:rPr lang="ru-RU" sz="3600" b="1" dirty="0" smtClean="0">
                <a:solidFill>
                  <a:srgbClr val="000099"/>
                </a:solidFill>
              </a:rPr>
              <a:t>ископаемых.</a:t>
            </a:r>
            <a:endParaRPr lang="ru-RU" sz="3600" b="1" dirty="0">
              <a:solidFill>
                <a:srgbClr val="000099"/>
              </a:solidFill>
            </a:endParaRPr>
          </a:p>
          <a:p>
            <a:endParaRPr lang="ru-RU" sz="3600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5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Постановка задачи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4987" y="2166593"/>
            <a:ext cx="10210800" cy="25391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ru-RU" sz="3600" u="sng" dirty="0" smtClean="0">
                <a:solidFill>
                  <a:srgbClr val="000099"/>
                </a:solidFill>
              </a:rPr>
              <a:t>Классификация методов распознавания образов</a:t>
            </a:r>
            <a:r>
              <a:rPr lang="ru-RU" sz="3600" dirty="0" smtClean="0">
                <a:solidFill>
                  <a:srgbClr val="000099"/>
                </a:solidFill>
              </a:rPr>
              <a:t>:</a:t>
            </a:r>
          </a:p>
          <a:p>
            <a:pPr marL="742950" indent="-742950">
              <a:spcAft>
                <a:spcPts val="600"/>
              </a:spcAft>
              <a:buAutoNum type="arabicParenR"/>
            </a:pPr>
            <a:r>
              <a:rPr lang="ru-RU" sz="3600" dirty="0" smtClean="0">
                <a:solidFill>
                  <a:srgbClr val="000099"/>
                </a:solidFill>
              </a:rPr>
              <a:t>Распознавание без обучения (без «учителя»);</a:t>
            </a:r>
          </a:p>
          <a:p>
            <a:pPr marL="742950" indent="-742950">
              <a:spcAft>
                <a:spcPts val="600"/>
              </a:spcAft>
              <a:buAutoNum type="arabicParenR"/>
            </a:pPr>
            <a:r>
              <a:rPr lang="ru-RU" sz="3600" dirty="0" smtClean="0">
                <a:solidFill>
                  <a:srgbClr val="000099"/>
                </a:solidFill>
              </a:rPr>
              <a:t>Распознавание с обучением (с «учителем»);</a:t>
            </a:r>
          </a:p>
          <a:p>
            <a:pPr marL="742950" indent="-742950">
              <a:spcAft>
                <a:spcPts val="600"/>
              </a:spcAft>
              <a:buAutoNum type="arabicParenR"/>
            </a:pPr>
            <a:r>
              <a:rPr lang="ru-RU" sz="3600" dirty="0" smtClean="0">
                <a:solidFill>
                  <a:srgbClr val="000099"/>
                </a:solidFill>
              </a:rPr>
              <a:t>Самообучающиеся системы.</a:t>
            </a:r>
            <a:endParaRPr lang="ru-RU" sz="3600" dirty="0">
              <a:solidFill>
                <a:srgbClr val="000099"/>
              </a:solidFill>
            </a:endParaRPr>
          </a:p>
        </p:txBody>
      </p:sp>
      <p:grpSp>
        <p:nvGrpSpPr>
          <p:cNvPr id="47" name="Группа 46"/>
          <p:cNvGrpSpPr/>
          <p:nvPr/>
        </p:nvGrpSpPr>
        <p:grpSpPr>
          <a:xfrm>
            <a:off x="3887787" y="4953000"/>
            <a:ext cx="16986252" cy="3544477"/>
            <a:chOff x="615360" y="3313523"/>
            <a:chExt cx="16986252" cy="3544477"/>
          </a:xfrm>
        </p:grpSpPr>
        <p:grpSp>
          <p:nvGrpSpPr>
            <p:cNvPr id="16" name="Группа 15"/>
            <p:cNvGrpSpPr/>
            <p:nvPr/>
          </p:nvGrpSpPr>
          <p:grpSpPr>
            <a:xfrm>
              <a:off x="5714412" y="3950208"/>
              <a:ext cx="1828800" cy="1169550"/>
              <a:chOff x="1449387" y="3834825"/>
              <a:chExt cx="1828800" cy="1169550"/>
            </a:xfrm>
          </p:grpSpPr>
          <p:cxnSp>
            <p:nvCxnSpPr>
              <p:cNvPr id="10" name="Прямая со стрелкой 9"/>
              <p:cNvCxnSpPr/>
              <p:nvPr/>
            </p:nvCxnSpPr>
            <p:spPr>
              <a:xfrm>
                <a:off x="1449387" y="4419600"/>
                <a:ext cx="1828800" cy="0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1563687" y="3834825"/>
                <a:ext cx="160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dirty="0" smtClean="0"/>
                  <a:t>Вектор</a:t>
                </a:r>
                <a:endParaRPr lang="ru-RU" sz="3200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058987" y="4419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/>
                  <a:t>x</a:t>
                </a:r>
                <a:endParaRPr lang="ru-RU" sz="3200" dirty="0"/>
              </a:p>
            </p:txBody>
          </p:sp>
        </p:grpSp>
        <p:sp>
          <p:nvSpPr>
            <p:cNvPr id="13" name="Прямоугольник 12"/>
            <p:cNvSpPr/>
            <p:nvPr/>
          </p:nvSpPr>
          <p:spPr>
            <a:xfrm>
              <a:off x="2516187" y="3313524"/>
              <a:ext cx="3148647" cy="2212152"/>
            </a:xfrm>
            <a:prstGeom prst="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540634" y="3388548"/>
              <a:ext cx="3124200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Преобразование образа в векторную форму</a:t>
              </a:r>
              <a:endParaRPr lang="ru-RU" sz="3200" dirty="0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543212" y="3313523"/>
              <a:ext cx="3148647" cy="2212152"/>
            </a:xfrm>
            <a:prstGeom prst="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545387" y="3629532"/>
              <a:ext cx="3124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Выбор информативных признаков</a:t>
              </a:r>
              <a:endParaRPr lang="ru-RU" sz="3200" dirty="0"/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12574587" y="3313524"/>
              <a:ext cx="3148647" cy="2212152"/>
            </a:xfrm>
            <a:prstGeom prst="rect">
              <a:avLst/>
            </a:prstGeom>
            <a:solidFill>
              <a:schemeClr val="bg1"/>
            </a:solidFill>
            <a:ln w="571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620655" y="4121974"/>
              <a:ext cx="3124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Классификатор</a:t>
              </a:r>
              <a:endParaRPr lang="ru-RU" sz="3200" dirty="0"/>
            </a:p>
          </p:txBody>
        </p:sp>
        <p:grpSp>
          <p:nvGrpSpPr>
            <p:cNvPr id="23" name="Группа 22"/>
            <p:cNvGrpSpPr/>
            <p:nvPr/>
          </p:nvGrpSpPr>
          <p:grpSpPr>
            <a:xfrm>
              <a:off x="615360" y="3950208"/>
              <a:ext cx="1828800" cy="1169550"/>
              <a:chOff x="1449387" y="3834825"/>
              <a:chExt cx="1828800" cy="1169550"/>
            </a:xfrm>
          </p:grpSpPr>
          <p:cxnSp>
            <p:nvCxnSpPr>
              <p:cNvPr id="24" name="Прямая со стрелкой 23"/>
              <p:cNvCxnSpPr/>
              <p:nvPr/>
            </p:nvCxnSpPr>
            <p:spPr>
              <a:xfrm>
                <a:off x="1449387" y="4419600"/>
                <a:ext cx="1828800" cy="0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1563687" y="3834825"/>
                <a:ext cx="160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dirty="0" smtClean="0"/>
                  <a:t>Образ</a:t>
                </a:r>
                <a:endParaRPr lang="ru-RU" sz="3200" dirty="0"/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058987" y="4419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/>
                  <a:t>x</a:t>
                </a:r>
                <a:endParaRPr lang="ru-RU" sz="3200" dirty="0"/>
              </a:p>
            </p:txBody>
          </p:sp>
        </p:grpSp>
        <p:grpSp>
          <p:nvGrpSpPr>
            <p:cNvPr id="27" name="Группа 26"/>
            <p:cNvGrpSpPr/>
            <p:nvPr/>
          </p:nvGrpSpPr>
          <p:grpSpPr>
            <a:xfrm>
              <a:off x="10716306" y="3834823"/>
              <a:ext cx="1828800" cy="1169550"/>
              <a:chOff x="1449387" y="3834825"/>
              <a:chExt cx="1828800" cy="1169550"/>
            </a:xfrm>
          </p:grpSpPr>
          <p:cxnSp>
            <p:nvCxnSpPr>
              <p:cNvPr id="28" name="Прямая со стрелкой 27"/>
              <p:cNvCxnSpPr/>
              <p:nvPr/>
            </p:nvCxnSpPr>
            <p:spPr>
              <a:xfrm>
                <a:off x="1449387" y="4419600"/>
                <a:ext cx="1828800" cy="0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/>
              <p:cNvSpPr txBox="1"/>
              <p:nvPr/>
            </p:nvSpPr>
            <p:spPr>
              <a:xfrm>
                <a:off x="1563687" y="3834825"/>
                <a:ext cx="160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dirty="0" smtClean="0"/>
                  <a:t>Вектор</a:t>
                </a:r>
                <a:endParaRPr lang="ru-RU" sz="32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058987" y="4419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/>
                  <a:t>x</a:t>
                </a:r>
                <a:r>
                  <a:rPr lang="ru-RU" sz="3200" baseline="-25000" dirty="0" smtClean="0"/>
                  <a:t>1</a:t>
                </a:r>
                <a:endParaRPr lang="ru-RU" sz="3200" baseline="-25000" dirty="0"/>
              </a:p>
            </p:txBody>
          </p:sp>
        </p:grpSp>
        <p:sp>
          <p:nvSpPr>
            <p:cNvPr id="31" name="Прямоугольник 30"/>
            <p:cNvSpPr/>
            <p:nvPr/>
          </p:nvSpPr>
          <p:spPr>
            <a:xfrm>
              <a:off x="5411787" y="5867400"/>
              <a:ext cx="3429000" cy="990600"/>
            </a:xfrm>
            <a:prstGeom prst="rect">
              <a:avLst/>
            </a:prstGeom>
            <a:solidFill>
              <a:schemeClr val="bg1"/>
            </a:solidFill>
            <a:ln w="5715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411787" y="6071487"/>
              <a:ext cx="3429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Обучение</a:t>
              </a:r>
              <a:endParaRPr lang="ru-RU" sz="3200" dirty="0"/>
            </a:p>
          </p:txBody>
        </p:sp>
        <p:cxnSp>
          <p:nvCxnSpPr>
            <p:cNvPr id="34" name="Соединительная линия уступом 33"/>
            <p:cNvCxnSpPr>
              <a:stCxn id="13" idx="2"/>
              <a:endCxn id="32" idx="1"/>
            </p:cNvCxnSpPr>
            <p:nvPr/>
          </p:nvCxnSpPr>
          <p:spPr>
            <a:xfrm rot="16200000" flipH="1">
              <a:off x="4332050" y="5284137"/>
              <a:ext cx="838199" cy="1321276"/>
            </a:xfrm>
            <a:prstGeom prst="bentConnector2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Соединительная линия уступом 35"/>
            <p:cNvCxnSpPr>
              <a:stCxn id="32" idx="3"/>
              <a:endCxn id="21" idx="2"/>
            </p:cNvCxnSpPr>
            <p:nvPr/>
          </p:nvCxnSpPr>
          <p:spPr>
            <a:xfrm flipV="1">
              <a:off x="8840787" y="5525676"/>
              <a:ext cx="5308124" cy="838199"/>
            </a:xfrm>
            <a:prstGeom prst="bentConnector2">
              <a:avLst/>
            </a:prstGeom>
            <a:ln w="57150"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 стрелкой 37"/>
            <p:cNvCxnSpPr/>
            <p:nvPr/>
          </p:nvCxnSpPr>
          <p:spPr>
            <a:xfrm flipV="1">
              <a:off x="9907587" y="5564375"/>
              <a:ext cx="0" cy="81205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9" name="Группа 38"/>
            <p:cNvGrpSpPr/>
            <p:nvPr/>
          </p:nvGrpSpPr>
          <p:grpSpPr>
            <a:xfrm>
              <a:off x="15772812" y="3834823"/>
              <a:ext cx="1828800" cy="1169550"/>
              <a:chOff x="1449387" y="3834825"/>
              <a:chExt cx="1828800" cy="1169550"/>
            </a:xfrm>
          </p:grpSpPr>
          <p:cxnSp>
            <p:nvCxnSpPr>
              <p:cNvPr id="40" name="Прямая со стрелкой 39"/>
              <p:cNvCxnSpPr/>
              <p:nvPr/>
            </p:nvCxnSpPr>
            <p:spPr>
              <a:xfrm>
                <a:off x="1449387" y="4419600"/>
                <a:ext cx="1828800" cy="0"/>
              </a:xfrm>
              <a:prstGeom prst="straightConnector1">
                <a:avLst/>
              </a:prstGeom>
              <a:ln w="57150">
                <a:headEnd type="non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1563687" y="3834825"/>
                <a:ext cx="1600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3200" dirty="0" smtClean="0"/>
                  <a:t>Образ</a:t>
                </a:r>
                <a:endParaRPr lang="ru-RU" sz="32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058987" y="4419600"/>
                <a:ext cx="609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 smtClean="0"/>
                  <a:t>x</a:t>
                </a:r>
                <a:endParaRPr lang="ru-RU" sz="3200" dirty="0"/>
              </a:p>
            </p:txBody>
          </p:sp>
        </p:grpSp>
      </p:grpSp>
      <p:sp>
        <p:nvSpPr>
          <p:cNvPr id="48" name="TextBox 47"/>
          <p:cNvSpPr txBox="1"/>
          <p:nvPr/>
        </p:nvSpPr>
        <p:spPr>
          <a:xfrm>
            <a:off x="3735387" y="8721030"/>
            <a:ext cx="1714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000099"/>
                </a:solidFill>
              </a:rPr>
              <a:t>Общая схема системы распознавания образов</a:t>
            </a:r>
            <a:endParaRPr lang="ru-RU" sz="3200" i="1" dirty="0">
              <a:solidFill>
                <a:srgbClr val="000099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281611" y="10178532"/>
            <a:ext cx="14052552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009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</a:rPr>
              <a:t>В </a:t>
            </a:r>
            <a:r>
              <a:rPr lang="ru-RU" sz="3600" dirty="0">
                <a:solidFill>
                  <a:srgbClr val="000099"/>
                </a:solidFill>
              </a:rPr>
              <a:t>задачах распознавания образов важнейшим этапом является </a:t>
            </a:r>
            <a:r>
              <a:rPr lang="ru-RU" sz="3600" dirty="0" smtClean="0">
                <a:solidFill>
                  <a:srgbClr val="000099"/>
                </a:solidFill>
              </a:rPr>
              <a:t>подготовка и преобразование </a:t>
            </a:r>
            <a:r>
              <a:rPr lang="ru-RU" sz="3600" dirty="0">
                <a:solidFill>
                  <a:srgbClr val="000099"/>
                </a:solidFill>
              </a:rPr>
              <a:t>признакового пространства</a:t>
            </a:r>
          </a:p>
        </p:txBody>
      </p:sp>
    </p:spTree>
    <p:extLst>
      <p:ext uri="{BB962C8B-B14F-4D97-AF65-F5344CB8AC3E}">
        <p14:creationId xmlns:p14="http://schemas.microsoft.com/office/powerpoint/2010/main" val="835279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Содержание презентации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5</a:t>
            </a:fld>
            <a:endParaRPr lang="en-US" dirty="0"/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3811587" y="2743200"/>
            <a:ext cx="17449800" cy="68634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marL="609600" indent="-609600">
              <a:spcBef>
                <a:spcPct val="50000"/>
              </a:spcBef>
              <a:buFontTx/>
              <a:buAutoNum type="arabicPeriod"/>
            </a:pPr>
            <a:r>
              <a:rPr lang="ru-RU" altLang="ru-RU" sz="4400" dirty="0" smtClean="0">
                <a:solidFill>
                  <a:srgbClr val="000066"/>
                </a:solidFill>
                <a:latin typeface="Calibri" pitchFamily="34" charset="0"/>
              </a:rPr>
              <a:t>Подготовка и преобразование признакового пространства.</a:t>
            </a:r>
            <a:endParaRPr lang="ru-RU" altLang="ru-RU" sz="4400" dirty="0">
              <a:solidFill>
                <a:srgbClr val="000066"/>
              </a:solidFill>
              <a:latin typeface="Calibri" pitchFamily="34" charset="0"/>
            </a:endParaRPr>
          </a:p>
          <a:p>
            <a:pPr marL="609600" indent="-609600">
              <a:spcBef>
                <a:spcPct val="50000"/>
              </a:spcBef>
              <a:buFontTx/>
              <a:buAutoNum type="arabicPeriod"/>
            </a:pPr>
            <a:r>
              <a:rPr lang="ru-RU" altLang="ru-RU" sz="4400" dirty="0" smtClean="0">
                <a:solidFill>
                  <a:srgbClr val="000066"/>
                </a:solidFill>
                <a:latin typeface="Calibri" pitchFamily="34" charset="0"/>
              </a:rPr>
              <a:t>Распознавание без обучения.</a:t>
            </a:r>
            <a:endParaRPr lang="ru-RU" altLang="ru-RU" sz="4400" dirty="0">
              <a:solidFill>
                <a:srgbClr val="000066"/>
              </a:solidFill>
              <a:latin typeface="Calibri" pitchFamily="34" charset="0"/>
            </a:endParaRPr>
          </a:p>
          <a:p>
            <a:pPr marL="609600" indent="-609600">
              <a:spcBef>
                <a:spcPct val="50000"/>
              </a:spcBef>
              <a:buFontTx/>
              <a:buAutoNum type="arabicPeriod"/>
            </a:pPr>
            <a:r>
              <a:rPr lang="ru-RU" altLang="ru-RU" sz="4400" dirty="0" smtClean="0">
                <a:solidFill>
                  <a:srgbClr val="000066"/>
                </a:solidFill>
                <a:latin typeface="Calibri" pitchFamily="34" charset="0"/>
              </a:rPr>
              <a:t>Распознавание с обучением.</a:t>
            </a:r>
          </a:p>
          <a:p>
            <a:pPr marL="1262063" indent="-609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4400" dirty="0">
                <a:solidFill>
                  <a:srgbClr val="000066"/>
                </a:solidFill>
                <a:latin typeface="Calibri" pitchFamily="34" charset="0"/>
              </a:rPr>
              <a:t>Эвристические и вероятностно-статистические алгоритмы. </a:t>
            </a:r>
          </a:p>
          <a:p>
            <a:pPr marL="1262063" indent="-609600"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ru-RU" altLang="ru-RU" sz="4400" dirty="0" smtClean="0">
                <a:solidFill>
                  <a:srgbClr val="000066"/>
                </a:solidFill>
                <a:latin typeface="Calibri" pitchFamily="34" charset="0"/>
              </a:rPr>
              <a:t>Обратный прием.</a:t>
            </a:r>
          </a:p>
          <a:p>
            <a:pPr marL="742950" indent="-742950">
              <a:spcBef>
                <a:spcPct val="50000"/>
              </a:spcBef>
              <a:buFont typeface="+mj-lt"/>
              <a:buAutoNum type="arabicPeriod" startAt="4"/>
            </a:pPr>
            <a:r>
              <a:rPr lang="ru-RU" altLang="ru-RU" sz="4400" dirty="0" smtClean="0">
                <a:solidFill>
                  <a:srgbClr val="000066"/>
                </a:solidFill>
                <a:latin typeface="Calibri" pitchFamily="34" charset="0"/>
              </a:rPr>
              <a:t>Самообучающиеся системы.</a:t>
            </a:r>
          </a:p>
          <a:p>
            <a:pPr marL="609600" indent="-609600">
              <a:spcBef>
                <a:spcPct val="50000"/>
              </a:spcBef>
              <a:buFontTx/>
              <a:buAutoNum type="arabicPeriod" startAt="4"/>
            </a:pPr>
            <a:r>
              <a:rPr lang="ru-RU" altLang="ru-RU" sz="4400" dirty="0" smtClean="0">
                <a:solidFill>
                  <a:srgbClr val="000066"/>
                </a:solidFill>
                <a:latin typeface="Calibri" pitchFamily="34" charset="0"/>
              </a:rPr>
              <a:t>Выводы.</a:t>
            </a:r>
            <a:endParaRPr lang="ru-RU" altLang="ru-RU" sz="4400" dirty="0">
              <a:solidFill>
                <a:srgbClr val="000066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975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7" y="304800"/>
            <a:ext cx="16613028" cy="127952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Подготовка и преобразование признакового пространства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6</a:t>
            </a:fld>
            <a:endParaRPr lang="en-US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987" y="2856131"/>
            <a:ext cx="11326806" cy="69732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96987" y="2209800"/>
            <a:ext cx="7391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0099"/>
                </a:solidFill>
              </a:rPr>
              <a:t>Формирование набора признаков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40387" y="10287000"/>
            <a:ext cx="1386840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>
              <a:buAutoNum type="arabicParenR"/>
            </a:pPr>
            <a:r>
              <a:rPr lang="ru-RU" sz="3200" i="1" dirty="0" smtClean="0">
                <a:solidFill>
                  <a:srgbClr val="000099"/>
                </a:solidFill>
              </a:rPr>
              <a:t>Преобразования полей должны носить целевой характер.</a:t>
            </a:r>
          </a:p>
          <a:p>
            <a:pPr marL="514350" indent="-514350">
              <a:buAutoNum type="arabicParenR"/>
            </a:pPr>
            <a:r>
              <a:rPr lang="ru-RU" sz="3200" i="1" dirty="0" smtClean="0">
                <a:solidFill>
                  <a:srgbClr val="000099"/>
                </a:solidFill>
              </a:rPr>
              <a:t>Необходима селекция признаков по информативности.</a:t>
            </a:r>
          </a:p>
          <a:p>
            <a:pPr marL="514350" indent="-514350">
              <a:buAutoNum type="arabicParenR"/>
            </a:pPr>
            <a:r>
              <a:rPr lang="ru-RU" sz="3200" i="1" dirty="0" smtClean="0">
                <a:solidFill>
                  <a:srgbClr val="000099"/>
                </a:solidFill>
              </a:rPr>
              <a:t>Признаки должны быть независимы.</a:t>
            </a:r>
          </a:p>
          <a:p>
            <a:pPr marL="514350" indent="-514350">
              <a:buAutoNum type="arabicParenR"/>
            </a:pPr>
            <a:r>
              <a:rPr lang="ru-RU" sz="3200" i="1" dirty="0" smtClean="0">
                <a:solidFill>
                  <a:srgbClr val="000099"/>
                </a:solidFill>
              </a:rPr>
              <a:t>Целесообразно переходить от анализа геофизических полей к анализу моделей распределения эффективных параметров.</a:t>
            </a:r>
            <a:endParaRPr lang="ru-RU" sz="32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8015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873" y="228600"/>
            <a:ext cx="16613028" cy="127952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Подготовка и преобразование признакового пространства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7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6987" y="2209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0099"/>
                </a:solidFill>
              </a:rPr>
              <a:t>Моделирование геофизических полей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87" y="3429000"/>
            <a:ext cx="10128394" cy="68017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84187" y="3429000"/>
            <a:ext cx="10116962" cy="680179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106987" y="10515600"/>
            <a:ext cx="15697200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rgbClr val="000099"/>
                </a:solidFill>
              </a:rPr>
              <a:t>Карта эффективной намагниченности образований верхней части разреза (слева) в сопоставлении с картой аномального магнитного поля, редуцированного к </a:t>
            </a:r>
            <a:r>
              <a:rPr lang="ru-RU" sz="3200" i="1" dirty="0" smtClean="0">
                <a:solidFill>
                  <a:srgbClr val="000099"/>
                </a:solidFill>
              </a:rPr>
              <a:t>полюсу</a:t>
            </a:r>
            <a:endParaRPr lang="ru-RU" sz="3200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272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873" y="228600"/>
            <a:ext cx="16613028" cy="127952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Подготовка и преобразование признакового пространства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17535021" y="12680950"/>
            <a:ext cx="5335191" cy="654050"/>
          </a:xfrm>
        </p:spPr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8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6987" y="22098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0099"/>
                </a:solidFill>
              </a:rPr>
              <a:t>Вычисление трансформант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0387" y="3047752"/>
            <a:ext cx="10585657" cy="80935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4528" y="3047752"/>
            <a:ext cx="11025253" cy="73916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4387" y="11141321"/>
            <a:ext cx="7315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000099"/>
                </a:solidFill>
              </a:rPr>
              <a:t>Карта аномального магнитного поля</a:t>
            </a:r>
            <a:endParaRPr lang="ru-RU" sz="3200" i="1" dirty="0">
              <a:solidFill>
                <a:srgbClr val="000099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599554" y="10775345"/>
            <a:ext cx="7315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>
                <a:solidFill>
                  <a:srgbClr val="000099"/>
                </a:solidFill>
              </a:rPr>
              <a:t>Карта амплитуд аномального магнитного поля (характеризует степень его изменчивости)</a:t>
            </a:r>
          </a:p>
        </p:txBody>
      </p:sp>
    </p:spTree>
    <p:extLst>
      <p:ext uri="{BB962C8B-B14F-4D97-AF65-F5344CB8AC3E}">
        <p14:creationId xmlns:p14="http://schemas.microsoft.com/office/powerpoint/2010/main" val="235014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873" y="228600"/>
            <a:ext cx="16613028" cy="1279524"/>
          </a:xfrm>
        </p:spPr>
        <p:txBody>
          <a:bodyPr>
            <a:normAutofit fontScale="90000"/>
          </a:bodyPr>
          <a:lstStyle/>
          <a:p>
            <a:r>
              <a:rPr lang="ru-RU" dirty="0"/>
              <a:t>Подготовка и преобразование признакового пространства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ГНПП «Аэрогеофизика»   |</a:t>
            </a:r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B2151A3B-4D2E-4937-8714-BDCDF7F9FBD4}" type="slidenum">
              <a:rPr lang="en-US" smtClean="0"/>
              <a:pPr algn="l"/>
              <a:t>9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6987" y="2209800"/>
            <a:ext cx="792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solidFill>
                  <a:srgbClr val="000099"/>
                </a:solidFill>
              </a:rPr>
              <a:t>Вычисление комбинаций параметров (уменьшение размерности)</a:t>
            </a:r>
            <a:endParaRPr lang="ru-RU" sz="3600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187" y="3030605"/>
            <a:ext cx="10471342" cy="81278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935787" y="11353800"/>
            <a:ext cx="1264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000099"/>
                </a:solidFill>
              </a:rPr>
              <a:t>Пример результатов обработки методом главных компонент данных аэрозольной аэросъемки</a:t>
            </a:r>
          </a:p>
          <a:p>
            <a:pPr algn="ctr"/>
            <a:endParaRPr lang="ru-RU" sz="3200" i="1" dirty="0">
              <a:solidFill>
                <a:srgbClr val="000099"/>
              </a:solidFill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455198" y="12484654"/>
            <a:ext cx="541045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3200" b="1" dirty="0">
                <a:solidFill>
                  <a:srgbClr val="003399"/>
                </a:solidFill>
              </a:rPr>
              <a:t>F3 = </a:t>
            </a:r>
            <a:r>
              <a:rPr lang="en-US" altLang="ru-RU" sz="3200" dirty="0">
                <a:solidFill>
                  <a:srgbClr val="003399"/>
                </a:solidFill>
              </a:rPr>
              <a:t>ln---------------------------------</a:t>
            </a:r>
            <a:endParaRPr lang="ru-RU" altLang="ru-RU" sz="3200" dirty="0">
              <a:solidFill>
                <a:srgbClr val="003399"/>
              </a:solidFill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11710939" y="12344400"/>
            <a:ext cx="39116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i="0" dirty="0">
                <a:solidFill>
                  <a:srgbClr val="003399"/>
                </a:solidFill>
              </a:rPr>
              <a:t>Al</a:t>
            </a:r>
            <a:r>
              <a:rPr lang="en-US" altLang="ru-RU" sz="2400" i="0" baseline="30000" dirty="0">
                <a:solidFill>
                  <a:srgbClr val="003399"/>
                </a:solidFill>
              </a:rPr>
              <a:t>2</a:t>
            </a:r>
            <a:r>
              <a:rPr lang="en-US" altLang="ru-RU" sz="2400" i="0" dirty="0">
                <a:solidFill>
                  <a:srgbClr val="003399"/>
                </a:solidFill>
              </a:rPr>
              <a:t>*Ba*Cu</a:t>
            </a:r>
            <a:r>
              <a:rPr lang="en-US" altLang="ru-RU" sz="2400" i="0" baseline="30000" dirty="0">
                <a:solidFill>
                  <a:srgbClr val="003399"/>
                </a:solidFill>
              </a:rPr>
              <a:t>2</a:t>
            </a:r>
            <a:r>
              <a:rPr lang="en-US" altLang="ru-RU" sz="2400" i="0" dirty="0">
                <a:solidFill>
                  <a:srgbClr val="003399"/>
                </a:solidFill>
              </a:rPr>
              <a:t>*</a:t>
            </a:r>
            <a:r>
              <a:rPr lang="en-US" altLang="ru-RU" sz="2400" i="0" dirty="0" err="1">
                <a:solidFill>
                  <a:srgbClr val="003399"/>
                </a:solidFill>
              </a:rPr>
              <a:t>Mn</a:t>
            </a:r>
            <a:r>
              <a:rPr lang="en-US" altLang="ru-RU" sz="2400" i="0" dirty="0">
                <a:solidFill>
                  <a:srgbClr val="003399"/>
                </a:solidFill>
              </a:rPr>
              <a:t>*Na*</a:t>
            </a:r>
            <a:r>
              <a:rPr lang="en-US" altLang="ru-RU" sz="2400" i="0" dirty="0" err="1">
                <a:solidFill>
                  <a:srgbClr val="003399"/>
                </a:solidFill>
              </a:rPr>
              <a:t>Pb</a:t>
            </a:r>
            <a:r>
              <a:rPr lang="en-US" altLang="ru-RU" sz="2400" i="0" dirty="0">
                <a:solidFill>
                  <a:srgbClr val="003399"/>
                </a:solidFill>
              </a:rPr>
              <a:t>*Rb</a:t>
            </a:r>
            <a:r>
              <a:rPr lang="en-US" altLang="ru-RU" sz="2400" i="0" baseline="30000" dirty="0">
                <a:solidFill>
                  <a:srgbClr val="003399"/>
                </a:solidFill>
              </a:rPr>
              <a:t>1/2</a:t>
            </a:r>
            <a:endParaRPr lang="ru-RU" altLang="ru-RU" sz="2400" i="0" baseline="30000" dirty="0">
              <a:solidFill>
                <a:srgbClr val="003399"/>
              </a:solidFill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11654628" y="12743416"/>
            <a:ext cx="41203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ru-RU" sz="2400" i="0" dirty="0">
                <a:solidFill>
                  <a:srgbClr val="003399"/>
                </a:solidFill>
              </a:rPr>
              <a:t>Ca</a:t>
            </a:r>
            <a:r>
              <a:rPr lang="en-US" altLang="ru-RU" sz="2400" i="0" baseline="30000" dirty="0">
                <a:solidFill>
                  <a:srgbClr val="003399"/>
                </a:solidFill>
              </a:rPr>
              <a:t>1/2</a:t>
            </a:r>
            <a:r>
              <a:rPr lang="en-US" altLang="ru-RU" sz="2400" i="0" dirty="0">
                <a:solidFill>
                  <a:srgbClr val="003399"/>
                </a:solidFill>
              </a:rPr>
              <a:t>*Co</a:t>
            </a:r>
            <a:r>
              <a:rPr lang="en-US" altLang="ru-RU" sz="2400" i="0" baseline="30000" dirty="0">
                <a:solidFill>
                  <a:srgbClr val="003399"/>
                </a:solidFill>
              </a:rPr>
              <a:t>2</a:t>
            </a:r>
            <a:r>
              <a:rPr lang="en-US" altLang="ru-RU" sz="2400" i="0" dirty="0">
                <a:solidFill>
                  <a:srgbClr val="003399"/>
                </a:solidFill>
              </a:rPr>
              <a:t>* Cr* Fe</a:t>
            </a:r>
            <a:r>
              <a:rPr lang="en-US" altLang="ru-RU" sz="2400" i="0" baseline="30000" dirty="0">
                <a:solidFill>
                  <a:srgbClr val="003399"/>
                </a:solidFill>
              </a:rPr>
              <a:t>2</a:t>
            </a:r>
            <a:r>
              <a:rPr lang="en-US" altLang="ru-RU" sz="2400" i="0" dirty="0">
                <a:solidFill>
                  <a:srgbClr val="003399"/>
                </a:solidFill>
              </a:rPr>
              <a:t>*Mo*</a:t>
            </a:r>
            <a:r>
              <a:rPr lang="en-US" altLang="ru-RU" sz="2400" i="0" dirty="0" err="1">
                <a:solidFill>
                  <a:srgbClr val="003399"/>
                </a:solidFill>
              </a:rPr>
              <a:t>Sr</a:t>
            </a:r>
            <a:r>
              <a:rPr lang="en-US" altLang="ru-RU" sz="2400" i="0" dirty="0">
                <a:solidFill>
                  <a:srgbClr val="003399"/>
                </a:solidFill>
              </a:rPr>
              <a:t>*Ti</a:t>
            </a:r>
            <a:r>
              <a:rPr lang="en-US" altLang="ru-RU" sz="2400" i="0" baseline="30000" dirty="0">
                <a:solidFill>
                  <a:srgbClr val="003399"/>
                </a:solidFill>
              </a:rPr>
              <a:t>1/2</a:t>
            </a:r>
            <a:endParaRPr lang="ru-RU" altLang="ru-RU" sz="2400" i="0" baseline="30000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6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1429</TotalTime>
  <Words>1194</Words>
  <Application>Microsoft Office PowerPoint</Application>
  <PresentationFormat>Произвольный</PresentationFormat>
  <Paragraphs>187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Symbol</vt:lpstr>
      <vt:lpstr>Tahoma</vt:lpstr>
      <vt:lpstr>Office Theme</vt:lpstr>
      <vt:lpstr>МЕТОДЫ РАСПОЗНАВАНИЯ ОБРАЗОВ ПРИ ГЕОЛОГИЧЕСКОМ КАРТИРОВАНИИ И ПРОГНОЗЕ ОРУДЕНЕНИЯ</vt:lpstr>
      <vt:lpstr>Постановка задачи</vt:lpstr>
      <vt:lpstr>Постановка задачи</vt:lpstr>
      <vt:lpstr>Постановка задачи</vt:lpstr>
      <vt:lpstr>Содержание презентации</vt:lpstr>
      <vt:lpstr>Подготовка и преобразование признакового пространства</vt:lpstr>
      <vt:lpstr>Подготовка и преобразование признакового пространства</vt:lpstr>
      <vt:lpstr>Подготовка и преобразование признакового пространства</vt:lpstr>
      <vt:lpstr>Подготовка и преобразование признакового пространства</vt:lpstr>
      <vt:lpstr>Распознавание без обучения</vt:lpstr>
      <vt:lpstr>Распознавание без обучения</vt:lpstr>
      <vt:lpstr>Распознавание без обучения</vt:lpstr>
      <vt:lpstr>Распознавание с обучением</vt:lpstr>
      <vt:lpstr>Распознавание с обучением</vt:lpstr>
      <vt:lpstr>Распознавание с обучением</vt:lpstr>
      <vt:lpstr>Распознавание с обучением</vt:lpstr>
      <vt:lpstr>Распознавание с обучением</vt:lpstr>
      <vt:lpstr>Распознавание с обучением</vt:lpstr>
      <vt:lpstr>Самообучающиеся системы</vt:lpstr>
      <vt:lpstr>Самообучающиеся системы</vt:lpstr>
      <vt:lpstr>Выводы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Бабаянц Павел Суренович</cp:lastModifiedBy>
  <cp:revision>172</cp:revision>
  <dcterms:created xsi:type="dcterms:W3CDTF">2019-09-16T09:55:38Z</dcterms:created>
  <dcterms:modified xsi:type="dcterms:W3CDTF">2022-01-23T09:43:25Z</dcterms:modified>
</cp:coreProperties>
</file>