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442" r:id="rId2"/>
    <p:sldId id="428" r:id="rId3"/>
    <p:sldId id="336" r:id="rId4"/>
    <p:sldId id="429" r:id="rId5"/>
    <p:sldId id="335" r:id="rId6"/>
    <p:sldId id="443" r:id="rId7"/>
    <p:sldId id="444" r:id="rId8"/>
    <p:sldId id="391" r:id="rId9"/>
    <p:sldId id="366" r:id="rId10"/>
    <p:sldId id="367" r:id="rId11"/>
    <p:sldId id="368" r:id="rId12"/>
    <p:sldId id="369" r:id="rId13"/>
    <p:sldId id="370" r:id="rId14"/>
    <p:sldId id="371" r:id="rId15"/>
    <p:sldId id="372" r:id="rId16"/>
    <p:sldId id="431" r:id="rId17"/>
    <p:sldId id="293" r:id="rId18"/>
    <p:sldId id="342" r:id="rId19"/>
    <p:sldId id="434" r:id="rId20"/>
    <p:sldId id="295" r:id="rId21"/>
    <p:sldId id="433" r:id="rId22"/>
    <p:sldId id="395" r:id="rId23"/>
    <p:sldId id="399" r:id="rId24"/>
    <p:sldId id="432" r:id="rId25"/>
    <p:sldId id="400" r:id="rId26"/>
    <p:sldId id="418" r:id="rId27"/>
    <p:sldId id="417" r:id="rId28"/>
    <p:sldId id="419" r:id="rId29"/>
    <p:sldId id="420" r:id="rId30"/>
    <p:sldId id="427" r:id="rId31"/>
    <p:sldId id="407" r:id="rId32"/>
    <p:sldId id="409" r:id="rId33"/>
    <p:sldId id="307" r:id="rId34"/>
    <p:sldId id="415" r:id="rId35"/>
    <p:sldId id="374" r:id="rId36"/>
    <p:sldId id="414" r:id="rId37"/>
    <p:sldId id="413" r:id="rId38"/>
    <p:sldId id="412" r:id="rId39"/>
    <p:sldId id="378" r:id="rId40"/>
    <p:sldId id="410" r:id="rId41"/>
    <p:sldId id="346" r:id="rId42"/>
    <p:sldId id="435" r:id="rId43"/>
    <p:sldId id="411" r:id="rId44"/>
    <p:sldId id="416" r:id="rId45"/>
    <p:sldId id="449" r:id="rId46"/>
    <p:sldId id="450" r:id="rId47"/>
    <p:sldId id="436" r:id="rId48"/>
    <p:sldId id="437" r:id="rId49"/>
    <p:sldId id="438" r:id="rId50"/>
    <p:sldId id="445" r:id="rId51"/>
    <p:sldId id="446" r:id="rId52"/>
    <p:sldId id="447" r:id="rId53"/>
    <p:sldId id="439" r:id="rId54"/>
    <p:sldId id="440" r:id="rId55"/>
    <p:sldId id="441" r:id="rId56"/>
    <p:sldId id="448" r:id="rId5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CE33"/>
    <a:srgbClr val="A54E07"/>
    <a:srgbClr val="82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070" autoAdjust="0"/>
    <p:restoredTop sz="94660"/>
  </p:normalViewPr>
  <p:slideViewPr>
    <p:cSldViewPr>
      <p:cViewPr varScale="1">
        <p:scale>
          <a:sx n="87" d="100"/>
          <a:sy n="87" d="100"/>
        </p:scale>
        <p:origin x="133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image" Target="../media/image31.wmf"/><Relationship Id="rId1" Type="http://schemas.openxmlformats.org/officeDocument/2006/relationships/image" Target="../media/image3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5.wmf"/><Relationship Id="rId1" Type="http://schemas.openxmlformats.org/officeDocument/2006/relationships/image" Target="../media/image74.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884902-229D-4A8A-952F-0EE0E5A3D3BA}" type="datetimeFigureOut">
              <a:rPr lang="ru-RU" smtClean="0"/>
              <a:t>24.01.2022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3B102C-8DFC-4D9C-9459-D7FD1A78CB42}" type="slidenum">
              <a:rPr lang="ru-RU" smtClean="0"/>
              <a:t>‹#›</a:t>
            </a:fld>
            <a:endParaRPr lang="ru-RU"/>
          </a:p>
        </p:txBody>
      </p:sp>
    </p:spTree>
    <p:extLst>
      <p:ext uri="{BB962C8B-B14F-4D97-AF65-F5344CB8AC3E}">
        <p14:creationId xmlns:p14="http://schemas.microsoft.com/office/powerpoint/2010/main" val="21814223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3B102C-8DFC-4D9C-9459-D7FD1A78CB42}" type="slidenum">
              <a:rPr lang="ru-RU" smtClean="0"/>
              <a:t>3</a:t>
            </a:fld>
            <a:endParaRPr lang="ru-RU"/>
          </a:p>
        </p:txBody>
      </p:sp>
    </p:spTree>
    <p:extLst>
      <p:ext uri="{BB962C8B-B14F-4D97-AF65-F5344CB8AC3E}">
        <p14:creationId xmlns:p14="http://schemas.microsoft.com/office/powerpoint/2010/main" val="1173853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31</a:t>
            </a:fld>
            <a:endParaRPr lang="ru-RU"/>
          </a:p>
        </p:txBody>
      </p:sp>
    </p:spTree>
    <p:extLst>
      <p:ext uri="{BB962C8B-B14F-4D97-AF65-F5344CB8AC3E}">
        <p14:creationId xmlns:p14="http://schemas.microsoft.com/office/powerpoint/2010/main" val="3348324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32</a:t>
            </a:fld>
            <a:endParaRPr lang="ru-RU"/>
          </a:p>
        </p:txBody>
      </p:sp>
    </p:spTree>
    <p:extLst>
      <p:ext uri="{BB962C8B-B14F-4D97-AF65-F5344CB8AC3E}">
        <p14:creationId xmlns:p14="http://schemas.microsoft.com/office/powerpoint/2010/main" val="3384332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33</a:t>
            </a:fld>
            <a:endParaRPr lang="ru-RU"/>
          </a:p>
        </p:txBody>
      </p:sp>
    </p:spTree>
    <p:extLst>
      <p:ext uri="{BB962C8B-B14F-4D97-AF65-F5344CB8AC3E}">
        <p14:creationId xmlns:p14="http://schemas.microsoft.com/office/powerpoint/2010/main" val="38600183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51</a:t>
            </a:fld>
            <a:endParaRPr lang="ru-RU"/>
          </a:p>
        </p:txBody>
      </p:sp>
    </p:spTree>
    <p:extLst>
      <p:ext uri="{BB962C8B-B14F-4D97-AF65-F5344CB8AC3E}">
        <p14:creationId xmlns:p14="http://schemas.microsoft.com/office/powerpoint/2010/main" val="6679691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3B102C-8DFC-4D9C-9459-D7FD1A78CB42}" type="slidenum">
              <a:rPr lang="ru-RU" smtClean="0"/>
              <a:t>53</a:t>
            </a:fld>
            <a:endParaRPr lang="ru-RU"/>
          </a:p>
        </p:txBody>
      </p:sp>
    </p:spTree>
    <p:extLst>
      <p:ext uri="{BB962C8B-B14F-4D97-AF65-F5344CB8AC3E}">
        <p14:creationId xmlns:p14="http://schemas.microsoft.com/office/powerpoint/2010/main" val="23326263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3B102C-8DFC-4D9C-9459-D7FD1A78CB42}" type="slidenum">
              <a:rPr lang="ru-RU" smtClean="0"/>
              <a:t>54</a:t>
            </a:fld>
            <a:endParaRPr lang="ru-RU"/>
          </a:p>
        </p:txBody>
      </p:sp>
    </p:spTree>
    <p:extLst>
      <p:ext uri="{BB962C8B-B14F-4D97-AF65-F5344CB8AC3E}">
        <p14:creationId xmlns:p14="http://schemas.microsoft.com/office/powerpoint/2010/main" val="2332626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5</a:t>
            </a:fld>
            <a:endParaRPr lang="ru-RU"/>
          </a:p>
        </p:txBody>
      </p:sp>
    </p:spTree>
    <p:extLst>
      <p:ext uri="{BB962C8B-B14F-4D97-AF65-F5344CB8AC3E}">
        <p14:creationId xmlns:p14="http://schemas.microsoft.com/office/powerpoint/2010/main" val="411817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3B102C-8DFC-4D9C-9459-D7FD1A78CB42}" type="slidenum">
              <a:rPr lang="ru-RU" smtClean="0"/>
              <a:t>9</a:t>
            </a:fld>
            <a:endParaRPr lang="ru-RU"/>
          </a:p>
        </p:txBody>
      </p:sp>
    </p:spTree>
    <p:extLst>
      <p:ext uri="{BB962C8B-B14F-4D97-AF65-F5344CB8AC3E}">
        <p14:creationId xmlns:p14="http://schemas.microsoft.com/office/powerpoint/2010/main" val="8763241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То же самое сделаем в </a:t>
            </a:r>
            <a:r>
              <a:rPr lang="en-US" dirty="0" smtClean="0"/>
              <a:t>3D</a:t>
            </a:r>
            <a:endParaRPr lang="ru-RU" dirty="0"/>
          </a:p>
        </p:txBody>
      </p:sp>
      <p:sp>
        <p:nvSpPr>
          <p:cNvPr id="4" name="Номер слайда 3"/>
          <p:cNvSpPr>
            <a:spLocks noGrp="1"/>
          </p:cNvSpPr>
          <p:nvPr>
            <p:ph type="sldNum" sz="quarter" idx="10"/>
          </p:nvPr>
        </p:nvSpPr>
        <p:spPr/>
        <p:txBody>
          <a:bodyPr/>
          <a:lstStyle/>
          <a:p>
            <a:fld id="{16315610-072F-408A-8166-F28185084735}" type="slidenum">
              <a:rPr lang="ru-RU" smtClean="0"/>
              <a:t>11</a:t>
            </a:fld>
            <a:endParaRPr lang="ru-RU"/>
          </a:p>
        </p:txBody>
      </p:sp>
    </p:spTree>
    <p:extLst>
      <p:ext uri="{BB962C8B-B14F-4D97-AF65-F5344CB8AC3E}">
        <p14:creationId xmlns:p14="http://schemas.microsoft.com/office/powerpoint/2010/main" val="1028449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Блоки видны и в неуравновешенной модели</a:t>
            </a:r>
            <a:endParaRPr lang="ru-RU" dirty="0"/>
          </a:p>
        </p:txBody>
      </p:sp>
      <p:sp>
        <p:nvSpPr>
          <p:cNvPr id="4" name="Номер слайда 3"/>
          <p:cNvSpPr>
            <a:spLocks noGrp="1"/>
          </p:cNvSpPr>
          <p:nvPr>
            <p:ph type="sldNum" sz="quarter" idx="10"/>
          </p:nvPr>
        </p:nvSpPr>
        <p:spPr/>
        <p:txBody>
          <a:bodyPr/>
          <a:lstStyle/>
          <a:p>
            <a:fld id="{16315610-072F-408A-8166-F28185084735}" type="slidenum">
              <a:rPr lang="ru-RU" smtClean="0"/>
              <a:t>15</a:t>
            </a:fld>
            <a:endParaRPr lang="ru-RU"/>
          </a:p>
        </p:txBody>
      </p:sp>
    </p:spTree>
    <p:extLst>
      <p:ext uri="{BB962C8B-B14F-4D97-AF65-F5344CB8AC3E}">
        <p14:creationId xmlns:p14="http://schemas.microsoft.com/office/powerpoint/2010/main" val="865099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17</a:t>
            </a:fld>
            <a:endParaRPr lang="ru-RU"/>
          </a:p>
        </p:txBody>
      </p:sp>
    </p:spTree>
    <p:extLst>
      <p:ext uri="{BB962C8B-B14F-4D97-AF65-F5344CB8AC3E}">
        <p14:creationId xmlns:p14="http://schemas.microsoft.com/office/powerpoint/2010/main" val="4833058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33B102C-8DFC-4D9C-9459-D7FD1A78CB42}" type="slidenum">
              <a:rPr lang="ru-RU" smtClean="0"/>
              <a:t>18</a:t>
            </a:fld>
            <a:endParaRPr lang="ru-RU"/>
          </a:p>
        </p:txBody>
      </p:sp>
    </p:spTree>
    <p:extLst>
      <p:ext uri="{BB962C8B-B14F-4D97-AF65-F5344CB8AC3E}">
        <p14:creationId xmlns:p14="http://schemas.microsoft.com/office/powerpoint/2010/main" val="32985515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33B102C-8DFC-4D9C-9459-D7FD1A78CB42}" type="slidenum">
              <a:rPr lang="ru-RU" smtClean="0"/>
              <a:t>20</a:t>
            </a:fld>
            <a:endParaRPr lang="ru-RU"/>
          </a:p>
        </p:txBody>
      </p:sp>
    </p:spTree>
    <p:extLst>
      <p:ext uri="{BB962C8B-B14F-4D97-AF65-F5344CB8AC3E}">
        <p14:creationId xmlns:p14="http://schemas.microsoft.com/office/powerpoint/2010/main" val="4136299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4"/>
          <p:cNvSpPr>
            <a:spLocks noGrp="1" noChangeArrowheads="1"/>
          </p:cNvSpPr>
          <p:nvPr>
            <p:ph type="sldNum"/>
          </p:nvPr>
        </p:nvSpPr>
        <p:spPr>
          <a:ln/>
        </p:spPr>
        <p:txBody>
          <a:bodyPr/>
          <a:lstStyle/>
          <a:p>
            <a:fld id="{A6A8CCE2-3E93-4087-AC40-56233334AB64}" type="slidenum">
              <a:rPr lang="ru-RU"/>
              <a:pPr/>
              <a:t>26</a:t>
            </a:fld>
            <a:endParaRPr lang="ru-RU"/>
          </a:p>
        </p:txBody>
      </p:sp>
      <p:sp>
        <p:nvSpPr>
          <p:cNvPr id="40961" name="Text Box 1"/>
          <p:cNvSpPr txBox="1">
            <a:spLocks noChangeArrowheads="1"/>
          </p:cNvSpPr>
          <p:nvPr/>
        </p:nvSpPr>
        <p:spPr bwMode="auto">
          <a:xfrm>
            <a:off x="1003786" y="695134"/>
            <a:ext cx="4848989" cy="3428152"/>
          </a:xfrm>
          <a:prstGeom prst="rect">
            <a:avLst/>
          </a:prstGeom>
          <a:solidFill>
            <a:srgbClr val="FFFFFF"/>
          </a:solidFill>
          <a:ln w="93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ru-RU"/>
          </a:p>
        </p:txBody>
      </p:sp>
      <p:sp>
        <p:nvSpPr>
          <p:cNvPr id="40962" name="Rectangle 2"/>
          <p:cNvSpPr txBox="1">
            <a:spLocks noGrp="1" noChangeArrowheads="1"/>
          </p:cNvSpPr>
          <p:nvPr>
            <p:ph type="body"/>
          </p:nvPr>
        </p:nvSpPr>
        <p:spPr bwMode="auto">
          <a:xfrm>
            <a:off x="685512" y="4343231"/>
            <a:ext cx="5475455" cy="4104277"/>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Tree>
    <p:extLst>
      <p:ext uri="{BB962C8B-B14F-4D97-AF65-F5344CB8AC3E}">
        <p14:creationId xmlns:p14="http://schemas.microsoft.com/office/powerpoint/2010/main" val="3005333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1DE6CEC-AB6E-4D28-9E0F-D5EC5D27FA2F}" type="datetimeFigureOut">
              <a:rPr lang="ru-RU" smtClean="0"/>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189272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DE6CEC-AB6E-4D28-9E0F-D5EC5D27FA2F}" type="datetimeFigureOut">
              <a:rPr lang="ru-RU" smtClean="0"/>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2630636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DE6CEC-AB6E-4D28-9E0F-D5EC5D27FA2F}" type="datetimeFigureOut">
              <a:rPr lang="ru-RU" smtClean="0"/>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4052713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1DE6CEC-AB6E-4D28-9E0F-D5EC5D27FA2F}" type="datetimeFigureOut">
              <a:rPr lang="ru-RU" smtClean="0"/>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3823587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1DE6CEC-AB6E-4D28-9E0F-D5EC5D27FA2F}" type="datetimeFigureOut">
              <a:rPr lang="ru-RU" smtClean="0"/>
              <a:t>24.01.2022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3899972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1DE6CEC-AB6E-4D28-9E0F-D5EC5D27FA2F}" type="datetimeFigureOut">
              <a:rPr lang="ru-RU" smtClean="0"/>
              <a:t>24.01.2022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7467528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1DE6CEC-AB6E-4D28-9E0F-D5EC5D27FA2F}" type="datetimeFigureOut">
              <a:rPr lang="ru-RU" smtClean="0"/>
              <a:t>24.01.2022</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3736913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1DE6CEC-AB6E-4D28-9E0F-D5EC5D27FA2F}" type="datetimeFigureOut">
              <a:rPr lang="ru-RU" smtClean="0"/>
              <a:t>24.01.2022</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3991879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1DE6CEC-AB6E-4D28-9E0F-D5EC5D27FA2F}" type="datetimeFigureOut">
              <a:rPr lang="ru-RU" smtClean="0"/>
              <a:t>24.01.2022</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28434566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1DE6CEC-AB6E-4D28-9E0F-D5EC5D27FA2F}" type="datetimeFigureOut">
              <a:rPr lang="ru-RU" smtClean="0"/>
              <a:t>24.01.2022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131173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1DE6CEC-AB6E-4D28-9E0F-D5EC5D27FA2F}" type="datetimeFigureOut">
              <a:rPr lang="ru-RU" smtClean="0"/>
              <a:t>24.01.2022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17CDF5-8039-442C-813A-E5C0170E5ADF}" type="slidenum">
              <a:rPr lang="ru-RU" smtClean="0"/>
              <a:t>‹#›</a:t>
            </a:fld>
            <a:endParaRPr lang="ru-RU"/>
          </a:p>
        </p:txBody>
      </p:sp>
    </p:spTree>
    <p:extLst>
      <p:ext uri="{BB962C8B-B14F-4D97-AF65-F5344CB8AC3E}">
        <p14:creationId xmlns:p14="http://schemas.microsoft.com/office/powerpoint/2010/main" val="1389596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E6CEC-AB6E-4D28-9E0F-D5EC5D27FA2F}" type="datetimeFigureOut">
              <a:rPr lang="ru-RU" smtClean="0"/>
              <a:t>24.01.2022</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17CDF5-8039-442C-813A-E5C0170E5ADF}" type="slidenum">
              <a:rPr lang="ru-RU" smtClean="0"/>
              <a:t>‹#›</a:t>
            </a:fld>
            <a:endParaRPr lang="ru-RU"/>
          </a:p>
        </p:txBody>
      </p:sp>
    </p:spTree>
    <p:extLst>
      <p:ext uri="{BB962C8B-B14F-4D97-AF65-F5344CB8AC3E}">
        <p14:creationId xmlns:p14="http://schemas.microsoft.com/office/powerpoint/2010/main" val="23721178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10.png"/><Relationship Id="rId2" Type="http://schemas.openxmlformats.org/officeDocument/2006/relationships/image" Target="../media/image50.png"/><Relationship Id="rId1" Type="http://schemas.openxmlformats.org/officeDocument/2006/relationships/slideLayout" Target="../slideLayouts/slideLayout1.xml"/><Relationship Id="rId4" Type="http://schemas.openxmlformats.org/officeDocument/2006/relationships/image" Target="../media/image73.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8.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1.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notesSlide" Target="../notesSlides/notesSlide9.xml"/><Relationship Id="rId7" Type="http://schemas.openxmlformats.org/officeDocument/2006/relationships/image" Target="../media/image31.wmf"/><Relationship Id="rId12"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image" Target="../media/image32.wmf"/><Relationship Id="rId5" Type="http://schemas.openxmlformats.org/officeDocument/2006/relationships/image" Target="../media/image30.wmf"/><Relationship Id="rId10" Type="http://schemas.openxmlformats.org/officeDocument/2006/relationships/oleObject" Target="../embeddings/oleObject4.bin"/><Relationship Id="rId4" Type="http://schemas.openxmlformats.org/officeDocument/2006/relationships/oleObject" Target="../embeddings/oleObject2.bin"/><Relationship Id="rId9" Type="http://schemas.openxmlformats.org/officeDocument/2006/relationships/image" Target="../media/image181.png"/></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371.png"/><Relationship Id="rId13" Type="http://schemas.openxmlformats.org/officeDocument/2006/relationships/image" Target="../media/image290.png"/><Relationship Id="rId18" Type="http://schemas.openxmlformats.org/officeDocument/2006/relationships/image" Target="../media/image340.png"/><Relationship Id="rId3" Type="http://schemas.openxmlformats.org/officeDocument/2006/relationships/image" Target="../media/image36.png"/><Relationship Id="rId7" Type="http://schemas.openxmlformats.org/officeDocument/2006/relationships/image" Target="../media/image220.png"/><Relationship Id="rId12" Type="http://schemas.openxmlformats.org/officeDocument/2006/relationships/image" Target="../media/image280.png"/><Relationship Id="rId17" Type="http://schemas.openxmlformats.org/officeDocument/2006/relationships/image" Target="../media/image330.png"/><Relationship Id="rId2" Type="http://schemas.openxmlformats.org/officeDocument/2006/relationships/notesSlide" Target="../notesSlides/notesSlide10.xml"/><Relationship Id="rId16" Type="http://schemas.openxmlformats.org/officeDocument/2006/relationships/image" Target="../media/image320.png"/><Relationship Id="rId1" Type="http://schemas.openxmlformats.org/officeDocument/2006/relationships/slideLayout" Target="../slideLayouts/slideLayout7.xml"/><Relationship Id="rId6" Type="http://schemas.openxmlformats.org/officeDocument/2006/relationships/image" Target="../media/image210.png"/><Relationship Id="rId11" Type="http://schemas.openxmlformats.org/officeDocument/2006/relationships/image" Target="../media/image270.png"/><Relationship Id="rId5" Type="http://schemas.openxmlformats.org/officeDocument/2006/relationships/image" Target="../media/image361.png"/><Relationship Id="rId15" Type="http://schemas.openxmlformats.org/officeDocument/2006/relationships/image" Target="../media/image310.png"/><Relationship Id="rId10" Type="http://schemas.openxmlformats.org/officeDocument/2006/relationships/image" Target="../media/image260.png"/><Relationship Id="rId4" Type="http://schemas.openxmlformats.org/officeDocument/2006/relationships/image" Target="../media/image39.png"/><Relationship Id="rId9" Type="http://schemas.openxmlformats.org/officeDocument/2006/relationships/image" Target="../media/image250.png"/><Relationship Id="rId14" Type="http://schemas.openxmlformats.org/officeDocument/2006/relationships/image" Target="../media/image300.png"/></Relationships>
</file>

<file path=ppt/slides/_rels/slide3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3.png"/><Relationship Id="rId7" Type="http://schemas.openxmlformats.org/officeDocument/2006/relationships/image" Target="../media/image48.pn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1.xml"/><Relationship Id="rId16"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390.png"/><Relationship Id="rId5" Type="http://schemas.openxmlformats.org/officeDocument/2006/relationships/image" Target="../media/image410.png"/><Relationship Id="rId15" Type="http://schemas.openxmlformats.org/officeDocument/2006/relationships/image" Target="../media/image55.png"/><Relationship Id="rId10" Type="http://schemas.openxmlformats.org/officeDocument/2006/relationships/image" Target="../media/image51.png"/><Relationship Id="rId4" Type="http://schemas.openxmlformats.org/officeDocument/2006/relationships/image" Target="../media/image400.png"/><Relationship Id="rId9" Type="http://schemas.openxmlformats.org/officeDocument/2006/relationships/image" Target="../media/image50.png"/><Relationship Id="rId1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9.wmf"/></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hyperlink" Target="http://igeoph.net/book.pdf" TargetMode="External"/><Relationship Id="rId3" Type="http://schemas.openxmlformats.org/officeDocument/2006/relationships/hyperlink" Target="https://www.mdpi.com/search?authors=Igor%20V.%20Ladovskii&amp;orcid=" TargetMode="External"/><Relationship Id="rId7" Type="http://schemas.openxmlformats.org/officeDocument/2006/relationships/hyperlink" Target="https://doi.org/10.3390/geosciences8100373" TargetMode="External"/><Relationship Id="rId2" Type="http://schemas.openxmlformats.org/officeDocument/2006/relationships/hyperlink" Target="https://www.mdpi.com/search?authors=Petr%20S.%20Martyshko&amp;orcid=" TargetMode="External"/><Relationship Id="rId1" Type="http://schemas.openxmlformats.org/officeDocument/2006/relationships/slideLayout" Target="../slideLayouts/slideLayout2.xml"/><Relationship Id="rId6" Type="http://schemas.openxmlformats.org/officeDocument/2006/relationships/hyperlink" Target="https://www.mdpi.com/2076-3263/8/10/373" TargetMode="External"/><Relationship Id="rId5" Type="http://schemas.openxmlformats.org/officeDocument/2006/relationships/hyperlink" Target="https://www.mdpi.com/search?authors=Alexander%20G.%20Tsidaev&amp;orcid=0000-0002-5189-9891" TargetMode="External"/><Relationship Id="rId4" Type="http://schemas.openxmlformats.org/officeDocument/2006/relationships/hyperlink" Target="https://www.mdpi.com/search?authors=Denis%20D.%20Byzov&amp;orcid="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73.wmf"/><Relationship Id="rId5" Type="http://schemas.openxmlformats.org/officeDocument/2006/relationships/oleObject" Target="../embeddings/oleObject6.bin"/><Relationship Id="rId4" Type="http://schemas.openxmlformats.org/officeDocument/2006/relationships/image" Target="../media/image720.png"/></Relationships>
</file>

<file path=ppt/slides/_rels/slide54.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notesSlide" Target="../notesSlides/notesSlide15.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image" Target="../media/image74.wmf"/><Relationship Id="rId5" Type="http://schemas.openxmlformats.org/officeDocument/2006/relationships/oleObject" Target="../embeddings/oleObject7.bin"/><Relationship Id="rId4" Type="http://schemas.openxmlformats.org/officeDocument/2006/relationships/image" Target="../media/image75.png"/></Relationships>
</file>

<file path=ppt/slides/_rels/slide55.xml.rels><?xml version="1.0" encoding="UTF-8" standalone="yes"?>
<Relationships xmlns="http://schemas.openxmlformats.org/package/2006/relationships"><Relationship Id="rId8" Type="http://schemas.openxmlformats.org/officeDocument/2006/relationships/image" Target="../media/image77.wmf"/><Relationship Id="rId3" Type="http://schemas.openxmlformats.org/officeDocument/2006/relationships/image" Target="../media/image120.png"/><Relationship Id="rId7"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30.png"/><Relationship Id="rId5" Type="http://schemas.openxmlformats.org/officeDocument/2006/relationships/image" Target="../media/image76.wmf"/><Relationship Id="rId4" Type="http://schemas.openxmlformats.org/officeDocument/2006/relationships/oleObject" Target="../embeddings/oleObject9.bin"/><Relationship Id="rId9" Type="http://schemas.openxmlformats.org/officeDocument/2006/relationships/image" Target="../media/image1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21092" y="5373216"/>
            <a:ext cx="9097085" cy="707886"/>
          </a:xfrm>
          <a:prstGeom prst="rect">
            <a:avLst/>
          </a:prstGeom>
        </p:spPr>
        <p:txBody>
          <a:bodyPr wrap="square">
            <a:spAutoFit/>
          </a:bodyPr>
          <a:lstStyle/>
          <a:p>
            <a:pPr algn="ctr"/>
            <a:r>
              <a:rPr lang="en-US" sz="2000" dirty="0" smtClean="0">
                <a:latin typeface="Times New Roman" panose="02020603050405020304" pitchFamily="18" charset="0"/>
                <a:ea typeface="Calibri" panose="020F0502020204030204" pitchFamily="34" charset="0"/>
              </a:rPr>
              <a:t> </a:t>
            </a:r>
            <a:r>
              <a:rPr lang="ru-RU" sz="2000" dirty="0">
                <a:solidFill>
                  <a:schemeClr val="tx2"/>
                </a:solidFill>
                <a:latin typeface="Times New Roman" panose="02020603050405020304" pitchFamily="18" charset="0"/>
                <a:ea typeface="Calibri" panose="020F0502020204030204" pitchFamily="34" charset="0"/>
              </a:rPr>
              <a:t>П.С</a:t>
            </a:r>
            <a:r>
              <a:rPr lang="ru-RU" sz="2000" dirty="0" smtClean="0">
                <a:solidFill>
                  <a:schemeClr val="tx2"/>
                </a:solidFill>
                <a:latin typeface="Times New Roman" panose="02020603050405020304" pitchFamily="18" charset="0"/>
                <a:ea typeface="Calibri" panose="020F0502020204030204" pitchFamily="34" charset="0"/>
              </a:rPr>
              <a:t>.</a:t>
            </a:r>
            <a:r>
              <a:rPr lang="en-US" sz="2000" dirty="0" smtClean="0">
                <a:solidFill>
                  <a:schemeClr val="tx2"/>
                </a:solidFill>
                <a:latin typeface="Times New Roman" panose="02020603050405020304" pitchFamily="18" charset="0"/>
                <a:ea typeface="Calibri" panose="020F0502020204030204" pitchFamily="34" charset="0"/>
              </a:rPr>
              <a:t> </a:t>
            </a:r>
            <a:r>
              <a:rPr lang="ru-RU" sz="2000" dirty="0" err="1">
                <a:solidFill>
                  <a:schemeClr val="tx2"/>
                </a:solidFill>
                <a:latin typeface="Times New Roman" panose="02020603050405020304" pitchFamily="18" charset="0"/>
                <a:ea typeface="Calibri" panose="020F0502020204030204" pitchFamily="34" charset="0"/>
              </a:rPr>
              <a:t>Мартышко</a:t>
            </a:r>
            <a:r>
              <a:rPr lang="ru-RU" sz="2000" dirty="0">
                <a:solidFill>
                  <a:schemeClr val="tx2"/>
                </a:solidFill>
                <a:latin typeface="Times New Roman" panose="02020603050405020304" pitchFamily="18" charset="0"/>
                <a:ea typeface="Calibri" panose="020F0502020204030204" pitchFamily="34" charset="0"/>
              </a:rPr>
              <a:t> , А.Г. Цидаев, И.В</a:t>
            </a:r>
            <a:r>
              <a:rPr lang="ru-RU" sz="2000" dirty="0" smtClean="0">
                <a:solidFill>
                  <a:schemeClr val="tx2"/>
                </a:solidFill>
                <a:latin typeface="Times New Roman" panose="02020603050405020304" pitchFamily="18" charset="0"/>
                <a:ea typeface="Calibri" panose="020F0502020204030204" pitchFamily="34" charset="0"/>
              </a:rPr>
              <a:t>.</a:t>
            </a:r>
            <a:r>
              <a:rPr lang="en-US" sz="2000" dirty="0" smtClean="0">
                <a:solidFill>
                  <a:schemeClr val="tx2"/>
                </a:solidFill>
                <a:latin typeface="Times New Roman" panose="02020603050405020304" pitchFamily="18" charset="0"/>
                <a:ea typeface="Calibri" panose="020F0502020204030204" pitchFamily="34" charset="0"/>
              </a:rPr>
              <a:t> </a:t>
            </a:r>
            <a:r>
              <a:rPr lang="ru-RU" sz="2000" dirty="0" err="1" smtClean="0">
                <a:solidFill>
                  <a:schemeClr val="tx2"/>
                </a:solidFill>
                <a:latin typeface="Times New Roman" panose="02020603050405020304" pitchFamily="18" charset="0"/>
                <a:ea typeface="Calibri" panose="020F0502020204030204" pitchFamily="34" charset="0"/>
              </a:rPr>
              <a:t>Ладовский</a:t>
            </a:r>
            <a:r>
              <a:rPr lang="en-US" sz="2000" dirty="0" smtClean="0">
                <a:solidFill>
                  <a:schemeClr val="tx2"/>
                </a:solidFill>
                <a:latin typeface="Times New Roman" panose="02020603050405020304" pitchFamily="18" charset="0"/>
                <a:ea typeface="Calibri" panose="020F0502020204030204" pitchFamily="34" charset="0"/>
              </a:rPr>
              <a:t>, </a:t>
            </a:r>
            <a:r>
              <a:rPr lang="ru-RU" sz="2000" dirty="0" smtClean="0">
                <a:solidFill>
                  <a:schemeClr val="tx2"/>
                </a:solidFill>
                <a:latin typeface="Times New Roman" panose="02020603050405020304" pitchFamily="18" charset="0"/>
                <a:ea typeface="Calibri" panose="020F0502020204030204" pitchFamily="34" charset="0"/>
              </a:rPr>
              <a:t>Д.Д.</a:t>
            </a:r>
            <a:r>
              <a:rPr lang="en-US" sz="2000" dirty="0" smtClean="0">
                <a:solidFill>
                  <a:schemeClr val="tx2"/>
                </a:solidFill>
                <a:latin typeface="Times New Roman" panose="02020603050405020304" pitchFamily="18" charset="0"/>
                <a:ea typeface="Calibri" panose="020F0502020204030204" pitchFamily="34" charset="0"/>
              </a:rPr>
              <a:t> </a:t>
            </a:r>
            <a:r>
              <a:rPr lang="ru-RU" sz="2000" dirty="0" err="1" smtClean="0">
                <a:solidFill>
                  <a:schemeClr val="tx2"/>
                </a:solidFill>
                <a:latin typeface="Times New Roman" panose="02020603050405020304" pitchFamily="18" charset="0"/>
                <a:ea typeface="Calibri" panose="020F0502020204030204" pitchFamily="34" charset="0"/>
              </a:rPr>
              <a:t>Бызов</a:t>
            </a:r>
            <a:r>
              <a:rPr lang="ru-RU" sz="2000" dirty="0" smtClean="0">
                <a:solidFill>
                  <a:schemeClr val="tx2"/>
                </a:solidFill>
                <a:latin typeface="Times New Roman" panose="02020603050405020304" pitchFamily="18" charset="0"/>
                <a:ea typeface="Calibri" panose="020F0502020204030204" pitchFamily="34" charset="0"/>
              </a:rPr>
              <a:t>, В.В. Колмогорова </a:t>
            </a:r>
            <a:endParaRPr lang="en-US" sz="2000" dirty="0" smtClean="0">
              <a:solidFill>
                <a:schemeClr val="tx2"/>
              </a:solidFill>
              <a:latin typeface="Times New Roman" panose="02020603050405020304" pitchFamily="18" charset="0"/>
              <a:ea typeface="Calibri" panose="020F0502020204030204" pitchFamily="34" charset="0"/>
            </a:endParaRPr>
          </a:p>
          <a:p>
            <a:pPr algn="ctr">
              <a:spcAft>
                <a:spcPts val="0"/>
              </a:spcAft>
            </a:pPr>
            <a:r>
              <a:rPr lang="ru-RU" sz="2000" dirty="0" smtClean="0">
                <a:solidFill>
                  <a:schemeClr val="tx2"/>
                </a:solidFill>
                <a:latin typeface="Times New Roman" panose="02020603050405020304" pitchFamily="18" charset="0"/>
                <a:ea typeface="Calibri" panose="020F0502020204030204" pitchFamily="34" charset="0"/>
              </a:rPr>
              <a:t>Институт </a:t>
            </a:r>
            <a:r>
              <a:rPr lang="ru-RU" sz="2000" dirty="0">
                <a:solidFill>
                  <a:schemeClr val="tx2"/>
                </a:solidFill>
                <a:latin typeface="Times New Roman" panose="02020603050405020304" pitchFamily="18" charset="0"/>
                <a:ea typeface="Calibri" panose="020F0502020204030204" pitchFamily="34" charset="0"/>
              </a:rPr>
              <a:t>геофизики </a:t>
            </a:r>
            <a:r>
              <a:rPr lang="ru-RU" sz="2000" dirty="0" err="1">
                <a:solidFill>
                  <a:schemeClr val="tx2"/>
                </a:solidFill>
                <a:latin typeface="Times New Roman" panose="02020603050405020304" pitchFamily="18" charset="0"/>
                <a:ea typeface="Calibri" panose="020F0502020204030204" pitchFamily="34" charset="0"/>
              </a:rPr>
              <a:t>УрО</a:t>
            </a:r>
            <a:r>
              <a:rPr lang="ru-RU" sz="2000" dirty="0">
                <a:solidFill>
                  <a:schemeClr val="tx2"/>
                </a:solidFill>
                <a:latin typeface="Times New Roman" panose="02020603050405020304" pitchFamily="18" charset="0"/>
                <a:ea typeface="Calibri" panose="020F0502020204030204" pitchFamily="34" charset="0"/>
              </a:rPr>
              <a:t> РАН им. Ю.П. </a:t>
            </a:r>
            <a:r>
              <a:rPr lang="ru-RU" sz="2000" dirty="0" err="1">
                <a:solidFill>
                  <a:schemeClr val="tx2"/>
                </a:solidFill>
                <a:latin typeface="Times New Roman" panose="02020603050405020304" pitchFamily="18" charset="0"/>
                <a:ea typeface="Calibri" panose="020F0502020204030204" pitchFamily="34" charset="0"/>
              </a:rPr>
              <a:t>Булашевича</a:t>
            </a:r>
            <a:r>
              <a:rPr lang="ru-RU" sz="2000" dirty="0">
                <a:solidFill>
                  <a:schemeClr val="tx2"/>
                </a:solidFill>
                <a:latin typeface="Times New Roman" panose="02020603050405020304" pitchFamily="18" charset="0"/>
                <a:ea typeface="Calibri" panose="020F0502020204030204" pitchFamily="34" charset="0"/>
              </a:rPr>
              <a:t>, Екатеринбург</a:t>
            </a:r>
            <a:endParaRPr lang="ru-RU" sz="2000" dirty="0">
              <a:solidFill>
                <a:schemeClr val="tx2"/>
              </a:solidFill>
              <a:effectLst/>
              <a:latin typeface="Times New Roman" panose="02020603050405020304" pitchFamily="18" charset="0"/>
              <a:ea typeface="Calibri" panose="020F0502020204030204" pitchFamily="34" charset="0"/>
            </a:endParaRPr>
          </a:p>
        </p:txBody>
      </p:sp>
      <p:sp>
        <p:nvSpPr>
          <p:cNvPr id="5" name="Прямоугольник 4"/>
          <p:cNvSpPr/>
          <p:nvPr/>
        </p:nvSpPr>
        <p:spPr>
          <a:xfrm>
            <a:off x="-2365" y="2689756"/>
            <a:ext cx="9144000" cy="523220"/>
          </a:xfrm>
          <a:prstGeom prst="rect">
            <a:avLst/>
          </a:prstGeom>
        </p:spPr>
        <p:txBody>
          <a:bodyPr wrap="square">
            <a:spAutoFit/>
          </a:bodyPr>
          <a:lstStyle/>
          <a:p>
            <a:pPr algn="ctr"/>
            <a:r>
              <a:rPr lang="ru-RU" sz="2800" b="1" dirty="0">
                <a:solidFill>
                  <a:srgbClr val="FF0000"/>
                </a:solidFill>
              </a:rPr>
              <a:t>О </a:t>
            </a:r>
            <a:r>
              <a:rPr lang="ru-RU" sz="2800" b="1" dirty="0" smtClean="0">
                <a:solidFill>
                  <a:srgbClr val="FF0000"/>
                </a:solidFill>
              </a:rPr>
              <a:t>построении </a:t>
            </a:r>
            <a:r>
              <a:rPr lang="ru-RU" sz="2800" b="1" dirty="0" err="1" smtClean="0">
                <a:solidFill>
                  <a:srgbClr val="FF0000"/>
                </a:solidFill>
              </a:rPr>
              <a:t>сейсмоплотностных</a:t>
            </a:r>
            <a:r>
              <a:rPr lang="ru-RU" sz="2800" b="1" dirty="0" smtClean="0">
                <a:solidFill>
                  <a:srgbClr val="FF0000"/>
                </a:solidFill>
              </a:rPr>
              <a:t> разрезов</a:t>
            </a:r>
            <a:endParaRPr lang="ru-RU" sz="2800" b="1" dirty="0">
              <a:solidFill>
                <a:srgbClr val="FF0000"/>
              </a:solidFill>
            </a:endParaRPr>
          </a:p>
        </p:txBody>
      </p:sp>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16632"/>
            <a:ext cx="1560579" cy="1560579"/>
          </a:xfrm>
          <a:prstGeom prst="rect">
            <a:avLst/>
          </a:prstGeom>
        </p:spPr>
      </p:pic>
      <p:sp>
        <p:nvSpPr>
          <p:cNvPr id="2" name="Прямоугольник 1"/>
          <p:cNvSpPr/>
          <p:nvPr/>
        </p:nvSpPr>
        <p:spPr>
          <a:xfrm>
            <a:off x="3851920" y="140439"/>
            <a:ext cx="5148064" cy="1200329"/>
          </a:xfrm>
          <a:prstGeom prst="rect">
            <a:avLst/>
          </a:prstGeom>
        </p:spPr>
        <p:txBody>
          <a:bodyPr wrap="square">
            <a:spAutoFit/>
          </a:bodyPr>
          <a:lstStyle/>
          <a:p>
            <a:pPr algn="r"/>
            <a:r>
              <a:rPr lang="ru-RU" b="1" dirty="0">
                <a:solidFill>
                  <a:schemeClr val="tx2"/>
                </a:solidFill>
              </a:rPr>
              <a:t>48-е заседание Международного научного семинара им. Д.Г</a:t>
            </a:r>
            <a:r>
              <a:rPr lang="ru-RU" b="1" dirty="0" smtClean="0">
                <a:solidFill>
                  <a:schemeClr val="tx2"/>
                </a:solidFill>
              </a:rPr>
              <a:t>.</a:t>
            </a:r>
            <a:r>
              <a:rPr lang="en-US" b="1" dirty="0" smtClean="0">
                <a:solidFill>
                  <a:schemeClr val="tx2"/>
                </a:solidFill>
              </a:rPr>
              <a:t> </a:t>
            </a:r>
            <a:r>
              <a:rPr lang="ru-RU" b="1" dirty="0" smtClean="0">
                <a:solidFill>
                  <a:schemeClr val="tx2"/>
                </a:solidFill>
              </a:rPr>
              <a:t>Успенского </a:t>
            </a:r>
            <a:r>
              <a:rPr lang="ru-RU" b="1" dirty="0">
                <a:solidFill>
                  <a:schemeClr val="tx2"/>
                </a:solidFill>
              </a:rPr>
              <a:t>– В.Н</a:t>
            </a:r>
            <a:r>
              <a:rPr lang="ru-RU" b="1" dirty="0" smtClean="0">
                <a:solidFill>
                  <a:schemeClr val="tx2"/>
                </a:solidFill>
              </a:rPr>
              <a:t>.</a:t>
            </a:r>
            <a:r>
              <a:rPr lang="en-US" b="1" dirty="0" smtClean="0">
                <a:solidFill>
                  <a:schemeClr val="tx2"/>
                </a:solidFill>
              </a:rPr>
              <a:t> </a:t>
            </a:r>
            <a:r>
              <a:rPr lang="ru-RU" b="1" dirty="0" smtClean="0">
                <a:solidFill>
                  <a:schemeClr val="tx2"/>
                </a:solidFill>
              </a:rPr>
              <a:t>Страхова </a:t>
            </a:r>
            <a:r>
              <a:rPr lang="ru-RU" b="1" dirty="0">
                <a:solidFill>
                  <a:schemeClr val="tx2"/>
                </a:solidFill>
              </a:rPr>
              <a:t>«Вопросы теории и практики геологической интерпретации геофизических полей»</a:t>
            </a:r>
          </a:p>
        </p:txBody>
      </p:sp>
    </p:spTree>
    <p:extLst>
      <p:ext uri="{BB962C8B-B14F-4D97-AF65-F5344CB8AC3E}">
        <p14:creationId xmlns:p14="http://schemas.microsoft.com/office/powerpoint/2010/main" val="29095262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1"/>
              <p:cNvSpPr>
                <a:spLocks noChangeArrowheads="1"/>
              </p:cNvSpPr>
              <p:nvPr/>
            </p:nvSpPr>
            <p:spPr bwMode="auto">
              <a:xfrm>
                <a:off x="440774" y="4797152"/>
                <a:ext cx="7815473" cy="39946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indent="449263" algn="just" fontAlgn="base">
                  <a:spcBef>
                    <a:spcPct val="0"/>
                  </a:spcBef>
                  <a:spcAft>
                    <a:spcPct val="0"/>
                  </a:spcAft>
                </a:pPr>
                <a:r>
                  <a:rPr kumimoji="0" lang="ru-RU" b="0" i="0" u="none" strike="noStrike" cap="none" normalizeH="0" baseline="0" dirty="0" smtClean="0">
                    <a:ln>
                      <a:noFill/>
                    </a:ln>
                    <a:solidFill>
                      <a:schemeClr val="tx1"/>
                    </a:solidFill>
                    <a:effectLst/>
                    <a:latin typeface="+mj-lt"/>
                    <a:ea typeface="Calibri" pitchFamily="34" charset="0"/>
                    <a:cs typeface="Times New Roman" pitchFamily="18" charset="0"/>
                  </a:rPr>
                  <a:t>где </a:t>
                </a:r>
                <a14:m>
                  <m:oMath xmlns:m="http://schemas.openxmlformats.org/officeDocument/2006/math">
                    <m:sSub>
                      <m:sSubPr>
                        <m:ctrlPr>
                          <a:rPr lang="ru-RU" i="1" smtClean="0">
                            <a:effectLst/>
                            <a:latin typeface="Cambria Math" panose="02040503050406030204" pitchFamily="18" charset="0"/>
                          </a:rPr>
                        </m:ctrlPr>
                      </m:sSubPr>
                      <m:e>
                        <m:r>
                          <a:rPr lang="ru-RU">
                            <a:effectLst/>
                            <a:latin typeface="Cambria Math" panose="02040503050406030204" pitchFamily="18" charset="0"/>
                          </a:rPr>
                          <m:t>𝑔</m:t>
                        </m:r>
                      </m:e>
                      <m:sub>
                        <m:r>
                          <a:rPr lang="en-US">
                            <a:effectLst/>
                            <a:latin typeface="Cambria Math" panose="02040503050406030204" pitchFamily="18" charset="0"/>
                          </a:rPr>
                          <m:t>𝑎</m:t>
                        </m:r>
                      </m:sub>
                    </m:sSub>
                  </m:oMath>
                </a14:m>
                <a:r>
                  <a:rPr kumimoji="0" lang="ru-RU" b="0" u="none" strike="noStrike" cap="none" normalizeH="0" baseline="0" dirty="0" smtClean="0">
                    <a:ln>
                      <a:noFill/>
                    </a:ln>
                    <a:solidFill>
                      <a:schemeClr val="tx1"/>
                    </a:solidFill>
                    <a:effectLst/>
                    <a:latin typeface="+mj-lt"/>
                    <a:ea typeface="Times New Roman" pitchFamily="18" charset="0"/>
                    <a:cs typeface="Times New Roman" pitchFamily="18" charset="0"/>
                  </a:rPr>
                  <a:t>=9,80665 </a:t>
                </a:r>
                <a:r>
                  <a:rPr kumimoji="0" lang="ru-RU" b="0" i="0" u="none" strike="noStrike" cap="none" normalizeH="0" baseline="0" dirty="0" smtClean="0">
                    <a:ln>
                      <a:noFill/>
                    </a:ln>
                    <a:solidFill>
                      <a:schemeClr val="tx1"/>
                    </a:solidFill>
                    <a:effectLst/>
                    <a:latin typeface="+mj-lt"/>
                    <a:ea typeface="Times New Roman" pitchFamily="18" charset="0"/>
                    <a:cs typeface="Times New Roman" pitchFamily="18" charset="0"/>
                  </a:rPr>
                  <a:t>м/с</a:t>
                </a:r>
                <a:r>
                  <a:rPr kumimoji="0" lang="ru-RU" b="0" i="0" u="none" strike="noStrike" cap="none" normalizeH="0" baseline="30000" dirty="0" smtClean="0">
                    <a:ln>
                      <a:noFill/>
                    </a:ln>
                    <a:solidFill>
                      <a:schemeClr val="tx1"/>
                    </a:solidFill>
                    <a:effectLst/>
                    <a:latin typeface="+mj-lt"/>
                    <a:ea typeface="Times New Roman" pitchFamily="18" charset="0"/>
                    <a:cs typeface="Times New Roman" pitchFamily="18" charset="0"/>
                  </a:rPr>
                  <a:t>2</a:t>
                </a:r>
                <a:r>
                  <a:rPr kumimoji="0" lang="ru-RU" b="0" i="0" u="none" strike="noStrike" cap="none" normalizeH="0" baseline="0" dirty="0" smtClean="0">
                    <a:ln>
                      <a:noFill/>
                    </a:ln>
                    <a:solidFill>
                      <a:schemeClr val="tx1"/>
                    </a:solidFill>
                    <a:effectLst/>
                    <a:latin typeface="+mj-lt"/>
                    <a:ea typeface="Times New Roman" pitchFamily="18" charset="0"/>
                    <a:cs typeface="Times New Roman" pitchFamily="18" charset="0"/>
                  </a:rPr>
                  <a:t> – среднее значение ускорения свободного падения.</a:t>
                </a:r>
                <a:endParaRPr kumimoji="0" lang="ru-RU" b="0" i="0" u="none" strike="noStrike" cap="none" normalizeH="0" baseline="0" dirty="0" smtClean="0">
                  <a:ln>
                    <a:noFill/>
                  </a:ln>
                  <a:solidFill>
                    <a:schemeClr val="tx1"/>
                  </a:solidFill>
                  <a:effectLst/>
                  <a:latin typeface="+mj-lt"/>
                  <a:cs typeface="Arial" pitchFamily="34" charset="0"/>
                </a:endParaRPr>
              </a:p>
            </p:txBody>
          </p:sp>
        </mc:Choice>
        <mc:Fallback xmlns="">
          <p:sp>
            <p:nvSpPr>
              <p:cNvPr id="5" name="Rectangle 1"/>
              <p:cNvSpPr>
                <a:spLocks noRot="1" noChangeAspect="1" noMove="1" noResize="1" noEditPoints="1" noAdjustHandles="1" noChangeArrowheads="1" noChangeShapeType="1" noTextEdit="1"/>
              </p:cNvSpPr>
              <p:nvPr/>
            </p:nvSpPr>
            <p:spPr bwMode="auto">
              <a:xfrm>
                <a:off x="440774" y="4797152"/>
                <a:ext cx="7815473" cy="399468"/>
              </a:xfrm>
              <a:prstGeom prst="rect">
                <a:avLst/>
              </a:prstGeom>
              <a:blipFill rotWithShape="1">
                <a:blip r:embed="rId2"/>
                <a:stretch>
                  <a:fillRect t="-6154" b="-18462"/>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827584" y="3752905"/>
                <a:ext cx="6914265" cy="11546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200" i="1" smtClean="0">
                              <a:effectLst/>
                              <a:latin typeface="Cambria Math" panose="02040503050406030204" pitchFamily="18" charset="0"/>
                            </a:rPr>
                          </m:ctrlPr>
                        </m:sSubPr>
                        <m:e>
                          <m:r>
                            <a:rPr lang="ru-RU" sz="2200">
                              <a:effectLst/>
                              <a:latin typeface="Cambria Math"/>
                            </a:rPr>
                            <m:t>∆</m:t>
                          </m:r>
                          <m:r>
                            <a:rPr lang="ru-RU" sz="2200">
                              <a:effectLst/>
                              <a:latin typeface="Cambria Math"/>
                            </a:rPr>
                            <m:t>𝑃</m:t>
                          </m:r>
                          <m:d>
                            <m:dPr>
                              <m:ctrlPr>
                                <a:rPr lang="ru-RU" sz="2200" i="1">
                                  <a:effectLst/>
                                  <a:latin typeface="Cambria Math" panose="02040503050406030204" pitchFamily="18" charset="0"/>
                                </a:rPr>
                              </m:ctrlPr>
                            </m:dPr>
                            <m:e>
                              <m:r>
                                <a:rPr lang="ru-RU" sz="2200">
                                  <a:effectLst/>
                                  <a:latin typeface="Cambria Math"/>
                                </a:rPr>
                                <m:t>𝑥</m:t>
                              </m:r>
                              <m:r>
                                <a:rPr lang="ru-RU" sz="2200">
                                  <a:effectLst/>
                                  <a:latin typeface="Cambria Math"/>
                                </a:rPr>
                                <m:t>,</m:t>
                              </m:r>
                              <m:r>
                                <a:rPr lang="ru-RU" sz="2200">
                                  <a:effectLst/>
                                  <a:latin typeface="Cambria Math"/>
                                </a:rPr>
                                <m:t>𝑧</m:t>
                              </m:r>
                            </m:e>
                          </m:d>
                          <m:r>
                            <a:rPr lang="ru-RU" sz="2200">
                              <a:effectLst/>
                              <a:latin typeface="Cambria Math"/>
                            </a:rPr>
                            <m:t>=</m:t>
                          </m:r>
                          <m:r>
                            <a:rPr lang="ru-RU" sz="2200">
                              <a:effectLst/>
                              <a:latin typeface="Cambria Math"/>
                            </a:rPr>
                            <m:t>𝑃</m:t>
                          </m:r>
                          <m:d>
                            <m:dPr>
                              <m:ctrlPr>
                                <a:rPr lang="ru-RU" sz="2200" i="1">
                                  <a:effectLst/>
                                  <a:latin typeface="Cambria Math" panose="02040503050406030204" pitchFamily="18" charset="0"/>
                                </a:rPr>
                              </m:ctrlPr>
                            </m:dPr>
                            <m:e>
                              <m:r>
                                <a:rPr lang="ru-RU" sz="2200">
                                  <a:effectLst/>
                                  <a:latin typeface="Cambria Math"/>
                                </a:rPr>
                                <m:t>𝑥</m:t>
                              </m:r>
                              <m:r>
                                <a:rPr lang="ru-RU" sz="2200">
                                  <a:effectLst/>
                                  <a:latin typeface="Cambria Math"/>
                                </a:rPr>
                                <m:t>,</m:t>
                              </m:r>
                              <m:r>
                                <a:rPr lang="ru-RU" sz="2200">
                                  <a:effectLst/>
                                  <a:latin typeface="Cambria Math"/>
                                </a:rPr>
                                <m:t>𝑧</m:t>
                              </m:r>
                            </m:e>
                          </m:d>
                          <m:r>
                            <a:rPr lang="ru-RU" sz="2200">
                              <a:effectLst/>
                              <a:latin typeface="Cambria Math"/>
                            </a:rPr>
                            <m:t>−</m:t>
                          </m:r>
                          <m:sSub>
                            <m:sSubPr>
                              <m:ctrlPr>
                                <a:rPr lang="ru-RU" sz="2200" i="1">
                                  <a:effectLst/>
                                  <a:latin typeface="Cambria Math" panose="02040503050406030204" pitchFamily="18" charset="0"/>
                                </a:rPr>
                              </m:ctrlPr>
                            </m:sSubPr>
                            <m:e>
                              <m:r>
                                <a:rPr lang="ru-RU" sz="2200">
                                  <a:effectLst/>
                                  <a:latin typeface="Cambria Math"/>
                                </a:rPr>
                                <m:t>𝑃</m:t>
                              </m:r>
                            </m:e>
                            <m:sub>
                              <m:r>
                                <a:rPr lang="ru-RU" sz="2200">
                                  <a:effectLst/>
                                  <a:latin typeface="Cambria Math"/>
                                </a:rPr>
                                <m:t>0</m:t>
                              </m:r>
                            </m:sub>
                          </m:sSub>
                          <m:d>
                            <m:dPr>
                              <m:ctrlPr>
                                <a:rPr lang="ru-RU" sz="2200" i="1">
                                  <a:effectLst/>
                                  <a:latin typeface="Cambria Math" panose="02040503050406030204" pitchFamily="18" charset="0"/>
                                </a:rPr>
                              </m:ctrlPr>
                            </m:dPr>
                            <m:e>
                              <m:r>
                                <a:rPr lang="ru-RU" sz="2200">
                                  <a:effectLst/>
                                  <a:latin typeface="Cambria Math"/>
                                </a:rPr>
                                <m:t>𝑧</m:t>
                              </m:r>
                            </m:e>
                          </m:d>
                          <m:r>
                            <a:rPr lang="ru-RU" sz="2200">
                              <a:effectLst/>
                              <a:latin typeface="Cambria Math"/>
                            </a:rPr>
                            <m:t>=</m:t>
                          </m:r>
                          <m:sSub>
                            <m:sSubPr>
                              <m:ctrlPr>
                                <a:rPr lang="ru-RU" sz="2200" i="1">
                                  <a:effectLst/>
                                  <a:latin typeface="Cambria Math" panose="02040503050406030204" pitchFamily="18" charset="0"/>
                                </a:rPr>
                              </m:ctrlPr>
                            </m:sSubPr>
                            <m:e>
                              <m:r>
                                <a:rPr lang="ru-RU" sz="2200">
                                  <a:effectLst/>
                                  <a:latin typeface="Cambria Math"/>
                                </a:rPr>
                                <m:t>𝑔</m:t>
                              </m:r>
                            </m:e>
                            <m:sub>
                              <m:r>
                                <a:rPr lang="en-US" sz="2200">
                                  <a:effectLst/>
                                  <a:latin typeface="Cambria Math"/>
                                </a:rPr>
                                <m:t>𝑎</m:t>
                              </m:r>
                            </m:sub>
                          </m:sSub>
                          <m:nary>
                            <m:naryPr>
                              <m:limLoc m:val="undOvr"/>
                              <m:ctrlPr>
                                <a:rPr lang="ru-RU" sz="2200" i="1">
                                  <a:effectLst/>
                                  <a:latin typeface="Cambria Math" panose="02040503050406030204" pitchFamily="18" charset="0"/>
                                </a:rPr>
                              </m:ctrlPr>
                            </m:naryPr>
                            <m:sub>
                              <m:r>
                                <a:rPr lang="ru-RU" sz="2200">
                                  <a:effectLst/>
                                  <a:latin typeface="Cambria Math"/>
                                </a:rPr>
                                <m:t>𝑧</m:t>
                              </m:r>
                            </m:sub>
                            <m:sup>
                              <m:r>
                                <a:rPr lang="ru-RU" sz="2200">
                                  <a:effectLst/>
                                  <a:latin typeface="Cambria Math"/>
                                </a:rPr>
                                <m:t>0</m:t>
                              </m:r>
                            </m:sup>
                            <m:e>
                              <m:d>
                                <m:dPr>
                                  <m:ctrlPr>
                                    <a:rPr lang="ru-RU" sz="2200" i="1">
                                      <a:effectLst/>
                                      <a:latin typeface="Cambria Math" panose="02040503050406030204" pitchFamily="18" charset="0"/>
                                    </a:rPr>
                                  </m:ctrlPr>
                                </m:dPr>
                                <m:e>
                                  <m:sSub>
                                    <m:sSubPr>
                                      <m:ctrlPr>
                                        <a:rPr lang="ru-RU" sz="2200" i="1">
                                          <a:latin typeface="Cambria Math" panose="02040503050406030204" pitchFamily="18" charset="0"/>
                                        </a:rPr>
                                      </m:ctrlPr>
                                    </m:sSubPr>
                                    <m:e>
                                      <m:r>
                                        <a:rPr lang="ru-RU" sz="2200">
                                          <a:latin typeface="Cambria Math"/>
                                        </a:rPr>
                                        <m:t>𝜌</m:t>
                                      </m:r>
                                      <m:d>
                                        <m:dPr>
                                          <m:ctrlPr>
                                            <a:rPr lang="ru-RU" sz="2200" i="1">
                                              <a:latin typeface="Cambria Math" panose="02040503050406030204" pitchFamily="18" charset="0"/>
                                            </a:rPr>
                                          </m:ctrlPr>
                                        </m:dPr>
                                        <m:e>
                                          <m:r>
                                            <a:rPr lang="ru-RU" sz="2200">
                                              <a:latin typeface="Cambria Math"/>
                                            </a:rPr>
                                            <m:t>𝑥</m:t>
                                          </m:r>
                                          <m:r>
                                            <a:rPr lang="ru-RU" sz="2200">
                                              <a:latin typeface="Cambria Math"/>
                                            </a:rPr>
                                            <m:t>,</m:t>
                                          </m:r>
                                          <m:r>
                                            <a:rPr lang="ru-RU" sz="2200">
                                              <a:latin typeface="Cambria Math"/>
                                            </a:rPr>
                                            <m:t>𝜁</m:t>
                                          </m:r>
                                        </m:e>
                                      </m:d>
                                      <m:r>
                                        <a:rPr lang="ru-RU" sz="2200">
                                          <a:latin typeface="Cambria Math"/>
                                        </a:rPr>
                                        <m:t>−</m:t>
                                      </m:r>
                                      <m:r>
                                        <a:rPr lang="ru-RU" sz="2200">
                                          <a:latin typeface="Cambria Math"/>
                                        </a:rPr>
                                        <m:t>𝜌</m:t>
                                      </m:r>
                                    </m:e>
                                    <m:sub>
                                      <m:r>
                                        <a:rPr lang="ru-RU" sz="2200">
                                          <a:latin typeface="Cambria Math"/>
                                        </a:rPr>
                                        <m:t>0</m:t>
                                      </m:r>
                                    </m:sub>
                                  </m:sSub>
                                  <m:d>
                                    <m:dPr>
                                      <m:ctrlPr>
                                        <a:rPr lang="ru-RU" sz="2200" i="1">
                                          <a:latin typeface="Cambria Math" panose="02040503050406030204" pitchFamily="18" charset="0"/>
                                        </a:rPr>
                                      </m:ctrlPr>
                                    </m:dPr>
                                    <m:e>
                                      <m:r>
                                        <a:rPr lang="ru-RU" sz="2200">
                                          <a:latin typeface="Cambria Math"/>
                                        </a:rPr>
                                        <m:t>𝜁</m:t>
                                      </m:r>
                                    </m:e>
                                  </m:d>
                                </m:e>
                              </m:d>
                              <m:r>
                                <a:rPr lang="ru-RU" sz="2200">
                                  <a:effectLst/>
                                  <a:latin typeface="Cambria Math"/>
                                </a:rPr>
                                <m:t>𝑑</m:t>
                              </m:r>
                              <m:r>
                                <a:rPr lang="ru-RU" sz="2200">
                                  <a:effectLst/>
                                  <a:latin typeface="Cambria Math"/>
                                </a:rPr>
                                <m:t>𝜁</m:t>
                              </m:r>
                            </m:e>
                          </m:nary>
                        </m:e>
                        <m:sub/>
                      </m:sSub>
                    </m:oMath>
                  </m:oMathPara>
                </a14:m>
                <a:endParaRPr lang="ru-RU" sz="2200"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827584" y="3752905"/>
                <a:ext cx="6914265" cy="1154611"/>
              </a:xfrm>
              <a:prstGeom prst="rect">
                <a:avLst/>
              </a:prstGeom>
              <a:blipFill rotWithShape="1">
                <a:blip r:embed="rId3"/>
                <a:stretch>
                  <a:fillRect/>
                </a:stretch>
              </a:blipFill>
            </p:spPr>
            <p:txBody>
              <a:bodyPr/>
              <a:lstStyle/>
              <a:p>
                <a:r>
                  <a:rPr lang="ru-RU">
                    <a:noFill/>
                  </a:rPr>
                  <a:t> </a:t>
                </a:r>
              </a:p>
            </p:txBody>
          </p:sp>
        </mc:Fallback>
      </mc:AlternateContent>
      <p:sp>
        <p:nvSpPr>
          <p:cNvPr id="7" name="Прямоугольник 6"/>
          <p:cNvSpPr/>
          <p:nvPr/>
        </p:nvSpPr>
        <p:spPr>
          <a:xfrm>
            <a:off x="1" y="376201"/>
            <a:ext cx="9143999" cy="524553"/>
          </a:xfrm>
          <a:prstGeom prst="rect">
            <a:avLst/>
          </a:prstGeom>
        </p:spPr>
        <p:txBody>
          <a:bodyPr wrap="square" tIns="108000">
            <a:spAutoFit/>
          </a:bodyPr>
          <a:lstStyle/>
          <a:p>
            <a:pPr algn="ctr"/>
            <a:r>
              <a:rPr lang="ru-RU" sz="2400" b="1" dirty="0"/>
              <a:t>Аномалии литостатического давления</a:t>
            </a:r>
          </a:p>
        </p:txBody>
      </p:sp>
      <mc:AlternateContent xmlns:mc="http://schemas.openxmlformats.org/markup-compatibility/2006" xmlns:a14="http://schemas.microsoft.com/office/drawing/2010/main">
        <mc:Choice Requires="a14">
          <p:sp>
            <p:nvSpPr>
              <p:cNvPr id="9" name="Прямоугольник 8"/>
              <p:cNvSpPr/>
              <p:nvPr/>
            </p:nvSpPr>
            <p:spPr>
              <a:xfrm>
                <a:off x="323528" y="900754"/>
                <a:ext cx="7644673" cy="3139321"/>
              </a:xfrm>
              <a:prstGeom prst="rect">
                <a:avLst/>
              </a:prstGeom>
            </p:spPr>
            <p:txBody>
              <a:bodyPr wrap="square">
                <a:spAutoFit/>
              </a:bodyPr>
              <a:lstStyle/>
              <a:p>
                <a:r>
                  <a:rPr lang="ru-RU" dirty="0" smtClean="0"/>
                  <a:t>Под аномалиями литостатического давления будем понимать разность </a:t>
                </a:r>
                <a:r>
                  <a:rPr lang="ru-RU" dirty="0"/>
                  <a:t>между литостатическим и гидростатическим давлением на данной </a:t>
                </a:r>
                <a:r>
                  <a:rPr lang="ru-RU" dirty="0" smtClean="0"/>
                  <a:t>глубине.</a:t>
                </a:r>
              </a:p>
              <a:p>
                <a:endParaRPr lang="ru-RU" dirty="0" smtClean="0"/>
              </a:p>
              <a:p>
                <a:r>
                  <a:rPr lang="ru-RU" dirty="0" smtClean="0"/>
                  <a:t>Литостатическое давление считается по фактическому значению подобранной плотности. Гидростатическое давление считается по среднему значению плотности </a:t>
                </a:r>
                <a14:m>
                  <m:oMath xmlns:m="http://schemas.openxmlformats.org/officeDocument/2006/math">
                    <m:sSub>
                      <m:sSubPr>
                        <m:ctrlPr>
                          <a:rPr lang="ru-RU" i="1">
                            <a:latin typeface="Cambria Math" panose="02040503050406030204" pitchFamily="18" charset="0"/>
                          </a:rPr>
                        </m:ctrlPr>
                      </m:sSubPr>
                      <m:e>
                        <m:r>
                          <a:rPr lang="ru-RU">
                            <a:latin typeface="Cambria Math"/>
                          </a:rPr>
                          <m:t>𝜌</m:t>
                        </m:r>
                      </m:e>
                      <m:sub>
                        <m:r>
                          <a:rPr lang="ru-RU">
                            <a:latin typeface="Cambria Math"/>
                          </a:rPr>
                          <m:t>0</m:t>
                        </m:r>
                      </m:sub>
                    </m:sSub>
                    <m:d>
                      <m:dPr>
                        <m:ctrlPr>
                          <a:rPr lang="ru-RU" b="0" i="1" smtClean="0">
                            <a:latin typeface="Cambria Math" panose="02040503050406030204" pitchFamily="18" charset="0"/>
                          </a:rPr>
                        </m:ctrlPr>
                      </m:dPr>
                      <m:e>
                        <m:r>
                          <a:rPr lang="en-US" b="0" i="1" smtClean="0">
                            <a:latin typeface="Cambria Math" panose="02040503050406030204" pitchFamily="18" charset="0"/>
                          </a:rPr>
                          <m:t>𝑧</m:t>
                        </m:r>
                      </m:e>
                    </m:d>
                    <m:r>
                      <a:rPr lang="en-US" b="0" i="1" smtClean="0">
                        <a:latin typeface="Cambria Math" panose="02040503050406030204" pitchFamily="18" charset="0"/>
                      </a:rPr>
                      <m:t> </m:t>
                    </m:r>
                  </m:oMath>
                </a14:m>
                <a:r>
                  <a:rPr lang="ru-RU" dirty="0" smtClean="0"/>
                  <a:t>на каждом гипсометрическом уровне.</a:t>
                </a:r>
                <a:endParaRPr lang="ru-RU" dirty="0"/>
              </a:p>
              <a:p>
                <a:endParaRPr lang="ru-RU" dirty="0" smtClean="0"/>
              </a:p>
              <a:p>
                <a:r>
                  <a:rPr lang="ru-RU" dirty="0" smtClean="0"/>
                  <a:t>Для расчета </a:t>
                </a:r>
                <a:r>
                  <a:rPr lang="ru-RU" dirty="0"/>
                  <a:t>н</a:t>
                </a:r>
                <a:r>
                  <a:rPr lang="ru-RU" dirty="0" smtClean="0"/>
                  <a:t>а каждой глубине </a:t>
                </a:r>
                <a14:m>
                  <m:oMath xmlns:m="http://schemas.openxmlformats.org/officeDocument/2006/math">
                    <m:r>
                      <a:rPr lang="ru-RU" i="1">
                        <a:latin typeface="Cambria Math"/>
                      </a:rPr>
                      <m:t>𝑧</m:t>
                    </m:r>
                  </m:oMath>
                </a14:m>
                <a:r>
                  <a:rPr lang="ru-RU" dirty="0"/>
                  <a:t> </a:t>
                </a:r>
                <a:r>
                  <a:rPr lang="ru-RU" dirty="0" smtClean="0"/>
                  <a:t>вычисляется отклонение </a:t>
                </a:r>
                <a14:m>
                  <m:oMath xmlns:m="http://schemas.openxmlformats.org/officeDocument/2006/math">
                    <m:r>
                      <a:rPr lang="ru-RU" i="1">
                        <a:latin typeface="Cambria Math"/>
                      </a:rPr>
                      <m:t>∆</m:t>
                    </m:r>
                    <m:r>
                      <a:rPr lang="ru-RU" i="1">
                        <a:latin typeface="Cambria Math"/>
                      </a:rPr>
                      <m:t>𝑃</m:t>
                    </m:r>
                    <m:d>
                      <m:dPr>
                        <m:ctrlPr>
                          <a:rPr lang="ru-RU" i="1">
                            <a:latin typeface="Cambria Math" panose="02040503050406030204" pitchFamily="18" charset="0"/>
                          </a:rPr>
                        </m:ctrlPr>
                      </m:dPr>
                      <m:e>
                        <m:r>
                          <a:rPr lang="ru-RU" i="1">
                            <a:latin typeface="Cambria Math"/>
                          </a:rPr>
                          <m:t>𝑥</m:t>
                        </m:r>
                        <m:r>
                          <a:rPr lang="ru-RU" i="1">
                            <a:latin typeface="Cambria Math"/>
                          </a:rPr>
                          <m:t>,</m:t>
                        </m:r>
                        <m:r>
                          <a:rPr lang="ru-RU" i="1">
                            <a:latin typeface="Cambria Math"/>
                          </a:rPr>
                          <m:t>𝑧</m:t>
                        </m:r>
                      </m:e>
                    </m:d>
                  </m:oMath>
                </a14:m>
                <a:r>
                  <a:rPr lang="ru-RU" dirty="0"/>
                  <a:t> литостатического давления </a:t>
                </a:r>
                <a14:m>
                  <m:oMath xmlns:m="http://schemas.openxmlformats.org/officeDocument/2006/math">
                    <m:r>
                      <a:rPr lang="ru-RU" i="1">
                        <a:latin typeface="Cambria Math"/>
                      </a:rPr>
                      <m:t>𝑃</m:t>
                    </m:r>
                    <m:d>
                      <m:dPr>
                        <m:ctrlPr>
                          <a:rPr lang="ru-RU" i="1">
                            <a:latin typeface="Cambria Math" panose="02040503050406030204" pitchFamily="18" charset="0"/>
                          </a:rPr>
                        </m:ctrlPr>
                      </m:dPr>
                      <m:e>
                        <m:r>
                          <a:rPr lang="ru-RU" i="1">
                            <a:latin typeface="Cambria Math"/>
                          </a:rPr>
                          <m:t>𝑥</m:t>
                        </m:r>
                        <m:r>
                          <a:rPr lang="ru-RU" i="1">
                            <a:latin typeface="Cambria Math"/>
                          </a:rPr>
                          <m:t>,</m:t>
                        </m:r>
                        <m:r>
                          <a:rPr lang="ru-RU" i="1">
                            <a:latin typeface="Cambria Math"/>
                          </a:rPr>
                          <m:t>𝑧</m:t>
                        </m:r>
                      </m:e>
                    </m:d>
                  </m:oMath>
                </a14:m>
                <a:r>
                  <a:rPr lang="ru-RU" dirty="0"/>
                  <a:t> от его среднего (гидростатического) значения </a:t>
                </a:r>
                <a14:m>
                  <m:oMath xmlns:m="http://schemas.openxmlformats.org/officeDocument/2006/math">
                    <m:sSub>
                      <m:sSubPr>
                        <m:ctrlPr>
                          <a:rPr lang="ru-RU" i="1">
                            <a:latin typeface="Cambria Math" panose="02040503050406030204" pitchFamily="18" charset="0"/>
                          </a:rPr>
                        </m:ctrlPr>
                      </m:sSubPr>
                      <m:e>
                        <m:r>
                          <a:rPr lang="ru-RU" i="1">
                            <a:latin typeface="Cambria Math"/>
                          </a:rPr>
                          <m:t>𝑃</m:t>
                        </m:r>
                      </m:e>
                      <m:sub>
                        <m:r>
                          <a:rPr lang="ru-RU" i="1">
                            <a:latin typeface="Cambria Math"/>
                          </a:rPr>
                          <m:t>0</m:t>
                        </m:r>
                      </m:sub>
                    </m:sSub>
                    <m:d>
                      <m:dPr>
                        <m:ctrlPr>
                          <a:rPr lang="ru-RU" i="1">
                            <a:latin typeface="Cambria Math" panose="02040503050406030204" pitchFamily="18" charset="0"/>
                          </a:rPr>
                        </m:ctrlPr>
                      </m:dPr>
                      <m:e>
                        <m:r>
                          <a:rPr lang="ru-RU" i="1">
                            <a:latin typeface="Cambria Math"/>
                          </a:rPr>
                          <m:t>𝑧</m:t>
                        </m:r>
                      </m:e>
                    </m:d>
                  </m:oMath>
                </a14:m>
                <a:r>
                  <a:rPr lang="ru-RU" dirty="0"/>
                  <a:t> на том же уровне по формуле</a:t>
                </a:r>
              </a:p>
              <a:p>
                <a:endParaRPr lang="ru-RU"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323528" y="900754"/>
                <a:ext cx="7644673" cy="3139321"/>
              </a:xfrm>
              <a:prstGeom prst="rect">
                <a:avLst/>
              </a:prstGeom>
              <a:blipFill rotWithShape="0">
                <a:blip r:embed="rId4"/>
                <a:stretch>
                  <a:fillRect l="-638" t="-1165" r="-718"/>
                </a:stretch>
              </a:blipFill>
            </p:spPr>
            <p:txBody>
              <a:bodyPr/>
              <a:lstStyle/>
              <a:p>
                <a:r>
                  <a:rPr lang="ru-RU">
                    <a:noFill/>
                  </a:rPr>
                  <a:t> </a:t>
                </a:r>
              </a:p>
            </p:txBody>
          </p:sp>
        </mc:Fallback>
      </mc:AlternateContent>
    </p:spTree>
    <p:extLst>
      <p:ext uri="{BB962C8B-B14F-4D97-AF65-F5344CB8AC3E}">
        <p14:creationId xmlns:p14="http://schemas.microsoft.com/office/powerpoint/2010/main" val="4132808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 y="188640"/>
            <a:ext cx="9143999" cy="893885"/>
          </a:xfrm>
          <a:prstGeom prst="rect">
            <a:avLst/>
          </a:prstGeom>
        </p:spPr>
        <p:txBody>
          <a:bodyPr wrap="square" tIns="108000">
            <a:spAutoFit/>
          </a:bodyPr>
          <a:lstStyle/>
          <a:p>
            <a:pPr algn="ctr"/>
            <a:r>
              <a:rPr lang="ru-RU" sz="2400" b="1" dirty="0" smtClean="0"/>
              <a:t>Модель литостатического разреза </a:t>
            </a:r>
          </a:p>
          <a:p>
            <a:pPr algn="ctr"/>
            <a:r>
              <a:rPr lang="ru-RU" sz="2400" b="1" dirty="0" smtClean="0"/>
              <a:t>по профилю Кварц</a:t>
            </a:r>
            <a:endParaRPr lang="ru-RU" sz="2400" b="1" dirty="0"/>
          </a:p>
        </p:txBody>
      </p:sp>
      <p:sp>
        <p:nvSpPr>
          <p:cNvPr id="3" name="Прямоугольник 2"/>
          <p:cNvSpPr/>
          <p:nvPr/>
        </p:nvSpPr>
        <p:spPr>
          <a:xfrm>
            <a:off x="64071" y="4797152"/>
            <a:ext cx="9036496" cy="646331"/>
          </a:xfrm>
          <a:prstGeom prst="rect">
            <a:avLst/>
          </a:prstGeom>
        </p:spPr>
        <p:txBody>
          <a:bodyPr wrap="square">
            <a:spAutoFit/>
          </a:bodyPr>
          <a:lstStyle/>
          <a:p>
            <a:r>
              <a:rPr lang="ru-RU" dirty="0" smtClean="0">
                <a:solidFill>
                  <a:srgbClr val="000000"/>
                </a:solidFill>
                <a:latin typeface="TimesNewRomanPSMT"/>
              </a:rPr>
              <a:t>График </a:t>
            </a:r>
            <a:r>
              <a:rPr lang="ru-RU" dirty="0">
                <a:solidFill>
                  <a:srgbClr val="000000"/>
                </a:solidFill>
                <a:latin typeface="TimesNewRomanPSMT"/>
              </a:rPr>
              <a:t>латеральной изменчивости </a:t>
            </a:r>
            <a:r>
              <a:rPr lang="ru-RU" dirty="0">
                <a:solidFill>
                  <a:srgbClr val="000000"/>
                </a:solidFill>
                <a:latin typeface="SymbolMT"/>
              </a:rPr>
              <a:t>∆</a:t>
            </a:r>
            <a:r>
              <a:rPr lang="ru-RU" i="1" dirty="0">
                <a:solidFill>
                  <a:srgbClr val="000000"/>
                </a:solidFill>
                <a:latin typeface="SymbolMT"/>
              </a:rPr>
              <a:t>P </a:t>
            </a:r>
            <a:r>
              <a:rPr lang="ru-RU" dirty="0">
                <a:solidFill>
                  <a:srgbClr val="000000"/>
                </a:solidFill>
                <a:latin typeface="TimesNewRomanPSMT"/>
              </a:rPr>
              <a:t>на предполагаемом уровне изостатической компенсации 80 </a:t>
            </a:r>
            <a:r>
              <a:rPr lang="ru-RU" dirty="0" smtClean="0">
                <a:solidFill>
                  <a:srgbClr val="000000"/>
                </a:solidFill>
                <a:latin typeface="TimesNewRomanPSMT"/>
              </a:rPr>
              <a:t>км (вариации </a:t>
            </a:r>
            <a:r>
              <a:rPr lang="ru-RU" dirty="0">
                <a:solidFill>
                  <a:srgbClr val="000000"/>
                </a:solidFill>
                <a:latin typeface="TimesNewRomanPSMT"/>
              </a:rPr>
              <a:t>давления Δ</a:t>
            </a:r>
            <a:r>
              <a:rPr lang="ru-RU" i="1" dirty="0">
                <a:solidFill>
                  <a:srgbClr val="000000"/>
                </a:solidFill>
                <a:latin typeface="TimesNewRomanPS-ItalicMT"/>
              </a:rPr>
              <a:t>Р </a:t>
            </a:r>
            <a:r>
              <a:rPr lang="ru-RU" dirty="0">
                <a:solidFill>
                  <a:srgbClr val="000000"/>
                </a:solidFill>
                <a:latin typeface="TimesNewRomanPS-ItalicMT"/>
              </a:rPr>
              <a:t>– в пределах 600 </a:t>
            </a:r>
            <a:r>
              <a:rPr lang="ru-RU" dirty="0" smtClean="0">
                <a:solidFill>
                  <a:srgbClr val="000000"/>
                </a:solidFill>
                <a:latin typeface="TimesNewRomanPS-ItalicMT"/>
              </a:rPr>
              <a:t>бар)</a:t>
            </a:r>
            <a:r>
              <a:rPr lang="en-US" dirty="0" smtClean="0">
                <a:solidFill>
                  <a:srgbClr val="000000"/>
                </a:solidFill>
                <a:latin typeface="TimesNewRomanPS-ItalicMT"/>
              </a:rPr>
              <a:t>:</a:t>
            </a:r>
            <a:endParaRPr lang="ru-RU" dirty="0"/>
          </a:p>
        </p:txBody>
      </p:sp>
      <p:pic>
        <p:nvPicPr>
          <p:cNvPr id="10" name="Рисунок 9"/>
          <p:cNvPicPr>
            <a:picLocks noChangeAspect="1"/>
          </p:cNvPicPr>
          <p:nvPr/>
        </p:nvPicPr>
        <p:blipFill rotWithShape="1">
          <a:blip r:embed="rId3"/>
          <a:srcRect l="10394" t="66825" r="13173" b="25574"/>
          <a:stretch/>
        </p:blipFill>
        <p:spPr>
          <a:xfrm>
            <a:off x="1164357" y="5517232"/>
            <a:ext cx="7093325" cy="1224136"/>
          </a:xfrm>
          <a:prstGeom prst="rect">
            <a:avLst/>
          </a:prstGeom>
        </p:spPr>
      </p:pic>
      <p:grpSp>
        <p:nvGrpSpPr>
          <p:cNvPr id="12" name="Группа 11"/>
          <p:cNvGrpSpPr/>
          <p:nvPr/>
        </p:nvGrpSpPr>
        <p:grpSpPr>
          <a:xfrm>
            <a:off x="323528" y="1916832"/>
            <a:ext cx="7957421" cy="2808312"/>
            <a:chOff x="323528" y="1988840"/>
            <a:chExt cx="7957421" cy="2808312"/>
          </a:xfrm>
        </p:grpSpPr>
        <p:pic>
          <p:nvPicPr>
            <p:cNvPr id="2" name="Рисунок 1"/>
            <p:cNvPicPr>
              <a:picLocks noChangeAspect="1"/>
            </p:cNvPicPr>
            <p:nvPr/>
          </p:nvPicPr>
          <p:blipFill rotWithShape="1">
            <a:blip r:embed="rId3"/>
            <a:srcRect l="10394" t="47598" r="13173" b="34964"/>
            <a:stretch/>
          </p:blipFill>
          <p:spPr>
            <a:xfrm>
              <a:off x="1187624" y="1988840"/>
              <a:ext cx="7093325" cy="2808312"/>
            </a:xfrm>
            <a:prstGeom prst="rect">
              <a:avLst/>
            </a:prstGeom>
          </p:spPr>
        </p:pic>
        <p:sp>
          <p:nvSpPr>
            <p:cNvPr id="11" name="Прямоугольник 10"/>
            <p:cNvSpPr/>
            <p:nvPr/>
          </p:nvSpPr>
          <p:spPr>
            <a:xfrm>
              <a:off x="323528" y="2113562"/>
              <a:ext cx="1152128" cy="55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 name="Прямоугольник 3"/>
          <p:cNvSpPr/>
          <p:nvPr/>
        </p:nvSpPr>
        <p:spPr>
          <a:xfrm>
            <a:off x="323528" y="1209526"/>
            <a:ext cx="8712968" cy="923330"/>
          </a:xfrm>
          <a:prstGeom prst="rect">
            <a:avLst/>
          </a:prstGeom>
        </p:spPr>
        <p:txBody>
          <a:bodyPr wrap="square">
            <a:spAutoFit/>
          </a:bodyPr>
          <a:lstStyle/>
          <a:p>
            <a:r>
              <a:rPr lang="ru-RU" dirty="0">
                <a:solidFill>
                  <a:srgbClr val="000000"/>
                </a:solidFill>
                <a:latin typeface="TimesNewRomanPSMT"/>
              </a:rPr>
              <a:t>Р</a:t>
            </a:r>
            <a:r>
              <a:rPr lang="ru-RU" dirty="0" smtClean="0">
                <a:solidFill>
                  <a:srgbClr val="000000"/>
                </a:solidFill>
                <a:latin typeface="TimesNewRomanPSMT"/>
              </a:rPr>
              <a:t>аспределение </a:t>
            </a:r>
            <a:r>
              <a:rPr lang="ru-RU" dirty="0">
                <a:solidFill>
                  <a:srgbClr val="000000"/>
                </a:solidFill>
                <a:latin typeface="TimesNewRomanPSMT"/>
              </a:rPr>
              <a:t>по разрезу аномалий литостатического давления </a:t>
            </a:r>
            <a:r>
              <a:rPr lang="ru-RU" dirty="0">
                <a:solidFill>
                  <a:srgbClr val="000000"/>
                </a:solidFill>
                <a:latin typeface="SymbolMT"/>
              </a:rPr>
              <a:t>∆</a:t>
            </a:r>
            <a:r>
              <a:rPr lang="ru-RU" i="1" dirty="0">
                <a:solidFill>
                  <a:srgbClr val="000000"/>
                </a:solidFill>
                <a:latin typeface="SymbolMT"/>
              </a:rPr>
              <a:t>P </a:t>
            </a:r>
            <a:r>
              <a:rPr lang="ru-RU" dirty="0">
                <a:solidFill>
                  <a:srgbClr val="000000"/>
                </a:solidFill>
                <a:latin typeface="TimesNewRomanPSMT"/>
              </a:rPr>
              <a:t>(в </a:t>
            </a:r>
            <a:r>
              <a:rPr lang="ru-RU" dirty="0" smtClean="0">
                <a:solidFill>
                  <a:srgbClr val="000000"/>
                </a:solidFill>
                <a:latin typeface="TimesNewRomanPSMT"/>
              </a:rPr>
              <a:t>изолиниях)</a:t>
            </a:r>
            <a:r>
              <a:rPr lang="en-US" dirty="0" smtClean="0">
                <a:solidFill>
                  <a:srgbClr val="000000"/>
                </a:solidFill>
                <a:latin typeface="TimesNewRomanPSMT"/>
              </a:rPr>
              <a:t>:</a:t>
            </a:r>
            <a:r>
              <a:rPr lang="ru-RU" dirty="0">
                <a:solidFill>
                  <a:srgbClr val="000000"/>
                </a:solidFill>
                <a:latin typeface="TimesNewRomanPSMT"/>
              </a:rPr>
              <a:t/>
            </a:r>
            <a:br>
              <a:rPr lang="ru-RU" dirty="0">
                <a:solidFill>
                  <a:srgbClr val="000000"/>
                </a:solidFill>
                <a:latin typeface="TimesNewRomanPSMT"/>
              </a:rPr>
            </a:br>
            <a:endParaRPr lang="ru-RU" dirty="0"/>
          </a:p>
        </p:txBody>
      </p:sp>
    </p:spTree>
    <p:extLst>
      <p:ext uri="{BB962C8B-B14F-4D97-AF65-F5344CB8AC3E}">
        <p14:creationId xmlns:p14="http://schemas.microsoft.com/office/powerpoint/2010/main" val="1615695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Прямоугольник 6"/>
          <p:cNvSpPr/>
          <p:nvPr/>
        </p:nvSpPr>
        <p:spPr>
          <a:xfrm>
            <a:off x="1" y="116632"/>
            <a:ext cx="9143999" cy="524553"/>
          </a:xfrm>
          <a:prstGeom prst="rect">
            <a:avLst/>
          </a:prstGeom>
        </p:spPr>
        <p:txBody>
          <a:bodyPr wrap="square" tIns="108000">
            <a:spAutoFit/>
          </a:bodyPr>
          <a:lstStyle/>
          <a:p>
            <a:pPr algn="ctr"/>
            <a:r>
              <a:rPr lang="ru-RU" sz="2400" b="1" dirty="0" smtClean="0"/>
              <a:t>Функция-компенсатор</a:t>
            </a:r>
            <a:endParaRPr lang="ru-RU" sz="2400" b="1" dirty="0"/>
          </a:p>
        </p:txBody>
      </p:sp>
      <mc:AlternateContent xmlns:mc="http://schemas.openxmlformats.org/markup-compatibility/2006" xmlns:a14="http://schemas.microsoft.com/office/drawing/2010/main">
        <mc:Choice Requires="a14">
          <p:sp>
            <p:nvSpPr>
              <p:cNvPr id="6" name="Прямоугольник 5"/>
              <p:cNvSpPr/>
              <p:nvPr/>
            </p:nvSpPr>
            <p:spPr>
              <a:xfrm>
                <a:off x="179512" y="994090"/>
                <a:ext cx="8784976" cy="2031325"/>
              </a:xfrm>
              <a:prstGeom prst="rect">
                <a:avLst/>
              </a:prstGeom>
            </p:spPr>
            <p:txBody>
              <a:bodyPr wrap="square">
                <a:spAutoFit/>
              </a:bodyPr>
              <a:lstStyle/>
              <a:p>
                <a:r>
                  <a:rPr lang="ru-RU" dirty="0" smtClean="0">
                    <a:solidFill>
                      <a:srgbClr val="000000"/>
                    </a:solidFill>
                    <a:latin typeface="TimesNewRomanPSMT"/>
                  </a:rPr>
                  <a:t>Для перераспределения плотности в мантии таким образом, чтобы выполнялось условие изостатической компенсации на глубине 80 км, введем компенсирующую функцию.</a:t>
                </a:r>
                <a:endParaRPr lang="en-US" dirty="0" smtClean="0">
                  <a:solidFill>
                    <a:srgbClr val="000000"/>
                  </a:solidFill>
                  <a:latin typeface="TimesNewRomanPSMT"/>
                </a:endParaRPr>
              </a:p>
              <a:p>
                <a:endParaRPr lang="en-US" dirty="0">
                  <a:solidFill>
                    <a:srgbClr val="000000"/>
                  </a:solidFill>
                  <a:latin typeface="TimesNewRomanPSMT"/>
                </a:endParaRPr>
              </a:p>
              <a:p>
                <a:r>
                  <a:rPr lang="ru-RU" dirty="0" smtClean="0">
                    <a:solidFill>
                      <a:srgbClr val="000000"/>
                    </a:solidFill>
                    <a:latin typeface="TimesNewRomanPSMT"/>
                  </a:rPr>
                  <a:t>Функция-компенсатор </a:t>
                </a:r>
                <a14:m>
                  <m:oMath xmlns:m="http://schemas.openxmlformats.org/officeDocument/2006/math">
                    <m:r>
                      <a:rPr lang="ru-RU">
                        <a:latin typeface="Cambria Math"/>
                      </a:rPr>
                      <m:t>𝜌</m:t>
                    </m:r>
                    <m:d>
                      <m:dPr>
                        <m:ctrlPr>
                          <a:rPr lang="ru-RU" i="1">
                            <a:latin typeface="Cambria Math" panose="02040503050406030204" pitchFamily="18" charset="0"/>
                          </a:rPr>
                        </m:ctrlPr>
                      </m:dPr>
                      <m:e>
                        <m:r>
                          <a:rPr lang="en-US" b="0" i="1" smtClean="0">
                            <a:latin typeface="Cambria Math" panose="02040503050406030204" pitchFamily="18" charset="0"/>
                          </a:rPr>
                          <m:t>𝑥</m:t>
                        </m:r>
                      </m:e>
                    </m:d>
                    <m:r>
                      <a:rPr lang="ru-RU" b="0" i="0" smtClean="0">
                        <a:latin typeface="Cambria Math" panose="02040503050406030204" pitchFamily="18" charset="0"/>
                      </a:rPr>
                      <m:t> </m:t>
                    </m:r>
                  </m:oMath>
                </a14:m>
                <a:r>
                  <a:rPr lang="ru-RU" dirty="0" smtClean="0">
                    <a:solidFill>
                      <a:srgbClr val="000000"/>
                    </a:solidFill>
                    <a:latin typeface="TimesNewRomanPSMT"/>
                  </a:rPr>
                  <a:t>показывает</a:t>
                </a:r>
                <a:r>
                  <a:rPr lang="ru-RU" dirty="0">
                    <a:solidFill>
                      <a:srgbClr val="000000"/>
                    </a:solidFill>
                    <a:latin typeface="TimesNewRomanPSMT"/>
                  </a:rPr>
                  <a:t>, какое значение плотности нужно </a:t>
                </a:r>
                <a:r>
                  <a:rPr lang="ru-RU" dirty="0" smtClean="0">
                    <a:solidFill>
                      <a:srgbClr val="000000"/>
                    </a:solidFill>
                    <a:latin typeface="TimesNewRomanPSMT"/>
                  </a:rPr>
                  <a:t>добавить </a:t>
                </a:r>
                <a:r>
                  <a:rPr lang="ru-RU" dirty="0">
                    <a:solidFill>
                      <a:srgbClr val="000000"/>
                    </a:solidFill>
                    <a:latin typeface="TimesNewRomanPSMT"/>
                  </a:rPr>
                  <a:t>(или вычесть) в слое </a:t>
                </a:r>
                <a:r>
                  <a:rPr lang="ru-RU" dirty="0" smtClean="0">
                    <a:solidFill>
                      <a:srgbClr val="000000"/>
                    </a:solidFill>
                    <a:latin typeface="TimesNewRomanPSMT"/>
                  </a:rPr>
                  <a:t>между границей </a:t>
                </a:r>
                <a:r>
                  <a:rPr lang="en-US" i="1" dirty="0" smtClean="0">
                    <a:solidFill>
                      <a:srgbClr val="000000"/>
                    </a:solidFill>
                    <a:latin typeface="TimesNewRomanPSMT"/>
                  </a:rPr>
                  <a:t>H</a:t>
                </a:r>
                <a:r>
                  <a:rPr lang="en-US" baseline="-25000" dirty="0" smtClean="0">
                    <a:solidFill>
                      <a:srgbClr val="000000"/>
                    </a:solidFill>
                    <a:latin typeface="TimesNewRomanPSMT"/>
                  </a:rPr>
                  <a:t>M</a:t>
                </a:r>
                <a:r>
                  <a:rPr lang="en-US" dirty="0" smtClean="0">
                    <a:solidFill>
                      <a:srgbClr val="000000"/>
                    </a:solidFill>
                    <a:latin typeface="TimesNewRomanPSMT"/>
                  </a:rPr>
                  <a:t> </a:t>
                </a:r>
                <a:r>
                  <a:rPr lang="ru-RU" dirty="0" smtClean="0">
                    <a:solidFill>
                      <a:srgbClr val="000000"/>
                    </a:solidFill>
                    <a:latin typeface="TimesNewRomanPSMT"/>
                  </a:rPr>
                  <a:t>и нижней границей слоя </a:t>
                </a:r>
                <a:r>
                  <a:rPr lang="en-US" i="1" dirty="0" smtClean="0">
                    <a:solidFill>
                      <a:srgbClr val="000000"/>
                    </a:solidFill>
                    <a:latin typeface="TimesNewRomanPSMT"/>
                  </a:rPr>
                  <a:t>H.</a:t>
                </a:r>
                <a:r>
                  <a:rPr lang="ru-RU" dirty="0">
                    <a:solidFill>
                      <a:srgbClr val="000000"/>
                    </a:solidFill>
                    <a:latin typeface="TimesNewRomanPSMT"/>
                  </a:rPr>
                  <a:t/>
                </a:r>
                <a:br>
                  <a:rPr lang="ru-RU" dirty="0">
                    <a:solidFill>
                      <a:srgbClr val="000000"/>
                    </a:solidFill>
                    <a:latin typeface="TimesNewRomanPSMT"/>
                  </a:rPr>
                </a:br>
                <a:endParaRPr lang="ru-RU"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179512" y="994090"/>
                <a:ext cx="8784976" cy="2031325"/>
              </a:xfrm>
              <a:prstGeom prst="rect">
                <a:avLst/>
              </a:prstGeom>
              <a:blipFill rotWithShape="0">
                <a:blip r:embed="rId2"/>
                <a:stretch>
                  <a:fillRect l="-555" t="-1502"/>
                </a:stretch>
              </a:blipFill>
            </p:spPr>
            <p:txBody>
              <a:bodyPr/>
              <a:lstStyle/>
              <a:p>
                <a:r>
                  <a:rPr lang="ru-RU">
                    <a:noFill/>
                  </a:rPr>
                  <a:t> </a:t>
                </a:r>
              </a:p>
            </p:txBody>
          </p:sp>
        </mc:Fallback>
      </mc:AlternateContent>
      <p:pic>
        <p:nvPicPr>
          <p:cNvPr id="14" name="Рисунок 13"/>
          <p:cNvPicPr>
            <a:picLocks noChangeAspect="1"/>
          </p:cNvPicPr>
          <p:nvPr/>
        </p:nvPicPr>
        <p:blipFill rotWithShape="1">
          <a:blip r:embed="rId3"/>
          <a:srcRect l="46079" t="45705" r="14710" b="50715"/>
          <a:stretch/>
        </p:blipFill>
        <p:spPr>
          <a:xfrm>
            <a:off x="971600" y="3241439"/>
            <a:ext cx="7200800" cy="360040"/>
          </a:xfrm>
          <a:prstGeom prst="rect">
            <a:avLst/>
          </a:prstGeom>
        </p:spPr>
      </p:pic>
      <p:pic>
        <p:nvPicPr>
          <p:cNvPr id="15" name="Рисунок 14"/>
          <p:cNvPicPr>
            <a:picLocks noChangeAspect="1"/>
          </p:cNvPicPr>
          <p:nvPr/>
        </p:nvPicPr>
        <p:blipFill rotWithShape="1">
          <a:blip r:embed="rId4"/>
          <a:srcRect l="37452" t="44273" r="14711" b="42125"/>
          <a:stretch/>
        </p:blipFill>
        <p:spPr>
          <a:xfrm>
            <a:off x="251520" y="3601479"/>
            <a:ext cx="8784976" cy="1368152"/>
          </a:xfrm>
          <a:prstGeom prst="rect">
            <a:avLst/>
          </a:prstGeom>
        </p:spPr>
      </p:pic>
      <p:sp>
        <p:nvSpPr>
          <p:cNvPr id="17" name="Прямоугольник 16"/>
          <p:cNvSpPr/>
          <p:nvPr/>
        </p:nvSpPr>
        <p:spPr>
          <a:xfrm>
            <a:off x="683568" y="6249586"/>
            <a:ext cx="1152128" cy="55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504522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 y="116632"/>
            <a:ext cx="9143999" cy="524553"/>
          </a:xfrm>
          <a:prstGeom prst="rect">
            <a:avLst/>
          </a:prstGeom>
        </p:spPr>
        <p:txBody>
          <a:bodyPr wrap="square" tIns="108000">
            <a:spAutoFit/>
          </a:bodyPr>
          <a:lstStyle/>
          <a:p>
            <a:pPr algn="ctr"/>
            <a:r>
              <a:rPr lang="ru-RU" sz="2400" b="1" dirty="0" smtClean="0"/>
              <a:t>Разрез с подобранными мантийными блоками</a:t>
            </a:r>
            <a:endParaRPr lang="ru-RU" sz="2400" b="1" dirty="0"/>
          </a:p>
        </p:txBody>
      </p:sp>
      <p:sp>
        <p:nvSpPr>
          <p:cNvPr id="16" name="Прямоугольник 15"/>
          <p:cNvSpPr/>
          <p:nvPr/>
        </p:nvSpPr>
        <p:spPr>
          <a:xfrm>
            <a:off x="504056" y="2885787"/>
            <a:ext cx="737549" cy="585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293210" y="3817503"/>
            <a:ext cx="827584" cy="41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2" name="Рисунок 21"/>
          <p:cNvPicPr/>
          <p:nvPr/>
        </p:nvPicPr>
        <p:blipFill rotWithShape="1">
          <a:blip r:embed="rId2">
            <a:extLst>
              <a:ext uri="{28A0092B-C50C-407E-A947-70E740481C1C}">
                <a14:useLocalDpi xmlns:a14="http://schemas.microsoft.com/office/drawing/2010/main" val="0"/>
              </a:ext>
            </a:extLst>
          </a:blip>
          <a:srcRect l="452" t="-252" b="61091"/>
          <a:stretch/>
        </p:blipFill>
        <p:spPr>
          <a:xfrm>
            <a:off x="108421" y="4105535"/>
            <a:ext cx="7127875" cy="2448272"/>
          </a:xfrm>
          <a:prstGeom prst="rect">
            <a:avLst/>
          </a:prstGeom>
        </p:spPr>
      </p:pic>
      <p:pic>
        <p:nvPicPr>
          <p:cNvPr id="23" name="Рисунок 22"/>
          <p:cNvPicPr/>
          <p:nvPr/>
        </p:nvPicPr>
        <p:blipFill rotWithShape="1">
          <a:blip r:embed="rId2">
            <a:extLst>
              <a:ext uri="{28A0092B-C50C-407E-A947-70E740481C1C}">
                <a14:useLocalDpi xmlns:a14="http://schemas.microsoft.com/office/drawing/2010/main" val="0"/>
              </a:ext>
            </a:extLst>
          </a:blip>
          <a:srcRect l="452" t="42230" b="-24423"/>
          <a:stretch/>
        </p:blipFill>
        <p:spPr>
          <a:xfrm>
            <a:off x="9880" y="649151"/>
            <a:ext cx="7127875" cy="5138537"/>
          </a:xfrm>
          <a:prstGeom prst="rect">
            <a:avLst/>
          </a:prstGeom>
        </p:spPr>
      </p:pic>
      <p:sp>
        <p:nvSpPr>
          <p:cNvPr id="24" name="TextBox 23"/>
          <p:cNvSpPr txBox="1"/>
          <p:nvPr/>
        </p:nvSpPr>
        <p:spPr>
          <a:xfrm>
            <a:off x="6804248" y="721159"/>
            <a:ext cx="2371034" cy="369332"/>
          </a:xfrm>
          <a:prstGeom prst="rect">
            <a:avLst/>
          </a:prstGeom>
          <a:noFill/>
        </p:spPr>
        <p:txBody>
          <a:bodyPr wrap="none" rtlCol="0">
            <a:spAutoFit/>
          </a:bodyPr>
          <a:lstStyle/>
          <a:p>
            <a:r>
              <a:rPr lang="ru-RU" dirty="0" smtClean="0"/>
              <a:t>Функция-компенсатор</a:t>
            </a:r>
            <a:endParaRPr lang="ru-RU" dirty="0"/>
          </a:p>
        </p:txBody>
      </p:sp>
      <p:sp>
        <p:nvSpPr>
          <p:cNvPr id="25" name="TextBox 24"/>
          <p:cNvSpPr txBox="1"/>
          <p:nvPr/>
        </p:nvSpPr>
        <p:spPr>
          <a:xfrm>
            <a:off x="6967725" y="2368051"/>
            <a:ext cx="2140779" cy="646331"/>
          </a:xfrm>
          <a:prstGeom prst="rect">
            <a:avLst/>
          </a:prstGeom>
          <a:noFill/>
        </p:spPr>
        <p:txBody>
          <a:bodyPr wrap="none" rtlCol="0">
            <a:spAutoFit/>
          </a:bodyPr>
          <a:lstStyle/>
          <a:p>
            <a:r>
              <a:rPr lang="ru-RU" dirty="0" smtClean="0"/>
              <a:t>Плотность блочной </a:t>
            </a:r>
          </a:p>
          <a:p>
            <a:r>
              <a:rPr lang="ru-RU" dirty="0" smtClean="0"/>
              <a:t>мантии</a:t>
            </a:r>
            <a:endParaRPr lang="ru-RU" dirty="0"/>
          </a:p>
        </p:txBody>
      </p:sp>
      <p:sp>
        <p:nvSpPr>
          <p:cNvPr id="26" name="TextBox 25"/>
          <p:cNvSpPr txBox="1"/>
          <p:nvPr/>
        </p:nvSpPr>
        <p:spPr>
          <a:xfrm>
            <a:off x="7016006" y="4251890"/>
            <a:ext cx="1948482" cy="1200329"/>
          </a:xfrm>
          <a:prstGeom prst="rect">
            <a:avLst/>
          </a:prstGeom>
          <a:noFill/>
        </p:spPr>
        <p:txBody>
          <a:bodyPr wrap="none" rtlCol="0">
            <a:spAutoFit/>
          </a:bodyPr>
          <a:lstStyle/>
          <a:p>
            <a:r>
              <a:rPr lang="ru-RU" dirty="0" smtClean="0"/>
              <a:t>Аномалии </a:t>
            </a:r>
          </a:p>
          <a:p>
            <a:r>
              <a:rPr lang="ru-RU" dirty="0" smtClean="0"/>
              <a:t>литостатического </a:t>
            </a:r>
          </a:p>
          <a:p>
            <a:r>
              <a:rPr lang="ru-RU" dirty="0" smtClean="0"/>
              <a:t>давления </a:t>
            </a:r>
          </a:p>
          <a:p>
            <a:r>
              <a:rPr lang="ru-RU" dirty="0" smtClean="0"/>
              <a:t>блочной мантии</a:t>
            </a:r>
            <a:endParaRPr lang="ru-RU" dirty="0"/>
          </a:p>
        </p:txBody>
      </p:sp>
      <p:sp>
        <p:nvSpPr>
          <p:cNvPr id="2" name="Прямоугольник 1"/>
          <p:cNvSpPr/>
          <p:nvPr/>
        </p:nvSpPr>
        <p:spPr>
          <a:xfrm>
            <a:off x="0" y="2161319"/>
            <a:ext cx="323528"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2" name="Прямоугольник 11"/>
          <p:cNvSpPr/>
          <p:nvPr/>
        </p:nvSpPr>
        <p:spPr>
          <a:xfrm>
            <a:off x="37441" y="4083408"/>
            <a:ext cx="323528"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3" name="Прямоугольник 12"/>
          <p:cNvSpPr/>
          <p:nvPr/>
        </p:nvSpPr>
        <p:spPr>
          <a:xfrm>
            <a:off x="147721" y="6171552"/>
            <a:ext cx="323528" cy="43204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Tree>
    <p:extLst>
      <p:ext uri="{BB962C8B-B14F-4D97-AF65-F5344CB8AC3E}">
        <p14:creationId xmlns:p14="http://schemas.microsoft.com/office/powerpoint/2010/main" val="170173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 y="116632"/>
            <a:ext cx="9143999" cy="524553"/>
          </a:xfrm>
          <a:prstGeom prst="rect">
            <a:avLst/>
          </a:prstGeom>
        </p:spPr>
        <p:txBody>
          <a:bodyPr wrap="square" tIns="108000">
            <a:spAutoFit/>
          </a:bodyPr>
          <a:lstStyle/>
          <a:p>
            <a:pPr algn="ctr"/>
            <a:r>
              <a:rPr lang="ru-RU" sz="2400" b="1" dirty="0" smtClean="0"/>
              <a:t>Разрез с подобранными мантийными блоками</a:t>
            </a:r>
            <a:endParaRPr lang="ru-RU" sz="2400" b="1" dirty="0"/>
          </a:p>
        </p:txBody>
      </p:sp>
      <p:sp>
        <p:nvSpPr>
          <p:cNvPr id="16" name="Прямоугольник 15"/>
          <p:cNvSpPr/>
          <p:nvPr/>
        </p:nvSpPr>
        <p:spPr>
          <a:xfrm>
            <a:off x="504056" y="2885787"/>
            <a:ext cx="737549" cy="585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293210" y="3817503"/>
            <a:ext cx="827584" cy="41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p:nvPr/>
        </p:nvPicPr>
        <p:blipFill rotWithShape="1">
          <a:blip r:embed="rId2" cstate="print">
            <a:extLst>
              <a:ext uri="{28A0092B-C50C-407E-A947-70E740481C1C}">
                <a14:useLocalDpi xmlns:a14="http://schemas.microsoft.com/office/drawing/2010/main" val="0"/>
              </a:ext>
            </a:extLst>
          </a:blip>
          <a:srcRect t="51482"/>
          <a:stretch/>
        </p:blipFill>
        <p:spPr>
          <a:xfrm>
            <a:off x="684735" y="1225215"/>
            <a:ext cx="7774530" cy="4301082"/>
          </a:xfrm>
          <a:prstGeom prst="rect">
            <a:avLst/>
          </a:prstGeom>
        </p:spPr>
      </p:pic>
    </p:spTree>
    <p:extLst>
      <p:ext uri="{BB962C8B-B14F-4D97-AF65-F5344CB8AC3E}">
        <p14:creationId xmlns:p14="http://schemas.microsoft.com/office/powerpoint/2010/main" val="264092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 name="Прямоугольник 15"/>
          <p:cNvSpPr/>
          <p:nvPr/>
        </p:nvSpPr>
        <p:spPr>
          <a:xfrm>
            <a:off x="504056" y="3073348"/>
            <a:ext cx="737549" cy="585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4293210" y="4005064"/>
            <a:ext cx="827584" cy="4140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1" name="Рисунок 10"/>
          <p:cNvPicPr/>
          <p:nvPr/>
        </p:nvPicPr>
        <p:blipFill rotWithShape="1">
          <a:blip r:embed="rId3" cstate="print">
            <a:extLst>
              <a:ext uri="{28A0092B-C50C-407E-A947-70E740481C1C}">
                <a14:useLocalDpi xmlns:a14="http://schemas.microsoft.com/office/drawing/2010/main" val="0"/>
              </a:ext>
            </a:extLst>
          </a:blip>
          <a:srcRect t="67679"/>
          <a:stretch/>
        </p:blipFill>
        <p:spPr>
          <a:xfrm>
            <a:off x="684735" y="3804115"/>
            <a:ext cx="7774530" cy="2865245"/>
          </a:xfrm>
          <a:prstGeom prst="rect">
            <a:avLst/>
          </a:prstGeom>
        </p:spPr>
      </p:pic>
      <p:grpSp>
        <p:nvGrpSpPr>
          <p:cNvPr id="9" name="Группа 8"/>
          <p:cNvGrpSpPr/>
          <p:nvPr/>
        </p:nvGrpSpPr>
        <p:grpSpPr>
          <a:xfrm>
            <a:off x="0" y="836712"/>
            <a:ext cx="8392585" cy="3076426"/>
            <a:chOff x="619788" y="1988840"/>
            <a:chExt cx="7661161" cy="2808312"/>
          </a:xfrm>
        </p:grpSpPr>
        <p:pic>
          <p:nvPicPr>
            <p:cNvPr id="10" name="Рисунок 9"/>
            <p:cNvPicPr>
              <a:picLocks noChangeAspect="1"/>
            </p:cNvPicPr>
            <p:nvPr/>
          </p:nvPicPr>
          <p:blipFill rotWithShape="1">
            <a:blip r:embed="rId4"/>
            <a:srcRect l="10394" t="47598" r="13173" b="34964"/>
            <a:stretch/>
          </p:blipFill>
          <p:spPr>
            <a:xfrm>
              <a:off x="1187624" y="1988840"/>
              <a:ext cx="7093325" cy="2808312"/>
            </a:xfrm>
            <a:prstGeom prst="rect">
              <a:avLst/>
            </a:prstGeom>
          </p:spPr>
        </p:pic>
        <p:sp>
          <p:nvSpPr>
            <p:cNvPr id="12" name="Прямоугольник 11"/>
            <p:cNvSpPr/>
            <p:nvPr/>
          </p:nvSpPr>
          <p:spPr>
            <a:xfrm>
              <a:off x="619788" y="2113562"/>
              <a:ext cx="855869" cy="552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Прямоугольник 6"/>
          <p:cNvSpPr/>
          <p:nvPr/>
        </p:nvSpPr>
        <p:spPr>
          <a:xfrm>
            <a:off x="1" y="116632"/>
            <a:ext cx="9143999" cy="709219"/>
          </a:xfrm>
          <a:prstGeom prst="rect">
            <a:avLst/>
          </a:prstGeom>
        </p:spPr>
        <p:txBody>
          <a:bodyPr wrap="square" tIns="108000">
            <a:spAutoFit/>
          </a:bodyPr>
          <a:lstStyle/>
          <a:p>
            <a:pPr algn="ctr"/>
            <a:r>
              <a:rPr lang="ru-RU" sz="2400" b="1" dirty="0" smtClean="0"/>
              <a:t>Сопоставление моделей. </a:t>
            </a:r>
          </a:p>
          <a:p>
            <a:pPr algn="ctr"/>
            <a:r>
              <a:rPr lang="ru-RU" sz="1200" dirty="0" smtClean="0"/>
              <a:t>Финальные границы блоков прослеживаются уже в литостатической модели.</a:t>
            </a:r>
            <a:endParaRPr lang="ru-RU" sz="1200" dirty="0"/>
          </a:p>
        </p:txBody>
      </p:sp>
    </p:spTree>
    <p:extLst>
      <p:ext uri="{BB962C8B-B14F-4D97-AF65-F5344CB8AC3E}">
        <p14:creationId xmlns:p14="http://schemas.microsoft.com/office/powerpoint/2010/main" val="31811882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908720"/>
            <a:ext cx="8352928" cy="5355312"/>
          </a:xfrm>
          <a:prstGeom prst="rect">
            <a:avLst/>
          </a:prstGeom>
        </p:spPr>
        <p:txBody>
          <a:bodyPr wrap="square">
            <a:spAutoFit/>
          </a:bodyPr>
          <a:lstStyle/>
          <a:p>
            <a:pPr marR="0" lvl="0" indent="263525" algn="just" fontAlgn="base">
              <a:lnSpc>
                <a:spcPct val="100000"/>
              </a:lnSpc>
              <a:spcBef>
                <a:spcPct val="0"/>
              </a:spcBef>
              <a:spcAft>
                <a:spcPct val="0"/>
              </a:spcAft>
              <a:buClrTx/>
              <a:buSzTx/>
              <a:buFontTx/>
              <a:buNone/>
              <a:tabLst/>
            </a:pPr>
            <a:r>
              <a:rPr lang="ru-RU" dirty="0" smtClean="0"/>
              <a:t>Из </a:t>
            </a:r>
            <a:r>
              <a:rPr lang="ru-RU" dirty="0"/>
              <a:t>всего многообразия доступной сейсмической информации </a:t>
            </a:r>
            <a:r>
              <a:rPr lang="ru-RU" dirty="0" smtClean="0"/>
              <a:t>в </a:t>
            </a:r>
            <a:r>
              <a:rPr lang="ru-RU" dirty="0"/>
              <a:t>пределах указанной территории </a:t>
            </a:r>
            <a:r>
              <a:rPr lang="ru-RU" dirty="0" smtClean="0"/>
              <a:t>предпочтение </a:t>
            </a:r>
            <a:r>
              <a:rPr lang="ru-RU" dirty="0"/>
              <a:t>отдается количественному (цифровому) материалу, полученному на профилях ГСЗ–МОВЗ при регистрации отраженных, преломленных и обменных волн. Картины волновых полей преобразуются в цифровые модели скоростных разрезов при помощи </a:t>
            </a:r>
            <a:r>
              <a:rPr lang="ru-RU" dirty="0" smtClean="0"/>
              <a:t>специальных методик интерпретации. </a:t>
            </a:r>
          </a:p>
          <a:p>
            <a:pPr marR="0" lvl="0" indent="263525" algn="just" fontAlgn="base">
              <a:lnSpc>
                <a:spcPct val="100000"/>
              </a:lnSpc>
              <a:spcBef>
                <a:spcPct val="0"/>
              </a:spcBef>
              <a:spcAft>
                <a:spcPct val="0"/>
              </a:spcAft>
              <a:buClrTx/>
              <a:buSzTx/>
              <a:buFontTx/>
              <a:buNone/>
              <a:tabLst/>
            </a:pPr>
            <a:r>
              <a:rPr lang="ru-RU" dirty="0" smtClean="0"/>
              <a:t>Для выделения деталей «тонкой» структуры неоднородных разрезов и равномерного представления данных о распределении скоростных параметров в земной коре, выполнена </a:t>
            </a:r>
            <a:r>
              <a:rPr lang="ru-RU" dirty="0" err="1"/>
              <a:t>переобработка</a:t>
            </a:r>
            <a:r>
              <a:rPr lang="ru-RU" dirty="0"/>
              <a:t> материалов ГСЗ методом двумерной сейсмической </a:t>
            </a:r>
            <a:r>
              <a:rPr lang="ru-RU" dirty="0" smtClean="0"/>
              <a:t>томографии. Способ </a:t>
            </a:r>
            <a:r>
              <a:rPr lang="ru-RU" dirty="0"/>
              <a:t>преобразования непрерывных полей времен первых вступлений в непрерывное поле скоростей </a:t>
            </a:r>
            <a:r>
              <a:rPr lang="ru-RU" dirty="0" err="1"/>
              <a:t>рефрагированных</a:t>
            </a:r>
            <a:r>
              <a:rPr lang="ru-RU" dirty="0"/>
              <a:t> волн разработан под руководством академика С.В. Крылова в ИГ СО РАН (</a:t>
            </a:r>
            <a:r>
              <a:rPr lang="ru-RU" dirty="0" err="1"/>
              <a:t>Мишенькина</a:t>
            </a:r>
            <a:r>
              <a:rPr lang="ru-RU" dirty="0"/>
              <a:t> и др., 1983; Крылов и др., 1993). </a:t>
            </a:r>
            <a:endParaRPr lang="ru-RU" dirty="0" smtClean="0"/>
          </a:p>
          <a:p>
            <a:pPr marR="0" lvl="0" indent="263525" algn="just" fontAlgn="base">
              <a:lnSpc>
                <a:spcPct val="100000"/>
              </a:lnSpc>
              <a:spcBef>
                <a:spcPct val="0"/>
              </a:spcBef>
              <a:spcAft>
                <a:spcPct val="0"/>
              </a:spcAft>
              <a:buClrTx/>
              <a:buSzTx/>
              <a:buFontTx/>
              <a:buNone/>
              <a:tabLst/>
            </a:pPr>
            <a:r>
              <a:rPr lang="ru-RU" dirty="0" smtClean="0"/>
              <a:t>Количественные модели скоростных разрезов от дневной поверхности до границы М построены по общей расчетной схеме алгоритма «</a:t>
            </a:r>
            <a:r>
              <a:rPr lang="en-US" dirty="0" smtClean="0"/>
              <a:t>Invers</a:t>
            </a:r>
            <a:r>
              <a:rPr lang="ru-RU" dirty="0" smtClean="0"/>
              <a:t>». Блочный разрез верхней мантии ниже границы М и до глубины 80 км построен по методу изостатической компенсации. Над разрезами показаны тектонические структуры, вынесенные на профили в соответствии с цветовой шкалой картографической схемы районирования по потенциальным полям. </a:t>
            </a:r>
            <a:endParaRPr lang="ru-RU" dirty="0">
              <a:sym typeface="Symbol" panose="05050102010706020507" pitchFamily="18" charset="2"/>
            </a:endParaRPr>
          </a:p>
        </p:txBody>
      </p:sp>
      <p:sp>
        <p:nvSpPr>
          <p:cNvPr id="3" name="TextBox 2"/>
          <p:cNvSpPr txBox="1"/>
          <p:nvPr/>
        </p:nvSpPr>
        <p:spPr>
          <a:xfrm>
            <a:off x="216024" y="9531"/>
            <a:ext cx="9144000" cy="830997"/>
          </a:xfrm>
          <a:prstGeom prst="rect">
            <a:avLst/>
          </a:prstGeom>
          <a:noFill/>
        </p:spPr>
        <p:txBody>
          <a:bodyPr wrap="square" rtlCol="0">
            <a:spAutoFit/>
          </a:bodyPr>
          <a:lstStyle/>
          <a:p>
            <a:pPr algn="ctr"/>
            <a:r>
              <a:rPr lang="ru-RU" sz="2400" b="1" dirty="0" smtClean="0"/>
              <a:t>Построение 2</a:t>
            </a:r>
            <a:r>
              <a:rPr lang="en-US" sz="2400" b="1" dirty="0" smtClean="0"/>
              <a:t>D </a:t>
            </a:r>
            <a:r>
              <a:rPr lang="ru-RU" sz="2400" b="1" dirty="0" smtClean="0"/>
              <a:t>плотностных моделей земной коры с изостатической компенсацией мантии на глубине 80 км</a:t>
            </a:r>
            <a:endParaRPr lang="en-US" sz="2400" b="1" dirty="0" smtClean="0"/>
          </a:p>
        </p:txBody>
      </p:sp>
    </p:spTree>
    <p:extLst>
      <p:ext uri="{BB962C8B-B14F-4D97-AF65-F5344CB8AC3E}">
        <p14:creationId xmlns:p14="http://schemas.microsoft.com/office/powerpoint/2010/main" val="15590125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1062159" y="6309320"/>
            <a:ext cx="3747344" cy="457200"/>
            <a:chOff x="395536" y="6107273"/>
            <a:chExt cx="3747344" cy="45720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9254" t="76434" r="56430" b="16899"/>
            <a:stretch/>
          </p:blipFill>
          <p:spPr>
            <a:xfrm>
              <a:off x="395536" y="6107273"/>
              <a:ext cx="1326938" cy="457200"/>
            </a:xfrm>
            <a:prstGeom prst="rect">
              <a:avLst/>
            </a:prstGeom>
          </p:spPr>
        </p:pic>
        <p:sp>
          <p:nvSpPr>
            <p:cNvPr id="7" name="Прямоугольник 6"/>
            <p:cNvSpPr/>
            <p:nvPr/>
          </p:nvSpPr>
          <p:spPr>
            <a:xfrm>
              <a:off x="1722474" y="6160537"/>
              <a:ext cx="2420406" cy="369332"/>
            </a:xfrm>
            <a:prstGeom prst="rect">
              <a:avLst/>
            </a:prstGeom>
          </p:spPr>
          <p:txBody>
            <a:bodyPr wrap="none">
              <a:spAutoFit/>
            </a:bodyPr>
            <a:lstStyle/>
            <a:p>
              <a:r>
                <a:rPr lang="ru-RU" dirty="0">
                  <a:sym typeface="Symbol"/>
                </a:rPr>
                <a:t></a:t>
              </a:r>
              <a:r>
                <a:rPr lang="en-US" dirty="0">
                  <a:sym typeface="Symbol"/>
                </a:rPr>
                <a:t>g </a:t>
              </a:r>
              <a:r>
                <a:rPr lang="ru-RU" dirty="0" smtClean="0"/>
                <a:t>наблюденное</a:t>
              </a:r>
              <a:r>
                <a:rPr lang="en-US" dirty="0" smtClean="0"/>
                <a:t>, </a:t>
              </a:r>
              <a:r>
                <a:rPr lang="ru-RU" dirty="0" smtClean="0"/>
                <a:t>мГал</a:t>
              </a:r>
              <a:endParaRPr lang="ru-RU" dirty="0"/>
            </a:p>
          </p:txBody>
        </p:sp>
      </p:grpSp>
      <p:grpSp>
        <p:nvGrpSpPr>
          <p:cNvPr id="9" name="Группа 8"/>
          <p:cNvGrpSpPr/>
          <p:nvPr/>
        </p:nvGrpSpPr>
        <p:grpSpPr>
          <a:xfrm>
            <a:off x="5004048" y="6337673"/>
            <a:ext cx="3494201" cy="428847"/>
            <a:chOff x="5682525" y="6175740"/>
            <a:chExt cx="3494201" cy="428847"/>
          </a:xfrm>
        </p:grpSpPr>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9254" t="85685" r="56232" b="8062"/>
            <a:stretch/>
          </p:blipFill>
          <p:spPr>
            <a:xfrm>
              <a:off x="5682525" y="6175740"/>
              <a:ext cx="1337747" cy="428847"/>
            </a:xfrm>
            <a:prstGeom prst="rect">
              <a:avLst/>
            </a:prstGeom>
          </p:spPr>
        </p:pic>
        <p:sp>
          <p:nvSpPr>
            <p:cNvPr id="8" name="Прямоугольник 7"/>
            <p:cNvSpPr/>
            <p:nvPr/>
          </p:nvSpPr>
          <p:spPr>
            <a:xfrm>
              <a:off x="7017160" y="6190278"/>
              <a:ext cx="2159566" cy="369332"/>
            </a:xfrm>
            <a:prstGeom prst="rect">
              <a:avLst/>
            </a:prstGeom>
          </p:spPr>
          <p:txBody>
            <a:bodyPr wrap="none">
              <a:spAutoFit/>
            </a:bodyPr>
            <a:lstStyle/>
            <a:p>
              <a:r>
                <a:rPr lang="ru-RU" dirty="0">
                  <a:sym typeface="Symbol"/>
                </a:rPr>
                <a:t></a:t>
              </a:r>
              <a:r>
                <a:rPr lang="en-US" dirty="0" smtClean="0">
                  <a:sym typeface="Symbol"/>
                </a:rPr>
                <a:t>g</a:t>
              </a:r>
              <a:r>
                <a:rPr lang="ru-RU" dirty="0" smtClean="0">
                  <a:sym typeface="Symbol"/>
                </a:rPr>
                <a:t> модельное</a:t>
              </a:r>
              <a:r>
                <a:rPr lang="en-US" dirty="0" smtClean="0"/>
                <a:t>, </a:t>
              </a:r>
              <a:r>
                <a:rPr lang="ru-RU" dirty="0" smtClean="0"/>
                <a:t>мГал</a:t>
              </a:r>
              <a:endParaRPr lang="ru-RU" dirty="0"/>
            </a:p>
          </p:txBody>
        </p:sp>
      </p:grpSp>
      <p:grpSp>
        <p:nvGrpSpPr>
          <p:cNvPr id="15" name="Group 14"/>
          <p:cNvGrpSpPr/>
          <p:nvPr/>
        </p:nvGrpSpPr>
        <p:grpSpPr>
          <a:xfrm>
            <a:off x="609462" y="836712"/>
            <a:ext cx="8052186" cy="4896544"/>
            <a:chOff x="609462" y="887655"/>
            <a:chExt cx="8052186" cy="4896544"/>
          </a:xfrm>
        </p:grpSpPr>
        <p:pic>
          <p:nvPicPr>
            <p:cNvPr id="21" name="Рисунок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030" y="947629"/>
              <a:ext cx="8038618" cy="4836570"/>
            </a:xfrm>
            <a:prstGeom prst="rect">
              <a:avLst/>
            </a:prstGeom>
          </p:spPr>
        </p:pic>
        <p:sp>
          <p:nvSpPr>
            <p:cNvPr id="2" name="TextBox 1"/>
            <p:cNvSpPr txBox="1"/>
            <p:nvPr/>
          </p:nvSpPr>
          <p:spPr>
            <a:xfrm>
              <a:off x="2195736" y="894365"/>
              <a:ext cx="864096" cy="369332"/>
            </a:xfrm>
            <a:prstGeom prst="rect">
              <a:avLst/>
            </a:prstGeom>
            <a:solidFill>
              <a:schemeClr val="bg1"/>
            </a:solidFill>
          </p:spPr>
          <p:txBody>
            <a:bodyPr wrap="square" rtlCol="0">
              <a:spAutoFit/>
            </a:bodyPr>
            <a:lstStyle/>
            <a:p>
              <a:pPr algn="ctr"/>
              <a:r>
                <a:rPr lang="ru-RU" b="1" dirty="0" smtClean="0"/>
                <a:t>Агат 2</a:t>
              </a:r>
              <a:endParaRPr lang="en-US" b="1" dirty="0"/>
            </a:p>
          </p:txBody>
        </p:sp>
        <p:sp>
          <p:nvSpPr>
            <p:cNvPr id="12" name="TextBox 11"/>
            <p:cNvSpPr txBox="1"/>
            <p:nvPr/>
          </p:nvSpPr>
          <p:spPr>
            <a:xfrm>
              <a:off x="6338682" y="887655"/>
              <a:ext cx="1761710" cy="369332"/>
            </a:xfrm>
            <a:prstGeom prst="rect">
              <a:avLst/>
            </a:prstGeom>
            <a:solidFill>
              <a:schemeClr val="bg1"/>
            </a:solidFill>
          </p:spPr>
          <p:txBody>
            <a:bodyPr wrap="square" rtlCol="0">
              <a:spAutoFit/>
            </a:bodyPr>
            <a:lstStyle/>
            <a:p>
              <a:pPr algn="ctr"/>
              <a:r>
                <a:rPr lang="ru-RU" b="1" dirty="0" smtClean="0"/>
                <a:t>Сыктывкарский</a:t>
              </a:r>
              <a:endParaRPr lang="en-US" b="1" dirty="0"/>
            </a:p>
          </p:txBody>
        </p:sp>
        <p:sp>
          <p:nvSpPr>
            <p:cNvPr id="13" name="TextBox 12"/>
            <p:cNvSpPr txBox="1"/>
            <p:nvPr/>
          </p:nvSpPr>
          <p:spPr>
            <a:xfrm>
              <a:off x="2195736" y="3284984"/>
              <a:ext cx="2016224" cy="369332"/>
            </a:xfrm>
            <a:prstGeom prst="rect">
              <a:avLst/>
            </a:prstGeom>
            <a:solidFill>
              <a:schemeClr val="bg1"/>
            </a:solidFill>
          </p:spPr>
          <p:txBody>
            <a:bodyPr wrap="square" rtlCol="0">
              <a:spAutoFit/>
            </a:bodyPr>
            <a:lstStyle/>
            <a:p>
              <a:pPr algn="ctr"/>
              <a:r>
                <a:rPr lang="ru-RU" b="1" dirty="0" smtClean="0"/>
                <a:t>Красноленинский</a:t>
              </a:r>
              <a:endParaRPr lang="en-US" b="1" dirty="0"/>
            </a:p>
          </p:txBody>
        </p:sp>
        <p:sp>
          <p:nvSpPr>
            <p:cNvPr id="3" name="Rectangle 2"/>
            <p:cNvSpPr/>
            <p:nvPr/>
          </p:nvSpPr>
          <p:spPr>
            <a:xfrm>
              <a:off x="6338682" y="3365914"/>
              <a:ext cx="1761710" cy="207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141023" y="3292551"/>
              <a:ext cx="2157028" cy="369332"/>
            </a:xfrm>
            <a:prstGeom prst="rect">
              <a:avLst/>
            </a:prstGeom>
            <a:noFill/>
          </p:spPr>
          <p:txBody>
            <a:bodyPr wrap="square" rtlCol="0">
              <a:spAutoFit/>
            </a:bodyPr>
            <a:lstStyle/>
            <a:p>
              <a:pPr algn="ctr"/>
              <a:r>
                <a:rPr lang="ru-RU" b="1" dirty="0" smtClean="0"/>
                <a:t>В.Нильдино-Казым</a:t>
              </a:r>
              <a:endParaRPr lang="en-US" b="1" dirty="0"/>
            </a:p>
          </p:txBody>
        </p:sp>
        <p:sp>
          <p:nvSpPr>
            <p:cNvPr id="11" name="Rectangle 10"/>
            <p:cNvSpPr/>
            <p:nvPr/>
          </p:nvSpPr>
          <p:spPr>
            <a:xfrm>
              <a:off x="5536704" y="1129019"/>
              <a:ext cx="64807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54470" y="1036686"/>
              <a:ext cx="64807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54470" y="3466280"/>
              <a:ext cx="64807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76356" y="3566274"/>
              <a:ext cx="648072" cy="1846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523642" y="1044700"/>
              <a:ext cx="738087" cy="276999"/>
            </a:xfrm>
            <a:prstGeom prst="rect">
              <a:avLst/>
            </a:prstGeom>
            <a:noFill/>
          </p:spPr>
          <p:txBody>
            <a:bodyPr wrap="none" rtlCol="0">
              <a:spAutoFit/>
            </a:bodyPr>
            <a:lstStyle/>
            <a:p>
              <a:r>
                <a:rPr lang="ru-RU" sz="1200" dirty="0" smtClean="0">
                  <a:sym typeface="Symbol"/>
                </a:rPr>
                <a:t></a:t>
              </a:r>
              <a:r>
                <a:rPr lang="en-US" sz="1200" dirty="0" smtClean="0">
                  <a:sym typeface="Symbol"/>
                </a:rPr>
                <a:t>g</a:t>
              </a:r>
              <a:r>
                <a:rPr lang="ru-RU" sz="1200" dirty="0" smtClean="0">
                  <a:sym typeface="Symbol"/>
                </a:rPr>
                <a:t>, мГал</a:t>
              </a:r>
              <a:endParaRPr lang="ru-RU" sz="1200" dirty="0"/>
            </a:p>
          </p:txBody>
        </p:sp>
        <p:sp>
          <p:nvSpPr>
            <p:cNvPr id="23" name="TextBox 22"/>
            <p:cNvSpPr txBox="1"/>
            <p:nvPr/>
          </p:nvSpPr>
          <p:spPr>
            <a:xfrm>
              <a:off x="623030" y="1001860"/>
              <a:ext cx="738087" cy="276999"/>
            </a:xfrm>
            <a:prstGeom prst="rect">
              <a:avLst/>
            </a:prstGeom>
            <a:noFill/>
          </p:spPr>
          <p:txBody>
            <a:bodyPr wrap="none" rtlCol="0">
              <a:spAutoFit/>
            </a:bodyPr>
            <a:lstStyle/>
            <a:p>
              <a:r>
                <a:rPr lang="ru-RU" sz="1200" dirty="0" smtClean="0">
                  <a:sym typeface="Symbol"/>
                </a:rPr>
                <a:t></a:t>
              </a:r>
              <a:r>
                <a:rPr lang="en-US" sz="1200" dirty="0" smtClean="0">
                  <a:sym typeface="Symbol"/>
                </a:rPr>
                <a:t>g</a:t>
              </a:r>
              <a:r>
                <a:rPr lang="ru-RU" sz="1200" dirty="0" smtClean="0">
                  <a:sym typeface="Symbol"/>
                </a:rPr>
                <a:t>, мГал</a:t>
              </a:r>
              <a:endParaRPr lang="ru-RU" sz="1200" dirty="0"/>
            </a:p>
          </p:txBody>
        </p:sp>
        <p:sp>
          <p:nvSpPr>
            <p:cNvPr id="24" name="TextBox 23"/>
            <p:cNvSpPr txBox="1"/>
            <p:nvPr/>
          </p:nvSpPr>
          <p:spPr>
            <a:xfrm>
              <a:off x="609462" y="3365914"/>
              <a:ext cx="738087" cy="276999"/>
            </a:xfrm>
            <a:prstGeom prst="rect">
              <a:avLst/>
            </a:prstGeom>
            <a:noFill/>
          </p:spPr>
          <p:txBody>
            <a:bodyPr wrap="none" rtlCol="0">
              <a:spAutoFit/>
            </a:bodyPr>
            <a:lstStyle/>
            <a:p>
              <a:r>
                <a:rPr lang="ru-RU" sz="1200" dirty="0" smtClean="0">
                  <a:sym typeface="Symbol"/>
                </a:rPr>
                <a:t></a:t>
              </a:r>
              <a:r>
                <a:rPr lang="en-US" sz="1200" dirty="0" smtClean="0">
                  <a:sym typeface="Symbol"/>
                </a:rPr>
                <a:t>g</a:t>
              </a:r>
              <a:r>
                <a:rPr lang="ru-RU" sz="1200" dirty="0" smtClean="0">
                  <a:sym typeface="Symbol"/>
                </a:rPr>
                <a:t>, мГал</a:t>
              </a:r>
              <a:endParaRPr lang="ru-RU" sz="1200" dirty="0"/>
            </a:p>
          </p:txBody>
        </p:sp>
        <p:sp>
          <p:nvSpPr>
            <p:cNvPr id="25" name="TextBox 24"/>
            <p:cNvSpPr txBox="1"/>
            <p:nvPr/>
          </p:nvSpPr>
          <p:spPr>
            <a:xfrm>
              <a:off x="7816913" y="3537921"/>
              <a:ext cx="738087" cy="276999"/>
            </a:xfrm>
            <a:prstGeom prst="rect">
              <a:avLst/>
            </a:prstGeom>
            <a:noFill/>
          </p:spPr>
          <p:txBody>
            <a:bodyPr wrap="none" rtlCol="0">
              <a:spAutoFit/>
            </a:bodyPr>
            <a:lstStyle/>
            <a:p>
              <a:r>
                <a:rPr lang="ru-RU" sz="1200" dirty="0" smtClean="0">
                  <a:sym typeface="Symbol"/>
                </a:rPr>
                <a:t></a:t>
              </a:r>
              <a:r>
                <a:rPr lang="en-US" sz="1200" dirty="0" smtClean="0">
                  <a:sym typeface="Symbol"/>
                </a:rPr>
                <a:t>g</a:t>
              </a:r>
              <a:r>
                <a:rPr lang="ru-RU" sz="1200" dirty="0" smtClean="0">
                  <a:sym typeface="Symbol"/>
                </a:rPr>
                <a:t>, мГал</a:t>
              </a:r>
              <a:endParaRPr lang="ru-RU" sz="1200" dirty="0"/>
            </a:p>
          </p:txBody>
        </p:sp>
      </p:grpSp>
      <p:pic>
        <p:nvPicPr>
          <p:cNvPr id="35"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0549" y="5719056"/>
            <a:ext cx="4865884" cy="561630"/>
          </a:xfrm>
          <a:prstGeom prst="rect">
            <a:avLst/>
          </a:prstGeom>
        </p:spPr>
      </p:pic>
      <p:sp>
        <p:nvSpPr>
          <p:cNvPr id="4" name="TextBox 3"/>
          <p:cNvSpPr txBox="1"/>
          <p:nvPr/>
        </p:nvSpPr>
        <p:spPr>
          <a:xfrm>
            <a:off x="237503" y="0"/>
            <a:ext cx="9144000" cy="830997"/>
          </a:xfrm>
          <a:prstGeom prst="rect">
            <a:avLst/>
          </a:prstGeom>
          <a:noFill/>
        </p:spPr>
        <p:txBody>
          <a:bodyPr wrap="square" rtlCol="0">
            <a:spAutoFit/>
          </a:bodyPr>
          <a:lstStyle/>
          <a:p>
            <a:pPr algn="ctr"/>
            <a:r>
              <a:rPr lang="ru-RU" sz="2400" b="1" dirty="0" smtClean="0"/>
              <a:t>2</a:t>
            </a:r>
            <a:r>
              <a:rPr lang="en-US" sz="2400" b="1" dirty="0" smtClean="0"/>
              <a:t>D </a:t>
            </a:r>
            <a:r>
              <a:rPr lang="ru-RU" sz="2400" b="1" dirty="0" smtClean="0"/>
              <a:t>плотностные модели земной коры</a:t>
            </a:r>
            <a:br>
              <a:rPr lang="ru-RU" sz="2400" b="1" dirty="0" smtClean="0"/>
            </a:br>
            <a:r>
              <a:rPr lang="ru-RU" sz="2400" b="1" dirty="0" smtClean="0"/>
              <a:t>и верхней мантии до глубины 80 км</a:t>
            </a:r>
            <a:endParaRPr lang="ru-RU" sz="2400" b="1" dirty="0"/>
          </a:p>
        </p:txBody>
      </p:sp>
    </p:spTree>
    <p:extLst>
      <p:ext uri="{BB962C8B-B14F-4D97-AF65-F5344CB8AC3E}">
        <p14:creationId xmlns:p14="http://schemas.microsoft.com/office/powerpoint/2010/main" val="20302268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9"/>
          <p:cNvGrpSpPr/>
          <p:nvPr/>
        </p:nvGrpSpPr>
        <p:grpSpPr>
          <a:xfrm>
            <a:off x="1062159" y="6309320"/>
            <a:ext cx="3747344" cy="457200"/>
            <a:chOff x="395536" y="6107273"/>
            <a:chExt cx="3747344" cy="457200"/>
          </a:xfrm>
        </p:grpSpPr>
        <p:pic>
          <p:nvPicPr>
            <p:cNvPr id="20"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19254" t="76434" r="56430" b="16899"/>
            <a:stretch/>
          </p:blipFill>
          <p:spPr>
            <a:xfrm>
              <a:off x="395536" y="6107273"/>
              <a:ext cx="1326938" cy="457200"/>
            </a:xfrm>
            <a:prstGeom prst="rect">
              <a:avLst/>
            </a:prstGeom>
          </p:spPr>
        </p:pic>
        <p:sp>
          <p:nvSpPr>
            <p:cNvPr id="21" name="Прямоугольник 6"/>
            <p:cNvSpPr/>
            <p:nvPr/>
          </p:nvSpPr>
          <p:spPr>
            <a:xfrm>
              <a:off x="1722474" y="6160537"/>
              <a:ext cx="2420406" cy="369332"/>
            </a:xfrm>
            <a:prstGeom prst="rect">
              <a:avLst/>
            </a:prstGeom>
          </p:spPr>
          <p:txBody>
            <a:bodyPr wrap="none">
              <a:spAutoFit/>
            </a:bodyPr>
            <a:lstStyle/>
            <a:p>
              <a:r>
                <a:rPr lang="ru-RU" dirty="0">
                  <a:sym typeface="Symbol"/>
                </a:rPr>
                <a:t></a:t>
              </a:r>
              <a:r>
                <a:rPr lang="en-US" dirty="0">
                  <a:sym typeface="Symbol"/>
                </a:rPr>
                <a:t>g </a:t>
              </a:r>
              <a:r>
                <a:rPr lang="ru-RU" dirty="0" smtClean="0"/>
                <a:t>наблюденное</a:t>
              </a:r>
              <a:r>
                <a:rPr lang="en-US" dirty="0" smtClean="0"/>
                <a:t>, </a:t>
              </a:r>
              <a:r>
                <a:rPr lang="ru-RU" dirty="0" smtClean="0"/>
                <a:t>мГал</a:t>
              </a:r>
              <a:endParaRPr lang="ru-RU" dirty="0"/>
            </a:p>
          </p:txBody>
        </p:sp>
      </p:grpSp>
      <p:grpSp>
        <p:nvGrpSpPr>
          <p:cNvPr id="22" name="Группа 8"/>
          <p:cNvGrpSpPr/>
          <p:nvPr/>
        </p:nvGrpSpPr>
        <p:grpSpPr>
          <a:xfrm>
            <a:off x="5004048" y="6337673"/>
            <a:ext cx="3494201" cy="428847"/>
            <a:chOff x="5682525" y="6175740"/>
            <a:chExt cx="3494201" cy="428847"/>
          </a:xfrm>
        </p:grpSpPr>
        <p:pic>
          <p:nvPicPr>
            <p:cNvPr id="23"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l="19254" t="85685" r="56232" b="8062"/>
            <a:stretch/>
          </p:blipFill>
          <p:spPr>
            <a:xfrm>
              <a:off x="5682525" y="6175740"/>
              <a:ext cx="1337747" cy="428847"/>
            </a:xfrm>
            <a:prstGeom prst="rect">
              <a:avLst/>
            </a:prstGeom>
          </p:spPr>
        </p:pic>
        <p:sp>
          <p:nvSpPr>
            <p:cNvPr id="24" name="Прямоугольник 7"/>
            <p:cNvSpPr/>
            <p:nvPr/>
          </p:nvSpPr>
          <p:spPr>
            <a:xfrm>
              <a:off x="7017160" y="6190278"/>
              <a:ext cx="2159566" cy="369332"/>
            </a:xfrm>
            <a:prstGeom prst="rect">
              <a:avLst/>
            </a:prstGeom>
          </p:spPr>
          <p:txBody>
            <a:bodyPr wrap="none">
              <a:spAutoFit/>
            </a:bodyPr>
            <a:lstStyle/>
            <a:p>
              <a:r>
                <a:rPr lang="ru-RU" dirty="0">
                  <a:sym typeface="Symbol"/>
                </a:rPr>
                <a:t></a:t>
              </a:r>
              <a:r>
                <a:rPr lang="en-US" dirty="0" smtClean="0">
                  <a:sym typeface="Symbol"/>
                </a:rPr>
                <a:t>g</a:t>
              </a:r>
              <a:r>
                <a:rPr lang="ru-RU" dirty="0" smtClean="0">
                  <a:sym typeface="Symbol"/>
                </a:rPr>
                <a:t> модельное</a:t>
              </a:r>
              <a:r>
                <a:rPr lang="en-US" dirty="0" smtClean="0"/>
                <a:t>, </a:t>
              </a:r>
              <a:r>
                <a:rPr lang="ru-RU" dirty="0" smtClean="0"/>
                <a:t>мГал</a:t>
              </a:r>
              <a:endParaRPr lang="ru-RU" dirty="0"/>
            </a:p>
          </p:txBody>
        </p:sp>
      </p:grpSp>
      <p:grpSp>
        <p:nvGrpSpPr>
          <p:cNvPr id="6" name="Group 5"/>
          <p:cNvGrpSpPr/>
          <p:nvPr/>
        </p:nvGrpSpPr>
        <p:grpSpPr>
          <a:xfrm>
            <a:off x="140515" y="754831"/>
            <a:ext cx="8861145" cy="4906417"/>
            <a:chOff x="140515" y="754831"/>
            <a:chExt cx="8861145" cy="4906417"/>
          </a:xfrm>
        </p:grpSpPr>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515" y="908720"/>
              <a:ext cx="8861145" cy="4752528"/>
            </a:xfrm>
            <a:prstGeom prst="rect">
              <a:avLst/>
            </a:prstGeom>
          </p:spPr>
        </p:pic>
        <p:sp>
          <p:nvSpPr>
            <p:cNvPr id="26" name="TextBox 25"/>
            <p:cNvSpPr txBox="1"/>
            <p:nvPr/>
          </p:nvSpPr>
          <p:spPr>
            <a:xfrm>
              <a:off x="2134459" y="754831"/>
              <a:ext cx="712926" cy="307777"/>
            </a:xfrm>
            <a:prstGeom prst="rect">
              <a:avLst/>
            </a:prstGeom>
            <a:solidFill>
              <a:schemeClr val="bg1"/>
            </a:solidFill>
          </p:spPr>
          <p:txBody>
            <a:bodyPr wrap="square" rtlCol="0">
              <a:spAutoFit/>
            </a:bodyPr>
            <a:lstStyle/>
            <a:p>
              <a:pPr algn="ctr"/>
              <a:r>
                <a:rPr lang="ru-RU" sz="1400" b="1" dirty="0" smtClean="0"/>
                <a:t>Глобус</a:t>
              </a:r>
              <a:endParaRPr lang="en-US" sz="1400" b="1" dirty="0"/>
            </a:p>
          </p:txBody>
        </p:sp>
        <p:sp>
          <p:nvSpPr>
            <p:cNvPr id="28" name="TextBox 27"/>
            <p:cNvSpPr txBox="1"/>
            <p:nvPr/>
          </p:nvSpPr>
          <p:spPr>
            <a:xfrm>
              <a:off x="6338683" y="787010"/>
              <a:ext cx="833387" cy="307777"/>
            </a:xfrm>
            <a:prstGeom prst="rect">
              <a:avLst/>
            </a:prstGeom>
            <a:solidFill>
              <a:schemeClr val="bg1"/>
            </a:solidFill>
          </p:spPr>
          <p:txBody>
            <a:bodyPr wrap="square" rtlCol="0">
              <a:spAutoFit/>
            </a:bodyPr>
            <a:lstStyle/>
            <a:p>
              <a:pPr algn="ctr"/>
              <a:r>
                <a:rPr lang="ru-RU" sz="1400" b="1" dirty="0" smtClean="0"/>
                <a:t>Рубин-1</a:t>
              </a:r>
              <a:endParaRPr lang="en-US" sz="1400" b="1" dirty="0"/>
            </a:p>
          </p:txBody>
        </p:sp>
        <p:sp>
          <p:nvSpPr>
            <p:cNvPr id="3" name="Rectangle 2"/>
            <p:cNvSpPr/>
            <p:nvPr/>
          </p:nvSpPr>
          <p:spPr>
            <a:xfrm>
              <a:off x="2490922" y="2492896"/>
              <a:ext cx="568910"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6417774" y="2492895"/>
              <a:ext cx="1610610" cy="13689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6144747" y="2407452"/>
              <a:ext cx="2156663" cy="307777"/>
            </a:xfrm>
            <a:prstGeom prst="rect">
              <a:avLst/>
            </a:prstGeom>
            <a:noFill/>
          </p:spPr>
          <p:txBody>
            <a:bodyPr wrap="square" rtlCol="0">
              <a:spAutoFit/>
            </a:bodyPr>
            <a:lstStyle/>
            <a:p>
              <a:pPr algn="ctr"/>
              <a:r>
                <a:rPr lang="ru-RU" sz="1400" b="1" dirty="0" smtClean="0"/>
                <a:t>Н.Сосьва-Ялуторовск</a:t>
              </a:r>
              <a:endParaRPr lang="en-US" sz="1400" b="1" dirty="0"/>
            </a:p>
          </p:txBody>
        </p:sp>
        <p:sp>
          <p:nvSpPr>
            <p:cNvPr id="32" name="TextBox 31"/>
            <p:cNvSpPr txBox="1"/>
            <p:nvPr/>
          </p:nvSpPr>
          <p:spPr>
            <a:xfrm>
              <a:off x="2346897" y="2339706"/>
              <a:ext cx="712926" cy="307777"/>
            </a:xfrm>
            <a:prstGeom prst="rect">
              <a:avLst/>
            </a:prstGeom>
            <a:noFill/>
          </p:spPr>
          <p:txBody>
            <a:bodyPr wrap="square" rtlCol="0">
              <a:spAutoFit/>
            </a:bodyPr>
            <a:lstStyle/>
            <a:p>
              <a:pPr algn="ctr"/>
              <a:r>
                <a:rPr lang="ru-RU" sz="1400" b="1" dirty="0" smtClean="0"/>
                <a:t>Кварц</a:t>
              </a:r>
              <a:endParaRPr lang="en-US" sz="1400" b="1" dirty="0"/>
            </a:p>
          </p:txBody>
        </p:sp>
        <p:sp>
          <p:nvSpPr>
            <p:cNvPr id="33" name="Rectangle 32"/>
            <p:cNvSpPr/>
            <p:nvPr/>
          </p:nvSpPr>
          <p:spPr>
            <a:xfrm>
              <a:off x="3300912" y="4086944"/>
              <a:ext cx="150859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810788" y="3945332"/>
              <a:ext cx="1577024" cy="307777"/>
            </a:xfrm>
            <a:prstGeom prst="rect">
              <a:avLst/>
            </a:prstGeom>
            <a:noFill/>
          </p:spPr>
          <p:txBody>
            <a:bodyPr wrap="square" rtlCol="0">
              <a:spAutoFit/>
            </a:bodyPr>
            <a:lstStyle/>
            <a:p>
              <a:pPr algn="ctr"/>
              <a:r>
                <a:rPr lang="ru-RU" sz="1400" b="1" dirty="0" smtClean="0"/>
                <a:t>Гранит – Рубин-2</a:t>
              </a:r>
              <a:endParaRPr lang="en-US" sz="1400" b="1" dirty="0"/>
            </a:p>
          </p:txBody>
        </p:sp>
        <p:sp>
          <p:nvSpPr>
            <p:cNvPr id="35" name="Rectangle 34"/>
            <p:cNvSpPr/>
            <p:nvPr/>
          </p:nvSpPr>
          <p:spPr>
            <a:xfrm>
              <a:off x="6516155" y="4109093"/>
              <a:ext cx="1508591" cy="1440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417774" y="3972726"/>
              <a:ext cx="1766103" cy="307777"/>
            </a:xfrm>
            <a:prstGeom prst="rect">
              <a:avLst/>
            </a:prstGeom>
            <a:noFill/>
          </p:spPr>
          <p:txBody>
            <a:bodyPr wrap="square" rtlCol="0">
              <a:spAutoFit/>
            </a:bodyPr>
            <a:lstStyle/>
            <a:p>
              <a:pPr algn="ctr"/>
              <a:r>
                <a:rPr lang="ru-RU" sz="1400" b="1" dirty="0" smtClean="0"/>
                <a:t>Пол. </a:t>
              </a:r>
              <a:r>
                <a:rPr lang="ru-RU" sz="1400" b="1" dirty="0"/>
                <a:t>у</a:t>
              </a:r>
              <a:r>
                <a:rPr lang="ru-RU" sz="1400" b="1" dirty="0" smtClean="0"/>
                <a:t>рал. транссект</a:t>
              </a:r>
              <a:endParaRPr lang="en-US" sz="1400" b="1" dirty="0"/>
            </a:p>
          </p:txBody>
        </p:sp>
        <p:sp>
          <p:nvSpPr>
            <p:cNvPr id="5" name="Rectangle 4"/>
            <p:cNvSpPr/>
            <p:nvPr/>
          </p:nvSpPr>
          <p:spPr>
            <a:xfrm>
              <a:off x="323528" y="908719"/>
              <a:ext cx="432048" cy="15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382673" y="2484395"/>
              <a:ext cx="432048" cy="15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01158" y="807229"/>
              <a:ext cx="676788" cy="253916"/>
            </a:xfrm>
            <a:prstGeom prst="rect">
              <a:avLst/>
            </a:prstGeom>
            <a:noFill/>
          </p:spPr>
          <p:txBody>
            <a:bodyPr wrap="none" rtlCol="0">
              <a:spAutoFit/>
            </a:bodyPr>
            <a:lstStyle/>
            <a:p>
              <a:r>
                <a:rPr lang="ru-RU" sz="1050" dirty="0" smtClean="0">
                  <a:sym typeface="Symbol"/>
                </a:rPr>
                <a:t></a:t>
              </a:r>
              <a:r>
                <a:rPr lang="en-US" sz="1050" dirty="0" smtClean="0">
                  <a:sym typeface="Symbol"/>
                </a:rPr>
                <a:t>g</a:t>
              </a:r>
              <a:r>
                <a:rPr lang="ru-RU" sz="1050" dirty="0" smtClean="0">
                  <a:sym typeface="Symbol"/>
                </a:rPr>
                <a:t>, мГал</a:t>
              </a:r>
              <a:endParaRPr lang="ru-RU" sz="1050" dirty="0"/>
            </a:p>
          </p:txBody>
        </p:sp>
        <p:sp>
          <p:nvSpPr>
            <p:cNvPr id="40" name="TextBox 39"/>
            <p:cNvSpPr txBox="1"/>
            <p:nvPr/>
          </p:nvSpPr>
          <p:spPr>
            <a:xfrm>
              <a:off x="260303" y="2407452"/>
              <a:ext cx="676788" cy="253916"/>
            </a:xfrm>
            <a:prstGeom prst="rect">
              <a:avLst/>
            </a:prstGeom>
            <a:noFill/>
          </p:spPr>
          <p:txBody>
            <a:bodyPr wrap="none" rtlCol="0">
              <a:spAutoFit/>
            </a:bodyPr>
            <a:lstStyle/>
            <a:p>
              <a:r>
                <a:rPr lang="ru-RU" sz="1050" dirty="0" smtClean="0">
                  <a:sym typeface="Symbol"/>
                </a:rPr>
                <a:t></a:t>
              </a:r>
              <a:r>
                <a:rPr lang="en-US" sz="1050" dirty="0" smtClean="0">
                  <a:sym typeface="Symbol"/>
                </a:rPr>
                <a:t>g</a:t>
              </a:r>
              <a:r>
                <a:rPr lang="ru-RU" sz="1050" dirty="0" smtClean="0">
                  <a:sym typeface="Symbol"/>
                </a:rPr>
                <a:t>, мГал</a:t>
              </a:r>
              <a:endParaRPr lang="ru-RU" sz="1050" dirty="0"/>
            </a:p>
          </p:txBody>
        </p:sp>
        <p:sp>
          <p:nvSpPr>
            <p:cNvPr id="41" name="Rectangle 40"/>
            <p:cNvSpPr/>
            <p:nvPr/>
          </p:nvSpPr>
          <p:spPr>
            <a:xfrm>
              <a:off x="4668234" y="908720"/>
              <a:ext cx="479830" cy="1860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4665654" y="889737"/>
              <a:ext cx="676788" cy="253916"/>
            </a:xfrm>
            <a:prstGeom prst="rect">
              <a:avLst/>
            </a:prstGeom>
            <a:noFill/>
          </p:spPr>
          <p:txBody>
            <a:bodyPr wrap="none" rtlCol="0">
              <a:spAutoFit/>
            </a:bodyPr>
            <a:lstStyle/>
            <a:p>
              <a:r>
                <a:rPr lang="ru-RU" sz="1050" dirty="0" smtClean="0">
                  <a:sym typeface="Symbol"/>
                </a:rPr>
                <a:t></a:t>
              </a:r>
              <a:r>
                <a:rPr lang="en-US" sz="1050" dirty="0" smtClean="0">
                  <a:sym typeface="Symbol"/>
                </a:rPr>
                <a:t>g</a:t>
              </a:r>
              <a:r>
                <a:rPr lang="ru-RU" sz="1050" dirty="0" smtClean="0">
                  <a:sym typeface="Symbol"/>
                </a:rPr>
                <a:t>, мГал</a:t>
              </a:r>
              <a:endParaRPr lang="ru-RU" sz="1050" dirty="0"/>
            </a:p>
          </p:txBody>
        </p:sp>
        <p:sp>
          <p:nvSpPr>
            <p:cNvPr id="43" name="Rectangle 42"/>
            <p:cNvSpPr/>
            <p:nvPr/>
          </p:nvSpPr>
          <p:spPr>
            <a:xfrm>
              <a:off x="5240873" y="2507479"/>
              <a:ext cx="432048" cy="15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5194933" y="2461313"/>
              <a:ext cx="676788" cy="253916"/>
            </a:xfrm>
            <a:prstGeom prst="rect">
              <a:avLst/>
            </a:prstGeom>
            <a:noFill/>
          </p:spPr>
          <p:txBody>
            <a:bodyPr wrap="none" rtlCol="0">
              <a:spAutoFit/>
            </a:bodyPr>
            <a:lstStyle/>
            <a:p>
              <a:r>
                <a:rPr lang="ru-RU" sz="1050" dirty="0" smtClean="0">
                  <a:sym typeface="Symbol"/>
                </a:rPr>
                <a:t></a:t>
              </a:r>
              <a:r>
                <a:rPr lang="en-US" sz="1050" dirty="0" smtClean="0">
                  <a:sym typeface="Symbol"/>
                </a:rPr>
                <a:t>g</a:t>
              </a:r>
              <a:r>
                <a:rPr lang="ru-RU" sz="1050" dirty="0" smtClean="0">
                  <a:sym typeface="Symbol"/>
                </a:rPr>
                <a:t>, мГал</a:t>
              </a:r>
              <a:endParaRPr lang="ru-RU" sz="1050" dirty="0"/>
            </a:p>
          </p:txBody>
        </p:sp>
        <p:sp>
          <p:nvSpPr>
            <p:cNvPr id="45" name="Rectangle 44"/>
            <p:cNvSpPr/>
            <p:nvPr/>
          </p:nvSpPr>
          <p:spPr>
            <a:xfrm>
              <a:off x="1676470" y="4086944"/>
              <a:ext cx="432048" cy="1538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p:cNvSpPr txBox="1"/>
            <p:nvPr/>
          </p:nvSpPr>
          <p:spPr>
            <a:xfrm>
              <a:off x="1529611" y="3996426"/>
              <a:ext cx="676788" cy="253916"/>
            </a:xfrm>
            <a:prstGeom prst="rect">
              <a:avLst/>
            </a:prstGeom>
            <a:noFill/>
          </p:spPr>
          <p:txBody>
            <a:bodyPr wrap="none" rtlCol="0">
              <a:spAutoFit/>
            </a:bodyPr>
            <a:lstStyle/>
            <a:p>
              <a:r>
                <a:rPr lang="ru-RU" sz="1050" dirty="0" smtClean="0">
                  <a:sym typeface="Symbol"/>
                </a:rPr>
                <a:t></a:t>
              </a:r>
              <a:r>
                <a:rPr lang="en-US" sz="1050" dirty="0" smtClean="0">
                  <a:sym typeface="Symbol"/>
                </a:rPr>
                <a:t>g</a:t>
              </a:r>
              <a:r>
                <a:rPr lang="ru-RU" sz="1050" dirty="0" smtClean="0">
                  <a:sym typeface="Symbol"/>
                </a:rPr>
                <a:t>, мГал</a:t>
              </a:r>
              <a:endParaRPr lang="ru-RU" sz="1050" dirty="0"/>
            </a:p>
          </p:txBody>
        </p:sp>
        <p:sp>
          <p:nvSpPr>
            <p:cNvPr id="47" name="TextBox 46"/>
            <p:cNvSpPr txBox="1"/>
            <p:nvPr/>
          </p:nvSpPr>
          <p:spPr>
            <a:xfrm>
              <a:off x="7446817" y="4217716"/>
              <a:ext cx="676788" cy="253916"/>
            </a:xfrm>
            <a:prstGeom prst="rect">
              <a:avLst/>
            </a:prstGeom>
            <a:noFill/>
          </p:spPr>
          <p:txBody>
            <a:bodyPr wrap="none" rtlCol="0">
              <a:spAutoFit/>
            </a:bodyPr>
            <a:lstStyle/>
            <a:p>
              <a:r>
                <a:rPr lang="ru-RU" sz="1050" dirty="0" smtClean="0">
                  <a:sym typeface="Symbol"/>
                </a:rPr>
                <a:t></a:t>
              </a:r>
              <a:r>
                <a:rPr lang="en-US" sz="1050" dirty="0" smtClean="0">
                  <a:sym typeface="Symbol"/>
                </a:rPr>
                <a:t>g</a:t>
              </a:r>
              <a:r>
                <a:rPr lang="ru-RU" sz="1050" dirty="0" smtClean="0">
                  <a:sym typeface="Symbol"/>
                </a:rPr>
                <a:t>, мГал</a:t>
              </a:r>
              <a:endParaRPr lang="ru-RU" sz="1050" dirty="0"/>
            </a:p>
          </p:txBody>
        </p:sp>
      </p:grpSp>
      <p:pic>
        <p:nvPicPr>
          <p:cNvPr id="51"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4230" y="5718645"/>
            <a:ext cx="4865884" cy="561630"/>
          </a:xfrm>
          <a:prstGeom prst="rect">
            <a:avLst/>
          </a:prstGeom>
        </p:spPr>
      </p:pic>
      <p:sp>
        <p:nvSpPr>
          <p:cNvPr id="37" name="TextBox 36"/>
          <p:cNvSpPr txBox="1"/>
          <p:nvPr/>
        </p:nvSpPr>
        <p:spPr>
          <a:xfrm>
            <a:off x="0" y="10388"/>
            <a:ext cx="9144000" cy="830997"/>
          </a:xfrm>
          <a:prstGeom prst="rect">
            <a:avLst/>
          </a:prstGeom>
          <a:noFill/>
        </p:spPr>
        <p:txBody>
          <a:bodyPr wrap="square" rtlCol="0">
            <a:spAutoFit/>
          </a:bodyPr>
          <a:lstStyle/>
          <a:p>
            <a:pPr algn="ctr"/>
            <a:r>
              <a:rPr lang="ru-RU" sz="2400" b="1" dirty="0" smtClean="0"/>
              <a:t>Построенные 2</a:t>
            </a:r>
            <a:r>
              <a:rPr lang="en-US" sz="2400" b="1" dirty="0" smtClean="0"/>
              <a:t>D </a:t>
            </a:r>
            <a:r>
              <a:rPr lang="ru-RU" sz="2400" b="1" dirty="0" smtClean="0"/>
              <a:t>плотностные модели коры и верхней мантии </a:t>
            </a:r>
            <a:endParaRPr lang="en-US" sz="2400" b="1" dirty="0" smtClean="0"/>
          </a:p>
          <a:p>
            <a:pPr algn="ctr"/>
            <a:r>
              <a:rPr lang="ru-RU" sz="2400" b="1" dirty="0" smtClean="0"/>
              <a:t>до глубины 80 км</a:t>
            </a:r>
            <a:endParaRPr lang="ru-RU" sz="2400" b="1" dirty="0"/>
          </a:p>
        </p:txBody>
      </p:sp>
    </p:spTree>
    <p:extLst>
      <p:ext uri="{BB962C8B-B14F-4D97-AF65-F5344CB8AC3E}">
        <p14:creationId xmlns:p14="http://schemas.microsoft.com/office/powerpoint/2010/main" val="33222035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Группа 11"/>
          <p:cNvGrpSpPr/>
          <p:nvPr/>
        </p:nvGrpSpPr>
        <p:grpSpPr>
          <a:xfrm>
            <a:off x="874565" y="34099"/>
            <a:ext cx="9607232" cy="6493685"/>
            <a:chOff x="874565" y="34099"/>
            <a:chExt cx="9607232" cy="6493685"/>
          </a:xfrm>
        </p:grpSpPr>
        <p:sp>
          <p:nvSpPr>
            <p:cNvPr id="2" name="TextBox 1"/>
            <p:cNvSpPr txBox="1"/>
            <p:nvPr/>
          </p:nvSpPr>
          <p:spPr>
            <a:xfrm>
              <a:off x="1889358" y="34099"/>
              <a:ext cx="6096156" cy="830997"/>
            </a:xfrm>
            <a:prstGeom prst="rect">
              <a:avLst/>
            </a:prstGeom>
            <a:noFill/>
          </p:spPr>
          <p:txBody>
            <a:bodyPr wrap="none" rtlCol="0" anchor="ctr">
              <a:spAutoFit/>
            </a:bodyPr>
            <a:lstStyle/>
            <a:p>
              <a:pPr algn="ctr"/>
              <a:r>
                <a:rPr lang="ru-RU" sz="2400" b="1" dirty="0" smtClean="0"/>
                <a:t>3</a:t>
              </a:r>
              <a:r>
                <a:rPr lang="en-US" sz="2400" b="1" dirty="0" smtClean="0"/>
                <a:t>D</a:t>
              </a:r>
              <a:r>
                <a:rPr lang="ru-RU" sz="2400" b="1" dirty="0" smtClean="0"/>
                <a:t> модели </a:t>
              </a:r>
              <a:r>
                <a:rPr lang="ru-RU" sz="2400" b="1" dirty="0"/>
                <a:t>интерполированных </a:t>
              </a:r>
              <a:r>
                <a:rPr lang="ru-RU" sz="2400" b="1" dirty="0" smtClean="0"/>
                <a:t>скоростных</a:t>
              </a:r>
              <a:br>
                <a:rPr lang="ru-RU" sz="2400" b="1" dirty="0" smtClean="0"/>
              </a:br>
              <a:r>
                <a:rPr lang="ru-RU" sz="2400" b="1" dirty="0" smtClean="0"/>
                <a:t> </a:t>
              </a:r>
              <a:r>
                <a:rPr lang="ru-RU" sz="2400" b="1" dirty="0"/>
                <a:t>и </a:t>
              </a:r>
              <a:r>
                <a:rPr lang="ru-RU" sz="2400" b="1" dirty="0" smtClean="0"/>
                <a:t>плотностных параметров </a:t>
              </a:r>
            </a:p>
          </p:txBody>
        </p:sp>
        <p:sp>
          <p:nvSpPr>
            <p:cNvPr id="3" name="Прямоугольник 2"/>
            <p:cNvSpPr/>
            <p:nvPr/>
          </p:nvSpPr>
          <p:spPr>
            <a:xfrm>
              <a:off x="874565" y="978392"/>
              <a:ext cx="7637485" cy="2862322"/>
            </a:xfrm>
            <a:prstGeom prst="rect">
              <a:avLst/>
            </a:prstGeom>
          </p:spPr>
          <p:txBody>
            <a:bodyPr wrap="square">
              <a:spAutoFit/>
            </a:bodyPr>
            <a:lstStyle/>
            <a:p>
              <a:pPr indent="263525" algn="just"/>
              <a:r>
                <a:rPr lang="ru-RU" dirty="0"/>
                <a:t>Двумерные </a:t>
              </a:r>
              <a:r>
                <a:rPr lang="ru-RU" dirty="0" smtClean="0"/>
                <a:t>скоростные разрезы </a:t>
              </a:r>
              <a:r>
                <a:rPr lang="ru-RU" dirty="0"/>
                <a:t>по десяти сейсмическим профилям </a:t>
              </a:r>
              <a:r>
                <a:rPr lang="ru-RU" dirty="0" smtClean="0"/>
                <a:t> и подобранные, </a:t>
              </a:r>
              <a:r>
                <a:rPr lang="ru-RU" dirty="0"/>
                <a:t>плотностные </a:t>
              </a:r>
              <a:r>
                <a:rPr lang="ru-RU" dirty="0" smtClean="0"/>
                <a:t>модели устанавливают </a:t>
              </a:r>
              <a:r>
                <a:rPr lang="ru-RU" dirty="0"/>
                <a:t>соответствие </a:t>
              </a:r>
              <a:r>
                <a:rPr lang="ru-RU" dirty="0" smtClean="0"/>
                <a:t>скоростей продольных волн в первых вступлениях с аномалиями гравитационного </a:t>
              </a:r>
              <a:r>
                <a:rPr lang="ru-RU" dirty="0"/>
                <a:t>поля</a:t>
              </a:r>
              <a:r>
                <a:rPr lang="ru-RU" dirty="0" smtClean="0"/>
                <a:t>.</a:t>
              </a:r>
            </a:p>
            <a:p>
              <a:pPr indent="263525" algn="just"/>
              <a:r>
                <a:rPr lang="ru-RU" dirty="0" smtClean="0"/>
                <a:t> </a:t>
              </a:r>
              <a:r>
                <a:rPr lang="ru-RU" dirty="0"/>
                <a:t>Распределение плотностей по скоростным разрезам находится из решения линейной двумерной обратной задачи гравиметрии. </a:t>
              </a:r>
              <a:r>
                <a:rPr lang="ru-RU" dirty="0" smtClean="0"/>
                <a:t>Сопоставление </a:t>
              </a:r>
              <a:r>
                <a:rPr lang="ru-RU" dirty="0"/>
                <a:t>подобранных плотностных и скоростных моделей позволило </a:t>
              </a:r>
              <a:r>
                <a:rPr lang="ru-RU" dirty="0" smtClean="0"/>
                <a:t>уточнить исходную </a:t>
              </a:r>
              <a:r>
                <a:rPr lang="ru-RU" dirty="0"/>
                <a:t>зависимость «плотность - скорость» σ(</a:t>
              </a:r>
              <a:r>
                <a:rPr lang="en-US" dirty="0"/>
                <a:t>V</a:t>
              </a:r>
              <a:r>
                <a:rPr lang="ru-RU" dirty="0" smtClean="0"/>
                <a:t>), полученную по петрофизическим данным </a:t>
              </a:r>
              <a:r>
                <a:rPr lang="ru-RU" dirty="0"/>
                <a:t>и определить поинтервальные значения коэффициентов уравнений кусочно-линейной </a:t>
              </a:r>
              <a:r>
                <a:rPr lang="ru-RU" dirty="0" smtClean="0"/>
                <a:t>регрессии. </a:t>
              </a:r>
              <a:endParaRPr lang="ru-RU" dirty="0"/>
            </a:p>
          </p:txBody>
        </p:sp>
        <p:sp>
          <p:nvSpPr>
            <p:cNvPr id="8" name="TextBox 7"/>
            <p:cNvSpPr txBox="1"/>
            <p:nvPr/>
          </p:nvSpPr>
          <p:spPr>
            <a:xfrm>
              <a:off x="971600" y="5327455"/>
              <a:ext cx="7704856" cy="1200329"/>
            </a:xfrm>
            <a:prstGeom prst="rect">
              <a:avLst/>
            </a:prstGeom>
            <a:noFill/>
          </p:spPr>
          <p:txBody>
            <a:bodyPr wrap="square" rtlCol="0">
              <a:spAutoFit/>
            </a:bodyPr>
            <a:lstStyle/>
            <a:p>
              <a:pPr indent="442913" algn="just"/>
              <a:r>
                <a:rPr lang="ru-RU" dirty="0"/>
                <a:t>Пространственно-увязанные </a:t>
              </a:r>
              <a:r>
                <a:rPr lang="ru-RU" dirty="0" err="1"/>
                <a:t>сейсмоплотностные</a:t>
              </a:r>
              <a:r>
                <a:rPr lang="ru-RU" dirty="0"/>
                <a:t> разрезы образуют трехмерный каркас начальной плотностной модели. Недостающие данные в </a:t>
              </a:r>
              <a:r>
                <a:rPr lang="ru-RU" dirty="0" err="1"/>
                <a:t>межпрофильном</a:t>
              </a:r>
              <a:r>
                <a:rPr lang="ru-RU" dirty="0"/>
                <a:t> пространстве восполняются интерполированными значениями с профилей. </a:t>
              </a:r>
            </a:p>
          </p:txBody>
        </p:sp>
        <p:sp>
          <p:nvSpPr>
            <p:cNvPr id="10" name="Rectangle 6"/>
            <p:cNvSpPr>
              <a:spLocks noChangeArrowheads="1"/>
            </p:cNvSpPr>
            <p:nvPr/>
          </p:nvSpPr>
          <p:spPr bwMode="auto">
            <a:xfrm>
              <a:off x="1337797" y="371703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graphicFrame>
          <p:nvGraphicFramePr>
            <p:cNvPr id="11" name="Объект 10"/>
            <p:cNvGraphicFramePr>
              <a:graphicFrameLocks noChangeAspect="1"/>
            </p:cNvGraphicFramePr>
            <p:nvPr>
              <p:extLst>
                <p:ext uri="{D42A27DB-BD31-4B8C-83A1-F6EECF244321}">
                  <p14:modId xmlns:p14="http://schemas.microsoft.com/office/powerpoint/2010/main" val="1892968975"/>
                </p:ext>
              </p:extLst>
            </p:nvPr>
          </p:nvGraphicFramePr>
          <p:xfrm>
            <a:off x="2267744" y="3789040"/>
            <a:ext cx="4116615" cy="1974936"/>
          </p:xfrm>
          <a:graphic>
            <a:graphicData uri="http://schemas.openxmlformats.org/presentationml/2006/ole">
              <mc:AlternateContent xmlns:mc="http://schemas.openxmlformats.org/markup-compatibility/2006">
                <mc:Choice xmlns:v="urn:schemas-microsoft-com:vml" Requires="v">
                  <p:oleObj spid="_x0000_s10286" name="Уравнение" r:id="rId3" imgW="2667000" imgH="1270000" progId="Equation.3">
                    <p:embed/>
                  </p:oleObj>
                </mc:Choice>
                <mc:Fallback>
                  <p:oleObj name="Уравнение" r:id="rId3" imgW="2667000" imgH="1270000" progId="Equation.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789040"/>
                          <a:ext cx="4116615" cy="1974936"/>
                        </a:xfrm>
                        <a:prstGeom prst="rect">
                          <a:avLst/>
                        </a:prstGeom>
                        <a:noFill/>
                      </p:spPr>
                    </p:pic>
                  </p:oleObj>
                </mc:Fallback>
              </mc:AlternateContent>
            </a:graphicData>
          </a:graphic>
        </p:graphicFrame>
      </p:grpSp>
    </p:spTree>
    <p:extLst>
      <p:ext uri="{BB962C8B-B14F-4D97-AF65-F5344CB8AC3E}">
        <p14:creationId xmlns:p14="http://schemas.microsoft.com/office/powerpoint/2010/main" val="3209598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9558" y="980728"/>
            <a:ext cx="8496945" cy="6463308"/>
          </a:xfrm>
          <a:prstGeom prst="rect">
            <a:avLst/>
          </a:prstGeom>
          <a:noFill/>
        </p:spPr>
        <p:txBody>
          <a:bodyPr wrap="square" rtlCol="0">
            <a:spAutoFit/>
          </a:bodyPr>
          <a:lstStyle/>
          <a:p>
            <a:pPr indent="263525" algn="just"/>
            <a:r>
              <a:rPr lang="ru-RU" dirty="0"/>
              <a:t>Данная работа направлена на разработку устойчивых </a:t>
            </a:r>
            <a:r>
              <a:rPr lang="ru-RU" dirty="0" smtClean="0"/>
              <a:t>математических методов </a:t>
            </a:r>
            <a:br>
              <a:rPr lang="ru-RU" dirty="0" smtClean="0"/>
            </a:br>
            <a:r>
              <a:rPr lang="ru-RU" dirty="0" smtClean="0"/>
              <a:t>трехмерного </a:t>
            </a:r>
            <a:r>
              <a:rPr lang="ru-RU" dirty="0"/>
              <a:t>гравитационного моделирования и </a:t>
            </a:r>
            <a:r>
              <a:rPr lang="ru-RU" dirty="0" smtClean="0"/>
              <a:t>демонстрирует </a:t>
            </a:r>
            <a:r>
              <a:rPr lang="ru-RU" dirty="0"/>
              <a:t>особенности их </a:t>
            </a:r>
            <a:r>
              <a:rPr lang="ru-RU" dirty="0" smtClean="0"/>
              <a:t/>
            </a:r>
            <a:br>
              <a:rPr lang="ru-RU" dirty="0" smtClean="0"/>
            </a:br>
            <a:r>
              <a:rPr lang="ru-RU" dirty="0" smtClean="0"/>
              <a:t>поэтапного применения </a:t>
            </a:r>
            <a:r>
              <a:rPr lang="ru-RU" dirty="0"/>
              <a:t>в процессе решения реальных </a:t>
            </a:r>
            <a:r>
              <a:rPr lang="ru-RU" dirty="0" smtClean="0"/>
              <a:t>прикладных </a:t>
            </a:r>
            <a:r>
              <a:rPr lang="ru-RU" dirty="0"/>
              <a:t>задач. </a:t>
            </a:r>
            <a:endParaRPr lang="ru-RU" dirty="0" smtClean="0"/>
          </a:p>
          <a:p>
            <a:pPr indent="263525" algn="just"/>
            <a:r>
              <a:rPr lang="ru-RU" dirty="0" smtClean="0"/>
              <a:t>1. Приведены </a:t>
            </a:r>
            <a:r>
              <a:rPr lang="ru-RU" dirty="0"/>
              <a:t>результаты построения скоростных сейсмических разрезов вдоль </a:t>
            </a:r>
            <a:r>
              <a:rPr lang="ru-RU" dirty="0" smtClean="0"/>
              <a:t/>
            </a:r>
            <a:br>
              <a:rPr lang="ru-RU" dirty="0" smtClean="0"/>
            </a:br>
            <a:r>
              <a:rPr lang="ru-RU" dirty="0" smtClean="0"/>
              <a:t>профилей </a:t>
            </a:r>
            <a:r>
              <a:rPr lang="ru-RU" dirty="0"/>
              <a:t>ГСЗ, которые в дальнейшем использованы для трехмерного </a:t>
            </a:r>
            <a:r>
              <a:rPr lang="ru-RU" dirty="0" smtClean="0"/>
              <a:t/>
            </a:r>
            <a:br>
              <a:rPr lang="ru-RU" dirty="0" smtClean="0"/>
            </a:br>
            <a:r>
              <a:rPr lang="ru-RU" dirty="0" smtClean="0"/>
              <a:t>гравитационного </a:t>
            </a:r>
            <a:r>
              <a:rPr lang="ru-RU" dirty="0"/>
              <a:t>моделирования на сетках большой размерности. </a:t>
            </a:r>
            <a:endParaRPr lang="ru-RU" dirty="0" smtClean="0"/>
          </a:p>
          <a:p>
            <a:pPr indent="263525" algn="just"/>
            <a:r>
              <a:rPr lang="ru-RU" dirty="0" smtClean="0"/>
              <a:t>2. Рассмотрен </a:t>
            </a:r>
            <a:r>
              <a:rPr lang="ru-RU" dirty="0"/>
              <a:t>вопрос о выборе </a:t>
            </a:r>
            <a:r>
              <a:rPr lang="ru-RU" dirty="0" err="1"/>
              <a:t>сейсмоплотностной</a:t>
            </a:r>
            <a:r>
              <a:rPr lang="ru-RU" dirty="0"/>
              <a:t> модели начального </a:t>
            </a:r>
            <a:br>
              <a:rPr lang="ru-RU" dirty="0"/>
            </a:br>
            <a:r>
              <a:rPr lang="ru-RU" dirty="0"/>
              <a:t>приближения, обеспечивающей единственность решения трехмерной</a:t>
            </a:r>
            <a:br>
              <a:rPr lang="ru-RU" dirty="0"/>
            </a:br>
            <a:r>
              <a:rPr lang="ru-RU" dirty="0"/>
              <a:t> обратной задачи гравиметрии, и адекватном представлении сейсмического </a:t>
            </a:r>
            <a:br>
              <a:rPr lang="ru-RU" dirty="0"/>
            </a:br>
            <a:r>
              <a:rPr lang="ru-RU" dirty="0"/>
              <a:t>материала</a:t>
            </a:r>
            <a:r>
              <a:rPr lang="ru-RU" dirty="0" smtClean="0"/>
              <a:t>.</a:t>
            </a:r>
          </a:p>
          <a:p>
            <a:pPr marR="0" lvl="0" indent="263525" algn="just" fontAlgn="base">
              <a:lnSpc>
                <a:spcPct val="100000"/>
              </a:lnSpc>
              <a:spcBef>
                <a:spcPct val="0"/>
              </a:spcBef>
              <a:spcAft>
                <a:spcPct val="0"/>
              </a:spcAft>
              <a:buClrTx/>
              <a:buSzTx/>
              <a:buFontTx/>
              <a:buNone/>
              <a:tabLst/>
            </a:pPr>
            <a:r>
              <a:rPr lang="ru-RU" dirty="0" smtClean="0"/>
              <a:t>3. По результатам трехмерного </a:t>
            </a:r>
            <a:r>
              <a:rPr lang="ru-RU" dirty="0" err="1" smtClean="0"/>
              <a:t>сейсмоплотностного</a:t>
            </a:r>
            <a:r>
              <a:rPr lang="ru-RU" dirty="0" smtClean="0"/>
              <a:t> моделирования </a:t>
            </a:r>
            <a:r>
              <a:rPr lang="ru-RU" dirty="0"/>
              <a:t>на основе новой </a:t>
            </a:r>
            <a:r>
              <a:rPr lang="ru-RU" dirty="0" smtClean="0"/>
              <a:t>сеточной технологии построена объемная (градиентная) модель  распределения </a:t>
            </a:r>
            <a:r>
              <a:rPr lang="ru-RU" dirty="0"/>
              <a:t>плотности в слоях земной коры и верхней мантии до глубины 80 км .</a:t>
            </a:r>
          </a:p>
          <a:p>
            <a:pPr indent="263525" algn="just" fontAlgn="base">
              <a:spcBef>
                <a:spcPct val="0"/>
              </a:spcBef>
              <a:spcAft>
                <a:spcPct val="0"/>
              </a:spcAft>
            </a:pPr>
            <a:r>
              <a:rPr lang="ru-RU" dirty="0"/>
              <a:t> </a:t>
            </a:r>
            <a:r>
              <a:rPr lang="ru-RU" dirty="0" smtClean="0"/>
              <a:t>4. </a:t>
            </a:r>
            <a:r>
              <a:rPr lang="ru-RU" dirty="0"/>
              <a:t>Для задач тектонического районирования необходимо представление результата в виде структурных карт-схем изменения плотности в заданном интервале глубин. Представление выходного формата трехмерной плотностной модели в виде послойных сеточных функций позволяет легко переходить к сканированию структурного рельефа вещественных комплексов земной коры по </a:t>
            </a:r>
            <a:r>
              <a:rPr lang="ru-RU" dirty="0" smtClean="0"/>
              <a:t>значениям подобранной плотности. Изоповерхности </a:t>
            </a:r>
            <a:r>
              <a:rPr lang="ru-RU" dirty="0"/>
              <a:t>постоянной плотности формируют рельеф структурных поверхностей на различных глубинных срезах. </a:t>
            </a:r>
          </a:p>
          <a:p>
            <a:pPr marR="0" lvl="0" indent="263525" fontAlgn="base">
              <a:lnSpc>
                <a:spcPct val="100000"/>
              </a:lnSpc>
              <a:spcBef>
                <a:spcPct val="0"/>
              </a:spcBef>
              <a:spcAft>
                <a:spcPct val="0"/>
              </a:spcAft>
              <a:buClrTx/>
              <a:buSzTx/>
              <a:buFontTx/>
              <a:buNone/>
              <a:tabLst/>
            </a:pPr>
            <a:endParaRPr lang="ru-RU" dirty="0"/>
          </a:p>
          <a:p>
            <a:pPr indent="269875"/>
            <a:endParaRPr lang="ru-RU" dirty="0" smtClean="0"/>
          </a:p>
          <a:p>
            <a:pPr indent="269875"/>
            <a:endParaRPr lang="ru-RU" dirty="0"/>
          </a:p>
        </p:txBody>
      </p:sp>
      <p:sp>
        <p:nvSpPr>
          <p:cNvPr id="3" name="TextBox 1"/>
          <p:cNvSpPr txBox="1">
            <a:spLocks noChangeArrowheads="1"/>
          </p:cNvSpPr>
          <p:nvPr/>
        </p:nvSpPr>
        <p:spPr bwMode="auto">
          <a:xfrm>
            <a:off x="-7938" y="0"/>
            <a:ext cx="91519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eaLnBrk="1" hangingPunct="1"/>
            <a:r>
              <a:rPr lang="ru-RU" sz="2400" b="1" dirty="0">
                <a:latin typeface="+mn-lt"/>
              </a:rPr>
              <a:t>Основные этапы алгоритма построения плотностной </a:t>
            </a:r>
            <a:r>
              <a:rPr lang="en-US" sz="2400" b="1" dirty="0">
                <a:latin typeface="+mn-lt"/>
              </a:rPr>
              <a:t>3D </a:t>
            </a:r>
            <a:r>
              <a:rPr lang="ru-RU" sz="2400" b="1" dirty="0">
                <a:latin typeface="+mn-lt"/>
              </a:rPr>
              <a:t>модели по сейсмическим разрезам.</a:t>
            </a:r>
          </a:p>
        </p:txBody>
      </p:sp>
    </p:spTree>
    <p:extLst>
      <p:ext uri="{BB962C8B-B14F-4D97-AF65-F5344CB8AC3E}">
        <p14:creationId xmlns:p14="http://schemas.microsoft.com/office/powerpoint/2010/main" val="3945508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2322458" y="-46597"/>
            <a:ext cx="5229957" cy="1200329"/>
          </a:xfrm>
          <a:prstGeom prst="rect">
            <a:avLst/>
          </a:prstGeom>
          <a:noFill/>
        </p:spPr>
        <p:txBody>
          <a:bodyPr wrap="none" rtlCol="0" anchor="ctr">
            <a:spAutoFit/>
          </a:bodyPr>
          <a:lstStyle/>
          <a:p>
            <a:pPr algn="ctr"/>
            <a:r>
              <a:rPr lang="ru-RU" sz="2400" b="1" dirty="0" smtClean="0"/>
              <a:t>3</a:t>
            </a:r>
            <a:r>
              <a:rPr lang="en-US" sz="2400" b="1" dirty="0" smtClean="0"/>
              <a:t>D</a:t>
            </a:r>
            <a:r>
              <a:rPr lang="ru-RU" sz="2400" b="1" dirty="0" smtClean="0"/>
              <a:t> скоростная и плотностная модель </a:t>
            </a:r>
            <a:br>
              <a:rPr lang="ru-RU" sz="2400" b="1" dirty="0" smtClean="0"/>
            </a:br>
            <a:r>
              <a:rPr lang="ru-RU" sz="2400" b="1" dirty="0" smtClean="0"/>
              <a:t>начального приближения</a:t>
            </a:r>
          </a:p>
          <a:p>
            <a:pPr algn="ctr"/>
            <a:r>
              <a:rPr lang="ru-RU" sz="2400" dirty="0" smtClean="0"/>
              <a:t>(трапеция 60–68</a:t>
            </a:r>
            <a:r>
              <a:rPr lang="ru-RU" sz="2400" dirty="0"/>
              <a:t>° </a:t>
            </a:r>
            <a:r>
              <a:rPr lang="ru-RU" sz="2400" dirty="0" err="1"/>
              <a:t>с.ш</a:t>
            </a:r>
            <a:r>
              <a:rPr lang="ru-RU" sz="2400" dirty="0"/>
              <a:t>., 48–72° </a:t>
            </a:r>
            <a:r>
              <a:rPr lang="ru-RU" sz="2400" dirty="0" err="1"/>
              <a:t>в.д</a:t>
            </a:r>
            <a:r>
              <a:rPr lang="ru-RU" sz="2400" dirty="0" smtClean="0"/>
              <a:t>.)</a:t>
            </a:r>
            <a:endParaRPr lang="ru-RU" sz="2400" b="1" dirty="0"/>
          </a:p>
        </p:txBody>
      </p:sp>
      <p:sp>
        <p:nvSpPr>
          <p:cNvPr id="12" name="TextBox 11"/>
          <p:cNvSpPr txBox="1"/>
          <p:nvPr/>
        </p:nvSpPr>
        <p:spPr>
          <a:xfrm>
            <a:off x="3640178" y="1512165"/>
            <a:ext cx="5334127" cy="1200329"/>
          </a:xfrm>
          <a:prstGeom prst="rect">
            <a:avLst/>
          </a:prstGeom>
          <a:noFill/>
        </p:spPr>
        <p:txBody>
          <a:bodyPr wrap="square" rtlCol="0">
            <a:spAutoFit/>
          </a:bodyPr>
          <a:lstStyle/>
          <a:p>
            <a:pPr algn="ctr"/>
            <a:r>
              <a:rPr lang="ru-RU" sz="2400" dirty="0" smtClean="0"/>
              <a:t>Модель интерполированной плотности</a:t>
            </a:r>
            <a:endParaRPr lang="en-US" sz="2400" dirty="0" smtClean="0"/>
          </a:p>
          <a:p>
            <a:pPr algn="ctr"/>
            <a:r>
              <a:rPr lang="en-US" sz="2400" dirty="0" smtClean="0"/>
              <a:t>(</a:t>
            </a:r>
            <a:r>
              <a:rPr lang="ru-RU" sz="2400" dirty="0" smtClean="0"/>
              <a:t>с нанесенной сверху схемой структурного районирования</a:t>
            </a:r>
            <a:r>
              <a:rPr lang="en-US" sz="2400" dirty="0" smtClean="0"/>
              <a:t>)</a:t>
            </a:r>
            <a:endParaRPr lang="ru-RU" sz="2400" dirty="0"/>
          </a:p>
        </p:txBody>
      </p:sp>
      <p:grpSp>
        <p:nvGrpSpPr>
          <p:cNvPr id="6" name="Группа 5"/>
          <p:cNvGrpSpPr/>
          <p:nvPr/>
        </p:nvGrpSpPr>
        <p:grpSpPr>
          <a:xfrm>
            <a:off x="0" y="2843597"/>
            <a:ext cx="9144000" cy="3393715"/>
            <a:chOff x="0" y="1811725"/>
            <a:chExt cx="9144000" cy="3393715"/>
          </a:xfrm>
        </p:grpSpPr>
        <p:grpSp>
          <p:nvGrpSpPr>
            <p:cNvPr id="5" name="Группа 4"/>
            <p:cNvGrpSpPr/>
            <p:nvPr/>
          </p:nvGrpSpPr>
          <p:grpSpPr>
            <a:xfrm>
              <a:off x="0" y="1811725"/>
              <a:ext cx="9144000" cy="3393715"/>
              <a:chOff x="0" y="1916832"/>
              <a:chExt cx="9144000" cy="4041787"/>
            </a:xfrm>
          </p:grpSpPr>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916832"/>
                <a:ext cx="9144000" cy="4032448"/>
              </a:xfrm>
              <a:prstGeom prst="rect">
                <a:avLst/>
              </a:prstGeom>
            </p:spPr>
          </p:pic>
          <p:pic>
            <p:nvPicPr>
              <p:cNvPr id="9"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9632" y="5157192"/>
                <a:ext cx="6943453" cy="801427"/>
              </a:xfrm>
              <a:prstGeom prst="rect">
                <a:avLst/>
              </a:prstGeom>
            </p:spPr>
          </p:pic>
          <p:sp>
            <p:nvSpPr>
              <p:cNvPr id="4" name="Прямоугольник 3"/>
              <p:cNvSpPr/>
              <p:nvPr/>
            </p:nvSpPr>
            <p:spPr>
              <a:xfrm>
                <a:off x="4283968" y="2492896"/>
                <a:ext cx="14401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395536" y="2492896"/>
                <a:ext cx="144016" cy="2880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 name="Прямоугольник 1"/>
            <p:cNvSpPr/>
            <p:nvPr/>
          </p:nvSpPr>
          <p:spPr>
            <a:xfrm>
              <a:off x="1259632" y="4532516"/>
              <a:ext cx="6408712" cy="2646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1" name="TextBox 10"/>
          <p:cNvSpPr txBox="1"/>
          <p:nvPr/>
        </p:nvSpPr>
        <p:spPr>
          <a:xfrm>
            <a:off x="255801" y="1520007"/>
            <a:ext cx="3384377" cy="1200329"/>
          </a:xfrm>
          <a:prstGeom prst="rect">
            <a:avLst/>
          </a:prstGeom>
          <a:noFill/>
        </p:spPr>
        <p:txBody>
          <a:bodyPr wrap="square" rtlCol="0">
            <a:spAutoFit/>
          </a:bodyPr>
          <a:lstStyle/>
          <a:p>
            <a:pPr algn="ctr"/>
            <a:r>
              <a:rPr lang="ru-RU" sz="2400" dirty="0" smtClean="0"/>
              <a:t>Пространственное положение 10-и сейсмических профилей</a:t>
            </a:r>
            <a:endParaRPr lang="ru-RU" sz="2400" dirty="0"/>
          </a:p>
        </p:txBody>
      </p:sp>
    </p:spTree>
    <p:extLst>
      <p:ext uri="{BB962C8B-B14F-4D97-AF65-F5344CB8AC3E}">
        <p14:creationId xmlns:p14="http://schemas.microsoft.com/office/powerpoint/2010/main" val="13795824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
          <p:cNvSpPr>
            <a:spLocks noChangeArrowheads="1"/>
          </p:cNvSpPr>
          <p:nvPr/>
        </p:nvSpPr>
        <p:spPr bwMode="auto">
          <a:xfrm>
            <a:off x="251521" y="1005555"/>
            <a:ext cx="889247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53975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indent="358775" algn="just"/>
            <a:r>
              <a:rPr lang="ru-RU" sz="1500" dirty="0" smtClean="0"/>
              <a:t>Трехмерная сеточная  (градиентная) модель интерполированной скорости, и, соответствующая ей плотностная модель начального приближения позволяют воспроизвести пространственный рельеф структурных  поверхностей земной коры. </a:t>
            </a:r>
            <a:r>
              <a:rPr lang="ru-RU" sz="1500" dirty="0">
                <a:solidFill>
                  <a:srgbClr val="000000"/>
                </a:solidFill>
                <a:ea typeface="Times New Roman" panose="02020603050405020304" pitchFamily="18" charset="0"/>
              </a:rPr>
              <a:t>Сейсмические разрезы </a:t>
            </a:r>
            <a:r>
              <a:rPr lang="ru-RU" sz="1500" dirty="0" smtClean="0">
                <a:solidFill>
                  <a:srgbClr val="000000"/>
                </a:solidFill>
                <a:ea typeface="Times New Roman" panose="02020603050405020304" pitchFamily="18" charset="0"/>
              </a:rPr>
              <a:t>используются </a:t>
            </a:r>
            <a:r>
              <a:rPr lang="ru-RU" sz="1500" dirty="0">
                <a:solidFill>
                  <a:srgbClr val="000000"/>
                </a:solidFill>
                <a:ea typeface="Times New Roman" panose="02020603050405020304" pitchFamily="18" charset="0"/>
              </a:rPr>
              <a:t>для уточнения уже существующих карт-схем основных границ верхней литосферы:</a:t>
            </a:r>
            <a:r>
              <a:rPr lang="ru-RU" sz="1500" dirty="0">
                <a:ea typeface="Times New Roman" panose="02020603050405020304" pitchFamily="18" charset="0"/>
              </a:rPr>
              <a:t> между осадочным слоем и фундаментом, а также </a:t>
            </a:r>
            <a:r>
              <a:rPr lang="ru-RU" sz="1500" dirty="0">
                <a:solidFill>
                  <a:srgbClr val="000000"/>
                </a:solidFill>
                <a:ea typeface="Times New Roman" panose="02020603050405020304" pitchFamily="18" charset="0"/>
              </a:rPr>
              <a:t>границы </a:t>
            </a:r>
            <a:r>
              <a:rPr lang="ru-RU" sz="1500" dirty="0" err="1">
                <a:solidFill>
                  <a:srgbClr val="000000"/>
                </a:solidFill>
                <a:ea typeface="Times New Roman" panose="02020603050405020304" pitchFamily="18" charset="0"/>
              </a:rPr>
              <a:t>Мохо</a:t>
            </a:r>
            <a:r>
              <a:rPr lang="ru-RU" sz="1500" dirty="0">
                <a:solidFill>
                  <a:srgbClr val="000000"/>
                </a:solidFill>
                <a:ea typeface="Times New Roman" panose="02020603050405020304" pitchFamily="18" charset="0"/>
              </a:rPr>
              <a:t> - между земной корой и верхней мантией.</a:t>
            </a:r>
            <a:r>
              <a:rPr lang="ru-RU" sz="1500" dirty="0">
                <a:ea typeface="Times New Roman" panose="02020603050405020304" pitchFamily="18" charset="0"/>
              </a:rPr>
              <a:t> </a:t>
            </a:r>
            <a:r>
              <a:rPr lang="ru-RU" sz="1500" dirty="0" smtClean="0"/>
              <a:t>На </a:t>
            </a:r>
            <a:r>
              <a:rPr lang="ru-RU" sz="1500" dirty="0"/>
              <a:t>всех разрезах отмечаются существенные латеральные изменения скорости, соответствующие структурно-тектоническим блокам.</a:t>
            </a:r>
            <a:r>
              <a:rPr lang="ru-RU" sz="1500" strike="sngStrike" dirty="0"/>
              <a:t> </a:t>
            </a:r>
            <a:r>
              <a:rPr lang="ru-RU" sz="1500" dirty="0"/>
              <a:t>На фоне отдельных аномальных скоростных объектов с пониженными и повышенными значениями скорости выявлены наиболее контрастные по упругим свойствам области.</a:t>
            </a:r>
            <a:endParaRPr kumimoji="0" lang="ru-RU" sz="1500" b="0" i="0" u="none" strike="noStrike" cap="none" normalizeH="0" baseline="0" dirty="0" smtClean="0">
              <a:ln>
                <a:noFill/>
              </a:ln>
              <a:solidFill>
                <a:srgbClr val="000000"/>
              </a:solidFill>
              <a:effectLst/>
              <a:ea typeface="Times New Roman" panose="02020603050405020304" pitchFamily="18" charset="0"/>
            </a:endParaRPr>
          </a:p>
          <a:p>
            <a:pPr marR="0" lvl="0" indent="358775"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rgbClr val="000000"/>
                </a:solidFill>
                <a:effectLst/>
                <a:ea typeface="Times New Roman" panose="02020603050405020304" pitchFamily="18" charset="0"/>
              </a:rPr>
              <a:t>Карта фундамента хорошо согласуется с предыдущими построениями других авторов, основанными как на сейсмических материалах, так и на данных бурения (ВСЕГЕИ, ГЕОН и др.). </a:t>
            </a:r>
            <a:r>
              <a:rPr kumimoji="0" lang="ru-RU" sz="1500" b="0" i="0" u="none" strike="noStrike" cap="none" normalizeH="0" baseline="0" dirty="0" smtClean="0">
                <a:ln>
                  <a:noFill/>
                </a:ln>
                <a:solidFill>
                  <a:schemeClr val="tx1"/>
                </a:solidFill>
                <a:effectLst/>
                <a:ea typeface="Times New Roman" panose="02020603050405020304" pitchFamily="18" charset="0"/>
              </a:rPr>
              <a:t>Подтверждено резкое погружение фундамента до 6-8 км в </a:t>
            </a:r>
            <a:r>
              <a:rPr kumimoji="0" lang="ru-RU" sz="1500" b="0" i="0" u="none" strike="noStrike" cap="none" normalizeH="0" baseline="0" dirty="0" err="1" smtClean="0">
                <a:ln>
                  <a:noFill/>
                </a:ln>
                <a:solidFill>
                  <a:schemeClr val="tx1"/>
                </a:solidFill>
                <a:effectLst/>
                <a:ea typeface="Times New Roman" panose="02020603050405020304" pitchFamily="18" charset="0"/>
              </a:rPr>
              <a:t>Предуральском</a:t>
            </a:r>
            <a:r>
              <a:rPr kumimoji="0" lang="ru-RU" sz="1500" b="0" i="0" u="none" strike="noStrike" cap="none" normalizeH="0" baseline="0" dirty="0" smtClean="0">
                <a:ln>
                  <a:noFill/>
                </a:ln>
                <a:solidFill>
                  <a:schemeClr val="tx1"/>
                </a:solidFill>
                <a:effectLst/>
                <a:ea typeface="Times New Roman" panose="02020603050405020304" pitchFamily="18" charset="0"/>
              </a:rPr>
              <a:t> краевом прогибе и во впадинах Западной Сибири.</a:t>
            </a:r>
            <a:endParaRPr kumimoji="0" lang="ru-RU" sz="1500" b="0" i="0" u="none" strike="noStrike" cap="none" normalizeH="0" baseline="0" dirty="0" smtClean="0">
              <a:ln>
                <a:noFill/>
              </a:ln>
              <a:solidFill>
                <a:schemeClr val="tx1"/>
              </a:solidFill>
              <a:effectLst/>
            </a:endParaRPr>
          </a:p>
          <a:p>
            <a:pPr marR="0" lvl="0" indent="358775" algn="just" defTabSz="914400" rtl="0" eaLnBrk="0" fontAlgn="base" latinLnBrk="0" hangingPunct="0">
              <a:lnSpc>
                <a:spcPct val="100000"/>
              </a:lnSpc>
              <a:spcBef>
                <a:spcPct val="0"/>
              </a:spcBef>
              <a:spcAft>
                <a:spcPct val="0"/>
              </a:spcAft>
              <a:buClrTx/>
              <a:buSzTx/>
              <a:buFontTx/>
              <a:buNone/>
              <a:tabLst/>
            </a:pPr>
            <a:r>
              <a:rPr kumimoji="0" lang="ru-RU" sz="1500" b="0" i="0" u="none" strike="noStrike" cap="none" normalizeH="0" baseline="0" dirty="0" smtClean="0">
                <a:ln>
                  <a:noFill/>
                </a:ln>
                <a:solidFill>
                  <a:schemeClr val="tx1"/>
                </a:solidFill>
                <a:effectLst/>
                <a:ea typeface="Times New Roman" panose="02020603050405020304" pitchFamily="18" charset="0"/>
              </a:rPr>
              <a:t>На карте поверхности </a:t>
            </a:r>
            <a:r>
              <a:rPr kumimoji="0" lang="ru-RU" sz="1500" b="0" i="0" u="none" strike="noStrike" cap="none" normalizeH="0" baseline="0" dirty="0" err="1" smtClean="0">
                <a:ln>
                  <a:noFill/>
                </a:ln>
                <a:solidFill>
                  <a:schemeClr val="tx1"/>
                </a:solidFill>
                <a:effectLst/>
                <a:ea typeface="Times New Roman" panose="02020603050405020304" pitchFamily="18" charset="0"/>
              </a:rPr>
              <a:t>Мохо</a:t>
            </a:r>
            <a:r>
              <a:rPr kumimoji="0" lang="ru-RU" sz="1500" b="0" i="0" u="none" strike="noStrike" cap="none" normalizeH="0" baseline="0" dirty="0" smtClean="0">
                <a:ln>
                  <a:noFill/>
                </a:ln>
                <a:solidFill>
                  <a:schemeClr val="tx1"/>
                </a:solidFill>
                <a:effectLst/>
                <a:ea typeface="Times New Roman" panose="02020603050405020304" pitchFamily="18" charset="0"/>
              </a:rPr>
              <a:t> отмечаются известные ранее особенности глубинного строения территории, опубликованные в атласах </a:t>
            </a:r>
            <a:r>
              <a:rPr kumimoji="0" lang="ru-RU" sz="1500" b="0" i="0" u="none" strike="noStrike" cap="none" normalizeH="0" baseline="0" dirty="0" err="1" smtClean="0">
                <a:ln>
                  <a:noFill/>
                </a:ln>
                <a:solidFill>
                  <a:schemeClr val="tx1"/>
                </a:solidFill>
                <a:effectLst/>
                <a:ea typeface="Times New Roman" panose="02020603050405020304" pitchFamily="18" charset="0"/>
              </a:rPr>
              <a:t>ВНИИГеофизики</a:t>
            </a:r>
            <a:r>
              <a:rPr kumimoji="0" lang="ru-RU" sz="1500" b="0" i="0" u="none" strike="noStrike" cap="none" normalizeH="0" baseline="0" dirty="0" smtClean="0">
                <a:ln>
                  <a:noFill/>
                </a:ln>
                <a:solidFill>
                  <a:schemeClr val="tx1"/>
                </a:solidFill>
                <a:effectLst/>
                <a:ea typeface="Times New Roman" panose="02020603050405020304" pitchFamily="18" charset="0"/>
              </a:rPr>
              <a:t>, ВСЕГЕИ, </a:t>
            </a:r>
            <a:r>
              <a:rPr kumimoji="0" lang="ru-RU" sz="1500" b="0" i="0" u="none" strike="noStrike" cap="none" normalizeH="0" baseline="0" dirty="0" err="1" smtClean="0">
                <a:ln>
                  <a:noFill/>
                </a:ln>
                <a:solidFill>
                  <a:schemeClr val="tx1"/>
                </a:solidFill>
                <a:effectLst/>
                <a:ea typeface="Times New Roman" panose="02020603050405020304" pitchFamily="18" charset="0"/>
              </a:rPr>
              <a:t>ГЕОНа</a:t>
            </a:r>
            <a:r>
              <a:rPr kumimoji="0" lang="ru-RU" sz="1500" b="0" i="0" u="none" strike="noStrike" cap="none" normalizeH="0" baseline="0" dirty="0" smtClean="0">
                <a:ln>
                  <a:noFill/>
                </a:ln>
                <a:solidFill>
                  <a:schemeClr val="tx1"/>
                </a:solidFill>
                <a:effectLst/>
                <a:ea typeface="Times New Roman" panose="02020603050405020304" pitchFamily="18" charset="0"/>
              </a:rPr>
              <a:t>, </a:t>
            </a:r>
            <a:r>
              <a:rPr kumimoji="0" lang="en-US" sz="1500" b="0" i="0" u="none" strike="noStrike" cap="none" normalizeH="0" baseline="0" dirty="0" smtClean="0">
                <a:ln>
                  <a:noFill/>
                </a:ln>
                <a:solidFill>
                  <a:schemeClr val="tx1"/>
                </a:solidFill>
                <a:effectLst/>
                <a:ea typeface="Times New Roman" panose="02020603050405020304" pitchFamily="18" charset="0"/>
              </a:rPr>
              <a:t>CRUST</a:t>
            </a:r>
            <a:r>
              <a:rPr kumimoji="0" lang="ru-RU" sz="1500" b="0" i="0" u="none" strike="noStrike" cap="none" normalizeH="0" baseline="0" dirty="0" smtClean="0">
                <a:ln>
                  <a:noFill/>
                </a:ln>
                <a:solidFill>
                  <a:schemeClr val="tx1"/>
                </a:solidFill>
                <a:effectLst/>
                <a:ea typeface="Times New Roman" panose="02020603050405020304" pitchFamily="18" charset="0"/>
              </a:rPr>
              <a:t>1.0 и в работах Дружинина, Костюченко, Павленковой, Суркова и других исследователей. Однако построенная нами карта значительно уточняет и детализирует строение данной поверхности в пределах указанной территории. </a:t>
            </a:r>
          </a:p>
          <a:p>
            <a:pPr lvl="0" indent="358775" algn="just"/>
            <a:r>
              <a:rPr kumimoji="0" lang="ru-RU" sz="1500" b="0" i="0" u="none" strike="noStrike" cap="none" normalizeH="0" baseline="0" dirty="0" smtClean="0">
                <a:ln>
                  <a:noFill/>
                </a:ln>
                <a:solidFill>
                  <a:schemeClr val="tx1"/>
                </a:solidFill>
                <a:effectLst/>
                <a:ea typeface="Times New Roman" panose="02020603050405020304" pitchFamily="18" charset="0"/>
              </a:rPr>
              <a:t>Подтверждено погружение границы </a:t>
            </a:r>
            <a:r>
              <a:rPr kumimoji="0" lang="ru-RU" sz="1500" b="0" i="0" u="none" strike="noStrike" cap="none" normalizeH="0" baseline="0" dirty="0" err="1" smtClean="0">
                <a:ln>
                  <a:noFill/>
                </a:ln>
                <a:solidFill>
                  <a:schemeClr val="tx1"/>
                </a:solidFill>
                <a:effectLst/>
                <a:ea typeface="Times New Roman" panose="02020603050405020304" pitchFamily="18" charset="0"/>
              </a:rPr>
              <a:t>Мохо</a:t>
            </a:r>
            <a:r>
              <a:rPr kumimoji="0" lang="ru-RU" sz="1500" b="0" i="0" u="none" strike="noStrike" cap="none" normalizeH="0" baseline="0" dirty="0" smtClean="0">
                <a:ln>
                  <a:noFill/>
                </a:ln>
                <a:solidFill>
                  <a:schemeClr val="tx1"/>
                </a:solidFill>
                <a:effectLst/>
                <a:ea typeface="Times New Roman" panose="02020603050405020304" pitchFamily="18" charset="0"/>
              </a:rPr>
              <a:t> и увеличение до 50 км мощности коры под Уралом, но область этого погружения значительно сокращена по сравнению со всеми предыдущими моделями. Выявлен резкий подъем (от 48-50 до 36-38 км) поверхности </a:t>
            </a:r>
            <a:r>
              <a:rPr kumimoji="0" lang="ru-RU" sz="1500" b="0" i="0" u="none" strike="noStrike" cap="none" normalizeH="0" baseline="0" dirty="0" err="1" smtClean="0">
                <a:ln>
                  <a:noFill/>
                </a:ln>
                <a:solidFill>
                  <a:schemeClr val="tx1"/>
                </a:solidFill>
                <a:effectLst/>
                <a:ea typeface="Times New Roman" panose="02020603050405020304" pitchFamily="18" charset="0"/>
              </a:rPr>
              <a:t>Мохо</a:t>
            </a:r>
            <a:r>
              <a:rPr kumimoji="0" lang="ru-RU" sz="1500" b="0" i="0" u="none" strike="noStrike" cap="none" normalizeH="0" baseline="0" dirty="0" smtClean="0">
                <a:ln>
                  <a:noFill/>
                </a:ln>
                <a:solidFill>
                  <a:schemeClr val="tx1"/>
                </a:solidFill>
                <a:effectLst/>
                <a:ea typeface="Times New Roman" panose="02020603050405020304" pitchFamily="18" charset="0"/>
              </a:rPr>
              <a:t> в пределах </a:t>
            </a:r>
            <a:r>
              <a:rPr kumimoji="0" lang="ru-RU" sz="1500" b="0" i="0" u="none" strike="noStrike" cap="none" normalizeH="0" baseline="0" dirty="0" err="1" smtClean="0">
                <a:ln>
                  <a:noFill/>
                </a:ln>
                <a:solidFill>
                  <a:schemeClr val="tx1"/>
                </a:solidFill>
                <a:effectLst/>
                <a:ea typeface="Times New Roman" panose="02020603050405020304" pitchFamily="18" charset="0"/>
              </a:rPr>
              <a:t>Тагильского</a:t>
            </a:r>
            <a:r>
              <a:rPr kumimoji="0" lang="ru-RU" sz="1500" b="0" i="0" u="none" strike="noStrike" cap="none" normalizeH="0" baseline="0" dirty="0" smtClean="0">
                <a:ln>
                  <a:noFill/>
                </a:ln>
                <a:solidFill>
                  <a:schemeClr val="tx1"/>
                </a:solidFill>
                <a:effectLst/>
                <a:ea typeface="Times New Roman" panose="02020603050405020304" pitchFamily="18" charset="0"/>
              </a:rPr>
              <a:t> прогиба, в непосредственной близости от Главного Уральского разлома. Пониженная мощность коры в </a:t>
            </a:r>
            <a:r>
              <a:rPr kumimoji="0" lang="ru-RU" sz="1500" b="0" i="0" u="none" strike="noStrike" cap="none" normalizeH="0" baseline="0" dirty="0" err="1" smtClean="0">
                <a:ln>
                  <a:noFill/>
                </a:ln>
                <a:solidFill>
                  <a:schemeClr val="tx1"/>
                </a:solidFill>
                <a:effectLst/>
                <a:ea typeface="Times New Roman" panose="02020603050405020304" pitchFamily="18" charset="0"/>
              </a:rPr>
              <a:t>Тагильском</a:t>
            </a:r>
            <a:r>
              <a:rPr kumimoji="0" lang="ru-RU" sz="1500" b="0" i="0" u="none" strike="noStrike" cap="none" normalizeH="0" baseline="0" dirty="0" smtClean="0">
                <a:ln>
                  <a:noFill/>
                </a:ln>
                <a:solidFill>
                  <a:schemeClr val="tx1"/>
                </a:solidFill>
                <a:effectLst/>
                <a:ea typeface="Times New Roman" panose="02020603050405020304" pitchFamily="18" charset="0"/>
              </a:rPr>
              <a:t> прогибе, как и высокие скорости </a:t>
            </a:r>
            <a:r>
              <a:rPr lang="en-US" sz="1500" i="1" dirty="0"/>
              <a:t>V</a:t>
            </a:r>
            <a:r>
              <a:rPr lang="ru-RU" sz="1500" i="1" baseline="-25000" dirty="0"/>
              <a:t>Р</a:t>
            </a:r>
            <a:r>
              <a:rPr kumimoji="0" lang="ru-RU" sz="1500" b="0" i="0" u="none" strike="noStrike" cap="none" normalizeH="0" baseline="0" dirty="0" smtClean="0">
                <a:ln>
                  <a:noFill/>
                </a:ln>
                <a:solidFill>
                  <a:schemeClr val="tx1"/>
                </a:solidFill>
                <a:effectLst/>
                <a:ea typeface="Times New Roman" panose="02020603050405020304" pitchFamily="18" charset="0"/>
              </a:rPr>
              <a:t>, подчеркивает его сходство с Восточно-Уральским прогибом, в котором границы </a:t>
            </a:r>
            <a:r>
              <a:rPr kumimoji="0" lang="ru-RU" sz="1500" b="0" i="0" u="none" strike="noStrike" cap="none" normalizeH="0" baseline="0" dirty="0" err="1" smtClean="0">
                <a:ln>
                  <a:noFill/>
                </a:ln>
                <a:solidFill>
                  <a:schemeClr val="tx1"/>
                </a:solidFill>
                <a:effectLst/>
                <a:ea typeface="Times New Roman" panose="02020603050405020304" pitchFamily="18" charset="0"/>
              </a:rPr>
              <a:t>Мохо</a:t>
            </a:r>
            <a:r>
              <a:rPr kumimoji="0" lang="ru-RU" sz="1500" b="0" i="0" u="none" strike="noStrike" cap="none" normalizeH="0" baseline="0" dirty="0" smtClean="0">
                <a:ln>
                  <a:noFill/>
                </a:ln>
                <a:solidFill>
                  <a:schemeClr val="tx1"/>
                </a:solidFill>
                <a:effectLst/>
                <a:ea typeface="Times New Roman" panose="02020603050405020304" pitchFamily="18" charset="0"/>
              </a:rPr>
              <a:t> поднимается до 35-37 км.  </a:t>
            </a:r>
            <a:endParaRPr kumimoji="0" lang="ru-RU" sz="1500" b="0" i="0" u="none" strike="noStrike" cap="none" normalizeH="0" baseline="0" dirty="0" smtClean="0">
              <a:ln>
                <a:noFill/>
              </a:ln>
              <a:solidFill>
                <a:schemeClr val="tx1"/>
              </a:solidFill>
              <a:effectLst/>
            </a:endParaRPr>
          </a:p>
        </p:txBody>
      </p:sp>
      <p:sp>
        <p:nvSpPr>
          <p:cNvPr id="4" name="TextBox 3"/>
          <p:cNvSpPr txBox="1"/>
          <p:nvPr/>
        </p:nvSpPr>
        <p:spPr>
          <a:xfrm>
            <a:off x="683568" y="260648"/>
            <a:ext cx="8308565" cy="769441"/>
          </a:xfrm>
          <a:prstGeom prst="rect">
            <a:avLst/>
          </a:prstGeom>
          <a:noFill/>
        </p:spPr>
        <p:txBody>
          <a:bodyPr wrap="square" rtlCol="0">
            <a:spAutoFit/>
          </a:bodyPr>
          <a:lstStyle/>
          <a:p>
            <a:r>
              <a:rPr lang="ru-RU" sz="2200" b="1" dirty="0" smtClean="0"/>
              <a:t>Поверхность консолидированного фундамента и поверхность </a:t>
            </a:r>
            <a:r>
              <a:rPr lang="ru-RU" sz="2200" b="1" dirty="0" err="1" smtClean="0"/>
              <a:t>Мохоровичича</a:t>
            </a:r>
            <a:r>
              <a:rPr lang="ru-RU" sz="2200" b="1" dirty="0" smtClean="0"/>
              <a:t> для интерполированной скоростной модели </a:t>
            </a:r>
            <a:endParaRPr lang="ru-RU" sz="2200" b="1" dirty="0"/>
          </a:p>
        </p:txBody>
      </p:sp>
    </p:spTree>
    <p:extLst>
      <p:ext uri="{BB962C8B-B14F-4D97-AF65-F5344CB8AC3E}">
        <p14:creationId xmlns:p14="http://schemas.microsoft.com/office/powerpoint/2010/main" val="730383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3910" y="4316109"/>
            <a:ext cx="7576206" cy="2762789"/>
          </a:xfrm>
          <a:prstGeom prst="rect">
            <a:avLst/>
          </a:prstGeom>
        </p:spPr>
      </p:pic>
      <p:cxnSp>
        <p:nvCxnSpPr>
          <p:cNvPr id="15" name="Прямая соединительная линия 14"/>
          <p:cNvCxnSpPr/>
          <p:nvPr/>
        </p:nvCxnSpPr>
        <p:spPr>
          <a:xfrm flipV="1">
            <a:off x="34241" y="3257283"/>
            <a:ext cx="8737418" cy="72008"/>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2" name="Рисунок 1"/>
          <p:cNvPicPr>
            <a:picLocks noChangeAspect="1"/>
          </p:cNvPicPr>
          <p:nvPr/>
        </p:nvPicPr>
        <p:blipFill rotWithShape="1">
          <a:blip r:embed="rId3" cstate="print">
            <a:extLst>
              <a:ext uri="{28A0092B-C50C-407E-A947-70E740481C1C}">
                <a14:useLocalDpi xmlns:a14="http://schemas.microsoft.com/office/drawing/2010/main" val="0"/>
              </a:ext>
            </a:extLst>
          </a:blip>
          <a:srcRect b="15680"/>
          <a:stretch/>
        </p:blipFill>
        <p:spPr>
          <a:xfrm>
            <a:off x="526889" y="626772"/>
            <a:ext cx="7547608" cy="2630511"/>
          </a:xfrm>
          <a:prstGeom prst="rect">
            <a:avLst/>
          </a:prstGeom>
        </p:spPr>
      </p:pic>
      <p:sp>
        <p:nvSpPr>
          <p:cNvPr id="3" name="TextBox 2"/>
          <p:cNvSpPr txBox="1"/>
          <p:nvPr/>
        </p:nvSpPr>
        <p:spPr>
          <a:xfrm>
            <a:off x="85361" y="-27384"/>
            <a:ext cx="7252948" cy="769441"/>
          </a:xfrm>
          <a:prstGeom prst="rect">
            <a:avLst/>
          </a:prstGeom>
          <a:noFill/>
        </p:spPr>
        <p:txBody>
          <a:bodyPr wrap="none" rtlCol="0">
            <a:spAutoFit/>
          </a:bodyPr>
          <a:lstStyle/>
          <a:p>
            <a:r>
              <a:rPr lang="ru-RU" sz="2000" b="1" dirty="0"/>
              <a:t>Поверхность фундамента по модели </a:t>
            </a:r>
            <a:r>
              <a:rPr lang="en-US" sz="2000" b="1" dirty="0"/>
              <a:t>Crust 1.0 (1°x1°)</a:t>
            </a:r>
          </a:p>
          <a:p>
            <a:r>
              <a:rPr lang="en-US" sz="1200" dirty="0" err="1"/>
              <a:t>Laske</a:t>
            </a:r>
            <a:r>
              <a:rPr lang="en-US" sz="1200" dirty="0"/>
              <a:t>, G., Masters., G., Ma, Z. and </a:t>
            </a:r>
            <a:r>
              <a:rPr lang="en-US" sz="1200" dirty="0" err="1"/>
              <a:t>Pasyanos</a:t>
            </a:r>
            <a:r>
              <a:rPr lang="en-US" sz="1200" dirty="0"/>
              <a:t>, M., Update on CRUST1.0 - A 1-degree Global Model of Earth's Crust, </a:t>
            </a:r>
            <a:endParaRPr lang="en-US" sz="1200" dirty="0" smtClean="0"/>
          </a:p>
          <a:p>
            <a:r>
              <a:rPr lang="en-US" sz="1200" dirty="0" err="1" smtClean="0"/>
              <a:t>Geophys</a:t>
            </a:r>
            <a:r>
              <a:rPr lang="en-US" sz="1200" dirty="0"/>
              <a:t>. Res. Abstracts, 15, Abstract EGU2013-2658, 2013.</a:t>
            </a:r>
            <a:endParaRPr lang="ru-RU" sz="1200" dirty="0"/>
          </a:p>
        </p:txBody>
      </p:sp>
      <mc:AlternateContent xmlns:mc="http://schemas.openxmlformats.org/markup-compatibility/2006" xmlns:a14="http://schemas.microsoft.com/office/drawing/2010/main">
        <mc:Choice Requires="a14">
          <p:sp>
            <p:nvSpPr>
              <p:cNvPr id="13" name="TextBox 12"/>
              <p:cNvSpPr txBox="1"/>
              <p:nvPr/>
            </p:nvSpPr>
            <p:spPr>
              <a:xfrm>
                <a:off x="21551" y="3322286"/>
                <a:ext cx="8308565" cy="1569660"/>
              </a:xfrm>
              <a:prstGeom prst="rect">
                <a:avLst/>
              </a:prstGeom>
              <a:noFill/>
            </p:spPr>
            <p:txBody>
              <a:bodyPr wrap="square" rtlCol="0">
                <a:spAutoFit/>
              </a:bodyPr>
              <a:lstStyle/>
              <a:p>
                <a:pPr lvl="0"/>
                <a:r>
                  <a:rPr lang="ru-RU" sz="2000" b="1" dirty="0" smtClean="0"/>
                  <a:t>Поверхность консолидированного фундамента, построенная по интерполяционной модели </a:t>
                </a:r>
                <a:r>
                  <a:rPr lang="en-US" sz="2000" dirty="0" err="1"/>
                  <a:t>Vp</a:t>
                </a:r>
                <a:r>
                  <a:rPr lang="ru-RU" sz="2000" dirty="0"/>
                  <a:t> </a:t>
                </a:r>
                <a14:m>
                  <m:oMath xmlns:m="http://schemas.openxmlformats.org/officeDocument/2006/math">
                    <m:r>
                      <a:rPr lang="en-US" sz="2000" i="1">
                        <a:latin typeface="Cambria Math"/>
                        <a:ea typeface="Cambria Math"/>
                      </a:rPr>
                      <m:t>∈</m:t>
                    </m:r>
                    <m:d>
                      <m:dPr>
                        <m:begChr m:val="["/>
                        <m:endChr m:val="]"/>
                        <m:ctrlPr>
                          <a:rPr lang="en-US" sz="2000" i="1">
                            <a:latin typeface="Cambria Math" panose="02040503050406030204" pitchFamily="18" charset="0"/>
                            <a:ea typeface="Cambria Math"/>
                          </a:rPr>
                        </m:ctrlPr>
                      </m:dPr>
                      <m:e>
                        <m:r>
                          <a:rPr lang="en-US" sz="2000" i="1">
                            <a:latin typeface="Cambria Math"/>
                            <a:ea typeface="Cambria Math"/>
                          </a:rPr>
                          <m:t>5.6;</m:t>
                        </m:r>
                        <m:r>
                          <a:rPr lang="en-US" sz="2000" b="0" i="1" smtClean="0">
                            <a:latin typeface="Cambria Math" panose="02040503050406030204" pitchFamily="18" charset="0"/>
                            <a:ea typeface="Cambria Math"/>
                          </a:rPr>
                          <m:t>5</m:t>
                        </m:r>
                        <m:r>
                          <a:rPr lang="en-US" sz="2000" i="1">
                            <a:latin typeface="Cambria Math"/>
                            <a:ea typeface="Cambria Math"/>
                          </a:rPr>
                          <m:t>.</m:t>
                        </m:r>
                        <m:r>
                          <a:rPr lang="en-US" sz="2000" b="0" i="1" smtClean="0">
                            <a:latin typeface="Cambria Math" panose="02040503050406030204" pitchFamily="18" charset="0"/>
                            <a:ea typeface="Cambria Math"/>
                          </a:rPr>
                          <m:t>8</m:t>
                        </m:r>
                      </m:e>
                    </m:d>
                  </m:oMath>
                </a14:m>
                <a:r>
                  <a:rPr lang="en-US" sz="2000" dirty="0"/>
                  <a:t> </a:t>
                </a:r>
                <a:r>
                  <a:rPr lang="ru-RU" sz="2000" dirty="0"/>
                  <a:t>км/с, </a:t>
                </a:r>
                <a14:m>
                  <m:oMath xmlns:m="http://schemas.openxmlformats.org/officeDocument/2006/math">
                    <m:r>
                      <a:rPr lang="ru-RU" sz="2000" i="1">
                        <a:latin typeface="Cambria Math"/>
                        <a:ea typeface="Cambria Math"/>
                      </a:rPr>
                      <m:t>𝜎</m:t>
                    </m:r>
                    <m:r>
                      <a:rPr lang="en-US" sz="2000" i="1">
                        <a:latin typeface="Cambria Math"/>
                        <a:ea typeface="Cambria Math"/>
                      </a:rPr>
                      <m:t>∈</m:t>
                    </m:r>
                    <m:d>
                      <m:dPr>
                        <m:begChr m:val="["/>
                        <m:endChr m:val="]"/>
                        <m:ctrlPr>
                          <a:rPr lang="en-US" sz="2000" i="1">
                            <a:latin typeface="Cambria Math" panose="02040503050406030204" pitchFamily="18" charset="0"/>
                            <a:ea typeface="Cambria Math"/>
                          </a:rPr>
                        </m:ctrlPr>
                      </m:dPr>
                      <m:e>
                        <m:r>
                          <a:rPr lang="en-US" sz="2000" i="1">
                            <a:latin typeface="Cambria Math"/>
                            <a:ea typeface="Cambria Math"/>
                          </a:rPr>
                          <m:t>2.7</m:t>
                        </m:r>
                        <m:r>
                          <a:rPr lang="en-US" sz="2000" b="0" i="1" smtClean="0">
                            <a:latin typeface="Cambria Math" panose="02040503050406030204" pitchFamily="18" charset="0"/>
                            <a:ea typeface="Cambria Math"/>
                          </a:rPr>
                          <m:t>4</m:t>
                        </m:r>
                        <m:r>
                          <a:rPr lang="en-US" sz="2000" i="1">
                            <a:latin typeface="Cambria Math"/>
                            <a:ea typeface="Cambria Math"/>
                          </a:rPr>
                          <m:t>;2.</m:t>
                        </m:r>
                        <m:r>
                          <a:rPr lang="en-US" sz="2000" b="0" i="1" smtClean="0">
                            <a:latin typeface="Cambria Math" panose="02040503050406030204" pitchFamily="18" charset="0"/>
                            <a:ea typeface="Cambria Math"/>
                          </a:rPr>
                          <m:t>78</m:t>
                        </m:r>
                      </m:e>
                    </m:d>
                    <m:r>
                      <a:rPr lang="en-US" sz="2000" i="1">
                        <a:latin typeface="Cambria Math"/>
                        <a:ea typeface="Cambria Math"/>
                      </a:rPr>
                      <m:t> </m:t>
                    </m:r>
                    <m:r>
                      <a:rPr lang="ru-RU" sz="2000" i="1">
                        <a:latin typeface="Cambria Math"/>
                        <a:ea typeface="Cambria Math"/>
                      </a:rPr>
                      <m:t>г/</m:t>
                    </m:r>
                    <m:sSup>
                      <m:sSupPr>
                        <m:ctrlPr>
                          <a:rPr lang="ru-RU" sz="2000" i="1">
                            <a:latin typeface="Cambria Math" panose="02040503050406030204" pitchFamily="18" charset="0"/>
                            <a:ea typeface="Cambria Math"/>
                          </a:rPr>
                        </m:ctrlPr>
                      </m:sSupPr>
                      <m:e>
                        <m:r>
                          <a:rPr lang="ru-RU" sz="2000" i="1">
                            <a:latin typeface="Cambria Math"/>
                            <a:ea typeface="Cambria Math"/>
                          </a:rPr>
                          <m:t>см</m:t>
                        </m:r>
                      </m:e>
                      <m:sup>
                        <m:r>
                          <a:rPr lang="ru-RU" sz="2000" i="1">
                            <a:latin typeface="Cambria Math"/>
                            <a:ea typeface="Cambria Math"/>
                          </a:rPr>
                          <m:t>3</m:t>
                        </m:r>
                      </m:sup>
                    </m:sSup>
                  </m:oMath>
                </a14:m>
                <a:r>
                  <a:rPr lang="en-US" sz="2000" b="1" dirty="0" smtClean="0"/>
                  <a:t> </a:t>
                </a:r>
                <a:br>
                  <a:rPr lang="en-US" sz="2000" b="1" dirty="0" smtClean="0"/>
                </a:br>
                <a:r>
                  <a:rPr lang="ru-RU" sz="1200" dirty="0">
                    <a:solidFill>
                      <a:prstClr val="black"/>
                    </a:solidFill>
                  </a:rPr>
                  <a:t>Федорова Н.В., Муравьев Л.А., Колмогорова В.В. Статистические оценки связи региональных магнитных аномалий с сейсмическими границами приполярного сектора Уральского региона // Уральский геофизический вестник. 2017. № 1 (29). С. 47-51.</a:t>
                </a:r>
              </a:p>
              <a:p>
                <a:endParaRPr lang="ru-RU" sz="20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21551" y="3322286"/>
                <a:ext cx="8308565" cy="1569660"/>
              </a:xfrm>
              <a:prstGeom prst="rect">
                <a:avLst/>
              </a:prstGeom>
              <a:blipFill rotWithShape="0">
                <a:blip r:embed="rId4"/>
                <a:stretch>
                  <a:fillRect l="-808" t="-2335"/>
                </a:stretch>
              </a:blipFill>
            </p:spPr>
            <p:txBody>
              <a:bodyPr/>
              <a:lstStyle/>
              <a:p>
                <a:r>
                  <a:rPr lang="ru-RU">
                    <a:noFill/>
                  </a:rPr>
                  <a:t> </a:t>
                </a:r>
              </a:p>
            </p:txBody>
          </p:sp>
        </mc:Fallback>
      </mc:AlternateContent>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32440" y="1844824"/>
            <a:ext cx="409957" cy="3852680"/>
          </a:xfrm>
          <a:prstGeom prst="rect">
            <a:avLst/>
          </a:prstGeom>
        </p:spPr>
      </p:pic>
    </p:spTree>
    <p:extLst>
      <p:ext uri="{BB962C8B-B14F-4D97-AF65-F5344CB8AC3E}">
        <p14:creationId xmlns:p14="http://schemas.microsoft.com/office/powerpoint/2010/main" val="36085316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8654" y="581016"/>
            <a:ext cx="7407236" cy="2612285"/>
          </a:xfrm>
          <a:prstGeom prst="rect">
            <a:avLst/>
          </a:prstGeom>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078" y="4287464"/>
            <a:ext cx="7453778" cy="2718144"/>
          </a:xfrm>
          <a:prstGeom prst="rect">
            <a:avLst/>
          </a:prstGeom>
        </p:spPr>
      </p:pic>
      <p:sp>
        <p:nvSpPr>
          <p:cNvPr id="3" name="TextBox 2"/>
          <p:cNvSpPr txBox="1"/>
          <p:nvPr/>
        </p:nvSpPr>
        <p:spPr>
          <a:xfrm>
            <a:off x="85361" y="-27384"/>
            <a:ext cx="7252948" cy="769441"/>
          </a:xfrm>
          <a:prstGeom prst="rect">
            <a:avLst/>
          </a:prstGeom>
          <a:noFill/>
        </p:spPr>
        <p:txBody>
          <a:bodyPr wrap="none" rtlCol="0">
            <a:spAutoFit/>
          </a:bodyPr>
          <a:lstStyle/>
          <a:p>
            <a:r>
              <a:rPr lang="ru-RU" sz="2000" b="1" dirty="0"/>
              <a:t>Поверхность </a:t>
            </a:r>
            <a:r>
              <a:rPr lang="ru-RU" sz="2000" b="1" dirty="0" err="1" smtClean="0"/>
              <a:t>Мохоровичича</a:t>
            </a:r>
            <a:r>
              <a:rPr lang="ru-RU" sz="2000" b="1" dirty="0" smtClean="0"/>
              <a:t> по </a:t>
            </a:r>
            <a:r>
              <a:rPr lang="ru-RU" sz="2000" b="1" dirty="0"/>
              <a:t>модели </a:t>
            </a:r>
            <a:r>
              <a:rPr lang="en-US" sz="2000" b="1" dirty="0"/>
              <a:t>Crust 1.0 (1°x1°)</a:t>
            </a:r>
          </a:p>
          <a:p>
            <a:r>
              <a:rPr lang="en-US" sz="1200" dirty="0" err="1"/>
              <a:t>Laske</a:t>
            </a:r>
            <a:r>
              <a:rPr lang="en-US" sz="1200" dirty="0"/>
              <a:t>, G., Masters., G., Ma, Z. and </a:t>
            </a:r>
            <a:r>
              <a:rPr lang="en-US" sz="1200" dirty="0" err="1"/>
              <a:t>Pasyanos</a:t>
            </a:r>
            <a:r>
              <a:rPr lang="en-US" sz="1200" dirty="0"/>
              <a:t>, M., Update on CRUST1.0 - A 1-degree Global Model of Earth's Crust, </a:t>
            </a:r>
            <a:endParaRPr lang="en-US" sz="1200" dirty="0" smtClean="0"/>
          </a:p>
          <a:p>
            <a:r>
              <a:rPr lang="en-US" sz="1200" dirty="0" err="1" smtClean="0"/>
              <a:t>Geophys</a:t>
            </a:r>
            <a:r>
              <a:rPr lang="en-US" sz="1200" dirty="0"/>
              <a:t>. Res. Abstracts, 15, Abstract EGU2013-2658, 2013.</a:t>
            </a:r>
            <a:endParaRPr lang="ru-RU" sz="1200" dirty="0"/>
          </a:p>
        </p:txBody>
      </p:sp>
      <mc:AlternateContent xmlns:mc="http://schemas.openxmlformats.org/markup-compatibility/2006" xmlns:a14="http://schemas.microsoft.com/office/drawing/2010/main">
        <mc:Choice Requires="a14">
          <p:sp>
            <p:nvSpPr>
              <p:cNvPr id="13" name="TextBox 12"/>
              <p:cNvSpPr txBox="1"/>
              <p:nvPr/>
            </p:nvSpPr>
            <p:spPr>
              <a:xfrm>
                <a:off x="65278" y="3295080"/>
                <a:ext cx="8308565" cy="1615827"/>
              </a:xfrm>
              <a:prstGeom prst="rect">
                <a:avLst/>
              </a:prstGeom>
              <a:noFill/>
            </p:spPr>
            <p:txBody>
              <a:bodyPr wrap="square" rtlCol="0">
                <a:spAutoFit/>
              </a:bodyPr>
              <a:lstStyle/>
              <a:p>
                <a:r>
                  <a:rPr lang="ru-RU" sz="2000" b="1" dirty="0"/>
                  <a:t>Поверхность </a:t>
                </a:r>
                <a:r>
                  <a:rPr lang="ru-RU" sz="2000" b="1" dirty="0" err="1" smtClean="0"/>
                  <a:t>Мохоровичича</a:t>
                </a:r>
                <a:r>
                  <a:rPr lang="ru-RU" sz="2000" b="1" dirty="0" smtClean="0"/>
                  <a:t>, </a:t>
                </a:r>
                <a:r>
                  <a:rPr lang="ru-RU" sz="2000" b="1" dirty="0"/>
                  <a:t>построенная </a:t>
                </a:r>
                <a:r>
                  <a:rPr lang="ru-RU" sz="2000" b="1" dirty="0" smtClean="0"/>
                  <a:t>по интерполяционной </a:t>
                </a:r>
              </a:p>
              <a:p>
                <a:r>
                  <a:rPr lang="ru-RU" sz="2000" b="1" dirty="0" smtClean="0"/>
                  <a:t>модели </a:t>
                </a:r>
                <a:r>
                  <a:rPr lang="ru-RU" sz="2000" b="1" dirty="0"/>
                  <a:t> </a:t>
                </a:r>
                <a:r>
                  <a:rPr lang="en-US" sz="2000" dirty="0" err="1"/>
                  <a:t>Vp</a:t>
                </a:r>
                <a:r>
                  <a:rPr lang="ru-RU" sz="2000" dirty="0"/>
                  <a:t> </a:t>
                </a:r>
                <a14:m>
                  <m:oMath xmlns:m="http://schemas.openxmlformats.org/officeDocument/2006/math">
                    <m:r>
                      <a:rPr lang="en-US" sz="2000" i="1">
                        <a:latin typeface="Cambria Math"/>
                        <a:ea typeface="Cambria Math"/>
                      </a:rPr>
                      <m:t>∈</m:t>
                    </m:r>
                    <m:d>
                      <m:dPr>
                        <m:begChr m:val="["/>
                        <m:endChr m:val="]"/>
                        <m:ctrlPr>
                          <a:rPr lang="en-US" sz="2000" i="1">
                            <a:latin typeface="Cambria Math" panose="02040503050406030204" pitchFamily="18" charset="0"/>
                            <a:ea typeface="Cambria Math"/>
                          </a:rPr>
                        </m:ctrlPr>
                      </m:dPr>
                      <m:e>
                        <m:r>
                          <a:rPr lang="ru-RU" sz="2000" i="1">
                            <a:latin typeface="Cambria Math"/>
                            <a:ea typeface="Cambria Math"/>
                          </a:rPr>
                          <m:t>7</m:t>
                        </m:r>
                        <m:r>
                          <a:rPr lang="en-US" sz="2000" i="1">
                            <a:latin typeface="Cambria Math"/>
                            <a:ea typeface="Cambria Math"/>
                          </a:rPr>
                          <m:t>.</m:t>
                        </m:r>
                        <m:r>
                          <a:rPr lang="ru-RU" sz="2000" i="1">
                            <a:latin typeface="Cambria Math"/>
                            <a:ea typeface="Cambria Math"/>
                          </a:rPr>
                          <m:t>7</m:t>
                        </m:r>
                        <m:r>
                          <a:rPr lang="en-US" sz="2000" i="1">
                            <a:latin typeface="Cambria Math"/>
                            <a:ea typeface="Cambria Math"/>
                          </a:rPr>
                          <m:t>;</m:t>
                        </m:r>
                        <m:r>
                          <a:rPr lang="ru-RU" sz="2000" i="1">
                            <a:latin typeface="Cambria Math"/>
                            <a:ea typeface="Cambria Math"/>
                          </a:rPr>
                          <m:t>8.4</m:t>
                        </m:r>
                      </m:e>
                    </m:d>
                  </m:oMath>
                </a14:m>
                <a:r>
                  <a:rPr lang="en-US" sz="2000" dirty="0"/>
                  <a:t> </a:t>
                </a:r>
                <a:r>
                  <a:rPr lang="ru-RU" sz="2000" dirty="0"/>
                  <a:t>км/с, </a:t>
                </a:r>
                <a14:m>
                  <m:oMath xmlns:m="http://schemas.openxmlformats.org/officeDocument/2006/math">
                    <m:r>
                      <a:rPr lang="ru-RU" sz="2000" i="1">
                        <a:latin typeface="Cambria Math"/>
                        <a:ea typeface="Cambria Math"/>
                      </a:rPr>
                      <m:t>𝜎</m:t>
                    </m:r>
                    <m:r>
                      <a:rPr lang="en-US" sz="2000" i="1">
                        <a:latin typeface="Cambria Math"/>
                        <a:ea typeface="Cambria Math"/>
                      </a:rPr>
                      <m:t>∈</m:t>
                    </m:r>
                    <m:d>
                      <m:dPr>
                        <m:begChr m:val="["/>
                        <m:endChr m:val="]"/>
                        <m:ctrlPr>
                          <a:rPr lang="en-US" sz="2000" i="1">
                            <a:latin typeface="Cambria Math" panose="02040503050406030204" pitchFamily="18" charset="0"/>
                            <a:ea typeface="Cambria Math"/>
                          </a:rPr>
                        </m:ctrlPr>
                      </m:dPr>
                      <m:e>
                        <m:r>
                          <a:rPr lang="ru-RU" sz="2000" i="1">
                            <a:latin typeface="Cambria Math"/>
                            <a:ea typeface="Cambria Math"/>
                          </a:rPr>
                          <m:t>3</m:t>
                        </m:r>
                        <m:r>
                          <a:rPr lang="en-US" sz="2000" i="1">
                            <a:latin typeface="Cambria Math"/>
                            <a:ea typeface="Cambria Math"/>
                          </a:rPr>
                          <m:t>.</m:t>
                        </m:r>
                        <m:r>
                          <a:rPr lang="ru-RU" sz="2000" i="1">
                            <a:latin typeface="Cambria Math"/>
                            <a:ea typeface="Cambria Math"/>
                          </a:rPr>
                          <m:t>24</m:t>
                        </m:r>
                        <m:r>
                          <a:rPr lang="en-US" sz="2000" i="1">
                            <a:latin typeface="Cambria Math"/>
                            <a:ea typeface="Cambria Math"/>
                          </a:rPr>
                          <m:t>;</m:t>
                        </m:r>
                        <m:r>
                          <a:rPr lang="ru-RU" sz="2000" i="1">
                            <a:latin typeface="Cambria Math"/>
                            <a:ea typeface="Cambria Math"/>
                          </a:rPr>
                          <m:t>3</m:t>
                        </m:r>
                        <m:r>
                          <a:rPr lang="en-US" sz="2000" i="1">
                            <a:latin typeface="Cambria Math"/>
                            <a:ea typeface="Cambria Math"/>
                          </a:rPr>
                          <m:t>.</m:t>
                        </m:r>
                        <m:r>
                          <a:rPr lang="ru-RU" sz="2000" i="1">
                            <a:latin typeface="Cambria Math"/>
                            <a:ea typeface="Cambria Math"/>
                          </a:rPr>
                          <m:t>42</m:t>
                        </m:r>
                      </m:e>
                    </m:d>
                    <m:r>
                      <a:rPr lang="en-US" sz="2000" i="1">
                        <a:latin typeface="Cambria Math"/>
                        <a:ea typeface="Cambria Math"/>
                      </a:rPr>
                      <m:t> </m:t>
                    </m:r>
                    <m:r>
                      <a:rPr lang="ru-RU" sz="2000" i="1">
                        <a:latin typeface="Cambria Math"/>
                        <a:ea typeface="Cambria Math"/>
                      </a:rPr>
                      <m:t>г/</m:t>
                    </m:r>
                    <m:sSup>
                      <m:sSupPr>
                        <m:ctrlPr>
                          <a:rPr lang="ru-RU" sz="2000" i="1">
                            <a:latin typeface="Cambria Math" panose="02040503050406030204" pitchFamily="18" charset="0"/>
                            <a:ea typeface="Cambria Math"/>
                          </a:rPr>
                        </m:ctrlPr>
                      </m:sSupPr>
                      <m:e>
                        <m:r>
                          <a:rPr lang="ru-RU" sz="2000" i="1">
                            <a:latin typeface="Cambria Math"/>
                            <a:ea typeface="Cambria Math"/>
                          </a:rPr>
                          <m:t>см</m:t>
                        </m:r>
                      </m:e>
                      <m:sup>
                        <m:r>
                          <a:rPr lang="ru-RU" sz="2000" i="1">
                            <a:latin typeface="Cambria Math"/>
                            <a:ea typeface="Cambria Math"/>
                          </a:rPr>
                          <m:t>3</m:t>
                        </m:r>
                      </m:sup>
                    </m:sSup>
                  </m:oMath>
                </a14:m>
                <a:endParaRPr lang="ru-RU" sz="2000" dirty="0"/>
              </a:p>
              <a:p>
                <a:r>
                  <a:rPr lang="ru-RU" sz="1200" dirty="0"/>
                  <a:t>Федорова Н.В., Муравьев Л.А., Колмогорова В.В. Статистические оценки связи региональных магнитных аномалий с сейсмическими границами приполярного сектора Уральского региона // Уральский геофизический вестник. 2017. № 1 (29). С. 47-51.</a:t>
                </a:r>
              </a:p>
              <a:p>
                <a:endParaRPr lang="ru-RU" sz="2000" b="1" dirty="0"/>
              </a:p>
            </p:txBody>
          </p:sp>
        </mc:Choice>
        <mc:Fallback xmlns="">
          <p:sp>
            <p:nvSpPr>
              <p:cNvPr id="13" name="TextBox 12"/>
              <p:cNvSpPr txBox="1">
                <a:spLocks noRot="1" noChangeAspect="1" noMove="1" noResize="1" noEditPoints="1" noAdjustHandles="1" noChangeArrowheads="1" noChangeShapeType="1" noTextEdit="1"/>
              </p:cNvSpPr>
              <p:nvPr/>
            </p:nvSpPr>
            <p:spPr>
              <a:xfrm>
                <a:off x="65278" y="3295080"/>
                <a:ext cx="8308565" cy="1615827"/>
              </a:xfrm>
              <a:prstGeom prst="rect">
                <a:avLst/>
              </a:prstGeom>
              <a:blipFill rotWithShape="0">
                <a:blip r:embed="rId4"/>
                <a:stretch>
                  <a:fillRect l="-807" t="-2264"/>
                </a:stretch>
              </a:blipFill>
            </p:spPr>
            <p:txBody>
              <a:bodyPr/>
              <a:lstStyle/>
              <a:p>
                <a:r>
                  <a:rPr lang="ru-RU">
                    <a:noFill/>
                  </a:rPr>
                  <a:t> </a:t>
                </a:r>
              </a:p>
            </p:txBody>
          </p:sp>
        </mc:Fallback>
      </mc:AlternateContent>
      <p:cxnSp>
        <p:nvCxnSpPr>
          <p:cNvPr id="15" name="Прямая соединительная линия 14"/>
          <p:cNvCxnSpPr/>
          <p:nvPr/>
        </p:nvCxnSpPr>
        <p:spPr>
          <a:xfrm flipV="1">
            <a:off x="0" y="3193301"/>
            <a:ext cx="8796296" cy="101779"/>
          </a:xfrm>
          <a:prstGeom prst="line">
            <a:avLst/>
          </a:prstGeom>
          <a:ln w="22225"/>
        </p:spPr>
        <p:style>
          <a:lnRef idx="1">
            <a:schemeClr val="accent1"/>
          </a:lnRef>
          <a:fillRef idx="0">
            <a:schemeClr val="accent1"/>
          </a:fillRef>
          <a:effectRef idx="0">
            <a:schemeClr val="accent1"/>
          </a:effectRef>
          <a:fontRef idx="minor">
            <a:schemeClr val="tx1"/>
          </a:fontRef>
        </p:style>
      </p:cxn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4339" y="1174748"/>
            <a:ext cx="583915" cy="4449785"/>
          </a:xfrm>
          <a:prstGeom prst="rect">
            <a:avLst/>
          </a:prstGeom>
        </p:spPr>
      </p:pic>
    </p:spTree>
    <p:extLst>
      <p:ext uri="{BB962C8B-B14F-4D97-AF65-F5344CB8AC3E}">
        <p14:creationId xmlns:p14="http://schemas.microsoft.com/office/powerpoint/2010/main" val="35357070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6" y="765837"/>
            <a:ext cx="8352928" cy="6186309"/>
          </a:xfrm>
          <a:prstGeom prst="rect">
            <a:avLst/>
          </a:prstGeom>
          <a:noFill/>
        </p:spPr>
        <p:txBody>
          <a:bodyPr wrap="square" rtlCol="0">
            <a:spAutoFit/>
          </a:bodyPr>
          <a:lstStyle/>
          <a:p>
            <a:pPr indent="263525" algn="just"/>
            <a:r>
              <a:rPr lang="ru-RU" dirty="0" smtClean="0"/>
              <a:t>Каждый фрагмент плотностной модели в пределах сейсмического разреза характеризуется суммарной массой и имеет свою средневзвешенную (двумерную) плотность. Средневзвешенной плотности соответствует свой расчетный уровень регионального фона. Этот </a:t>
            </a:r>
            <a:r>
              <a:rPr lang="ru-RU" dirty="0"/>
              <a:t>уровень меняется не только от разреза к разрезу, но и принципиально отличается для фрагментарных участков различных плотностных сегментов. </a:t>
            </a:r>
            <a:r>
              <a:rPr lang="ru-RU" dirty="0" smtClean="0"/>
              <a:t>С тем, чтобы исключить «перекос» регионального фона трехмерной модели интерполированной плотности, вводится единая для всех расчетов плотность относимости, </a:t>
            </a:r>
            <a:r>
              <a:rPr lang="ru-RU" dirty="0"/>
              <a:t>зависящая только от глубины. Ее можно получить, усредняя сеточные функции интерполированной плотности по каждому слою </a:t>
            </a:r>
            <a:r>
              <a:rPr lang="ru-RU" dirty="0" smtClean="0"/>
              <a:t>модельной ортогональной призмы. Полученная </a:t>
            </a:r>
            <a:r>
              <a:rPr lang="ru-RU" dirty="0"/>
              <a:t>совокупность средних </a:t>
            </a:r>
            <a:r>
              <a:rPr lang="ru-RU" dirty="0" smtClean="0"/>
              <a:t>принимается, за </a:t>
            </a:r>
            <a:r>
              <a:rPr lang="ru-RU" dirty="0"/>
              <a:t>плотность относимости σ</a:t>
            </a:r>
            <a:r>
              <a:rPr lang="ru-RU" baseline="-25000" dirty="0"/>
              <a:t>0</a:t>
            </a:r>
            <a:r>
              <a:rPr lang="ru-RU" dirty="0"/>
              <a:t>(</a:t>
            </a:r>
            <a:r>
              <a:rPr lang="en-US" dirty="0"/>
              <a:t>z</a:t>
            </a:r>
            <a:r>
              <a:rPr lang="ru-RU" dirty="0" smtClean="0"/>
              <a:t>) нормальной </a:t>
            </a:r>
            <a:r>
              <a:rPr lang="ru-RU" dirty="0"/>
              <a:t>модели. </a:t>
            </a:r>
            <a:endParaRPr lang="ru-RU" dirty="0" smtClean="0"/>
          </a:p>
          <a:p>
            <a:pPr indent="263525" algn="just"/>
            <a:r>
              <a:rPr lang="ru-RU" dirty="0" smtClean="0"/>
              <a:t>Для </a:t>
            </a:r>
            <a:r>
              <a:rPr lang="ru-RU" dirty="0"/>
              <a:t>исключения краевого эффекта затухания </a:t>
            </a:r>
            <a:r>
              <a:rPr lang="ru-RU" dirty="0" smtClean="0"/>
              <a:t>поля за внешним контуром планшета реализовано пространственное </a:t>
            </a:r>
            <a:r>
              <a:rPr lang="ru-RU" dirty="0"/>
              <a:t>продолжение </a:t>
            </a:r>
            <a:r>
              <a:rPr lang="ru-RU" dirty="0" err="1"/>
              <a:t>аномалиеобразующих</a:t>
            </a:r>
            <a:r>
              <a:rPr lang="ru-RU" dirty="0"/>
              <a:t> масс </a:t>
            </a:r>
            <a:r>
              <a:rPr lang="ru-RU" dirty="0" smtClean="0"/>
              <a:t>во внешнюю кольцевую область бесконечного радиуса. Плотность продолженных внешних масс также приравнивается к одномерной гидростатической плотности </a:t>
            </a:r>
            <a:r>
              <a:rPr lang="ru-RU" dirty="0"/>
              <a:t>σ</a:t>
            </a:r>
            <a:r>
              <a:rPr lang="ru-RU" baseline="-25000" dirty="0"/>
              <a:t>0</a:t>
            </a:r>
            <a:r>
              <a:rPr lang="ru-RU" dirty="0"/>
              <a:t>(</a:t>
            </a:r>
            <a:r>
              <a:rPr lang="en-US" dirty="0"/>
              <a:t>z</a:t>
            </a:r>
            <a:r>
              <a:rPr lang="ru-RU" dirty="0" smtClean="0"/>
              <a:t>).</a:t>
            </a:r>
          </a:p>
          <a:p>
            <a:pPr indent="263525" algn="just"/>
            <a:r>
              <a:rPr lang="ru-RU" dirty="0" smtClean="0"/>
              <a:t>Средняя </a:t>
            </a:r>
            <a:r>
              <a:rPr lang="ru-RU" dirty="0"/>
              <a:t>плотность, в основном, повторяет закономерности в распределении максимальных и минимальных </a:t>
            </a:r>
            <a:r>
              <a:rPr lang="ru-RU" dirty="0" smtClean="0"/>
              <a:t>значений. Сравнительно </a:t>
            </a:r>
            <a:r>
              <a:rPr lang="ru-RU" dirty="0"/>
              <a:t>с редукцией на любую постоянную плотность «нормальной» модели, </a:t>
            </a:r>
            <a:r>
              <a:rPr lang="ru-RU" dirty="0" err="1"/>
              <a:t>надгидростатические</a:t>
            </a:r>
            <a:r>
              <a:rPr lang="ru-RU" dirty="0"/>
              <a:t> добавки избыточной плотности имеют существенно меньшую амплитуду и минимизируют компенсационные составляющие расчетного уровня фона разноглубинных аномалий</a:t>
            </a:r>
            <a:r>
              <a:rPr lang="ru-RU" dirty="0" smtClean="0"/>
              <a:t>.</a:t>
            </a:r>
            <a:endParaRPr lang="ru-RU" dirty="0"/>
          </a:p>
        </p:txBody>
      </p:sp>
      <p:sp>
        <p:nvSpPr>
          <p:cNvPr id="3" name="TextBox 2"/>
          <p:cNvSpPr txBox="1"/>
          <p:nvPr/>
        </p:nvSpPr>
        <p:spPr>
          <a:xfrm>
            <a:off x="395536" y="179929"/>
            <a:ext cx="7884368" cy="523220"/>
          </a:xfrm>
          <a:prstGeom prst="rect">
            <a:avLst/>
          </a:prstGeom>
          <a:noFill/>
        </p:spPr>
        <p:txBody>
          <a:bodyPr wrap="square" rtlCol="0">
            <a:spAutoFit/>
          </a:bodyPr>
          <a:lstStyle/>
          <a:p>
            <a:pPr algn="ctr"/>
            <a:r>
              <a:rPr lang="ru-RU" sz="2800" b="1" dirty="0" smtClean="0"/>
              <a:t>Прямая задача гравиметрии</a:t>
            </a:r>
            <a:endParaRPr lang="ru-RU" sz="2800" b="1" dirty="0"/>
          </a:p>
        </p:txBody>
      </p:sp>
    </p:spTree>
    <p:extLst>
      <p:ext uri="{BB962C8B-B14F-4D97-AF65-F5344CB8AC3E}">
        <p14:creationId xmlns:p14="http://schemas.microsoft.com/office/powerpoint/2010/main" val="3705378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Группа 9"/>
          <p:cNvGrpSpPr/>
          <p:nvPr/>
        </p:nvGrpSpPr>
        <p:grpSpPr>
          <a:xfrm>
            <a:off x="83522" y="137155"/>
            <a:ext cx="9046533" cy="6625444"/>
            <a:chOff x="83522" y="137155"/>
            <a:chExt cx="9046533" cy="6625444"/>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l="6920" b="6528"/>
            <a:stretch/>
          </p:blipFill>
          <p:spPr>
            <a:xfrm>
              <a:off x="83522" y="531532"/>
              <a:ext cx="3960440" cy="4060616"/>
            </a:xfrm>
            <a:prstGeom prst="rect">
              <a:avLst/>
            </a:prstGeom>
          </p:spPr>
        </p:pic>
        <p:sp>
          <p:nvSpPr>
            <p:cNvPr id="5" name="Прямоугольник 4"/>
            <p:cNvSpPr/>
            <p:nvPr/>
          </p:nvSpPr>
          <p:spPr>
            <a:xfrm>
              <a:off x="115139" y="5162161"/>
              <a:ext cx="3707904" cy="1600438"/>
            </a:xfrm>
            <a:prstGeom prst="rect">
              <a:avLst/>
            </a:prstGeom>
          </p:spPr>
          <p:txBody>
            <a:bodyPr wrap="square">
              <a:spAutoFit/>
            </a:bodyPr>
            <a:lstStyle/>
            <a:p>
              <a:pPr lvl="0" algn="just"/>
              <a:r>
                <a:rPr lang="ru-RU" altLang="ru-RU" sz="1400" dirty="0">
                  <a:latin typeface="Arial" panose="020B0604020202020204" pitchFamily="34" charset="0"/>
                  <a:cs typeface="Arial" panose="020B0604020202020204" pitchFamily="34" charset="0"/>
                </a:rPr>
                <a:t>Графики зависимости от глубины плотности в слое для 3D модели начального приближения</a:t>
              </a:r>
              <a:endParaRPr lang="en-US" altLang="ru-RU" sz="1400" dirty="0">
                <a:latin typeface="Arial" panose="020B0604020202020204" pitchFamily="34" charset="0"/>
                <a:cs typeface="Arial" panose="020B0604020202020204" pitchFamily="34" charset="0"/>
              </a:endParaRPr>
            </a:p>
            <a:p>
              <a:pPr lvl="0" algn="just"/>
              <a:endParaRPr lang="en-US" altLang="ru-RU" sz="1400" dirty="0">
                <a:latin typeface="Arial" panose="020B0604020202020204" pitchFamily="34" charset="0"/>
                <a:cs typeface="Arial" panose="020B0604020202020204" pitchFamily="34" charset="0"/>
              </a:endParaRPr>
            </a:p>
            <a:p>
              <a:pPr lvl="0" algn="just"/>
              <a:r>
                <a:rPr lang="ru-RU" altLang="ru-RU" sz="1400" dirty="0">
                  <a:latin typeface="Arial" panose="020B0604020202020204" pitchFamily="34" charset="0"/>
                  <a:cs typeface="Arial" panose="020B0604020202020204" pitchFamily="34" charset="0"/>
                </a:rPr>
                <a:t>1 – минимальной, </a:t>
              </a:r>
              <a:endParaRPr lang="en-US" altLang="ru-RU" sz="1400" dirty="0">
                <a:latin typeface="Arial" panose="020B0604020202020204" pitchFamily="34" charset="0"/>
                <a:cs typeface="Arial" panose="020B0604020202020204" pitchFamily="34" charset="0"/>
              </a:endParaRPr>
            </a:p>
            <a:p>
              <a:pPr lvl="0" algn="just"/>
              <a:r>
                <a:rPr lang="ru-RU" altLang="ru-RU" sz="1400" dirty="0">
                  <a:latin typeface="Arial" panose="020B0604020202020204" pitchFamily="34" charset="0"/>
                  <a:cs typeface="Arial" panose="020B0604020202020204" pitchFamily="34" charset="0"/>
                </a:rPr>
                <a:t>2 – максимальной, </a:t>
              </a:r>
              <a:endParaRPr lang="en-US" altLang="ru-RU" sz="1400" dirty="0">
                <a:latin typeface="Arial" panose="020B0604020202020204" pitchFamily="34" charset="0"/>
                <a:cs typeface="Arial" panose="020B0604020202020204" pitchFamily="34" charset="0"/>
              </a:endParaRPr>
            </a:p>
            <a:p>
              <a:pPr lvl="0" algn="just"/>
              <a:r>
                <a:rPr lang="ru-RU" altLang="ru-RU" sz="1400" dirty="0">
                  <a:latin typeface="Arial" panose="020B0604020202020204" pitchFamily="34" charset="0"/>
                  <a:cs typeface="Arial" panose="020B0604020202020204" pitchFamily="34" charset="0"/>
                </a:rPr>
                <a:t>3 –средней</a:t>
              </a:r>
              <a:r>
                <a:rPr lang="en-US" altLang="ru-RU" sz="1400" dirty="0">
                  <a:latin typeface="Arial" panose="020B0604020202020204" pitchFamily="34" charset="0"/>
                  <a:cs typeface="Arial" panose="020B0604020202020204" pitchFamily="34" charset="0"/>
                </a:rPr>
                <a:t> (</a:t>
              </a:r>
              <a:r>
                <a:rPr lang="ru-RU" altLang="ru-RU" sz="1400" dirty="0">
                  <a:latin typeface="Arial" panose="020B0604020202020204" pitchFamily="34" charset="0"/>
                  <a:cs typeface="Arial" panose="020B0604020202020204" pitchFamily="34" charset="0"/>
                </a:rPr>
                <a:t>гидростатической). </a:t>
              </a:r>
              <a:endParaRPr lang="en-US" altLang="ru-RU" sz="1400" dirty="0">
                <a:latin typeface="Arial" panose="020B0604020202020204" pitchFamily="34" charset="0"/>
                <a:cs typeface="Arial" panose="020B0604020202020204" pitchFamily="34" charset="0"/>
              </a:endParaRPr>
            </a:p>
          </p:txBody>
        </p:sp>
        <p:sp>
          <p:nvSpPr>
            <p:cNvPr id="7" name="Прямоугольник 6"/>
            <p:cNvSpPr/>
            <p:nvPr/>
          </p:nvSpPr>
          <p:spPr>
            <a:xfrm>
              <a:off x="4558055" y="5131525"/>
              <a:ext cx="4572000" cy="1600438"/>
            </a:xfrm>
            <a:prstGeom prst="rect">
              <a:avLst/>
            </a:prstGeom>
          </p:spPr>
          <p:txBody>
            <a:bodyPr>
              <a:spAutoFit/>
            </a:bodyPr>
            <a:lstStyle/>
            <a:p>
              <a:pPr algn="just"/>
              <a:r>
                <a:rPr lang="ru-RU" sz="1400" dirty="0">
                  <a:latin typeface="Arial" panose="020B0604020202020204" pitchFamily="34" charset="0"/>
                  <a:cs typeface="Arial" panose="020B0604020202020204" pitchFamily="34" charset="0"/>
                </a:rPr>
                <a:t>Прямая задача гравиметрии для сеточных матриц </a:t>
              </a:r>
              <a:endParaRPr lang="en-US" sz="1400" dirty="0" smtClean="0">
                <a:latin typeface="Arial" panose="020B0604020202020204" pitchFamily="34" charset="0"/>
                <a:cs typeface="Arial" panose="020B0604020202020204" pitchFamily="34" charset="0"/>
              </a:endParaRPr>
            </a:p>
            <a:p>
              <a:pPr algn="just"/>
              <a:r>
                <a:rPr lang="ru-RU" sz="1400" dirty="0" smtClean="0">
                  <a:latin typeface="Arial" panose="020B0604020202020204" pitchFamily="34" charset="0"/>
                  <a:cs typeface="Arial" panose="020B0604020202020204" pitchFamily="34" charset="0"/>
                </a:rPr>
                <a:t>3D </a:t>
              </a:r>
              <a:r>
                <a:rPr lang="ru-RU" sz="1400" dirty="0">
                  <a:latin typeface="Arial" panose="020B0604020202020204" pitchFamily="34" charset="0"/>
                  <a:cs typeface="Arial" panose="020B0604020202020204" pitchFamily="34" charset="0"/>
                </a:rPr>
                <a:t>плотностной модели начального </a:t>
              </a:r>
              <a:r>
                <a:rPr lang="ru-RU" sz="1400" dirty="0" smtClean="0">
                  <a:latin typeface="Arial" panose="020B0604020202020204" pitchFamily="34" charset="0"/>
                  <a:cs typeface="Arial" panose="020B0604020202020204" pitchFamily="34" charset="0"/>
                </a:rPr>
                <a:t>приближения:</a:t>
              </a:r>
              <a:endParaRPr lang="en-US" sz="1400" dirty="0" smtClean="0">
                <a:latin typeface="Arial" panose="020B0604020202020204" pitchFamily="34" charset="0"/>
                <a:cs typeface="Arial" panose="020B0604020202020204" pitchFamily="34" charset="0"/>
              </a:endParaRPr>
            </a:p>
            <a:p>
              <a:pPr algn="just"/>
              <a:endParaRPr lang="en-US" sz="1400" dirty="0">
                <a:latin typeface="Arial" panose="020B0604020202020204" pitchFamily="34" charset="0"/>
                <a:ea typeface="Calibri" panose="020F0502020204030204" pitchFamily="34" charset="0"/>
                <a:cs typeface="Arial" panose="020B0604020202020204" pitchFamily="34" charset="0"/>
              </a:endParaRPr>
            </a:p>
            <a:p>
              <a:pPr algn="just"/>
              <a:r>
                <a:rPr lang="ru-RU" sz="1400" dirty="0" smtClean="0">
                  <a:latin typeface="Arial" panose="020B0604020202020204" pitchFamily="34" charset="0"/>
                  <a:ea typeface="Calibri" panose="020F0502020204030204" pitchFamily="34" charset="0"/>
                  <a:cs typeface="Arial" panose="020B0604020202020204" pitchFamily="34" charset="0"/>
                </a:rPr>
                <a:t>1 – наблюденное поле, </a:t>
              </a:r>
              <a:endParaRPr lang="en-US" sz="1400" dirty="0" smtClean="0">
                <a:latin typeface="Arial" panose="020B0604020202020204" pitchFamily="34" charset="0"/>
                <a:ea typeface="Calibri" panose="020F0502020204030204" pitchFamily="34" charset="0"/>
                <a:cs typeface="Arial" panose="020B0604020202020204" pitchFamily="34" charset="0"/>
              </a:endParaRPr>
            </a:p>
            <a:p>
              <a:pPr algn="just"/>
              <a:r>
                <a:rPr lang="ru-RU" sz="1400" dirty="0" smtClean="0">
                  <a:latin typeface="Arial" panose="020B0604020202020204" pitchFamily="34" charset="0"/>
                  <a:ea typeface="Calibri" panose="020F0502020204030204" pitchFamily="34" charset="0"/>
                  <a:cs typeface="Arial" panose="020B0604020202020204" pitchFamily="34" charset="0"/>
                </a:rPr>
                <a:t>2 – модельное поле, </a:t>
              </a:r>
              <a:endParaRPr lang="en-US" sz="1400" dirty="0" smtClean="0">
                <a:latin typeface="Arial" panose="020B0604020202020204" pitchFamily="34" charset="0"/>
                <a:ea typeface="Calibri" panose="020F0502020204030204" pitchFamily="34" charset="0"/>
                <a:cs typeface="Arial" panose="020B0604020202020204" pitchFamily="34" charset="0"/>
              </a:endParaRPr>
            </a:p>
            <a:p>
              <a:pPr algn="just"/>
              <a:r>
                <a:rPr lang="ru-RU" sz="1400" dirty="0" smtClean="0">
                  <a:latin typeface="Arial" panose="020B0604020202020204" pitchFamily="34" charset="0"/>
                  <a:ea typeface="Calibri" panose="020F0502020204030204" pitchFamily="34" charset="0"/>
                  <a:cs typeface="Arial" panose="020B0604020202020204" pitchFamily="34" charset="0"/>
                </a:rPr>
                <a:t>3 – разность наблюденного и модельного полей (остаточное поле</a:t>
              </a:r>
              <a:r>
                <a:rPr lang="ru-RU" sz="1100" dirty="0" smtClean="0">
                  <a:latin typeface="Arial" panose="020B0604020202020204" pitchFamily="34" charset="0"/>
                  <a:ea typeface="Calibri" panose="020F0502020204030204" pitchFamily="34" charset="0"/>
                  <a:cs typeface="Arial" panose="020B0604020202020204" pitchFamily="34" charset="0"/>
                </a:rPr>
                <a:t>)</a:t>
              </a:r>
              <a:endParaRPr lang="ru-RU" sz="1100" dirty="0">
                <a:effectLst/>
                <a:latin typeface="Arial" panose="020B0604020202020204" pitchFamily="34" charset="0"/>
                <a:ea typeface="Calibri" panose="020F0502020204030204" pitchFamily="34" charset="0"/>
                <a:cs typeface="Arial" panose="020B0604020202020204" pitchFamily="34" charset="0"/>
              </a:endParaRPr>
            </a:p>
          </p:txBody>
        </p:sp>
        <p:grpSp>
          <p:nvGrpSpPr>
            <p:cNvPr id="9" name="Группа 8"/>
            <p:cNvGrpSpPr/>
            <p:nvPr/>
          </p:nvGrpSpPr>
          <p:grpSpPr>
            <a:xfrm>
              <a:off x="4788024" y="137155"/>
              <a:ext cx="3807905" cy="4849370"/>
              <a:chOff x="5183717" y="1268760"/>
              <a:chExt cx="3051588" cy="3886200"/>
            </a:xfrm>
          </p:grpSpPr>
          <p:pic>
            <p:nvPicPr>
              <p:cNvPr id="3075" name="Рисунок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268760"/>
                <a:ext cx="2943225"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5183717" y="4365104"/>
                <a:ext cx="235962" cy="215444"/>
              </a:xfrm>
              <a:prstGeom prst="rect">
                <a:avLst/>
              </a:prstGeom>
              <a:noFill/>
            </p:spPr>
            <p:txBody>
              <a:bodyPr wrap="none" rtlCol="0">
                <a:spAutoFit/>
              </a:bodyPr>
              <a:lstStyle/>
              <a:p>
                <a:r>
                  <a:rPr lang="ru-RU" sz="800" dirty="0" smtClean="0"/>
                  <a:t>0</a:t>
                </a:r>
                <a:endParaRPr lang="ru-RU" sz="800" dirty="0"/>
              </a:p>
            </p:txBody>
          </p:sp>
          <p:sp>
            <p:nvSpPr>
              <p:cNvPr id="6" name="TextBox 5"/>
              <p:cNvSpPr txBox="1"/>
              <p:nvPr/>
            </p:nvSpPr>
            <p:spPr>
              <a:xfrm>
                <a:off x="5292080" y="4915907"/>
                <a:ext cx="426720" cy="215444"/>
              </a:xfrm>
              <a:prstGeom prst="rect">
                <a:avLst/>
              </a:prstGeom>
              <a:noFill/>
            </p:spPr>
            <p:txBody>
              <a:bodyPr wrap="none" rtlCol="0">
                <a:spAutoFit/>
              </a:bodyPr>
              <a:lstStyle/>
              <a:p>
                <a:r>
                  <a:rPr lang="ru-RU" sz="800" dirty="0" smtClean="0"/>
                  <a:t>80 км</a:t>
                </a:r>
                <a:endParaRPr lang="ru-RU" sz="800" dirty="0"/>
              </a:p>
            </p:txBody>
          </p:sp>
          <p:sp>
            <p:nvSpPr>
              <p:cNvPr id="8" name="TextBox 7"/>
              <p:cNvSpPr txBox="1"/>
              <p:nvPr/>
            </p:nvSpPr>
            <p:spPr>
              <a:xfrm>
                <a:off x="5292080" y="1340768"/>
                <a:ext cx="301686" cy="369332"/>
              </a:xfrm>
              <a:prstGeom prst="rect">
                <a:avLst/>
              </a:prstGeom>
              <a:solidFill>
                <a:schemeClr val="bg1"/>
              </a:solidFill>
            </p:spPr>
            <p:txBody>
              <a:bodyPr wrap="none" rtlCol="0">
                <a:spAutoFit/>
              </a:bodyPr>
              <a:lstStyle/>
              <a:p>
                <a:r>
                  <a:rPr lang="en-US" b="1" dirty="0" smtClean="0"/>
                  <a:t>1</a:t>
                </a:r>
                <a:endParaRPr lang="ru-RU" b="1" dirty="0"/>
              </a:p>
            </p:txBody>
          </p:sp>
          <p:sp>
            <p:nvSpPr>
              <p:cNvPr id="11" name="TextBox 10"/>
              <p:cNvSpPr txBox="1"/>
              <p:nvPr/>
            </p:nvSpPr>
            <p:spPr>
              <a:xfrm>
                <a:off x="5268836" y="2250162"/>
                <a:ext cx="301686" cy="369332"/>
              </a:xfrm>
              <a:prstGeom prst="rect">
                <a:avLst/>
              </a:prstGeom>
              <a:solidFill>
                <a:schemeClr val="bg1"/>
              </a:solidFill>
            </p:spPr>
            <p:txBody>
              <a:bodyPr wrap="none" rtlCol="0">
                <a:spAutoFit/>
              </a:bodyPr>
              <a:lstStyle/>
              <a:p>
                <a:r>
                  <a:rPr lang="en-US" b="1" dirty="0"/>
                  <a:t>2</a:t>
                </a:r>
                <a:endParaRPr lang="ru-RU" b="1" dirty="0"/>
              </a:p>
            </p:txBody>
          </p:sp>
          <p:sp>
            <p:nvSpPr>
              <p:cNvPr id="12" name="TextBox 11"/>
              <p:cNvSpPr txBox="1"/>
              <p:nvPr/>
            </p:nvSpPr>
            <p:spPr>
              <a:xfrm>
                <a:off x="5220072" y="3076151"/>
                <a:ext cx="284157" cy="295976"/>
              </a:xfrm>
              <a:prstGeom prst="rect">
                <a:avLst/>
              </a:prstGeom>
              <a:solidFill>
                <a:schemeClr val="bg1"/>
              </a:solidFill>
            </p:spPr>
            <p:txBody>
              <a:bodyPr wrap="none" rtlCol="0">
                <a:spAutoFit/>
              </a:bodyPr>
              <a:lstStyle/>
              <a:p>
                <a:r>
                  <a:rPr lang="en-US" b="1" dirty="0" smtClean="0"/>
                  <a:t> 3</a:t>
                </a:r>
                <a:endParaRPr lang="ru-RU" b="1" dirty="0"/>
              </a:p>
            </p:txBody>
          </p:sp>
        </p:grpSp>
        <p:sp>
          <p:nvSpPr>
            <p:cNvPr id="13" name="Прямоугольник 12"/>
            <p:cNvSpPr/>
            <p:nvPr/>
          </p:nvSpPr>
          <p:spPr>
            <a:xfrm>
              <a:off x="539552" y="4221088"/>
              <a:ext cx="720080" cy="600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2123728" y="2257127"/>
              <a:ext cx="276038" cy="307777"/>
            </a:xfrm>
            <a:prstGeom prst="rect">
              <a:avLst/>
            </a:prstGeom>
            <a:noFill/>
          </p:spPr>
          <p:txBody>
            <a:bodyPr wrap="none" rtlCol="0">
              <a:spAutoFit/>
            </a:bodyPr>
            <a:lstStyle/>
            <a:p>
              <a:r>
                <a:rPr lang="ru-RU" sz="1400" b="1" dirty="0" smtClean="0"/>
                <a:t>1</a:t>
              </a:r>
              <a:endParaRPr lang="ru-RU" sz="1400" b="1" dirty="0"/>
            </a:p>
          </p:txBody>
        </p:sp>
        <p:sp>
          <p:nvSpPr>
            <p:cNvPr id="17" name="TextBox 16"/>
            <p:cNvSpPr txBox="1"/>
            <p:nvPr/>
          </p:nvSpPr>
          <p:spPr>
            <a:xfrm>
              <a:off x="3059832" y="3252016"/>
              <a:ext cx="276038" cy="307777"/>
            </a:xfrm>
            <a:prstGeom prst="rect">
              <a:avLst/>
            </a:prstGeom>
            <a:noFill/>
          </p:spPr>
          <p:txBody>
            <a:bodyPr wrap="none" rtlCol="0">
              <a:spAutoFit/>
            </a:bodyPr>
            <a:lstStyle/>
            <a:p>
              <a:r>
                <a:rPr lang="ru-RU" sz="1400" b="1" dirty="0" smtClean="0"/>
                <a:t>3</a:t>
              </a:r>
              <a:endParaRPr lang="ru-RU" sz="1400" b="1" dirty="0"/>
            </a:p>
          </p:txBody>
        </p:sp>
        <p:sp>
          <p:nvSpPr>
            <p:cNvPr id="18" name="TextBox 17"/>
            <p:cNvSpPr txBox="1"/>
            <p:nvPr/>
          </p:nvSpPr>
          <p:spPr>
            <a:xfrm>
              <a:off x="3545632" y="3027362"/>
              <a:ext cx="276038" cy="307777"/>
            </a:xfrm>
            <a:prstGeom prst="rect">
              <a:avLst/>
            </a:prstGeom>
            <a:noFill/>
          </p:spPr>
          <p:txBody>
            <a:bodyPr wrap="none" rtlCol="0">
              <a:spAutoFit/>
            </a:bodyPr>
            <a:lstStyle/>
            <a:p>
              <a:r>
                <a:rPr lang="ru-RU" sz="1400" b="1" dirty="0" smtClean="0"/>
                <a:t>2</a:t>
              </a:r>
              <a:endParaRPr lang="ru-RU" sz="1400" b="1" dirty="0"/>
            </a:p>
          </p:txBody>
        </p:sp>
      </p:grpSp>
    </p:spTree>
    <p:extLst>
      <p:ext uri="{BB962C8B-B14F-4D97-AF65-F5344CB8AC3E}">
        <p14:creationId xmlns:p14="http://schemas.microsoft.com/office/powerpoint/2010/main" val="36791913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4" name="Text Box 6"/>
          <p:cNvSpPr txBox="1">
            <a:spLocks noChangeArrowheads="1"/>
          </p:cNvSpPr>
          <p:nvPr/>
        </p:nvSpPr>
        <p:spPr bwMode="auto">
          <a:xfrm>
            <a:off x="3887302" y="670678"/>
            <a:ext cx="5148743"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smtClean="0"/>
              <a:t>Пересчет «вверх» (формула Пуассона):</a:t>
            </a:r>
            <a:endParaRPr lang="ru-RU" dirty="0"/>
          </a:p>
        </p:txBody>
      </p:sp>
      <p:graphicFrame>
        <p:nvGraphicFramePr>
          <p:cNvPr id="17416" name="Object 8"/>
          <p:cNvGraphicFramePr>
            <a:graphicFrameLocks noChangeAspect="1"/>
          </p:cNvGraphicFramePr>
          <p:nvPr>
            <p:extLst/>
          </p:nvPr>
        </p:nvGraphicFramePr>
        <p:xfrm>
          <a:off x="4181475" y="1118320"/>
          <a:ext cx="4784725" cy="833438"/>
        </p:xfrm>
        <a:graphic>
          <a:graphicData uri="http://schemas.openxmlformats.org/presentationml/2006/ole">
            <mc:AlternateContent xmlns:mc="http://schemas.openxmlformats.org/markup-compatibility/2006">
              <mc:Choice xmlns:v="urn:schemas-microsoft-com:vml" Requires="v">
                <p:oleObj spid="_x0000_s6380" name="Формула" r:id="rId4" imgW="3898800" imgH="520560" progId="Equation.3">
                  <p:embed/>
                </p:oleObj>
              </mc:Choice>
              <mc:Fallback>
                <p:oleObj name="Формула" r:id="rId4" imgW="3898800" imgH="520560" progId="Equation.3">
                  <p:embed/>
                  <p:pic>
                    <p:nvPicPr>
                      <p:cNvPr id="0" name=""/>
                      <p:cNvPicPr>
                        <a:picLocks noChangeAspect="1" noChangeArrowheads="1"/>
                      </p:cNvPicPr>
                      <p:nvPr/>
                    </p:nvPicPr>
                    <p:blipFill>
                      <a:blip r:embed="rId5"/>
                      <a:srcRect/>
                      <a:stretch>
                        <a:fillRect/>
                      </a:stretch>
                    </p:blipFill>
                    <p:spPr bwMode="auto">
                      <a:xfrm>
                        <a:off x="4181475" y="1118320"/>
                        <a:ext cx="4784725" cy="833438"/>
                      </a:xfrm>
                      <a:prstGeom prst="rect">
                        <a:avLst/>
                      </a:prstGeom>
                      <a:noFill/>
                      <a:effectLst/>
                    </p:spPr>
                  </p:pic>
                </p:oleObj>
              </mc:Fallback>
            </mc:AlternateContent>
          </a:graphicData>
        </a:graphic>
      </p:graphicFrame>
      <p:sp>
        <p:nvSpPr>
          <p:cNvPr id="17418" name="Line 10"/>
          <p:cNvSpPr>
            <a:spLocks noChangeShapeType="1"/>
          </p:cNvSpPr>
          <p:nvPr/>
        </p:nvSpPr>
        <p:spPr bwMode="auto">
          <a:xfrm>
            <a:off x="326881" y="896165"/>
            <a:ext cx="2939040" cy="144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7419" name="Line 11"/>
          <p:cNvSpPr>
            <a:spLocks noChangeShapeType="1"/>
          </p:cNvSpPr>
          <p:nvPr/>
        </p:nvSpPr>
        <p:spPr bwMode="auto">
          <a:xfrm>
            <a:off x="326881" y="1876907"/>
            <a:ext cx="2939040" cy="1441"/>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7420" name="Line 12"/>
          <p:cNvSpPr>
            <a:spLocks noChangeShapeType="1"/>
          </p:cNvSpPr>
          <p:nvPr/>
        </p:nvSpPr>
        <p:spPr bwMode="auto">
          <a:xfrm>
            <a:off x="326880" y="2889334"/>
            <a:ext cx="2926080" cy="1440"/>
          </a:xfrm>
          <a:prstGeom prst="line">
            <a:avLst/>
          </a:prstGeom>
          <a:noFill/>
          <a:ln w="9360">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7421" name="Line 13"/>
          <p:cNvSpPr>
            <a:spLocks noChangeShapeType="1"/>
          </p:cNvSpPr>
          <p:nvPr/>
        </p:nvSpPr>
        <p:spPr bwMode="auto">
          <a:xfrm flipV="1">
            <a:off x="816481" y="884643"/>
            <a:ext cx="1440" cy="1005226"/>
          </a:xfrm>
          <a:prstGeom prst="line">
            <a:avLst/>
          </a:prstGeom>
          <a:noFill/>
          <a:ln w="108000">
            <a:solidFill>
              <a:srgbClr val="00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7422" name="Line 14"/>
          <p:cNvSpPr>
            <a:spLocks noChangeShapeType="1"/>
          </p:cNvSpPr>
          <p:nvPr/>
        </p:nvSpPr>
        <p:spPr bwMode="auto">
          <a:xfrm>
            <a:off x="1795681" y="896164"/>
            <a:ext cx="1440" cy="1991729"/>
          </a:xfrm>
          <a:prstGeom prst="line">
            <a:avLst/>
          </a:prstGeom>
          <a:noFill/>
          <a:ln w="1080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7423" name="Line 15"/>
          <p:cNvSpPr>
            <a:spLocks noChangeShapeType="1"/>
          </p:cNvSpPr>
          <p:nvPr/>
        </p:nvSpPr>
        <p:spPr bwMode="auto">
          <a:xfrm flipV="1">
            <a:off x="2808000" y="1863946"/>
            <a:ext cx="1440" cy="1038349"/>
          </a:xfrm>
          <a:prstGeom prst="line">
            <a:avLst/>
          </a:prstGeom>
          <a:noFill/>
          <a:ln w="108000">
            <a:solidFill>
              <a:srgbClr val="00FFFF"/>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7424" name="Text Box 16"/>
          <p:cNvSpPr txBox="1">
            <a:spLocks noChangeArrowheads="1"/>
          </p:cNvSpPr>
          <p:nvPr/>
        </p:nvSpPr>
        <p:spPr bwMode="auto">
          <a:xfrm>
            <a:off x="3199681" y="1614800"/>
            <a:ext cx="816480" cy="40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a:t>z=0</a:t>
            </a:r>
          </a:p>
        </p:txBody>
      </p:sp>
      <p:sp>
        <p:nvSpPr>
          <p:cNvPr id="17425" name="Text Box 17"/>
          <p:cNvSpPr txBox="1">
            <a:spLocks noChangeArrowheads="1"/>
          </p:cNvSpPr>
          <p:nvPr/>
        </p:nvSpPr>
        <p:spPr bwMode="auto">
          <a:xfrm>
            <a:off x="3199681" y="2627226"/>
            <a:ext cx="816480" cy="6207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a:t>z</a:t>
            </a:r>
            <a:r>
              <a:rPr lang="ru-RU" dirty="0" smtClean="0"/>
              <a:t>=</a:t>
            </a:r>
            <a:r>
              <a:rPr lang="en-US" dirty="0" smtClean="0"/>
              <a:t>-h</a:t>
            </a:r>
            <a:endParaRPr lang="ru-RU" dirty="0"/>
          </a:p>
        </p:txBody>
      </p:sp>
      <p:sp>
        <p:nvSpPr>
          <p:cNvPr id="17426" name="Text Box 18"/>
          <p:cNvSpPr txBox="1">
            <a:spLocks noChangeArrowheads="1"/>
          </p:cNvSpPr>
          <p:nvPr/>
        </p:nvSpPr>
        <p:spPr bwMode="auto">
          <a:xfrm>
            <a:off x="3199681" y="635497"/>
            <a:ext cx="816480" cy="407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smtClean="0"/>
              <a:t>z=</a:t>
            </a:r>
            <a:r>
              <a:rPr lang="en-US" dirty="0" smtClean="0"/>
              <a:t>h</a:t>
            </a:r>
            <a:endParaRPr lang="ru-RU" dirty="0"/>
          </a:p>
        </p:txBody>
      </p:sp>
      <p:sp>
        <p:nvSpPr>
          <p:cNvPr id="24" name="TextBox 23"/>
          <p:cNvSpPr txBox="1"/>
          <p:nvPr/>
        </p:nvSpPr>
        <p:spPr>
          <a:xfrm>
            <a:off x="2312800" y="159023"/>
            <a:ext cx="4518416" cy="492443"/>
          </a:xfrm>
          <a:prstGeom prst="rect">
            <a:avLst/>
          </a:prstGeom>
          <a:noFill/>
        </p:spPr>
        <p:txBody>
          <a:bodyPr wrap="none" rtlCol="0">
            <a:spAutoFit/>
          </a:bodyPr>
          <a:lstStyle/>
          <a:p>
            <a:pPr algn="ctr"/>
            <a:r>
              <a:rPr lang="ru-RU" sz="2600" b="1" dirty="0" smtClean="0"/>
              <a:t>Разделение разностного поля</a:t>
            </a:r>
            <a:endParaRPr lang="ru-RU" sz="2600" b="1" dirty="0"/>
          </a:p>
        </p:txBody>
      </p:sp>
      <p:graphicFrame>
        <p:nvGraphicFramePr>
          <p:cNvPr id="3" name="Объект 2"/>
          <p:cNvGraphicFramePr>
            <a:graphicFrameLocks noChangeAspect="1"/>
          </p:cNvGraphicFramePr>
          <p:nvPr>
            <p:extLst/>
          </p:nvPr>
        </p:nvGraphicFramePr>
        <p:xfrm>
          <a:off x="3744416" y="2831212"/>
          <a:ext cx="5292080" cy="833437"/>
        </p:xfrm>
        <a:graphic>
          <a:graphicData uri="http://schemas.openxmlformats.org/presentationml/2006/ole">
            <mc:AlternateContent xmlns:mc="http://schemas.openxmlformats.org/markup-compatibility/2006">
              <mc:Choice xmlns:v="urn:schemas-microsoft-com:vml" Requires="v">
                <p:oleObj spid="_x0000_s6381" name="Формула" r:id="rId6" imgW="3784320" imgH="520560" progId="Equation.3">
                  <p:embed/>
                </p:oleObj>
              </mc:Choice>
              <mc:Fallback>
                <p:oleObj name="Формула" r:id="rId6" imgW="3784320" imgH="520560" progId="Equation.3">
                  <p:embed/>
                  <p:pic>
                    <p:nvPicPr>
                      <p:cNvPr id="0" name=""/>
                      <p:cNvPicPr>
                        <a:picLocks noChangeAspect="1" noChangeArrowheads="1"/>
                      </p:cNvPicPr>
                      <p:nvPr/>
                    </p:nvPicPr>
                    <p:blipFill>
                      <a:blip r:embed="rId7"/>
                      <a:srcRect/>
                      <a:stretch>
                        <a:fillRect/>
                      </a:stretch>
                    </p:blipFill>
                    <p:spPr bwMode="auto">
                      <a:xfrm>
                        <a:off x="3744416" y="2831212"/>
                        <a:ext cx="5292080" cy="833437"/>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22" name="TextBox 21"/>
              <p:cNvSpPr txBox="1"/>
              <p:nvPr/>
            </p:nvSpPr>
            <p:spPr>
              <a:xfrm>
                <a:off x="943720" y="3789040"/>
                <a:ext cx="7035772" cy="400110"/>
              </a:xfrm>
              <a:prstGeom prst="rect">
                <a:avLst/>
              </a:prstGeom>
              <a:noFill/>
            </p:spPr>
            <p:txBody>
              <a:bodyPr wrap="none" rtlCol="0">
                <a:spAutoFit/>
              </a:bodyPr>
              <a:lstStyle/>
              <a:p>
                <a:r>
                  <a:rPr lang="ru-RU" sz="2000" dirty="0" smtClean="0"/>
                  <a:t>Поле на высоте «+</a:t>
                </a:r>
                <a:r>
                  <a:rPr lang="en-US" sz="2000" i="1" dirty="0" smtClean="0"/>
                  <a:t>h</a:t>
                </a:r>
                <a:r>
                  <a:rPr lang="ru-RU" sz="2000" dirty="0" smtClean="0"/>
                  <a:t>»</a:t>
                </a:r>
                <a:r>
                  <a:rPr lang="en-US" sz="2000" dirty="0" smtClean="0"/>
                  <a:t> </a:t>
                </a:r>
                <a14:m>
                  <m:oMath xmlns:m="http://schemas.openxmlformats.org/officeDocument/2006/math">
                    <m:r>
                      <a:rPr lang="en-US" sz="2000" b="0" i="1" smtClean="0">
                        <a:latin typeface="Cambria Math"/>
                      </a:rPr>
                      <m:t>𝑔</m:t>
                    </m:r>
                    <m:d>
                      <m:dPr>
                        <m:ctrlPr>
                          <a:rPr lang="en-US" sz="2000" b="0" i="1" smtClean="0">
                            <a:latin typeface="Cambria Math" panose="02040503050406030204" pitchFamily="18" charset="0"/>
                          </a:rPr>
                        </m:ctrlPr>
                      </m:dPr>
                      <m:e>
                        <m:r>
                          <a:rPr lang="en-US" sz="2000" b="0" i="1" smtClean="0">
                            <a:latin typeface="Cambria Math"/>
                            <a:sym typeface="Symbol"/>
                          </a:rPr>
                          <m:t>,,</m:t>
                        </m:r>
                        <m:r>
                          <a:rPr lang="en-US" sz="2000" b="0" i="1" smtClean="0">
                            <a:latin typeface="Cambria Math"/>
                            <a:sym typeface="Symbol"/>
                          </a:rPr>
                          <m:t>h</m:t>
                        </m:r>
                      </m:e>
                    </m:d>
                    <m:r>
                      <a:rPr lang="en-US" sz="2000" b="0" i="1" smtClean="0">
                        <a:latin typeface="Cambria Math"/>
                      </a:rPr>
                      <m:t>=</m:t>
                    </m:r>
                    <m:r>
                      <a:rPr lang="en-US" sz="2000" b="0" i="1" smtClean="0">
                        <a:latin typeface="Cambria Math"/>
                      </a:rPr>
                      <m:t>𝑈</m:t>
                    </m:r>
                    <m:d>
                      <m:dPr>
                        <m:ctrlPr>
                          <a:rPr lang="en-US" sz="2000" i="1">
                            <a:latin typeface="Cambria Math" panose="02040503050406030204" pitchFamily="18" charset="0"/>
                          </a:rPr>
                        </m:ctrlPr>
                      </m:dPr>
                      <m:e>
                        <m:r>
                          <a:rPr lang="en-US" sz="2000" i="1">
                            <a:latin typeface="Cambria Math"/>
                            <a:sym typeface="Symbol"/>
                          </a:rPr>
                          <m:t>,</m:t>
                        </m:r>
                      </m:e>
                    </m:d>
                  </m:oMath>
                </a14:m>
                <a:r>
                  <a:rPr lang="en-US" sz="2000" dirty="0" smtClean="0"/>
                  <a:t> </a:t>
                </a:r>
                <a:r>
                  <a:rPr lang="en-US" sz="2000" dirty="0"/>
                  <a:t>– </a:t>
                </a:r>
                <a:r>
                  <a:rPr lang="ru-RU" sz="2000" dirty="0" smtClean="0"/>
                  <a:t>известная величина</a:t>
                </a:r>
                <a:endParaRPr lang="ru-RU" sz="2000" dirty="0"/>
              </a:p>
            </p:txBody>
          </p:sp>
        </mc:Choice>
        <mc:Fallback xmlns="">
          <p:sp>
            <p:nvSpPr>
              <p:cNvPr id="22" name="TextBox 21"/>
              <p:cNvSpPr txBox="1">
                <a:spLocks noRot="1" noChangeAspect="1" noMove="1" noResize="1" noEditPoints="1" noAdjustHandles="1" noChangeArrowheads="1" noChangeShapeType="1" noTextEdit="1"/>
              </p:cNvSpPr>
              <p:nvPr/>
            </p:nvSpPr>
            <p:spPr>
              <a:xfrm>
                <a:off x="943720" y="3789040"/>
                <a:ext cx="7035772" cy="400110"/>
              </a:xfrm>
              <a:prstGeom prst="rect">
                <a:avLst/>
              </a:prstGeom>
              <a:blipFill>
                <a:blip r:embed="rId8"/>
                <a:stretch>
                  <a:fillRect l="-953" t="-9231" b="-2769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942279" y="4231666"/>
                <a:ext cx="7086105" cy="400110"/>
              </a:xfrm>
              <a:prstGeom prst="rect">
                <a:avLst/>
              </a:prstGeom>
              <a:noFill/>
            </p:spPr>
            <p:txBody>
              <a:bodyPr wrap="square" rtlCol="0">
                <a:spAutoFit/>
              </a:bodyPr>
              <a:lstStyle/>
              <a:p>
                <a:r>
                  <a:rPr lang="ru-RU" sz="2000" b="0" dirty="0" smtClean="0"/>
                  <a:t>Поле на глубине «-</a:t>
                </a:r>
                <a:r>
                  <a:rPr lang="en-US" sz="2000" b="0" i="1" dirty="0" smtClean="0"/>
                  <a:t>h</a:t>
                </a:r>
                <a:r>
                  <a:rPr lang="ru-RU" sz="2000" b="0" dirty="0" smtClean="0"/>
                  <a:t>» </a:t>
                </a:r>
                <a14:m>
                  <m:oMath xmlns:m="http://schemas.openxmlformats.org/officeDocument/2006/math">
                    <m:r>
                      <a:rPr lang="en-US" sz="2000" b="0" i="1" smtClean="0">
                        <a:latin typeface="Cambria Math"/>
                      </a:rPr>
                      <m:t>𝑔</m:t>
                    </m:r>
                    <m:d>
                      <m:dPr>
                        <m:ctrlPr>
                          <a:rPr lang="en-US" sz="2000" b="0" i="1" smtClean="0">
                            <a:latin typeface="Cambria Math" panose="02040503050406030204" pitchFamily="18" charset="0"/>
                          </a:rPr>
                        </m:ctrlPr>
                      </m:dPr>
                      <m:e>
                        <m:r>
                          <a:rPr lang="en-US" sz="2000" b="0" i="1" smtClean="0">
                            <a:latin typeface="Cambria Math"/>
                            <a:sym typeface="Symbol"/>
                          </a:rPr>
                          <m:t>,,</m:t>
                        </m:r>
                        <m:r>
                          <a:rPr lang="ru-RU" sz="2000" b="0" i="1" smtClean="0">
                            <a:latin typeface="Cambria Math"/>
                            <a:sym typeface="Symbol"/>
                          </a:rPr>
                          <m:t>−</m:t>
                        </m:r>
                        <m:r>
                          <a:rPr lang="en-US" sz="2000" b="0" i="1" smtClean="0">
                            <a:latin typeface="Cambria Math"/>
                            <a:sym typeface="Symbol"/>
                          </a:rPr>
                          <m:t>h</m:t>
                        </m:r>
                      </m:e>
                    </m:d>
                    <m:r>
                      <a:rPr lang="en-US" sz="2000" b="0" i="1" smtClean="0">
                        <a:latin typeface="Cambria Math"/>
                      </a:rPr>
                      <m:t>=</m:t>
                    </m:r>
                    <m:r>
                      <a:rPr lang="en-US" sz="2000" b="0" i="1" smtClean="0">
                        <a:latin typeface="Cambria Math"/>
                      </a:rPr>
                      <m:t>𝑢</m:t>
                    </m:r>
                    <m:d>
                      <m:dPr>
                        <m:ctrlPr>
                          <a:rPr lang="en-US" sz="2000" i="1">
                            <a:latin typeface="Cambria Math" panose="02040503050406030204" pitchFamily="18" charset="0"/>
                          </a:rPr>
                        </m:ctrlPr>
                      </m:dPr>
                      <m:e>
                        <m:r>
                          <a:rPr lang="en-US" sz="2000" i="1">
                            <a:latin typeface="Cambria Math"/>
                            <a:sym typeface="Symbol"/>
                          </a:rPr>
                          <m:t>,</m:t>
                        </m:r>
                      </m:e>
                    </m:d>
                  </m:oMath>
                </a14:m>
                <a:r>
                  <a:rPr lang="en-US" sz="2000" dirty="0" smtClean="0"/>
                  <a:t> </a:t>
                </a:r>
                <a:r>
                  <a:rPr lang="en-US" sz="2000" dirty="0"/>
                  <a:t>– </a:t>
                </a:r>
                <a:r>
                  <a:rPr lang="ru-RU" sz="2000" dirty="0" smtClean="0"/>
                  <a:t>искомая величина</a:t>
                </a:r>
                <a:endParaRPr lang="ru-RU" sz="2000" dirty="0"/>
              </a:p>
            </p:txBody>
          </p:sp>
        </mc:Choice>
        <mc:Fallback xmlns="">
          <p:sp>
            <p:nvSpPr>
              <p:cNvPr id="23" name="TextBox 22"/>
              <p:cNvSpPr txBox="1">
                <a:spLocks noRot="1" noChangeAspect="1" noMove="1" noResize="1" noEditPoints="1" noAdjustHandles="1" noChangeArrowheads="1" noChangeShapeType="1" noTextEdit="1"/>
              </p:cNvSpPr>
              <p:nvPr/>
            </p:nvSpPr>
            <p:spPr>
              <a:xfrm>
                <a:off x="942279" y="4231666"/>
                <a:ext cx="7086105" cy="400110"/>
              </a:xfrm>
              <a:prstGeom prst="rect">
                <a:avLst/>
              </a:prstGeom>
              <a:blipFill>
                <a:blip r:embed="rId9"/>
                <a:stretch>
                  <a:fillRect l="-947" t="-7576" b="-25758"/>
                </a:stretch>
              </a:blipFill>
            </p:spPr>
            <p:txBody>
              <a:bodyPr/>
              <a:lstStyle/>
              <a:p>
                <a:r>
                  <a:rPr lang="en-US">
                    <a:noFill/>
                  </a:rPr>
                  <a:t> </a:t>
                </a:r>
              </a:p>
            </p:txBody>
          </p:sp>
        </mc:Fallback>
      </mc:AlternateContent>
      <p:graphicFrame>
        <p:nvGraphicFramePr>
          <p:cNvPr id="25" name="Объект 24"/>
          <p:cNvGraphicFramePr>
            <a:graphicFrameLocks noChangeAspect="1"/>
          </p:cNvGraphicFramePr>
          <p:nvPr>
            <p:extLst/>
          </p:nvPr>
        </p:nvGraphicFramePr>
        <p:xfrm>
          <a:off x="1386273" y="4755803"/>
          <a:ext cx="5687789" cy="833437"/>
        </p:xfrm>
        <a:graphic>
          <a:graphicData uri="http://schemas.openxmlformats.org/presentationml/2006/ole">
            <mc:AlternateContent xmlns:mc="http://schemas.openxmlformats.org/markup-compatibility/2006">
              <mc:Choice xmlns:v="urn:schemas-microsoft-com:vml" Requires="v">
                <p:oleObj spid="_x0000_s6382" name="Формула" r:id="rId10" imgW="3632040" imgH="520560" progId="Equation.3">
                  <p:embed/>
                </p:oleObj>
              </mc:Choice>
              <mc:Fallback>
                <p:oleObj name="Формула" r:id="rId10" imgW="3632040" imgH="520560" progId="Equation.3">
                  <p:embed/>
                  <p:pic>
                    <p:nvPicPr>
                      <p:cNvPr id="0" name=""/>
                      <p:cNvPicPr>
                        <a:picLocks noChangeAspect="1" noChangeArrowheads="1"/>
                      </p:cNvPicPr>
                      <p:nvPr/>
                    </p:nvPicPr>
                    <p:blipFill>
                      <a:blip r:embed="rId11"/>
                      <a:srcRect/>
                      <a:stretch>
                        <a:fillRect/>
                      </a:stretch>
                    </p:blipFill>
                    <p:spPr bwMode="auto">
                      <a:xfrm>
                        <a:off x="1386273" y="4755803"/>
                        <a:ext cx="5687789" cy="833437"/>
                      </a:xfrm>
                      <a:prstGeom prst="rect">
                        <a:avLst/>
                      </a:prstGeom>
                      <a:noFill/>
                      <a:ln>
                        <a:noFill/>
                      </a:ln>
                    </p:spPr>
                  </p:pic>
                </p:oleObj>
              </mc:Fallback>
            </mc:AlternateContent>
          </a:graphicData>
        </a:graphic>
      </p:graphicFrame>
      <mc:AlternateContent xmlns:mc="http://schemas.openxmlformats.org/markup-compatibility/2006" xmlns:a14="http://schemas.microsoft.com/office/drawing/2010/main">
        <mc:Choice Requires="a14">
          <p:sp>
            <p:nvSpPr>
              <p:cNvPr id="2" name="TextBox 1"/>
              <p:cNvSpPr txBox="1"/>
              <p:nvPr/>
            </p:nvSpPr>
            <p:spPr>
              <a:xfrm>
                <a:off x="2723736" y="5839882"/>
                <a:ext cx="2668551"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d>
                        <m:dPr>
                          <m:ctrlPr>
                            <a:rPr lang="ru-RU" sz="2800" i="1" smtClean="0">
                              <a:latin typeface="Cambria Math" panose="02040503050406030204" pitchFamily="18" charset="0"/>
                            </a:rPr>
                          </m:ctrlPr>
                        </m:dPr>
                        <m:e>
                          <m:r>
                            <a:rPr lang="en-US" sz="2800" b="0" i="1" smtClean="0">
                              <a:latin typeface="Cambria Math"/>
                            </a:rPr>
                            <m:t>𝐾</m:t>
                          </m:r>
                          <m:r>
                            <a:rPr lang="en-US" sz="2800" b="0" i="1" smtClean="0">
                              <a:latin typeface="Cambria Math"/>
                            </a:rPr>
                            <m:t>+</m:t>
                          </m:r>
                          <m:r>
                            <a:rPr lang="en-US" sz="2800" b="1" i="1" smtClean="0">
                              <a:solidFill>
                                <a:srgbClr val="FF0000"/>
                              </a:solidFill>
                              <a:latin typeface="Cambria Math"/>
                              <a:ea typeface="Cambria Math"/>
                            </a:rPr>
                            <m:t>𝜶</m:t>
                          </m:r>
                          <m:r>
                            <a:rPr lang="en-US" sz="2800" b="0" i="1" smtClean="0">
                              <a:latin typeface="Cambria Math"/>
                              <a:ea typeface="Cambria Math"/>
                            </a:rPr>
                            <m:t>𝐸</m:t>
                          </m:r>
                        </m:e>
                      </m:d>
                      <m:r>
                        <a:rPr lang="en-US" sz="2800" b="0" i="1" smtClean="0">
                          <a:latin typeface="Cambria Math"/>
                        </a:rPr>
                        <m:t>𝑢</m:t>
                      </m:r>
                      <m:r>
                        <a:rPr lang="en-US" sz="2800" b="0" i="1" smtClean="0">
                          <a:latin typeface="Cambria Math"/>
                        </a:rPr>
                        <m:t>=</m:t>
                      </m:r>
                      <m:r>
                        <a:rPr lang="en-US" sz="2800" b="0" i="1" smtClean="0">
                          <a:latin typeface="Cambria Math"/>
                        </a:rPr>
                        <m:t>𝑈</m:t>
                      </m:r>
                    </m:oMath>
                  </m:oMathPara>
                </a14:m>
                <a:endParaRPr lang="ru-RU" sz="2800" dirty="0"/>
              </a:p>
            </p:txBody>
          </p:sp>
        </mc:Choice>
        <mc:Fallback xmlns="">
          <p:sp>
            <p:nvSpPr>
              <p:cNvPr id="2" name="TextBox 1"/>
              <p:cNvSpPr txBox="1">
                <a:spLocks noRot="1" noChangeAspect="1" noMove="1" noResize="1" noEditPoints="1" noAdjustHandles="1" noChangeArrowheads="1" noChangeShapeType="1" noTextEdit="1"/>
              </p:cNvSpPr>
              <p:nvPr/>
            </p:nvSpPr>
            <p:spPr>
              <a:xfrm>
                <a:off x="2723736" y="5839882"/>
                <a:ext cx="2668551" cy="523220"/>
              </a:xfrm>
              <a:prstGeom prst="rect">
                <a:avLst/>
              </a:prstGeom>
              <a:blipFill rotWithShape="1">
                <a:blip r:embed="rId12"/>
                <a:stretch>
                  <a:fillRect/>
                </a:stretch>
              </a:blipFill>
            </p:spPr>
            <p:txBody>
              <a:bodyPr/>
              <a:lstStyle/>
              <a:p>
                <a:r>
                  <a:rPr lang="ru-RU">
                    <a:noFill/>
                  </a:rPr>
                  <a:t> </a:t>
                </a:r>
              </a:p>
            </p:txBody>
          </p:sp>
        </mc:Fallback>
      </mc:AlternateContent>
      <p:sp>
        <p:nvSpPr>
          <p:cNvPr id="20" name="Text Box 6"/>
          <p:cNvSpPr txBox="1">
            <a:spLocks noChangeArrowheads="1"/>
          </p:cNvSpPr>
          <p:nvPr/>
        </p:nvSpPr>
        <p:spPr bwMode="auto">
          <a:xfrm>
            <a:off x="3671617" y="2258290"/>
            <a:ext cx="5580112" cy="3139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smtClean="0"/>
              <a:t>Пересчет «вниз» (интегральное уравнение):</a:t>
            </a:r>
            <a:endParaRPr lang="ru-RU" dirty="0"/>
          </a:p>
        </p:txBody>
      </p:sp>
    </p:spTree>
    <p:extLst>
      <p:ext uri="{BB962C8B-B14F-4D97-AF65-F5344CB8AC3E}">
        <p14:creationId xmlns:p14="http://schemas.microsoft.com/office/powerpoint/2010/main" val="840129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03"/>
          <p:cNvPicPr/>
          <p:nvPr/>
        </p:nvPicPr>
        <p:blipFill rotWithShape="1">
          <a:blip r:embed="rId2" cstate="print">
            <a:extLst>
              <a:ext uri="{28A0092B-C50C-407E-A947-70E740481C1C}">
                <a14:useLocalDpi xmlns:a14="http://schemas.microsoft.com/office/drawing/2010/main" val="0"/>
              </a:ext>
            </a:extLst>
          </a:blip>
          <a:srcRect r="23891" b="72056"/>
          <a:stretch/>
        </p:blipFill>
        <p:spPr bwMode="auto">
          <a:xfrm>
            <a:off x="179512" y="1124744"/>
            <a:ext cx="7632848" cy="2664296"/>
          </a:xfrm>
          <a:prstGeom prst="rect">
            <a:avLst/>
          </a:prstGeom>
          <a:noFill/>
          <a:ln>
            <a:noFill/>
          </a:ln>
        </p:spPr>
      </p:pic>
      <p:pic>
        <p:nvPicPr>
          <p:cNvPr id="5" name="Рисунок 4" descr="03"/>
          <p:cNvPicPr/>
          <p:nvPr/>
        </p:nvPicPr>
        <p:blipFill rotWithShape="1">
          <a:blip r:embed="rId2" cstate="print">
            <a:extLst>
              <a:ext uri="{28A0092B-C50C-407E-A947-70E740481C1C}">
                <a14:useLocalDpi xmlns:a14="http://schemas.microsoft.com/office/drawing/2010/main" val="0"/>
              </a:ext>
            </a:extLst>
          </a:blip>
          <a:srcRect l="89035" t="36251" r="-524" b="26742"/>
          <a:stretch/>
        </p:blipFill>
        <p:spPr bwMode="auto">
          <a:xfrm>
            <a:off x="7884368" y="836712"/>
            <a:ext cx="1152128" cy="3528392"/>
          </a:xfrm>
          <a:prstGeom prst="rect">
            <a:avLst/>
          </a:prstGeom>
          <a:noFill/>
          <a:ln>
            <a:noFill/>
          </a:ln>
        </p:spPr>
      </p:pic>
      <p:sp>
        <p:nvSpPr>
          <p:cNvPr id="6" name="Text Box 2"/>
          <p:cNvSpPr txBox="1">
            <a:spLocks noChangeArrowheads="1"/>
          </p:cNvSpPr>
          <p:nvPr/>
        </p:nvSpPr>
        <p:spPr bwMode="auto">
          <a:xfrm>
            <a:off x="587520" y="4710720"/>
            <a:ext cx="1824240" cy="159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a:t>Пересчет поля «вверх» на уровень </a:t>
            </a:r>
            <a:r>
              <a:rPr lang="ru-RU" dirty="0" smtClean="0"/>
              <a:t>z=</a:t>
            </a:r>
            <a:r>
              <a:rPr lang="en-US" dirty="0" smtClean="0"/>
              <a:t>h</a:t>
            </a:r>
            <a:r>
              <a:rPr lang="ru-RU" dirty="0" smtClean="0"/>
              <a:t> </a:t>
            </a:r>
            <a:r>
              <a:rPr lang="ru-RU" dirty="0"/>
              <a:t>(интегральная формула)</a:t>
            </a:r>
          </a:p>
        </p:txBody>
      </p:sp>
      <p:sp>
        <p:nvSpPr>
          <p:cNvPr id="7" name="Text Box 3"/>
          <p:cNvSpPr txBox="1">
            <a:spLocks noChangeArrowheads="1"/>
          </p:cNvSpPr>
          <p:nvPr/>
        </p:nvSpPr>
        <p:spPr bwMode="auto">
          <a:xfrm>
            <a:off x="3428640" y="4579666"/>
            <a:ext cx="2579040" cy="17296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a:t>Пересчет поля «вниз» на уровень z</a:t>
            </a:r>
            <a:r>
              <a:rPr lang="ru-RU" dirty="0" smtClean="0"/>
              <a:t>=</a:t>
            </a:r>
            <a:r>
              <a:rPr lang="en-US" dirty="0" smtClean="0"/>
              <a:t>-h</a:t>
            </a:r>
            <a:r>
              <a:rPr lang="ru-RU" dirty="0" smtClean="0"/>
              <a:t> </a:t>
            </a:r>
            <a:r>
              <a:rPr lang="ru-RU" dirty="0"/>
              <a:t>(решение интегрального уравнения)</a:t>
            </a:r>
          </a:p>
        </p:txBody>
      </p:sp>
      <p:sp>
        <p:nvSpPr>
          <p:cNvPr id="8" name="Text Box 4"/>
          <p:cNvSpPr txBox="1">
            <a:spLocks noChangeArrowheads="1"/>
          </p:cNvSpPr>
          <p:nvPr/>
        </p:nvSpPr>
        <p:spPr bwMode="auto">
          <a:xfrm>
            <a:off x="6792481" y="4612788"/>
            <a:ext cx="2122560" cy="1696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5188" rIns="81639" bIns="4082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defRPr>
            </a:lvl9pPr>
          </a:lstStyle>
          <a:p>
            <a:r>
              <a:rPr lang="ru-RU" dirty="0"/>
              <a:t>Пересчет поля «вверх» на дневную </a:t>
            </a:r>
            <a:r>
              <a:rPr lang="ru-RU" dirty="0" smtClean="0"/>
              <a:t>поверхность </a:t>
            </a:r>
            <a:r>
              <a:rPr lang="ru-RU" dirty="0"/>
              <a:t>(интегральная формула)</a:t>
            </a:r>
          </a:p>
        </p:txBody>
      </p:sp>
      <p:sp>
        <p:nvSpPr>
          <p:cNvPr id="9" name="Line 19"/>
          <p:cNvSpPr>
            <a:spLocks noChangeShapeType="1"/>
          </p:cNvSpPr>
          <p:nvPr/>
        </p:nvSpPr>
        <p:spPr bwMode="auto">
          <a:xfrm flipV="1">
            <a:off x="6661440" y="4599829"/>
            <a:ext cx="1440" cy="1038349"/>
          </a:xfrm>
          <a:prstGeom prst="line">
            <a:avLst/>
          </a:prstGeom>
          <a:noFill/>
          <a:ln w="108000">
            <a:solidFill>
              <a:srgbClr val="00FFFF"/>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0" name="Line 20"/>
          <p:cNvSpPr>
            <a:spLocks noChangeShapeType="1"/>
          </p:cNvSpPr>
          <p:nvPr/>
        </p:nvSpPr>
        <p:spPr bwMode="auto">
          <a:xfrm>
            <a:off x="3232801" y="4644472"/>
            <a:ext cx="1440" cy="979303"/>
          </a:xfrm>
          <a:prstGeom prst="line">
            <a:avLst/>
          </a:prstGeom>
          <a:noFill/>
          <a:ln w="1080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1" name="Line 21"/>
          <p:cNvSpPr>
            <a:spLocks noChangeShapeType="1"/>
          </p:cNvSpPr>
          <p:nvPr/>
        </p:nvSpPr>
        <p:spPr bwMode="auto">
          <a:xfrm flipV="1">
            <a:off x="456481" y="4599829"/>
            <a:ext cx="1440" cy="1005226"/>
          </a:xfrm>
          <a:prstGeom prst="line">
            <a:avLst/>
          </a:prstGeom>
          <a:noFill/>
          <a:ln w="108000">
            <a:solidFill>
              <a:srgbClr val="00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2945" tIns="41473" rIns="82945" bIns="41473"/>
          <a:lstStyle/>
          <a:p>
            <a:endParaRPr lang="ru-RU"/>
          </a:p>
        </p:txBody>
      </p:sp>
      <p:sp>
        <p:nvSpPr>
          <p:cNvPr id="12" name="TextBox 11"/>
          <p:cNvSpPr txBox="1"/>
          <p:nvPr/>
        </p:nvSpPr>
        <p:spPr>
          <a:xfrm>
            <a:off x="0" y="159023"/>
            <a:ext cx="9143999" cy="461665"/>
          </a:xfrm>
          <a:prstGeom prst="rect">
            <a:avLst/>
          </a:prstGeom>
          <a:noFill/>
        </p:spPr>
        <p:txBody>
          <a:bodyPr wrap="square" rtlCol="0">
            <a:spAutoFit/>
          </a:bodyPr>
          <a:lstStyle/>
          <a:p>
            <a:pPr algn="ctr"/>
            <a:r>
              <a:rPr lang="en-US" sz="2400" b="1" dirty="0" smtClean="0"/>
              <a:t>3D </a:t>
            </a:r>
            <a:r>
              <a:rPr lang="ru-RU" sz="2400" b="1" dirty="0" smtClean="0"/>
              <a:t>схема наблюденного гравитационного поля</a:t>
            </a:r>
            <a:endParaRPr lang="ru-RU" sz="2400" b="1" dirty="0"/>
          </a:p>
        </p:txBody>
      </p:sp>
    </p:spTree>
    <p:extLst>
      <p:ext uri="{BB962C8B-B14F-4D97-AF65-F5344CB8AC3E}">
        <p14:creationId xmlns:p14="http://schemas.microsoft.com/office/powerpoint/2010/main" val="17681837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9023"/>
            <a:ext cx="9143999" cy="461665"/>
          </a:xfrm>
          <a:prstGeom prst="rect">
            <a:avLst/>
          </a:prstGeom>
          <a:noFill/>
        </p:spPr>
        <p:txBody>
          <a:bodyPr wrap="square" rtlCol="0">
            <a:spAutoFit/>
          </a:bodyPr>
          <a:lstStyle/>
          <a:p>
            <a:pPr algn="ctr"/>
            <a:r>
              <a:rPr lang="ru-RU" sz="2400" b="1" dirty="0" smtClean="0"/>
              <a:t>Схема послойного разделения наблюденного поля</a:t>
            </a:r>
            <a:endParaRPr lang="ru-RU" sz="2400" b="1"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 y="1752649"/>
            <a:ext cx="9036506" cy="5132735"/>
          </a:xfrm>
          <a:prstGeom prst="rect">
            <a:avLst/>
          </a:prstGeom>
        </p:spPr>
      </p:pic>
      <p:sp>
        <p:nvSpPr>
          <p:cNvPr id="6" name="Прямоугольник 5"/>
          <p:cNvSpPr/>
          <p:nvPr/>
        </p:nvSpPr>
        <p:spPr>
          <a:xfrm>
            <a:off x="4788024" y="1052736"/>
            <a:ext cx="4032448" cy="646331"/>
          </a:xfrm>
          <a:prstGeom prst="rect">
            <a:avLst/>
          </a:prstGeom>
        </p:spPr>
        <p:txBody>
          <a:bodyPr wrap="square">
            <a:spAutoFit/>
          </a:bodyPr>
          <a:lstStyle/>
          <a:p>
            <a:r>
              <a:rPr lang="ru-RU" b="1" dirty="0" smtClean="0">
                <a:latin typeface="Arial" charset="0"/>
              </a:rPr>
              <a:t>Выделенное поле </a:t>
            </a:r>
            <a:r>
              <a:rPr lang="ru-RU" b="1" dirty="0">
                <a:latin typeface="Arial" charset="0"/>
              </a:rPr>
              <a:t>от слоя </a:t>
            </a:r>
            <a:r>
              <a:rPr lang="ru-RU" b="1" dirty="0" smtClean="0">
                <a:latin typeface="Arial" charset="0"/>
              </a:rPr>
              <a:t>в </a:t>
            </a:r>
          </a:p>
          <a:p>
            <a:r>
              <a:rPr lang="ru-RU" b="1" dirty="0" smtClean="0">
                <a:latin typeface="Arial" charset="0"/>
              </a:rPr>
              <a:t>заданном диапазоне глубин</a:t>
            </a:r>
            <a:endParaRPr lang="ru-RU" b="1" dirty="0">
              <a:latin typeface="Arial" charset="0"/>
            </a:endParaRPr>
          </a:p>
        </p:txBody>
      </p:sp>
      <p:sp>
        <p:nvSpPr>
          <p:cNvPr id="7" name="Прямоугольник 6"/>
          <p:cNvSpPr/>
          <p:nvPr/>
        </p:nvSpPr>
        <p:spPr>
          <a:xfrm>
            <a:off x="609801" y="1246644"/>
            <a:ext cx="2378023" cy="646331"/>
          </a:xfrm>
          <a:prstGeom prst="rect">
            <a:avLst/>
          </a:prstGeom>
        </p:spPr>
        <p:txBody>
          <a:bodyPr wrap="none">
            <a:spAutoFit/>
          </a:bodyPr>
          <a:lstStyle/>
          <a:p>
            <a:r>
              <a:rPr lang="ru-RU" b="1" dirty="0">
                <a:latin typeface="Arial" charset="0"/>
              </a:rPr>
              <a:t>Поле от слоя ниже </a:t>
            </a:r>
            <a:endParaRPr lang="ru-RU" b="1" dirty="0" smtClean="0">
              <a:latin typeface="Arial" charset="0"/>
            </a:endParaRPr>
          </a:p>
          <a:p>
            <a:r>
              <a:rPr lang="ru-RU" b="1" dirty="0" smtClean="0">
                <a:latin typeface="Arial" charset="0"/>
              </a:rPr>
              <a:t>заданной глубины </a:t>
            </a:r>
            <a:endParaRPr lang="en-US" b="1" dirty="0" smtClean="0">
              <a:latin typeface="Arial" charset="0"/>
            </a:endParaRPr>
          </a:p>
        </p:txBody>
      </p:sp>
      <p:sp>
        <p:nvSpPr>
          <p:cNvPr id="8" name="Прямоугольник 7"/>
          <p:cNvSpPr/>
          <p:nvPr/>
        </p:nvSpPr>
        <p:spPr>
          <a:xfrm>
            <a:off x="609801" y="1556792"/>
            <a:ext cx="2378023" cy="336183"/>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491881" y="3140968"/>
            <a:ext cx="576064" cy="336183"/>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3535511" y="5589240"/>
            <a:ext cx="652634" cy="336183"/>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823148" y="1351176"/>
            <a:ext cx="3349252" cy="336183"/>
          </a:xfrm>
          <a:prstGeom prst="rect">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571999" y="1963023"/>
            <a:ext cx="792089" cy="336183"/>
          </a:xfrm>
          <a:prstGeom prst="rect">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571999" y="4221088"/>
            <a:ext cx="864097" cy="336183"/>
          </a:xfrm>
          <a:prstGeom prst="rect">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209343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 y="1772816"/>
            <a:ext cx="9036506" cy="5126711"/>
          </a:xfrm>
          <a:prstGeom prst="rect">
            <a:avLst/>
          </a:prstGeom>
        </p:spPr>
      </p:pic>
      <p:sp>
        <p:nvSpPr>
          <p:cNvPr id="6" name="TextBox 5"/>
          <p:cNvSpPr txBox="1"/>
          <p:nvPr/>
        </p:nvSpPr>
        <p:spPr>
          <a:xfrm>
            <a:off x="0" y="159023"/>
            <a:ext cx="9143999" cy="492443"/>
          </a:xfrm>
          <a:prstGeom prst="rect">
            <a:avLst/>
          </a:prstGeom>
          <a:noFill/>
        </p:spPr>
        <p:txBody>
          <a:bodyPr wrap="square" rtlCol="0">
            <a:spAutoFit/>
          </a:bodyPr>
          <a:lstStyle/>
          <a:p>
            <a:pPr algn="ctr"/>
            <a:r>
              <a:rPr lang="ru-RU" sz="2600" b="1" dirty="0" smtClean="0"/>
              <a:t>Схема послойного разделения наблюденного поля</a:t>
            </a:r>
            <a:endParaRPr lang="ru-RU" sz="2600" b="1" dirty="0"/>
          </a:p>
        </p:txBody>
      </p:sp>
      <p:sp>
        <p:nvSpPr>
          <p:cNvPr id="7" name="Прямоугольник 6"/>
          <p:cNvSpPr/>
          <p:nvPr/>
        </p:nvSpPr>
        <p:spPr>
          <a:xfrm>
            <a:off x="609801" y="1246644"/>
            <a:ext cx="2378023" cy="646331"/>
          </a:xfrm>
          <a:prstGeom prst="rect">
            <a:avLst/>
          </a:prstGeom>
        </p:spPr>
        <p:txBody>
          <a:bodyPr wrap="none">
            <a:spAutoFit/>
          </a:bodyPr>
          <a:lstStyle/>
          <a:p>
            <a:r>
              <a:rPr lang="ru-RU" b="1" dirty="0">
                <a:latin typeface="Arial" charset="0"/>
              </a:rPr>
              <a:t>Поле от слоя ниже </a:t>
            </a:r>
            <a:endParaRPr lang="ru-RU" b="1" dirty="0" smtClean="0">
              <a:latin typeface="Arial" charset="0"/>
            </a:endParaRPr>
          </a:p>
          <a:p>
            <a:r>
              <a:rPr lang="ru-RU" b="1" dirty="0" smtClean="0">
                <a:latin typeface="Arial" charset="0"/>
              </a:rPr>
              <a:t>заданной глубины </a:t>
            </a:r>
            <a:endParaRPr lang="en-US" b="1" dirty="0" smtClean="0">
              <a:latin typeface="Arial" charset="0"/>
            </a:endParaRPr>
          </a:p>
        </p:txBody>
      </p:sp>
      <p:sp>
        <p:nvSpPr>
          <p:cNvPr id="8" name="Прямоугольник 7"/>
          <p:cNvSpPr/>
          <p:nvPr/>
        </p:nvSpPr>
        <p:spPr>
          <a:xfrm>
            <a:off x="3419873" y="3334241"/>
            <a:ext cx="715518" cy="336183"/>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487318" y="5973137"/>
            <a:ext cx="652634" cy="336183"/>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4823148" y="1351176"/>
            <a:ext cx="3349252" cy="336183"/>
          </a:xfrm>
          <a:prstGeom prst="rect">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571999" y="1810916"/>
            <a:ext cx="1008113" cy="336183"/>
          </a:xfrm>
          <a:prstGeom prst="rect">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4571999" y="4365104"/>
            <a:ext cx="1008113" cy="336183"/>
          </a:xfrm>
          <a:prstGeom prst="rect">
            <a:avLst/>
          </a:prstGeom>
          <a:solidFill>
            <a:schemeClr val="accent2">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4788024" y="1052736"/>
            <a:ext cx="4032448" cy="646331"/>
          </a:xfrm>
          <a:prstGeom prst="rect">
            <a:avLst/>
          </a:prstGeom>
        </p:spPr>
        <p:txBody>
          <a:bodyPr wrap="square">
            <a:spAutoFit/>
          </a:bodyPr>
          <a:lstStyle/>
          <a:p>
            <a:r>
              <a:rPr lang="ru-RU" b="1" dirty="0" smtClean="0">
                <a:latin typeface="Arial" charset="0"/>
              </a:rPr>
              <a:t>Выделенное поле </a:t>
            </a:r>
            <a:r>
              <a:rPr lang="ru-RU" b="1" dirty="0">
                <a:latin typeface="Arial" charset="0"/>
              </a:rPr>
              <a:t>от слоя </a:t>
            </a:r>
            <a:r>
              <a:rPr lang="ru-RU" b="1" dirty="0" smtClean="0">
                <a:latin typeface="Arial" charset="0"/>
              </a:rPr>
              <a:t>в </a:t>
            </a:r>
          </a:p>
          <a:p>
            <a:r>
              <a:rPr lang="ru-RU" b="1" dirty="0" smtClean="0">
                <a:latin typeface="Arial" charset="0"/>
              </a:rPr>
              <a:t>заданном диапазоне глубин</a:t>
            </a:r>
            <a:endParaRPr lang="ru-RU" b="1" dirty="0">
              <a:latin typeface="Arial" charset="0"/>
            </a:endParaRPr>
          </a:p>
        </p:txBody>
      </p:sp>
      <p:sp>
        <p:nvSpPr>
          <p:cNvPr id="14" name="Прямоугольник 13"/>
          <p:cNvSpPr/>
          <p:nvPr/>
        </p:nvSpPr>
        <p:spPr>
          <a:xfrm>
            <a:off x="609801" y="1556792"/>
            <a:ext cx="2378023" cy="336183"/>
          </a:xfrm>
          <a:prstGeom prst="rect">
            <a:avLst/>
          </a:prstGeom>
          <a:solidFill>
            <a:schemeClr val="accent1">
              <a:alpha val="1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9962180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323850" y="-17145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endParaRPr lang="ru-RU" sz="2400" b="1">
              <a:solidFill>
                <a:schemeClr val="tx2"/>
              </a:solidFill>
            </a:endParaRPr>
          </a:p>
        </p:txBody>
      </p:sp>
      <p:sp>
        <p:nvSpPr>
          <p:cNvPr id="3075" name="Text Box 5"/>
          <p:cNvSpPr txBox="1">
            <a:spLocks noChangeArrowheads="1"/>
          </p:cNvSpPr>
          <p:nvPr/>
        </p:nvSpPr>
        <p:spPr bwMode="auto">
          <a:xfrm>
            <a:off x="447675" y="1936750"/>
            <a:ext cx="1841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p>
        </p:txBody>
      </p:sp>
      <p:sp>
        <p:nvSpPr>
          <p:cNvPr id="41990" name="Text Box 6"/>
          <p:cNvSpPr txBox="1">
            <a:spLocks noChangeArrowheads="1"/>
          </p:cNvSpPr>
          <p:nvPr/>
        </p:nvSpPr>
        <p:spPr bwMode="auto">
          <a:xfrm>
            <a:off x="447675" y="371521"/>
            <a:ext cx="8256587" cy="6463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charset="0"/>
              </a:defRPr>
            </a:lvl1pPr>
            <a:lvl2pPr marL="800100" indent="-342900" eaLnBrk="0" hangingPunct="0">
              <a:defRPr>
                <a:solidFill>
                  <a:schemeClr val="tx1"/>
                </a:solidFill>
                <a:latin typeface="Arial" charset="0"/>
              </a:defRPr>
            </a:lvl2pPr>
            <a:lvl3pPr marL="1257300" indent="-342900" eaLnBrk="0" hangingPunct="0">
              <a:defRPr>
                <a:solidFill>
                  <a:schemeClr val="tx1"/>
                </a:solidFill>
                <a:latin typeface="Arial" charset="0"/>
              </a:defRPr>
            </a:lvl3pPr>
            <a:lvl4pPr marL="1714500" indent="-342900" eaLnBrk="0" hangingPunct="0">
              <a:defRPr>
                <a:solidFill>
                  <a:schemeClr val="tx1"/>
                </a:solidFill>
                <a:latin typeface="Arial" charset="0"/>
              </a:defRPr>
            </a:lvl4pPr>
            <a:lvl5pPr marL="2171700" indent="-342900" eaLnBrk="0" hangingPunct="0">
              <a:defRPr>
                <a:solidFill>
                  <a:schemeClr val="tx1"/>
                </a:solidFill>
                <a:latin typeface="Arial" charset="0"/>
              </a:defRPr>
            </a:lvl5pPr>
            <a:lvl6pPr marL="2628900" indent="-342900" eaLnBrk="0" fontAlgn="base" hangingPunct="0">
              <a:spcBef>
                <a:spcPct val="0"/>
              </a:spcBef>
              <a:spcAft>
                <a:spcPct val="0"/>
              </a:spcAft>
              <a:defRPr>
                <a:solidFill>
                  <a:schemeClr val="tx1"/>
                </a:solidFill>
                <a:latin typeface="Arial" charset="0"/>
              </a:defRPr>
            </a:lvl6pPr>
            <a:lvl7pPr marL="3086100" indent="-342900" eaLnBrk="0" fontAlgn="base" hangingPunct="0">
              <a:spcBef>
                <a:spcPct val="0"/>
              </a:spcBef>
              <a:spcAft>
                <a:spcPct val="0"/>
              </a:spcAft>
              <a:defRPr>
                <a:solidFill>
                  <a:schemeClr val="tx1"/>
                </a:solidFill>
                <a:latin typeface="Arial" charset="0"/>
              </a:defRPr>
            </a:lvl7pPr>
            <a:lvl8pPr marL="3543300" indent="-342900" eaLnBrk="0" fontAlgn="base" hangingPunct="0">
              <a:spcBef>
                <a:spcPct val="0"/>
              </a:spcBef>
              <a:spcAft>
                <a:spcPct val="0"/>
              </a:spcAft>
              <a:defRPr>
                <a:solidFill>
                  <a:schemeClr val="tx1"/>
                </a:solidFill>
                <a:latin typeface="Arial" charset="0"/>
              </a:defRPr>
            </a:lvl8pPr>
            <a:lvl9pPr marL="4000500" indent="-342900" eaLnBrk="0" fontAlgn="base" hangingPunct="0">
              <a:spcBef>
                <a:spcPct val="0"/>
              </a:spcBef>
              <a:spcAft>
                <a:spcPct val="0"/>
              </a:spcAft>
              <a:defRPr>
                <a:solidFill>
                  <a:schemeClr val="tx1"/>
                </a:solidFill>
                <a:latin typeface="Arial" charset="0"/>
              </a:defRPr>
            </a:lvl9pPr>
          </a:lstStyle>
          <a:p>
            <a:pPr algn="just" eaLnBrk="1" hangingPunct="1">
              <a:buFontTx/>
              <a:buAutoNum type="arabicPeriod"/>
            </a:pPr>
            <a:r>
              <a:rPr lang="ru-RU" dirty="0" smtClean="0">
                <a:latin typeface="+mj-lt"/>
              </a:rPr>
              <a:t>Строим скоростные и плотностные (с учетом исходной зависимости скорость-плотность) сейсмо-геологические разрезы вдоль профилей. Определяем </a:t>
            </a:r>
            <a:r>
              <a:rPr lang="ru-RU" dirty="0">
                <a:latin typeface="+mj-lt"/>
              </a:rPr>
              <a:t>плотности мантийных блоков из условия изостатической </a:t>
            </a:r>
            <a:r>
              <a:rPr lang="ru-RU" dirty="0" smtClean="0">
                <a:latin typeface="+mj-lt"/>
              </a:rPr>
              <a:t>компенсации.</a:t>
            </a:r>
          </a:p>
          <a:p>
            <a:pPr eaLnBrk="1" hangingPunct="1">
              <a:buFontTx/>
              <a:buAutoNum type="arabicPeriod"/>
            </a:pPr>
            <a:r>
              <a:rPr lang="ru-RU" dirty="0" smtClean="0">
                <a:latin typeface="+mj-lt"/>
              </a:rPr>
              <a:t>Уточняем коэффициенты кусочно-линейной регрессионной </a:t>
            </a:r>
            <a:r>
              <a:rPr lang="ru-RU" dirty="0">
                <a:latin typeface="+mj-lt"/>
              </a:rPr>
              <a:t>зависимости скорость-плотность </a:t>
            </a:r>
            <a:r>
              <a:rPr lang="ru-RU" dirty="0" smtClean="0">
                <a:latin typeface="+mj-lt"/>
              </a:rPr>
              <a:t>для </a:t>
            </a:r>
            <a:r>
              <a:rPr lang="ru-RU" dirty="0">
                <a:latin typeface="+mj-lt"/>
              </a:rPr>
              <a:t>данного региона по результатам </a:t>
            </a:r>
            <a:r>
              <a:rPr lang="ru-RU" dirty="0" smtClean="0">
                <a:latin typeface="+mj-lt"/>
              </a:rPr>
              <a:t>решения 2D линейной обратной задачи гравитационного </a:t>
            </a:r>
            <a:r>
              <a:rPr lang="ru-RU" dirty="0">
                <a:latin typeface="+mj-lt"/>
              </a:rPr>
              <a:t>моделирования</a:t>
            </a:r>
            <a:r>
              <a:rPr lang="ru-RU" dirty="0" smtClean="0">
                <a:latin typeface="+mj-lt"/>
              </a:rPr>
              <a:t>.</a:t>
            </a:r>
          </a:p>
          <a:p>
            <a:pPr algn="just" eaLnBrk="1" hangingPunct="1">
              <a:buFontTx/>
              <a:buAutoNum type="arabicPeriod"/>
            </a:pPr>
            <a:r>
              <a:rPr lang="ru-RU" dirty="0" smtClean="0">
                <a:latin typeface="+mj-lt"/>
              </a:rPr>
              <a:t>Размещаем в пространстве получившиеся разрезы с привязкой к карте аномалий гравитационного поля.</a:t>
            </a:r>
          </a:p>
          <a:p>
            <a:pPr algn="just" eaLnBrk="1" hangingPunct="1">
              <a:buFontTx/>
              <a:buAutoNum type="arabicPeriod"/>
            </a:pPr>
            <a:r>
              <a:rPr lang="ru-RU" dirty="0" smtClean="0">
                <a:latin typeface="+mj-lt"/>
              </a:rPr>
              <a:t>Интерполируем «двумерные» плотности в межпрофильное пространство. Строим 3</a:t>
            </a:r>
            <a:r>
              <a:rPr lang="en-US" dirty="0" smtClean="0">
                <a:latin typeface="+mj-lt"/>
              </a:rPr>
              <a:t>D</a:t>
            </a:r>
            <a:r>
              <a:rPr lang="ru-RU" dirty="0" smtClean="0">
                <a:latin typeface="+mj-lt"/>
              </a:rPr>
              <a:t> плотностной «куб» интерполированных значений – модель начального приближения.</a:t>
            </a:r>
            <a:endParaRPr lang="en-US" dirty="0" smtClean="0">
              <a:latin typeface="+mj-lt"/>
            </a:endParaRPr>
          </a:p>
          <a:p>
            <a:pPr algn="just" eaLnBrk="1" hangingPunct="1">
              <a:buFontTx/>
              <a:buAutoNum type="arabicPeriod"/>
            </a:pPr>
            <a:r>
              <a:rPr lang="ru-RU" dirty="0" smtClean="0">
                <a:latin typeface="+mj-lt"/>
              </a:rPr>
              <a:t>Выбираем параметры продолжения масс за пределы моделируемой области для минимизации граничных эффектов при решении прямой задачи гравиметрии. Вычисляем поле модели начального приближения и начальную разность с наблюденным полем.</a:t>
            </a:r>
            <a:endParaRPr lang="ru-RU" dirty="0">
              <a:latin typeface="+mj-lt"/>
            </a:endParaRPr>
          </a:p>
          <a:p>
            <a:pPr algn="just" eaLnBrk="1" hangingPunct="1">
              <a:buFontTx/>
              <a:buAutoNum type="arabicPeriod"/>
            </a:pPr>
            <a:r>
              <a:rPr lang="ru-RU" dirty="0" smtClean="0">
                <a:latin typeface="+mj-lt"/>
              </a:rPr>
              <a:t>Фильтруем полученную разность полей и разделяем ее на составляющие, которые ставим в соответствие непересекающимся горизонтальным слоям модели с разной глубиной залегания.</a:t>
            </a:r>
            <a:endParaRPr lang="ru-RU" dirty="0">
              <a:latin typeface="+mj-lt"/>
            </a:endParaRPr>
          </a:p>
          <a:p>
            <a:pPr algn="just" eaLnBrk="1" hangingPunct="1">
              <a:buFontTx/>
              <a:buAutoNum type="arabicPeriod"/>
            </a:pPr>
            <a:r>
              <a:rPr lang="ru-RU" dirty="0" smtClean="0">
                <a:latin typeface="+mj-lt"/>
              </a:rPr>
              <a:t>Для каждого слоя решаем линейную обратную задачу гравиметрии и определяем поправку к плотностной модели начального приближения.</a:t>
            </a:r>
          </a:p>
          <a:p>
            <a:pPr eaLnBrk="1" hangingPunct="1">
              <a:buFontTx/>
              <a:buAutoNum type="arabicPeriod"/>
            </a:pPr>
            <a:r>
              <a:rPr lang="ru-RU" dirty="0" smtClean="0">
                <a:latin typeface="+mj-lt"/>
              </a:rPr>
              <a:t> Составляем результирующую 3</a:t>
            </a:r>
            <a:r>
              <a:rPr lang="en-US" dirty="0" smtClean="0">
                <a:latin typeface="+mj-lt"/>
              </a:rPr>
              <a:t>D</a:t>
            </a:r>
            <a:r>
              <a:rPr lang="ru-RU" dirty="0" smtClean="0">
                <a:latin typeface="+mj-lt"/>
              </a:rPr>
              <a:t> модель подобранных значений плотности, из которой извлекаются контуры глубинных срезов и восстанавливаются карты </a:t>
            </a:r>
            <a:r>
              <a:rPr lang="ru-RU" dirty="0">
                <a:latin typeface="+mj-lt"/>
              </a:rPr>
              <a:t>рельефа структурных поверхностей </a:t>
            </a:r>
            <a:r>
              <a:rPr lang="ru-RU" dirty="0" smtClean="0">
                <a:latin typeface="+mj-lt"/>
              </a:rPr>
              <a:t>.</a:t>
            </a:r>
            <a:endParaRPr lang="ru-RU" dirty="0">
              <a:latin typeface="+mj-lt"/>
            </a:endParaRPr>
          </a:p>
        </p:txBody>
      </p:sp>
      <p:sp>
        <p:nvSpPr>
          <p:cNvPr id="3077" name="TextBox 1"/>
          <p:cNvSpPr txBox="1">
            <a:spLocks noChangeArrowheads="1"/>
          </p:cNvSpPr>
          <p:nvPr/>
        </p:nvSpPr>
        <p:spPr bwMode="auto">
          <a:xfrm>
            <a:off x="-7938" y="0"/>
            <a:ext cx="915193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400" b="1" dirty="0" smtClean="0">
                <a:latin typeface="+mn-lt"/>
              </a:rPr>
              <a:t>Детализация вычислений</a:t>
            </a:r>
            <a:endParaRPr lang="ru-RU" sz="2400" b="1" dirty="0">
              <a:latin typeface="+mn-lt"/>
            </a:endParaRPr>
          </a:p>
        </p:txBody>
      </p:sp>
    </p:spTree>
    <p:extLst>
      <p:ext uri="{BB962C8B-B14F-4D97-AF65-F5344CB8AC3E}">
        <p14:creationId xmlns:p14="http://schemas.microsoft.com/office/powerpoint/2010/main" val="3499038694"/>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561" y="836712"/>
            <a:ext cx="8424936" cy="5078313"/>
          </a:xfrm>
          <a:prstGeom prst="rect">
            <a:avLst/>
          </a:prstGeom>
          <a:noFill/>
        </p:spPr>
        <p:txBody>
          <a:bodyPr wrap="square" rtlCol="0">
            <a:spAutoFit/>
          </a:bodyPr>
          <a:lstStyle/>
          <a:p>
            <a:pPr indent="263525" algn="just"/>
            <a:r>
              <a:rPr lang="ru-RU" dirty="0"/>
              <a:t>Для определения значений плотности, удовлетворяющих наблюденному полю, использовался метод локальных поправок, дающий решение линейной обратной задачи гравиметрии в плоском слое. Устойчивый алгоритм послойной линейной инверсии реализован в классе двумерных корректирующих добавок с нулевым средним значением. Плотность физической модели восстанавливается мультипликативной функцией плотности нормальной модели </a:t>
            </a:r>
            <a:r>
              <a:rPr lang="ru-RU" dirty="0" smtClean="0"/>
              <a:t>и </a:t>
            </a:r>
            <a:r>
              <a:rPr lang="ru-RU" dirty="0"/>
              <a:t>латеральной корректирующей </a:t>
            </a:r>
            <a:r>
              <a:rPr lang="ru-RU" dirty="0" smtClean="0"/>
              <a:t>добавки.</a:t>
            </a:r>
          </a:p>
          <a:p>
            <a:pPr indent="263525" algn="just"/>
            <a:r>
              <a:rPr lang="ru-RU" dirty="0" smtClean="0"/>
              <a:t> По результатам трехмерного моделирования по сейсмическим данным и гравитационному полю на основе новой сеточной технологии построена объемная модель распределения плотности в слоях земной коры и верхней мантии до глубины 80 км.</a:t>
            </a:r>
            <a:r>
              <a:rPr lang="ru-RU" dirty="0">
                <a:latin typeface="Times New Roman" panose="02020603050405020304" pitchFamily="18" charset="0"/>
                <a:ea typeface="Times New Roman" panose="02020603050405020304" pitchFamily="18" charset="0"/>
              </a:rPr>
              <a:t> </a:t>
            </a:r>
            <a:r>
              <a:rPr lang="ru-RU" dirty="0"/>
              <a:t>Итеративно последовательная схема вычислений корректирующих добавок </a:t>
            </a:r>
            <a:r>
              <a:rPr lang="ru-RU" dirty="0" smtClean="0"/>
              <a:t>по </a:t>
            </a:r>
            <a:r>
              <a:rPr lang="ru-RU" dirty="0"/>
              <a:t>горизонтальным </a:t>
            </a:r>
            <a:r>
              <a:rPr lang="ru-RU" dirty="0" smtClean="0"/>
              <a:t>слоям начальной модели не </a:t>
            </a:r>
            <a:r>
              <a:rPr lang="ru-RU" dirty="0"/>
              <a:t>только </a:t>
            </a:r>
            <a:r>
              <a:rPr lang="ru-RU" dirty="0" smtClean="0"/>
              <a:t>сокращает </a:t>
            </a:r>
            <a:r>
              <a:rPr lang="ru-RU" dirty="0"/>
              <a:t>число возможных вариантов подбора </a:t>
            </a:r>
            <a:r>
              <a:rPr lang="ru-RU" dirty="0" smtClean="0"/>
              <a:t>в классе </a:t>
            </a:r>
            <a:r>
              <a:rPr lang="ru-RU" dirty="0" err="1" smtClean="0"/>
              <a:t>слабоединственных</a:t>
            </a:r>
            <a:r>
              <a:rPr lang="ru-RU" dirty="0" smtClean="0"/>
              <a:t> решений, </a:t>
            </a:r>
            <a:r>
              <a:rPr lang="ru-RU" dirty="0"/>
              <a:t>но </a:t>
            </a:r>
            <a:r>
              <a:rPr lang="ru-RU" dirty="0" smtClean="0"/>
              <a:t>и сохраняет </a:t>
            </a:r>
            <a:r>
              <a:rPr lang="ru-RU" dirty="0"/>
              <a:t>геологическую </a:t>
            </a:r>
            <a:r>
              <a:rPr lang="ru-RU" dirty="0" smtClean="0"/>
              <a:t>содержательность исходной </a:t>
            </a:r>
            <a:r>
              <a:rPr lang="ru-RU" dirty="0"/>
              <a:t>скоростной модели, построенной по сейсмическим данным</a:t>
            </a:r>
            <a:r>
              <a:rPr lang="ru-RU" dirty="0" smtClean="0"/>
              <a:t>.</a:t>
            </a:r>
          </a:p>
          <a:p>
            <a:pPr indent="263525" algn="just"/>
            <a:r>
              <a:rPr lang="ru-RU" dirty="0" smtClean="0"/>
              <a:t> </a:t>
            </a:r>
            <a:r>
              <a:rPr lang="ru-RU" dirty="0"/>
              <a:t>Из общего трехмерного массива подобранных плотностей возможно извлечение любых массивов меньшей размерности для построения разрезов, карт горизонтальных срезов и структурных карт плотностных границ</a:t>
            </a:r>
            <a:r>
              <a:rPr lang="ru-RU" dirty="0" smtClean="0"/>
              <a:t>.</a:t>
            </a:r>
          </a:p>
        </p:txBody>
      </p:sp>
      <p:sp>
        <p:nvSpPr>
          <p:cNvPr id="3" name="TextBox 2"/>
          <p:cNvSpPr txBox="1"/>
          <p:nvPr/>
        </p:nvSpPr>
        <p:spPr>
          <a:xfrm>
            <a:off x="534740" y="116632"/>
            <a:ext cx="8285731" cy="492443"/>
          </a:xfrm>
          <a:prstGeom prst="rect">
            <a:avLst/>
          </a:prstGeom>
          <a:noFill/>
        </p:spPr>
        <p:txBody>
          <a:bodyPr wrap="square" rtlCol="0">
            <a:spAutoFit/>
          </a:bodyPr>
          <a:lstStyle/>
          <a:p>
            <a:pPr algn="ctr"/>
            <a:r>
              <a:rPr lang="ru-RU" sz="2600" b="1" dirty="0" smtClean="0"/>
              <a:t>Обратная задача гравиметрии</a:t>
            </a:r>
            <a:endParaRPr lang="ru-RU" sz="2600" b="1" dirty="0"/>
          </a:p>
        </p:txBody>
      </p:sp>
    </p:spTree>
    <p:extLst>
      <p:ext uri="{BB962C8B-B14F-4D97-AF65-F5344CB8AC3E}">
        <p14:creationId xmlns:p14="http://schemas.microsoft.com/office/powerpoint/2010/main" val="37230329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Прямоугольник 2"/>
              <p:cNvSpPr/>
              <p:nvPr/>
            </p:nvSpPr>
            <p:spPr>
              <a:xfrm>
                <a:off x="2734166" y="632944"/>
                <a:ext cx="3785523" cy="461665"/>
              </a:xfrm>
              <a:prstGeom prst="rect">
                <a:avLst/>
              </a:prstGeom>
              <a:solidFill>
                <a:srgbClr val="FFEBF4"/>
              </a:solidFill>
              <a:ln w="28575">
                <a:solidFill>
                  <a:schemeClr val="accent2"/>
                </a:solidFill>
              </a:ln>
            </p:spPr>
            <p:txBody>
              <a:bodyPr wrap="none">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panose="02040503050406030204" pitchFamily="18" charset="0"/>
                          <a:ea typeface="Cambria Math" panose="02040503050406030204" pitchFamily="18" charset="0"/>
                        </a:rPr>
                        <m:t>𝜎</m:t>
                      </m:r>
                      <m:d>
                        <m:dPr>
                          <m:ctrlPr>
                            <a:rPr lang="ru-RU" sz="2400" i="1">
                              <a:latin typeface="Cambria Math" panose="02040503050406030204" pitchFamily="18" charset="0"/>
                            </a:rPr>
                          </m:ctrlPr>
                        </m:dPr>
                        <m:e>
                          <m:r>
                            <a:rPr lang="ru-RU" sz="2400" i="1">
                              <a:latin typeface="Cambria Math"/>
                            </a:rPr>
                            <m:t>𝑥</m:t>
                          </m:r>
                          <m:r>
                            <a:rPr lang="ru-RU" sz="2400" i="1">
                              <a:latin typeface="Cambria Math"/>
                            </a:rPr>
                            <m:t>,</m:t>
                          </m:r>
                          <m:r>
                            <a:rPr lang="ru-RU" sz="2400" i="1">
                              <a:latin typeface="Cambria Math"/>
                            </a:rPr>
                            <m:t>𝑦</m:t>
                          </m:r>
                          <m:r>
                            <a:rPr lang="ru-RU" sz="2400" i="1">
                              <a:latin typeface="Cambria Math"/>
                            </a:rPr>
                            <m:t>,</m:t>
                          </m:r>
                          <m:r>
                            <a:rPr lang="ru-RU" sz="2400" i="1">
                              <a:latin typeface="Cambria Math"/>
                            </a:rPr>
                            <m:t>𝑧</m:t>
                          </m:r>
                        </m:e>
                      </m:d>
                      <m:r>
                        <a:rPr lang="ru-RU" sz="2400" i="1">
                          <a:latin typeface="Cambria Math"/>
                        </a:rPr>
                        <m:t>=</m:t>
                      </m:r>
                      <m:sSub>
                        <m:sSubPr>
                          <m:ctrlPr>
                            <a:rPr lang="ru-RU" sz="2400" i="1">
                              <a:latin typeface="Cambria Math" panose="02040503050406030204" pitchFamily="18" charset="0"/>
                            </a:rPr>
                          </m:ctrlPr>
                        </m:sSubPr>
                        <m:e>
                          <m:r>
                            <a:rPr lang="ru-RU" sz="2400" i="1">
                              <a:latin typeface="Cambria Math" panose="02040503050406030204" pitchFamily="18" charset="0"/>
                              <a:ea typeface="Cambria Math" panose="02040503050406030204" pitchFamily="18" charset="0"/>
                            </a:rPr>
                            <m:t>𝜎</m:t>
                          </m:r>
                        </m:e>
                        <m:sub>
                          <m:r>
                            <a:rPr lang="ru-RU" sz="2400" i="1">
                              <a:latin typeface="Cambria Math"/>
                            </a:rPr>
                            <m:t>0</m:t>
                          </m:r>
                        </m:sub>
                      </m:sSub>
                      <m:d>
                        <m:dPr>
                          <m:ctrlPr>
                            <a:rPr lang="ru-RU" sz="2400" i="1">
                              <a:latin typeface="Cambria Math" panose="02040503050406030204" pitchFamily="18" charset="0"/>
                            </a:rPr>
                          </m:ctrlPr>
                        </m:dPr>
                        <m:e>
                          <m:r>
                            <a:rPr lang="ru-RU" sz="2400" i="1">
                              <a:latin typeface="Cambria Math"/>
                            </a:rPr>
                            <m:t>𝑧</m:t>
                          </m:r>
                        </m:e>
                      </m:d>
                      <m:r>
                        <a:rPr lang="ru-RU" sz="2400" i="1">
                          <a:latin typeface="Cambria Math"/>
                        </a:rPr>
                        <m:t>∗</m:t>
                      </m:r>
                      <m:r>
                        <m:rPr>
                          <m:sty m:val="p"/>
                        </m:rPr>
                        <a:rPr lang="ru-RU" sz="2400">
                          <a:latin typeface="Cambria Math"/>
                        </a:rPr>
                        <m:t>Φ</m:t>
                      </m:r>
                      <m:d>
                        <m:dPr>
                          <m:ctrlPr>
                            <a:rPr lang="ru-RU" sz="2400" i="1">
                              <a:latin typeface="Cambria Math" panose="02040503050406030204" pitchFamily="18" charset="0"/>
                            </a:rPr>
                          </m:ctrlPr>
                        </m:dPr>
                        <m:e>
                          <m:r>
                            <a:rPr lang="ru-RU" sz="2400" i="1">
                              <a:latin typeface="Cambria Math"/>
                            </a:rPr>
                            <m:t>𝑥</m:t>
                          </m:r>
                          <m:r>
                            <a:rPr lang="ru-RU" sz="2400" i="1">
                              <a:latin typeface="Cambria Math"/>
                            </a:rPr>
                            <m:t>,</m:t>
                          </m:r>
                          <m:r>
                            <a:rPr lang="ru-RU" sz="2400" i="1">
                              <a:latin typeface="Cambria Math"/>
                            </a:rPr>
                            <m:t>𝑦</m:t>
                          </m:r>
                        </m:e>
                      </m:d>
                    </m:oMath>
                  </m:oMathPara>
                </a14:m>
                <a:endParaRPr lang="ru-RU" sz="2400"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2734166" y="632944"/>
                <a:ext cx="3785523" cy="461665"/>
              </a:xfrm>
              <a:prstGeom prst="rect">
                <a:avLst/>
              </a:prstGeom>
              <a:blipFill rotWithShape="0">
                <a:blip r:embed="rId3"/>
                <a:stretch>
                  <a:fillRect b="-4938"/>
                </a:stretch>
              </a:blipFill>
              <a:ln w="28575">
                <a:solidFill>
                  <a:schemeClr val="accent2"/>
                </a:solidFill>
              </a:ln>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Прямоугольник 3"/>
              <p:cNvSpPr/>
              <p:nvPr/>
            </p:nvSpPr>
            <p:spPr>
              <a:xfrm>
                <a:off x="4140648" y="2148693"/>
                <a:ext cx="4939301" cy="7057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400" i="1">
                              <a:latin typeface="Cambria Math" panose="02040503050406030204" pitchFamily="18" charset="0"/>
                            </a:rPr>
                          </m:ctrlPr>
                        </m:sSubPr>
                        <m:e>
                          <m:r>
                            <a:rPr lang="ru-RU" sz="2400" i="1">
                              <a:latin typeface="Cambria Math" panose="02040503050406030204" pitchFamily="18" charset="0"/>
                              <a:ea typeface="Cambria Math" panose="02040503050406030204" pitchFamily="18" charset="0"/>
                            </a:rPr>
                            <m:t>𝜎</m:t>
                          </m:r>
                        </m:e>
                        <m:sub>
                          <m:r>
                            <a:rPr lang="ru-RU" sz="2400" i="1">
                              <a:latin typeface="Cambria Math"/>
                            </a:rPr>
                            <m:t>0</m:t>
                          </m:r>
                        </m:sub>
                      </m:sSub>
                      <m:d>
                        <m:dPr>
                          <m:ctrlPr>
                            <a:rPr lang="ru-RU" sz="2400" i="1">
                              <a:latin typeface="Cambria Math" panose="02040503050406030204" pitchFamily="18" charset="0"/>
                            </a:rPr>
                          </m:ctrlPr>
                        </m:dPr>
                        <m:e>
                          <m:r>
                            <a:rPr lang="ru-RU" sz="2400" i="1">
                              <a:latin typeface="Cambria Math"/>
                            </a:rPr>
                            <m:t>𝑧</m:t>
                          </m:r>
                        </m:e>
                      </m:d>
                      <m:r>
                        <a:rPr lang="ru-RU" sz="2400" i="1">
                          <a:latin typeface="Cambria Math"/>
                        </a:rPr>
                        <m:t>≔</m:t>
                      </m:r>
                      <m:d>
                        <m:dPr>
                          <m:begChr m:val="{"/>
                          <m:endChr m:val="}"/>
                          <m:ctrlPr>
                            <a:rPr lang="ru-RU" sz="2400" i="1">
                              <a:latin typeface="Cambria Math" panose="02040503050406030204" pitchFamily="18" charset="0"/>
                            </a:rPr>
                          </m:ctrlPr>
                        </m:dPr>
                        <m:e>
                          <m:sSubSup>
                            <m:sSubSupPr>
                              <m:ctrlPr>
                                <a:rPr lang="ru-RU" sz="2400" i="1">
                                  <a:latin typeface="Cambria Math" panose="02040503050406030204" pitchFamily="18" charset="0"/>
                                </a:rPr>
                              </m:ctrlPr>
                            </m:sSubSupPr>
                            <m:e>
                              <m:r>
                                <a:rPr lang="ru-RU" sz="2400" i="1">
                                  <a:latin typeface="Cambria Math" panose="02040503050406030204" pitchFamily="18" charset="0"/>
                                  <a:ea typeface="Cambria Math" panose="02040503050406030204" pitchFamily="18" charset="0"/>
                                </a:rPr>
                                <m:t>𝜎</m:t>
                              </m:r>
                            </m:e>
                            <m:sub>
                              <m:r>
                                <a:rPr lang="ru-RU" sz="2400" i="1">
                                  <a:latin typeface="Cambria Math"/>
                                </a:rPr>
                                <m:t>  0 </m:t>
                              </m:r>
                            </m:sub>
                            <m:sup>
                              <m:r>
                                <a:rPr lang="ru-RU" sz="2400" i="1">
                                  <a:latin typeface="Cambria Math"/>
                                </a:rPr>
                                <m:t>𝑘</m:t>
                              </m:r>
                            </m:sup>
                          </m:sSubSup>
                          <m:d>
                            <m:dPr>
                              <m:begChr m:val="|"/>
                              <m:endChr m:val=""/>
                              <m:ctrlPr>
                                <a:rPr lang="ru-RU" sz="2400" i="1">
                                  <a:latin typeface="Cambria Math" panose="02040503050406030204" pitchFamily="18" charset="0"/>
                                </a:rPr>
                              </m:ctrlPr>
                            </m:dPr>
                            <m:e>
                              <m:r>
                                <a:rPr lang="ru-RU" sz="2400" i="1">
                                  <a:latin typeface="Cambria Math"/>
                                </a:rPr>
                                <m:t> </m:t>
                              </m:r>
                              <m:sSub>
                                <m:sSubPr>
                                  <m:ctrlPr>
                                    <a:rPr lang="ru-RU" sz="2400" i="1">
                                      <a:latin typeface="Cambria Math" panose="02040503050406030204" pitchFamily="18" charset="0"/>
                                    </a:rPr>
                                  </m:ctrlPr>
                                </m:sSubPr>
                                <m:e>
                                  <m:r>
                                    <a:rPr lang="en-US" sz="2400" i="1">
                                      <a:latin typeface="Cambria Math"/>
                                    </a:rPr>
                                    <m:t>𝑧</m:t>
                                  </m:r>
                                </m:e>
                                <m:sub>
                                  <m:r>
                                    <a:rPr lang="en-US" sz="2400" i="1">
                                      <a:latin typeface="Cambria Math"/>
                                    </a:rPr>
                                    <m:t>𝑘</m:t>
                                  </m:r>
                                  <m:r>
                                    <a:rPr lang="ru-RU" sz="2400" i="1">
                                      <a:latin typeface="Cambria Math"/>
                                    </a:rPr>
                                    <m:t>−1</m:t>
                                  </m:r>
                                </m:sub>
                              </m:sSub>
                              <m:r>
                                <a:rPr lang="ru-RU" sz="2400" i="1">
                                  <a:latin typeface="Cambria Math"/>
                                </a:rPr>
                                <m:t>≤</m:t>
                              </m:r>
                              <m:r>
                                <a:rPr lang="en-US" sz="2400" i="1">
                                  <a:latin typeface="Cambria Math"/>
                                </a:rPr>
                                <m:t>𝑧</m:t>
                              </m:r>
                              <m:r>
                                <a:rPr lang="ru-RU" sz="2400" i="1">
                                  <a:latin typeface="Cambria Math"/>
                                </a:rPr>
                                <m:t>&lt;</m:t>
                              </m:r>
                              <m:sSub>
                                <m:sSubPr>
                                  <m:ctrlPr>
                                    <a:rPr lang="ru-RU" sz="2400" i="1">
                                      <a:latin typeface="Cambria Math" panose="02040503050406030204" pitchFamily="18" charset="0"/>
                                    </a:rPr>
                                  </m:ctrlPr>
                                </m:sSubPr>
                                <m:e>
                                  <m:r>
                                    <a:rPr lang="en-US" sz="2400" i="1">
                                      <a:latin typeface="Cambria Math"/>
                                    </a:rPr>
                                    <m:t>𝑧</m:t>
                                  </m:r>
                                </m:e>
                                <m:sub>
                                  <m:r>
                                    <a:rPr lang="en-US" sz="2400" i="1">
                                      <a:latin typeface="Cambria Math"/>
                                    </a:rPr>
                                    <m:t>𝑘</m:t>
                                  </m:r>
                                </m:sub>
                              </m:sSub>
                            </m:e>
                          </m:d>
                          <m:r>
                            <a:rPr lang="ru-RU" sz="2400" i="1">
                              <a:latin typeface="Cambria Math"/>
                            </a:rPr>
                            <m:t> </m:t>
                          </m:r>
                        </m:e>
                      </m:d>
                      <m:m>
                        <m:mPr>
                          <m:mcs>
                            <m:mc>
                              <m:mcPr>
                                <m:count m:val="1"/>
                                <m:mcJc m:val="center"/>
                              </m:mcPr>
                            </m:mc>
                          </m:mcs>
                          <m:ctrlPr>
                            <a:rPr lang="ru-RU" sz="2400" i="1">
                              <a:latin typeface="Cambria Math" panose="02040503050406030204" pitchFamily="18" charset="0"/>
                            </a:rPr>
                          </m:ctrlPr>
                        </m:mPr>
                        <m:mr>
                          <m:e>
                            <m:r>
                              <a:rPr lang="ru-RU" sz="2400" i="1">
                                <a:latin typeface="Cambria Math"/>
                              </a:rPr>
                              <m:t>𝐾</m:t>
                            </m:r>
                          </m:e>
                        </m:mr>
                        <m:mr>
                          <m:e>
                            <m:r>
                              <a:rPr lang="ru-RU" sz="2400" i="1">
                                <a:latin typeface="Cambria Math"/>
                              </a:rPr>
                              <m:t>𝑘</m:t>
                            </m:r>
                            <m:r>
                              <a:rPr lang="ru-RU" sz="2400" i="1">
                                <a:latin typeface="Cambria Math"/>
                              </a:rPr>
                              <m:t>=1</m:t>
                            </m:r>
                          </m:e>
                        </m:mr>
                      </m:m>
                    </m:oMath>
                  </m:oMathPara>
                </a14:m>
                <a:endParaRPr lang="ru-RU" sz="2400" dirty="0"/>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4140648" y="2148693"/>
                <a:ext cx="4939301" cy="705706"/>
              </a:xfrm>
              <a:prstGeom prst="rect">
                <a:avLst/>
              </a:prstGeom>
              <a:blipFill rotWithShape="0">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3740544" y="3129693"/>
                <a:ext cx="5439053" cy="7972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ru-RU" sz="2400" smtClean="0">
                          <a:latin typeface="Cambria Math"/>
                        </a:rPr>
                        <m:t>Φ</m:t>
                      </m:r>
                      <m:d>
                        <m:dPr>
                          <m:ctrlPr>
                            <a:rPr lang="ru-RU" sz="2400" i="1">
                              <a:latin typeface="Cambria Math" panose="02040503050406030204" pitchFamily="18" charset="0"/>
                            </a:rPr>
                          </m:ctrlPr>
                        </m:dPr>
                        <m:e>
                          <m:r>
                            <a:rPr lang="ru-RU" sz="2400" i="1">
                              <a:latin typeface="Cambria Math"/>
                            </a:rPr>
                            <m:t>𝑥</m:t>
                          </m:r>
                          <m:r>
                            <a:rPr lang="ru-RU" sz="2400" i="1">
                              <a:latin typeface="Cambria Math"/>
                            </a:rPr>
                            <m:t>,</m:t>
                          </m:r>
                          <m:r>
                            <a:rPr lang="ru-RU" sz="2400" i="1">
                              <a:latin typeface="Cambria Math"/>
                            </a:rPr>
                            <m:t>𝑦</m:t>
                          </m:r>
                        </m:e>
                      </m:d>
                      <m:r>
                        <a:rPr lang="ru-RU" sz="2400" i="1">
                          <a:latin typeface="Cambria Math"/>
                        </a:rPr>
                        <m:t>:=</m:t>
                      </m:r>
                      <m:d>
                        <m:dPr>
                          <m:begChr m:val="{"/>
                          <m:endChr m:val="}"/>
                          <m:ctrlPr>
                            <a:rPr lang="ru-RU" sz="2400" i="1">
                              <a:latin typeface="Cambria Math" panose="02040503050406030204" pitchFamily="18" charset="0"/>
                            </a:rPr>
                          </m:ctrlPr>
                        </m:dPr>
                        <m:e>
                          <m:sSub>
                            <m:sSubPr>
                              <m:ctrlPr>
                                <a:rPr lang="ru-RU" sz="2400" i="1">
                                  <a:latin typeface="Cambria Math" panose="02040503050406030204" pitchFamily="18" charset="0"/>
                                </a:rPr>
                              </m:ctrlPr>
                            </m:sSubPr>
                            <m:e>
                              <m:r>
                                <m:rPr>
                                  <m:sty m:val="p"/>
                                </m:rPr>
                                <a:rPr lang="ru-RU" sz="2400">
                                  <a:latin typeface="Cambria Math"/>
                                </a:rPr>
                                <m:t>Φ</m:t>
                              </m:r>
                            </m:e>
                            <m:sub>
                              <m:r>
                                <a:rPr lang="ru-RU" sz="2400" i="1">
                                  <a:latin typeface="Cambria Math"/>
                                </a:rPr>
                                <m:t>𝑖</m:t>
                              </m:r>
                              <m:r>
                                <a:rPr lang="ru-RU" sz="2400" i="1">
                                  <a:latin typeface="Cambria Math"/>
                                </a:rPr>
                                <m:t>,</m:t>
                              </m:r>
                              <m:r>
                                <a:rPr lang="ru-RU" sz="2400" i="1">
                                  <a:latin typeface="Cambria Math"/>
                                </a:rPr>
                                <m:t>𝑗</m:t>
                              </m:r>
                            </m:sub>
                          </m:sSub>
                          <m:d>
                            <m:dPr>
                              <m:begChr m:val="|"/>
                              <m:endChr m:val=""/>
                              <m:ctrlPr>
                                <a:rPr lang="ru-RU" sz="2400" i="1">
                                  <a:latin typeface="Cambria Math" panose="02040503050406030204" pitchFamily="18" charset="0"/>
                                </a:rPr>
                              </m:ctrlPr>
                            </m:dPr>
                            <m:e>
                              <m:m>
                                <m:mPr>
                                  <m:mcs>
                                    <m:mc>
                                      <m:mcPr>
                                        <m:count m:val="1"/>
                                        <m:mcJc m:val="center"/>
                                      </m:mcPr>
                                    </m:mc>
                                  </m:mcs>
                                  <m:ctrlPr>
                                    <a:rPr lang="ru-RU" sz="2400" i="1">
                                      <a:latin typeface="Cambria Math" panose="02040503050406030204" pitchFamily="18" charset="0"/>
                                    </a:rPr>
                                  </m:ctrlPr>
                                </m:mPr>
                                <m:mr>
                                  <m:e>
                                    <m:sSub>
                                      <m:sSubPr>
                                        <m:ctrlPr>
                                          <a:rPr lang="ru-RU" sz="2400" i="1">
                                            <a:latin typeface="Cambria Math" panose="02040503050406030204" pitchFamily="18" charset="0"/>
                                          </a:rPr>
                                        </m:ctrlPr>
                                      </m:sSubPr>
                                      <m:e>
                                        <m:r>
                                          <a:rPr lang="en-US" sz="2400" i="1">
                                            <a:latin typeface="Cambria Math"/>
                                          </a:rPr>
                                          <m:t>𝑥</m:t>
                                        </m:r>
                                      </m:e>
                                      <m:sub>
                                        <m:r>
                                          <a:rPr lang="ru-RU" sz="2400" i="1">
                                            <a:latin typeface="Cambria Math"/>
                                          </a:rPr>
                                          <m:t>𝑖</m:t>
                                        </m:r>
                                        <m:r>
                                          <a:rPr lang="ru-RU" sz="2400" i="1">
                                            <a:latin typeface="Cambria Math"/>
                                          </a:rPr>
                                          <m:t>−1</m:t>
                                        </m:r>
                                      </m:sub>
                                    </m:sSub>
                                    <m:r>
                                      <a:rPr lang="ru-RU" sz="2400" i="1">
                                        <a:latin typeface="Cambria Math"/>
                                      </a:rPr>
                                      <m:t>≤</m:t>
                                    </m:r>
                                    <m:r>
                                      <a:rPr lang="en-US" sz="2400" i="1">
                                        <a:latin typeface="Cambria Math"/>
                                      </a:rPr>
                                      <m:t>𝑥</m:t>
                                    </m:r>
                                    <m:r>
                                      <a:rPr lang="ru-RU" sz="2400" i="1">
                                        <a:latin typeface="Cambria Math"/>
                                      </a:rPr>
                                      <m:t>&lt;</m:t>
                                    </m:r>
                                    <m:sSub>
                                      <m:sSubPr>
                                        <m:ctrlPr>
                                          <a:rPr lang="ru-RU" sz="2400" i="1">
                                            <a:latin typeface="Cambria Math" panose="02040503050406030204" pitchFamily="18" charset="0"/>
                                          </a:rPr>
                                        </m:ctrlPr>
                                      </m:sSubPr>
                                      <m:e>
                                        <m:r>
                                          <a:rPr lang="en-US" sz="2400" i="1">
                                            <a:latin typeface="Cambria Math"/>
                                          </a:rPr>
                                          <m:t>𝑥</m:t>
                                        </m:r>
                                      </m:e>
                                      <m:sub>
                                        <m:r>
                                          <a:rPr lang="ru-RU" sz="2400" i="1">
                                            <a:latin typeface="Cambria Math"/>
                                          </a:rPr>
                                          <m:t>𝑖</m:t>
                                        </m:r>
                                      </m:sub>
                                    </m:sSub>
                                  </m:e>
                                </m:mr>
                                <m:mr>
                                  <m:e>
                                    <m:sSub>
                                      <m:sSubPr>
                                        <m:ctrlPr>
                                          <a:rPr lang="ru-RU" sz="2400" i="1">
                                            <a:latin typeface="Cambria Math" panose="02040503050406030204" pitchFamily="18" charset="0"/>
                                          </a:rPr>
                                        </m:ctrlPr>
                                      </m:sSubPr>
                                      <m:e>
                                        <m:r>
                                          <a:rPr lang="en-US" sz="2400" i="1">
                                            <a:latin typeface="Cambria Math"/>
                                          </a:rPr>
                                          <m:t>𝑦</m:t>
                                        </m:r>
                                      </m:e>
                                      <m:sub>
                                        <m:r>
                                          <a:rPr lang="ru-RU" sz="2400" i="1">
                                            <a:latin typeface="Cambria Math"/>
                                          </a:rPr>
                                          <m:t>𝑗</m:t>
                                        </m:r>
                                        <m:r>
                                          <a:rPr lang="ru-RU" sz="2400" i="1">
                                            <a:latin typeface="Cambria Math"/>
                                          </a:rPr>
                                          <m:t>−1</m:t>
                                        </m:r>
                                      </m:sub>
                                    </m:sSub>
                                    <m:r>
                                      <a:rPr lang="ru-RU" sz="2400" i="1">
                                        <a:latin typeface="Cambria Math"/>
                                      </a:rPr>
                                      <m:t>≤</m:t>
                                    </m:r>
                                    <m:r>
                                      <a:rPr lang="en-US" sz="2400" i="1">
                                        <a:latin typeface="Cambria Math"/>
                                      </a:rPr>
                                      <m:t>𝑦</m:t>
                                    </m:r>
                                    <m:r>
                                      <a:rPr lang="ru-RU" sz="2400" i="1">
                                        <a:latin typeface="Cambria Math"/>
                                      </a:rPr>
                                      <m:t>&lt;</m:t>
                                    </m:r>
                                    <m:sSub>
                                      <m:sSubPr>
                                        <m:ctrlPr>
                                          <a:rPr lang="ru-RU" sz="2400" i="1">
                                            <a:latin typeface="Cambria Math" panose="02040503050406030204" pitchFamily="18" charset="0"/>
                                          </a:rPr>
                                        </m:ctrlPr>
                                      </m:sSubPr>
                                      <m:e>
                                        <m:r>
                                          <a:rPr lang="en-US" sz="2400" i="1">
                                            <a:latin typeface="Cambria Math"/>
                                          </a:rPr>
                                          <m:t>𝑦</m:t>
                                        </m:r>
                                      </m:e>
                                      <m:sub>
                                        <m:r>
                                          <a:rPr lang="ru-RU" sz="2400" i="1">
                                            <a:latin typeface="Cambria Math"/>
                                          </a:rPr>
                                          <m:t>𝑗</m:t>
                                        </m:r>
                                        <m:r>
                                          <a:rPr lang="ru-RU" sz="2400" i="1">
                                            <a:latin typeface="Cambria Math"/>
                                          </a:rPr>
                                          <m:t>  </m:t>
                                        </m:r>
                                      </m:sub>
                                    </m:sSub>
                                  </m:e>
                                </m:mr>
                              </m:m>
                            </m:e>
                          </m:d>
                        </m:e>
                      </m:d>
                      <m:m>
                        <m:mPr>
                          <m:mcs>
                            <m:mc>
                              <m:mcPr>
                                <m:count m:val="1"/>
                                <m:mcJc m:val="center"/>
                              </m:mcPr>
                            </m:mc>
                          </m:mcs>
                          <m:ctrlPr>
                            <a:rPr lang="ru-RU" sz="2400" i="1">
                              <a:latin typeface="Cambria Math" panose="02040503050406030204" pitchFamily="18" charset="0"/>
                            </a:rPr>
                          </m:ctrlPr>
                        </m:mPr>
                        <m:mr>
                          <m:e>
                            <m:r>
                              <a:rPr lang="ru-RU" sz="2400" i="1">
                                <a:latin typeface="Cambria Math"/>
                              </a:rPr>
                              <m:t>𝐼</m:t>
                            </m:r>
                            <m:r>
                              <a:rPr lang="ru-RU" sz="2400" i="1">
                                <a:latin typeface="Cambria Math"/>
                              </a:rPr>
                              <m:t>×</m:t>
                            </m:r>
                            <m:r>
                              <a:rPr lang="ru-RU" sz="2400" i="1">
                                <a:latin typeface="Cambria Math"/>
                              </a:rPr>
                              <m:t>𝐽</m:t>
                            </m:r>
                          </m:e>
                        </m:mr>
                        <m:mr>
                          <m:e>
                            <m:r>
                              <a:rPr lang="ru-RU" sz="2400" i="1" smtClean="0">
                                <a:latin typeface="Cambria Math"/>
                              </a:rPr>
                              <m:t>𝑖</m:t>
                            </m:r>
                            <m:r>
                              <a:rPr lang="ru-RU" sz="2400" i="1" smtClean="0">
                                <a:latin typeface="Cambria Math"/>
                              </a:rPr>
                              <m:t>,</m:t>
                            </m:r>
                            <m:r>
                              <a:rPr lang="ru-RU" sz="2400" i="1" smtClean="0">
                                <a:latin typeface="Cambria Math"/>
                              </a:rPr>
                              <m:t>𝑗</m:t>
                            </m:r>
                            <m:r>
                              <a:rPr lang="ru-RU" sz="2400" i="1" smtClean="0">
                                <a:latin typeface="Cambria Math"/>
                              </a:rPr>
                              <m:t>=1</m:t>
                            </m:r>
                          </m:e>
                        </m:mr>
                      </m:m>
                    </m:oMath>
                  </m:oMathPara>
                </a14:m>
                <a:endParaRPr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3740544" y="3129693"/>
                <a:ext cx="5439053" cy="797206"/>
              </a:xfrm>
              <a:prstGeom prst="rect">
                <a:avLst/>
              </a:prstGeom>
              <a:blipFill rotWithShape="0">
                <a:blip r:embed="rId5"/>
                <a:stretch>
                  <a:fillRect b="-8397"/>
                </a:stretch>
              </a:blipFill>
            </p:spPr>
            <p:txBody>
              <a:bodyPr/>
              <a:lstStyle/>
              <a:p>
                <a:r>
                  <a:rPr lang="ru-RU">
                    <a:noFill/>
                  </a:rPr>
                  <a:t> </a:t>
                </a:r>
              </a:p>
            </p:txBody>
          </p:sp>
        </mc:Fallback>
      </mc:AlternateContent>
      <p:sp>
        <p:nvSpPr>
          <p:cNvPr id="7" name="TextBox 6"/>
          <p:cNvSpPr txBox="1"/>
          <p:nvPr/>
        </p:nvSpPr>
        <p:spPr>
          <a:xfrm>
            <a:off x="4238650" y="1658868"/>
            <a:ext cx="3059098"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000" dirty="0" smtClean="0"/>
              <a:t>дискретизация плотности</a:t>
            </a:r>
            <a:endParaRPr lang="ru-RU" sz="2000" dirty="0"/>
          </a:p>
        </p:txBody>
      </p:sp>
      <p:sp>
        <p:nvSpPr>
          <p:cNvPr id="8" name="TextBox 7"/>
          <p:cNvSpPr txBox="1"/>
          <p:nvPr/>
        </p:nvSpPr>
        <p:spPr>
          <a:xfrm>
            <a:off x="4358038" y="5095727"/>
            <a:ext cx="2491905"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ru-RU" sz="2000" dirty="0" smtClean="0"/>
              <a:t>дискретизация поля</a:t>
            </a:r>
            <a:endParaRPr lang="ru-RU" sz="2000" dirty="0"/>
          </a:p>
        </p:txBody>
      </p:sp>
      <mc:AlternateContent xmlns:mc="http://schemas.openxmlformats.org/markup-compatibility/2006" xmlns:a14="http://schemas.microsoft.com/office/drawing/2010/main">
        <mc:Choice Requires="a14">
          <p:sp>
            <p:nvSpPr>
              <p:cNvPr id="10" name="Прямоугольник 9"/>
              <p:cNvSpPr/>
              <p:nvPr/>
            </p:nvSpPr>
            <p:spPr>
              <a:xfrm>
                <a:off x="4231465" y="5517232"/>
                <a:ext cx="2652456" cy="517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𝑔</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sym typeface="Symbol"/>
                                </a:rPr>
                                <m:t></m:t>
                              </m:r>
                            </m:e>
                            <m:sub>
                              <m:r>
                                <a:rPr lang="en-US" sz="2400" i="1">
                                  <a:latin typeface="Cambria Math"/>
                                </a:rPr>
                                <m:t>𝑖</m:t>
                              </m:r>
                              <m:r>
                                <a:rPr lang="en-US" sz="2400" i="1">
                                  <a:latin typeface="Cambria Math"/>
                                </a:rPr>
                                <m:t>1</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sym typeface="Symbol"/>
                                </a:rPr>
                                <m:t></m:t>
                              </m:r>
                            </m:e>
                            <m:sub>
                              <m:r>
                                <a:rPr lang="en-US" sz="2400" i="1">
                                  <a:latin typeface="Cambria Math"/>
                                </a:rPr>
                                <m:t>𝑗</m:t>
                              </m:r>
                              <m:r>
                                <a:rPr lang="en-US" sz="2400" i="1">
                                  <a:latin typeface="Cambria Math"/>
                                </a:rPr>
                                <m:t>1</m:t>
                              </m:r>
                            </m:sub>
                          </m:sSub>
                          <m:r>
                            <a:rPr lang="en-US" sz="2400" i="1">
                              <a:latin typeface="Cambria Math"/>
                            </a:rPr>
                            <m:t>,</m:t>
                          </m:r>
                          <m:r>
                            <a:rPr lang="en-US" sz="2400" i="1">
                              <a:latin typeface="Cambria Math"/>
                              <a:sym typeface="Symbol"/>
                            </a:rPr>
                            <m:t></m:t>
                          </m:r>
                        </m:e>
                      </m:d>
                      <m:r>
                        <a:rPr lang="en-US" sz="2400" i="1">
                          <a:latin typeface="Cambria Math"/>
                        </a:rPr>
                        <m:t>=</m:t>
                      </m:r>
                      <m:sSub>
                        <m:sSubPr>
                          <m:ctrlPr>
                            <a:rPr lang="en-US" sz="2400" i="1">
                              <a:latin typeface="Cambria Math" panose="02040503050406030204" pitchFamily="18" charset="0"/>
                            </a:rPr>
                          </m:ctrlPr>
                        </m:sSubPr>
                        <m:e>
                          <m:r>
                            <a:rPr lang="en-US" sz="2400" b="0" i="1" smtClean="0">
                              <a:latin typeface="Cambria Math"/>
                            </a:rPr>
                            <m:t>𝑔</m:t>
                          </m:r>
                        </m:e>
                        <m:sub>
                          <m:r>
                            <a:rPr lang="en-US" sz="2400" i="1">
                              <a:latin typeface="Cambria Math"/>
                              <a:ea typeface="Cambria Math"/>
                            </a:rPr>
                            <m:t>𝜇</m:t>
                          </m:r>
                        </m:sub>
                      </m:sSub>
                    </m:oMath>
                  </m:oMathPara>
                </a14:m>
                <a:endParaRPr lang="ru-RU" sz="2400" dirty="0"/>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4231465" y="5517232"/>
                <a:ext cx="2652456" cy="517834"/>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4238650" y="6035066"/>
                <a:ext cx="2730683" cy="51783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a:rPr>
                        <m:t>𝑈</m:t>
                      </m:r>
                      <m:d>
                        <m:dPr>
                          <m:ctrlPr>
                            <a:rPr lang="en-US" sz="2400" i="1">
                              <a:latin typeface="Cambria Math" panose="02040503050406030204" pitchFamily="18" charset="0"/>
                            </a:rPr>
                          </m:ctrlPr>
                        </m:dPr>
                        <m:e>
                          <m:sSub>
                            <m:sSubPr>
                              <m:ctrlPr>
                                <a:rPr lang="en-US" sz="2400" i="1">
                                  <a:latin typeface="Cambria Math" panose="02040503050406030204" pitchFamily="18" charset="0"/>
                                </a:rPr>
                              </m:ctrlPr>
                            </m:sSubPr>
                            <m:e>
                              <m:r>
                                <a:rPr lang="en-US" sz="2400" i="1">
                                  <a:latin typeface="Cambria Math"/>
                                  <a:sym typeface="Symbol"/>
                                </a:rPr>
                                <m:t></m:t>
                              </m:r>
                            </m:e>
                            <m:sub>
                              <m:r>
                                <a:rPr lang="en-US" sz="2400" i="1">
                                  <a:latin typeface="Cambria Math"/>
                                </a:rPr>
                                <m:t>𝑖</m:t>
                              </m:r>
                              <m:r>
                                <a:rPr lang="en-US" sz="2400" i="1">
                                  <a:latin typeface="Cambria Math"/>
                                </a:rPr>
                                <m:t>1</m:t>
                              </m:r>
                            </m:sub>
                          </m:sSub>
                          <m:r>
                            <a:rPr lang="en-US" sz="2400" i="1">
                              <a:latin typeface="Cambria Math"/>
                            </a:rPr>
                            <m:t>,</m:t>
                          </m:r>
                          <m:sSub>
                            <m:sSubPr>
                              <m:ctrlPr>
                                <a:rPr lang="en-US" sz="2400" i="1">
                                  <a:latin typeface="Cambria Math" panose="02040503050406030204" pitchFamily="18" charset="0"/>
                                </a:rPr>
                              </m:ctrlPr>
                            </m:sSubPr>
                            <m:e>
                              <m:r>
                                <a:rPr lang="en-US" sz="2400" i="1">
                                  <a:latin typeface="Cambria Math"/>
                                  <a:sym typeface="Symbol"/>
                                </a:rPr>
                                <m:t></m:t>
                              </m:r>
                            </m:e>
                            <m:sub>
                              <m:r>
                                <a:rPr lang="en-US" sz="2400" i="1">
                                  <a:latin typeface="Cambria Math"/>
                                </a:rPr>
                                <m:t>𝑗</m:t>
                              </m:r>
                              <m:r>
                                <a:rPr lang="en-US" sz="2400" i="1">
                                  <a:latin typeface="Cambria Math"/>
                                </a:rPr>
                                <m:t>1</m:t>
                              </m:r>
                            </m:sub>
                          </m:sSub>
                          <m:r>
                            <a:rPr lang="en-US" sz="2400" i="1">
                              <a:latin typeface="Cambria Math"/>
                            </a:rPr>
                            <m:t>,</m:t>
                          </m:r>
                          <m:r>
                            <a:rPr lang="en-US" sz="2400" i="1">
                              <a:latin typeface="Cambria Math"/>
                              <a:sym typeface="Symbol"/>
                            </a:rPr>
                            <m:t></m:t>
                          </m:r>
                        </m:e>
                      </m:d>
                      <m:r>
                        <a:rPr lang="en-US" sz="2400" i="1">
                          <a:latin typeface="Cambria Math"/>
                        </a:rPr>
                        <m:t>=</m:t>
                      </m:r>
                      <m:sSub>
                        <m:sSubPr>
                          <m:ctrlPr>
                            <a:rPr lang="en-US" sz="2400" i="1">
                              <a:latin typeface="Cambria Math" panose="02040503050406030204" pitchFamily="18" charset="0"/>
                            </a:rPr>
                          </m:ctrlPr>
                        </m:sSubPr>
                        <m:e>
                          <m:r>
                            <a:rPr lang="en-US" sz="2400" i="1">
                              <a:latin typeface="Cambria Math"/>
                            </a:rPr>
                            <m:t>𝑈</m:t>
                          </m:r>
                        </m:e>
                        <m:sub>
                          <m:r>
                            <a:rPr lang="en-US" sz="2400" i="1">
                              <a:latin typeface="Cambria Math"/>
                              <a:ea typeface="Cambria Math"/>
                            </a:rPr>
                            <m:t>𝜇</m:t>
                          </m:r>
                        </m:sub>
                      </m:sSub>
                    </m:oMath>
                  </m:oMathPara>
                </a14:m>
                <a:endParaRPr lang="ru-RU" sz="2400"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4238650" y="6035066"/>
                <a:ext cx="2730683" cy="517834"/>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Прямоугольник 8"/>
              <p:cNvSpPr/>
              <p:nvPr/>
            </p:nvSpPr>
            <p:spPr>
              <a:xfrm>
                <a:off x="3775238" y="4129962"/>
                <a:ext cx="1581459" cy="4914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2400" i="1" smtClean="0">
                              <a:latin typeface="Cambria Math" panose="02040503050406030204" pitchFamily="18" charset="0"/>
                            </a:rPr>
                          </m:ctrlPr>
                        </m:sSubPr>
                        <m:e>
                          <m:r>
                            <m:rPr>
                              <m:sty m:val="p"/>
                            </m:rPr>
                            <a:rPr lang="ru-RU" sz="2400">
                              <a:latin typeface="Cambria Math"/>
                            </a:rPr>
                            <m:t>Φ</m:t>
                          </m:r>
                        </m:e>
                        <m:sub>
                          <m:r>
                            <a:rPr lang="ru-RU" sz="2400" i="1">
                              <a:latin typeface="Cambria Math"/>
                            </a:rPr>
                            <m:t>𝑖</m:t>
                          </m:r>
                          <m:r>
                            <a:rPr lang="ru-RU" sz="2400" i="1">
                              <a:latin typeface="Cambria Math"/>
                            </a:rPr>
                            <m:t>,</m:t>
                          </m:r>
                          <m:r>
                            <a:rPr lang="ru-RU" sz="2400" i="1">
                              <a:latin typeface="Cambria Math"/>
                            </a:rPr>
                            <m:t>𝑗</m:t>
                          </m:r>
                        </m:sub>
                      </m:sSub>
                      <m:r>
                        <a:rPr lang="en-US" sz="2400" b="0" i="1" smtClean="0">
                          <a:latin typeface="Cambria Math"/>
                        </a:rPr>
                        <m:t>=</m:t>
                      </m:r>
                      <m:sSub>
                        <m:sSubPr>
                          <m:ctrlPr>
                            <a:rPr lang="ru-RU" sz="2400" i="1">
                              <a:latin typeface="Cambria Math" panose="02040503050406030204" pitchFamily="18" charset="0"/>
                            </a:rPr>
                          </m:ctrlPr>
                        </m:sSubPr>
                        <m:e>
                          <m:r>
                            <m:rPr>
                              <m:sty m:val="p"/>
                            </m:rPr>
                            <a:rPr lang="ru-RU" sz="2400">
                              <a:latin typeface="Cambria Math"/>
                            </a:rPr>
                            <m:t>Φ</m:t>
                          </m:r>
                        </m:e>
                        <m:sub>
                          <m:r>
                            <a:rPr lang="el-GR" sz="2400" i="1">
                              <a:latin typeface="Cambria Math"/>
                            </a:rPr>
                            <m:t>𝜆</m:t>
                          </m:r>
                        </m:sub>
                      </m:sSub>
                    </m:oMath>
                  </m:oMathPara>
                </a14:m>
                <a:endParaRPr lang="ru-RU" sz="2400"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3775238" y="4129962"/>
                <a:ext cx="1581459" cy="491417"/>
              </a:xfrm>
              <a:prstGeom prst="rect">
                <a:avLst/>
              </a:prstGeom>
              <a:blipFill rotWithShape="0">
                <a:blip r:embed="rId8"/>
                <a:stretch>
                  <a:fillRect b="-9877"/>
                </a:stretch>
              </a:blipFill>
            </p:spPr>
            <p:txBody>
              <a:bodyPr/>
              <a:lstStyle/>
              <a:p>
                <a:r>
                  <a:rPr lang="ru-RU">
                    <a:noFill/>
                  </a:rPr>
                  <a:t> </a:t>
                </a:r>
              </a:p>
            </p:txBody>
          </p:sp>
        </mc:Fallback>
      </mc:AlternateContent>
      <p:grpSp>
        <p:nvGrpSpPr>
          <p:cNvPr id="76" name="Группа 75"/>
          <p:cNvGrpSpPr/>
          <p:nvPr/>
        </p:nvGrpSpPr>
        <p:grpSpPr>
          <a:xfrm>
            <a:off x="179512" y="1383160"/>
            <a:ext cx="3312368" cy="5070176"/>
            <a:chOff x="179512" y="1383160"/>
            <a:chExt cx="3312368" cy="5070176"/>
          </a:xfrm>
        </p:grpSpPr>
        <p:grpSp>
          <p:nvGrpSpPr>
            <p:cNvPr id="12" name="Группа 11"/>
            <p:cNvGrpSpPr/>
            <p:nvPr/>
          </p:nvGrpSpPr>
          <p:grpSpPr>
            <a:xfrm>
              <a:off x="329299" y="1673342"/>
              <a:ext cx="3162581" cy="954802"/>
              <a:chOff x="971600" y="1400175"/>
              <a:chExt cx="5616624" cy="2305050"/>
            </a:xfrm>
          </p:grpSpPr>
          <p:cxnSp>
            <p:nvCxnSpPr>
              <p:cNvPr id="13" name="Прямая соединительная линия 12"/>
              <p:cNvCxnSpPr/>
              <p:nvPr/>
            </p:nvCxnSpPr>
            <p:spPr>
              <a:xfrm flipH="1">
                <a:off x="971600" y="1400175"/>
                <a:ext cx="1466800" cy="2295153"/>
              </a:xfrm>
              <a:prstGeom prst="line">
                <a:avLst/>
              </a:prstGeom>
              <a:ln>
                <a:headEnd type="arrow"/>
              </a:ln>
            </p:spPr>
            <p:style>
              <a:lnRef idx="1">
                <a:schemeClr val="accent1"/>
              </a:lnRef>
              <a:fillRef idx="0">
                <a:schemeClr val="accent1"/>
              </a:fillRef>
              <a:effectRef idx="0">
                <a:schemeClr val="accent1"/>
              </a:effectRef>
              <a:fontRef idx="minor">
                <a:schemeClr val="tx1"/>
              </a:fontRef>
            </p:style>
          </p:cxnSp>
          <p:cxnSp>
            <p:nvCxnSpPr>
              <p:cNvPr id="14" name="Прямая соединительная линия 13"/>
              <p:cNvCxnSpPr/>
              <p:nvPr/>
            </p:nvCxnSpPr>
            <p:spPr>
              <a:xfrm flipH="1">
                <a:off x="3851920" y="1772816"/>
                <a:ext cx="1224136" cy="19225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5" name="Прямая соединительная линия 14"/>
              <p:cNvCxnSpPr/>
              <p:nvPr/>
            </p:nvCxnSpPr>
            <p:spPr>
              <a:xfrm>
                <a:off x="971600" y="3695328"/>
                <a:ext cx="5076775" cy="9897"/>
              </a:xfrm>
              <a:prstGeom prst="line">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Прямая соединительная линия 15"/>
              <p:cNvCxnSpPr/>
              <p:nvPr/>
            </p:nvCxnSpPr>
            <p:spPr>
              <a:xfrm>
                <a:off x="2195736" y="1772816"/>
                <a:ext cx="4392488" cy="8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p:nvPr/>
            </p:nvCxnSpPr>
            <p:spPr>
              <a:xfrm flipH="1">
                <a:off x="1691680" y="1772816"/>
                <a:ext cx="1224136" cy="19225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p:cNvCxnSpPr/>
              <p:nvPr/>
            </p:nvCxnSpPr>
            <p:spPr>
              <a:xfrm flipH="1">
                <a:off x="2441692" y="1780828"/>
                <a:ext cx="1224136" cy="19225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3131840" y="1780828"/>
                <a:ext cx="1224136" cy="19225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Прямая соединительная линия 19"/>
              <p:cNvCxnSpPr/>
              <p:nvPr/>
            </p:nvCxnSpPr>
            <p:spPr>
              <a:xfrm flipH="1">
                <a:off x="4644008" y="1780828"/>
                <a:ext cx="1224136" cy="192251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5364088" y="1780828"/>
                <a:ext cx="1224136" cy="1922512"/>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1876425" y="2276475"/>
                <a:ext cx="4423767" cy="39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flipV="1">
                <a:off x="1565275" y="2754680"/>
                <a:ext cx="4410881" cy="122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V="1">
                <a:off x="1279525" y="3212976"/>
                <a:ext cx="4372595" cy="1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flipH="1">
                <a:off x="2289175" y="2276475"/>
                <a:ext cx="304801" cy="476250"/>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flipH="1">
                <a:off x="3047132" y="2273697"/>
                <a:ext cx="304801" cy="476250"/>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p:nvPr/>
            </p:nvCxnSpPr>
            <p:spPr>
              <a:xfrm>
                <a:off x="2289175" y="2755900"/>
                <a:ext cx="75795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Прямая соединительная линия 27"/>
              <p:cNvCxnSpPr/>
              <p:nvPr/>
            </p:nvCxnSpPr>
            <p:spPr>
              <a:xfrm>
                <a:off x="2593976" y="2276475"/>
                <a:ext cx="757957" cy="397"/>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21772" y="1980200"/>
                <a:ext cx="607239" cy="1284404"/>
              </a:xfrm>
              <a:prstGeom prst="rect">
                <a:avLst/>
              </a:prstGeom>
              <a:noFill/>
            </p:spPr>
            <p:txBody>
              <a:bodyPr wrap="square" rtlCol="0">
                <a:spAutoFit/>
              </a:bodyPr>
              <a:lstStyle/>
              <a:p>
                <a:r>
                  <a:rPr lang="el-GR" b="1" dirty="0" smtClean="0">
                    <a:solidFill>
                      <a:schemeClr val="tx2">
                        <a:lumMod val="60000"/>
                        <a:lumOff val="40000"/>
                      </a:schemeClr>
                    </a:solidFill>
                  </a:rPr>
                  <a:t>μ</a:t>
                </a:r>
                <a:endParaRPr lang="ru-RU" b="1" dirty="0">
                  <a:solidFill>
                    <a:schemeClr val="tx2">
                      <a:lumMod val="60000"/>
                      <a:lumOff val="40000"/>
                    </a:schemeClr>
                  </a:solidFill>
                </a:endParaRPr>
              </a:p>
            </p:txBody>
          </p:sp>
        </p:grpSp>
        <p:grpSp>
          <p:nvGrpSpPr>
            <p:cNvPr id="30" name="Группа 29"/>
            <p:cNvGrpSpPr/>
            <p:nvPr/>
          </p:nvGrpSpPr>
          <p:grpSpPr>
            <a:xfrm>
              <a:off x="329299" y="3328599"/>
              <a:ext cx="3162581" cy="2802526"/>
              <a:chOff x="1115616" y="746760"/>
              <a:chExt cx="6624736" cy="4986496"/>
            </a:xfrm>
          </p:grpSpPr>
          <p:cxnSp>
            <p:nvCxnSpPr>
              <p:cNvPr id="31" name="Прямая соединительная линия 30"/>
              <p:cNvCxnSpPr/>
              <p:nvPr/>
            </p:nvCxnSpPr>
            <p:spPr>
              <a:xfrm flipH="1">
                <a:off x="1115616" y="746760"/>
                <a:ext cx="2511504" cy="2169081"/>
              </a:xfrm>
              <a:prstGeom prst="line">
                <a:avLst/>
              </a:prstGeom>
              <a:ln w="15240">
                <a:solidFill>
                  <a:schemeClr val="accent6">
                    <a:lumMod val="50000"/>
                  </a:schemeClr>
                </a:solidFill>
                <a:headEnd type="arrow"/>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flipH="1">
                <a:off x="3995936" y="1052513"/>
                <a:ext cx="2171502" cy="1863328"/>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1115616" y="2915841"/>
                <a:ext cx="5076775" cy="9897"/>
              </a:xfrm>
              <a:prstGeom prst="line">
                <a:avLst/>
              </a:prstGeom>
              <a:ln w="1524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3275856" y="1052736"/>
                <a:ext cx="4464496" cy="455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1835696" y="1047750"/>
                <a:ext cx="2174329" cy="1868091"/>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flipH="1">
                <a:off x="2585708" y="1052513"/>
                <a:ext cx="2138692" cy="187134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3275856" y="1052513"/>
                <a:ext cx="2172444" cy="187134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flipH="1">
                <a:off x="4788024" y="1057275"/>
                <a:ext cx="2160464" cy="1866578"/>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2765227" y="1496988"/>
                <a:ext cx="4471069" cy="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p:cNvCxnSpPr/>
              <p:nvPr/>
            </p:nvCxnSpPr>
            <p:spPr>
              <a:xfrm>
                <a:off x="2225589" y="1976413"/>
                <a:ext cx="4460961" cy="25"/>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1691680" y="2433613"/>
                <a:ext cx="4461470" cy="25"/>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42" name="Группа 41"/>
              <p:cNvGrpSpPr/>
              <p:nvPr/>
            </p:nvGrpSpPr>
            <p:grpSpPr>
              <a:xfrm>
                <a:off x="3845570" y="1967706"/>
                <a:ext cx="1251099" cy="459582"/>
                <a:chOff x="3851920" y="1974056"/>
                <a:chExt cx="1251099" cy="459582"/>
              </a:xfrm>
            </p:grpSpPr>
            <p:cxnSp>
              <p:nvCxnSpPr>
                <p:cNvPr id="59" name="Прямая соединительная линия 58"/>
                <p:cNvCxnSpPr/>
                <p:nvPr/>
              </p:nvCxnSpPr>
              <p:spPr>
                <a:xfrm flipH="1">
                  <a:off x="3851920" y="1976438"/>
                  <a:ext cx="529580" cy="457051"/>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60" name="Прямая соединительная линия 59"/>
                <p:cNvCxnSpPr/>
                <p:nvPr/>
              </p:nvCxnSpPr>
              <p:spPr>
                <a:xfrm flipH="1">
                  <a:off x="4572000" y="1974056"/>
                  <a:ext cx="521494" cy="459582"/>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3851920" y="2433489"/>
                  <a:ext cx="731986" cy="14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a:off x="4388344" y="1976289"/>
                  <a:ext cx="714675" cy="14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43" name="Прямая соединительная линия 42"/>
              <p:cNvCxnSpPr/>
              <p:nvPr/>
            </p:nvCxnSpPr>
            <p:spPr>
              <a:xfrm flipH="1">
                <a:off x="5580112" y="1057288"/>
                <a:ext cx="2160240" cy="1867656"/>
              </a:xfrm>
              <a:prstGeom prst="line">
                <a:avLst/>
              </a:prstGeom>
              <a:ln>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H="1">
                <a:off x="3845570" y="3890988"/>
                <a:ext cx="529580" cy="457051"/>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H="1">
                <a:off x="4568031" y="3890987"/>
                <a:ext cx="521494" cy="459582"/>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3845570" y="4348039"/>
                <a:ext cx="731986" cy="14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a:off x="4362078" y="3890987"/>
                <a:ext cx="734591" cy="1"/>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3850803" y="2433489"/>
                <a:ext cx="0" cy="1914699"/>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a:off x="4577556" y="2433488"/>
                <a:ext cx="0" cy="191470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flipH="1">
                <a:off x="5096669" y="1969095"/>
                <a:ext cx="2703" cy="1921893"/>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flipH="1">
                <a:off x="4559300" y="4481562"/>
                <a:ext cx="521494" cy="459582"/>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52" name="Прямая соединительная линия 51"/>
              <p:cNvCxnSpPr/>
              <p:nvPr/>
            </p:nvCxnSpPr>
            <p:spPr>
              <a:xfrm>
                <a:off x="3839220" y="4940995"/>
                <a:ext cx="731986" cy="14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p:cNvCxnSpPr/>
              <p:nvPr/>
            </p:nvCxnSpPr>
            <p:spPr>
              <a:xfrm>
                <a:off x="3850803" y="4348039"/>
                <a:ext cx="0" cy="59312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Прямая соединительная линия 53"/>
              <p:cNvCxnSpPr/>
              <p:nvPr/>
            </p:nvCxnSpPr>
            <p:spPr>
              <a:xfrm>
                <a:off x="4569619" y="4348162"/>
                <a:ext cx="0" cy="592833"/>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p:cNvCxnSpPr/>
              <p:nvPr/>
            </p:nvCxnSpPr>
            <p:spPr>
              <a:xfrm flipH="1">
                <a:off x="5080794" y="3890987"/>
                <a:ext cx="8732" cy="59283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 name="Прямая со стрелкой 55"/>
              <p:cNvCxnSpPr/>
              <p:nvPr/>
            </p:nvCxnSpPr>
            <p:spPr>
              <a:xfrm>
                <a:off x="1115616" y="2925738"/>
                <a:ext cx="0" cy="2807518"/>
              </a:xfrm>
              <a:prstGeom prst="straightConnector1">
                <a:avLst/>
              </a:prstGeom>
              <a:ln w="1524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flipH="1">
                <a:off x="1115616" y="4346052"/>
                <a:ext cx="2735187" cy="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Прямая соединительная линия 57"/>
              <p:cNvCxnSpPr/>
              <p:nvPr/>
            </p:nvCxnSpPr>
            <p:spPr>
              <a:xfrm flipH="1">
                <a:off x="1115616" y="4941168"/>
                <a:ext cx="2735187" cy="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1790443" y="3911931"/>
              <a:ext cx="311482" cy="400110"/>
            </a:xfrm>
            <a:prstGeom prst="rect">
              <a:avLst/>
            </a:prstGeom>
            <a:noFill/>
          </p:spPr>
          <p:txBody>
            <a:bodyPr wrap="square" rtlCol="0">
              <a:spAutoFit/>
            </a:bodyPr>
            <a:lstStyle/>
            <a:p>
              <a:r>
                <a:rPr lang="ru-RU" sz="2000" b="1" dirty="0" smtClean="0">
                  <a:solidFill>
                    <a:schemeClr val="accent6">
                      <a:lumMod val="50000"/>
                    </a:schemeClr>
                  </a:solidFill>
                  <a:sym typeface="Symbol"/>
                </a:rPr>
                <a:t></a:t>
              </a:r>
              <a:endParaRPr lang="ru-RU" sz="2000" b="1" dirty="0">
                <a:solidFill>
                  <a:schemeClr val="accent6">
                    <a:lumMod val="50000"/>
                  </a:schemeClr>
                </a:solidFill>
              </a:endParaRPr>
            </a:p>
          </p:txBody>
        </p:sp>
        <mc:AlternateContent xmlns:mc="http://schemas.openxmlformats.org/markup-compatibility/2006" xmlns:a14="http://schemas.microsoft.com/office/drawing/2010/main">
          <mc:Choice Requires="a14">
            <p:sp>
              <p:nvSpPr>
                <p:cNvPr id="64" name="TextBox 63"/>
                <p:cNvSpPr txBox="1"/>
                <p:nvPr/>
              </p:nvSpPr>
              <p:spPr>
                <a:xfrm>
                  <a:off x="1242819" y="2996952"/>
                  <a:ext cx="247763" cy="386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𝑥</m:t>
                        </m:r>
                      </m:oMath>
                    </m:oMathPara>
                  </a14:m>
                  <a:endParaRPr lang="ru-RU" sz="2400" dirty="0"/>
                </a:p>
              </p:txBody>
            </p:sp>
          </mc:Choice>
          <mc:Fallback xmlns="">
            <p:sp>
              <p:nvSpPr>
                <p:cNvPr id="64" name="TextBox 63"/>
                <p:cNvSpPr txBox="1">
                  <a:spLocks noRot="1" noChangeAspect="1" noMove="1" noResize="1" noEditPoints="1" noAdjustHandles="1" noChangeArrowheads="1" noChangeShapeType="1" noTextEdit="1"/>
                </p:cNvSpPr>
                <p:nvPr/>
              </p:nvSpPr>
              <p:spPr>
                <a:xfrm>
                  <a:off x="1242819" y="2996952"/>
                  <a:ext cx="247763" cy="386425"/>
                </a:xfrm>
                <a:prstGeom prst="rect">
                  <a:avLst/>
                </a:prstGeom>
                <a:blipFill rotWithShape="1">
                  <a:blip r:embed="rId9"/>
                  <a:stretch>
                    <a:fillRect r="-31707" b="-6349"/>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5" name="TextBox 64"/>
                <p:cNvSpPr txBox="1"/>
                <p:nvPr/>
              </p:nvSpPr>
              <p:spPr>
                <a:xfrm>
                  <a:off x="2542973" y="4478976"/>
                  <a:ext cx="250073" cy="38642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𝑦</m:t>
                        </m:r>
                      </m:oMath>
                    </m:oMathPara>
                  </a14:m>
                  <a:endParaRPr lang="ru-RU" sz="2400" dirty="0"/>
                </a:p>
              </p:txBody>
            </p:sp>
          </mc:Choice>
          <mc:Fallback xmlns="">
            <p:sp>
              <p:nvSpPr>
                <p:cNvPr id="65" name="TextBox 64"/>
                <p:cNvSpPr txBox="1">
                  <a:spLocks noRot="1" noChangeAspect="1" noMove="1" noResize="1" noEditPoints="1" noAdjustHandles="1" noChangeArrowheads="1" noChangeShapeType="1" noTextEdit="1"/>
                </p:cNvSpPr>
                <p:nvPr/>
              </p:nvSpPr>
              <p:spPr>
                <a:xfrm>
                  <a:off x="2542973" y="4478976"/>
                  <a:ext cx="250073" cy="386425"/>
                </a:xfrm>
                <a:prstGeom prst="rect">
                  <a:avLst/>
                </a:prstGeom>
                <a:blipFill rotWithShape="1">
                  <a:blip r:embed="rId10"/>
                  <a:stretch>
                    <a:fillRect l="-4878" r="-51220" b="-3174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179512" y="5991671"/>
                  <a:ext cx="311605"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𝑧</m:t>
                        </m:r>
                      </m:oMath>
                    </m:oMathPara>
                  </a14:m>
                  <a:endParaRPr lang="ru-RU" sz="2400" dirty="0"/>
                </a:p>
              </p:txBody>
            </p:sp>
          </mc:Choice>
          <mc:Fallback xmlns="">
            <p:sp>
              <p:nvSpPr>
                <p:cNvPr id="66" name="TextBox 65"/>
                <p:cNvSpPr txBox="1">
                  <a:spLocks noRot="1" noChangeAspect="1" noMove="1" noResize="1" noEditPoints="1" noAdjustHandles="1" noChangeArrowheads="1" noChangeShapeType="1" noTextEdit="1"/>
                </p:cNvSpPr>
                <p:nvPr/>
              </p:nvSpPr>
              <p:spPr>
                <a:xfrm>
                  <a:off x="179512" y="5991671"/>
                  <a:ext cx="311605" cy="461665"/>
                </a:xfrm>
                <a:prstGeom prst="rect">
                  <a:avLst/>
                </a:prstGeom>
                <a:blipFill rotWithShape="1">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3006613" y="2561674"/>
                  <a:ext cx="323083"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a:ea typeface="Cambria Math"/>
                          </a:rPr>
                          <m:t>𝜂</m:t>
                        </m:r>
                      </m:oMath>
                    </m:oMathPara>
                  </a14:m>
                  <a:endParaRPr lang="ru-RU" sz="2400" dirty="0"/>
                </a:p>
              </p:txBody>
            </p:sp>
          </mc:Choice>
          <mc:Fallback xmlns="">
            <p:sp>
              <p:nvSpPr>
                <p:cNvPr id="67" name="TextBox 66"/>
                <p:cNvSpPr txBox="1">
                  <a:spLocks noRot="1" noChangeAspect="1" noMove="1" noResize="1" noEditPoints="1" noAdjustHandles="1" noChangeArrowheads="1" noChangeShapeType="1" noTextEdit="1"/>
                </p:cNvSpPr>
                <p:nvPr/>
              </p:nvSpPr>
              <p:spPr>
                <a:xfrm>
                  <a:off x="3006613" y="2561674"/>
                  <a:ext cx="323083" cy="461665"/>
                </a:xfrm>
                <a:prstGeom prst="rect">
                  <a:avLst/>
                </a:prstGeom>
                <a:blipFill rotWithShape="1">
                  <a:blip r:embed="rId12"/>
                  <a:stretch>
                    <a:fillRect l="-3774" r="-13208" b="-921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8" name="TextBox 67"/>
                <p:cNvSpPr txBox="1"/>
                <p:nvPr/>
              </p:nvSpPr>
              <p:spPr>
                <a:xfrm>
                  <a:off x="827584" y="1383160"/>
                  <a:ext cx="329487"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a:ea typeface="Cambria Math"/>
                          </a:rPr>
                          <m:t>𝜉</m:t>
                        </m:r>
                      </m:oMath>
                    </m:oMathPara>
                  </a14:m>
                  <a:endParaRPr lang="ru-RU" sz="2400" dirty="0"/>
                </a:p>
              </p:txBody>
            </p:sp>
          </mc:Choice>
          <mc:Fallback xmlns="">
            <p:sp>
              <p:nvSpPr>
                <p:cNvPr id="68" name="TextBox 67"/>
                <p:cNvSpPr txBox="1">
                  <a:spLocks noRot="1" noChangeAspect="1" noMove="1" noResize="1" noEditPoints="1" noAdjustHandles="1" noChangeArrowheads="1" noChangeShapeType="1" noTextEdit="1"/>
                </p:cNvSpPr>
                <p:nvPr/>
              </p:nvSpPr>
              <p:spPr>
                <a:xfrm>
                  <a:off x="827584" y="1383160"/>
                  <a:ext cx="329487" cy="461665"/>
                </a:xfrm>
                <a:prstGeom prst="rect">
                  <a:avLst/>
                </a:prstGeom>
                <a:blipFill rotWithShape="1">
                  <a:blip r:embed="rId13"/>
                  <a:stretch>
                    <a:fillRect l="-16667" r="-14815" b="-1710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2006798" y="5489554"/>
                  <a:ext cx="548978" cy="5106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ru-RU" sz="2400" i="1" smtClean="0">
                                <a:latin typeface="Cambria Math" panose="02040503050406030204" pitchFamily="18" charset="0"/>
                              </a:rPr>
                            </m:ctrlPr>
                          </m:sSubSupPr>
                          <m:e>
                            <m:r>
                              <a:rPr lang="en-US" sz="2400" b="0" i="1" smtClean="0">
                                <a:latin typeface="Cambria Math"/>
                              </a:rPr>
                              <m:t>𝐷</m:t>
                            </m:r>
                          </m:e>
                          <m:sub>
                            <m:r>
                              <a:rPr lang="ru-RU" sz="2400" i="1" smtClean="0">
                                <a:latin typeface="Cambria Math"/>
                                <a:ea typeface="Cambria Math"/>
                              </a:rPr>
                              <m:t>𝜆</m:t>
                            </m:r>
                          </m:sub>
                          <m:sup>
                            <m:r>
                              <a:rPr lang="en-US" sz="2400" b="0" i="1" smtClean="0">
                                <a:latin typeface="Cambria Math"/>
                              </a:rPr>
                              <m:t>𝑘</m:t>
                            </m:r>
                          </m:sup>
                        </m:sSubSup>
                      </m:oMath>
                    </m:oMathPara>
                  </a14:m>
                  <a:endParaRPr lang="ru-RU" sz="2400" dirty="0"/>
                </a:p>
              </p:txBody>
            </p:sp>
          </mc:Choice>
          <mc:Fallback xmlns="">
            <p:sp>
              <p:nvSpPr>
                <p:cNvPr id="69" name="TextBox 68"/>
                <p:cNvSpPr txBox="1">
                  <a:spLocks noRot="1" noChangeAspect="1" noMove="1" noResize="1" noEditPoints="1" noAdjustHandles="1" noChangeArrowheads="1" noChangeShapeType="1" noTextEdit="1"/>
                </p:cNvSpPr>
                <p:nvPr/>
              </p:nvSpPr>
              <p:spPr>
                <a:xfrm>
                  <a:off x="2006798" y="5489554"/>
                  <a:ext cx="548978" cy="510611"/>
                </a:xfrm>
                <a:prstGeom prst="rect">
                  <a:avLst/>
                </a:prstGeom>
                <a:blipFill rotWithShape="1">
                  <a:blip r:embed="rId1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0" name="TextBox 69"/>
                <p:cNvSpPr txBox="1"/>
                <p:nvPr/>
              </p:nvSpPr>
              <p:spPr>
                <a:xfrm>
                  <a:off x="827584" y="5568117"/>
                  <a:ext cx="42639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𝑘</m:t>
                            </m:r>
                          </m:sub>
                        </m:sSub>
                      </m:oMath>
                    </m:oMathPara>
                  </a14:m>
                  <a:endParaRPr lang="ru-RU" sz="2400" dirty="0"/>
                </a:p>
              </p:txBody>
            </p:sp>
          </mc:Choice>
          <mc:Fallback xmlns="">
            <p:sp>
              <p:nvSpPr>
                <p:cNvPr id="70" name="TextBox 69"/>
                <p:cNvSpPr txBox="1">
                  <a:spLocks noRot="1" noChangeAspect="1" noMove="1" noResize="1" noEditPoints="1" noAdjustHandles="1" noChangeArrowheads="1" noChangeShapeType="1" noTextEdit="1"/>
                </p:cNvSpPr>
                <p:nvPr/>
              </p:nvSpPr>
              <p:spPr>
                <a:xfrm>
                  <a:off x="827584" y="5568117"/>
                  <a:ext cx="426398" cy="461665"/>
                </a:xfrm>
                <a:prstGeom prst="rect">
                  <a:avLst/>
                </a:prstGeom>
                <a:blipFill rotWithShape="1">
                  <a:blip r:embed="rId15"/>
                  <a:stretch>
                    <a:fillRect r="-4286" b="-131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1" name="TextBox 70"/>
                <p:cNvSpPr txBox="1"/>
                <p:nvPr/>
              </p:nvSpPr>
              <p:spPr>
                <a:xfrm>
                  <a:off x="777368" y="4920045"/>
                  <a:ext cx="698288" cy="46166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𝑘</m:t>
                            </m:r>
                            <m:r>
                              <a:rPr lang="en-US" sz="2400" b="0" i="1" smtClean="0">
                                <a:latin typeface="Cambria Math"/>
                              </a:rPr>
                              <m:t>−1</m:t>
                            </m:r>
                          </m:sub>
                        </m:sSub>
                      </m:oMath>
                    </m:oMathPara>
                  </a14:m>
                  <a:endParaRPr lang="ru-RU" sz="2400" dirty="0"/>
                </a:p>
              </p:txBody>
            </p:sp>
          </mc:Choice>
          <mc:Fallback xmlns="">
            <p:sp>
              <p:nvSpPr>
                <p:cNvPr id="71" name="TextBox 70"/>
                <p:cNvSpPr txBox="1">
                  <a:spLocks noRot="1" noChangeAspect="1" noMove="1" noResize="1" noEditPoints="1" noAdjustHandles="1" noChangeArrowheads="1" noChangeShapeType="1" noTextEdit="1"/>
                </p:cNvSpPr>
                <p:nvPr/>
              </p:nvSpPr>
              <p:spPr>
                <a:xfrm>
                  <a:off x="777368" y="4920045"/>
                  <a:ext cx="698288" cy="461665"/>
                </a:xfrm>
                <a:prstGeom prst="rect">
                  <a:avLst/>
                </a:prstGeom>
                <a:blipFill rotWithShape="1">
                  <a:blip r:embed="rId16"/>
                  <a:stretch>
                    <a:fillRect r="-6140" b="-131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3" name="Прямоугольник 72"/>
                <p:cNvSpPr/>
                <p:nvPr/>
              </p:nvSpPr>
              <p:spPr>
                <a:xfrm>
                  <a:off x="1604514" y="3119845"/>
                  <a:ext cx="187743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l-GR" b="1" i="1">
                            <a:latin typeface="Cambria Math"/>
                          </a:rPr>
                          <m:t>𝝀</m:t>
                        </m:r>
                        <m:r>
                          <a:rPr lang="el-GR" b="1" i="1">
                            <a:latin typeface="Cambria Math"/>
                          </a:rPr>
                          <m:t> =</m:t>
                        </m:r>
                        <m:r>
                          <a:rPr lang="en-US" b="1" i="1">
                            <a:latin typeface="Cambria Math"/>
                          </a:rPr>
                          <m:t>𝒊</m:t>
                        </m:r>
                        <m:r>
                          <a:rPr lang="en-US" b="1" i="1">
                            <a:latin typeface="Cambria Math"/>
                          </a:rPr>
                          <m:t>+(</m:t>
                        </m:r>
                        <m:r>
                          <a:rPr lang="en-US" b="1" i="1">
                            <a:latin typeface="Cambria Math"/>
                          </a:rPr>
                          <m:t>𝒋</m:t>
                        </m:r>
                        <m:r>
                          <a:rPr lang="en-US" b="1" i="1">
                            <a:latin typeface="Cambria Math"/>
                          </a:rPr>
                          <m:t>−</m:t>
                        </m:r>
                        <m:r>
                          <a:rPr lang="en-US" b="1" i="1">
                            <a:latin typeface="Cambria Math"/>
                          </a:rPr>
                          <m:t>𝟏</m:t>
                        </m:r>
                        <m:r>
                          <a:rPr lang="en-US" b="1" i="1">
                            <a:latin typeface="Cambria Math"/>
                          </a:rPr>
                          <m:t>)</m:t>
                        </m:r>
                        <m:r>
                          <a:rPr lang="en-US" b="1" i="1">
                            <a:latin typeface="Cambria Math"/>
                          </a:rPr>
                          <m:t>𝑰</m:t>
                        </m:r>
                      </m:oMath>
                    </m:oMathPara>
                  </a14:m>
                  <a:endParaRPr lang="ru-RU" b="1" dirty="0"/>
                </a:p>
              </p:txBody>
            </p:sp>
          </mc:Choice>
          <mc:Fallback xmlns="">
            <p:sp>
              <p:nvSpPr>
                <p:cNvPr id="73" name="Прямоугольник 72"/>
                <p:cNvSpPr>
                  <a:spLocks noRot="1" noChangeAspect="1" noMove="1" noResize="1" noEditPoints="1" noAdjustHandles="1" noChangeArrowheads="1" noChangeShapeType="1" noTextEdit="1"/>
                </p:cNvSpPr>
                <p:nvPr/>
              </p:nvSpPr>
              <p:spPr>
                <a:xfrm>
                  <a:off x="1604514" y="3119845"/>
                  <a:ext cx="1877437" cy="369332"/>
                </a:xfrm>
                <a:prstGeom prst="rect">
                  <a:avLst/>
                </a:prstGeom>
                <a:blipFill rotWithShape="1">
                  <a:blip r:embed="rId17"/>
                  <a:stretch>
                    <a:fillRect b="-13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4" name="Прямоугольник 73"/>
                <p:cNvSpPr/>
                <p:nvPr/>
              </p:nvSpPr>
              <p:spPr>
                <a:xfrm>
                  <a:off x="1229204" y="1429326"/>
                  <a:ext cx="217078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a:latin typeface="Cambria Math"/>
                            <a:ea typeface="Cambria Math"/>
                          </a:rPr>
                          <m:t>𝝁</m:t>
                        </m:r>
                        <m:r>
                          <a:rPr lang="el-GR" b="1" i="1">
                            <a:latin typeface="Cambria Math"/>
                          </a:rPr>
                          <m:t> =</m:t>
                        </m:r>
                        <m:r>
                          <a:rPr lang="en-US" b="1" i="1">
                            <a:latin typeface="Cambria Math"/>
                          </a:rPr>
                          <m:t>𝒊</m:t>
                        </m:r>
                        <m:r>
                          <a:rPr lang="en-US" b="1" i="1">
                            <a:latin typeface="Cambria Math"/>
                          </a:rPr>
                          <m:t>𝟏</m:t>
                        </m:r>
                        <m:r>
                          <a:rPr lang="en-US" b="1" i="1">
                            <a:latin typeface="Cambria Math"/>
                          </a:rPr>
                          <m:t>+(</m:t>
                        </m:r>
                        <m:r>
                          <a:rPr lang="en-US" b="1" i="1">
                            <a:latin typeface="Cambria Math"/>
                          </a:rPr>
                          <m:t>𝒋</m:t>
                        </m:r>
                        <m:r>
                          <a:rPr lang="en-US" b="1" i="1">
                            <a:latin typeface="Cambria Math"/>
                          </a:rPr>
                          <m:t>𝟏</m:t>
                        </m:r>
                        <m:r>
                          <a:rPr lang="en-US" b="1" i="1">
                            <a:latin typeface="Cambria Math"/>
                          </a:rPr>
                          <m:t>−</m:t>
                        </m:r>
                        <m:r>
                          <a:rPr lang="en-US" b="1" i="1">
                            <a:latin typeface="Cambria Math"/>
                          </a:rPr>
                          <m:t>𝟏</m:t>
                        </m:r>
                        <m:r>
                          <a:rPr lang="en-US" b="1" i="1">
                            <a:latin typeface="Cambria Math"/>
                          </a:rPr>
                          <m:t>)</m:t>
                        </m:r>
                        <m:r>
                          <a:rPr lang="en-US" b="1" i="1">
                            <a:latin typeface="Cambria Math"/>
                          </a:rPr>
                          <m:t>𝑰</m:t>
                        </m:r>
                      </m:oMath>
                    </m:oMathPara>
                  </a14:m>
                  <a:endParaRPr lang="ru-RU" b="1" dirty="0"/>
                </a:p>
              </p:txBody>
            </p:sp>
          </mc:Choice>
          <mc:Fallback xmlns="">
            <p:sp>
              <p:nvSpPr>
                <p:cNvPr id="74" name="Прямоугольник 73"/>
                <p:cNvSpPr>
                  <a:spLocks noRot="1" noChangeAspect="1" noMove="1" noResize="1" noEditPoints="1" noAdjustHandles="1" noChangeArrowheads="1" noChangeShapeType="1" noTextEdit="1"/>
                </p:cNvSpPr>
                <p:nvPr/>
              </p:nvSpPr>
              <p:spPr>
                <a:xfrm>
                  <a:off x="1229204" y="1429326"/>
                  <a:ext cx="2170787" cy="369332"/>
                </a:xfrm>
                <a:prstGeom prst="rect">
                  <a:avLst/>
                </a:prstGeom>
                <a:blipFill rotWithShape="1">
                  <a:blip r:embed="rId18"/>
                  <a:stretch>
                    <a:fillRect b="-11475"/>
                  </a:stretch>
                </a:blipFill>
              </p:spPr>
              <p:txBody>
                <a:bodyPr/>
                <a:lstStyle/>
                <a:p>
                  <a:r>
                    <a:rPr lang="ru-RU">
                      <a:noFill/>
                    </a:rPr>
                    <a:t> </a:t>
                  </a:r>
                </a:p>
              </p:txBody>
            </p:sp>
          </mc:Fallback>
        </mc:AlternateContent>
      </p:grpSp>
    </p:spTree>
    <p:extLst>
      <p:ext uri="{BB962C8B-B14F-4D97-AF65-F5344CB8AC3E}">
        <p14:creationId xmlns:p14="http://schemas.microsoft.com/office/powerpoint/2010/main" val="347643108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
          <p:cNvGrpSpPr/>
          <p:nvPr/>
        </p:nvGrpSpPr>
        <p:grpSpPr>
          <a:xfrm>
            <a:off x="379915" y="922588"/>
            <a:ext cx="4306885" cy="5318443"/>
            <a:chOff x="971597" y="-330322"/>
            <a:chExt cx="5883211" cy="7265000"/>
          </a:xfrm>
        </p:grpSpPr>
        <p:grpSp>
          <p:nvGrpSpPr>
            <p:cNvPr id="3" name="Группа 2"/>
            <p:cNvGrpSpPr/>
            <p:nvPr/>
          </p:nvGrpSpPr>
          <p:grpSpPr>
            <a:xfrm>
              <a:off x="1043608" y="744510"/>
              <a:ext cx="5811200" cy="1244330"/>
              <a:chOff x="591408" y="1772816"/>
              <a:chExt cx="5996816" cy="2514441"/>
            </a:xfrm>
          </p:grpSpPr>
          <p:cxnSp>
            <p:nvCxnSpPr>
              <p:cNvPr id="40" name="Прямая соединительная линия 39"/>
              <p:cNvCxnSpPr/>
              <p:nvPr/>
            </p:nvCxnSpPr>
            <p:spPr>
              <a:xfrm flipH="1">
                <a:off x="591408" y="1772816"/>
                <a:ext cx="1604328" cy="2514441"/>
              </a:xfrm>
              <a:prstGeom prst="line">
                <a:avLst/>
              </a:prstGeom>
              <a:ln>
                <a:prstDash val="solid"/>
                <a:headEnd type="none"/>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flipH="1">
                <a:off x="3480278" y="1772816"/>
                <a:ext cx="1595778" cy="2514441"/>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p:cNvCxnSpPr/>
              <p:nvPr/>
            </p:nvCxnSpPr>
            <p:spPr>
              <a:xfrm>
                <a:off x="591408" y="4255063"/>
                <a:ext cx="4384173" cy="32194"/>
              </a:xfrm>
              <a:prstGeom prst="line">
                <a:avLst/>
              </a:prstGeom>
              <a:ln>
                <a:prstDash val="dash"/>
                <a:tailEnd type="none"/>
              </a:ln>
            </p:spPr>
            <p:style>
              <a:lnRef idx="1">
                <a:schemeClr val="accent1"/>
              </a:lnRef>
              <a:fillRef idx="0">
                <a:schemeClr val="accent1"/>
              </a:fillRef>
              <a:effectRef idx="0">
                <a:schemeClr val="accent1"/>
              </a:effectRef>
              <a:fontRef idx="minor">
                <a:schemeClr val="tx1"/>
              </a:fontRef>
            </p:style>
          </p:cxnSp>
          <p:cxnSp>
            <p:nvCxnSpPr>
              <p:cNvPr id="43" name="Прямая соединительная линия 42"/>
              <p:cNvCxnSpPr/>
              <p:nvPr/>
            </p:nvCxnSpPr>
            <p:spPr>
              <a:xfrm>
                <a:off x="2195736" y="1772816"/>
                <a:ext cx="4392488" cy="8012"/>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p:cNvCxnSpPr/>
              <p:nvPr/>
            </p:nvCxnSpPr>
            <p:spPr>
              <a:xfrm flipH="1">
                <a:off x="2077568" y="1780828"/>
                <a:ext cx="1588259" cy="247423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5" name="Прямая соединительная линия 44"/>
              <p:cNvCxnSpPr/>
              <p:nvPr/>
            </p:nvCxnSpPr>
            <p:spPr>
              <a:xfrm flipH="1">
                <a:off x="4975581" y="1780828"/>
                <a:ext cx="1612643" cy="2506429"/>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1876425" y="2276475"/>
                <a:ext cx="4423767" cy="397"/>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7" name="Прямая соединительная линия 46"/>
              <p:cNvCxnSpPr/>
              <p:nvPr/>
            </p:nvCxnSpPr>
            <p:spPr>
              <a:xfrm flipV="1">
                <a:off x="1279525" y="3212976"/>
                <a:ext cx="4372595" cy="124"/>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flipH="1">
                <a:off x="2753148" y="2223543"/>
                <a:ext cx="623523" cy="1032992"/>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49" name="Прямая соединительная линия 48"/>
              <p:cNvCxnSpPr/>
              <p:nvPr/>
            </p:nvCxnSpPr>
            <p:spPr>
              <a:xfrm flipH="1">
                <a:off x="1307602" y="2223543"/>
                <a:ext cx="605062" cy="986778"/>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p:cNvCxnSpPr/>
              <p:nvPr/>
            </p:nvCxnSpPr>
            <p:spPr>
              <a:xfrm>
                <a:off x="1279525" y="3212976"/>
                <a:ext cx="1473623" cy="4355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Прямая соединительная линия 50"/>
              <p:cNvCxnSpPr/>
              <p:nvPr/>
            </p:nvCxnSpPr>
            <p:spPr>
              <a:xfrm>
                <a:off x="1876425" y="2276870"/>
                <a:ext cx="1537186" cy="396"/>
              </a:xfrm>
              <a:prstGeom prst="line">
                <a:avLst/>
              </a:prstGeom>
              <a:ln w="19050"/>
            </p:spPr>
            <p:style>
              <a:lnRef idx="1">
                <a:schemeClr val="accent1"/>
              </a:lnRef>
              <a:fillRef idx="0">
                <a:schemeClr val="accent1"/>
              </a:fillRef>
              <a:effectRef idx="0">
                <a:schemeClr val="accent1"/>
              </a:effectRef>
              <a:fontRef idx="minor">
                <a:schemeClr val="tx1"/>
              </a:fontRef>
            </p:style>
          </p:cxnSp>
        </p:grpSp>
        <p:grpSp>
          <p:nvGrpSpPr>
            <p:cNvPr id="4" name="Группа 3"/>
            <p:cNvGrpSpPr/>
            <p:nvPr/>
          </p:nvGrpSpPr>
          <p:grpSpPr>
            <a:xfrm>
              <a:off x="971597" y="3044381"/>
              <a:ext cx="5883211" cy="3443836"/>
              <a:chOff x="579539" y="1052514"/>
              <a:chExt cx="7160816" cy="5128933"/>
            </a:xfrm>
          </p:grpSpPr>
          <p:cxnSp>
            <p:nvCxnSpPr>
              <p:cNvPr id="20" name="Прямая соединительная линия 19"/>
              <p:cNvCxnSpPr/>
              <p:nvPr/>
            </p:nvCxnSpPr>
            <p:spPr>
              <a:xfrm flipH="1">
                <a:off x="579539" y="1052514"/>
                <a:ext cx="2696318" cy="2321416"/>
              </a:xfrm>
              <a:prstGeom prst="line">
                <a:avLst/>
              </a:prstGeom>
              <a:ln w="1524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21" name="Прямая соединительная линия 20"/>
              <p:cNvCxnSpPr/>
              <p:nvPr/>
            </p:nvCxnSpPr>
            <p:spPr>
              <a:xfrm flipH="1">
                <a:off x="3521421" y="1052514"/>
                <a:ext cx="2646017" cy="2306691"/>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579539" y="3373930"/>
                <a:ext cx="4501255" cy="4947"/>
              </a:xfrm>
              <a:prstGeom prst="line">
                <a:avLst/>
              </a:prstGeom>
              <a:ln w="15240">
                <a:solidFill>
                  <a:schemeClr val="accent6">
                    <a:lumMod val="50000"/>
                  </a:schemeClr>
                </a:solidFill>
                <a:prstDash val="dash"/>
                <a:tailEnd type="none"/>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3275856" y="1052736"/>
                <a:ext cx="4464496" cy="4552"/>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2103330" y="1052514"/>
                <a:ext cx="2621072" cy="232389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2765227" y="1496988"/>
                <a:ext cx="4471069" cy="0"/>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1691680" y="2433613"/>
                <a:ext cx="4461470" cy="25"/>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27" name="Группа 26"/>
              <p:cNvGrpSpPr/>
              <p:nvPr/>
            </p:nvGrpSpPr>
            <p:grpSpPr>
              <a:xfrm>
                <a:off x="3551881" y="2427139"/>
                <a:ext cx="2615559" cy="951887"/>
                <a:chOff x="3558231" y="2433489"/>
                <a:chExt cx="2615559" cy="951887"/>
              </a:xfrm>
            </p:grpSpPr>
            <p:cxnSp>
              <p:nvCxnSpPr>
                <p:cNvPr id="36" name="Прямая соединительная линия 35"/>
                <p:cNvCxnSpPr/>
                <p:nvPr/>
              </p:nvCxnSpPr>
              <p:spPr>
                <a:xfrm flipH="1">
                  <a:off x="3558231" y="2433489"/>
                  <a:ext cx="1045384" cy="949264"/>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flipH="1">
                  <a:off x="5131679" y="2433489"/>
                  <a:ext cx="1042111" cy="932064"/>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8" name="Прямая соединительная линия 37"/>
                <p:cNvCxnSpPr/>
                <p:nvPr/>
              </p:nvCxnSpPr>
              <p:spPr>
                <a:xfrm>
                  <a:off x="3558231" y="3385227"/>
                  <a:ext cx="1544787" cy="14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4640161" y="2433489"/>
                  <a:ext cx="1533629"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 name="Прямая соединительная линия 27"/>
              <p:cNvCxnSpPr/>
              <p:nvPr/>
            </p:nvCxnSpPr>
            <p:spPr>
              <a:xfrm flipH="1">
                <a:off x="5080793" y="1057288"/>
                <a:ext cx="2659562" cy="2321738"/>
              </a:xfrm>
              <a:prstGeom prst="line">
                <a:avLst/>
              </a:prstGeom>
              <a:ln>
                <a:solidFill>
                  <a:schemeClr val="accent6">
                    <a:lumMod val="50000"/>
                  </a:schemeClr>
                </a:solidFill>
                <a:prstDash val="dash"/>
                <a:headEnd type="none"/>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flipH="1">
                <a:off x="5139878" y="4943255"/>
                <a:ext cx="1027560" cy="962552"/>
              </a:xfrm>
              <a:prstGeom prst="line">
                <a:avLst/>
              </a:prstGeom>
              <a:ln w="19050">
                <a:solidFill>
                  <a:schemeClr val="accent6">
                    <a:lumMod val="50000"/>
                  </a:schemeClr>
                </a:solidFill>
                <a:headEnd type="none"/>
              </a:ln>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3570322" y="5905807"/>
                <a:ext cx="1548287" cy="0"/>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3557388" y="3391779"/>
                <a:ext cx="11583" cy="2514028"/>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Прямая соединительная линия 31"/>
              <p:cNvCxnSpPr/>
              <p:nvPr/>
            </p:nvCxnSpPr>
            <p:spPr>
              <a:xfrm>
                <a:off x="5096668" y="3359203"/>
                <a:ext cx="21942" cy="2546604"/>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a:off x="6167440" y="2427139"/>
                <a:ext cx="0" cy="2516116"/>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Прямая со стрелкой 33"/>
              <p:cNvCxnSpPr/>
              <p:nvPr/>
            </p:nvCxnSpPr>
            <p:spPr>
              <a:xfrm>
                <a:off x="579539" y="3373930"/>
                <a:ext cx="0" cy="2807517"/>
              </a:xfrm>
              <a:prstGeom prst="straightConnector1">
                <a:avLst/>
              </a:prstGeom>
              <a:ln w="1524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flipH="1">
                <a:off x="579539" y="5889785"/>
                <a:ext cx="2941882" cy="16022"/>
              </a:xfrm>
              <a:prstGeom prst="line">
                <a:avLst/>
              </a:prstGeom>
              <a:ln>
                <a:solidFill>
                  <a:schemeClr val="accent6">
                    <a:lumMod val="50000"/>
                  </a:schemeClr>
                </a:solidFill>
                <a:prstDash val="dash"/>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 name="TextBox 5"/>
                <p:cNvSpPr txBox="1"/>
                <p:nvPr/>
              </p:nvSpPr>
              <p:spPr>
                <a:xfrm>
                  <a:off x="992935" y="6304043"/>
                  <a:ext cx="1691634" cy="630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latin typeface="Cambria Math" panose="02040503050406030204" pitchFamily="18" charset="0"/>
                              </a:rPr>
                            </m:ctrlPr>
                          </m:sSubPr>
                          <m:e>
                            <m:r>
                              <a:rPr lang="en-US" sz="2400" b="0" i="1" smtClean="0">
                                <a:latin typeface="Cambria Math"/>
                              </a:rPr>
                              <m:t>𝑧</m:t>
                            </m:r>
                          </m:e>
                          <m:sub>
                            <m:r>
                              <a:rPr lang="en-US" sz="2400" b="0" i="1" smtClean="0">
                                <a:latin typeface="Cambria Math"/>
                              </a:rPr>
                              <m:t>𝑘</m:t>
                            </m:r>
                          </m:sub>
                        </m:sSub>
                        <m:r>
                          <a:rPr lang="ru-RU" sz="2400" b="0" i="1" smtClean="0">
                            <a:latin typeface="Cambria Math"/>
                          </a:rPr>
                          <m:t>=</m:t>
                        </m:r>
                        <m:r>
                          <a:rPr lang="en-US" sz="2400" b="0" i="1" smtClean="0">
                            <a:latin typeface="Cambria Math"/>
                          </a:rPr>
                          <m:t>h</m:t>
                        </m:r>
                      </m:oMath>
                    </m:oMathPara>
                  </a14:m>
                  <a:endParaRPr lang="ru-RU"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992935" y="6304043"/>
                  <a:ext cx="1691634" cy="630635"/>
                </a:xfrm>
                <a:prstGeom prst="rect">
                  <a:avLst/>
                </a:prstGeom>
                <a:blipFill rotWithShape="1">
                  <a:blip r:embed="rId4"/>
                  <a:stretch>
                    <a:fillRect b="-131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1069104" y="4629112"/>
                  <a:ext cx="1549010" cy="63063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ru-RU" sz="2400" i="1" smtClean="0">
                                <a:latin typeface="Cambria Math" panose="02040503050406030204" pitchFamily="18" charset="0"/>
                              </a:rPr>
                            </m:ctrlPr>
                          </m:sSubPr>
                          <m:e>
                            <m:r>
                              <a:rPr lang="en-US" sz="2400" b="0" i="1" smtClean="0">
                                <a:latin typeface="Cambria Math"/>
                              </a:rPr>
                              <m:t>𝑧</m:t>
                            </m:r>
                          </m:e>
                          <m:sub>
                            <m:r>
                              <a:rPr lang="ru-RU" sz="2400" b="0" i="1" smtClean="0">
                                <a:latin typeface="Cambria Math"/>
                              </a:rPr>
                              <m:t>0</m:t>
                            </m:r>
                          </m:sub>
                        </m:sSub>
                        <m:r>
                          <a:rPr lang="ru-RU" sz="2400" b="0" i="1" smtClean="0">
                            <a:latin typeface="Cambria Math"/>
                          </a:rPr>
                          <m:t>=0</m:t>
                        </m:r>
                      </m:oMath>
                    </m:oMathPara>
                  </a14:m>
                  <a:endParaRPr lang="ru-RU"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1069104" y="4629112"/>
                  <a:ext cx="1549010" cy="630635"/>
                </a:xfrm>
                <a:prstGeom prst="rect">
                  <a:avLst/>
                </a:prstGeom>
                <a:blipFill rotWithShape="1">
                  <a:blip r:embed="rId5"/>
                  <a:stretch>
                    <a:fillRect/>
                  </a:stretch>
                </a:blipFill>
              </p:spPr>
              <p:txBody>
                <a:bodyPr/>
                <a:lstStyle/>
                <a:p>
                  <a:r>
                    <a:rPr lang="ru-RU">
                      <a:noFill/>
                    </a:rPr>
                    <a:t> </a:t>
                  </a:r>
                </a:p>
              </p:txBody>
            </p:sp>
          </mc:Fallback>
        </mc:AlternateContent>
        <p:cxnSp>
          <p:nvCxnSpPr>
            <p:cNvPr id="8" name="Прямая соединительная линия 7"/>
            <p:cNvCxnSpPr/>
            <p:nvPr/>
          </p:nvCxnSpPr>
          <p:spPr>
            <a:xfrm flipH="1">
              <a:off x="5336708" y="1467985"/>
              <a:ext cx="610971" cy="520855"/>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9" name="Прямая соединительная линия 8"/>
            <p:cNvCxnSpPr/>
            <p:nvPr/>
          </p:nvCxnSpPr>
          <p:spPr>
            <a:xfrm flipH="1">
              <a:off x="3851165" y="1439166"/>
              <a:ext cx="671389" cy="558568"/>
            </a:xfrm>
            <a:prstGeom prst="line">
              <a:avLst/>
            </a:prstGeom>
            <a:ln w="19050">
              <a:headEnd type="none"/>
            </a:ln>
          </p:spPr>
          <p:style>
            <a:lnRef idx="1">
              <a:schemeClr val="accent1"/>
            </a:lnRef>
            <a:fillRef idx="0">
              <a:schemeClr val="accent1"/>
            </a:fillRef>
            <a:effectRef idx="0">
              <a:schemeClr val="accent1"/>
            </a:effectRef>
            <a:fontRef idx="minor">
              <a:schemeClr val="tx1"/>
            </a:fontRef>
          </p:style>
        </p:cxnSp>
        <p:cxnSp>
          <p:nvCxnSpPr>
            <p:cNvPr id="10" name="Прямая соединительная линия 9"/>
            <p:cNvCxnSpPr/>
            <p:nvPr/>
          </p:nvCxnSpPr>
          <p:spPr>
            <a:xfrm>
              <a:off x="3861230" y="1988840"/>
              <a:ext cx="14855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Прямая соединительная линия 10"/>
            <p:cNvCxnSpPr/>
            <p:nvPr/>
          </p:nvCxnSpPr>
          <p:spPr>
            <a:xfrm>
              <a:off x="4486757" y="1467985"/>
              <a:ext cx="1489606" cy="196"/>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flipH="1" flipV="1">
              <a:off x="2079222" y="1478763"/>
              <a:ext cx="1771943" cy="280153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4726543" y="1997734"/>
              <a:ext cx="61481" cy="1969643"/>
            </a:xfrm>
            <a:prstGeom prst="straightConnector1">
              <a:avLst/>
            </a:prstGeom>
            <a:ln w="38100">
              <a:solidFill>
                <a:schemeClr val="accent6">
                  <a:lumMod val="50000"/>
                </a:schemeClr>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extBox 13"/>
                <p:cNvSpPr txBox="1"/>
                <p:nvPr/>
              </p:nvSpPr>
              <p:spPr>
                <a:xfrm>
                  <a:off x="1635913" y="2467617"/>
                  <a:ext cx="1107636" cy="7878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ru-RU" sz="2400" i="1" smtClean="0">
                                <a:latin typeface="Cambria Math" panose="02040503050406030204" pitchFamily="18" charset="0"/>
                              </a:rPr>
                            </m:ctrlPr>
                          </m:sSubSupPr>
                          <m:e>
                            <m:r>
                              <a:rPr lang="en-US" sz="2400" b="0" i="1" smtClean="0">
                                <a:latin typeface="Cambria Math"/>
                              </a:rPr>
                              <m:t>𝑈</m:t>
                            </m:r>
                          </m:e>
                          <m:sub>
                            <m:r>
                              <a:rPr lang="ru-RU" sz="2400" i="1" smtClean="0">
                                <a:latin typeface="Cambria Math"/>
                                <a:ea typeface="Cambria Math"/>
                              </a:rPr>
                              <m:t>𝜇</m:t>
                            </m:r>
                          </m:sub>
                          <m:sup>
                            <m:d>
                              <m:dPr>
                                <m:ctrlPr>
                                  <a:rPr lang="ru-RU" sz="2400" i="1" smtClean="0">
                                    <a:latin typeface="Cambria Math" panose="02040503050406030204" pitchFamily="18" charset="0"/>
                                  </a:rPr>
                                </m:ctrlPr>
                              </m:dPr>
                              <m:e>
                                <m:r>
                                  <a:rPr lang="en-US" sz="2400" i="1">
                                    <a:latin typeface="Cambria Math" panose="02040503050406030204" pitchFamily="18" charset="0"/>
                                  </a:rPr>
                                  <m:t>𝜃</m:t>
                                </m:r>
                              </m:e>
                            </m:d>
                          </m:sup>
                        </m:sSubSup>
                      </m:oMath>
                    </m:oMathPara>
                  </a14:m>
                  <a:endParaRPr lang="ru-RU" sz="2400" dirty="0"/>
                </a:p>
              </p:txBody>
            </p:sp>
          </mc:Choice>
          <mc:Fallback xmlns="">
            <p:sp>
              <p:nvSpPr>
                <p:cNvPr id="14" name="TextBox 13"/>
                <p:cNvSpPr txBox="1">
                  <a:spLocks noRot="1" noChangeAspect="1" noMove="1" noResize="1" noEditPoints="1" noAdjustHandles="1" noChangeArrowheads="1" noChangeShapeType="1" noTextEdit="1"/>
                </p:cNvSpPr>
                <p:nvPr/>
              </p:nvSpPr>
              <p:spPr>
                <a:xfrm>
                  <a:off x="1635913" y="2467617"/>
                  <a:ext cx="1107636" cy="78785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150110" y="795714"/>
                  <a:ext cx="1203539" cy="79363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a:ea typeface="Cambria Math"/>
                          </a:rPr>
                          <m:t>∆</m:t>
                        </m:r>
                        <m:sSubSup>
                          <m:sSubSupPr>
                            <m:ctrlPr>
                              <a:rPr lang="ru-RU" sz="2400" i="1" smtClean="0">
                                <a:latin typeface="Cambria Math" panose="02040503050406030204" pitchFamily="18" charset="0"/>
                              </a:rPr>
                            </m:ctrlPr>
                          </m:sSubSupPr>
                          <m:e>
                            <m:r>
                              <a:rPr lang="en-US" sz="2400" b="0" i="1" smtClean="0">
                                <a:latin typeface="Cambria Math"/>
                              </a:rPr>
                              <m:t>𝑈</m:t>
                            </m:r>
                          </m:e>
                          <m:sub>
                            <m:r>
                              <a:rPr lang="ru-RU" sz="2400" i="1" smtClean="0">
                                <a:latin typeface="Cambria Math"/>
                                <a:ea typeface="Cambria Math"/>
                              </a:rPr>
                              <m:t>𝜇</m:t>
                            </m:r>
                          </m:sub>
                          <m:sup>
                            <m:d>
                              <m:dPr>
                                <m:ctrlPr>
                                  <a:rPr lang="ru-RU" sz="2400" i="1" smtClean="0">
                                    <a:latin typeface="Cambria Math" panose="02040503050406030204" pitchFamily="18" charset="0"/>
                                  </a:rPr>
                                </m:ctrlPr>
                              </m:dPr>
                              <m:e>
                                <m:r>
                                  <a:rPr lang="en-US" sz="2400" i="1">
                                    <a:latin typeface="Cambria Math" panose="02040503050406030204" pitchFamily="18" charset="0"/>
                                  </a:rPr>
                                  <m:t>𝜃</m:t>
                                </m:r>
                              </m:e>
                            </m:d>
                          </m:sup>
                        </m:sSubSup>
                      </m:oMath>
                    </m:oMathPara>
                  </a14:m>
                  <a:endParaRPr lang="ru-RU" sz="2400" dirty="0"/>
                </a:p>
              </p:txBody>
            </p:sp>
          </mc:Choice>
          <mc:Fallback xmlns="">
            <p:sp>
              <p:nvSpPr>
                <p:cNvPr id="15" name="TextBox 14"/>
                <p:cNvSpPr txBox="1">
                  <a:spLocks noRot="1" noChangeAspect="1" noMove="1" noResize="1" noEditPoints="1" noAdjustHandles="1" noChangeArrowheads="1" noChangeShapeType="1" noTextEdit="1"/>
                </p:cNvSpPr>
                <p:nvPr/>
              </p:nvSpPr>
              <p:spPr>
                <a:xfrm>
                  <a:off x="2150110" y="795714"/>
                  <a:ext cx="1203539" cy="79363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593934" y="-330322"/>
                  <a:ext cx="1943380" cy="80525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ru-RU" sz="2400" i="1" smtClean="0">
                                <a:latin typeface="Cambria Math" panose="02040503050406030204" pitchFamily="18" charset="0"/>
                                <a:ea typeface="Cambria Math"/>
                              </a:rPr>
                            </m:ctrlPr>
                          </m:sSupPr>
                          <m:e>
                            <m:r>
                              <a:rPr lang="ru-RU" sz="2400" i="1" smtClean="0">
                                <a:latin typeface="Cambria Math"/>
                                <a:ea typeface="Cambria Math"/>
                              </a:rPr>
                              <m:t>𝛼</m:t>
                            </m:r>
                          </m:e>
                          <m:sup>
                            <m:d>
                              <m:dPr>
                                <m:ctrlPr>
                                  <a:rPr lang="ru-RU" sz="2400" i="1" smtClean="0">
                                    <a:latin typeface="Cambria Math" panose="02040503050406030204" pitchFamily="18" charset="0"/>
                                    <a:ea typeface="Cambria Math"/>
                                  </a:rPr>
                                </m:ctrlPr>
                              </m:dPr>
                              <m:e>
                                <m:r>
                                  <a:rPr lang="en-US" sz="2400" i="1">
                                    <a:latin typeface="Cambria Math" panose="02040503050406030204" pitchFamily="18" charset="0"/>
                                  </a:rPr>
                                  <m:t>𝜃</m:t>
                                </m:r>
                              </m:e>
                            </m:d>
                          </m:sup>
                        </m:sSup>
                        <m:r>
                          <a:rPr lang="ru-RU" sz="2400" i="1" smtClean="0">
                            <a:latin typeface="Cambria Math"/>
                            <a:ea typeface="Cambria Math"/>
                          </a:rPr>
                          <m:t>∆</m:t>
                        </m:r>
                        <m:sSubSup>
                          <m:sSubSupPr>
                            <m:ctrlPr>
                              <a:rPr lang="ru-RU" sz="2400" i="1" smtClean="0">
                                <a:latin typeface="Cambria Math" panose="02040503050406030204" pitchFamily="18" charset="0"/>
                              </a:rPr>
                            </m:ctrlPr>
                          </m:sSubSupPr>
                          <m:e>
                            <m:r>
                              <a:rPr lang="en-US" sz="2400" b="0" i="1" smtClean="0">
                                <a:latin typeface="Cambria Math"/>
                              </a:rPr>
                              <m:t>𝑈</m:t>
                            </m:r>
                          </m:e>
                          <m:sub>
                            <m:r>
                              <a:rPr lang="ru-RU" sz="2400" i="1" smtClean="0">
                                <a:latin typeface="Cambria Math"/>
                                <a:ea typeface="Cambria Math"/>
                              </a:rPr>
                              <m:t>𝜇</m:t>
                            </m:r>
                          </m:sub>
                          <m:sup>
                            <m:d>
                              <m:dPr>
                                <m:ctrlPr>
                                  <a:rPr lang="ru-RU" sz="2400" i="1" smtClean="0">
                                    <a:latin typeface="Cambria Math" panose="02040503050406030204" pitchFamily="18" charset="0"/>
                                  </a:rPr>
                                </m:ctrlPr>
                              </m:dPr>
                              <m:e>
                                <m:r>
                                  <a:rPr lang="en-US" sz="2400" i="1">
                                    <a:latin typeface="Cambria Math" panose="02040503050406030204" pitchFamily="18" charset="0"/>
                                  </a:rPr>
                                  <m:t>𝜃</m:t>
                                </m:r>
                              </m:e>
                            </m:d>
                          </m:sup>
                        </m:sSubSup>
                      </m:oMath>
                    </m:oMathPara>
                  </a14:m>
                  <a:endParaRPr lang="ru-RU" sz="2400" dirty="0"/>
                </a:p>
              </p:txBody>
            </p:sp>
          </mc:Choice>
          <mc:Fallback xmlns="">
            <p:sp>
              <p:nvSpPr>
                <p:cNvPr id="16" name="TextBox 15"/>
                <p:cNvSpPr txBox="1">
                  <a:spLocks noRot="1" noChangeAspect="1" noMove="1" noResize="1" noEditPoints="1" noAdjustHandles="1" noChangeArrowheads="1" noChangeShapeType="1" noTextEdit="1"/>
                </p:cNvSpPr>
                <p:nvPr/>
              </p:nvSpPr>
              <p:spPr>
                <a:xfrm>
                  <a:off x="1593934" y="-330322"/>
                  <a:ext cx="1943380" cy="805258"/>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Прямоугольник 16"/>
                <p:cNvSpPr/>
                <p:nvPr/>
              </p:nvSpPr>
              <p:spPr>
                <a:xfrm>
                  <a:off x="4140553" y="1287530"/>
                  <a:ext cx="1568666" cy="77804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ru-RU" sz="2400" i="1" smtClean="0">
                                <a:latin typeface="Cambria Math" panose="02040503050406030204" pitchFamily="18" charset="0"/>
                              </a:rPr>
                            </m:ctrlPr>
                          </m:sSubSupPr>
                          <m:e>
                            <m:r>
                              <a:rPr lang="ru-RU" sz="2400" i="1">
                                <a:latin typeface="Cambria Math"/>
                              </a:rPr>
                              <m:t>𝛿</m:t>
                            </m:r>
                            <m:r>
                              <a:rPr lang="ru-RU" sz="2400" i="1">
                                <a:latin typeface="Cambria Math"/>
                              </a:rPr>
                              <m:t>𝑔</m:t>
                            </m:r>
                          </m:e>
                          <m:sub>
                            <m:r>
                              <a:rPr lang="ru-RU" sz="2400" i="1" smtClean="0">
                                <a:latin typeface="Cambria Math"/>
                                <a:ea typeface="Cambria Math"/>
                              </a:rPr>
                              <m:t>𝜆</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oMath>
                    </m:oMathPara>
                  </a14:m>
                  <a:endParaRPr lang="ru-RU" sz="2400"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4140553" y="1287530"/>
                  <a:ext cx="1568666" cy="778047"/>
                </a:xfrm>
                <a:prstGeom prst="rect">
                  <a:avLst/>
                </a:prstGeom>
                <a:blipFill>
                  <a:blip r:embed="rId9"/>
                  <a:stretch>
                    <a:fillRect/>
                  </a:stretch>
                </a:blipFill>
              </p:spPr>
              <p:txBody>
                <a:bodyPr/>
                <a:lstStyle/>
                <a:p>
                  <a:r>
                    <a:rPr lang="en-US">
                      <a:noFill/>
                    </a:rPr>
                    <a:t> </a:t>
                  </a:r>
                </a:p>
              </p:txBody>
            </p:sp>
          </mc:Fallback>
        </mc:AlternateContent>
        <p:sp>
          <p:nvSpPr>
            <p:cNvPr id="18" name="Дуга 17"/>
            <p:cNvSpPr/>
            <p:nvPr/>
          </p:nvSpPr>
          <p:spPr>
            <a:xfrm>
              <a:off x="2780180" y="162305"/>
              <a:ext cx="2609265" cy="1735668"/>
            </a:xfrm>
            <a:prstGeom prst="arc">
              <a:avLst>
                <a:gd name="adj1" fmla="val 10870549"/>
                <a:gd name="adj2" fmla="val 966575"/>
              </a:avLst>
            </a:prstGeom>
            <a:ln w="38100">
              <a:prstDash val="dash"/>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9" name="TextBox 18"/>
                <p:cNvSpPr txBox="1"/>
                <p:nvPr/>
              </p:nvSpPr>
              <p:spPr>
                <a:xfrm>
                  <a:off x="3638054" y="5065548"/>
                  <a:ext cx="1004999" cy="76543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ru-RU" sz="2400" i="1" smtClean="0">
                                <a:latin typeface="Cambria Math" panose="02040503050406030204" pitchFamily="18" charset="0"/>
                              </a:rPr>
                            </m:ctrlPr>
                          </m:sSubSupPr>
                          <m:e>
                            <m:r>
                              <a:rPr lang="ru-RU" sz="2400" i="1" smtClean="0">
                                <a:latin typeface="Cambria Math"/>
                                <a:ea typeface="Cambria Math"/>
                              </a:rPr>
                              <m:t>𝜎</m:t>
                            </m:r>
                          </m:e>
                          <m:sub>
                            <m:r>
                              <a:rPr lang="ru-RU" sz="2400" i="1" smtClean="0">
                                <a:latin typeface="Cambria Math"/>
                                <a:ea typeface="Cambria Math"/>
                              </a:rPr>
                              <m:t>𝜆</m:t>
                            </m:r>
                          </m:sub>
                          <m:sup>
                            <m:d>
                              <m:dPr>
                                <m:ctrlPr>
                                  <a:rPr lang="ru-RU" sz="2400" i="1" smtClean="0">
                                    <a:latin typeface="Cambria Math" panose="02040503050406030204" pitchFamily="18" charset="0"/>
                                  </a:rPr>
                                </m:ctrlPr>
                              </m:dPr>
                              <m:e>
                                <m:r>
                                  <a:rPr lang="en-US" sz="2400" i="1">
                                    <a:latin typeface="Cambria Math" panose="02040503050406030204" pitchFamily="18" charset="0"/>
                                  </a:rPr>
                                  <m:t>𝜃</m:t>
                                </m:r>
                              </m:e>
                            </m:d>
                          </m:sup>
                        </m:sSubSup>
                      </m:oMath>
                    </m:oMathPara>
                  </a14:m>
                  <a:endParaRPr lang="ru-RU" sz="2400" dirty="0"/>
                </a:p>
              </p:txBody>
            </p:sp>
          </mc:Choice>
          <mc:Fallback xmlns="">
            <p:sp>
              <p:nvSpPr>
                <p:cNvPr id="19" name="TextBox 18"/>
                <p:cNvSpPr txBox="1">
                  <a:spLocks noRot="1" noChangeAspect="1" noMove="1" noResize="1" noEditPoints="1" noAdjustHandles="1" noChangeArrowheads="1" noChangeShapeType="1" noTextEdit="1"/>
                </p:cNvSpPr>
                <p:nvPr/>
              </p:nvSpPr>
              <p:spPr>
                <a:xfrm>
                  <a:off x="3638054" y="5065548"/>
                  <a:ext cx="1004999" cy="765433"/>
                </a:xfrm>
                <a:prstGeom prst="rect">
                  <a:avLst/>
                </a:prstGeom>
                <a:blipFill>
                  <a:blip r:embed="rId10"/>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53" name="Прямоугольник 52"/>
              <p:cNvSpPr/>
              <p:nvPr/>
            </p:nvSpPr>
            <p:spPr>
              <a:xfrm>
                <a:off x="5462371" y="901484"/>
                <a:ext cx="2390205" cy="5767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u-RU" sz="2400" i="1" smtClean="0">
                              <a:latin typeface="Cambria Math" panose="02040503050406030204" pitchFamily="18" charset="0"/>
                            </a:rPr>
                          </m:ctrlPr>
                        </m:sSubSupPr>
                        <m:e>
                          <m:r>
                            <a:rPr lang="ru-RU" sz="2400" i="1">
                              <a:latin typeface="Cambria Math"/>
                            </a:rPr>
                            <m:t>𝛿</m:t>
                          </m:r>
                          <m:r>
                            <a:rPr lang="ru-RU" sz="2400" i="1">
                              <a:latin typeface="Cambria Math"/>
                            </a:rPr>
                            <m:t>𝑔</m:t>
                          </m:r>
                        </m:e>
                        <m:sub>
                          <m:r>
                            <a:rPr lang="ru-RU" sz="2400" i="1">
                              <a:latin typeface="Cambria Math"/>
                            </a:rPr>
                            <m:t>𝜇</m:t>
                          </m:r>
                        </m:sub>
                        <m:sup>
                          <m:d>
                            <m:dPr>
                              <m:ctrlPr>
                                <a:rPr lang="ru-RU" sz="2400" i="1">
                                  <a:latin typeface="Cambria Math" panose="02040503050406030204" pitchFamily="18" charset="0"/>
                                </a:rPr>
                              </m:ctrlPr>
                            </m:dPr>
                            <m:e>
                              <m:r>
                                <a:rPr lang="ru-RU" sz="2400" b="0" i="1" smtClean="0">
                                  <a:latin typeface="Cambria Math" panose="02040503050406030204" pitchFamily="18" charset="0"/>
                                </a:rPr>
                                <m:t>1</m:t>
                              </m:r>
                            </m:e>
                          </m:d>
                        </m:sup>
                      </m:sSubSup>
                      <m:r>
                        <a:rPr lang="ru-RU" sz="2400" i="1">
                          <a:latin typeface="Cambria Math"/>
                        </a:rPr>
                        <m:t>=</m:t>
                      </m:r>
                      <m:sSub>
                        <m:sSubPr>
                          <m:ctrlPr>
                            <a:rPr lang="ru-RU" sz="2400" i="1">
                              <a:latin typeface="Cambria Math" panose="02040503050406030204" pitchFamily="18" charset="0"/>
                            </a:rPr>
                          </m:ctrlPr>
                        </m:sSubPr>
                        <m:e>
                          <m:r>
                            <a:rPr lang="ru-RU" sz="2400" i="1">
                              <a:latin typeface="Cambria Math"/>
                            </a:rPr>
                            <m:t>𝑔</m:t>
                          </m:r>
                        </m:e>
                        <m:sub>
                          <m:r>
                            <a:rPr lang="ru-RU" sz="2400" i="1">
                              <a:latin typeface="Cambria Math"/>
                            </a:rPr>
                            <m:t>𝜇</m:t>
                          </m:r>
                        </m:sub>
                      </m:sSub>
                      <m:r>
                        <a:rPr lang="ru-RU" sz="2400" b="0" i="1" smtClean="0">
                          <a:latin typeface="Cambria Math"/>
                        </a:rPr>
                        <m:t>−</m:t>
                      </m:r>
                      <m:acc>
                        <m:accPr>
                          <m:chr m:val="̅"/>
                          <m:ctrlPr>
                            <a:rPr lang="ru-RU" sz="2400" b="0" i="1" smtClean="0">
                              <a:latin typeface="Cambria Math" panose="02040503050406030204" pitchFamily="18" charset="0"/>
                            </a:rPr>
                          </m:ctrlPr>
                        </m:accPr>
                        <m:e>
                          <m:sSub>
                            <m:sSubPr>
                              <m:ctrlPr>
                                <a:rPr lang="ru-RU" sz="2400" i="1">
                                  <a:latin typeface="Cambria Math" panose="02040503050406030204" pitchFamily="18" charset="0"/>
                                </a:rPr>
                              </m:ctrlPr>
                            </m:sSubPr>
                            <m:e>
                              <m:r>
                                <a:rPr lang="ru-RU" sz="2400" i="1">
                                  <a:latin typeface="Cambria Math"/>
                                </a:rPr>
                                <m:t>𝑔</m:t>
                              </m:r>
                            </m:e>
                            <m:sub>
                              <m:r>
                                <a:rPr lang="ru-RU" sz="2400" i="1">
                                  <a:latin typeface="Cambria Math"/>
                                </a:rPr>
                                <m:t>𝜇</m:t>
                              </m:r>
                            </m:sub>
                          </m:sSub>
                        </m:e>
                      </m:acc>
                    </m:oMath>
                  </m:oMathPara>
                </a14:m>
                <a:endParaRPr lang="ru-RU" sz="2400" dirty="0"/>
              </a:p>
            </p:txBody>
          </p:sp>
        </mc:Choice>
        <mc:Fallback xmlns="">
          <p:sp>
            <p:nvSpPr>
              <p:cNvPr id="53" name="Прямоугольник 52"/>
              <p:cNvSpPr>
                <a:spLocks noRot="1" noChangeAspect="1" noMove="1" noResize="1" noEditPoints="1" noAdjustHandles="1" noChangeArrowheads="1" noChangeShapeType="1" noTextEdit="1"/>
              </p:cNvSpPr>
              <p:nvPr/>
            </p:nvSpPr>
            <p:spPr>
              <a:xfrm>
                <a:off x="5462371" y="901484"/>
                <a:ext cx="2390205" cy="576761"/>
              </a:xfrm>
              <a:prstGeom prst="rect">
                <a:avLst/>
              </a:prstGeom>
              <a:blipFill>
                <a:blip r:embed="rId11"/>
                <a:stretch>
                  <a:fillRect/>
                </a:stretch>
              </a:blipFill>
            </p:spPr>
            <p:txBody>
              <a:bodyPr/>
              <a:lstStyle/>
              <a:p>
                <a:r>
                  <a:rPr lang="en-US">
                    <a:noFill/>
                  </a:rPr>
                  <a:t> </a:t>
                </a:r>
              </a:p>
            </p:txBody>
          </p:sp>
        </mc:Fallback>
      </mc:AlternateContent>
      <p:sp>
        <p:nvSpPr>
          <p:cNvPr id="54" name="TextBox 53"/>
          <p:cNvSpPr txBox="1"/>
          <p:nvPr/>
        </p:nvSpPr>
        <p:spPr>
          <a:xfrm>
            <a:off x="891781" y="44624"/>
            <a:ext cx="7360438" cy="830997"/>
          </a:xfrm>
          <a:prstGeom prst="rect">
            <a:avLst/>
          </a:prstGeom>
          <a:ln>
            <a:solidFill>
              <a:schemeClr val="bg1"/>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2400" b="1" dirty="0" smtClean="0"/>
              <a:t>Дискретная итеративная схема решения. Метод локальных поправок с адаптивной</a:t>
            </a:r>
            <a:r>
              <a:rPr lang="en-US" sz="2400" b="1" dirty="0" smtClean="0"/>
              <a:t> </a:t>
            </a:r>
            <a:r>
              <a:rPr lang="ru-RU" sz="2400" b="1" dirty="0" smtClean="0"/>
              <a:t>регуляризацией</a:t>
            </a:r>
            <a:endParaRPr lang="ru-RU" sz="2400" b="1" dirty="0"/>
          </a:p>
        </p:txBody>
      </p:sp>
      <mc:AlternateContent xmlns:mc="http://schemas.openxmlformats.org/markup-compatibility/2006" xmlns:a14="http://schemas.microsoft.com/office/drawing/2010/main">
        <mc:Choice Requires="a14">
          <p:sp>
            <p:nvSpPr>
              <p:cNvPr id="55" name="Прямоугольник 54"/>
              <p:cNvSpPr/>
              <p:nvPr/>
            </p:nvSpPr>
            <p:spPr>
              <a:xfrm>
                <a:off x="5624082" y="1630575"/>
                <a:ext cx="1907124" cy="9962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u-RU" sz="2400" i="1" smtClean="0">
                              <a:latin typeface="Cambria Math" panose="02040503050406030204" pitchFamily="18" charset="0"/>
                            </a:rPr>
                          </m:ctrlPr>
                        </m:sSubSupPr>
                        <m:e>
                          <m:r>
                            <a:rPr lang="ru-RU" sz="2400" i="1">
                              <a:latin typeface="Cambria Math"/>
                              <a:ea typeface="Cambria Math"/>
                            </a:rPr>
                            <m:t>𝜎</m:t>
                          </m:r>
                        </m:e>
                        <m:sub>
                          <m:r>
                            <a:rPr lang="ru-RU" sz="2400" i="1">
                              <a:latin typeface="Cambria Math"/>
                              <a:ea typeface="Cambria Math"/>
                            </a:rPr>
                            <m:t>𝜆</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r>
                        <a:rPr lang="ru-RU" sz="2400" b="0" i="1" smtClean="0">
                          <a:latin typeface="Cambria Math"/>
                        </a:rPr>
                        <m:t>=</m:t>
                      </m:r>
                      <m:f>
                        <m:fPr>
                          <m:ctrlPr>
                            <a:rPr lang="ru-RU" sz="2400" b="0" i="1" smtClean="0">
                              <a:latin typeface="Cambria Math" panose="02040503050406030204" pitchFamily="18" charset="0"/>
                            </a:rPr>
                          </m:ctrlPr>
                        </m:fPr>
                        <m:num>
                          <m:sSubSup>
                            <m:sSubSupPr>
                              <m:ctrlPr>
                                <a:rPr lang="ru-RU" sz="2400" i="1">
                                  <a:latin typeface="Cambria Math" panose="02040503050406030204" pitchFamily="18" charset="0"/>
                                </a:rPr>
                              </m:ctrlPr>
                            </m:sSubSupPr>
                            <m:e>
                              <m:r>
                                <a:rPr lang="ru-RU" sz="2400" i="1">
                                  <a:latin typeface="Cambria Math"/>
                                </a:rPr>
                                <m:t>𝛿</m:t>
                              </m:r>
                              <m:r>
                                <a:rPr lang="ru-RU" sz="2400" i="1">
                                  <a:latin typeface="Cambria Math"/>
                                </a:rPr>
                                <m:t>𝑔</m:t>
                              </m:r>
                            </m:e>
                            <m:sub>
                              <m:r>
                                <a:rPr lang="ru-RU" sz="2400" i="1">
                                  <a:latin typeface="Cambria Math"/>
                                  <a:ea typeface="Cambria Math"/>
                                </a:rPr>
                                <m:t>𝜆</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num>
                        <m:den>
                          <m:sSub>
                            <m:sSubPr>
                              <m:ctrlPr>
                                <a:rPr lang="ru-RU" sz="2400" i="1">
                                  <a:latin typeface="Cambria Math" panose="02040503050406030204" pitchFamily="18" charset="0"/>
                                </a:rPr>
                              </m:ctrlPr>
                            </m:sSubPr>
                            <m:e>
                              <m:r>
                                <a:rPr lang="en-US" sz="2400" i="1">
                                  <a:latin typeface="Cambria Math"/>
                                </a:rPr>
                                <m:t>𝑆</m:t>
                              </m:r>
                            </m:e>
                            <m:sub>
                              <m:r>
                                <a:rPr lang="ru-RU" sz="2400" i="1">
                                  <a:latin typeface="Cambria Math"/>
                                </a:rPr>
                                <m:t>𝜆</m:t>
                              </m:r>
                              <m:r>
                                <a:rPr lang="en-US" sz="2400" i="1">
                                  <a:latin typeface="Cambria Math"/>
                                  <a:ea typeface="Cambria Math"/>
                                </a:rPr>
                                <m:t>,</m:t>
                              </m:r>
                              <m:r>
                                <a:rPr lang="ru-RU" sz="2400" i="1">
                                  <a:latin typeface="Cambria Math"/>
                                </a:rPr>
                                <m:t>𝜆</m:t>
                              </m:r>
                            </m:sub>
                          </m:sSub>
                        </m:den>
                      </m:f>
                    </m:oMath>
                  </m:oMathPara>
                </a14:m>
                <a:endParaRPr lang="ru-RU" sz="2400" dirty="0"/>
              </a:p>
            </p:txBody>
          </p:sp>
        </mc:Choice>
        <mc:Fallback xmlns="">
          <p:sp>
            <p:nvSpPr>
              <p:cNvPr id="55" name="Прямоугольник 54"/>
              <p:cNvSpPr>
                <a:spLocks noRot="1" noChangeAspect="1" noMove="1" noResize="1" noEditPoints="1" noAdjustHandles="1" noChangeArrowheads="1" noChangeShapeType="1" noTextEdit="1"/>
              </p:cNvSpPr>
              <p:nvPr/>
            </p:nvSpPr>
            <p:spPr>
              <a:xfrm>
                <a:off x="5624082" y="1630575"/>
                <a:ext cx="1907124" cy="996298"/>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5624082" y="2837498"/>
                <a:ext cx="2404302" cy="576761"/>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sSubSup>
                        <m:sSubSupPr>
                          <m:ctrlPr>
                            <a:rPr lang="ru-RU" sz="2400" i="1" smtClean="0">
                              <a:latin typeface="Cambria Math" panose="02040503050406030204" pitchFamily="18" charset="0"/>
                            </a:rPr>
                          </m:ctrlPr>
                        </m:sSubSupPr>
                        <m:e>
                          <m:r>
                            <a:rPr lang="en-US" sz="2400" b="0" i="1" smtClean="0">
                              <a:latin typeface="Cambria Math"/>
                            </a:rPr>
                            <m:t>𝑈</m:t>
                          </m:r>
                        </m:e>
                        <m:sub>
                          <m:r>
                            <a:rPr lang="ru-RU" sz="2400" i="1" smtClean="0">
                              <a:latin typeface="Cambria Math"/>
                              <a:ea typeface="Cambria Math"/>
                            </a:rPr>
                            <m:t>𝜇</m:t>
                          </m:r>
                        </m:sub>
                        <m:sup>
                          <m:d>
                            <m:dPr>
                              <m:ctrlPr>
                                <a:rPr lang="ru-RU" sz="2400" i="1" smtClean="0">
                                  <a:latin typeface="Cambria Math" panose="02040503050406030204" pitchFamily="18" charset="0"/>
                                </a:rPr>
                              </m:ctrlPr>
                            </m:dPr>
                            <m:e>
                              <m:r>
                                <a:rPr lang="en-US" sz="2400" i="1">
                                  <a:latin typeface="Cambria Math" panose="02040503050406030204" pitchFamily="18" charset="0"/>
                                </a:rPr>
                                <m:t>𝜃</m:t>
                              </m:r>
                            </m:e>
                          </m:d>
                        </m:sup>
                      </m:sSubSup>
                      <m:r>
                        <a:rPr lang="ru-RU" sz="2400" b="0" i="1" smtClean="0">
                          <a:latin typeface="Cambria Math"/>
                        </a:rPr>
                        <m:t>=</m:t>
                      </m:r>
                      <m:sSub>
                        <m:sSubPr>
                          <m:ctrlPr>
                            <a:rPr lang="ru-RU" sz="2400" i="1">
                              <a:latin typeface="Cambria Math" panose="02040503050406030204" pitchFamily="18" charset="0"/>
                            </a:rPr>
                          </m:ctrlPr>
                        </m:sSubPr>
                        <m:e>
                          <m:r>
                            <a:rPr lang="en-US" sz="2400" i="1">
                              <a:latin typeface="Cambria Math"/>
                            </a:rPr>
                            <m:t>𝑆</m:t>
                          </m:r>
                        </m:e>
                        <m:sub>
                          <m:r>
                            <a:rPr lang="ru-RU" sz="2400" i="1">
                              <a:latin typeface="Cambria Math"/>
                              <a:ea typeface="Cambria Math"/>
                            </a:rPr>
                            <m:t>𝜇</m:t>
                          </m:r>
                          <m:r>
                            <a:rPr lang="en-US" sz="2400" i="1">
                              <a:latin typeface="Cambria Math"/>
                              <a:ea typeface="Cambria Math"/>
                            </a:rPr>
                            <m:t>,</m:t>
                          </m:r>
                          <m:r>
                            <a:rPr lang="ru-RU" sz="2400" i="1">
                              <a:latin typeface="Cambria Math"/>
                            </a:rPr>
                            <m:t>𝜆</m:t>
                          </m:r>
                        </m:sub>
                      </m:sSub>
                      <m:r>
                        <a:rPr lang="ru-RU" sz="2400" b="0" i="1" smtClean="0">
                          <a:latin typeface="Cambria Math"/>
                        </a:rPr>
                        <m:t> </m:t>
                      </m:r>
                      <m:sSubSup>
                        <m:sSubSupPr>
                          <m:ctrlPr>
                            <a:rPr lang="ru-RU" sz="2400" i="1">
                              <a:latin typeface="Cambria Math" panose="02040503050406030204" pitchFamily="18" charset="0"/>
                            </a:rPr>
                          </m:ctrlPr>
                        </m:sSubSupPr>
                        <m:e>
                          <m:r>
                            <a:rPr lang="ru-RU" sz="2400" i="1">
                              <a:latin typeface="Cambria Math"/>
                              <a:ea typeface="Cambria Math"/>
                            </a:rPr>
                            <m:t>𝜎</m:t>
                          </m:r>
                        </m:e>
                        <m:sub>
                          <m:r>
                            <a:rPr lang="ru-RU" sz="2400" i="1">
                              <a:latin typeface="Cambria Math"/>
                              <a:ea typeface="Cambria Math"/>
                            </a:rPr>
                            <m:t>𝜆</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oMath>
                  </m:oMathPara>
                </a14:m>
                <a:endParaRPr lang="ru-RU" sz="2400" dirty="0"/>
              </a:p>
            </p:txBody>
          </p:sp>
        </mc:Choice>
        <mc:Fallback xmlns="">
          <p:sp>
            <p:nvSpPr>
              <p:cNvPr id="56" name="TextBox 55"/>
              <p:cNvSpPr txBox="1">
                <a:spLocks noRot="1" noChangeAspect="1" noMove="1" noResize="1" noEditPoints="1" noAdjustHandles="1" noChangeArrowheads="1" noChangeShapeType="1" noTextEdit="1"/>
              </p:cNvSpPr>
              <p:nvPr/>
            </p:nvSpPr>
            <p:spPr>
              <a:xfrm>
                <a:off x="5624082" y="2837498"/>
                <a:ext cx="2404302" cy="576761"/>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Прямоугольник 56"/>
              <p:cNvSpPr/>
              <p:nvPr/>
            </p:nvSpPr>
            <p:spPr>
              <a:xfrm>
                <a:off x="5624082" y="3547619"/>
                <a:ext cx="2918043" cy="63600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ru-RU" sz="2400" i="1" smtClean="0">
                          <a:latin typeface="Cambria Math"/>
                          <a:ea typeface="Cambria Math"/>
                        </a:rPr>
                        <m:t>∆</m:t>
                      </m:r>
                      <m:sSubSup>
                        <m:sSubSupPr>
                          <m:ctrlPr>
                            <a:rPr lang="ru-RU" sz="2400" i="1">
                              <a:latin typeface="Cambria Math" panose="02040503050406030204" pitchFamily="18" charset="0"/>
                            </a:rPr>
                          </m:ctrlPr>
                        </m:sSubSupPr>
                        <m:e>
                          <m:r>
                            <a:rPr lang="en-US" sz="2400" i="1">
                              <a:latin typeface="Cambria Math"/>
                            </a:rPr>
                            <m:t>𝑈</m:t>
                          </m:r>
                        </m:e>
                        <m:sub>
                          <m:r>
                            <a:rPr lang="ru-RU" sz="2400" i="1">
                              <a:latin typeface="Cambria Math"/>
                              <a:ea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r>
                        <a:rPr lang="ru-RU" sz="2400" b="0" i="1" smtClean="0">
                          <a:latin typeface="Cambria Math"/>
                        </a:rPr>
                        <m:t>=</m:t>
                      </m:r>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r>
                        <a:rPr lang="en-US" sz="2400" i="1">
                          <a:latin typeface="Cambria Math"/>
                        </a:rPr>
                        <m:t>−</m:t>
                      </m:r>
                      <m:acc>
                        <m:accPr>
                          <m:chr m:val="̅"/>
                          <m:ctrlPr>
                            <a:rPr lang="ru-RU" sz="2400" i="1">
                              <a:latin typeface="Cambria Math" panose="02040503050406030204" pitchFamily="18" charset="0"/>
                            </a:rPr>
                          </m:ctrlPr>
                        </m:accPr>
                        <m:e>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e>
                      </m:acc>
                    </m:oMath>
                  </m:oMathPara>
                </a14:m>
                <a:endParaRPr lang="ru-RU" sz="2400" dirty="0"/>
              </a:p>
            </p:txBody>
          </p:sp>
        </mc:Choice>
        <mc:Fallback xmlns="">
          <p:sp>
            <p:nvSpPr>
              <p:cNvPr id="57" name="Прямоугольник 56"/>
              <p:cNvSpPr>
                <a:spLocks noRot="1" noChangeAspect="1" noMove="1" noResize="1" noEditPoints="1" noAdjustHandles="1" noChangeArrowheads="1" noChangeShapeType="1" noTextEdit="1"/>
              </p:cNvSpPr>
              <p:nvPr/>
            </p:nvSpPr>
            <p:spPr>
              <a:xfrm>
                <a:off x="5624082" y="3547619"/>
                <a:ext cx="2918043" cy="636008"/>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Прямоугольник 57"/>
              <p:cNvSpPr/>
              <p:nvPr/>
            </p:nvSpPr>
            <p:spPr>
              <a:xfrm>
                <a:off x="5462371" y="4351424"/>
                <a:ext cx="3446906" cy="141660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ru-RU" sz="2400" i="1">
                              <a:latin typeface="Cambria Math" panose="02040503050406030204" pitchFamily="18" charset="0"/>
                            </a:rPr>
                          </m:ctrlPr>
                        </m:sSupPr>
                        <m:e>
                          <m:r>
                            <a:rPr lang="el-GR" sz="2400" i="1">
                              <a:latin typeface="Cambria Math"/>
                            </a:rPr>
                            <m:t>𝛼</m:t>
                          </m:r>
                        </m:e>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p>
                      <m:r>
                        <a:rPr lang="en-US" sz="2400" i="1">
                          <a:latin typeface="Cambria Math"/>
                        </a:rPr>
                        <m:t>=</m:t>
                      </m:r>
                      <m:f>
                        <m:fPr>
                          <m:ctrlPr>
                            <a:rPr lang="ru-RU" sz="2400" i="1">
                              <a:latin typeface="Cambria Math" panose="02040503050406030204" pitchFamily="18" charset="0"/>
                            </a:rPr>
                          </m:ctrlPr>
                        </m:fPr>
                        <m:num>
                          <m:acc>
                            <m:accPr>
                              <m:chr m:val="̅"/>
                              <m:ctrlPr>
                                <a:rPr lang="ru-RU" sz="2400" i="1">
                                  <a:latin typeface="Cambria Math" panose="02040503050406030204" pitchFamily="18" charset="0"/>
                                </a:rPr>
                              </m:ctrlPr>
                            </m:accPr>
                            <m:e>
                              <m:d>
                                <m:dPr>
                                  <m:begChr m:val="["/>
                                  <m:endChr m:val="]"/>
                                  <m:ctrlPr>
                                    <a:rPr lang="ru-RU" sz="2400" i="1">
                                      <a:latin typeface="Cambria Math" panose="02040503050406030204" pitchFamily="18" charset="0"/>
                                    </a:rPr>
                                  </m:ctrlPr>
                                </m:dPr>
                                <m:e>
                                  <m:sSubSup>
                                    <m:sSubSupPr>
                                      <m:ctrlPr>
                                        <a:rPr lang="ru-RU" sz="2400" i="1">
                                          <a:latin typeface="Cambria Math" panose="02040503050406030204" pitchFamily="18" charset="0"/>
                                        </a:rPr>
                                      </m:ctrlPr>
                                    </m:sSubSupPr>
                                    <m:e>
                                      <m:r>
                                        <a:rPr lang="ru-RU" sz="2400" i="1">
                                          <a:latin typeface="Cambria Math"/>
                                        </a:rPr>
                                        <m:t>𝛿</m:t>
                                      </m:r>
                                      <m:r>
                                        <a:rPr lang="ru-RU" sz="2400" i="1">
                                          <a:latin typeface="Cambria Math"/>
                                        </a:rPr>
                                        <m:t>𝑔</m:t>
                                      </m:r>
                                    </m:e>
                                    <m:sub>
                                      <m:r>
                                        <a:rPr lang="ru-RU"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r>
                                    <a:rPr lang="ru-RU" sz="2400" i="1">
                                      <a:latin typeface="Cambria Math"/>
                                    </a:rPr>
                                    <m:t> </m:t>
                                  </m:r>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e>
                              </m:d>
                            </m:e>
                          </m:acc>
                        </m:num>
                        <m:den>
                          <m:acc>
                            <m:accPr>
                              <m:chr m:val="̅"/>
                              <m:ctrlPr>
                                <a:rPr lang="ru-RU" sz="2400" i="1">
                                  <a:latin typeface="Cambria Math" panose="02040503050406030204" pitchFamily="18" charset="0"/>
                                </a:rPr>
                              </m:ctrlPr>
                            </m:accPr>
                            <m:e>
                              <m:sSup>
                                <m:sSupPr>
                                  <m:ctrlPr>
                                    <a:rPr lang="ru-RU" sz="2400" i="1">
                                      <a:latin typeface="Cambria Math" panose="02040503050406030204" pitchFamily="18" charset="0"/>
                                    </a:rPr>
                                  </m:ctrlPr>
                                </m:sSupPr>
                                <m:e>
                                  <m:d>
                                    <m:dPr>
                                      <m:begChr m:val="["/>
                                      <m:endChr m:val="]"/>
                                      <m:ctrlPr>
                                        <a:rPr lang="ru-RU" sz="2400" i="1">
                                          <a:latin typeface="Cambria Math" panose="02040503050406030204" pitchFamily="18" charset="0"/>
                                        </a:rPr>
                                      </m:ctrlPr>
                                    </m:dPr>
                                    <m:e>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e>
                                  </m:d>
                                </m:e>
                                <m:sup>
                                  <m:r>
                                    <a:rPr lang="en-US" sz="2400" i="1">
                                      <a:latin typeface="Cambria Math"/>
                                    </a:rPr>
                                    <m:t>2</m:t>
                                  </m:r>
                                </m:sup>
                              </m:sSup>
                            </m:e>
                          </m:acc>
                          <m:r>
                            <a:rPr lang="en-US" sz="2400" i="1">
                              <a:latin typeface="Cambria Math"/>
                            </a:rPr>
                            <m:t>−</m:t>
                          </m:r>
                          <m:sSup>
                            <m:sSupPr>
                              <m:ctrlPr>
                                <a:rPr lang="ru-RU" sz="2400" i="1">
                                  <a:latin typeface="Cambria Math" panose="02040503050406030204" pitchFamily="18" charset="0"/>
                                </a:rPr>
                              </m:ctrlPr>
                            </m:sSupPr>
                            <m:e>
                              <m:d>
                                <m:dPr>
                                  <m:begChr m:val="["/>
                                  <m:endChr m:val="]"/>
                                  <m:ctrlPr>
                                    <a:rPr lang="ru-RU" sz="2400" i="1">
                                      <a:latin typeface="Cambria Math" panose="02040503050406030204" pitchFamily="18" charset="0"/>
                                    </a:rPr>
                                  </m:ctrlPr>
                                </m:dPr>
                                <m:e>
                                  <m:acc>
                                    <m:accPr>
                                      <m:chr m:val="̅"/>
                                      <m:ctrlPr>
                                        <a:rPr lang="ru-RU" sz="2400" i="1">
                                          <a:latin typeface="Cambria Math" panose="02040503050406030204" pitchFamily="18" charset="0"/>
                                        </a:rPr>
                                      </m:ctrlPr>
                                    </m:accPr>
                                    <m:e>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e>
                                  </m:acc>
                                </m:e>
                              </m:d>
                            </m:e>
                            <m:sup>
                              <m:r>
                                <a:rPr lang="en-US" sz="2400" i="1">
                                  <a:latin typeface="Cambria Math"/>
                                </a:rPr>
                                <m:t>2</m:t>
                              </m:r>
                            </m:sup>
                          </m:sSup>
                        </m:den>
                      </m:f>
                    </m:oMath>
                  </m:oMathPara>
                </a14:m>
                <a:endParaRPr lang="ru-RU" sz="2400" dirty="0"/>
              </a:p>
            </p:txBody>
          </p:sp>
        </mc:Choice>
        <mc:Fallback xmlns="">
          <p:sp>
            <p:nvSpPr>
              <p:cNvPr id="58" name="Прямоугольник 57"/>
              <p:cNvSpPr>
                <a:spLocks noRot="1" noChangeAspect="1" noMove="1" noResize="1" noEditPoints="1" noAdjustHandles="1" noChangeArrowheads="1" noChangeShapeType="1" noTextEdit="1"/>
              </p:cNvSpPr>
              <p:nvPr/>
            </p:nvSpPr>
            <p:spPr>
              <a:xfrm>
                <a:off x="5462371" y="4351424"/>
                <a:ext cx="3446906" cy="1416606"/>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Прямоугольник 58"/>
              <p:cNvSpPr/>
              <p:nvPr/>
            </p:nvSpPr>
            <p:spPr>
              <a:xfrm>
                <a:off x="2119245" y="6158068"/>
                <a:ext cx="5036828" cy="674224"/>
              </a:xfrm>
              <a:prstGeom prst="rect">
                <a:avLst/>
              </a:prstGeom>
              <a:solidFill>
                <a:srgbClr val="F3FFD1"/>
              </a:solidFill>
              <a:ln w="28575">
                <a:no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ru-RU" sz="2400" i="1">
                              <a:latin typeface="Cambria Math" panose="02040503050406030204" pitchFamily="18" charset="0"/>
                            </a:rPr>
                          </m:ctrlPr>
                        </m:sSubSupPr>
                        <m:e>
                          <m:r>
                            <a:rPr lang="ru-RU" sz="2400" i="1">
                              <a:latin typeface="Cambria Math"/>
                            </a:rPr>
                            <m:t>𝛿</m:t>
                          </m:r>
                          <m:r>
                            <a:rPr lang="ru-RU" sz="2400" i="1">
                              <a:latin typeface="Cambria Math"/>
                            </a:rPr>
                            <m:t>𝑔</m:t>
                          </m:r>
                        </m:e>
                        <m:sub>
                          <m:r>
                            <a:rPr lang="ru-RU"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r>
                                <a:rPr lang="ru-RU" sz="2400" i="1">
                                  <a:latin typeface="Cambria Math"/>
                                </a:rPr>
                                <m:t>+1</m:t>
                              </m:r>
                            </m:e>
                          </m:d>
                        </m:sup>
                      </m:sSubSup>
                      <m:r>
                        <a:rPr lang="ru-RU" sz="2400" i="1">
                          <a:latin typeface="Cambria Math"/>
                        </a:rPr>
                        <m:t>=</m:t>
                      </m:r>
                      <m:sSubSup>
                        <m:sSubSupPr>
                          <m:ctrlPr>
                            <a:rPr lang="ru-RU" sz="2400" i="1">
                              <a:latin typeface="Cambria Math" panose="02040503050406030204" pitchFamily="18" charset="0"/>
                            </a:rPr>
                          </m:ctrlPr>
                        </m:sSubSupPr>
                        <m:e>
                          <m:r>
                            <a:rPr lang="ru-RU" sz="2400" i="1">
                              <a:latin typeface="Cambria Math"/>
                            </a:rPr>
                            <m:t>𝛿</m:t>
                          </m:r>
                          <m:r>
                            <a:rPr lang="ru-RU" sz="2400" i="1">
                              <a:latin typeface="Cambria Math"/>
                            </a:rPr>
                            <m:t>𝑔</m:t>
                          </m:r>
                        </m:e>
                        <m:sub>
                          <m:r>
                            <a:rPr lang="ru-RU"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r>
                        <a:rPr lang="ru-RU" sz="2400" i="1">
                          <a:latin typeface="Cambria Math"/>
                        </a:rPr>
                        <m:t>−</m:t>
                      </m:r>
                      <m:sSup>
                        <m:sSupPr>
                          <m:ctrlPr>
                            <a:rPr lang="ru-RU" sz="2400" i="1">
                              <a:latin typeface="Cambria Math" panose="02040503050406030204" pitchFamily="18" charset="0"/>
                            </a:rPr>
                          </m:ctrlPr>
                        </m:sSupPr>
                        <m:e>
                          <m:r>
                            <a:rPr lang="ru-RU" sz="2400" i="1">
                              <a:latin typeface="Cambria Math"/>
                            </a:rPr>
                            <m:t>𝛼</m:t>
                          </m:r>
                        </m:e>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p>
                      <m:d>
                        <m:dPr>
                          <m:begChr m:val="["/>
                          <m:endChr m:val="]"/>
                          <m:ctrlPr>
                            <a:rPr lang="ru-RU" sz="2400" i="1">
                              <a:latin typeface="Cambria Math" panose="02040503050406030204" pitchFamily="18" charset="0"/>
                            </a:rPr>
                          </m:ctrlPr>
                        </m:dPr>
                        <m:e>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r>
                            <a:rPr lang="en-US" sz="2400" i="1">
                              <a:latin typeface="Cambria Math"/>
                            </a:rPr>
                            <m:t>−</m:t>
                          </m:r>
                          <m:acc>
                            <m:accPr>
                              <m:chr m:val="̅"/>
                              <m:ctrlPr>
                                <a:rPr lang="ru-RU" sz="2400" i="1">
                                  <a:latin typeface="Cambria Math" panose="02040503050406030204" pitchFamily="18" charset="0"/>
                                </a:rPr>
                              </m:ctrlPr>
                            </m:accPr>
                            <m:e>
                              <m:sSubSup>
                                <m:sSubSupPr>
                                  <m:ctrlPr>
                                    <a:rPr lang="ru-RU" sz="2400" i="1">
                                      <a:latin typeface="Cambria Math" panose="02040503050406030204" pitchFamily="18" charset="0"/>
                                    </a:rPr>
                                  </m:ctrlPr>
                                </m:sSubSupPr>
                                <m:e>
                                  <m:r>
                                    <a:rPr lang="en-US" sz="2400" i="1">
                                      <a:latin typeface="Cambria Math"/>
                                    </a:rPr>
                                    <m:t>𝑈</m:t>
                                  </m:r>
                                </m:e>
                                <m:sub>
                                  <m:r>
                                    <a:rPr lang="en-US" sz="2400" i="1">
                                      <a:latin typeface="Cambria Math"/>
                                    </a:rPr>
                                    <m:t>𝜇</m:t>
                                  </m:r>
                                </m:sub>
                                <m:sup>
                                  <m:d>
                                    <m:dPr>
                                      <m:ctrlPr>
                                        <a:rPr lang="ru-RU" sz="2400" i="1">
                                          <a:latin typeface="Cambria Math" panose="02040503050406030204" pitchFamily="18" charset="0"/>
                                        </a:rPr>
                                      </m:ctrlPr>
                                    </m:dPr>
                                    <m:e>
                                      <m:r>
                                        <a:rPr lang="en-US" sz="2400" i="1">
                                          <a:latin typeface="Cambria Math" panose="02040503050406030204" pitchFamily="18" charset="0"/>
                                        </a:rPr>
                                        <m:t>𝜃</m:t>
                                      </m:r>
                                    </m:e>
                                  </m:d>
                                </m:sup>
                              </m:sSubSup>
                            </m:e>
                          </m:acc>
                        </m:e>
                      </m:d>
                    </m:oMath>
                  </m:oMathPara>
                </a14:m>
                <a:endParaRPr lang="ru-RU" sz="2400" dirty="0"/>
              </a:p>
            </p:txBody>
          </p:sp>
        </mc:Choice>
        <mc:Fallback xmlns="">
          <p:sp>
            <p:nvSpPr>
              <p:cNvPr id="59" name="Прямоугольник 58"/>
              <p:cNvSpPr>
                <a:spLocks noRot="1" noChangeAspect="1" noMove="1" noResize="1" noEditPoints="1" noAdjustHandles="1" noChangeArrowheads="1" noChangeShapeType="1" noTextEdit="1"/>
              </p:cNvSpPr>
              <p:nvPr/>
            </p:nvSpPr>
            <p:spPr>
              <a:xfrm>
                <a:off x="2119245" y="6158068"/>
                <a:ext cx="5036828" cy="674224"/>
              </a:xfrm>
              <a:prstGeom prst="rect">
                <a:avLst/>
              </a:prstGeom>
              <a:blipFill>
                <a:blip r:embed="rId16"/>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3138498" y="1046699"/>
                <a:ext cx="107234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𝜃</m:t>
                      </m:r>
                      <m:r>
                        <a:rPr lang="en-US" b="0" i="1" smtClean="0">
                          <a:latin typeface="Cambria Math" panose="02040503050406030204" pitchFamily="18" charset="0"/>
                        </a:rPr>
                        <m:t>→</m:t>
                      </m:r>
                      <m:r>
                        <a:rPr lang="en-US" i="1">
                          <a:latin typeface="Cambria Math" panose="02040503050406030204" pitchFamily="18" charset="0"/>
                        </a:rPr>
                        <m:t>𝜃</m:t>
                      </m:r>
                      <m:r>
                        <a:rPr lang="en-US" b="0" i="1" smtClean="0">
                          <a:latin typeface="Cambria Math" panose="02040503050406030204" pitchFamily="18" charset="0"/>
                        </a:rPr>
                        <m:t>+1</m:t>
                      </m:r>
                    </m:oMath>
                  </m:oMathPara>
                </a14:m>
                <a:endParaRPr lang="en-US" dirty="0"/>
              </a:p>
            </p:txBody>
          </p:sp>
        </mc:Choice>
        <mc:Fallback xmlns="">
          <p:sp>
            <p:nvSpPr>
              <p:cNvPr id="52" name="TextBox 51"/>
              <p:cNvSpPr txBox="1">
                <a:spLocks noRot="1" noChangeAspect="1" noMove="1" noResize="1" noEditPoints="1" noAdjustHandles="1" noChangeArrowheads="1" noChangeShapeType="1" noTextEdit="1"/>
              </p:cNvSpPr>
              <p:nvPr/>
            </p:nvSpPr>
            <p:spPr>
              <a:xfrm>
                <a:off x="3138498" y="1046699"/>
                <a:ext cx="1072345" cy="276999"/>
              </a:xfrm>
              <a:prstGeom prst="rect">
                <a:avLst/>
              </a:prstGeom>
              <a:blipFill>
                <a:blip r:embed="rId17"/>
                <a:stretch>
                  <a:fillRect l="-3977" r="-3409" b="-6667"/>
                </a:stretch>
              </a:blipFill>
            </p:spPr>
            <p:txBody>
              <a:bodyPr/>
              <a:lstStyle/>
              <a:p>
                <a:r>
                  <a:rPr lang="en-US">
                    <a:noFill/>
                  </a:rPr>
                  <a:t> </a:t>
                </a:r>
              </a:p>
            </p:txBody>
          </p:sp>
        </mc:Fallback>
      </mc:AlternateContent>
    </p:spTree>
    <p:extLst>
      <p:ext uri="{BB962C8B-B14F-4D97-AF65-F5344CB8AC3E}">
        <p14:creationId xmlns:p14="http://schemas.microsoft.com/office/powerpoint/2010/main" val="25112028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34741" y="124352"/>
            <a:ext cx="8085076" cy="1200329"/>
          </a:xfrm>
          <a:prstGeom prst="rect">
            <a:avLst/>
          </a:prstGeom>
          <a:noFill/>
        </p:spPr>
        <p:txBody>
          <a:bodyPr wrap="square" rtlCol="0">
            <a:spAutoFit/>
          </a:bodyPr>
          <a:lstStyle/>
          <a:p>
            <a:pPr algn="ctr"/>
            <a:r>
              <a:rPr lang="ru-RU" sz="2400" b="1" dirty="0" smtClean="0"/>
              <a:t>Результирующая 3</a:t>
            </a:r>
            <a:r>
              <a:rPr lang="en-US" sz="2400" b="1" dirty="0" smtClean="0"/>
              <a:t>D</a:t>
            </a:r>
            <a:r>
              <a:rPr lang="ru-RU" sz="2400" b="1" dirty="0" smtClean="0"/>
              <a:t> плотностная модель</a:t>
            </a:r>
          </a:p>
          <a:p>
            <a:pPr algn="ctr"/>
            <a:r>
              <a:rPr lang="ru-RU" sz="2400" b="1" dirty="0" smtClean="0"/>
              <a:t>верхней части </a:t>
            </a:r>
            <a:r>
              <a:rPr lang="ru-RU" sz="2400" b="1" dirty="0"/>
              <a:t>литосферы до 80 км</a:t>
            </a:r>
            <a:endParaRPr lang="ru-RU" sz="2400" b="1" dirty="0">
              <a:solidFill>
                <a:schemeClr val="bg1"/>
              </a:solidFill>
            </a:endParaRPr>
          </a:p>
          <a:p>
            <a:pPr algn="ctr"/>
            <a:endParaRPr lang="ru-RU" sz="2400" b="1" dirty="0">
              <a:solidFill>
                <a:schemeClr val="bg1"/>
              </a:solidFill>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19359" y="1124744"/>
            <a:ext cx="3923842" cy="4010167"/>
          </a:xfrm>
          <a:prstGeom prst="rect">
            <a:avLst/>
          </a:prstGeom>
        </p:spPr>
      </p:pic>
      <p:sp>
        <p:nvSpPr>
          <p:cNvPr id="6" name="TextBox 5"/>
          <p:cNvSpPr txBox="1"/>
          <p:nvPr/>
        </p:nvSpPr>
        <p:spPr>
          <a:xfrm>
            <a:off x="7175053" y="2552849"/>
            <a:ext cx="276038" cy="307777"/>
          </a:xfrm>
          <a:prstGeom prst="rect">
            <a:avLst/>
          </a:prstGeom>
          <a:noFill/>
        </p:spPr>
        <p:txBody>
          <a:bodyPr wrap="none" rtlCol="0">
            <a:spAutoFit/>
          </a:bodyPr>
          <a:lstStyle/>
          <a:p>
            <a:r>
              <a:rPr lang="ru-RU" sz="1400" b="1" dirty="0" smtClean="0"/>
              <a:t>1</a:t>
            </a:r>
            <a:endParaRPr lang="ru-RU" sz="1400" b="1" dirty="0"/>
          </a:p>
        </p:txBody>
      </p:sp>
      <p:sp>
        <p:nvSpPr>
          <p:cNvPr id="8" name="TextBox 7"/>
          <p:cNvSpPr txBox="1"/>
          <p:nvPr/>
        </p:nvSpPr>
        <p:spPr>
          <a:xfrm>
            <a:off x="8184394" y="3356992"/>
            <a:ext cx="276038" cy="307777"/>
          </a:xfrm>
          <a:prstGeom prst="rect">
            <a:avLst/>
          </a:prstGeom>
          <a:noFill/>
        </p:spPr>
        <p:txBody>
          <a:bodyPr wrap="none" rtlCol="0">
            <a:spAutoFit/>
          </a:bodyPr>
          <a:lstStyle/>
          <a:p>
            <a:r>
              <a:rPr lang="ru-RU" sz="1400" b="1" dirty="0" smtClean="0"/>
              <a:t>3</a:t>
            </a:r>
            <a:endParaRPr lang="ru-RU" sz="1400" b="1" dirty="0"/>
          </a:p>
        </p:txBody>
      </p:sp>
      <p:sp>
        <p:nvSpPr>
          <p:cNvPr id="10" name="TextBox 9"/>
          <p:cNvSpPr txBox="1"/>
          <p:nvPr/>
        </p:nvSpPr>
        <p:spPr>
          <a:xfrm>
            <a:off x="8601202" y="3284984"/>
            <a:ext cx="276038" cy="307777"/>
          </a:xfrm>
          <a:prstGeom prst="rect">
            <a:avLst/>
          </a:prstGeom>
          <a:noFill/>
        </p:spPr>
        <p:txBody>
          <a:bodyPr wrap="none" rtlCol="0">
            <a:spAutoFit/>
          </a:bodyPr>
          <a:lstStyle/>
          <a:p>
            <a:r>
              <a:rPr lang="ru-RU" sz="1400" b="1" dirty="0" smtClean="0"/>
              <a:t>2</a:t>
            </a:r>
            <a:endParaRPr lang="ru-RU" sz="1400" b="1" dirty="0"/>
          </a:p>
        </p:txBody>
      </p:sp>
      <p:grpSp>
        <p:nvGrpSpPr>
          <p:cNvPr id="4" name="Группа 3"/>
          <p:cNvGrpSpPr/>
          <p:nvPr/>
        </p:nvGrpSpPr>
        <p:grpSpPr>
          <a:xfrm>
            <a:off x="0" y="1196752"/>
            <a:ext cx="5220072" cy="4362247"/>
            <a:chOff x="0" y="1196752"/>
            <a:chExt cx="5220072" cy="4362247"/>
          </a:xfrm>
        </p:grpSpPr>
        <p:pic>
          <p:nvPicPr>
            <p:cNvPr id="7" name="Рисунок 6"/>
            <p:cNvPicPr>
              <a:picLocks noChangeAspect="1"/>
            </p:cNvPicPr>
            <p:nvPr/>
          </p:nvPicPr>
          <p:blipFill rotWithShape="1">
            <a:blip r:embed="rId4" cstate="print">
              <a:extLst>
                <a:ext uri="{28A0092B-C50C-407E-A947-70E740481C1C}">
                  <a14:useLocalDpi xmlns:a14="http://schemas.microsoft.com/office/drawing/2010/main" val="0"/>
                </a:ext>
              </a:extLst>
            </a:blip>
            <a:srcRect r="42913"/>
            <a:stretch/>
          </p:blipFill>
          <p:spPr>
            <a:xfrm>
              <a:off x="0" y="1299001"/>
              <a:ext cx="5220072" cy="4259998"/>
            </a:xfrm>
            <a:prstGeom prst="rect">
              <a:avLst/>
            </a:prstGeom>
          </p:spPr>
        </p:pic>
        <p:sp>
          <p:nvSpPr>
            <p:cNvPr id="3" name="Прямоугольник 2"/>
            <p:cNvSpPr/>
            <p:nvPr/>
          </p:nvSpPr>
          <p:spPr>
            <a:xfrm>
              <a:off x="107504" y="1196752"/>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Прямоугольник 10"/>
            <p:cNvSpPr/>
            <p:nvPr/>
          </p:nvSpPr>
          <p:spPr>
            <a:xfrm>
              <a:off x="4995617" y="1282914"/>
              <a:ext cx="216024"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mc:AlternateContent xmlns:mc="http://schemas.openxmlformats.org/markup-compatibility/2006" xmlns:a14="http://schemas.microsoft.com/office/drawing/2010/main">
        <mc:Choice Requires="a14">
          <p:sp>
            <p:nvSpPr>
              <p:cNvPr id="2" name="TextBox 1"/>
              <p:cNvSpPr txBox="1"/>
              <p:nvPr/>
            </p:nvSpPr>
            <p:spPr>
              <a:xfrm>
                <a:off x="4860032" y="5212938"/>
                <a:ext cx="4415055" cy="1600438"/>
              </a:xfrm>
              <a:prstGeom prst="rect">
                <a:avLst/>
              </a:prstGeom>
              <a:noFill/>
            </p:spPr>
            <p:txBody>
              <a:bodyPr wrap="none" rtlCol="0">
                <a:spAutoFit/>
              </a:bodyPr>
              <a:lstStyle/>
              <a:p>
                <a:pPr lvl="0"/>
                <a:r>
                  <a:rPr lang="ru-RU" altLang="ru-RU" sz="1400" dirty="0"/>
                  <a:t>Графики зависимости от глубины плотности в слое для </a:t>
                </a:r>
                <a:endParaRPr lang="ru-RU" altLang="ru-RU" sz="1400" dirty="0" smtClean="0"/>
              </a:p>
              <a:p>
                <a:pPr lvl="0"/>
                <a:r>
                  <a:rPr lang="ru-RU" altLang="ru-RU" sz="1400" dirty="0" smtClean="0"/>
                  <a:t>результирующей модели</a:t>
                </a:r>
                <a:r>
                  <a:rPr lang="en-US" altLang="ru-RU" sz="1400" dirty="0" smtClean="0"/>
                  <a:t>:</a:t>
                </a:r>
                <a:endParaRPr lang="en-US" altLang="ru-RU" sz="1400" dirty="0"/>
              </a:p>
              <a:p>
                <a:pPr lvl="0"/>
                <a:r>
                  <a:rPr lang="ru-RU" altLang="ru-RU" sz="1400" dirty="0">
                    <a:solidFill>
                      <a:schemeClr val="tx2">
                        <a:lumMod val="60000"/>
                        <a:lumOff val="40000"/>
                      </a:schemeClr>
                    </a:solidFill>
                  </a:rPr>
                  <a:t>1</a:t>
                </a:r>
                <a:r>
                  <a:rPr lang="ru-RU" altLang="ru-RU" sz="1400" dirty="0"/>
                  <a:t> – минимальной, </a:t>
                </a:r>
                <a:endParaRPr lang="en-US" altLang="ru-RU" sz="1400" dirty="0"/>
              </a:p>
              <a:p>
                <a:pPr lvl="0"/>
                <a:r>
                  <a:rPr lang="ru-RU" altLang="ru-RU" sz="1400" dirty="0">
                    <a:solidFill>
                      <a:schemeClr val="accent2">
                        <a:lumMod val="75000"/>
                      </a:schemeClr>
                    </a:solidFill>
                  </a:rPr>
                  <a:t>2</a:t>
                </a:r>
                <a:r>
                  <a:rPr lang="ru-RU" altLang="ru-RU" sz="1400" dirty="0"/>
                  <a:t> – максимальной, </a:t>
                </a:r>
                <a:endParaRPr lang="en-US" altLang="ru-RU" sz="1400" dirty="0"/>
              </a:p>
              <a:p>
                <a:pPr lvl="0"/>
                <a:r>
                  <a:rPr lang="ru-RU" altLang="ru-RU" sz="1400" dirty="0"/>
                  <a:t>3 –средней</a:t>
                </a:r>
                <a:r>
                  <a:rPr lang="en-US" altLang="ru-RU" sz="1400" dirty="0"/>
                  <a:t> (</a:t>
                </a:r>
                <a:r>
                  <a:rPr lang="ru-RU" altLang="ru-RU" sz="1400" dirty="0" smtClean="0"/>
                  <a:t>гидростатической - </a:t>
                </a:r>
                <a14:m>
                  <m:oMath xmlns:m="http://schemas.openxmlformats.org/officeDocument/2006/math">
                    <m:sSub>
                      <m:sSubPr>
                        <m:ctrlPr>
                          <a:rPr lang="en-US" sz="1400" b="1" i="1" smtClean="0">
                            <a:solidFill>
                              <a:schemeClr val="tx1"/>
                            </a:solidFill>
                            <a:latin typeface="Cambria Math" panose="02040503050406030204" pitchFamily="18" charset="0"/>
                            <a:ea typeface="Cambria Math"/>
                          </a:rPr>
                        </m:ctrlPr>
                      </m:sSubPr>
                      <m:e>
                        <m:r>
                          <a:rPr lang="ru-RU" sz="1400" b="1" i="1">
                            <a:solidFill>
                              <a:schemeClr val="tx1"/>
                            </a:solidFill>
                            <a:latin typeface="Cambria Math"/>
                            <a:ea typeface="Cambria Math"/>
                          </a:rPr>
                          <m:t>𝝈</m:t>
                        </m:r>
                      </m:e>
                      <m:sub>
                        <m:r>
                          <a:rPr lang="en-US" sz="1400" b="1" i="1">
                            <a:solidFill>
                              <a:schemeClr val="tx1"/>
                            </a:solidFill>
                            <a:latin typeface="Cambria Math" panose="02040503050406030204" pitchFamily="18" charset="0"/>
                            <a:ea typeface="Cambria Math"/>
                          </a:rPr>
                          <m:t>𝟎</m:t>
                        </m:r>
                      </m:sub>
                    </m:sSub>
                    <m:d>
                      <m:dPr>
                        <m:ctrlPr>
                          <a:rPr lang="en-US" sz="1400" b="1" i="1">
                            <a:solidFill>
                              <a:schemeClr val="tx1"/>
                            </a:solidFill>
                            <a:latin typeface="Cambria Math" panose="02040503050406030204" pitchFamily="18" charset="0"/>
                            <a:ea typeface="Cambria Math"/>
                          </a:rPr>
                        </m:ctrlPr>
                      </m:dPr>
                      <m:e>
                        <m:sSub>
                          <m:sSubPr>
                            <m:ctrlPr>
                              <a:rPr lang="ru-RU" sz="1400" b="1" i="1">
                                <a:solidFill>
                                  <a:schemeClr val="tx1"/>
                                </a:solidFill>
                                <a:latin typeface="Cambria Math" panose="02040503050406030204" pitchFamily="18" charset="0"/>
                                <a:ea typeface="Cambria Math"/>
                              </a:rPr>
                            </m:ctrlPr>
                          </m:sSubPr>
                          <m:e>
                            <m:r>
                              <a:rPr lang="en-US" sz="1400" b="1" i="1">
                                <a:solidFill>
                                  <a:schemeClr val="tx1"/>
                                </a:solidFill>
                                <a:latin typeface="Cambria Math"/>
                                <a:ea typeface="Cambria Math"/>
                              </a:rPr>
                              <m:t>𝒛</m:t>
                            </m:r>
                          </m:e>
                          <m:sub>
                            <m:r>
                              <a:rPr lang="en-US" sz="1400" b="1" i="1">
                                <a:solidFill>
                                  <a:schemeClr val="tx1"/>
                                </a:solidFill>
                                <a:latin typeface="Cambria Math"/>
                                <a:ea typeface="Cambria Math"/>
                              </a:rPr>
                              <m:t>𝒌</m:t>
                            </m:r>
                          </m:sub>
                        </m:sSub>
                      </m:e>
                    </m:d>
                  </m:oMath>
                </a14:m>
                <a:r>
                  <a:rPr lang="ru-RU" altLang="ru-RU" sz="1400" dirty="0" smtClean="0"/>
                  <a:t>).</a:t>
                </a:r>
                <a:endParaRPr lang="en-US" altLang="ru-RU" sz="1400" dirty="0" smtClean="0"/>
              </a:p>
              <a:p>
                <a:pPr lvl="0"/>
                <a:r>
                  <a:rPr lang="ru-RU" altLang="ru-RU" sz="1400" dirty="0" smtClean="0"/>
                  <a:t>Тонкие черные линии – по модели начального </a:t>
                </a:r>
              </a:p>
              <a:p>
                <a:pPr lvl="0"/>
                <a:r>
                  <a:rPr lang="ru-RU" altLang="ru-RU" sz="1400" dirty="0" smtClean="0"/>
                  <a:t>приближения (для сравнения).</a:t>
                </a:r>
                <a:endParaRPr lang="en-US" altLang="ru-RU" sz="1400" dirty="0"/>
              </a:p>
            </p:txBody>
          </p:sp>
        </mc:Choice>
        <mc:Fallback xmlns="">
          <p:sp>
            <p:nvSpPr>
              <p:cNvPr id="2" name="TextBox 1"/>
              <p:cNvSpPr txBox="1">
                <a:spLocks noRot="1" noChangeAspect="1" noMove="1" noResize="1" noEditPoints="1" noAdjustHandles="1" noChangeArrowheads="1" noChangeShapeType="1" noTextEdit="1"/>
              </p:cNvSpPr>
              <p:nvPr/>
            </p:nvSpPr>
            <p:spPr>
              <a:xfrm>
                <a:off x="4860032" y="5212938"/>
                <a:ext cx="4415055" cy="1600438"/>
              </a:xfrm>
              <a:prstGeom prst="rect">
                <a:avLst/>
              </a:prstGeom>
              <a:blipFill rotWithShape="0">
                <a:blip r:embed="rId5"/>
                <a:stretch>
                  <a:fillRect l="-414" t="-760" b="-3042"/>
                </a:stretch>
              </a:blipFill>
            </p:spPr>
            <p:txBody>
              <a:bodyPr/>
              <a:lstStyle/>
              <a:p>
                <a:r>
                  <a:rPr lang="ru-RU">
                    <a:noFill/>
                  </a:rPr>
                  <a:t> </a:t>
                </a:r>
              </a:p>
            </p:txBody>
          </p:sp>
        </mc:Fallback>
      </mc:AlternateContent>
      <p:sp>
        <p:nvSpPr>
          <p:cNvPr id="12" name="TextBox 11"/>
          <p:cNvSpPr txBox="1"/>
          <p:nvPr/>
        </p:nvSpPr>
        <p:spPr>
          <a:xfrm>
            <a:off x="182899" y="5517232"/>
            <a:ext cx="3097323" cy="1384995"/>
          </a:xfrm>
          <a:prstGeom prst="rect">
            <a:avLst/>
          </a:prstGeom>
          <a:noFill/>
        </p:spPr>
        <p:txBody>
          <a:bodyPr wrap="none" rtlCol="0">
            <a:spAutoFit/>
          </a:bodyPr>
          <a:lstStyle/>
          <a:p>
            <a:r>
              <a:rPr lang="ru-RU" sz="1400" b="1" dirty="0" smtClean="0"/>
              <a:t>Параметры модели</a:t>
            </a:r>
            <a:r>
              <a:rPr lang="en-US" sz="1400" b="1" dirty="0" smtClean="0"/>
              <a:t>: </a:t>
            </a:r>
          </a:p>
          <a:p>
            <a:r>
              <a:rPr lang="ru-RU" sz="1400" dirty="0" smtClean="0"/>
              <a:t>Число элементов разбиения</a:t>
            </a:r>
            <a:r>
              <a:rPr lang="en-US" sz="1400" dirty="0" smtClean="0"/>
              <a:t>: </a:t>
            </a:r>
          </a:p>
          <a:p>
            <a:r>
              <a:rPr lang="ru-RU" sz="1400" dirty="0" smtClean="0"/>
              <a:t>  </a:t>
            </a:r>
            <a:r>
              <a:rPr lang="en-US" sz="1400" dirty="0" smtClean="0"/>
              <a:t>1336x969 x 800 </a:t>
            </a:r>
            <a:r>
              <a:rPr lang="ru-RU" sz="1400" dirty="0" smtClean="0"/>
              <a:t>слоев </a:t>
            </a:r>
            <a:r>
              <a:rPr lang="ru-RU" sz="1400" dirty="0"/>
              <a:t>= </a:t>
            </a:r>
            <a:r>
              <a:rPr lang="ru-RU" sz="1400" dirty="0" smtClean="0"/>
              <a:t>1 035 667 200</a:t>
            </a:r>
          </a:p>
          <a:p>
            <a:r>
              <a:rPr lang="ru-RU" sz="1400" dirty="0" smtClean="0"/>
              <a:t>Количество точек счета поля</a:t>
            </a:r>
            <a:r>
              <a:rPr lang="en-US" sz="1400" dirty="0" smtClean="0"/>
              <a:t>:</a:t>
            </a:r>
          </a:p>
          <a:p>
            <a:r>
              <a:rPr lang="en-US" sz="1400" dirty="0" smtClean="0"/>
              <a:t> </a:t>
            </a:r>
            <a:r>
              <a:rPr lang="ru-RU" sz="1400" dirty="0" smtClean="0"/>
              <a:t> </a:t>
            </a:r>
            <a:r>
              <a:rPr lang="en-US" sz="1400" dirty="0" smtClean="0"/>
              <a:t>1336x969 </a:t>
            </a:r>
            <a:r>
              <a:rPr lang="en-US" sz="1400" dirty="0"/>
              <a:t>= </a:t>
            </a:r>
            <a:r>
              <a:rPr lang="en-US" sz="1400" dirty="0" smtClean="0"/>
              <a:t>1 294 584</a:t>
            </a:r>
          </a:p>
          <a:p>
            <a:r>
              <a:rPr lang="ru-RU" sz="1400" dirty="0" smtClean="0"/>
              <a:t>Время счета порядка </a:t>
            </a:r>
            <a:r>
              <a:rPr lang="en-US" sz="1400" dirty="0" smtClean="0"/>
              <a:t>6</a:t>
            </a:r>
            <a:r>
              <a:rPr lang="ru-RU" sz="1400" dirty="0" smtClean="0"/>
              <a:t> часов.</a:t>
            </a:r>
            <a:endParaRPr lang="en-US" sz="1400" dirty="0"/>
          </a:p>
        </p:txBody>
      </p:sp>
    </p:spTree>
    <p:extLst>
      <p:ext uri="{BB962C8B-B14F-4D97-AF65-F5344CB8AC3E}">
        <p14:creationId xmlns:p14="http://schemas.microsoft.com/office/powerpoint/2010/main" val="15483313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уг.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atin typeface="Calibri" pitchFamily="34" charset="0"/>
            </a:endParaRPr>
          </a:p>
        </p:txBody>
      </p:sp>
      <p:sp>
        <p:nvSpPr>
          <p:cNvPr id="22532" name="Прямоуг.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atin typeface="Calibri" pitchFamily="34" charset="0"/>
            </a:endParaRPr>
          </a:p>
        </p:txBody>
      </p:sp>
      <p:sp>
        <p:nvSpPr>
          <p:cNvPr id="22534" name="Прямоуг. 6"/>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atin typeface="Calibri" pitchFamily="34" charset="0"/>
            </a:endParaRPr>
          </a:p>
        </p:txBody>
      </p:sp>
      <p:graphicFrame>
        <p:nvGraphicFramePr>
          <p:cNvPr id="22539" name="Object 11"/>
          <p:cNvGraphicFramePr>
            <a:graphicFrameLocks noChangeAspect="1"/>
          </p:cNvGraphicFramePr>
          <p:nvPr>
            <p:extLst>
              <p:ext uri="{D42A27DB-BD31-4B8C-83A1-F6EECF244321}">
                <p14:modId xmlns:p14="http://schemas.microsoft.com/office/powerpoint/2010/main" val="1605097735"/>
              </p:ext>
            </p:extLst>
          </p:nvPr>
        </p:nvGraphicFramePr>
        <p:xfrm>
          <a:off x="5916588" y="4214995"/>
          <a:ext cx="1175692" cy="366133"/>
        </p:xfrm>
        <a:graphic>
          <a:graphicData uri="http://schemas.openxmlformats.org/presentationml/2006/ole">
            <mc:AlternateContent xmlns:mc="http://schemas.openxmlformats.org/markup-compatibility/2006">
              <mc:Choice xmlns:v="urn:schemas-microsoft-com:vml" Requires="v">
                <p:oleObj spid="_x0000_s5216" name="Формула" r:id="rId3" imgW="888840" imgH="279360" progId="Equation.3">
                  <p:embed/>
                </p:oleObj>
              </mc:Choice>
              <mc:Fallback>
                <p:oleObj name="Формула" r:id="rId3" imgW="888840" imgH="279360" progId="Equation.3">
                  <p:embed/>
                  <p:pic>
                    <p:nvPicPr>
                      <p:cNvPr id="0" name=""/>
                      <p:cNvPicPr>
                        <a:picLocks noChangeAspect="1" noChangeArrowheads="1"/>
                      </p:cNvPicPr>
                      <p:nvPr/>
                    </p:nvPicPr>
                    <p:blipFill>
                      <a:blip r:embed="rId4"/>
                      <a:srcRect/>
                      <a:stretch>
                        <a:fillRect/>
                      </a:stretch>
                    </p:blipFill>
                    <p:spPr bwMode="auto">
                      <a:xfrm>
                        <a:off x="5916588" y="4214995"/>
                        <a:ext cx="1175692" cy="366133"/>
                      </a:xfrm>
                      <a:prstGeom prst="rect">
                        <a:avLst/>
                      </a:prstGeom>
                      <a:noFill/>
                      <a:extLst/>
                    </p:spPr>
                  </p:pic>
                </p:oleObj>
              </mc:Fallback>
            </mc:AlternateContent>
          </a:graphicData>
        </a:graphic>
      </p:graphicFrame>
      <mc:AlternateContent xmlns:mc="http://schemas.openxmlformats.org/markup-compatibility/2006" xmlns:a14="http://schemas.microsoft.com/office/drawing/2010/main">
        <mc:Choice Requires="a14">
          <p:sp>
            <p:nvSpPr>
              <p:cNvPr id="11" name="Прямоугольник 10"/>
              <p:cNvSpPr/>
              <p:nvPr/>
            </p:nvSpPr>
            <p:spPr>
              <a:xfrm>
                <a:off x="2016311" y="3934672"/>
                <a:ext cx="3968586" cy="86248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1" i="1" smtClean="0">
                          <a:latin typeface="Cambria Math" panose="02040503050406030204" pitchFamily="18" charset="0"/>
                          <a:ea typeface="Cambria Math"/>
                        </a:rPr>
                        <m:t>𝑴</m:t>
                      </m:r>
                      <m:d>
                        <m:dPr>
                          <m:ctrlPr>
                            <a:rPr lang="en-US" b="1" i="1">
                              <a:latin typeface="Cambria Math" panose="02040503050406030204" pitchFamily="18" charset="0"/>
                              <a:ea typeface="Cambria Math"/>
                            </a:rPr>
                          </m:ctrlPr>
                        </m:dPr>
                        <m:e>
                          <m:sSub>
                            <m:sSubPr>
                              <m:ctrlPr>
                                <a:rPr lang="en-US" b="1" i="1">
                                  <a:latin typeface="Cambria Math" panose="02040503050406030204" pitchFamily="18" charset="0"/>
                                  <a:ea typeface="Cambria Math"/>
                                </a:rPr>
                              </m:ctrlPr>
                            </m:sSubPr>
                            <m:e>
                              <m:r>
                                <a:rPr lang="en-US" b="1" i="1">
                                  <a:latin typeface="Cambria Math"/>
                                  <a:ea typeface="Cambria Math"/>
                                </a:rPr>
                                <m:t>𝒙</m:t>
                              </m:r>
                            </m:e>
                            <m:sub>
                              <m:r>
                                <a:rPr lang="en-US" b="1" i="1">
                                  <a:latin typeface="Cambria Math"/>
                                  <a:ea typeface="Cambria Math"/>
                                </a:rPr>
                                <m:t>𝒊</m:t>
                              </m:r>
                            </m:sub>
                          </m:sSub>
                          <m:r>
                            <a:rPr lang="en-US" b="1" i="1" smtClean="0">
                              <a:latin typeface="Cambria Math"/>
                              <a:ea typeface="Cambria Math"/>
                            </a:rPr>
                            <m:t>,</m:t>
                          </m:r>
                          <m:r>
                            <a:rPr lang="en-US" b="1" i="1" smtClean="0">
                              <a:latin typeface="Cambria Math"/>
                              <a:ea typeface="Cambria Math"/>
                            </a:rPr>
                            <m:t>𝒛</m:t>
                          </m:r>
                        </m:e>
                      </m:d>
                      <m:r>
                        <a:rPr lang="en-US" b="0" i="1" smtClean="0">
                          <a:latin typeface="Cambria Math" panose="02040503050406030204" pitchFamily="18" charset="0"/>
                          <a:ea typeface="Cambria Math"/>
                        </a:rPr>
                        <m:t>=</m:t>
                      </m:r>
                      <m:nary>
                        <m:naryPr>
                          <m:chr m:val="∑"/>
                          <m:ctrlPr>
                            <a:rPr lang="ru-RU" i="1">
                              <a:latin typeface="Cambria Math" panose="02040503050406030204" pitchFamily="18" charset="0"/>
                            </a:rPr>
                          </m:ctrlPr>
                        </m:naryPr>
                        <m:sub>
                          <m:r>
                            <m:rPr>
                              <m:brk m:alnAt="23"/>
                            </m:rPr>
                            <a:rPr lang="en-US" i="1">
                              <a:latin typeface="Cambria Math"/>
                            </a:rPr>
                            <m:t>𝑘</m:t>
                          </m:r>
                        </m:sub>
                        <m:sup>
                          <m:sSub>
                            <m:sSubPr>
                              <m:ctrlPr>
                                <a:rPr lang="ru-RU" i="1">
                                  <a:latin typeface="Cambria Math" panose="02040503050406030204" pitchFamily="18" charset="0"/>
                                </a:rPr>
                              </m:ctrlPr>
                            </m:sSubPr>
                            <m:e>
                              <m:r>
                                <a:rPr lang="en-US" i="1">
                                  <a:latin typeface="Cambria Math"/>
                                </a:rPr>
                                <m:t>𝑧</m:t>
                              </m:r>
                            </m:e>
                            <m:sub>
                              <m:r>
                                <a:rPr lang="en-US" i="1">
                                  <a:latin typeface="Cambria Math"/>
                                </a:rPr>
                                <m:t>𝑘</m:t>
                              </m:r>
                            </m:sub>
                          </m:sSub>
                          <m:r>
                            <a:rPr lang="en-US" i="1" smtClean="0">
                              <a:latin typeface="Cambria Math"/>
                              <a:ea typeface="Cambria Math"/>
                            </a:rPr>
                            <m:t>≤</m:t>
                          </m:r>
                          <m:r>
                            <a:rPr lang="en-US" b="0" i="1" smtClean="0">
                              <a:latin typeface="Cambria Math"/>
                              <a:ea typeface="Cambria Math"/>
                            </a:rPr>
                            <m:t>𝑧</m:t>
                          </m:r>
                        </m:sup>
                        <m:e>
                          <m:r>
                            <a:rPr lang="ru-RU" b="1" i="1">
                              <a:latin typeface="Cambria Math"/>
                              <a:ea typeface="Cambria Math"/>
                            </a:rPr>
                            <m:t>𝝈</m:t>
                          </m:r>
                          <m:d>
                            <m:dPr>
                              <m:ctrlPr>
                                <a:rPr lang="en-US" b="1" i="1">
                                  <a:latin typeface="Cambria Math" panose="02040503050406030204" pitchFamily="18" charset="0"/>
                                  <a:ea typeface="Cambria Math"/>
                                </a:rPr>
                              </m:ctrlPr>
                            </m:dPr>
                            <m:e>
                              <m:sSub>
                                <m:sSubPr>
                                  <m:ctrlPr>
                                    <a:rPr lang="en-US" b="1" i="1">
                                      <a:latin typeface="Cambria Math" panose="02040503050406030204" pitchFamily="18" charset="0"/>
                                      <a:ea typeface="Cambria Math"/>
                                    </a:rPr>
                                  </m:ctrlPr>
                                </m:sSubPr>
                                <m:e>
                                  <m:r>
                                    <a:rPr lang="en-US" b="1" i="1">
                                      <a:latin typeface="Cambria Math"/>
                                      <a:ea typeface="Cambria Math"/>
                                    </a:rPr>
                                    <m:t>𝒙</m:t>
                                  </m:r>
                                </m:e>
                                <m:sub>
                                  <m:r>
                                    <a:rPr lang="en-US" b="1" i="1">
                                      <a:latin typeface="Cambria Math"/>
                                      <a:ea typeface="Cambria Math"/>
                                    </a:rPr>
                                    <m:t>𝒊</m:t>
                                  </m:r>
                                </m:sub>
                              </m:sSub>
                              <m:sSub>
                                <m:sSubPr>
                                  <m:ctrlPr>
                                    <a:rPr lang="ru-RU" b="1" i="1">
                                      <a:latin typeface="Cambria Math" panose="02040503050406030204" pitchFamily="18" charset="0"/>
                                      <a:ea typeface="Cambria Math"/>
                                    </a:rPr>
                                  </m:ctrlPr>
                                </m:sSubPr>
                                <m:e>
                                  <m:r>
                                    <a:rPr lang="en-US" b="1" i="1">
                                      <a:latin typeface="Cambria Math"/>
                                      <a:ea typeface="Cambria Math"/>
                                    </a:rPr>
                                    <m:t>𝒛</m:t>
                                  </m:r>
                                </m:e>
                                <m:sub>
                                  <m:r>
                                    <a:rPr lang="en-US" b="1" i="1">
                                      <a:latin typeface="Cambria Math"/>
                                      <a:ea typeface="Cambria Math"/>
                                    </a:rPr>
                                    <m:t>𝒌</m:t>
                                  </m:r>
                                </m:sub>
                              </m:sSub>
                            </m:e>
                          </m:d>
                          <m:r>
                            <a:rPr lang="en-US" b="1" i="1" smtClean="0">
                              <a:latin typeface="Cambria Math"/>
                              <a:ea typeface="Cambria Math"/>
                            </a:rPr>
                            <m:t>×(</m:t>
                          </m:r>
                          <m:sSub>
                            <m:sSubPr>
                              <m:ctrlPr>
                                <a:rPr lang="en-US" b="1" i="1" smtClean="0">
                                  <a:latin typeface="Cambria Math" panose="02040503050406030204" pitchFamily="18" charset="0"/>
                                  <a:ea typeface="Cambria Math"/>
                                </a:rPr>
                              </m:ctrlPr>
                            </m:sSubPr>
                            <m:e>
                              <m:r>
                                <a:rPr lang="en-US" b="1" i="1" smtClean="0">
                                  <a:latin typeface="Cambria Math"/>
                                  <a:ea typeface="Cambria Math"/>
                                </a:rPr>
                                <m:t>𝒛</m:t>
                              </m:r>
                            </m:e>
                            <m:sub>
                              <m:r>
                                <a:rPr lang="en-US" b="1" i="1" smtClean="0">
                                  <a:latin typeface="Cambria Math" panose="02040503050406030204" pitchFamily="18" charset="0"/>
                                  <a:ea typeface="Cambria Math"/>
                                </a:rPr>
                                <m:t>𝒌</m:t>
                              </m:r>
                            </m:sub>
                          </m:sSub>
                          <m:r>
                            <a:rPr lang="en-US" b="1" i="1" smtClean="0">
                              <a:latin typeface="Cambria Math"/>
                              <a:ea typeface="Cambria Math"/>
                            </a:rPr>
                            <m:t>−</m:t>
                          </m:r>
                          <m:sSub>
                            <m:sSubPr>
                              <m:ctrlPr>
                                <a:rPr lang="en-US" b="1" i="1">
                                  <a:latin typeface="Cambria Math" panose="02040503050406030204" pitchFamily="18" charset="0"/>
                                  <a:ea typeface="Cambria Math"/>
                                </a:rPr>
                              </m:ctrlPr>
                            </m:sSubPr>
                            <m:e>
                              <m:r>
                                <a:rPr lang="en-US" b="1" i="1">
                                  <a:latin typeface="Cambria Math"/>
                                  <a:ea typeface="Cambria Math"/>
                                </a:rPr>
                                <m:t>𝒛</m:t>
                              </m:r>
                            </m:e>
                            <m:sub>
                              <m:r>
                                <a:rPr lang="en-US" b="1" i="1" smtClean="0">
                                  <a:latin typeface="Cambria Math" panose="02040503050406030204" pitchFamily="18" charset="0"/>
                                  <a:ea typeface="Cambria Math"/>
                                </a:rPr>
                                <m:t>𝒌</m:t>
                              </m:r>
                              <m:r>
                                <a:rPr lang="en-US" b="1" i="1" smtClean="0">
                                  <a:latin typeface="Cambria Math" panose="02040503050406030204" pitchFamily="18" charset="0"/>
                                  <a:ea typeface="Cambria Math"/>
                                </a:rPr>
                                <m:t>−</m:t>
                              </m:r>
                              <m:r>
                                <a:rPr lang="en-US" b="1" i="1" smtClean="0">
                                  <a:latin typeface="Cambria Math" panose="02040503050406030204" pitchFamily="18" charset="0"/>
                                  <a:ea typeface="Cambria Math"/>
                                </a:rPr>
                                <m:t>𝟏</m:t>
                              </m:r>
                            </m:sub>
                          </m:sSub>
                          <m:r>
                            <a:rPr lang="en-US" b="1" i="1" smtClean="0">
                              <a:latin typeface="Cambria Math"/>
                              <a:ea typeface="Cambria Math"/>
                            </a:rPr>
                            <m:t>)</m:t>
                          </m:r>
                        </m:e>
                      </m:nary>
                    </m:oMath>
                  </m:oMathPara>
                </a14:m>
                <a:endParaRPr lang="ru-RU"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2016311" y="3934672"/>
                <a:ext cx="3968586" cy="862480"/>
              </a:xfrm>
              <a:prstGeom prst="rect">
                <a:avLst/>
              </a:prstGeom>
              <a:blipFill rotWithShape="0">
                <a:blip r:embed="rId5"/>
                <a:stretch>
                  <a:fillRect/>
                </a:stretch>
              </a:blipFill>
            </p:spPr>
            <p:txBody>
              <a:bodyPr/>
              <a:lstStyle/>
              <a:p>
                <a:r>
                  <a:rPr lang="ru-RU">
                    <a:noFill/>
                  </a:rPr>
                  <a:t> </a:t>
                </a:r>
              </a:p>
            </p:txBody>
          </p:sp>
        </mc:Fallback>
      </mc:AlternateContent>
      <p:sp>
        <p:nvSpPr>
          <p:cNvPr id="12" name="TextBox 11"/>
          <p:cNvSpPr txBox="1"/>
          <p:nvPr/>
        </p:nvSpPr>
        <p:spPr>
          <a:xfrm>
            <a:off x="480795" y="3356992"/>
            <a:ext cx="5557740" cy="400110"/>
          </a:xfrm>
          <a:prstGeom prst="rect">
            <a:avLst/>
          </a:prstGeom>
          <a:noFill/>
        </p:spPr>
        <p:txBody>
          <a:bodyPr wrap="none" rtlCol="0">
            <a:spAutoFit/>
          </a:bodyPr>
          <a:lstStyle/>
          <a:p>
            <a:r>
              <a:rPr lang="ru-RU" sz="2000" b="1" dirty="0" smtClean="0"/>
              <a:t>Масса столба</a:t>
            </a:r>
            <a:r>
              <a:rPr lang="en-US" sz="2000" b="1" dirty="0" smtClean="0"/>
              <a:t> </a:t>
            </a:r>
            <a:r>
              <a:rPr lang="ru-RU" sz="2000" b="1" dirty="0" smtClean="0"/>
              <a:t>единичной площади до глубины </a:t>
            </a:r>
            <a:r>
              <a:rPr lang="en-US" sz="2000" b="1" dirty="0" smtClean="0"/>
              <a:t>z</a:t>
            </a:r>
            <a:endParaRPr lang="ru-RU" sz="2000" b="1" dirty="0"/>
          </a:p>
        </p:txBody>
      </p:sp>
      <p:sp>
        <p:nvSpPr>
          <p:cNvPr id="13" name="TextBox 12"/>
          <p:cNvSpPr txBox="1"/>
          <p:nvPr/>
        </p:nvSpPr>
        <p:spPr>
          <a:xfrm>
            <a:off x="467544" y="5090232"/>
            <a:ext cx="4474302" cy="707886"/>
          </a:xfrm>
          <a:prstGeom prst="rect">
            <a:avLst/>
          </a:prstGeom>
          <a:noFill/>
        </p:spPr>
        <p:txBody>
          <a:bodyPr wrap="none" rtlCol="0">
            <a:spAutoFit/>
          </a:bodyPr>
          <a:lstStyle/>
          <a:p>
            <a:r>
              <a:rPr lang="ru-RU" sz="2000" b="1" dirty="0" smtClean="0"/>
              <a:t>Аномалии литостатического </a:t>
            </a:r>
            <a:r>
              <a:rPr lang="ru-RU" sz="2000" b="1" dirty="0"/>
              <a:t>давления</a:t>
            </a:r>
          </a:p>
          <a:p>
            <a:endParaRPr lang="ru-RU" sz="2000" dirty="0"/>
          </a:p>
        </p:txBody>
      </p:sp>
      <p:sp>
        <p:nvSpPr>
          <p:cNvPr id="62" name="Rectangle 6"/>
          <p:cNvSpPr>
            <a:spLocks noChangeArrowheads="1"/>
          </p:cNvSpPr>
          <p:nvPr/>
        </p:nvSpPr>
        <p:spPr bwMode="auto">
          <a:xfrm>
            <a:off x="392328" y="188640"/>
            <a:ext cx="8229600" cy="301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r>
              <a:rPr lang="ru-RU" sz="2400" b="1" dirty="0" smtClean="0"/>
              <a:t>ИЗОСТАЗИЯ</a:t>
            </a:r>
            <a:endParaRPr lang="en-US" sz="2400" b="1" dirty="0" smtClean="0"/>
          </a:p>
          <a:p>
            <a:pPr algn="ctr"/>
            <a:endParaRPr lang="ru-RU" sz="2400" b="1" dirty="0" smtClean="0"/>
          </a:p>
          <a:p>
            <a:r>
              <a:rPr lang="ru-RU" sz="2000" b="1" dirty="0" smtClean="0"/>
              <a:t>Пересчет распределения избыточных плотностей в аномалии литостатического давления</a:t>
            </a:r>
            <a:endParaRPr lang="en-US" sz="2000" b="1" dirty="0" smtClean="0"/>
          </a:p>
          <a:p>
            <a:endParaRPr lang="ru-RU" sz="1700" dirty="0" smtClean="0"/>
          </a:p>
          <a:p>
            <a:r>
              <a:rPr lang="ru-RU" sz="1700" dirty="0" smtClean="0"/>
              <a:t>Аномалии гравитационного поля содержат суммарную информацию о плотностных неоднородностях по всей толщи нижележащих слоев литосферы. Поэтому представительной характеристикой будут являться аномалии литостатического давления, вычисляемые по полной массе «столбов» до глубины </a:t>
            </a:r>
            <a:r>
              <a:rPr lang="en-US" sz="1700" dirty="0" smtClean="0"/>
              <a:t>z.</a:t>
            </a:r>
            <a:endParaRPr lang="ru-RU" sz="2400" b="1" dirty="0"/>
          </a:p>
        </p:txBody>
      </p:sp>
      <p:grpSp>
        <p:nvGrpSpPr>
          <p:cNvPr id="7" name="Группа 6"/>
          <p:cNvGrpSpPr/>
          <p:nvPr/>
        </p:nvGrpSpPr>
        <p:grpSpPr>
          <a:xfrm>
            <a:off x="886341" y="5577199"/>
            <a:ext cx="7262003" cy="948145"/>
            <a:chOff x="899592" y="3356992"/>
            <a:chExt cx="7262003" cy="948145"/>
          </a:xfrm>
        </p:grpSpPr>
        <mc:AlternateContent xmlns:mc="http://schemas.openxmlformats.org/markup-compatibility/2006" xmlns:a14="http://schemas.microsoft.com/office/drawing/2010/main">
          <mc:Choice Requires="a14">
            <p:sp>
              <p:nvSpPr>
                <p:cNvPr id="58" name="TextBox 57"/>
                <p:cNvSpPr txBox="1"/>
                <p:nvPr/>
              </p:nvSpPr>
              <p:spPr>
                <a:xfrm>
                  <a:off x="899592" y="3356992"/>
                  <a:ext cx="6660285" cy="9481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000" b="1" i="1" smtClean="0">
                            <a:latin typeface="Cambria Math"/>
                            <a:ea typeface="Cambria Math"/>
                          </a:rPr>
                          <m:t>∆</m:t>
                        </m:r>
                        <m:r>
                          <a:rPr lang="en-US" sz="2000" b="1" i="1" smtClean="0">
                            <a:latin typeface="Cambria Math"/>
                          </a:rPr>
                          <m:t>𝑷</m:t>
                        </m:r>
                        <m:d>
                          <m:dPr>
                            <m:ctrlPr>
                              <a:rPr lang="en-US" sz="2000" b="1" i="1">
                                <a:latin typeface="Cambria Math" panose="02040503050406030204" pitchFamily="18" charset="0"/>
                              </a:rPr>
                            </m:ctrlPr>
                          </m:dPr>
                          <m:e>
                            <m:sSub>
                              <m:sSubPr>
                                <m:ctrlPr>
                                  <a:rPr lang="en-US" sz="2000" b="1" i="1" smtClean="0">
                                    <a:latin typeface="Cambria Math" panose="02040503050406030204" pitchFamily="18" charset="0"/>
                                  </a:rPr>
                                </m:ctrlPr>
                              </m:sSubPr>
                              <m:e>
                                <m:r>
                                  <a:rPr lang="en-US" sz="2000" b="1" i="1">
                                    <a:latin typeface="Cambria Math"/>
                                  </a:rPr>
                                  <m:t>𝒙</m:t>
                                </m:r>
                              </m:e>
                              <m:sub>
                                <m:r>
                                  <a:rPr lang="en-US" sz="2000" b="1" i="1" smtClean="0">
                                    <a:latin typeface="Cambria Math"/>
                                  </a:rPr>
                                  <m:t>𝒊</m:t>
                                </m:r>
                              </m:sub>
                            </m:sSub>
                            <m:r>
                              <a:rPr lang="en-US" sz="2000" b="1" i="1">
                                <a:latin typeface="Cambria Math"/>
                              </a:rPr>
                              <m:t>,</m:t>
                            </m:r>
                            <m:r>
                              <a:rPr lang="en-US" sz="2000" b="1" i="1">
                                <a:latin typeface="Cambria Math"/>
                              </a:rPr>
                              <m:t>𝒛</m:t>
                            </m:r>
                          </m:e>
                        </m:d>
                        <m:r>
                          <a:rPr lang="en-US" sz="2000" b="1" i="1">
                            <a:latin typeface="Cambria Math"/>
                          </a:rPr>
                          <m:t>=</m:t>
                        </m:r>
                        <m:r>
                          <a:rPr lang="en-US" sz="2000" b="1" i="1">
                            <a:latin typeface="Cambria Math"/>
                          </a:rPr>
                          <m:t>𝟗𝟖</m:t>
                        </m:r>
                        <m:r>
                          <a:rPr lang="en-US" sz="2000" b="1" i="1">
                            <a:latin typeface="Cambria Math"/>
                          </a:rPr>
                          <m:t>.</m:t>
                        </m:r>
                        <m:r>
                          <a:rPr lang="en-US" sz="2000" b="1" i="1">
                            <a:latin typeface="Cambria Math"/>
                          </a:rPr>
                          <m:t>𝟏</m:t>
                        </m:r>
                        <m:r>
                          <a:rPr lang="en-US" sz="2000" b="1" i="1">
                            <a:latin typeface="Cambria Math"/>
                          </a:rPr>
                          <m:t>⋅</m:t>
                        </m:r>
                        <m:d>
                          <m:dPr>
                            <m:begChr m:val="["/>
                            <m:endChr m:val="]"/>
                            <m:ctrlPr>
                              <a:rPr lang="en-US" sz="2000" b="1" i="1">
                                <a:latin typeface="Cambria Math" panose="02040503050406030204" pitchFamily="18" charset="0"/>
                              </a:rPr>
                            </m:ctrlPr>
                          </m:dPr>
                          <m:e>
                            <m:nary>
                              <m:naryPr>
                                <m:chr m:val="∑"/>
                                <m:ctrlPr>
                                  <a:rPr lang="ru-RU" sz="2000" i="1">
                                    <a:latin typeface="Cambria Math" panose="02040503050406030204" pitchFamily="18" charset="0"/>
                                  </a:rPr>
                                </m:ctrlPr>
                              </m:naryPr>
                              <m:sub>
                                <m:r>
                                  <m:rPr>
                                    <m:brk m:alnAt="23"/>
                                  </m:rPr>
                                  <a:rPr lang="en-US" sz="2000" i="1">
                                    <a:latin typeface="Cambria Math"/>
                                  </a:rPr>
                                  <m:t>𝑘</m:t>
                                </m:r>
                              </m:sub>
                              <m:sup>
                                <m:sSub>
                                  <m:sSubPr>
                                    <m:ctrlPr>
                                      <a:rPr lang="ru-RU" sz="2000" i="1">
                                        <a:latin typeface="Cambria Math" panose="02040503050406030204" pitchFamily="18" charset="0"/>
                                      </a:rPr>
                                    </m:ctrlPr>
                                  </m:sSubPr>
                                  <m:e>
                                    <m:r>
                                      <a:rPr lang="en-US" sz="2000" i="1">
                                        <a:latin typeface="Cambria Math"/>
                                      </a:rPr>
                                      <m:t>𝑧</m:t>
                                    </m:r>
                                  </m:e>
                                  <m:sub>
                                    <m:r>
                                      <a:rPr lang="en-US" sz="2000" i="1">
                                        <a:latin typeface="Cambria Math"/>
                                      </a:rPr>
                                      <m:t>𝑘</m:t>
                                    </m:r>
                                  </m:sub>
                                </m:sSub>
                                <m:r>
                                  <a:rPr lang="en-US" sz="2000" i="1">
                                    <a:latin typeface="Cambria Math"/>
                                    <a:ea typeface="Cambria Math"/>
                                  </a:rPr>
                                  <m:t>≤</m:t>
                                </m:r>
                                <m:r>
                                  <a:rPr lang="en-US" sz="2000" i="1">
                                    <a:latin typeface="Cambria Math"/>
                                    <a:ea typeface="Cambria Math"/>
                                  </a:rPr>
                                  <m:t>𝑧</m:t>
                                </m:r>
                              </m:sup>
                              <m:e>
                                <m:r>
                                  <a:rPr lang="en-US" sz="2000" b="1" i="1" smtClean="0">
                                    <a:latin typeface="Cambria Math" panose="02040503050406030204" pitchFamily="18" charset="0"/>
                                    <a:ea typeface="Cambria Math"/>
                                  </a:rPr>
                                  <m:t>(</m:t>
                                </m:r>
                                <m:r>
                                  <a:rPr lang="ru-RU" sz="2000" b="1" i="1">
                                    <a:latin typeface="Cambria Math"/>
                                    <a:ea typeface="Cambria Math"/>
                                  </a:rPr>
                                  <m:t>𝝈</m:t>
                                </m:r>
                                <m:d>
                                  <m:dPr>
                                    <m:ctrlPr>
                                      <a:rPr lang="en-US" sz="2000" b="1" i="1">
                                        <a:latin typeface="Cambria Math" panose="02040503050406030204" pitchFamily="18" charset="0"/>
                                        <a:ea typeface="Cambria Math"/>
                                      </a:rPr>
                                    </m:ctrlPr>
                                  </m:dPr>
                                  <m:e>
                                    <m:sSub>
                                      <m:sSubPr>
                                        <m:ctrlPr>
                                          <a:rPr lang="en-US" sz="2000" b="1" i="1">
                                            <a:latin typeface="Cambria Math" panose="02040503050406030204" pitchFamily="18" charset="0"/>
                                            <a:ea typeface="Cambria Math"/>
                                          </a:rPr>
                                        </m:ctrlPr>
                                      </m:sSubPr>
                                      <m:e>
                                        <m:r>
                                          <a:rPr lang="en-US" sz="2000" b="1" i="1">
                                            <a:latin typeface="Cambria Math"/>
                                            <a:ea typeface="Cambria Math"/>
                                          </a:rPr>
                                          <m:t>𝒙</m:t>
                                        </m:r>
                                      </m:e>
                                      <m:sub>
                                        <m:r>
                                          <a:rPr lang="en-US" sz="2000" b="1" i="1">
                                            <a:latin typeface="Cambria Math"/>
                                            <a:ea typeface="Cambria Math"/>
                                          </a:rPr>
                                          <m:t>𝒊</m:t>
                                        </m:r>
                                      </m:sub>
                                    </m:sSub>
                                    <m:sSub>
                                      <m:sSubPr>
                                        <m:ctrlPr>
                                          <a:rPr lang="ru-RU" sz="2000" b="1" i="1">
                                            <a:latin typeface="Cambria Math" panose="02040503050406030204" pitchFamily="18" charset="0"/>
                                            <a:ea typeface="Cambria Math"/>
                                          </a:rPr>
                                        </m:ctrlPr>
                                      </m:sSubPr>
                                      <m:e>
                                        <m:r>
                                          <a:rPr lang="en-US" sz="2000" b="1" i="1">
                                            <a:latin typeface="Cambria Math"/>
                                            <a:ea typeface="Cambria Math"/>
                                          </a:rPr>
                                          <m:t>𝒛</m:t>
                                        </m:r>
                                      </m:e>
                                      <m:sub>
                                        <m:r>
                                          <a:rPr lang="en-US" sz="2000" b="1" i="1">
                                            <a:latin typeface="Cambria Math"/>
                                            <a:ea typeface="Cambria Math"/>
                                          </a:rPr>
                                          <m:t>𝒌</m:t>
                                        </m:r>
                                      </m:sub>
                                    </m:sSub>
                                  </m:e>
                                </m:d>
                                <m:r>
                                  <a:rPr lang="en-US" sz="2000" b="1" i="1" smtClean="0">
                                    <a:latin typeface="Cambria Math" panose="02040503050406030204" pitchFamily="18" charset="0"/>
                                    <a:ea typeface="Cambria Math"/>
                                  </a:rPr>
                                  <m:t>−</m:t>
                                </m:r>
                                <m:sSub>
                                  <m:sSubPr>
                                    <m:ctrlPr>
                                      <a:rPr lang="en-US" sz="2000" b="1" i="1" smtClean="0">
                                        <a:solidFill>
                                          <a:srgbClr val="FF0000"/>
                                        </a:solidFill>
                                        <a:latin typeface="Cambria Math" panose="02040503050406030204" pitchFamily="18" charset="0"/>
                                        <a:ea typeface="Cambria Math"/>
                                      </a:rPr>
                                    </m:ctrlPr>
                                  </m:sSubPr>
                                  <m:e>
                                    <m:r>
                                      <a:rPr lang="ru-RU" sz="2000" b="1" i="1">
                                        <a:solidFill>
                                          <a:srgbClr val="FF0000"/>
                                        </a:solidFill>
                                        <a:latin typeface="Cambria Math"/>
                                        <a:ea typeface="Cambria Math"/>
                                      </a:rPr>
                                      <m:t>𝝈</m:t>
                                    </m:r>
                                  </m:e>
                                  <m:sub>
                                    <m:r>
                                      <a:rPr lang="en-US" sz="2000" b="1" i="1" smtClean="0">
                                        <a:solidFill>
                                          <a:srgbClr val="FF0000"/>
                                        </a:solidFill>
                                        <a:latin typeface="Cambria Math" panose="02040503050406030204" pitchFamily="18" charset="0"/>
                                        <a:ea typeface="Cambria Math"/>
                                      </a:rPr>
                                      <m:t>𝟎</m:t>
                                    </m:r>
                                  </m:sub>
                                </m:sSub>
                                <m:d>
                                  <m:dPr>
                                    <m:ctrlPr>
                                      <a:rPr lang="en-US" sz="2000" b="1" i="1" smtClean="0">
                                        <a:solidFill>
                                          <a:srgbClr val="FF0000"/>
                                        </a:solidFill>
                                        <a:latin typeface="Cambria Math" panose="02040503050406030204" pitchFamily="18" charset="0"/>
                                        <a:ea typeface="Cambria Math"/>
                                      </a:rPr>
                                    </m:ctrlPr>
                                  </m:dPr>
                                  <m:e>
                                    <m:sSub>
                                      <m:sSubPr>
                                        <m:ctrlPr>
                                          <a:rPr lang="ru-RU" sz="2000" b="1" i="1">
                                            <a:solidFill>
                                              <a:srgbClr val="FF0000"/>
                                            </a:solidFill>
                                            <a:latin typeface="Cambria Math" panose="02040503050406030204" pitchFamily="18" charset="0"/>
                                            <a:ea typeface="Cambria Math"/>
                                          </a:rPr>
                                        </m:ctrlPr>
                                      </m:sSubPr>
                                      <m:e>
                                        <m:r>
                                          <a:rPr lang="en-US" sz="2000" b="1" i="1">
                                            <a:solidFill>
                                              <a:srgbClr val="FF0000"/>
                                            </a:solidFill>
                                            <a:latin typeface="Cambria Math"/>
                                            <a:ea typeface="Cambria Math"/>
                                          </a:rPr>
                                          <m:t>𝒛</m:t>
                                        </m:r>
                                      </m:e>
                                      <m:sub>
                                        <m:r>
                                          <a:rPr lang="en-US" sz="2000" b="1" i="1">
                                            <a:solidFill>
                                              <a:srgbClr val="FF0000"/>
                                            </a:solidFill>
                                            <a:latin typeface="Cambria Math"/>
                                            <a:ea typeface="Cambria Math"/>
                                          </a:rPr>
                                          <m:t>𝒌</m:t>
                                        </m:r>
                                      </m:sub>
                                    </m:sSub>
                                  </m:e>
                                </m:d>
                                <m:r>
                                  <a:rPr lang="en-US" sz="2000" b="1" i="1" smtClean="0">
                                    <a:latin typeface="Cambria Math" panose="02040503050406030204" pitchFamily="18" charset="0"/>
                                    <a:ea typeface="Cambria Math"/>
                                  </a:rPr>
                                  <m:t>)</m:t>
                                </m:r>
                                <m:r>
                                  <a:rPr lang="en-US" sz="2000" b="1" i="1">
                                    <a:latin typeface="Cambria Math"/>
                                    <a:ea typeface="Cambria Math"/>
                                  </a:rPr>
                                  <m:t>×(</m:t>
                                </m:r>
                                <m:sSub>
                                  <m:sSubPr>
                                    <m:ctrlPr>
                                      <a:rPr lang="en-US" sz="2000" b="1" i="1">
                                        <a:latin typeface="Cambria Math" panose="02040503050406030204" pitchFamily="18" charset="0"/>
                                        <a:ea typeface="Cambria Math"/>
                                      </a:rPr>
                                    </m:ctrlPr>
                                  </m:sSubPr>
                                  <m:e>
                                    <m:r>
                                      <a:rPr lang="en-US" sz="2000" b="1" i="1">
                                        <a:latin typeface="Cambria Math"/>
                                        <a:ea typeface="Cambria Math"/>
                                      </a:rPr>
                                      <m:t>𝒛</m:t>
                                    </m:r>
                                  </m:e>
                                  <m:sub>
                                    <m:r>
                                      <a:rPr lang="en-US" sz="2000" b="1" i="1" smtClean="0">
                                        <a:latin typeface="Cambria Math" panose="02040503050406030204" pitchFamily="18" charset="0"/>
                                        <a:ea typeface="Cambria Math"/>
                                      </a:rPr>
                                      <m:t>𝒌</m:t>
                                    </m:r>
                                  </m:sub>
                                </m:sSub>
                                <m:r>
                                  <a:rPr lang="en-US" sz="2000" b="1" i="1">
                                    <a:latin typeface="Cambria Math"/>
                                    <a:ea typeface="Cambria Math"/>
                                  </a:rPr>
                                  <m:t>−</m:t>
                                </m:r>
                                <m:sSub>
                                  <m:sSubPr>
                                    <m:ctrlPr>
                                      <a:rPr lang="en-US" sz="2000" b="1" i="1">
                                        <a:latin typeface="Cambria Math" panose="02040503050406030204" pitchFamily="18" charset="0"/>
                                        <a:ea typeface="Cambria Math"/>
                                      </a:rPr>
                                    </m:ctrlPr>
                                  </m:sSubPr>
                                  <m:e>
                                    <m:r>
                                      <a:rPr lang="en-US" sz="2000" b="1" i="1">
                                        <a:latin typeface="Cambria Math"/>
                                        <a:ea typeface="Cambria Math"/>
                                      </a:rPr>
                                      <m:t>𝒛</m:t>
                                    </m:r>
                                  </m:e>
                                  <m:sub>
                                    <m:r>
                                      <a:rPr lang="en-US" sz="2000" b="1" i="1" smtClean="0">
                                        <a:latin typeface="Cambria Math" panose="02040503050406030204" pitchFamily="18" charset="0"/>
                                        <a:ea typeface="Cambria Math"/>
                                      </a:rPr>
                                      <m:t>𝒌</m:t>
                                    </m:r>
                                    <m:r>
                                      <a:rPr lang="en-US" sz="2000" b="1" i="1" smtClean="0">
                                        <a:latin typeface="Cambria Math" panose="02040503050406030204" pitchFamily="18" charset="0"/>
                                        <a:ea typeface="Cambria Math"/>
                                      </a:rPr>
                                      <m:t>−</m:t>
                                    </m:r>
                                    <m:r>
                                      <a:rPr lang="en-US" sz="2000" b="1" i="1" smtClean="0">
                                        <a:latin typeface="Cambria Math" panose="02040503050406030204" pitchFamily="18" charset="0"/>
                                        <a:ea typeface="Cambria Math"/>
                                      </a:rPr>
                                      <m:t>𝟏</m:t>
                                    </m:r>
                                  </m:sub>
                                </m:sSub>
                                <m:r>
                                  <a:rPr lang="en-US" sz="2000" b="1" i="1">
                                    <a:latin typeface="Cambria Math"/>
                                    <a:ea typeface="Cambria Math"/>
                                  </a:rPr>
                                  <m:t>)</m:t>
                                </m:r>
                              </m:e>
                            </m:nary>
                          </m:e>
                        </m:d>
                      </m:oMath>
                    </m:oMathPara>
                  </a14:m>
                  <a:endParaRPr lang="ru-RU" sz="2000" b="1" dirty="0"/>
                </a:p>
              </p:txBody>
            </p:sp>
          </mc:Choice>
          <mc:Fallback xmlns="">
            <p:sp>
              <p:nvSpPr>
                <p:cNvPr id="58" name="TextBox 57"/>
                <p:cNvSpPr txBox="1">
                  <a:spLocks noRot="1" noChangeAspect="1" noMove="1" noResize="1" noEditPoints="1" noAdjustHandles="1" noChangeArrowheads="1" noChangeShapeType="1" noTextEdit="1"/>
                </p:cNvSpPr>
                <p:nvPr/>
              </p:nvSpPr>
              <p:spPr>
                <a:xfrm>
                  <a:off x="899592" y="3356992"/>
                  <a:ext cx="6660285" cy="948145"/>
                </a:xfrm>
                <a:prstGeom prst="rect">
                  <a:avLst/>
                </a:prstGeom>
                <a:blipFill rotWithShape="0">
                  <a:blip r:embed="rId6"/>
                  <a:stretch>
                    <a:fillRect/>
                  </a:stretch>
                </a:blipFill>
              </p:spPr>
              <p:txBody>
                <a:bodyPr/>
                <a:lstStyle/>
                <a:p>
                  <a:r>
                    <a:rPr lang="ru-RU">
                      <a:noFill/>
                    </a:rPr>
                    <a:t> </a:t>
                  </a:r>
                </a:p>
              </p:txBody>
            </p:sp>
          </mc:Fallback>
        </mc:AlternateContent>
        <p:sp>
          <p:nvSpPr>
            <p:cNvPr id="6" name="Прямоугольник 5"/>
            <p:cNvSpPr/>
            <p:nvPr/>
          </p:nvSpPr>
          <p:spPr>
            <a:xfrm>
              <a:off x="7465571" y="3722604"/>
              <a:ext cx="696024" cy="369332"/>
            </a:xfrm>
            <a:prstGeom prst="rect">
              <a:avLst/>
            </a:prstGeom>
          </p:spPr>
          <p:txBody>
            <a:bodyPr wrap="none">
              <a:spAutoFit/>
            </a:bodyPr>
            <a:lstStyle/>
            <a:p>
              <a:r>
                <a:rPr lang="en-US" b="1" dirty="0"/>
                <a:t>[</a:t>
              </a:r>
              <a:r>
                <a:rPr lang="ru-RU" b="1" dirty="0"/>
                <a:t>бар</a:t>
              </a:r>
              <a:r>
                <a:rPr lang="en-US" b="1" dirty="0"/>
                <a:t>]</a:t>
              </a:r>
              <a:endParaRPr lang="ru-RU" b="1" dirty="0"/>
            </a:p>
          </p:txBody>
        </p:sp>
      </p:grpSp>
    </p:spTree>
    <p:extLst>
      <p:ext uri="{BB962C8B-B14F-4D97-AF65-F5344CB8AC3E}">
        <p14:creationId xmlns:p14="http://schemas.microsoft.com/office/powerpoint/2010/main" val="7556802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188640"/>
            <a:ext cx="9144000" cy="1200329"/>
          </a:xfrm>
          <a:prstGeom prst="rect">
            <a:avLst/>
          </a:prstGeom>
        </p:spPr>
        <p:txBody>
          <a:bodyPr wrap="square">
            <a:spAutoFit/>
          </a:bodyPr>
          <a:lstStyle/>
          <a:p>
            <a:pPr algn="ctr"/>
            <a:r>
              <a:rPr lang="ru-RU" sz="2400" b="1" dirty="0" smtClean="0"/>
              <a:t>Схема районирования и положения сейсмических профилей</a:t>
            </a:r>
            <a:r>
              <a:rPr lang="ru-RU" sz="2400" b="1" dirty="0"/>
              <a:t> </a:t>
            </a:r>
            <a:r>
              <a:rPr lang="ru-RU" sz="2400" b="1" dirty="0" smtClean="0"/>
              <a:t/>
            </a:r>
            <a:br>
              <a:rPr lang="ru-RU" sz="2400" b="1" dirty="0" smtClean="0"/>
            </a:br>
            <a:r>
              <a:rPr lang="ru-RU" sz="2400" b="1" dirty="0" smtClean="0"/>
              <a:t>в пределах исследуемой территории </a:t>
            </a:r>
            <a:br>
              <a:rPr lang="ru-RU" sz="2400" b="1" dirty="0" smtClean="0"/>
            </a:br>
            <a:r>
              <a:rPr lang="en-US" sz="2400" b="1" dirty="0" smtClean="0"/>
              <a:t>vs</a:t>
            </a:r>
            <a:r>
              <a:rPr lang="ru-RU" sz="2400" b="1" dirty="0" smtClean="0"/>
              <a:t> модели литостатических аномалий</a:t>
            </a:r>
            <a:endParaRPr lang="ru-RU" sz="2400" b="1" dirty="0"/>
          </a:p>
        </p:txBody>
      </p:sp>
      <p:grpSp>
        <p:nvGrpSpPr>
          <p:cNvPr id="8" name="Группа 7"/>
          <p:cNvGrpSpPr/>
          <p:nvPr/>
        </p:nvGrpSpPr>
        <p:grpSpPr>
          <a:xfrm>
            <a:off x="724278" y="1268760"/>
            <a:ext cx="7376114" cy="5184576"/>
            <a:chOff x="611560" y="963740"/>
            <a:chExt cx="7810067" cy="5489596"/>
          </a:xfrm>
        </p:grpSpPr>
        <p:grpSp>
          <p:nvGrpSpPr>
            <p:cNvPr id="7" name="Группа 6"/>
            <p:cNvGrpSpPr/>
            <p:nvPr/>
          </p:nvGrpSpPr>
          <p:grpSpPr>
            <a:xfrm>
              <a:off x="611560" y="963740"/>
              <a:ext cx="7810067" cy="5489596"/>
              <a:chOff x="611560" y="963740"/>
              <a:chExt cx="7810067" cy="5489596"/>
            </a:xfrm>
          </p:grpSpPr>
          <p:pic>
            <p:nvPicPr>
              <p:cNvPr id="2" name="Рисунок 1"/>
              <p:cNvPicPr>
                <a:picLocks noChangeAspect="1"/>
              </p:cNvPicPr>
              <p:nvPr/>
            </p:nvPicPr>
            <p:blipFill rotWithShape="1">
              <a:blip r:embed="rId2" cstate="print">
                <a:extLst>
                  <a:ext uri="{28A0092B-C50C-407E-A947-70E740481C1C}">
                    <a14:useLocalDpi xmlns:a14="http://schemas.microsoft.com/office/drawing/2010/main" val="0"/>
                  </a:ext>
                </a:extLst>
              </a:blip>
              <a:srcRect t="89360"/>
              <a:stretch/>
            </p:blipFill>
            <p:spPr>
              <a:xfrm>
                <a:off x="611560" y="5877272"/>
                <a:ext cx="7810067" cy="576064"/>
              </a:xfrm>
              <a:prstGeom prst="rect">
                <a:avLst/>
              </a:prstGeom>
            </p:spPr>
          </p:pic>
          <p:pic>
            <p:nvPicPr>
              <p:cNvPr id="3" name="Рисунок 2"/>
              <p:cNvPicPr>
                <a:picLocks noChangeAspect="1"/>
              </p:cNvPicPr>
              <p:nvPr/>
            </p:nvPicPr>
            <p:blipFill rotWithShape="1">
              <a:blip r:embed="rId3" cstate="print">
                <a:extLst>
                  <a:ext uri="{28A0092B-C50C-407E-A947-70E740481C1C}">
                    <a14:useLocalDpi xmlns:a14="http://schemas.microsoft.com/office/drawing/2010/main" val="0"/>
                  </a:ext>
                </a:extLst>
              </a:blip>
              <a:srcRect l="9450" t="7621" r="16527" b="6010"/>
              <a:stretch/>
            </p:blipFill>
            <p:spPr>
              <a:xfrm>
                <a:off x="1502254" y="963740"/>
                <a:ext cx="6906400" cy="4996119"/>
              </a:xfrm>
              <a:prstGeom prst="rect">
                <a:avLst/>
              </a:prstGeom>
            </p:spPr>
          </p:pic>
        </p:grpSp>
        <p:sp>
          <p:nvSpPr>
            <p:cNvPr id="5" name="TextBox 4"/>
            <p:cNvSpPr txBox="1"/>
            <p:nvPr/>
          </p:nvSpPr>
          <p:spPr>
            <a:xfrm>
              <a:off x="7884368" y="3131676"/>
              <a:ext cx="301686" cy="369332"/>
            </a:xfrm>
            <a:prstGeom prst="rect">
              <a:avLst/>
            </a:prstGeom>
            <a:noFill/>
          </p:spPr>
          <p:txBody>
            <a:bodyPr wrap="none" rtlCol="0">
              <a:spAutoFit/>
            </a:bodyPr>
            <a:lstStyle/>
            <a:p>
              <a:r>
                <a:rPr lang="en-US" dirty="0" smtClean="0"/>
                <a:t>0</a:t>
              </a:r>
              <a:endParaRPr lang="ru-RU" dirty="0"/>
            </a:p>
          </p:txBody>
        </p:sp>
        <p:sp>
          <p:nvSpPr>
            <p:cNvPr id="6" name="TextBox 5"/>
            <p:cNvSpPr txBox="1"/>
            <p:nvPr/>
          </p:nvSpPr>
          <p:spPr>
            <a:xfrm>
              <a:off x="7164288" y="5301208"/>
              <a:ext cx="734496" cy="369332"/>
            </a:xfrm>
            <a:prstGeom prst="rect">
              <a:avLst/>
            </a:prstGeom>
            <a:noFill/>
          </p:spPr>
          <p:txBody>
            <a:bodyPr wrap="none" rtlCol="0">
              <a:spAutoFit/>
            </a:bodyPr>
            <a:lstStyle/>
            <a:p>
              <a:r>
                <a:rPr lang="en-US" dirty="0" smtClean="0"/>
                <a:t>80 </a:t>
              </a:r>
              <a:r>
                <a:rPr lang="ru-RU" dirty="0" smtClean="0"/>
                <a:t>км</a:t>
              </a:r>
              <a:endParaRPr lang="ru-RU" dirty="0"/>
            </a:p>
          </p:txBody>
        </p:sp>
      </p:grpSp>
    </p:spTree>
    <p:extLst>
      <p:ext uri="{BB962C8B-B14F-4D97-AF65-F5344CB8AC3E}">
        <p14:creationId xmlns:p14="http://schemas.microsoft.com/office/powerpoint/2010/main" val="2666393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76" y="2718445"/>
            <a:ext cx="9038172" cy="2957491"/>
          </a:xfrm>
          <a:prstGeom prst="rect">
            <a:avLst/>
          </a:prstGeom>
        </p:spPr>
      </p:pic>
      <p:sp>
        <p:nvSpPr>
          <p:cNvPr id="3" name="Прямоугольник 2"/>
          <p:cNvSpPr/>
          <p:nvPr/>
        </p:nvSpPr>
        <p:spPr>
          <a:xfrm>
            <a:off x="4420269" y="1574042"/>
            <a:ext cx="4751512" cy="400110"/>
          </a:xfrm>
          <a:prstGeom prst="rect">
            <a:avLst/>
          </a:prstGeom>
        </p:spPr>
        <p:txBody>
          <a:bodyPr wrap="square">
            <a:spAutoFit/>
          </a:bodyPr>
          <a:lstStyle/>
          <a:p>
            <a:pPr algn="ctr"/>
            <a:r>
              <a:rPr lang="ru-RU" sz="2000" b="1" dirty="0" smtClean="0"/>
              <a:t>Модель </a:t>
            </a:r>
            <a:r>
              <a:rPr lang="ru-RU" sz="2000" b="1" dirty="0"/>
              <a:t>литостатических </a:t>
            </a:r>
            <a:r>
              <a:rPr lang="ru-RU" sz="2000" b="1" dirty="0" smtClean="0"/>
              <a:t>аномалий</a:t>
            </a:r>
            <a:endParaRPr lang="ru-RU" sz="2000" b="1" dirty="0"/>
          </a:p>
        </p:txBody>
      </p:sp>
      <p:sp>
        <p:nvSpPr>
          <p:cNvPr id="5" name="Прямоугольник 4"/>
          <p:cNvSpPr/>
          <p:nvPr/>
        </p:nvSpPr>
        <p:spPr>
          <a:xfrm>
            <a:off x="0" y="188640"/>
            <a:ext cx="9144000" cy="461665"/>
          </a:xfrm>
          <a:prstGeom prst="rect">
            <a:avLst/>
          </a:prstGeom>
        </p:spPr>
        <p:txBody>
          <a:bodyPr wrap="square">
            <a:spAutoFit/>
          </a:bodyPr>
          <a:lstStyle/>
          <a:p>
            <a:pPr algn="ctr"/>
            <a:r>
              <a:rPr lang="ru-RU" sz="2400" b="1" dirty="0" smtClean="0"/>
              <a:t>Распределение плотности и аномалий литостатического давления</a:t>
            </a:r>
            <a:endParaRPr lang="ru-RU" sz="2400" b="1" dirty="0"/>
          </a:p>
        </p:txBody>
      </p:sp>
      <p:sp>
        <p:nvSpPr>
          <p:cNvPr id="6" name="Прямоугольник 5"/>
          <p:cNvSpPr/>
          <p:nvPr/>
        </p:nvSpPr>
        <p:spPr>
          <a:xfrm>
            <a:off x="-169987" y="1574042"/>
            <a:ext cx="4751512" cy="400110"/>
          </a:xfrm>
          <a:prstGeom prst="rect">
            <a:avLst/>
          </a:prstGeom>
        </p:spPr>
        <p:txBody>
          <a:bodyPr wrap="square">
            <a:spAutoFit/>
          </a:bodyPr>
          <a:lstStyle/>
          <a:p>
            <a:pPr algn="ctr"/>
            <a:r>
              <a:rPr lang="ru-RU" sz="2000" b="1" dirty="0" smtClean="0"/>
              <a:t>Модель распределения плотности</a:t>
            </a:r>
            <a:endParaRPr lang="ru-RU" sz="2000" b="1" dirty="0"/>
          </a:p>
        </p:txBody>
      </p:sp>
      <p:sp>
        <p:nvSpPr>
          <p:cNvPr id="2" name="Прямоугольник 1"/>
          <p:cNvSpPr/>
          <p:nvPr/>
        </p:nvSpPr>
        <p:spPr>
          <a:xfrm>
            <a:off x="3262731" y="692696"/>
            <a:ext cx="2618537" cy="369332"/>
          </a:xfrm>
          <a:prstGeom prst="rect">
            <a:avLst/>
          </a:prstGeom>
        </p:spPr>
        <p:txBody>
          <a:bodyPr wrap="none">
            <a:spAutoFit/>
          </a:bodyPr>
          <a:lstStyle/>
          <a:p>
            <a:pPr algn="ctr"/>
            <a:r>
              <a:rPr lang="ru-RU" b="1" dirty="0"/>
              <a:t>Срез по глубине </a:t>
            </a:r>
            <a:r>
              <a:rPr lang="en-US" b="1" dirty="0"/>
              <a:t>z=</a:t>
            </a:r>
            <a:r>
              <a:rPr lang="en-US" b="1" dirty="0">
                <a:solidFill>
                  <a:schemeClr val="tx2">
                    <a:lumMod val="60000"/>
                    <a:lumOff val="40000"/>
                  </a:schemeClr>
                </a:solidFill>
              </a:rPr>
              <a:t>10</a:t>
            </a:r>
            <a:r>
              <a:rPr lang="en-US" b="1" dirty="0"/>
              <a:t> </a:t>
            </a:r>
            <a:r>
              <a:rPr lang="ru-RU" b="1" dirty="0"/>
              <a:t>км</a:t>
            </a:r>
          </a:p>
        </p:txBody>
      </p:sp>
    </p:spTree>
    <p:extLst>
      <p:ext uri="{BB962C8B-B14F-4D97-AF65-F5344CB8AC3E}">
        <p14:creationId xmlns:p14="http://schemas.microsoft.com/office/powerpoint/2010/main" val="299431797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709" y="2718445"/>
            <a:ext cx="8980720" cy="2938691"/>
          </a:xfrm>
        </p:spPr>
      </p:pic>
      <p:sp>
        <p:nvSpPr>
          <p:cNvPr id="3" name="Прямоугольник 2"/>
          <p:cNvSpPr/>
          <p:nvPr/>
        </p:nvSpPr>
        <p:spPr>
          <a:xfrm>
            <a:off x="4420269" y="1574042"/>
            <a:ext cx="4751512" cy="400110"/>
          </a:xfrm>
          <a:prstGeom prst="rect">
            <a:avLst/>
          </a:prstGeom>
        </p:spPr>
        <p:txBody>
          <a:bodyPr wrap="square">
            <a:spAutoFit/>
          </a:bodyPr>
          <a:lstStyle/>
          <a:p>
            <a:pPr algn="ctr"/>
            <a:r>
              <a:rPr lang="ru-RU" sz="2000" b="1" dirty="0" smtClean="0"/>
              <a:t>Модель </a:t>
            </a:r>
            <a:r>
              <a:rPr lang="ru-RU" sz="2000" b="1" dirty="0"/>
              <a:t>литостатических </a:t>
            </a:r>
            <a:r>
              <a:rPr lang="ru-RU" sz="2000" b="1" dirty="0" smtClean="0"/>
              <a:t>аномалий</a:t>
            </a:r>
            <a:endParaRPr lang="ru-RU" sz="2000" b="1" dirty="0"/>
          </a:p>
        </p:txBody>
      </p:sp>
      <p:sp>
        <p:nvSpPr>
          <p:cNvPr id="5" name="Прямоугольник 4"/>
          <p:cNvSpPr/>
          <p:nvPr/>
        </p:nvSpPr>
        <p:spPr>
          <a:xfrm>
            <a:off x="0" y="188640"/>
            <a:ext cx="9144000" cy="461665"/>
          </a:xfrm>
          <a:prstGeom prst="rect">
            <a:avLst/>
          </a:prstGeom>
        </p:spPr>
        <p:txBody>
          <a:bodyPr wrap="square">
            <a:spAutoFit/>
          </a:bodyPr>
          <a:lstStyle/>
          <a:p>
            <a:pPr algn="ctr"/>
            <a:r>
              <a:rPr lang="ru-RU" sz="2400" b="1" dirty="0" smtClean="0"/>
              <a:t>Распределение плотности и аномалий литостатического давления</a:t>
            </a:r>
            <a:endParaRPr lang="ru-RU" sz="2400" b="1" dirty="0"/>
          </a:p>
        </p:txBody>
      </p:sp>
      <p:sp>
        <p:nvSpPr>
          <p:cNvPr id="6" name="Прямоугольник 5"/>
          <p:cNvSpPr/>
          <p:nvPr/>
        </p:nvSpPr>
        <p:spPr>
          <a:xfrm>
            <a:off x="-169987" y="1574042"/>
            <a:ext cx="4751512" cy="400110"/>
          </a:xfrm>
          <a:prstGeom prst="rect">
            <a:avLst/>
          </a:prstGeom>
        </p:spPr>
        <p:txBody>
          <a:bodyPr wrap="square">
            <a:spAutoFit/>
          </a:bodyPr>
          <a:lstStyle/>
          <a:p>
            <a:pPr algn="ctr"/>
            <a:r>
              <a:rPr lang="ru-RU" sz="2000" b="1" dirty="0" smtClean="0"/>
              <a:t>Модель распределения плотности</a:t>
            </a:r>
            <a:endParaRPr lang="ru-RU" sz="2000" b="1" dirty="0"/>
          </a:p>
        </p:txBody>
      </p:sp>
      <p:sp>
        <p:nvSpPr>
          <p:cNvPr id="7" name="Прямоугольник 6"/>
          <p:cNvSpPr/>
          <p:nvPr/>
        </p:nvSpPr>
        <p:spPr>
          <a:xfrm>
            <a:off x="3262731" y="692696"/>
            <a:ext cx="2618537" cy="369332"/>
          </a:xfrm>
          <a:prstGeom prst="rect">
            <a:avLst/>
          </a:prstGeom>
        </p:spPr>
        <p:txBody>
          <a:bodyPr wrap="none">
            <a:spAutoFit/>
          </a:bodyPr>
          <a:lstStyle/>
          <a:p>
            <a:pPr algn="ctr"/>
            <a:r>
              <a:rPr lang="ru-RU" b="1" dirty="0"/>
              <a:t>Срез по глубине </a:t>
            </a:r>
            <a:r>
              <a:rPr lang="en-US" b="1" dirty="0" smtClean="0"/>
              <a:t>z=</a:t>
            </a:r>
            <a:r>
              <a:rPr lang="ru-RU" b="1" dirty="0" smtClean="0">
                <a:solidFill>
                  <a:schemeClr val="tx2">
                    <a:lumMod val="60000"/>
                    <a:lumOff val="40000"/>
                  </a:schemeClr>
                </a:solidFill>
              </a:rPr>
              <a:t>2</a:t>
            </a:r>
            <a:r>
              <a:rPr lang="en-US" b="1" dirty="0" smtClean="0">
                <a:solidFill>
                  <a:schemeClr val="tx2">
                    <a:lumMod val="60000"/>
                    <a:lumOff val="40000"/>
                  </a:schemeClr>
                </a:solidFill>
              </a:rPr>
              <a:t>0</a:t>
            </a:r>
            <a:r>
              <a:rPr lang="en-US" b="1" dirty="0" smtClean="0"/>
              <a:t> </a:t>
            </a:r>
            <a:r>
              <a:rPr lang="ru-RU" b="1" dirty="0"/>
              <a:t>км</a:t>
            </a:r>
          </a:p>
        </p:txBody>
      </p:sp>
    </p:spTree>
    <p:extLst>
      <p:ext uri="{BB962C8B-B14F-4D97-AF65-F5344CB8AC3E}">
        <p14:creationId xmlns:p14="http://schemas.microsoft.com/office/powerpoint/2010/main" val="29477895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718445"/>
            <a:ext cx="8995780" cy="2943619"/>
          </a:xfrm>
          <a:prstGeom prst="rect">
            <a:avLst/>
          </a:prstGeom>
        </p:spPr>
      </p:pic>
      <p:sp>
        <p:nvSpPr>
          <p:cNvPr id="3" name="Прямоугольник 2"/>
          <p:cNvSpPr/>
          <p:nvPr/>
        </p:nvSpPr>
        <p:spPr>
          <a:xfrm>
            <a:off x="4420269" y="1574042"/>
            <a:ext cx="4751512" cy="400110"/>
          </a:xfrm>
          <a:prstGeom prst="rect">
            <a:avLst/>
          </a:prstGeom>
        </p:spPr>
        <p:txBody>
          <a:bodyPr wrap="square">
            <a:spAutoFit/>
          </a:bodyPr>
          <a:lstStyle/>
          <a:p>
            <a:pPr algn="ctr"/>
            <a:r>
              <a:rPr lang="ru-RU" sz="2000" b="1" dirty="0" smtClean="0"/>
              <a:t>Модель </a:t>
            </a:r>
            <a:r>
              <a:rPr lang="ru-RU" sz="2000" b="1" dirty="0"/>
              <a:t>литостатических </a:t>
            </a:r>
            <a:r>
              <a:rPr lang="ru-RU" sz="2000" b="1" dirty="0" smtClean="0"/>
              <a:t>аномалий</a:t>
            </a:r>
            <a:endParaRPr lang="ru-RU" sz="2000" b="1" dirty="0"/>
          </a:p>
        </p:txBody>
      </p:sp>
      <p:sp>
        <p:nvSpPr>
          <p:cNvPr id="5" name="Прямоугольник 4"/>
          <p:cNvSpPr/>
          <p:nvPr/>
        </p:nvSpPr>
        <p:spPr>
          <a:xfrm>
            <a:off x="0" y="188640"/>
            <a:ext cx="9144000" cy="461665"/>
          </a:xfrm>
          <a:prstGeom prst="rect">
            <a:avLst/>
          </a:prstGeom>
        </p:spPr>
        <p:txBody>
          <a:bodyPr wrap="square">
            <a:spAutoFit/>
          </a:bodyPr>
          <a:lstStyle/>
          <a:p>
            <a:pPr algn="ctr"/>
            <a:r>
              <a:rPr lang="ru-RU" sz="2400" b="1" dirty="0" smtClean="0"/>
              <a:t>Распределение плотности и аномалий литостатического давления</a:t>
            </a:r>
            <a:endParaRPr lang="ru-RU" sz="2400" b="1" dirty="0"/>
          </a:p>
        </p:txBody>
      </p:sp>
      <p:sp>
        <p:nvSpPr>
          <p:cNvPr id="6" name="Прямоугольник 5"/>
          <p:cNvSpPr/>
          <p:nvPr/>
        </p:nvSpPr>
        <p:spPr>
          <a:xfrm>
            <a:off x="-169987" y="1574042"/>
            <a:ext cx="4751512" cy="400110"/>
          </a:xfrm>
          <a:prstGeom prst="rect">
            <a:avLst/>
          </a:prstGeom>
        </p:spPr>
        <p:txBody>
          <a:bodyPr wrap="square">
            <a:spAutoFit/>
          </a:bodyPr>
          <a:lstStyle/>
          <a:p>
            <a:pPr algn="ctr"/>
            <a:r>
              <a:rPr lang="ru-RU" sz="2000" b="1" dirty="0" smtClean="0"/>
              <a:t>Модель распределения плотности</a:t>
            </a:r>
            <a:endParaRPr lang="ru-RU" sz="2000" b="1" dirty="0"/>
          </a:p>
        </p:txBody>
      </p:sp>
      <p:sp>
        <p:nvSpPr>
          <p:cNvPr id="7" name="Прямоугольник 6"/>
          <p:cNvSpPr/>
          <p:nvPr/>
        </p:nvSpPr>
        <p:spPr>
          <a:xfrm>
            <a:off x="3262731" y="692696"/>
            <a:ext cx="2618537" cy="369332"/>
          </a:xfrm>
          <a:prstGeom prst="rect">
            <a:avLst/>
          </a:prstGeom>
        </p:spPr>
        <p:txBody>
          <a:bodyPr wrap="none">
            <a:spAutoFit/>
          </a:bodyPr>
          <a:lstStyle/>
          <a:p>
            <a:pPr algn="ctr"/>
            <a:r>
              <a:rPr lang="ru-RU" b="1" dirty="0"/>
              <a:t>Срез по глубине </a:t>
            </a:r>
            <a:r>
              <a:rPr lang="en-US" b="1" dirty="0" smtClean="0"/>
              <a:t>z=</a:t>
            </a:r>
            <a:r>
              <a:rPr lang="ru-RU" b="1" dirty="0" smtClean="0">
                <a:solidFill>
                  <a:schemeClr val="tx2">
                    <a:lumMod val="60000"/>
                    <a:lumOff val="40000"/>
                  </a:schemeClr>
                </a:solidFill>
              </a:rPr>
              <a:t>4</a:t>
            </a:r>
            <a:r>
              <a:rPr lang="en-US" b="1" dirty="0" smtClean="0">
                <a:solidFill>
                  <a:schemeClr val="tx2">
                    <a:lumMod val="60000"/>
                    <a:lumOff val="40000"/>
                  </a:schemeClr>
                </a:solidFill>
              </a:rPr>
              <a:t>0</a:t>
            </a:r>
            <a:r>
              <a:rPr lang="en-US" b="1" dirty="0" smtClean="0"/>
              <a:t> </a:t>
            </a:r>
            <a:r>
              <a:rPr lang="ru-RU" b="1" dirty="0"/>
              <a:t>км</a:t>
            </a:r>
          </a:p>
        </p:txBody>
      </p:sp>
    </p:spTree>
    <p:extLst>
      <p:ext uri="{BB962C8B-B14F-4D97-AF65-F5344CB8AC3E}">
        <p14:creationId xmlns:p14="http://schemas.microsoft.com/office/powerpoint/2010/main" val="13837918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G:\IGF\2017-01-16\LITOS_fund_moxo_horizontal.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75293"/>
          <a:stretch/>
        </p:blipFill>
        <p:spPr bwMode="auto">
          <a:xfrm>
            <a:off x="193246" y="4365104"/>
            <a:ext cx="8770225" cy="125234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178563" y="5373216"/>
            <a:ext cx="8784908" cy="1477328"/>
          </a:xfrm>
          <a:prstGeom prst="rect">
            <a:avLst/>
          </a:prstGeom>
        </p:spPr>
        <p:txBody>
          <a:bodyPr wrap="square">
            <a:spAutoFit/>
          </a:bodyPr>
          <a:lstStyle/>
          <a:p>
            <a:r>
              <a:rPr lang="ru-RU" dirty="0"/>
              <a:t>Плотностные </a:t>
            </a:r>
            <a:r>
              <a:rPr lang="ru-RU" dirty="0" smtClean="0"/>
              <a:t>(левые в парах) </a:t>
            </a:r>
            <a:r>
              <a:rPr lang="ru-RU" dirty="0"/>
              <a:t>и соответствующие им литостатические </a:t>
            </a:r>
            <a:r>
              <a:rPr lang="ru-RU" dirty="0" smtClean="0"/>
              <a:t>(правые в парах) </a:t>
            </a:r>
            <a:r>
              <a:rPr lang="ru-RU" dirty="0"/>
              <a:t>срезы трехмерных моделей на разных глубинных горизонтах, совмещенные с картой тектонического районирования</a:t>
            </a:r>
            <a:r>
              <a:rPr lang="ru-RU" dirty="0" smtClean="0"/>
              <a:t>. Видно, что ряд структур прослеживается или до определенной глубины, или наоборот, начиная с определенной глубины.</a:t>
            </a:r>
          </a:p>
          <a:p>
            <a:pPr algn="ctr"/>
            <a:r>
              <a:rPr lang="en-US" dirty="0"/>
              <a:t>I – </a:t>
            </a:r>
            <a:r>
              <a:rPr lang="ru-RU" dirty="0" err="1" smtClean="0"/>
              <a:t>Тиманский</a:t>
            </a:r>
            <a:r>
              <a:rPr lang="ru-RU" dirty="0" smtClean="0"/>
              <a:t> кряж</a:t>
            </a:r>
            <a:r>
              <a:rPr lang="en-US" dirty="0" smtClean="0"/>
              <a:t>, </a:t>
            </a:r>
            <a:r>
              <a:rPr lang="en-US" dirty="0"/>
              <a:t>II – </a:t>
            </a:r>
            <a:r>
              <a:rPr lang="ru-RU" dirty="0" smtClean="0"/>
              <a:t>Восточно-Уральский прогиб</a:t>
            </a:r>
            <a:endParaRPr lang="ru-RU" dirty="0"/>
          </a:p>
        </p:txBody>
      </p:sp>
      <p:sp>
        <p:nvSpPr>
          <p:cNvPr id="6" name="Прямоугольник 5"/>
          <p:cNvSpPr/>
          <p:nvPr/>
        </p:nvSpPr>
        <p:spPr>
          <a:xfrm>
            <a:off x="0" y="188640"/>
            <a:ext cx="9144000" cy="461665"/>
          </a:xfrm>
          <a:prstGeom prst="rect">
            <a:avLst/>
          </a:prstGeom>
        </p:spPr>
        <p:txBody>
          <a:bodyPr wrap="square">
            <a:spAutoFit/>
          </a:bodyPr>
          <a:lstStyle/>
          <a:p>
            <a:pPr algn="ctr"/>
            <a:r>
              <a:rPr lang="ru-RU" sz="2400" b="1" dirty="0" smtClean="0"/>
              <a:t>Блочная структура срезов литостатических нагрузок</a:t>
            </a:r>
            <a:endParaRPr lang="ru-RU" sz="2400" b="1" dirty="0"/>
          </a:p>
        </p:txBody>
      </p:sp>
      <p:pic>
        <p:nvPicPr>
          <p:cNvPr id="5" name="Picture 2" descr="C:\tmp\img\litos-1020406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2476"/>
          <a:stretch/>
        </p:blipFill>
        <p:spPr bwMode="auto">
          <a:xfrm>
            <a:off x="157797" y="620688"/>
            <a:ext cx="882644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0918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95535" y="692696"/>
            <a:ext cx="8640959" cy="5909310"/>
          </a:xfrm>
          <a:prstGeom prst="rect">
            <a:avLst/>
          </a:prstGeom>
          <a:noFill/>
        </p:spPr>
        <p:txBody>
          <a:bodyPr wrap="square" rtlCol="0">
            <a:spAutoFit/>
          </a:bodyPr>
          <a:lstStyle/>
          <a:p>
            <a:pPr indent="442913" algn="just"/>
            <a:r>
              <a:rPr lang="ru-RU" dirty="0"/>
              <a:t>Территория исследования, площадь которой около полутора миллионов </a:t>
            </a:r>
            <a:r>
              <a:rPr lang="ru-RU" dirty="0" smtClean="0"/>
              <a:t>квадратных километров</a:t>
            </a:r>
            <a:r>
              <a:rPr lang="ru-RU" dirty="0"/>
              <a:t>, находится в пределах географических координат 60–68° </a:t>
            </a:r>
            <a:r>
              <a:rPr lang="ru-RU" dirty="0" err="1"/>
              <a:t>с.ш</a:t>
            </a:r>
            <a:r>
              <a:rPr lang="ru-RU" dirty="0"/>
              <a:t>., 48–72° </a:t>
            </a:r>
            <a:r>
              <a:rPr lang="ru-RU" dirty="0" err="1"/>
              <a:t>в.д</a:t>
            </a:r>
            <a:r>
              <a:rPr lang="ru-RU" dirty="0" smtClean="0"/>
              <a:t>. </a:t>
            </a:r>
            <a:r>
              <a:rPr lang="ru-RU" dirty="0"/>
              <a:t>и охватывает </a:t>
            </a:r>
            <a:r>
              <a:rPr lang="ru-RU" dirty="0" err="1"/>
              <a:t>приарктическую</a:t>
            </a:r>
            <a:r>
              <a:rPr lang="ru-RU" dirty="0"/>
              <a:t> часть сочленения важнейших геологических </a:t>
            </a:r>
            <a:r>
              <a:rPr lang="ru-RU" dirty="0" smtClean="0"/>
              <a:t>провинций </a:t>
            </a:r>
            <a:r>
              <a:rPr lang="ru-RU" dirty="0"/>
              <a:t>России: северо-восточную окраину Восточно-Европейской платформы</a:t>
            </a:r>
            <a:r>
              <a:rPr lang="ru-RU" dirty="0" smtClean="0"/>
              <a:t>,</a:t>
            </a:r>
            <a:br>
              <a:rPr lang="ru-RU" dirty="0" smtClean="0"/>
            </a:br>
            <a:r>
              <a:rPr lang="ru-RU" dirty="0" smtClean="0"/>
              <a:t> </a:t>
            </a:r>
            <a:r>
              <a:rPr lang="ru-RU" dirty="0"/>
              <a:t>Тимано-Печорскую плиту, северную часть Уральской складчатой системы </a:t>
            </a:r>
            <a:r>
              <a:rPr lang="ru-RU" dirty="0" smtClean="0"/>
              <a:t>и </a:t>
            </a:r>
            <a:r>
              <a:rPr lang="ru-RU" dirty="0"/>
              <a:t>северо-западный сектор Западной Сибири</a:t>
            </a:r>
            <a:r>
              <a:rPr lang="ru-RU" dirty="0" smtClean="0"/>
              <a:t>.</a:t>
            </a:r>
          </a:p>
          <a:p>
            <a:pPr indent="442913" algn="just"/>
            <a:r>
              <a:rPr lang="ru-RU" dirty="0" smtClean="0"/>
              <a:t> </a:t>
            </a:r>
            <a:r>
              <a:rPr lang="ru-RU" dirty="0"/>
              <a:t>Современные представления о развитии Урала и его платформенного </a:t>
            </a:r>
            <a:r>
              <a:rPr lang="ru-RU" dirty="0" smtClean="0"/>
              <a:t>обрамления </a:t>
            </a:r>
            <a:r>
              <a:rPr lang="ru-RU" dirty="0"/>
              <a:t>учитывались в рамках существующих структурных схем тектонического </a:t>
            </a:r>
            <a:r>
              <a:rPr lang="ru-RU" dirty="0" smtClean="0"/>
              <a:t>районирования </a:t>
            </a:r>
            <a:r>
              <a:rPr lang="ru-RU" dirty="0"/>
              <a:t>отдельных геологических </a:t>
            </a:r>
            <a:r>
              <a:rPr lang="ru-RU" dirty="0" smtClean="0"/>
              <a:t>провинций.  Из </a:t>
            </a:r>
            <a:r>
              <a:rPr lang="ru-RU" dirty="0"/>
              <a:t>фрагментов этих схем составлена </a:t>
            </a:r>
            <a:r>
              <a:rPr lang="ru-RU" dirty="0" smtClean="0"/>
              <a:t>сводная комбинированная </a:t>
            </a:r>
            <a:r>
              <a:rPr lang="ru-RU" dirty="0"/>
              <a:t>схема тектонического районирования исследуемой территории, </a:t>
            </a:r>
            <a:r>
              <a:rPr lang="ru-RU" dirty="0" smtClean="0"/>
              <a:t>которая сопоставлена </a:t>
            </a:r>
            <a:r>
              <a:rPr lang="ru-RU" dirty="0"/>
              <a:t>с картой аномалий гравитационного поля в редукции Буге. </a:t>
            </a:r>
            <a:endParaRPr lang="ru-RU" dirty="0" smtClean="0"/>
          </a:p>
          <a:p>
            <a:pPr indent="442913" algn="just"/>
            <a:r>
              <a:rPr lang="ru-RU" dirty="0"/>
              <a:t>Для задач тектонического районирования необходимо представление результата в виде структурных карт-схем изменения плотности в заданном интервале глубин. Представление выходного формата трехмерной плотностной модели в виде послойных сеточных функций позволяет легко переходить к сканированию структурного рельефа вещественных комплексов земной коры по значению </a:t>
            </a:r>
            <a:r>
              <a:rPr lang="ru-RU" dirty="0" err="1"/>
              <a:t>изопараметра</a:t>
            </a:r>
            <a:r>
              <a:rPr lang="ru-RU" dirty="0"/>
              <a:t> подобранной </a:t>
            </a:r>
            <a:r>
              <a:rPr lang="ru-RU" dirty="0" smtClean="0"/>
              <a:t>плотности.</a:t>
            </a:r>
          </a:p>
          <a:p>
            <a:pPr indent="442913" algn="just"/>
            <a:r>
              <a:rPr lang="ru-RU" dirty="0" smtClean="0"/>
              <a:t>Схема районирования по потенциальным полям используется на всех промежуточных этапах для верификации модельных построений, опирающихся на решение обратной задачи гравиметрии. </a:t>
            </a:r>
            <a:endParaRPr lang="ru-RU" dirty="0"/>
          </a:p>
        </p:txBody>
      </p:sp>
      <p:sp>
        <p:nvSpPr>
          <p:cNvPr id="3" name="Прямоугольник 2"/>
          <p:cNvSpPr/>
          <p:nvPr/>
        </p:nvSpPr>
        <p:spPr>
          <a:xfrm>
            <a:off x="571002" y="116632"/>
            <a:ext cx="8290027" cy="461665"/>
          </a:xfrm>
          <a:prstGeom prst="rect">
            <a:avLst/>
          </a:prstGeom>
        </p:spPr>
        <p:txBody>
          <a:bodyPr wrap="square">
            <a:spAutoFit/>
          </a:bodyPr>
          <a:lstStyle/>
          <a:p>
            <a:pPr algn="ctr"/>
            <a:r>
              <a:rPr lang="ru-RU" sz="2400" b="1" dirty="0"/>
              <a:t>РАЙОНИРОВАНИЕ И СХЕМА СЕЙСМИЧЕСКИХ ПРОФИЛЕЙ</a:t>
            </a:r>
          </a:p>
        </p:txBody>
      </p:sp>
    </p:spTree>
    <p:extLst>
      <p:ext uri="{BB962C8B-B14F-4D97-AF65-F5344CB8AC3E}">
        <p14:creationId xmlns:p14="http://schemas.microsoft.com/office/powerpoint/2010/main" val="28378948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608" y="4077072"/>
            <a:ext cx="7200800" cy="2774709"/>
          </a:xfrm>
          <a:prstGeom prst="rect">
            <a:avLst/>
          </a:prstGeom>
        </p:spPr>
      </p:pic>
      <p:cxnSp>
        <p:nvCxnSpPr>
          <p:cNvPr id="4" name="Прямая соединительная линия 3"/>
          <p:cNvCxnSpPr/>
          <p:nvPr/>
        </p:nvCxnSpPr>
        <p:spPr>
          <a:xfrm>
            <a:off x="0" y="3491483"/>
            <a:ext cx="9144000" cy="0"/>
          </a:xfrm>
          <a:prstGeom prst="line">
            <a:avLst/>
          </a:prstGeom>
          <a:ln w="22225"/>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 name="TextBox 5"/>
              <p:cNvSpPr txBox="1"/>
              <p:nvPr/>
            </p:nvSpPr>
            <p:spPr>
              <a:xfrm>
                <a:off x="539552" y="3399383"/>
                <a:ext cx="8085076" cy="830997"/>
              </a:xfrm>
              <a:prstGeom prst="rect">
                <a:avLst/>
              </a:prstGeom>
              <a:noFill/>
            </p:spPr>
            <p:txBody>
              <a:bodyPr wrap="square" rtlCol="0">
                <a:spAutoFit/>
              </a:bodyPr>
              <a:lstStyle/>
              <a:p>
                <a:pPr algn="ctr"/>
                <a:r>
                  <a:rPr lang="ru-RU" sz="2400" b="1" dirty="0" smtClean="0"/>
                  <a:t>Рельеф кровли верхней мантии</a:t>
                </a:r>
                <a:endParaRPr lang="ru-RU" sz="2400" b="1" dirty="0"/>
              </a:p>
              <a:p>
                <a:pPr algn="ctr"/>
                <a:r>
                  <a:rPr lang="ru-RU" sz="2400" b="1" dirty="0"/>
                  <a:t>3</a:t>
                </a:r>
                <a:r>
                  <a:rPr lang="en-US" sz="2400" b="1" dirty="0"/>
                  <a:t>D </a:t>
                </a:r>
                <a:r>
                  <a:rPr lang="ru-RU" sz="2400" b="1" dirty="0"/>
                  <a:t>плотностной модели</a:t>
                </a:r>
                <a:r>
                  <a:rPr lang="en-US" sz="2400" b="1" dirty="0"/>
                  <a:t> </a:t>
                </a:r>
                <a:r>
                  <a:rPr lang="en-US" sz="2400" dirty="0"/>
                  <a:t>(</a:t>
                </a:r>
                <a14:m>
                  <m:oMath xmlns:m="http://schemas.openxmlformats.org/officeDocument/2006/math">
                    <m:r>
                      <a:rPr lang="ru-RU" sz="2400" i="1">
                        <a:latin typeface="Cambria Math"/>
                        <a:ea typeface="Cambria Math"/>
                      </a:rPr>
                      <m:t>𝜎</m:t>
                    </m:r>
                    <m:r>
                      <a:rPr lang="en-US" sz="2400" i="1">
                        <a:latin typeface="Cambria Math"/>
                        <a:ea typeface="Cambria Math"/>
                      </a:rPr>
                      <m:t>∈</m:t>
                    </m:r>
                    <m:d>
                      <m:dPr>
                        <m:begChr m:val="["/>
                        <m:endChr m:val="]"/>
                        <m:ctrlPr>
                          <a:rPr lang="en-US" sz="2400" i="1">
                            <a:latin typeface="Cambria Math" panose="02040503050406030204" pitchFamily="18" charset="0"/>
                            <a:ea typeface="Cambria Math"/>
                          </a:rPr>
                        </m:ctrlPr>
                      </m:dPr>
                      <m:e>
                        <m:r>
                          <a:rPr lang="ru-RU" sz="2400" b="0" i="1" smtClean="0">
                            <a:latin typeface="Cambria Math" panose="02040503050406030204" pitchFamily="18" charset="0"/>
                            <a:ea typeface="Cambria Math"/>
                          </a:rPr>
                          <m:t>3</m:t>
                        </m:r>
                        <m:r>
                          <a:rPr lang="en-US" sz="2400" i="1">
                            <a:latin typeface="Cambria Math"/>
                            <a:ea typeface="Cambria Math"/>
                          </a:rPr>
                          <m:t>.</m:t>
                        </m:r>
                        <m:r>
                          <a:rPr lang="ru-RU" sz="2400" b="0" i="1" smtClean="0">
                            <a:latin typeface="Cambria Math" panose="02040503050406030204" pitchFamily="18" charset="0"/>
                            <a:ea typeface="Cambria Math"/>
                          </a:rPr>
                          <m:t>24</m:t>
                        </m:r>
                        <m:r>
                          <a:rPr lang="en-US" sz="2400" i="1">
                            <a:latin typeface="Cambria Math"/>
                            <a:ea typeface="Cambria Math"/>
                          </a:rPr>
                          <m:t>;</m:t>
                        </m:r>
                        <m:r>
                          <a:rPr lang="ru-RU" sz="2400" b="0" i="1" smtClean="0">
                            <a:latin typeface="Cambria Math" panose="02040503050406030204" pitchFamily="18" charset="0"/>
                            <a:ea typeface="Cambria Math"/>
                          </a:rPr>
                          <m:t>3</m:t>
                        </m:r>
                        <m:r>
                          <a:rPr lang="en-US" sz="2400" i="1">
                            <a:latin typeface="Cambria Math"/>
                            <a:ea typeface="Cambria Math"/>
                          </a:rPr>
                          <m:t>.</m:t>
                        </m:r>
                        <m:r>
                          <a:rPr lang="ru-RU" sz="2400" b="0" i="1" smtClean="0">
                            <a:latin typeface="Cambria Math" panose="02040503050406030204" pitchFamily="18" charset="0"/>
                            <a:ea typeface="Cambria Math"/>
                          </a:rPr>
                          <m:t>42</m:t>
                        </m:r>
                      </m:e>
                    </m:d>
                    <m:r>
                      <a:rPr lang="en-US" sz="2400" i="1">
                        <a:latin typeface="Cambria Math"/>
                        <a:ea typeface="Cambria Math"/>
                      </a:rPr>
                      <m:t> </m:t>
                    </m:r>
                    <m:r>
                      <a:rPr lang="ru-RU" sz="2400" i="1">
                        <a:latin typeface="Cambria Math"/>
                        <a:ea typeface="Cambria Math"/>
                      </a:rPr>
                      <m:t>г/</m:t>
                    </m:r>
                    <m:sSup>
                      <m:sSupPr>
                        <m:ctrlPr>
                          <a:rPr lang="ru-RU" sz="2400" i="1">
                            <a:latin typeface="Cambria Math" panose="02040503050406030204" pitchFamily="18" charset="0"/>
                            <a:ea typeface="Cambria Math"/>
                          </a:rPr>
                        </m:ctrlPr>
                      </m:sSupPr>
                      <m:e>
                        <m:r>
                          <a:rPr lang="ru-RU" sz="2400" i="1">
                            <a:latin typeface="Cambria Math"/>
                            <a:ea typeface="Cambria Math"/>
                          </a:rPr>
                          <m:t>см</m:t>
                        </m:r>
                      </m:e>
                      <m:sup>
                        <m:r>
                          <a:rPr lang="ru-RU" sz="2400" i="1">
                            <a:latin typeface="Cambria Math"/>
                            <a:ea typeface="Cambria Math"/>
                          </a:rPr>
                          <m:t>3</m:t>
                        </m:r>
                      </m:sup>
                    </m:sSup>
                  </m:oMath>
                </a14:m>
                <a:r>
                  <a:rPr lang="en-US" sz="2400" dirty="0"/>
                  <a:t>)</a:t>
                </a:r>
                <a:endParaRPr lang="ru-RU"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539552" y="3399383"/>
                <a:ext cx="8085076" cy="830997"/>
              </a:xfrm>
              <a:prstGeom prst="rect">
                <a:avLst/>
              </a:prstGeom>
              <a:blipFill rotWithShape="0">
                <a:blip r:embed="rId3"/>
                <a:stretch>
                  <a:fillRect t="-5882" b="-16176"/>
                </a:stretch>
              </a:blipFill>
            </p:spPr>
            <p:txBody>
              <a:bodyPr/>
              <a:lstStyle/>
              <a:p>
                <a:r>
                  <a:rPr lang="ru-RU">
                    <a:noFill/>
                  </a:rPr>
                  <a:t> </a:t>
                </a:r>
              </a:p>
            </p:txBody>
          </p:sp>
        </mc:Fallback>
      </mc:AlternateContent>
      <p:grpSp>
        <p:nvGrpSpPr>
          <p:cNvPr id="16" name="Группа 15"/>
          <p:cNvGrpSpPr/>
          <p:nvPr/>
        </p:nvGrpSpPr>
        <p:grpSpPr>
          <a:xfrm>
            <a:off x="971600" y="692696"/>
            <a:ext cx="7632848" cy="2832926"/>
            <a:chOff x="107504" y="260648"/>
            <a:chExt cx="8890407" cy="3299668"/>
          </a:xfrm>
        </p:grpSpPr>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260648"/>
              <a:ext cx="8890407" cy="2924944"/>
            </a:xfrm>
            <a:prstGeom prst="rect">
              <a:avLst/>
            </a:prstGeom>
          </p:spPr>
        </p:pic>
        <p:grpSp>
          <p:nvGrpSpPr>
            <p:cNvPr id="8" name="Группа 7"/>
            <p:cNvGrpSpPr/>
            <p:nvPr/>
          </p:nvGrpSpPr>
          <p:grpSpPr>
            <a:xfrm>
              <a:off x="2987824" y="3140968"/>
              <a:ext cx="2736304" cy="419348"/>
              <a:chOff x="2987824" y="3140968"/>
              <a:chExt cx="2736304" cy="419348"/>
            </a:xfrm>
          </p:grpSpPr>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968" y="3140968"/>
                <a:ext cx="2679160" cy="2428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11414" y="3328392"/>
                <a:ext cx="277640" cy="230832"/>
              </a:xfrm>
              <a:prstGeom prst="rect">
                <a:avLst/>
              </a:prstGeom>
              <a:noFill/>
            </p:spPr>
            <p:txBody>
              <a:bodyPr wrap="none" rtlCol="0">
                <a:spAutoFit/>
              </a:bodyPr>
              <a:lstStyle/>
              <a:p>
                <a:r>
                  <a:rPr lang="ru-RU" sz="900" b="1" dirty="0" smtClean="0"/>
                  <a:t>-1</a:t>
                </a:r>
                <a:endParaRPr lang="ru-RU" sz="900" b="1" dirty="0"/>
              </a:p>
            </p:txBody>
          </p:sp>
          <p:sp>
            <p:nvSpPr>
              <p:cNvPr id="10" name="TextBox 9"/>
              <p:cNvSpPr txBox="1"/>
              <p:nvPr/>
            </p:nvSpPr>
            <p:spPr>
              <a:xfrm>
                <a:off x="4828282" y="3329484"/>
                <a:ext cx="277640" cy="230832"/>
              </a:xfrm>
              <a:prstGeom prst="rect">
                <a:avLst/>
              </a:prstGeom>
              <a:noFill/>
            </p:spPr>
            <p:txBody>
              <a:bodyPr wrap="none" rtlCol="0">
                <a:spAutoFit/>
              </a:bodyPr>
              <a:lstStyle/>
              <a:p>
                <a:r>
                  <a:rPr lang="ru-RU" sz="900" b="1" dirty="0" smtClean="0"/>
                  <a:t>-2</a:t>
                </a:r>
                <a:endParaRPr lang="ru-RU" sz="900" b="1" dirty="0"/>
              </a:p>
            </p:txBody>
          </p:sp>
          <p:sp>
            <p:nvSpPr>
              <p:cNvPr id="11" name="TextBox 10"/>
              <p:cNvSpPr txBox="1"/>
              <p:nvPr/>
            </p:nvSpPr>
            <p:spPr>
              <a:xfrm>
                <a:off x="4461892" y="3323134"/>
                <a:ext cx="277640" cy="230832"/>
              </a:xfrm>
              <a:prstGeom prst="rect">
                <a:avLst/>
              </a:prstGeom>
              <a:noFill/>
            </p:spPr>
            <p:txBody>
              <a:bodyPr wrap="none" rtlCol="0">
                <a:spAutoFit/>
              </a:bodyPr>
              <a:lstStyle/>
              <a:p>
                <a:r>
                  <a:rPr lang="ru-RU" sz="900" b="1" dirty="0" smtClean="0"/>
                  <a:t>-3</a:t>
                </a:r>
                <a:endParaRPr lang="ru-RU" sz="900" b="1" dirty="0"/>
              </a:p>
            </p:txBody>
          </p:sp>
          <p:sp>
            <p:nvSpPr>
              <p:cNvPr id="12" name="TextBox 11"/>
              <p:cNvSpPr txBox="1"/>
              <p:nvPr/>
            </p:nvSpPr>
            <p:spPr>
              <a:xfrm>
                <a:off x="4093344" y="3316784"/>
                <a:ext cx="277640" cy="230832"/>
              </a:xfrm>
              <a:prstGeom prst="rect">
                <a:avLst/>
              </a:prstGeom>
              <a:noFill/>
            </p:spPr>
            <p:txBody>
              <a:bodyPr wrap="none" rtlCol="0">
                <a:spAutoFit/>
              </a:bodyPr>
              <a:lstStyle/>
              <a:p>
                <a:r>
                  <a:rPr lang="ru-RU" sz="900" b="1" dirty="0" smtClean="0"/>
                  <a:t>-4</a:t>
                </a:r>
                <a:endParaRPr lang="ru-RU" sz="900" b="1" dirty="0"/>
              </a:p>
            </p:txBody>
          </p:sp>
          <p:sp>
            <p:nvSpPr>
              <p:cNvPr id="13" name="TextBox 12"/>
              <p:cNvSpPr txBox="1"/>
              <p:nvPr/>
            </p:nvSpPr>
            <p:spPr>
              <a:xfrm>
                <a:off x="3726954" y="3323134"/>
                <a:ext cx="277640" cy="230832"/>
              </a:xfrm>
              <a:prstGeom prst="rect">
                <a:avLst/>
              </a:prstGeom>
              <a:noFill/>
            </p:spPr>
            <p:txBody>
              <a:bodyPr wrap="none" rtlCol="0">
                <a:spAutoFit/>
              </a:bodyPr>
              <a:lstStyle/>
              <a:p>
                <a:r>
                  <a:rPr lang="ru-RU" sz="900" b="1" dirty="0" smtClean="0"/>
                  <a:t>-5</a:t>
                </a:r>
                <a:endParaRPr lang="ru-RU" sz="900" b="1" dirty="0"/>
              </a:p>
            </p:txBody>
          </p:sp>
          <p:sp>
            <p:nvSpPr>
              <p:cNvPr id="14" name="TextBox 13"/>
              <p:cNvSpPr txBox="1"/>
              <p:nvPr/>
            </p:nvSpPr>
            <p:spPr>
              <a:xfrm>
                <a:off x="3358256" y="3323134"/>
                <a:ext cx="277640" cy="230832"/>
              </a:xfrm>
              <a:prstGeom prst="rect">
                <a:avLst/>
              </a:prstGeom>
              <a:noFill/>
            </p:spPr>
            <p:txBody>
              <a:bodyPr wrap="none" rtlCol="0">
                <a:spAutoFit/>
              </a:bodyPr>
              <a:lstStyle/>
              <a:p>
                <a:r>
                  <a:rPr lang="ru-RU" sz="900" b="1" dirty="0" smtClean="0"/>
                  <a:t>-6</a:t>
                </a:r>
                <a:endParaRPr lang="ru-RU" sz="900" b="1" dirty="0"/>
              </a:p>
            </p:txBody>
          </p:sp>
          <p:sp>
            <p:nvSpPr>
              <p:cNvPr id="15" name="TextBox 14"/>
              <p:cNvSpPr txBox="1"/>
              <p:nvPr/>
            </p:nvSpPr>
            <p:spPr>
              <a:xfrm>
                <a:off x="2987824" y="3323134"/>
                <a:ext cx="277640" cy="230832"/>
              </a:xfrm>
              <a:prstGeom prst="rect">
                <a:avLst/>
              </a:prstGeom>
              <a:noFill/>
            </p:spPr>
            <p:txBody>
              <a:bodyPr wrap="none" rtlCol="0">
                <a:spAutoFit/>
              </a:bodyPr>
              <a:lstStyle/>
              <a:p>
                <a:r>
                  <a:rPr lang="ru-RU" sz="900" b="1" dirty="0" smtClean="0"/>
                  <a:t>-7</a:t>
                </a:r>
                <a:endParaRPr lang="ru-RU" sz="900" b="1" dirty="0"/>
              </a:p>
            </p:txBody>
          </p:sp>
        </p:grpSp>
      </p:grpSp>
      <mc:AlternateContent xmlns:mc="http://schemas.openxmlformats.org/markup-compatibility/2006" xmlns:a14="http://schemas.microsoft.com/office/drawing/2010/main">
        <mc:Choice Requires="a14">
          <p:sp>
            <p:nvSpPr>
              <p:cNvPr id="5" name="TextBox 4"/>
              <p:cNvSpPr txBox="1"/>
              <p:nvPr/>
            </p:nvSpPr>
            <p:spPr>
              <a:xfrm>
                <a:off x="534741" y="15007"/>
                <a:ext cx="8085076" cy="830997"/>
              </a:xfrm>
              <a:prstGeom prst="rect">
                <a:avLst/>
              </a:prstGeom>
              <a:noFill/>
            </p:spPr>
            <p:txBody>
              <a:bodyPr wrap="square" rtlCol="0">
                <a:spAutoFit/>
              </a:bodyPr>
              <a:lstStyle/>
              <a:p>
                <a:pPr algn="ctr"/>
                <a:r>
                  <a:rPr lang="ru-RU" sz="2400" b="1" dirty="0" smtClean="0"/>
                  <a:t>Рельеф кровли консолидированного фундамента</a:t>
                </a:r>
              </a:p>
              <a:p>
                <a:pPr algn="ctr"/>
                <a:r>
                  <a:rPr lang="ru-RU" sz="2400" b="1" dirty="0" smtClean="0"/>
                  <a:t>3</a:t>
                </a:r>
                <a:r>
                  <a:rPr lang="en-US" sz="2400" b="1" dirty="0" smtClean="0"/>
                  <a:t>D </a:t>
                </a:r>
                <a:r>
                  <a:rPr lang="ru-RU" sz="2400" b="1" dirty="0" smtClean="0"/>
                  <a:t>плотностной модели</a:t>
                </a:r>
                <a:r>
                  <a:rPr lang="en-US" sz="2400" b="1" dirty="0" smtClean="0"/>
                  <a:t> </a:t>
                </a:r>
                <a:r>
                  <a:rPr lang="en-US" sz="2400" dirty="0" smtClean="0"/>
                  <a:t>(</a:t>
                </a:r>
                <a14:m>
                  <m:oMath xmlns:m="http://schemas.openxmlformats.org/officeDocument/2006/math">
                    <m:r>
                      <a:rPr lang="ru-RU" sz="2400" i="1">
                        <a:latin typeface="Cambria Math"/>
                        <a:ea typeface="Cambria Math"/>
                      </a:rPr>
                      <m:t>𝜎</m:t>
                    </m:r>
                    <m:r>
                      <a:rPr lang="en-US" sz="2400" i="1">
                        <a:latin typeface="Cambria Math"/>
                        <a:ea typeface="Cambria Math"/>
                      </a:rPr>
                      <m:t>∈</m:t>
                    </m:r>
                    <m:d>
                      <m:dPr>
                        <m:begChr m:val="["/>
                        <m:endChr m:val="]"/>
                        <m:ctrlPr>
                          <a:rPr lang="en-US" sz="2400" i="1">
                            <a:latin typeface="Cambria Math" panose="02040503050406030204" pitchFamily="18" charset="0"/>
                            <a:ea typeface="Cambria Math"/>
                          </a:rPr>
                        </m:ctrlPr>
                      </m:dPr>
                      <m:e>
                        <m:r>
                          <a:rPr lang="en-US" sz="2400" i="1">
                            <a:latin typeface="Cambria Math"/>
                            <a:ea typeface="Cambria Math"/>
                          </a:rPr>
                          <m:t>2.7</m:t>
                        </m:r>
                        <m:r>
                          <a:rPr lang="ru-RU" sz="2400" i="1">
                            <a:latin typeface="Cambria Math" panose="02040503050406030204" pitchFamily="18" charset="0"/>
                            <a:ea typeface="Cambria Math"/>
                          </a:rPr>
                          <m:t>2</m:t>
                        </m:r>
                        <m:r>
                          <a:rPr lang="en-US" sz="2400" i="1">
                            <a:latin typeface="Cambria Math"/>
                            <a:ea typeface="Cambria Math"/>
                          </a:rPr>
                          <m:t>;2.</m:t>
                        </m:r>
                        <m:r>
                          <a:rPr lang="en-US" sz="2400" i="1">
                            <a:latin typeface="Cambria Math" panose="02040503050406030204" pitchFamily="18" charset="0"/>
                            <a:ea typeface="Cambria Math"/>
                          </a:rPr>
                          <m:t>7</m:t>
                        </m:r>
                        <m:r>
                          <a:rPr lang="ru-RU" sz="2400" i="1">
                            <a:latin typeface="Cambria Math" panose="02040503050406030204" pitchFamily="18" charset="0"/>
                            <a:ea typeface="Cambria Math"/>
                          </a:rPr>
                          <m:t>6</m:t>
                        </m:r>
                      </m:e>
                    </m:d>
                    <m:r>
                      <a:rPr lang="en-US" sz="2400" i="1">
                        <a:latin typeface="Cambria Math"/>
                        <a:ea typeface="Cambria Math"/>
                      </a:rPr>
                      <m:t> </m:t>
                    </m:r>
                    <m:r>
                      <a:rPr lang="ru-RU" sz="2400" i="1">
                        <a:latin typeface="Cambria Math"/>
                        <a:ea typeface="Cambria Math"/>
                      </a:rPr>
                      <m:t>г/</m:t>
                    </m:r>
                    <m:sSup>
                      <m:sSupPr>
                        <m:ctrlPr>
                          <a:rPr lang="ru-RU" sz="2400" i="1">
                            <a:latin typeface="Cambria Math" panose="02040503050406030204" pitchFamily="18" charset="0"/>
                            <a:ea typeface="Cambria Math"/>
                          </a:rPr>
                        </m:ctrlPr>
                      </m:sSupPr>
                      <m:e>
                        <m:r>
                          <a:rPr lang="ru-RU" sz="2400" i="1">
                            <a:latin typeface="Cambria Math"/>
                            <a:ea typeface="Cambria Math"/>
                          </a:rPr>
                          <m:t>см</m:t>
                        </m:r>
                      </m:e>
                      <m:sup>
                        <m:r>
                          <a:rPr lang="ru-RU" sz="2400" i="1">
                            <a:latin typeface="Cambria Math"/>
                            <a:ea typeface="Cambria Math"/>
                          </a:rPr>
                          <m:t>3</m:t>
                        </m:r>
                      </m:sup>
                    </m:sSup>
                  </m:oMath>
                </a14:m>
                <a:r>
                  <a:rPr lang="en-US" sz="2400" dirty="0" smtClean="0"/>
                  <a:t>)</a:t>
                </a:r>
                <a:endParaRPr lang="ru-RU"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534741" y="15007"/>
                <a:ext cx="8085076" cy="830997"/>
              </a:xfrm>
              <a:prstGeom prst="rect">
                <a:avLst/>
              </a:prstGeom>
              <a:blipFill rotWithShape="0">
                <a:blip r:embed="rId6"/>
                <a:stretch>
                  <a:fillRect t="-5839" b="-15328"/>
                </a:stretch>
              </a:blipFill>
            </p:spPr>
            <p:txBody>
              <a:bodyPr/>
              <a:lstStyle/>
              <a:p>
                <a:r>
                  <a:rPr lang="ru-RU">
                    <a:noFill/>
                  </a:rPr>
                  <a:t> </a:t>
                </a:r>
              </a:p>
            </p:txBody>
          </p:sp>
        </mc:Fallback>
      </mc:AlternateContent>
    </p:spTree>
    <p:extLst>
      <p:ext uri="{BB962C8B-B14F-4D97-AF65-F5344CB8AC3E}">
        <p14:creationId xmlns:p14="http://schemas.microsoft.com/office/powerpoint/2010/main" val="1247710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4741" y="124352"/>
            <a:ext cx="8085076" cy="461665"/>
          </a:xfrm>
          <a:prstGeom prst="rect">
            <a:avLst/>
          </a:prstGeom>
          <a:noFill/>
        </p:spPr>
        <p:txBody>
          <a:bodyPr wrap="square" rtlCol="0">
            <a:spAutoFit/>
          </a:bodyPr>
          <a:lstStyle/>
          <a:p>
            <a:pPr algn="ctr"/>
            <a:r>
              <a:rPr lang="ru-RU" sz="2400" b="1" dirty="0" smtClean="0"/>
              <a:t>Результирующая 3</a:t>
            </a:r>
            <a:r>
              <a:rPr lang="en-US" sz="2400" b="1" dirty="0" smtClean="0"/>
              <a:t>D </a:t>
            </a:r>
            <a:r>
              <a:rPr lang="ru-RU" sz="2400" b="1" dirty="0" smtClean="0"/>
              <a:t>модель коры</a:t>
            </a:r>
            <a:endParaRPr lang="ru-RU" sz="2400" b="1" dirty="0">
              <a:solidFill>
                <a:schemeClr val="bg1"/>
              </a:solidFill>
            </a:endParaRPr>
          </a:p>
        </p:txBody>
      </p:sp>
      <p:grpSp>
        <p:nvGrpSpPr>
          <p:cNvPr id="10" name="Группа 9"/>
          <p:cNvGrpSpPr/>
          <p:nvPr/>
        </p:nvGrpSpPr>
        <p:grpSpPr>
          <a:xfrm>
            <a:off x="373877" y="1513271"/>
            <a:ext cx="8406804" cy="3715929"/>
            <a:chOff x="373877" y="1196752"/>
            <a:chExt cx="8406804" cy="3715929"/>
          </a:xfrm>
        </p:grpSpPr>
        <p:pic>
          <p:nvPicPr>
            <p:cNvPr id="16386" name="Picture 2" descr="C:\Users\Петр\Desktop\Geol&amp;Geoph_RIS_CID\img2\image2.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877" y="1240273"/>
              <a:ext cx="8406804" cy="36724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854490" y="1196752"/>
              <a:ext cx="301686" cy="369332"/>
            </a:xfrm>
            <a:prstGeom prst="rect">
              <a:avLst/>
            </a:prstGeom>
            <a:solidFill>
              <a:schemeClr val="bg1"/>
            </a:solidFill>
          </p:spPr>
          <p:txBody>
            <a:bodyPr wrap="none" rtlCol="0">
              <a:spAutoFit/>
            </a:bodyPr>
            <a:lstStyle/>
            <a:p>
              <a:r>
                <a:rPr lang="ru-RU" dirty="0" smtClean="0"/>
                <a:t>1</a:t>
              </a:r>
              <a:endParaRPr lang="ru-RU" dirty="0"/>
            </a:p>
          </p:txBody>
        </p:sp>
        <p:sp>
          <p:nvSpPr>
            <p:cNvPr id="6" name="TextBox 5"/>
            <p:cNvSpPr txBox="1"/>
            <p:nvPr/>
          </p:nvSpPr>
          <p:spPr>
            <a:xfrm>
              <a:off x="5796136" y="2420888"/>
              <a:ext cx="301686" cy="369332"/>
            </a:xfrm>
            <a:prstGeom prst="rect">
              <a:avLst/>
            </a:prstGeom>
            <a:solidFill>
              <a:schemeClr val="bg1"/>
            </a:solidFill>
          </p:spPr>
          <p:txBody>
            <a:bodyPr wrap="none" rtlCol="0">
              <a:spAutoFit/>
            </a:bodyPr>
            <a:lstStyle/>
            <a:p>
              <a:r>
                <a:rPr lang="ru-RU" dirty="0" smtClean="0"/>
                <a:t>2</a:t>
              </a:r>
              <a:endParaRPr lang="ru-RU" dirty="0"/>
            </a:p>
          </p:txBody>
        </p:sp>
        <p:sp>
          <p:nvSpPr>
            <p:cNvPr id="7" name="TextBox 6"/>
            <p:cNvSpPr txBox="1"/>
            <p:nvPr/>
          </p:nvSpPr>
          <p:spPr>
            <a:xfrm>
              <a:off x="5703647" y="3786169"/>
              <a:ext cx="301686" cy="369332"/>
            </a:xfrm>
            <a:prstGeom prst="rect">
              <a:avLst/>
            </a:prstGeom>
            <a:solidFill>
              <a:schemeClr val="bg1"/>
            </a:solidFill>
          </p:spPr>
          <p:txBody>
            <a:bodyPr wrap="none" rtlCol="0">
              <a:spAutoFit/>
            </a:bodyPr>
            <a:lstStyle/>
            <a:p>
              <a:r>
                <a:rPr lang="ru-RU" dirty="0" smtClean="0"/>
                <a:t>3</a:t>
              </a:r>
              <a:endParaRPr lang="ru-RU" dirty="0"/>
            </a:p>
          </p:txBody>
        </p:sp>
      </p:grpSp>
      <p:sp>
        <p:nvSpPr>
          <p:cNvPr id="4" name="TextBox 3"/>
          <p:cNvSpPr txBox="1"/>
          <p:nvPr/>
        </p:nvSpPr>
        <p:spPr>
          <a:xfrm>
            <a:off x="5508104" y="5530006"/>
            <a:ext cx="3572709" cy="923330"/>
          </a:xfrm>
          <a:prstGeom prst="rect">
            <a:avLst/>
          </a:prstGeom>
          <a:noFill/>
        </p:spPr>
        <p:txBody>
          <a:bodyPr wrap="none" rtlCol="0">
            <a:spAutoFit/>
          </a:bodyPr>
          <a:lstStyle/>
          <a:p>
            <a:r>
              <a:rPr lang="en-US" dirty="0" smtClean="0"/>
              <a:t>1</a:t>
            </a:r>
            <a:r>
              <a:rPr lang="ru-RU" dirty="0" smtClean="0"/>
              <a:t>.</a:t>
            </a:r>
            <a:r>
              <a:rPr lang="en-US" dirty="0" smtClean="0"/>
              <a:t> </a:t>
            </a:r>
            <a:r>
              <a:rPr lang="ru-RU" dirty="0" smtClean="0"/>
              <a:t>Подошва верхней коры, </a:t>
            </a:r>
            <a:r>
              <a:rPr lang="el-GR" dirty="0" smtClean="0"/>
              <a:t>σ</a:t>
            </a:r>
            <a:r>
              <a:rPr lang="en-US" dirty="0" smtClean="0"/>
              <a:t> = 2.8</a:t>
            </a:r>
            <a:endParaRPr lang="ru-RU" dirty="0" smtClean="0"/>
          </a:p>
          <a:p>
            <a:r>
              <a:rPr lang="ru-RU" dirty="0" smtClean="0"/>
              <a:t>2. Подошва средней коры, </a:t>
            </a:r>
            <a:r>
              <a:rPr lang="el-GR" dirty="0" smtClean="0"/>
              <a:t>σ</a:t>
            </a:r>
            <a:r>
              <a:rPr lang="en-US" dirty="0" smtClean="0"/>
              <a:t> = 2.9</a:t>
            </a:r>
          </a:p>
          <a:p>
            <a:r>
              <a:rPr lang="en-US" dirty="0" smtClean="0"/>
              <a:t>3</a:t>
            </a:r>
            <a:r>
              <a:rPr lang="ru-RU" dirty="0" smtClean="0"/>
              <a:t>.</a:t>
            </a:r>
            <a:r>
              <a:rPr lang="en-US" dirty="0" smtClean="0"/>
              <a:t> </a:t>
            </a:r>
            <a:r>
              <a:rPr lang="ru-RU" dirty="0" smtClean="0"/>
              <a:t>Подошва нижней коры, </a:t>
            </a:r>
            <a:r>
              <a:rPr lang="el-GR" dirty="0" smtClean="0"/>
              <a:t>σ</a:t>
            </a:r>
            <a:r>
              <a:rPr lang="en-US" dirty="0" smtClean="0"/>
              <a:t> = </a:t>
            </a:r>
            <a:r>
              <a:rPr lang="ru-RU" dirty="0" smtClean="0"/>
              <a:t>2.95</a:t>
            </a:r>
            <a:endParaRPr lang="ru-RU" dirty="0"/>
          </a:p>
        </p:txBody>
      </p:sp>
      <p:sp>
        <p:nvSpPr>
          <p:cNvPr id="5" name="Прямоугольник 4"/>
          <p:cNvSpPr/>
          <p:nvPr/>
        </p:nvSpPr>
        <p:spPr>
          <a:xfrm>
            <a:off x="1556042" y="755412"/>
            <a:ext cx="2836802" cy="369332"/>
          </a:xfrm>
          <a:prstGeom prst="rect">
            <a:avLst/>
          </a:prstGeom>
        </p:spPr>
        <p:txBody>
          <a:bodyPr wrap="none">
            <a:spAutoFit/>
          </a:bodyPr>
          <a:lstStyle/>
          <a:p>
            <a:pPr algn="ctr"/>
            <a:r>
              <a:rPr lang="ru-RU" b="1" dirty="0" smtClean="0"/>
              <a:t>Модель трехмерного слоя</a:t>
            </a:r>
          </a:p>
        </p:txBody>
      </p:sp>
      <p:sp>
        <p:nvSpPr>
          <p:cNvPr id="9" name="Прямоугольник 8"/>
          <p:cNvSpPr/>
          <p:nvPr/>
        </p:nvSpPr>
        <p:spPr>
          <a:xfrm>
            <a:off x="6156176" y="620688"/>
            <a:ext cx="2433936" cy="646331"/>
          </a:xfrm>
          <a:prstGeom prst="rect">
            <a:avLst/>
          </a:prstGeom>
        </p:spPr>
        <p:txBody>
          <a:bodyPr wrap="none">
            <a:spAutoFit/>
          </a:bodyPr>
          <a:lstStyle/>
          <a:p>
            <a:pPr algn="ctr"/>
            <a:r>
              <a:rPr lang="ru-RU" b="1" dirty="0" smtClean="0"/>
              <a:t>Изоповерхности</a:t>
            </a:r>
          </a:p>
          <a:p>
            <a:pPr algn="ctr"/>
            <a:r>
              <a:rPr lang="ru-RU" b="1" dirty="0" smtClean="0"/>
              <a:t>постоянной плотности</a:t>
            </a:r>
            <a:endParaRPr lang="ru-RU" dirty="0"/>
          </a:p>
        </p:txBody>
      </p:sp>
    </p:spTree>
    <p:extLst>
      <p:ext uri="{BB962C8B-B14F-4D97-AF65-F5344CB8AC3E}">
        <p14:creationId xmlns:p14="http://schemas.microsoft.com/office/powerpoint/2010/main" val="170089098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34741" y="124352"/>
            <a:ext cx="8085076" cy="1200329"/>
          </a:xfrm>
          <a:prstGeom prst="rect">
            <a:avLst/>
          </a:prstGeom>
          <a:noFill/>
        </p:spPr>
        <p:txBody>
          <a:bodyPr wrap="square" rtlCol="0">
            <a:spAutoFit/>
          </a:bodyPr>
          <a:lstStyle/>
          <a:p>
            <a:pPr algn="ctr"/>
            <a:r>
              <a:rPr lang="ru-RU" sz="2400" b="1" dirty="0" smtClean="0"/>
              <a:t>Послойная 3</a:t>
            </a:r>
            <a:r>
              <a:rPr lang="en-US" sz="2400" b="1" dirty="0" smtClean="0"/>
              <a:t>D </a:t>
            </a:r>
            <a:r>
              <a:rPr lang="ru-RU" sz="2400" b="1" dirty="0" smtClean="0"/>
              <a:t>модель верхней части литосферы,</a:t>
            </a:r>
          </a:p>
          <a:p>
            <a:pPr algn="ctr"/>
            <a:r>
              <a:rPr lang="ru-RU" sz="2400" b="1" dirty="0" smtClean="0"/>
              <a:t>разделенная по поверхности кровли консолидированного фундамента и кровли верхней мантии</a:t>
            </a:r>
            <a:endParaRPr lang="ru-RU" sz="2400" b="1" dirty="0"/>
          </a:p>
        </p:txBody>
      </p:sp>
      <p:sp>
        <p:nvSpPr>
          <p:cNvPr id="4" name="TextBox 3"/>
          <p:cNvSpPr txBox="1"/>
          <p:nvPr/>
        </p:nvSpPr>
        <p:spPr>
          <a:xfrm>
            <a:off x="1331640" y="1785005"/>
            <a:ext cx="2785763" cy="4524315"/>
          </a:xfrm>
          <a:prstGeom prst="rect">
            <a:avLst/>
          </a:prstGeom>
          <a:noFill/>
        </p:spPr>
        <p:txBody>
          <a:bodyPr wrap="none" rtlCol="0">
            <a:spAutoFit/>
          </a:bodyPr>
          <a:lstStyle/>
          <a:p>
            <a:r>
              <a:rPr lang="ru-RU" sz="2400" dirty="0" smtClean="0"/>
              <a:t>1. Осадочный чехол</a:t>
            </a:r>
          </a:p>
          <a:p>
            <a:pPr marL="342900" indent="-342900">
              <a:buAutoNum type="arabicPeriod"/>
            </a:pPr>
            <a:endParaRPr lang="ru-RU" sz="2400" dirty="0"/>
          </a:p>
          <a:p>
            <a:pPr marL="342900" indent="-342900">
              <a:buAutoNum type="arabicPeriod"/>
            </a:pPr>
            <a:endParaRPr lang="ru-RU" sz="2400" dirty="0" smtClean="0"/>
          </a:p>
          <a:p>
            <a:pPr marL="342900" indent="-342900">
              <a:buAutoNum type="arabicPeriod"/>
            </a:pPr>
            <a:endParaRPr lang="ru-RU" sz="2400" dirty="0"/>
          </a:p>
          <a:p>
            <a:pPr marL="342900" indent="-342900">
              <a:buAutoNum type="arabicPeriod"/>
            </a:pPr>
            <a:endParaRPr lang="ru-RU" sz="2400" dirty="0" smtClean="0"/>
          </a:p>
          <a:p>
            <a:r>
              <a:rPr lang="ru-RU" sz="2400" dirty="0" smtClean="0"/>
              <a:t>2. Земная кора</a:t>
            </a:r>
          </a:p>
          <a:p>
            <a:endParaRPr lang="ru-RU" sz="2400" dirty="0"/>
          </a:p>
          <a:p>
            <a:endParaRPr lang="ru-RU" sz="2400" dirty="0" smtClean="0"/>
          </a:p>
          <a:p>
            <a:endParaRPr lang="ru-RU" sz="2400" dirty="0"/>
          </a:p>
          <a:p>
            <a:endParaRPr lang="ru-RU" sz="2400" dirty="0" smtClean="0"/>
          </a:p>
          <a:p>
            <a:endParaRPr lang="en-US" sz="2400" dirty="0" smtClean="0"/>
          </a:p>
          <a:p>
            <a:r>
              <a:rPr lang="en-US" sz="2400" dirty="0" smtClean="0"/>
              <a:t>3</a:t>
            </a:r>
            <a:r>
              <a:rPr lang="ru-RU" sz="2400" dirty="0" smtClean="0"/>
              <a:t>.</a:t>
            </a:r>
            <a:r>
              <a:rPr lang="en-US" sz="2400" dirty="0" smtClean="0"/>
              <a:t> </a:t>
            </a:r>
            <a:r>
              <a:rPr lang="ru-RU" sz="2400" dirty="0" smtClean="0"/>
              <a:t>Верхняя мантия</a:t>
            </a:r>
            <a:endParaRPr lang="ru-RU" sz="2400" dirty="0"/>
          </a:p>
        </p:txBody>
      </p:sp>
      <p:pic>
        <p:nvPicPr>
          <p:cNvPr id="12" name="Рисунок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66096" y="1363911"/>
            <a:ext cx="3822328" cy="5368438"/>
          </a:xfrm>
          <a:prstGeom prst="rect">
            <a:avLst/>
          </a:prstGeom>
        </p:spPr>
      </p:pic>
    </p:spTree>
    <p:extLst>
      <p:ext uri="{BB962C8B-B14F-4D97-AF65-F5344CB8AC3E}">
        <p14:creationId xmlns:p14="http://schemas.microsoft.com/office/powerpoint/2010/main" val="3028888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oho-v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163653"/>
            <a:ext cx="8528187" cy="216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Прямоугольник 4"/>
          <p:cNvSpPr/>
          <p:nvPr/>
        </p:nvSpPr>
        <p:spPr>
          <a:xfrm>
            <a:off x="0" y="260648"/>
            <a:ext cx="9144000" cy="461665"/>
          </a:xfrm>
          <a:prstGeom prst="rect">
            <a:avLst/>
          </a:prstGeom>
        </p:spPr>
        <p:txBody>
          <a:bodyPr wrap="square">
            <a:spAutoFit/>
          </a:bodyPr>
          <a:lstStyle/>
          <a:p>
            <a:pPr algn="ctr"/>
            <a:r>
              <a:rPr lang="ru-RU" sz="2400" b="1" dirty="0" smtClean="0"/>
              <a:t>Литостатические аномалии на криволинейных границах коры</a:t>
            </a:r>
            <a:endParaRPr lang="ru-RU" sz="2400" b="1" dirty="0"/>
          </a:p>
        </p:txBody>
      </p:sp>
      <p:sp>
        <p:nvSpPr>
          <p:cNvPr id="6" name="Прямоугольник 5"/>
          <p:cNvSpPr/>
          <p:nvPr/>
        </p:nvSpPr>
        <p:spPr>
          <a:xfrm>
            <a:off x="107502" y="3717032"/>
            <a:ext cx="8856985" cy="1077218"/>
          </a:xfrm>
          <a:prstGeom prst="rect">
            <a:avLst/>
          </a:prstGeom>
        </p:spPr>
        <p:txBody>
          <a:bodyPr wrap="square">
            <a:spAutoFit/>
          </a:bodyPr>
          <a:lstStyle/>
          <a:p>
            <a:pPr algn="just"/>
            <a:r>
              <a:rPr lang="ru-RU" sz="1600" dirty="0" smtClean="0">
                <a:latin typeface="Calibri" panose="020F0502020204030204" pitchFamily="34" charset="0"/>
                <a:ea typeface="Calibri" panose="020F0502020204030204" pitchFamily="34" charset="0"/>
                <a:cs typeface="Times New Roman" panose="02020603050405020304" pitchFamily="18" charset="0"/>
              </a:rPr>
              <a:t>Зоны положительной аномалии давления расположены, в основном, ближе к поверхности, в то время как отрицательные аномалии соответствуют впадинам на границе.</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ru-RU" sz="1600" dirty="0" smtClean="0">
                <a:latin typeface="Calibri" panose="020F0502020204030204" pitchFamily="34" charset="0"/>
                <a:ea typeface="Calibri" panose="020F0502020204030204" pitchFamily="34" charset="0"/>
                <a:cs typeface="Times New Roman" panose="02020603050405020304" pitchFamily="18" charset="0"/>
              </a:rPr>
              <a:t>Это соответствует физике изостазии</a:t>
            </a:r>
            <a:r>
              <a:rPr lang="en-US" sz="1600" dirty="0" smtClean="0">
                <a:latin typeface="Calibri" panose="020F0502020204030204" pitchFamily="34" charset="0"/>
                <a:ea typeface="Calibri" panose="020F0502020204030204" pitchFamily="34" charset="0"/>
                <a:cs typeface="Times New Roman" panose="02020603050405020304" pitchFamily="18" charset="0"/>
              </a:rPr>
              <a:t>: </a:t>
            </a:r>
            <a:r>
              <a:rPr lang="ru-RU" sz="1600" dirty="0" smtClean="0">
                <a:latin typeface="Calibri" panose="020F0502020204030204" pitchFamily="34" charset="0"/>
                <a:ea typeface="Calibri" panose="020F0502020204030204" pitchFamily="34" charset="0"/>
                <a:cs typeface="Times New Roman" panose="02020603050405020304" pitchFamily="18" charset="0"/>
              </a:rPr>
              <a:t>тяжелые колонны «тонут», а легкие «плавают». Этот виртуальный процесс представлен стрелками на правом рисунке.</a:t>
            </a:r>
            <a:endParaRPr lang="ru-RU" sz="1600" dirty="0"/>
          </a:p>
        </p:txBody>
      </p:sp>
      <p:sp>
        <p:nvSpPr>
          <p:cNvPr id="7" name="Прямоугольник 6"/>
          <p:cNvSpPr/>
          <p:nvPr/>
        </p:nvSpPr>
        <p:spPr>
          <a:xfrm>
            <a:off x="107503" y="4764053"/>
            <a:ext cx="8928993" cy="2062103"/>
          </a:xfrm>
          <a:prstGeom prst="rect">
            <a:avLst/>
          </a:prstGeom>
        </p:spPr>
        <p:txBody>
          <a:bodyPr wrap="square">
            <a:spAutoFit/>
          </a:bodyPr>
          <a:lstStyle/>
          <a:p>
            <a:pPr algn="just">
              <a:spcAft>
                <a:spcPts val="600"/>
              </a:spcAft>
            </a:pPr>
            <a:r>
              <a:rPr lang="ru-RU" sz="1600" dirty="0" smtClean="0">
                <a:latin typeface="+mj-lt"/>
                <a:ea typeface="Times New Roman" panose="02020603050405020304" pitchFamily="18" charset="0"/>
              </a:rPr>
              <a:t>Если мантия является однородной, то в результате такого уравновешивания граница Мохо должна </a:t>
            </a:r>
            <a:r>
              <a:rPr lang="ru-RU" sz="1600" dirty="0">
                <a:ea typeface="Times New Roman" panose="02020603050405020304" pitchFamily="18" charset="0"/>
              </a:rPr>
              <a:t>со временем </a:t>
            </a:r>
            <a:r>
              <a:rPr lang="ru-RU" sz="1600" dirty="0" smtClean="0">
                <a:latin typeface="+mj-lt"/>
                <a:ea typeface="Times New Roman" panose="02020603050405020304" pitchFamily="18" charset="0"/>
              </a:rPr>
              <a:t>превратиться в плоскую поверхности. Однако, этого не происходит. Одним из возможных объяснений равновесия может быть то, что мантия состоит из разнородных блоков с различной плотностью. Более тяжелые, «тонущие» «столбы» располагаются над легкими мантийными блоками, в то время как тяжелые мантийные блоки находятся под легкими «столбами» коры. Таким образом, нулевые значения аномального давления (черная изолиния справа) являются вертикальными границами мантийных блоков. Значения плотности для этих блоков могут быть получены в результате решения обратной задачи гравиметрии.</a:t>
            </a:r>
            <a:endParaRPr lang="ru-RU" sz="1600" dirty="0">
              <a:effectLst/>
              <a:latin typeface="+mj-lt"/>
              <a:ea typeface="Times New Roman" panose="02020603050405020304" pitchFamily="18" charset="0"/>
            </a:endParaRPr>
          </a:p>
        </p:txBody>
      </p:sp>
    </p:spTree>
    <p:extLst>
      <p:ext uri="{BB962C8B-B14F-4D97-AF65-F5344CB8AC3E}">
        <p14:creationId xmlns:p14="http://schemas.microsoft.com/office/powerpoint/2010/main" val="162289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260648"/>
            <a:ext cx="9144000" cy="461665"/>
          </a:xfrm>
          <a:prstGeom prst="rect">
            <a:avLst/>
          </a:prstGeom>
        </p:spPr>
        <p:txBody>
          <a:bodyPr wrap="square">
            <a:spAutoFit/>
          </a:bodyPr>
          <a:lstStyle/>
          <a:p>
            <a:pPr algn="ctr"/>
            <a:r>
              <a:rPr lang="ru-RU" sz="2400" b="1" dirty="0" smtClean="0"/>
              <a:t>Литостатические аномалии на криволинейных границах коры</a:t>
            </a:r>
            <a:endParaRPr lang="ru-RU" sz="2400" b="1" dirty="0"/>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9" y="1462068"/>
            <a:ext cx="9046881" cy="4591743"/>
          </a:xfrm>
          <a:prstGeom prst="rect">
            <a:avLst/>
          </a:prstGeom>
        </p:spPr>
      </p:pic>
    </p:spTree>
    <p:extLst>
      <p:ext uri="{BB962C8B-B14F-4D97-AF65-F5344CB8AC3E}">
        <p14:creationId xmlns:p14="http://schemas.microsoft.com/office/powerpoint/2010/main" val="42251548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 y="0"/>
            <a:ext cx="9144000" cy="830997"/>
          </a:xfrm>
          <a:prstGeom prst="rect">
            <a:avLst/>
          </a:prstGeom>
          <a:noFill/>
        </p:spPr>
        <p:txBody>
          <a:bodyPr wrap="square" rtlCol="0">
            <a:spAutoFit/>
          </a:bodyPr>
          <a:lstStyle/>
          <a:p>
            <a:pPr algn="ctr"/>
            <a:r>
              <a:rPr lang="ru-RU" sz="2400" b="1" dirty="0" smtClean="0"/>
              <a:t>Пространственное положение всех профилей ГСЗ, МОВЗ </a:t>
            </a:r>
          </a:p>
          <a:p>
            <a:pPr algn="ctr"/>
            <a:r>
              <a:rPr lang="ru-RU" sz="2400" b="1" dirty="0" smtClean="0"/>
              <a:t>в исследуемой област</a:t>
            </a:r>
            <a:r>
              <a:rPr lang="ru-RU" sz="2400" b="1" dirty="0"/>
              <a:t>и</a:t>
            </a:r>
            <a:endParaRPr lang="en-US" sz="2400" b="1" dirty="0">
              <a:solidFill>
                <a:srgbClr val="FF0000"/>
              </a:solidFill>
            </a:endParaRPr>
          </a:p>
        </p:txBody>
      </p:sp>
      <p:sp>
        <p:nvSpPr>
          <p:cNvPr id="8" name="TextBox 7"/>
          <p:cNvSpPr txBox="1"/>
          <p:nvPr/>
        </p:nvSpPr>
        <p:spPr>
          <a:xfrm>
            <a:off x="6804248" y="1131709"/>
            <a:ext cx="2339753" cy="2585323"/>
          </a:xfrm>
          <a:prstGeom prst="rect">
            <a:avLst/>
          </a:prstGeom>
          <a:noFill/>
        </p:spPr>
        <p:txBody>
          <a:bodyPr wrap="square" rtlCol="0">
            <a:spAutoFit/>
          </a:bodyPr>
          <a:lstStyle/>
          <a:p>
            <a:pPr marL="342900" indent="-342900">
              <a:buAutoNum type="arabicParenR"/>
            </a:pPr>
            <a:r>
              <a:rPr lang="ru-RU" dirty="0" smtClean="0"/>
              <a:t>Гранит + Рубин-2</a:t>
            </a:r>
          </a:p>
          <a:p>
            <a:pPr marL="342900" indent="-342900">
              <a:buAutoNum type="arabicParenR"/>
            </a:pPr>
            <a:r>
              <a:rPr lang="ru-RU" dirty="0" err="1" smtClean="0"/>
              <a:t>Красноуральский</a:t>
            </a:r>
            <a:r>
              <a:rPr lang="ru-RU" dirty="0" smtClean="0"/>
              <a:t> + Ханты-Мансийский</a:t>
            </a:r>
          </a:p>
          <a:p>
            <a:pPr marL="342900" indent="-342900">
              <a:buAutoNum type="arabicParenR"/>
            </a:pPr>
            <a:r>
              <a:rPr lang="ru-RU" dirty="0" smtClean="0"/>
              <a:t>ВНТО</a:t>
            </a:r>
          </a:p>
          <a:p>
            <a:pPr marL="342900" indent="-342900">
              <a:buAutoNum type="arabicParenR"/>
            </a:pPr>
            <a:r>
              <a:rPr lang="ru-RU" dirty="0" smtClean="0"/>
              <a:t>Н. Сосьва – Ялуторовск</a:t>
            </a:r>
          </a:p>
          <a:p>
            <a:pPr marL="342900" indent="-342900">
              <a:buAutoNum type="arabicParenR"/>
            </a:pPr>
            <a:r>
              <a:rPr lang="ru-RU" dirty="0" smtClean="0"/>
              <a:t>Рубин-1</a:t>
            </a:r>
          </a:p>
          <a:p>
            <a:pPr marL="342900" indent="-342900">
              <a:buAutoNum type="arabicParenR"/>
            </a:pPr>
            <a:r>
              <a:rPr lang="ru-RU" dirty="0" smtClean="0"/>
              <a:t>Свердловский</a:t>
            </a:r>
            <a:endParaRPr lang="en-US" dirty="0"/>
          </a:p>
        </p:txBody>
      </p:sp>
      <p:pic>
        <p:nvPicPr>
          <p:cNvPr id="3" name="Рисунок 2"/>
          <p:cNvPicPr>
            <a:picLocks noChangeAspect="1"/>
          </p:cNvPicPr>
          <p:nvPr/>
        </p:nvPicPr>
        <p:blipFill>
          <a:blip r:embed="rId2"/>
          <a:stretch>
            <a:fillRect/>
          </a:stretch>
        </p:blipFill>
        <p:spPr>
          <a:xfrm>
            <a:off x="107504" y="1015183"/>
            <a:ext cx="6732240" cy="5006105"/>
          </a:xfrm>
          <a:prstGeom prst="rect">
            <a:avLst/>
          </a:prstGeom>
        </p:spPr>
      </p:pic>
    </p:spTree>
    <p:extLst>
      <p:ext uri="{BB962C8B-B14F-4D97-AF65-F5344CB8AC3E}">
        <p14:creationId xmlns:p14="http://schemas.microsoft.com/office/powerpoint/2010/main" val="25939699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128"/>
            <a:ext cx="9144000" cy="461665"/>
          </a:xfrm>
          <a:prstGeom prst="rect">
            <a:avLst/>
          </a:prstGeom>
          <a:noFill/>
        </p:spPr>
        <p:txBody>
          <a:bodyPr wrap="square" rtlCol="0">
            <a:spAutoFit/>
          </a:bodyPr>
          <a:lstStyle/>
          <a:p>
            <a:pPr algn="ctr"/>
            <a:r>
              <a:rPr lang="ru-RU" sz="2400" b="1" dirty="0" smtClean="0"/>
              <a:t>Подобранная плотностная модель</a:t>
            </a:r>
            <a:endParaRPr lang="ru-RU" sz="2400" b="1" dirty="0" smtClean="0">
              <a:solidFill>
                <a:srgbClr val="FF0000"/>
              </a:solidFill>
            </a:endParaRPr>
          </a:p>
        </p:txBody>
      </p:sp>
      <p:pic>
        <p:nvPicPr>
          <p:cNvPr id="3" name="Рисунок 2"/>
          <p:cNvPicPr>
            <a:picLocks noChangeAspect="1"/>
          </p:cNvPicPr>
          <p:nvPr/>
        </p:nvPicPr>
        <p:blipFill>
          <a:blip r:embed="rId2"/>
          <a:stretch>
            <a:fillRect/>
          </a:stretch>
        </p:blipFill>
        <p:spPr>
          <a:xfrm>
            <a:off x="121722" y="1259990"/>
            <a:ext cx="8900555" cy="5265354"/>
          </a:xfrm>
          <a:prstGeom prst="rect">
            <a:avLst/>
          </a:prstGeom>
        </p:spPr>
      </p:pic>
    </p:spTree>
    <p:extLst>
      <p:ext uri="{BB962C8B-B14F-4D97-AF65-F5344CB8AC3E}">
        <p14:creationId xmlns:p14="http://schemas.microsoft.com/office/powerpoint/2010/main" val="77920628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1573670"/>
            <a:ext cx="4044093" cy="2206504"/>
          </a:xfrm>
          <a:prstGeom prst="rect">
            <a:avLst/>
          </a:prstGeom>
        </p:spPr>
      </p:pic>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1676911"/>
            <a:ext cx="4176464" cy="2109114"/>
          </a:xfrm>
          <a:prstGeom prst="rect">
            <a:avLst/>
          </a:prstGeom>
        </p:spPr>
      </p:pic>
      <p:sp>
        <p:nvSpPr>
          <p:cNvPr id="4" name="TextBox 3"/>
          <p:cNvSpPr txBox="1"/>
          <p:nvPr/>
        </p:nvSpPr>
        <p:spPr>
          <a:xfrm>
            <a:off x="534741" y="124352"/>
            <a:ext cx="8085076" cy="461665"/>
          </a:xfrm>
          <a:prstGeom prst="rect">
            <a:avLst/>
          </a:prstGeom>
          <a:noFill/>
        </p:spPr>
        <p:txBody>
          <a:bodyPr wrap="square" rtlCol="0">
            <a:spAutoFit/>
          </a:bodyPr>
          <a:lstStyle/>
          <a:p>
            <a:pPr algn="ctr"/>
            <a:r>
              <a:rPr lang="ru-RU" sz="2400" b="1" dirty="0" smtClean="0"/>
              <a:t>Исследование влияние </a:t>
            </a:r>
            <a:r>
              <a:rPr lang="ru-RU" sz="2400" b="1" dirty="0" err="1" smtClean="0"/>
              <a:t>неучета</a:t>
            </a:r>
            <a:r>
              <a:rPr lang="ru-RU" sz="2400" b="1" dirty="0" smtClean="0"/>
              <a:t> «сферичности» Земли </a:t>
            </a:r>
            <a:endParaRPr lang="ru-RU" sz="2400" b="1" dirty="0"/>
          </a:p>
        </p:txBody>
      </p:sp>
      <p:sp>
        <p:nvSpPr>
          <p:cNvPr id="5" name="TextBox 4"/>
          <p:cNvSpPr txBox="1"/>
          <p:nvPr/>
        </p:nvSpPr>
        <p:spPr>
          <a:xfrm>
            <a:off x="182634" y="569454"/>
            <a:ext cx="8640960" cy="369332"/>
          </a:xfrm>
          <a:prstGeom prst="rect">
            <a:avLst/>
          </a:prstGeom>
          <a:noFill/>
        </p:spPr>
        <p:txBody>
          <a:bodyPr wrap="square" rtlCol="0">
            <a:spAutoFit/>
          </a:bodyPr>
          <a:lstStyle/>
          <a:p>
            <a:pPr algn="ctr"/>
            <a:r>
              <a:rPr lang="ru-RU" dirty="0" smtClean="0"/>
              <a:t>Пример для </a:t>
            </a:r>
            <a:r>
              <a:rPr lang="ru-RU" dirty="0"/>
              <a:t>плотностной модели территории 60°-68° </a:t>
            </a:r>
            <a:r>
              <a:rPr lang="ru-RU" dirty="0" err="1"/>
              <a:t>с.ш</a:t>
            </a:r>
            <a:r>
              <a:rPr lang="ru-RU" dirty="0"/>
              <a:t>. 48°-72° </a:t>
            </a:r>
            <a:r>
              <a:rPr lang="ru-RU" dirty="0" err="1"/>
              <a:t>в.д</a:t>
            </a:r>
            <a:r>
              <a:rPr lang="ru-RU" dirty="0"/>
              <a:t>.</a:t>
            </a:r>
          </a:p>
        </p:txBody>
      </p:sp>
      <p:sp>
        <p:nvSpPr>
          <p:cNvPr id="6" name="Прямоугольник 5"/>
          <p:cNvSpPr/>
          <p:nvPr/>
        </p:nvSpPr>
        <p:spPr>
          <a:xfrm>
            <a:off x="539552" y="5301208"/>
            <a:ext cx="8136904" cy="923330"/>
          </a:xfrm>
          <a:prstGeom prst="rect">
            <a:avLst/>
          </a:prstGeom>
        </p:spPr>
        <p:txBody>
          <a:bodyPr wrap="square">
            <a:spAutoFit/>
          </a:bodyPr>
          <a:lstStyle/>
          <a:p>
            <a:pPr algn="just"/>
            <a:r>
              <a:rPr lang="ru-RU" dirty="0" smtClean="0">
                <a:latin typeface="+mj-lt"/>
                <a:ea typeface="Calibri" panose="020F0502020204030204" pitchFamily="34" charset="0"/>
              </a:rPr>
              <a:t>Относительная </a:t>
            </a:r>
            <a:r>
              <a:rPr lang="ru-RU" dirty="0">
                <a:latin typeface="+mj-lt"/>
                <a:ea typeface="Calibri" panose="020F0502020204030204" pitchFamily="34" charset="0"/>
              </a:rPr>
              <a:t>невязка полей </a:t>
            </a:r>
            <a:r>
              <a:rPr lang="ru-RU" dirty="0" smtClean="0">
                <a:latin typeface="+mj-lt"/>
                <a:ea typeface="Calibri" panose="020F0502020204030204" pitchFamily="34" charset="0"/>
              </a:rPr>
              <a:t>сферической </a:t>
            </a:r>
            <a:r>
              <a:rPr lang="ru-RU" dirty="0">
                <a:latin typeface="+mj-lt"/>
                <a:ea typeface="Calibri" panose="020F0502020204030204" pitchFamily="34" charset="0"/>
              </a:rPr>
              <a:t>и </a:t>
            </a:r>
            <a:r>
              <a:rPr lang="ru-RU" dirty="0" smtClean="0">
                <a:latin typeface="+mj-lt"/>
                <a:ea typeface="Calibri" panose="020F0502020204030204" pitchFamily="34" charset="0"/>
              </a:rPr>
              <a:t>плоской модели - </a:t>
            </a:r>
            <a:r>
              <a:rPr lang="ru-RU" b="1" dirty="0" smtClean="0">
                <a:latin typeface="+mj-lt"/>
                <a:ea typeface="Calibri" panose="020F0502020204030204" pitchFamily="34" charset="0"/>
              </a:rPr>
              <a:t>4,04%</a:t>
            </a:r>
            <a:r>
              <a:rPr lang="ru-RU" dirty="0" smtClean="0">
                <a:latin typeface="+mj-lt"/>
                <a:ea typeface="Calibri" panose="020F0502020204030204" pitchFamily="34" charset="0"/>
              </a:rPr>
              <a:t>. </a:t>
            </a:r>
          </a:p>
          <a:p>
            <a:pPr algn="just"/>
            <a:r>
              <a:rPr lang="ru-RU" dirty="0" smtClean="0">
                <a:latin typeface="+mj-lt"/>
                <a:ea typeface="Calibri" panose="020F0502020204030204" pitchFamily="34" charset="0"/>
              </a:rPr>
              <a:t>В </a:t>
            </a:r>
            <a:r>
              <a:rPr lang="ru-RU" dirty="0">
                <a:latin typeface="+mj-lt"/>
                <a:ea typeface="Calibri" panose="020F0502020204030204" pitchFamily="34" charset="0"/>
              </a:rPr>
              <a:t>абсолютном выражении разница </a:t>
            </a:r>
            <a:r>
              <a:rPr lang="ru-RU" dirty="0" smtClean="0">
                <a:latin typeface="+mj-lt"/>
                <a:ea typeface="Calibri" panose="020F0502020204030204" pitchFamily="34" charset="0"/>
              </a:rPr>
              <a:t>находится </a:t>
            </a:r>
            <a:r>
              <a:rPr lang="ru-RU" dirty="0">
                <a:latin typeface="+mj-lt"/>
                <a:ea typeface="Calibri" panose="020F0502020204030204" pitchFamily="34" charset="0"/>
              </a:rPr>
              <a:t>в пределах </a:t>
            </a:r>
            <a:r>
              <a:rPr lang="ru-RU" dirty="0" smtClean="0">
                <a:latin typeface="+mj-lt"/>
                <a:ea typeface="Calibri" panose="020F0502020204030204" pitchFamily="34" charset="0"/>
              </a:rPr>
              <a:t>[-</a:t>
            </a:r>
            <a:r>
              <a:rPr lang="ru-RU" dirty="0">
                <a:latin typeface="+mj-lt"/>
                <a:ea typeface="Calibri" panose="020F0502020204030204" pitchFamily="34" charset="0"/>
              </a:rPr>
              <a:t>1,44; 0,01] </a:t>
            </a:r>
            <a:r>
              <a:rPr lang="ru-RU" dirty="0" err="1">
                <a:latin typeface="+mj-lt"/>
                <a:ea typeface="Calibri" panose="020F0502020204030204" pitchFamily="34" charset="0"/>
              </a:rPr>
              <a:t>мГал</a:t>
            </a:r>
            <a:r>
              <a:rPr lang="ru-RU" dirty="0">
                <a:latin typeface="+mj-lt"/>
                <a:ea typeface="Calibri" panose="020F0502020204030204" pitchFamily="34" charset="0"/>
              </a:rPr>
              <a:t> при разбросе поля </a:t>
            </a:r>
            <a:r>
              <a:rPr lang="ru-RU" dirty="0" smtClean="0">
                <a:latin typeface="+mj-lt"/>
                <a:ea typeface="Calibri" panose="020F0502020204030204" pitchFamily="34" charset="0"/>
              </a:rPr>
              <a:t>плоской </a:t>
            </a:r>
            <a:r>
              <a:rPr lang="ru-RU" dirty="0">
                <a:latin typeface="+mj-lt"/>
                <a:ea typeface="Calibri" panose="020F0502020204030204" pitchFamily="34" charset="0"/>
              </a:rPr>
              <a:t>моделей [-80; 100] </a:t>
            </a:r>
            <a:r>
              <a:rPr lang="ru-RU" dirty="0" err="1">
                <a:latin typeface="+mj-lt"/>
                <a:ea typeface="Calibri" panose="020F0502020204030204" pitchFamily="34" charset="0"/>
              </a:rPr>
              <a:t>мГал</a:t>
            </a:r>
            <a:r>
              <a:rPr lang="ru-RU" dirty="0">
                <a:latin typeface="+mj-lt"/>
                <a:ea typeface="Calibri" panose="020F0502020204030204" pitchFamily="34" charset="0"/>
              </a:rPr>
              <a:t>.</a:t>
            </a:r>
            <a:endParaRPr lang="ru-RU" dirty="0">
              <a:latin typeface="+mj-lt"/>
            </a:endParaRPr>
          </a:p>
        </p:txBody>
      </p:sp>
      <p:sp>
        <p:nvSpPr>
          <p:cNvPr id="7" name="Прямоугольник 6"/>
          <p:cNvSpPr/>
          <p:nvPr/>
        </p:nvSpPr>
        <p:spPr>
          <a:xfrm>
            <a:off x="182634" y="3824543"/>
            <a:ext cx="4317358" cy="923330"/>
          </a:xfrm>
          <a:prstGeom prst="rect">
            <a:avLst/>
          </a:prstGeom>
        </p:spPr>
        <p:txBody>
          <a:bodyPr wrap="square">
            <a:spAutoFit/>
          </a:bodyPr>
          <a:lstStyle/>
          <a:p>
            <a:r>
              <a:rPr lang="ru-RU" dirty="0">
                <a:latin typeface="+mj-lt"/>
                <a:ea typeface="Times New Roman" panose="02020603050405020304" pitchFamily="18" charset="0"/>
              </a:rPr>
              <a:t>Плотностная модель территории </a:t>
            </a:r>
            <a:r>
              <a:rPr lang="ru-RU" dirty="0" smtClean="0">
                <a:latin typeface="+mj-lt"/>
                <a:ea typeface="Times New Roman" panose="02020603050405020304" pitchFamily="18" charset="0"/>
              </a:rPr>
              <a:t>(</a:t>
            </a:r>
            <a:r>
              <a:rPr lang="ru-RU" dirty="0">
                <a:latin typeface="+mj-lt"/>
                <a:ea typeface="Times New Roman" panose="02020603050405020304" pitchFamily="18" charset="0"/>
              </a:rPr>
              <a:t>1336 км × 969 км × 80 км) и вычисленное на ее поверхности гравитационное поле.</a:t>
            </a:r>
            <a:endParaRPr lang="ru-RU" dirty="0">
              <a:latin typeface="+mj-lt"/>
            </a:endParaRPr>
          </a:p>
        </p:txBody>
      </p:sp>
      <p:sp>
        <p:nvSpPr>
          <p:cNvPr id="8" name="Прямоугольник 7"/>
          <p:cNvSpPr/>
          <p:nvPr/>
        </p:nvSpPr>
        <p:spPr>
          <a:xfrm>
            <a:off x="4788024" y="3808665"/>
            <a:ext cx="4320480" cy="646331"/>
          </a:xfrm>
          <a:prstGeom prst="rect">
            <a:avLst/>
          </a:prstGeom>
        </p:spPr>
        <p:txBody>
          <a:bodyPr wrap="square">
            <a:spAutoFit/>
          </a:bodyPr>
          <a:lstStyle/>
          <a:p>
            <a:r>
              <a:rPr lang="ru-RU" dirty="0">
                <a:latin typeface="+mj-lt"/>
                <a:ea typeface="Times New Roman" panose="02020603050405020304" pitchFamily="18" charset="0"/>
              </a:rPr>
              <a:t>Поточечная разность вычисленных полей для модели с учетом сферичности и без.</a:t>
            </a:r>
            <a:endParaRPr lang="ru-RU" dirty="0">
              <a:latin typeface="+mj-lt"/>
            </a:endParaRPr>
          </a:p>
        </p:txBody>
      </p:sp>
    </p:spTree>
    <p:extLst>
      <p:ext uri="{BB962C8B-B14F-4D97-AF65-F5344CB8AC3E}">
        <p14:creationId xmlns:p14="http://schemas.microsoft.com/office/powerpoint/2010/main" val="3950091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Объект 2"/>
          <p:cNvSpPr>
            <a:spLocks noGrp="1"/>
          </p:cNvSpPr>
          <p:nvPr>
            <p:ph idx="1"/>
          </p:nvPr>
        </p:nvSpPr>
        <p:spPr>
          <a:xfrm>
            <a:off x="251520" y="504056"/>
            <a:ext cx="8651751" cy="5877272"/>
          </a:xfrm>
        </p:spPr>
        <p:txBody>
          <a:bodyPr>
            <a:noAutofit/>
          </a:bodyPr>
          <a:lstStyle/>
          <a:p>
            <a:pPr algn="just">
              <a:spcBef>
                <a:spcPts val="300"/>
              </a:spcBef>
            </a:pPr>
            <a:r>
              <a:rPr lang="ru-RU" sz="1800" dirty="0" smtClean="0">
                <a:latin typeface="+mj-lt"/>
              </a:rPr>
              <a:t>Предложен метод использования двумерных сейсмических разрезов </a:t>
            </a:r>
            <a:r>
              <a:rPr lang="ru-RU" sz="1800" dirty="0">
                <a:latin typeface="+mj-lt"/>
              </a:rPr>
              <a:t>различной протяженности и </a:t>
            </a:r>
            <a:r>
              <a:rPr lang="ru-RU" sz="1800" dirty="0" smtClean="0">
                <a:latin typeface="+mj-lt"/>
              </a:rPr>
              <a:t>глубины в качестве начальных данных при построении трехмерных плотностных моделей региона.</a:t>
            </a:r>
          </a:p>
          <a:p>
            <a:pPr algn="just">
              <a:spcBef>
                <a:spcPts val="300"/>
              </a:spcBef>
            </a:pPr>
            <a:r>
              <a:rPr lang="ru-RU" sz="1800" dirty="0">
                <a:latin typeface="+mj-lt"/>
                <a:cs typeface="Arial" pitchFamily="34" charset="0"/>
              </a:rPr>
              <a:t>Преобразование входной информации в формат сеточных функций и разработка быстрых алгоритмов решения прямых и обратных задач гравиметрии позволяет резко сократить трудоемкость ручной обработки данных и увеличить эффективность вычислительных  схем</a:t>
            </a:r>
            <a:r>
              <a:rPr lang="ru-RU" sz="1800" dirty="0" smtClean="0">
                <a:latin typeface="+mj-lt"/>
                <a:cs typeface="Arial" pitchFamily="34" charset="0"/>
              </a:rPr>
              <a:t>.</a:t>
            </a:r>
            <a:endParaRPr lang="ru-RU" sz="1800" dirty="0" smtClean="0">
              <a:latin typeface="+mj-lt"/>
            </a:endParaRPr>
          </a:p>
          <a:p>
            <a:pPr algn="just">
              <a:spcBef>
                <a:spcPts val="300"/>
              </a:spcBef>
            </a:pPr>
            <a:r>
              <a:rPr lang="ru-RU" sz="1800" dirty="0" smtClean="0">
                <a:latin typeface="+mj-lt"/>
              </a:rPr>
              <a:t>При отсутствии явно выраженных компенсационных аномалий выполнено разделение полей по разноглубинным горизонтальным слоям плотностной модели.</a:t>
            </a:r>
          </a:p>
          <a:p>
            <a:pPr algn="just">
              <a:spcBef>
                <a:spcPts val="300"/>
              </a:spcBef>
            </a:pPr>
            <a:r>
              <a:rPr lang="ru-RU" sz="1800" dirty="0">
                <a:latin typeface="+mj-lt"/>
              </a:rPr>
              <a:t>На основе метода локальных поправок разработан итерационный алгоритм с адаптивной регуляризацией для устойчивого решения </a:t>
            </a:r>
            <a:r>
              <a:rPr lang="ru-RU" sz="1800" dirty="0" smtClean="0">
                <a:latin typeface="+mj-lt"/>
              </a:rPr>
              <a:t>трёхмерной линейной обратной </a:t>
            </a:r>
            <a:r>
              <a:rPr lang="ru-RU" sz="1800" dirty="0">
                <a:latin typeface="+mj-lt"/>
              </a:rPr>
              <a:t>задачи гравиметрии </a:t>
            </a:r>
            <a:r>
              <a:rPr lang="ru-RU" sz="1800" dirty="0" smtClean="0">
                <a:latin typeface="+mj-lt"/>
              </a:rPr>
              <a:t>с</a:t>
            </a:r>
            <a:r>
              <a:rPr lang="en-US" sz="1800" dirty="0" smtClean="0">
                <a:latin typeface="+mj-lt"/>
              </a:rPr>
              <a:t> </a:t>
            </a:r>
            <a:r>
              <a:rPr lang="ru-RU" sz="1800" dirty="0" smtClean="0">
                <a:latin typeface="+mj-lt"/>
              </a:rPr>
              <a:t>послойной коррекцией </a:t>
            </a:r>
            <a:r>
              <a:rPr lang="ru-RU" sz="1800" dirty="0">
                <a:latin typeface="+mj-lt"/>
              </a:rPr>
              <a:t>плотности в неоднородном параллелепипеде</a:t>
            </a:r>
            <a:r>
              <a:rPr lang="ru-RU" sz="1800" dirty="0" smtClean="0">
                <a:latin typeface="+mj-lt"/>
              </a:rPr>
              <a:t>. </a:t>
            </a:r>
            <a:r>
              <a:rPr lang="ru-RU" sz="1800" dirty="0">
                <a:latin typeface="+mj-lt"/>
              </a:rPr>
              <a:t>Последовательное вычисление </a:t>
            </a:r>
            <a:r>
              <a:rPr lang="ru-RU" sz="1800" dirty="0" smtClean="0">
                <a:latin typeface="+mj-lt"/>
              </a:rPr>
              <a:t>уточняющих плотностных  </a:t>
            </a:r>
            <a:r>
              <a:rPr lang="ru-RU" sz="1800" dirty="0">
                <a:latin typeface="+mj-lt"/>
              </a:rPr>
              <a:t>добавок </a:t>
            </a:r>
            <a:r>
              <a:rPr lang="ru-RU" sz="1800" dirty="0" smtClean="0">
                <a:latin typeface="+mj-lt"/>
              </a:rPr>
              <a:t>позволило сохранить геолого-геофизическую содержательность модели </a:t>
            </a:r>
            <a:r>
              <a:rPr lang="ru-RU" sz="1800" dirty="0">
                <a:latin typeface="+mj-lt"/>
              </a:rPr>
              <a:t>начального приближения, построенную по </a:t>
            </a:r>
            <a:r>
              <a:rPr lang="ru-RU" sz="1800" dirty="0" smtClean="0">
                <a:latin typeface="+mj-lt"/>
              </a:rPr>
              <a:t>сейсмическим данным. </a:t>
            </a:r>
            <a:endParaRPr lang="en-US" sz="1800" dirty="0" smtClean="0">
              <a:latin typeface="+mj-lt"/>
            </a:endParaRPr>
          </a:p>
          <a:p>
            <a:pPr algn="just">
              <a:spcBef>
                <a:spcPts val="300"/>
              </a:spcBef>
            </a:pPr>
            <a:r>
              <a:rPr lang="ru-RU" sz="1800" dirty="0"/>
              <a:t>Сопоставление трехмерной модели распределения литостатических нагрузок по глубине и модели для подобранного трехмерного распределения плотности в верхней части литосферы позволило выделить крупные глубинные неоднородности в земной коре. </a:t>
            </a:r>
          </a:p>
          <a:p>
            <a:pPr algn="just">
              <a:spcBef>
                <a:spcPts val="300"/>
              </a:spcBef>
            </a:pPr>
            <a:endParaRPr lang="ru-RU" sz="1800" dirty="0" smtClean="0">
              <a:latin typeface="+mj-lt"/>
            </a:endParaRPr>
          </a:p>
        </p:txBody>
      </p:sp>
      <p:sp>
        <p:nvSpPr>
          <p:cNvPr id="4" name="TextBox 3"/>
          <p:cNvSpPr txBox="1"/>
          <p:nvPr/>
        </p:nvSpPr>
        <p:spPr>
          <a:xfrm>
            <a:off x="0" y="-27384"/>
            <a:ext cx="9144000" cy="461665"/>
          </a:xfrm>
          <a:prstGeom prst="rect">
            <a:avLst/>
          </a:prstGeom>
          <a:noFill/>
        </p:spPr>
        <p:txBody>
          <a:bodyPr wrap="square" rtlCol="0">
            <a:spAutoFit/>
          </a:bodyPr>
          <a:lstStyle/>
          <a:p>
            <a:pPr algn="ctr"/>
            <a:r>
              <a:rPr lang="ru-RU" sz="2400" b="1" dirty="0" smtClean="0"/>
              <a:t>Заключение</a:t>
            </a:r>
            <a:endParaRPr lang="ru-RU" sz="2400" b="1" dirty="0"/>
          </a:p>
        </p:txBody>
      </p:sp>
    </p:spTree>
    <p:extLst>
      <p:ext uri="{BB962C8B-B14F-4D97-AF65-F5344CB8AC3E}">
        <p14:creationId xmlns:p14="http://schemas.microsoft.com/office/powerpoint/2010/main" val="2979972264"/>
      </p:ext>
    </p:extLst>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3528" y="404664"/>
            <a:ext cx="8640960" cy="6186309"/>
          </a:xfrm>
          <a:prstGeom prst="rect">
            <a:avLst/>
          </a:prstGeom>
        </p:spPr>
        <p:txBody>
          <a:bodyPr wrap="square">
            <a:spAutoFit/>
          </a:bodyPr>
          <a:lstStyle/>
          <a:p>
            <a:pPr marL="285750" indent="-285750" algn="just">
              <a:buFont typeface="Arial" pitchFamily="34" charset="0"/>
              <a:buChar char="•"/>
            </a:pPr>
            <a:endParaRPr lang="ru-RU" dirty="0"/>
          </a:p>
          <a:p>
            <a:pPr marL="285750" indent="-285750" algn="just">
              <a:buFont typeface="Arial" pitchFamily="34" charset="0"/>
              <a:buChar char="•"/>
            </a:pPr>
            <a:r>
              <a:rPr lang="ru-RU" dirty="0" smtClean="0"/>
              <a:t>Распределение </a:t>
            </a:r>
            <a:r>
              <a:rPr lang="ru-RU" dirty="0"/>
              <a:t>литостатических нагрузок на горизонтальных срезах неплохо соответствует схематической карте тектонического районирования, построенной по потенциальным полям</a:t>
            </a:r>
            <a:r>
              <a:rPr lang="ru-RU" dirty="0" smtClean="0"/>
              <a:t>.</a:t>
            </a:r>
            <a:endParaRPr lang="ru-RU" dirty="0"/>
          </a:p>
          <a:p>
            <a:pPr marL="285750" indent="-285750" algn="just">
              <a:buFont typeface="Arial" pitchFamily="34" charset="0"/>
              <a:buChar char="•"/>
            </a:pPr>
            <a:r>
              <a:rPr lang="ru-RU" dirty="0"/>
              <a:t>Границы блочных структур совпадают с глубинными разломами по краевым прогибам коллизионных структур: восточной границе </a:t>
            </a:r>
            <a:r>
              <a:rPr lang="ru-RU" dirty="0" err="1"/>
              <a:t>Тиманского</a:t>
            </a:r>
            <a:r>
              <a:rPr lang="ru-RU" dirty="0"/>
              <a:t> кряжа, </a:t>
            </a:r>
            <a:r>
              <a:rPr lang="ru-RU" dirty="0" err="1"/>
              <a:t>Печоро-Колвинской</a:t>
            </a:r>
            <a:r>
              <a:rPr lang="ru-RU" dirty="0"/>
              <a:t> зоне (</a:t>
            </a:r>
            <a:r>
              <a:rPr lang="ru-RU" dirty="0" err="1"/>
              <a:t>Саатлинский</a:t>
            </a:r>
            <a:r>
              <a:rPr lang="ru-RU" dirty="0"/>
              <a:t> разлом), </a:t>
            </a:r>
            <a:r>
              <a:rPr lang="ru-RU" dirty="0" err="1"/>
              <a:t>Предуральского</a:t>
            </a:r>
            <a:r>
              <a:rPr lang="ru-RU" dirty="0"/>
              <a:t> прогиба, западного борта </a:t>
            </a:r>
            <a:r>
              <a:rPr lang="ru-RU" dirty="0" err="1"/>
              <a:t>Тагильского</a:t>
            </a:r>
            <a:r>
              <a:rPr lang="ru-RU" dirty="0"/>
              <a:t> прогиба (Главный уральский разлом) и зоны сочленения Восточно-Уральского поднятия и Восточно-Уральского прогиба</a:t>
            </a:r>
            <a:r>
              <a:rPr lang="ru-RU" dirty="0" smtClean="0"/>
              <a:t>.</a:t>
            </a:r>
            <a:endParaRPr lang="ru-RU" dirty="0"/>
          </a:p>
          <a:p>
            <a:pPr marL="285750" indent="-285750" algn="just">
              <a:buFont typeface="Arial" pitchFamily="34" charset="0"/>
              <a:buChar char="•"/>
            </a:pPr>
            <a:r>
              <a:rPr lang="ru-RU" dirty="0" smtClean="0"/>
              <a:t>Такое разделение </a:t>
            </a:r>
            <a:r>
              <a:rPr lang="ru-RU" dirty="0"/>
              <a:t>континуальной плотностной модели на отдельные слои и блоки различного уровня организации </a:t>
            </a:r>
            <a:r>
              <a:rPr lang="ru-RU" dirty="0" smtClean="0"/>
              <a:t>позволяет </a:t>
            </a:r>
            <a:r>
              <a:rPr lang="ru-RU" dirty="0"/>
              <a:t>создать слоисто-блоковую </a:t>
            </a:r>
            <a:r>
              <a:rPr lang="ru-RU" dirty="0" err="1"/>
              <a:t>сейсмо</a:t>
            </a:r>
            <a:r>
              <a:rPr lang="ru-RU" dirty="0"/>
              <a:t>-гравитационную модель земной коры исследуемого </a:t>
            </a:r>
            <a:r>
              <a:rPr lang="ru-RU" dirty="0" smtClean="0"/>
              <a:t>региона.</a:t>
            </a:r>
            <a:endParaRPr lang="en-US" dirty="0" smtClean="0"/>
          </a:p>
          <a:p>
            <a:pPr marL="285750" indent="-285750" algn="just">
              <a:buFont typeface="Arial" pitchFamily="34" charset="0"/>
              <a:buChar char="•"/>
            </a:pPr>
            <a:r>
              <a:rPr lang="ru-RU" dirty="0"/>
              <a:t>Разработан и реализован алгоритм вычисления гравитационного поля от региональных плотностных моделей земной коры и верхней мантии на поверхности «сферической» Земли. Показано на практических примерах, что для таких моделей </a:t>
            </a:r>
            <a:r>
              <a:rPr lang="ru-RU" dirty="0" err="1"/>
              <a:t>неучет</a:t>
            </a:r>
            <a:r>
              <a:rPr lang="ru-RU" dirty="0"/>
              <a:t> «сферичности» Земли вносит погрешность в значения поля не более 5%. Следовательно, при интерпретации данных гравиметрии можно сначала строить региональную модель с «плоской» границей (что потребует значительно меньших вычислительных ресурсов и времени интерпретатора), затем преобразовывать ее в сферическую по описанному выше методу и продолжать подбор поля полноценными «сферическими» методами.</a:t>
            </a:r>
          </a:p>
          <a:p>
            <a:pPr marL="285750" indent="-285750" algn="just">
              <a:buFont typeface="Arial" pitchFamily="34" charset="0"/>
              <a:buChar char="•"/>
            </a:pPr>
            <a:endParaRPr lang="ru-RU" dirty="0" smtClean="0"/>
          </a:p>
        </p:txBody>
      </p:sp>
      <p:sp>
        <p:nvSpPr>
          <p:cNvPr id="3" name="TextBox 2"/>
          <p:cNvSpPr txBox="1"/>
          <p:nvPr/>
        </p:nvSpPr>
        <p:spPr>
          <a:xfrm>
            <a:off x="0" y="-27384"/>
            <a:ext cx="9144000" cy="461665"/>
          </a:xfrm>
          <a:prstGeom prst="rect">
            <a:avLst/>
          </a:prstGeom>
          <a:noFill/>
        </p:spPr>
        <p:txBody>
          <a:bodyPr wrap="square" rtlCol="0">
            <a:spAutoFit/>
          </a:bodyPr>
          <a:lstStyle/>
          <a:p>
            <a:pPr algn="ctr"/>
            <a:r>
              <a:rPr lang="ru-RU" sz="2400" b="1" dirty="0" smtClean="0"/>
              <a:t>Заключение</a:t>
            </a:r>
            <a:endParaRPr lang="ru-RU" sz="2400" b="1" dirty="0"/>
          </a:p>
        </p:txBody>
      </p:sp>
    </p:spTree>
    <p:extLst>
      <p:ext uri="{BB962C8B-B14F-4D97-AF65-F5344CB8AC3E}">
        <p14:creationId xmlns:p14="http://schemas.microsoft.com/office/powerpoint/2010/main" val="322643572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88640"/>
            <a:ext cx="4174493" cy="3672407"/>
          </a:xfrm>
          <a:prstGeom prst="rect">
            <a:avLst/>
          </a:prstGeom>
        </p:spPr>
      </p:pic>
      <p:pic>
        <p:nvPicPr>
          <p:cNvPr id="3" name="Рисунок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6013" y="188640"/>
            <a:ext cx="4172584" cy="3672408"/>
          </a:xfrm>
          <a:prstGeom prst="rect">
            <a:avLst/>
          </a:prstGeom>
        </p:spPr>
      </p:pic>
      <p:sp>
        <p:nvSpPr>
          <p:cNvPr id="9" name="TextBox 8"/>
          <p:cNvSpPr txBox="1"/>
          <p:nvPr/>
        </p:nvSpPr>
        <p:spPr>
          <a:xfrm>
            <a:off x="323528" y="3964900"/>
            <a:ext cx="8639281" cy="2893100"/>
          </a:xfrm>
          <a:prstGeom prst="rect">
            <a:avLst/>
          </a:prstGeom>
          <a:noFill/>
        </p:spPr>
        <p:txBody>
          <a:bodyPr wrap="square" rtlCol="0">
            <a:spAutoFit/>
          </a:bodyPr>
          <a:lstStyle/>
          <a:p>
            <a:r>
              <a:rPr lang="ru-RU" sz="1400" b="1" dirty="0" smtClean="0">
                <a:latin typeface="Arial" panose="020B0604020202020204" pitchFamily="34" charset="0"/>
                <a:cs typeface="Arial" panose="020B0604020202020204" pitchFamily="34" charset="0"/>
              </a:rPr>
              <a:t>ГЕОТРАВЕРСЫ И ПРОФИЛИ ГСЗ, МОВЗ </a:t>
            </a:r>
            <a:r>
              <a:rPr lang="ru-RU" sz="1400" dirty="0" smtClean="0">
                <a:latin typeface="Arial" panose="020B0604020202020204" pitchFamily="34" charset="0"/>
                <a:cs typeface="Arial" panose="020B0604020202020204" pitchFamily="34" charset="0"/>
              </a:rPr>
              <a:t>(</a:t>
            </a:r>
            <a:r>
              <a:rPr lang="ru-RU" sz="1400" dirty="0">
                <a:latin typeface="Arial" panose="020B0604020202020204" pitchFamily="34" charset="0"/>
                <a:cs typeface="Arial" panose="020B0604020202020204" pitchFamily="34" charset="0"/>
              </a:rPr>
              <a:t>оконтуренные номера): Агат-2 (1), Глобус (2), Кварц (3); </a:t>
            </a:r>
            <a:r>
              <a:rPr lang="ru-RU" sz="1400" dirty="0" err="1">
                <a:latin typeface="Arial" panose="020B0604020202020204" pitchFamily="34" charset="0"/>
                <a:cs typeface="Arial" panose="020B0604020202020204" pitchFamily="34" charset="0"/>
              </a:rPr>
              <a:t>Верхненильдино</a:t>
            </a:r>
            <a:r>
              <a:rPr lang="ru-RU" sz="1400" dirty="0">
                <a:latin typeface="Arial" panose="020B0604020202020204" pitchFamily="34" charset="0"/>
                <a:cs typeface="Arial" panose="020B0604020202020204" pitchFamily="34" charset="0"/>
              </a:rPr>
              <a:t>–</a:t>
            </a:r>
            <a:r>
              <a:rPr lang="ru-RU" sz="1400" dirty="0" err="1">
                <a:latin typeface="Arial" panose="020B0604020202020204" pitchFamily="34" charset="0"/>
                <a:cs typeface="Arial" panose="020B0604020202020204" pitchFamily="34" charset="0"/>
              </a:rPr>
              <a:t>Казым</a:t>
            </a:r>
            <a:r>
              <a:rPr lang="ru-RU" sz="1400" dirty="0">
                <a:latin typeface="Arial" panose="020B0604020202020204" pitchFamily="34" charset="0"/>
                <a:cs typeface="Arial" panose="020B0604020202020204" pitchFamily="34" charset="0"/>
              </a:rPr>
              <a:t> (4), Рубин-1 (5), Сыктывкарский МОВЗ (6), Северная Сосьва–Ялуторовск (7), </a:t>
            </a:r>
            <a:r>
              <a:rPr lang="ru-RU" sz="1400" dirty="0" err="1">
                <a:latin typeface="Arial" panose="020B0604020202020204" pitchFamily="34" charset="0"/>
                <a:cs typeface="Arial" panose="020B0604020202020204" pitchFamily="34" charset="0"/>
              </a:rPr>
              <a:t>Красноленинский</a:t>
            </a:r>
            <a:r>
              <a:rPr lang="ru-RU" sz="1400" dirty="0">
                <a:latin typeface="Arial" panose="020B0604020202020204" pitchFamily="34" charset="0"/>
                <a:cs typeface="Arial" panose="020B0604020202020204" pitchFamily="34" charset="0"/>
              </a:rPr>
              <a:t> (8), Гранит–Рубин-2 (9), Полярно-Уральский </a:t>
            </a:r>
            <a:r>
              <a:rPr lang="ru-RU" sz="1400" dirty="0" err="1">
                <a:latin typeface="Arial" panose="020B0604020202020204" pitchFamily="34" charset="0"/>
                <a:cs typeface="Arial" panose="020B0604020202020204" pitchFamily="34" charset="0"/>
              </a:rPr>
              <a:t>трансект</a:t>
            </a:r>
            <a:r>
              <a:rPr lang="ru-RU" sz="1400" dirty="0">
                <a:latin typeface="Arial" panose="020B0604020202020204" pitchFamily="34" charset="0"/>
                <a:cs typeface="Arial" panose="020B0604020202020204" pitchFamily="34" charset="0"/>
              </a:rPr>
              <a:t> (10);</a:t>
            </a:r>
          </a:p>
          <a:p>
            <a:pPr algn="just"/>
            <a:r>
              <a:rPr lang="ru-RU" sz="1400" b="1" dirty="0" smtClean="0">
                <a:latin typeface="Arial" panose="020B0604020202020204" pitchFamily="34" charset="0"/>
                <a:cs typeface="Arial" panose="020B0604020202020204" pitchFamily="34" charset="0"/>
              </a:rPr>
              <a:t>ТЕКТОНИЧЕСКАЯ СХЕМА:</a:t>
            </a:r>
            <a:r>
              <a:rPr lang="ru-RU" sz="1400" dirty="0" smtClean="0">
                <a:latin typeface="Arial" panose="020B0604020202020204" pitchFamily="34" charset="0"/>
                <a:cs typeface="Arial" panose="020B0604020202020204" pitchFamily="34" charset="0"/>
              </a:rPr>
              <a:t> </a:t>
            </a:r>
            <a:r>
              <a:rPr lang="ru-RU" sz="1400" i="1" dirty="0">
                <a:latin typeface="Arial" panose="020B0604020202020204" pitchFamily="34" charset="0"/>
                <a:cs typeface="Arial" panose="020B0604020202020204" pitchFamily="34" charset="0"/>
              </a:rPr>
              <a:t>1</a:t>
            </a:r>
            <a:r>
              <a:rPr lang="ru-RU" sz="1400" dirty="0">
                <a:latin typeface="Arial" panose="020B0604020202020204" pitchFamily="34" charset="0"/>
                <a:cs typeface="Arial" panose="020B0604020202020204" pitchFamily="34" charset="0"/>
              </a:rPr>
              <a:t> – обобщенные границы </a:t>
            </a:r>
            <a:r>
              <a:rPr lang="ru-RU" sz="1400" dirty="0" err="1">
                <a:latin typeface="Arial" panose="020B0604020202020204" pitchFamily="34" charset="0"/>
                <a:cs typeface="Arial" panose="020B0604020202020204" pitchFamily="34" charset="0"/>
              </a:rPr>
              <a:t>надпорядковых</a:t>
            </a:r>
            <a:r>
              <a:rPr lang="ru-RU" sz="1400" dirty="0">
                <a:latin typeface="Arial" panose="020B0604020202020204" pitchFamily="34" charset="0"/>
                <a:cs typeface="Arial" panose="020B0604020202020204" pitchFamily="34" charset="0"/>
              </a:rPr>
              <a:t> структур (а), границы структур первого (и второго) порядка (б); </a:t>
            </a:r>
            <a:r>
              <a:rPr lang="ru-RU" sz="1400" i="1" dirty="0">
                <a:latin typeface="Arial" panose="020B0604020202020204" pitchFamily="34" charset="0"/>
                <a:cs typeface="Arial" panose="020B0604020202020204" pitchFamily="34" charset="0"/>
              </a:rPr>
              <a:t>2</a:t>
            </a:r>
            <a:r>
              <a:rPr lang="ru-RU" sz="1400" dirty="0">
                <a:latin typeface="Arial" panose="020B0604020202020204" pitchFamily="34" charset="0"/>
                <a:cs typeface="Arial" panose="020B0604020202020204" pitchFamily="34" charset="0"/>
              </a:rPr>
              <a:t> – </a:t>
            </a:r>
            <a:r>
              <a:rPr lang="ru-RU" sz="1400" b="1" dirty="0">
                <a:latin typeface="Arial" panose="020B0604020202020204" pitchFamily="34" charset="0"/>
                <a:cs typeface="Arial" panose="020B0604020202020204" pitchFamily="34" charset="0"/>
              </a:rPr>
              <a:t>Восточно-Европейская платформа (ВЕП)</a:t>
            </a:r>
            <a:r>
              <a:rPr lang="ru-RU" sz="1400" dirty="0">
                <a:latin typeface="Arial" panose="020B0604020202020204" pitchFamily="34" charset="0"/>
                <a:cs typeface="Arial" panose="020B0604020202020204" pitchFamily="34" charset="0"/>
              </a:rPr>
              <a:t> в составе: Мезенская </a:t>
            </a:r>
            <a:r>
              <a:rPr lang="ru-RU" sz="1400" dirty="0" err="1">
                <a:latin typeface="Arial" panose="020B0604020202020204" pitchFamily="34" charset="0"/>
                <a:cs typeface="Arial" panose="020B0604020202020204" pitchFamily="34" charset="0"/>
              </a:rPr>
              <a:t>синеклиза</a:t>
            </a:r>
            <a:r>
              <a:rPr lang="ru-RU" sz="1400" dirty="0">
                <a:latin typeface="Arial" panose="020B0604020202020204" pitchFamily="34" charset="0"/>
                <a:cs typeface="Arial" panose="020B0604020202020204" pitchFamily="34" charset="0"/>
              </a:rPr>
              <a:t> (МС), Вычегодский прогиб (ВПР), </a:t>
            </a:r>
            <a:r>
              <a:rPr lang="ru-RU" sz="1400" dirty="0" err="1">
                <a:latin typeface="Arial" panose="020B0604020202020204" pitchFamily="34" charset="0"/>
                <a:cs typeface="Arial" panose="020B0604020202020204" pitchFamily="34" charset="0"/>
              </a:rPr>
              <a:t>Сысольский</a:t>
            </a:r>
            <a:r>
              <a:rPr lang="ru-RU" sz="1400" dirty="0">
                <a:latin typeface="Arial" panose="020B0604020202020204" pitchFamily="34" charset="0"/>
                <a:cs typeface="Arial" panose="020B0604020202020204" pitchFamily="34" charset="0"/>
              </a:rPr>
              <a:t> свод (СС), </a:t>
            </a:r>
            <a:r>
              <a:rPr lang="ru-RU" sz="1400" dirty="0" err="1">
                <a:latin typeface="Arial" panose="020B0604020202020204" pitchFamily="34" charset="0"/>
                <a:cs typeface="Arial" panose="020B0604020202020204" pitchFamily="34" charset="0"/>
              </a:rPr>
              <a:t>Кожимский</a:t>
            </a:r>
            <a:r>
              <a:rPr lang="ru-RU" sz="1400" dirty="0">
                <a:latin typeface="Arial" panose="020B0604020202020204" pitchFamily="34" charset="0"/>
                <a:cs typeface="Arial" panose="020B0604020202020204" pitchFamily="34" charset="0"/>
              </a:rPr>
              <a:t> прогиб (КПР), Коми-Пермяцкий свод (КПС); </a:t>
            </a:r>
            <a:r>
              <a:rPr lang="ru-RU" sz="1400" b="1" dirty="0">
                <a:latin typeface="Arial" panose="020B0604020202020204" pitchFamily="34" charset="0"/>
                <a:cs typeface="Arial" panose="020B0604020202020204" pitchFamily="34" charset="0"/>
              </a:rPr>
              <a:t>Тимано-Печорская плита (ТПП)</a:t>
            </a:r>
            <a:r>
              <a:rPr lang="ru-RU" sz="1400" dirty="0">
                <a:latin typeface="Arial" panose="020B0604020202020204" pitchFamily="34" charset="0"/>
                <a:cs typeface="Arial" panose="020B0604020202020204" pitchFamily="34" charset="0"/>
              </a:rPr>
              <a:t> в </a:t>
            </a:r>
            <a:r>
              <a:rPr lang="ru-RU" sz="1400" dirty="0" smtClean="0">
                <a:latin typeface="Arial" panose="020B0604020202020204" pitchFamily="34" charset="0"/>
                <a:cs typeface="Arial" panose="020B0604020202020204" pitchFamily="34" charset="0"/>
              </a:rPr>
              <a:t>составе: </a:t>
            </a:r>
            <a:r>
              <a:rPr lang="ru-RU" sz="1400" i="1" dirty="0" smtClean="0">
                <a:latin typeface="Arial" panose="020B0604020202020204" pitchFamily="34" charset="0"/>
                <a:cs typeface="Arial" panose="020B0604020202020204" pitchFamily="34" charset="0"/>
              </a:rPr>
              <a:t>3</a:t>
            </a:r>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 </a:t>
            </a:r>
            <a:r>
              <a:rPr lang="ru-RU" sz="1400" dirty="0" err="1" smtClean="0">
                <a:latin typeface="Arial" panose="020B0604020202020204" pitchFamily="34" charset="0"/>
                <a:cs typeface="Arial" panose="020B0604020202020204" pitchFamily="34" charset="0"/>
              </a:rPr>
              <a:t>Тиманское</a:t>
            </a:r>
            <a:r>
              <a:rPr lang="ru-RU" sz="1400" dirty="0" smtClean="0">
                <a:latin typeface="Arial" panose="020B0604020202020204" pitchFamily="34" charset="0"/>
                <a:cs typeface="Arial" panose="020B0604020202020204" pitchFamily="34" charset="0"/>
              </a:rPr>
              <a:t> </a:t>
            </a:r>
            <a:r>
              <a:rPr lang="ru-RU" sz="1400" dirty="0">
                <a:latin typeface="Arial" panose="020B0604020202020204" pitchFamily="34" charset="0"/>
                <a:cs typeface="Arial" panose="020B0604020202020204" pitchFamily="34" charset="0"/>
              </a:rPr>
              <a:t>поднятие (ТП); </a:t>
            </a:r>
            <a:r>
              <a:rPr lang="ru-RU" sz="1400" i="1" dirty="0" smtClean="0">
                <a:latin typeface="Arial" panose="020B0604020202020204" pitchFamily="34" charset="0"/>
                <a:cs typeface="Arial" panose="020B0604020202020204" pitchFamily="34" charset="0"/>
              </a:rPr>
              <a:t>4</a:t>
            </a:r>
            <a:r>
              <a:rPr lang="ru-RU" sz="1400" dirty="0" smtClean="0">
                <a:latin typeface="Arial" panose="020B0604020202020204" pitchFamily="34" charset="0"/>
                <a:cs typeface="Arial" panose="020B0604020202020204" pitchFamily="34" charset="0"/>
              </a:rPr>
              <a:t> – Печорская </a:t>
            </a:r>
            <a:r>
              <a:rPr lang="ru-RU" sz="1400" dirty="0" err="1" smtClean="0">
                <a:latin typeface="Arial" panose="020B0604020202020204" pitchFamily="34" charset="0"/>
                <a:cs typeface="Arial" panose="020B0604020202020204" pitchFamily="34" charset="0"/>
              </a:rPr>
              <a:t>синеклиза</a:t>
            </a:r>
            <a:r>
              <a:rPr lang="ru-RU" sz="1400" dirty="0" smtClean="0">
                <a:latin typeface="Arial" panose="020B0604020202020204" pitchFamily="34" charset="0"/>
                <a:cs typeface="Arial" panose="020B0604020202020204" pitchFamily="34" charset="0"/>
              </a:rPr>
              <a:t> (ПС) в составе: Ижма-Печорская </a:t>
            </a:r>
            <a:r>
              <a:rPr lang="ru-RU" sz="1400" dirty="0">
                <a:latin typeface="Arial" panose="020B0604020202020204" pitchFamily="34" charset="0"/>
                <a:cs typeface="Arial" panose="020B0604020202020204" pitchFamily="34" charset="0"/>
              </a:rPr>
              <a:t>впадина (ИПВ), </a:t>
            </a:r>
            <a:r>
              <a:rPr lang="ru-RU" sz="1400" dirty="0" err="1">
                <a:latin typeface="Arial" panose="020B0604020202020204" pitchFamily="34" charset="0"/>
                <a:cs typeface="Arial" panose="020B0604020202020204" pitchFamily="34" charset="0"/>
              </a:rPr>
              <a:t>Печоро-Колвинская</a:t>
            </a:r>
            <a:r>
              <a:rPr lang="ru-RU" sz="1400" dirty="0">
                <a:latin typeface="Arial" panose="020B0604020202020204" pitchFamily="34" charset="0"/>
                <a:cs typeface="Arial" panose="020B0604020202020204" pitchFamily="34" charset="0"/>
              </a:rPr>
              <a:t> зона (ПКЗ), </a:t>
            </a:r>
            <a:r>
              <a:rPr lang="ru-RU" sz="1400" dirty="0" err="1">
                <a:latin typeface="Arial" panose="020B0604020202020204" pitchFamily="34" charset="0"/>
                <a:cs typeface="Arial" panose="020B0604020202020204" pitchFamily="34" charset="0"/>
              </a:rPr>
              <a:t>Хорейверский</a:t>
            </a:r>
            <a:r>
              <a:rPr lang="ru-RU" sz="1400" dirty="0">
                <a:latin typeface="Arial" panose="020B0604020202020204" pitchFamily="34" charset="0"/>
                <a:cs typeface="Arial" panose="020B0604020202020204" pitchFamily="34" charset="0"/>
              </a:rPr>
              <a:t> бассейн (ХВБ), Омра-</a:t>
            </a:r>
            <a:r>
              <a:rPr lang="ru-RU" sz="1400" dirty="0" err="1">
                <a:latin typeface="Arial" panose="020B0604020202020204" pitchFamily="34" charset="0"/>
                <a:cs typeface="Arial" panose="020B0604020202020204" pitchFamily="34" charset="0"/>
              </a:rPr>
              <a:t>Лузская</a:t>
            </a:r>
            <a:r>
              <a:rPr lang="ru-RU" sz="1400" dirty="0">
                <a:latin typeface="Arial" panose="020B0604020202020204" pitchFamily="34" charset="0"/>
                <a:cs typeface="Arial" panose="020B0604020202020204" pitchFamily="34" charset="0"/>
              </a:rPr>
              <a:t> седловина (ОЛС); </a:t>
            </a:r>
            <a:r>
              <a:rPr lang="ru-RU" sz="1400" b="1" dirty="0">
                <a:latin typeface="Arial" panose="020B0604020202020204" pitchFamily="34" charset="0"/>
                <a:cs typeface="Arial" panose="020B0604020202020204" pitchFamily="34" charset="0"/>
              </a:rPr>
              <a:t>Уральская складчатая система (УСС)</a:t>
            </a:r>
            <a:r>
              <a:rPr lang="ru-RU" sz="1400" dirty="0">
                <a:latin typeface="Arial" panose="020B0604020202020204" pitchFamily="34" charset="0"/>
                <a:cs typeface="Arial" panose="020B0604020202020204" pitchFamily="34" charset="0"/>
              </a:rPr>
              <a:t> в составе </a:t>
            </a:r>
            <a:r>
              <a:rPr lang="ru-RU" sz="1400" dirty="0" smtClean="0">
                <a:latin typeface="Arial" panose="020B0604020202020204" pitchFamily="34" charset="0"/>
                <a:cs typeface="Arial" panose="020B0604020202020204" pitchFamily="34" charset="0"/>
              </a:rPr>
              <a:t>(</a:t>
            </a:r>
            <a:r>
              <a:rPr lang="ru-RU" sz="1400" i="1" dirty="0" smtClean="0">
                <a:latin typeface="Arial" panose="020B0604020202020204" pitchFamily="34" charset="0"/>
                <a:cs typeface="Arial" panose="020B0604020202020204" pitchFamily="34" charset="0"/>
              </a:rPr>
              <a:t>5</a:t>
            </a:r>
            <a:r>
              <a:rPr lang="ru-RU" sz="1400" dirty="0" smtClean="0">
                <a:latin typeface="Arial" panose="020B0604020202020204" pitchFamily="34" charset="0"/>
                <a:cs typeface="Arial" panose="020B0604020202020204" pitchFamily="34" charset="0"/>
              </a:rPr>
              <a:t>–</a:t>
            </a:r>
            <a:r>
              <a:rPr lang="ru-RU" sz="1400" i="1" dirty="0" smtClean="0">
                <a:latin typeface="Arial" panose="020B0604020202020204" pitchFamily="34" charset="0"/>
                <a:cs typeface="Arial" panose="020B0604020202020204" pitchFamily="34" charset="0"/>
              </a:rPr>
              <a:t>6</a:t>
            </a:r>
            <a:r>
              <a:rPr lang="ru-RU" sz="1400" dirty="0" smtClean="0">
                <a:latin typeface="Arial" panose="020B0604020202020204" pitchFamily="34" charset="0"/>
                <a:cs typeface="Arial" panose="020B0604020202020204" pitchFamily="34" charset="0"/>
              </a:rPr>
              <a:t>): </a:t>
            </a:r>
            <a:r>
              <a:rPr lang="ru-RU" sz="1400" i="1" dirty="0" smtClean="0">
                <a:latin typeface="Arial" panose="020B0604020202020204" pitchFamily="34" charset="0"/>
                <a:cs typeface="Arial" panose="020B0604020202020204" pitchFamily="34" charset="0"/>
              </a:rPr>
              <a:t>5</a:t>
            </a:r>
            <a:r>
              <a:rPr lang="ru-RU" sz="1400" dirty="0" smtClean="0">
                <a:latin typeface="Arial" panose="020B0604020202020204" pitchFamily="34" charset="0"/>
                <a:cs typeface="Arial" panose="020B0604020202020204" pitchFamily="34" charset="0"/>
              </a:rPr>
              <a:t> – </a:t>
            </a:r>
            <a:r>
              <a:rPr lang="ru-RU" sz="1400" dirty="0" err="1">
                <a:latin typeface="Arial" panose="020B0604020202020204" pitchFamily="34" charset="0"/>
                <a:cs typeface="Arial" panose="020B0604020202020204" pitchFamily="34" charset="0"/>
              </a:rPr>
              <a:t>Предуральский</a:t>
            </a:r>
            <a:r>
              <a:rPr lang="ru-RU" sz="1400" dirty="0">
                <a:latin typeface="Arial" panose="020B0604020202020204" pitchFamily="34" charset="0"/>
                <a:cs typeface="Arial" panose="020B0604020202020204" pitchFamily="34" charset="0"/>
              </a:rPr>
              <a:t> краевой прогиб (ППР); </a:t>
            </a:r>
            <a:r>
              <a:rPr lang="ru-RU" sz="1400" i="1" dirty="0" smtClean="0">
                <a:latin typeface="Arial" panose="020B0604020202020204" pitchFamily="34" charset="0"/>
                <a:cs typeface="Arial" panose="020B0604020202020204" pitchFamily="34" charset="0"/>
              </a:rPr>
              <a:t>6</a:t>
            </a:r>
            <a:r>
              <a:rPr lang="ru-RU" sz="1400" dirty="0" smtClean="0">
                <a:latin typeface="Arial" panose="020B0604020202020204" pitchFamily="34" charset="0"/>
                <a:cs typeface="Arial" panose="020B0604020202020204" pitchFamily="34" charset="0"/>
              </a:rPr>
              <a:t> – Уральское </a:t>
            </a:r>
            <a:r>
              <a:rPr lang="ru-RU" sz="1400" dirty="0">
                <a:latin typeface="Arial" panose="020B0604020202020204" pitchFamily="34" charset="0"/>
                <a:cs typeface="Arial" panose="020B0604020202020204" pitchFamily="34" charset="0"/>
              </a:rPr>
              <a:t>поднятие (УП); </a:t>
            </a:r>
            <a:r>
              <a:rPr lang="ru-RU" sz="1400" b="1" dirty="0">
                <a:latin typeface="Arial" panose="020B0604020202020204" pitchFamily="34" charset="0"/>
                <a:cs typeface="Arial" panose="020B0604020202020204" pitchFamily="34" charset="0"/>
              </a:rPr>
              <a:t>Западно-Сибирская плита (ЗСП)</a:t>
            </a:r>
            <a:r>
              <a:rPr lang="ru-RU" sz="1400" dirty="0">
                <a:latin typeface="Arial" panose="020B0604020202020204" pitchFamily="34" charset="0"/>
                <a:cs typeface="Arial" panose="020B0604020202020204" pitchFamily="34" charset="0"/>
              </a:rPr>
              <a:t> в </a:t>
            </a:r>
            <a:r>
              <a:rPr lang="ru-RU" sz="1400" dirty="0" smtClean="0">
                <a:latin typeface="Arial" panose="020B0604020202020204" pitchFamily="34" charset="0"/>
                <a:cs typeface="Arial" panose="020B0604020202020204" pitchFamily="34" charset="0"/>
              </a:rPr>
              <a:t>составе (</a:t>
            </a:r>
            <a:r>
              <a:rPr lang="ru-RU" sz="1400" i="1" dirty="0" smtClean="0">
                <a:latin typeface="Arial" panose="020B0604020202020204" pitchFamily="34" charset="0"/>
                <a:cs typeface="Arial" panose="020B0604020202020204" pitchFamily="34" charset="0"/>
              </a:rPr>
              <a:t>7</a:t>
            </a:r>
            <a:r>
              <a:rPr lang="ru-RU" sz="1400" dirty="0" smtClean="0">
                <a:latin typeface="Arial" panose="020B0604020202020204" pitchFamily="34" charset="0"/>
                <a:cs typeface="Arial" panose="020B0604020202020204" pitchFamily="34" charset="0"/>
              </a:rPr>
              <a:t>–</a:t>
            </a:r>
            <a:r>
              <a:rPr lang="ru-RU" sz="1400" i="1" dirty="0" smtClean="0">
                <a:latin typeface="Arial" panose="020B0604020202020204" pitchFamily="34" charset="0"/>
                <a:cs typeface="Arial" panose="020B0604020202020204" pitchFamily="34" charset="0"/>
              </a:rPr>
              <a:t>11</a:t>
            </a:r>
            <a:r>
              <a:rPr lang="ru-RU" sz="1400" dirty="0" smtClean="0">
                <a:latin typeface="Arial" panose="020B0604020202020204" pitchFamily="34" charset="0"/>
                <a:cs typeface="Arial" panose="020B0604020202020204" pitchFamily="34" charset="0"/>
              </a:rPr>
              <a:t>): </a:t>
            </a:r>
            <a:r>
              <a:rPr lang="ru-RU" sz="1400" i="1" dirty="0" smtClean="0">
                <a:latin typeface="Arial" panose="020B0604020202020204" pitchFamily="34" charset="0"/>
                <a:cs typeface="Arial" panose="020B0604020202020204" pitchFamily="34" charset="0"/>
              </a:rPr>
              <a:t>7</a:t>
            </a:r>
            <a:r>
              <a:rPr lang="ru-RU" sz="1400" dirty="0" smtClean="0">
                <a:latin typeface="Arial" panose="020B0604020202020204" pitchFamily="34" charset="0"/>
                <a:cs typeface="Arial" panose="020B0604020202020204" pitchFamily="34" charset="0"/>
              </a:rPr>
              <a:t> – Приуральский </a:t>
            </a:r>
            <a:r>
              <a:rPr lang="ru-RU" sz="1400" dirty="0">
                <a:latin typeface="Arial" panose="020B0604020202020204" pitchFamily="34" charset="0"/>
                <a:cs typeface="Arial" panose="020B0604020202020204" pitchFamily="34" charset="0"/>
              </a:rPr>
              <a:t>(</a:t>
            </a:r>
            <a:r>
              <a:rPr lang="ru-RU" sz="1400" dirty="0" err="1">
                <a:latin typeface="Arial" panose="020B0604020202020204" pitchFamily="34" charset="0"/>
                <a:cs typeface="Arial" panose="020B0604020202020204" pitchFamily="34" charset="0"/>
              </a:rPr>
              <a:t>Тагильский</a:t>
            </a:r>
            <a:r>
              <a:rPr lang="ru-RU" sz="1400" dirty="0">
                <a:latin typeface="Arial" panose="020B0604020202020204" pitchFamily="34" charset="0"/>
                <a:cs typeface="Arial" panose="020B0604020202020204" pitchFamily="34" charset="0"/>
              </a:rPr>
              <a:t>) прогиб (ПП); </a:t>
            </a:r>
            <a:r>
              <a:rPr lang="ru-RU" sz="1400" i="1" dirty="0" smtClean="0">
                <a:latin typeface="Arial" panose="020B0604020202020204" pitchFamily="34" charset="0"/>
                <a:cs typeface="Arial" panose="020B0604020202020204" pitchFamily="34" charset="0"/>
              </a:rPr>
              <a:t>8</a:t>
            </a:r>
            <a:r>
              <a:rPr lang="ru-RU" sz="1400" dirty="0" smtClean="0">
                <a:latin typeface="Arial" panose="020B0604020202020204" pitchFamily="34" charset="0"/>
                <a:cs typeface="Arial" panose="020B0604020202020204" pitchFamily="34" charset="0"/>
              </a:rPr>
              <a:t> – Восточно-Уральское </a:t>
            </a:r>
            <a:r>
              <a:rPr lang="ru-RU" sz="1400" dirty="0">
                <a:latin typeface="Arial" panose="020B0604020202020204" pitchFamily="34" charset="0"/>
                <a:cs typeface="Arial" panose="020B0604020202020204" pitchFamily="34" charset="0"/>
              </a:rPr>
              <a:t>поднятие (ВУП); </a:t>
            </a:r>
            <a:r>
              <a:rPr lang="ru-RU" sz="1400" i="1" dirty="0" smtClean="0">
                <a:latin typeface="Arial" panose="020B0604020202020204" pitchFamily="34" charset="0"/>
                <a:cs typeface="Arial" panose="020B0604020202020204" pitchFamily="34" charset="0"/>
              </a:rPr>
              <a:t>9</a:t>
            </a:r>
            <a:r>
              <a:rPr lang="ru-RU" sz="1400" dirty="0" smtClean="0">
                <a:latin typeface="Arial" panose="020B0604020202020204" pitchFamily="34" charset="0"/>
                <a:cs typeface="Arial" panose="020B0604020202020204" pitchFamily="34" charset="0"/>
              </a:rPr>
              <a:t> – Восточно-Уральский </a:t>
            </a:r>
            <a:r>
              <a:rPr lang="ru-RU" sz="1400" dirty="0">
                <a:latin typeface="Arial" panose="020B0604020202020204" pitchFamily="34" charset="0"/>
                <a:cs typeface="Arial" panose="020B0604020202020204" pitchFamily="34" charset="0"/>
              </a:rPr>
              <a:t>прогиб (ВУПР); </a:t>
            </a:r>
            <a:r>
              <a:rPr lang="ru-RU" sz="1400" i="1" dirty="0">
                <a:latin typeface="Arial" panose="020B0604020202020204" pitchFamily="34" charset="0"/>
                <a:cs typeface="Arial" panose="020B0604020202020204" pitchFamily="34" charset="0"/>
              </a:rPr>
              <a:t>10</a:t>
            </a:r>
            <a:r>
              <a:rPr lang="ru-RU" sz="1400" dirty="0">
                <a:latin typeface="Arial" panose="020B0604020202020204" pitchFamily="34" charset="0"/>
                <a:cs typeface="Arial" panose="020B0604020202020204" pitchFamily="34" charset="0"/>
              </a:rPr>
              <a:t> – Зауральское поднятие (ЗУП); </a:t>
            </a:r>
            <a:r>
              <a:rPr lang="ru-RU" sz="1400" i="1" dirty="0">
                <a:latin typeface="Arial" panose="020B0604020202020204" pitchFamily="34" charset="0"/>
                <a:cs typeface="Arial" panose="020B0604020202020204" pitchFamily="34" charset="0"/>
              </a:rPr>
              <a:t>11</a:t>
            </a:r>
            <a:r>
              <a:rPr lang="ru-RU" sz="1400" dirty="0">
                <a:latin typeface="Arial" panose="020B0604020202020204" pitchFamily="34" charset="0"/>
                <a:cs typeface="Arial" panose="020B0604020202020204" pitchFamily="34" charset="0"/>
              </a:rPr>
              <a:t> – </a:t>
            </a:r>
            <a:r>
              <a:rPr lang="ru-RU" sz="1400" dirty="0" err="1">
                <a:latin typeface="Arial" panose="020B0604020202020204" pitchFamily="34" charset="0"/>
                <a:cs typeface="Arial" panose="020B0604020202020204" pitchFamily="34" charset="0"/>
              </a:rPr>
              <a:t>Хантымансийское</a:t>
            </a:r>
            <a:r>
              <a:rPr lang="ru-RU" sz="1400" dirty="0">
                <a:latin typeface="Arial" panose="020B0604020202020204" pitchFamily="34" charset="0"/>
                <a:cs typeface="Arial" panose="020B0604020202020204" pitchFamily="34" charset="0"/>
              </a:rPr>
              <a:t> срединное поднятие (ХСП); </a:t>
            </a:r>
            <a:r>
              <a:rPr lang="ru-RU" sz="1400" i="1" dirty="0">
                <a:latin typeface="Arial" panose="020B0604020202020204" pitchFamily="34" charset="0"/>
                <a:cs typeface="Arial" panose="020B0604020202020204" pitchFamily="34" charset="0"/>
              </a:rPr>
              <a:t>12</a:t>
            </a:r>
            <a:r>
              <a:rPr lang="ru-RU" sz="1400" dirty="0">
                <a:latin typeface="Arial" panose="020B0604020202020204" pitchFamily="34" charset="0"/>
                <a:cs typeface="Arial" panose="020B0604020202020204" pitchFamily="34" charset="0"/>
              </a:rPr>
              <a:t> – </a:t>
            </a:r>
            <a:r>
              <a:rPr lang="ru-RU" sz="1400" dirty="0" err="1">
                <a:latin typeface="Arial" panose="020B0604020202020204" pitchFamily="34" charset="0"/>
                <a:cs typeface="Arial" panose="020B0604020202020204" pitchFamily="34" charset="0"/>
              </a:rPr>
              <a:t>Надымский</a:t>
            </a:r>
            <a:r>
              <a:rPr lang="ru-RU" sz="1400" dirty="0">
                <a:latin typeface="Arial" panose="020B0604020202020204" pitchFamily="34" charset="0"/>
                <a:cs typeface="Arial" panose="020B0604020202020204" pitchFamily="34" charset="0"/>
              </a:rPr>
              <a:t> блок</a:t>
            </a:r>
            <a:r>
              <a:rPr lang="ru-RU" sz="1400" dirty="0" smtClean="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58548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3548483" y="116632"/>
            <a:ext cx="1978106" cy="523220"/>
          </a:xfrm>
          <a:prstGeom prst="rect">
            <a:avLst/>
          </a:prstGeom>
        </p:spPr>
        <p:txBody>
          <a:bodyPr wrap="none">
            <a:spAutoFit/>
          </a:bodyPr>
          <a:lstStyle/>
          <a:p>
            <a:r>
              <a:rPr lang="ru-RU" sz="2800" b="1" dirty="0" smtClean="0">
                <a:latin typeface="+mj-lt"/>
              </a:rPr>
              <a:t>Литература</a:t>
            </a:r>
            <a:endParaRPr lang="ru-RU" sz="2800" b="1" dirty="0">
              <a:latin typeface="+mj-lt"/>
            </a:endParaRPr>
          </a:p>
        </p:txBody>
      </p:sp>
      <p:sp>
        <p:nvSpPr>
          <p:cNvPr id="8" name="Прямоугольник 7"/>
          <p:cNvSpPr/>
          <p:nvPr/>
        </p:nvSpPr>
        <p:spPr>
          <a:xfrm>
            <a:off x="323528" y="836712"/>
            <a:ext cx="8640960" cy="5262979"/>
          </a:xfrm>
          <a:prstGeom prst="rect">
            <a:avLst/>
          </a:prstGeom>
        </p:spPr>
        <p:txBody>
          <a:bodyPr wrap="square">
            <a:spAutoFit/>
          </a:bodyPr>
          <a:lstStyle/>
          <a:p>
            <a:r>
              <a:rPr lang="ru-RU" sz="1600" dirty="0" err="1">
                <a:solidFill>
                  <a:srgbClr val="FF0000"/>
                </a:solidFill>
                <a:hlinkClick r:id="rId2"/>
              </a:rPr>
              <a:t>Petr</a:t>
            </a:r>
            <a:r>
              <a:rPr lang="ru-RU" sz="1600" dirty="0">
                <a:solidFill>
                  <a:srgbClr val="FF0000"/>
                </a:solidFill>
                <a:hlinkClick r:id="rId2"/>
              </a:rPr>
              <a:t> S. </a:t>
            </a:r>
            <a:r>
              <a:rPr lang="ru-RU" sz="1600" dirty="0" err="1">
                <a:solidFill>
                  <a:srgbClr val="FF0000"/>
                </a:solidFill>
                <a:hlinkClick r:id="rId2"/>
              </a:rPr>
              <a:t>Martyshko</a:t>
            </a:r>
            <a:r>
              <a:rPr lang="ru-RU" sz="1600" dirty="0">
                <a:solidFill>
                  <a:srgbClr val="FF0000"/>
                </a:solidFill>
              </a:rPr>
              <a:t>, </a:t>
            </a:r>
            <a:r>
              <a:rPr lang="ru-RU" sz="1600" dirty="0" err="1">
                <a:solidFill>
                  <a:srgbClr val="FF0000"/>
                </a:solidFill>
                <a:hlinkClick r:id="rId3"/>
              </a:rPr>
              <a:t>Igor</a:t>
            </a:r>
            <a:r>
              <a:rPr lang="ru-RU" sz="1600" dirty="0">
                <a:solidFill>
                  <a:srgbClr val="FF0000"/>
                </a:solidFill>
                <a:hlinkClick r:id="rId3"/>
              </a:rPr>
              <a:t> V. </a:t>
            </a:r>
            <a:r>
              <a:rPr lang="ru-RU" sz="1600" dirty="0" err="1">
                <a:solidFill>
                  <a:srgbClr val="FF0000"/>
                </a:solidFill>
                <a:hlinkClick r:id="rId3"/>
              </a:rPr>
              <a:t>Ladovskii</a:t>
            </a:r>
            <a:r>
              <a:rPr lang="ru-RU" sz="1600" dirty="0">
                <a:solidFill>
                  <a:srgbClr val="FF0000"/>
                </a:solidFill>
              </a:rPr>
              <a:t>, </a:t>
            </a:r>
            <a:r>
              <a:rPr lang="ru-RU" sz="1600" dirty="0" err="1">
                <a:solidFill>
                  <a:srgbClr val="FF0000"/>
                </a:solidFill>
                <a:hlinkClick r:id="rId4"/>
              </a:rPr>
              <a:t>Denis</a:t>
            </a:r>
            <a:r>
              <a:rPr lang="ru-RU" sz="1600" dirty="0">
                <a:solidFill>
                  <a:srgbClr val="FF0000"/>
                </a:solidFill>
                <a:hlinkClick r:id="rId4"/>
              </a:rPr>
              <a:t> D. </a:t>
            </a:r>
            <a:r>
              <a:rPr lang="ru-RU" sz="1600" dirty="0" err="1">
                <a:solidFill>
                  <a:srgbClr val="FF0000"/>
                </a:solidFill>
                <a:hlinkClick r:id="rId4"/>
              </a:rPr>
              <a:t>Byzov</a:t>
            </a:r>
            <a:r>
              <a:rPr lang="ru-RU" sz="1600" dirty="0">
                <a:solidFill>
                  <a:srgbClr val="FF0000"/>
                </a:solidFill>
              </a:rPr>
              <a:t> </a:t>
            </a:r>
            <a:r>
              <a:rPr lang="ru-RU" sz="1600" dirty="0" err="1">
                <a:solidFill>
                  <a:srgbClr val="FF0000"/>
                </a:solidFill>
              </a:rPr>
              <a:t>and</a:t>
            </a:r>
            <a:r>
              <a:rPr lang="ru-RU" sz="1600" dirty="0">
                <a:solidFill>
                  <a:srgbClr val="FF0000"/>
                </a:solidFill>
              </a:rPr>
              <a:t> </a:t>
            </a:r>
            <a:r>
              <a:rPr lang="ru-RU" sz="1600" dirty="0" err="1">
                <a:solidFill>
                  <a:srgbClr val="FF0000"/>
                </a:solidFill>
                <a:hlinkClick r:id="rId5"/>
              </a:rPr>
              <a:t>Alexander</a:t>
            </a:r>
            <a:r>
              <a:rPr lang="ru-RU" sz="1600" dirty="0">
                <a:solidFill>
                  <a:srgbClr val="FF0000"/>
                </a:solidFill>
                <a:hlinkClick r:id="rId5"/>
              </a:rPr>
              <a:t> G. </a:t>
            </a:r>
            <a:r>
              <a:rPr lang="ru-RU" sz="1600" dirty="0" err="1">
                <a:solidFill>
                  <a:srgbClr val="FF0000"/>
                </a:solidFill>
                <a:hlinkClick r:id="rId5"/>
              </a:rPr>
              <a:t>Tsidaev</a:t>
            </a:r>
            <a:endParaRPr lang="ru-RU" sz="1600" dirty="0">
              <a:solidFill>
                <a:srgbClr val="FF0000"/>
              </a:solidFill>
            </a:endParaRPr>
          </a:p>
          <a:p>
            <a:r>
              <a:rPr lang="ru-RU" sz="1600" dirty="0" err="1">
                <a:solidFill>
                  <a:srgbClr val="FF0000"/>
                </a:solidFill>
                <a:hlinkClick r:id="rId6"/>
              </a:rPr>
              <a:t>Gravity</a:t>
            </a:r>
            <a:r>
              <a:rPr lang="ru-RU" sz="1600" dirty="0">
                <a:solidFill>
                  <a:srgbClr val="FF0000"/>
                </a:solidFill>
                <a:hlinkClick r:id="rId6"/>
              </a:rPr>
              <a:t> </a:t>
            </a:r>
            <a:r>
              <a:rPr lang="ru-RU" sz="1600" dirty="0" err="1">
                <a:solidFill>
                  <a:srgbClr val="FF0000"/>
                </a:solidFill>
                <a:hlinkClick r:id="rId6"/>
              </a:rPr>
              <a:t>Data</a:t>
            </a:r>
            <a:r>
              <a:rPr lang="ru-RU" sz="1600" dirty="0">
                <a:solidFill>
                  <a:srgbClr val="FF0000"/>
                </a:solidFill>
                <a:hlinkClick r:id="rId6"/>
              </a:rPr>
              <a:t> </a:t>
            </a:r>
            <a:r>
              <a:rPr lang="ru-RU" sz="1600" dirty="0" err="1">
                <a:solidFill>
                  <a:srgbClr val="FF0000"/>
                </a:solidFill>
                <a:hlinkClick r:id="rId6"/>
              </a:rPr>
              <a:t>Inversion</a:t>
            </a:r>
            <a:r>
              <a:rPr lang="ru-RU" sz="1600" dirty="0">
                <a:solidFill>
                  <a:srgbClr val="FF0000"/>
                </a:solidFill>
                <a:hlinkClick r:id="rId6"/>
              </a:rPr>
              <a:t> </a:t>
            </a:r>
            <a:r>
              <a:rPr lang="ru-RU" sz="1600" dirty="0" err="1">
                <a:solidFill>
                  <a:srgbClr val="FF0000"/>
                </a:solidFill>
                <a:hlinkClick r:id="rId6"/>
              </a:rPr>
              <a:t>with</a:t>
            </a:r>
            <a:r>
              <a:rPr lang="ru-RU" sz="1600" dirty="0">
                <a:solidFill>
                  <a:srgbClr val="FF0000"/>
                </a:solidFill>
                <a:hlinkClick r:id="rId6"/>
              </a:rPr>
              <a:t> </a:t>
            </a:r>
            <a:r>
              <a:rPr lang="ru-RU" sz="1600" dirty="0" err="1">
                <a:solidFill>
                  <a:srgbClr val="FF0000"/>
                </a:solidFill>
                <a:hlinkClick r:id="rId6"/>
              </a:rPr>
              <a:t>Method</a:t>
            </a:r>
            <a:r>
              <a:rPr lang="ru-RU" sz="1600" dirty="0">
                <a:solidFill>
                  <a:srgbClr val="FF0000"/>
                </a:solidFill>
                <a:hlinkClick r:id="rId6"/>
              </a:rPr>
              <a:t> </a:t>
            </a:r>
            <a:r>
              <a:rPr lang="ru-RU" sz="1600" dirty="0" err="1">
                <a:solidFill>
                  <a:srgbClr val="FF0000"/>
                </a:solidFill>
                <a:hlinkClick r:id="rId6"/>
              </a:rPr>
              <a:t>of</a:t>
            </a:r>
            <a:r>
              <a:rPr lang="ru-RU" sz="1600" dirty="0">
                <a:solidFill>
                  <a:srgbClr val="FF0000"/>
                </a:solidFill>
                <a:hlinkClick r:id="rId6"/>
              </a:rPr>
              <a:t> </a:t>
            </a:r>
            <a:r>
              <a:rPr lang="ru-RU" sz="1600" dirty="0" err="1">
                <a:solidFill>
                  <a:srgbClr val="FF0000"/>
                </a:solidFill>
                <a:hlinkClick r:id="rId6"/>
              </a:rPr>
              <a:t>Local</a:t>
            </a:r>
            <a:r>
              <a:rPr lang="ru-RU" sz="1600" dirty="0">
                <a:solidFill>
                  <a:srgbClr val="FF0000"/>
                </a:solidFill>
                <a:hlinkClick r:id="rId6"/>
              </a:rPr>
              <a:t> </a:t>
            </a:r>
            <a:r>
              <a:rPr lang="ru-RU" sz="1600" dirty="0" err="1">
                <a:solidFill>
                  <a:srgbClr val="FF0000"/>
                </a:solidFill>
                <a:hlinkClick r:id="rId6"/>
              </a:rPr>
              <a:t>Corrections</a:t>
            </a:r>
            <a:r>
              <a:rPr lang="ru-RU" sz="1600" dirty="0">
                <a:solidFill>
                  <a:srgbClr val="FF0000"/>
                </a:solidFill>
                <a:hlinkClick r:id="rId6"/>
              </a:rPr>
              <a:t> </a:t>
            </a:r>
            <a:r>
              <a:rPr lang="ru-RU" sz="1600" dirty="0" err="1">
                <a:solidFill>
                  <a:srgbClr val="FF0000"/>
                </a:solidFill>
                <a:hlinkClick r:id="rId6"/>
              </a:rPr>
              <a:t>for</a:t>
            </a:r>
            <a:r>
              <a:rPr lang="ru-RU" sz="1600" dirty="0">
                <a:solidFill>
                  <a:srgbClr val="FF0000"/>
                </a:solidFill>
                <a:hlinkClick r:id="rId6"/>
              </a:rPr>
              <a:t> </a:t>
            </a:r>
            <a:r>
              <a:rPr lang="ru-RU" sz="1600" dirty="0" err="1">
                <a:solidFill>
                  <a:srgbClr val="FF0000"/>
                </a:solidFill>
                <a:hlinkClick r:id="rId6"/>
              </a:rPr>
              <a:t>Finite</a:t>
            </a:r>
            <a:r>
              <a:rPr lang="ru-RU" sz="1600" dirty="0">
                <a:solidFill>
                  <a:srgbClr val="FF0000"/>
                </a:solidFill>
                <a:hlinkClick r:id="rId6"/>
              </a:rPr>
              <a:t> </a:t>
            </a:r>
            <a:r>
              <a:rPr lang="ru-RU" sz="1600" dirty="0" err="1">
                <a:solidFill>
                  <a:srgbClr val="FF0000"/>
                </a:solidFill>
                <a:hlinkClick r:id="rId6"/>
              </a:rPr>
              <a:t>Elements</a:t>
            </a:r>
            <a:r>
              <a:rPr lang="ru-RU" sz="1600" dirty="0">
                <a:solidFill>
                  <a:srgbClr val="FF0000"/>
                </a:solidFill>
                <a:hlinkClick r:id="rId6"/>
              </a:rPr>
              <a:t> </a:t>
            </a:r>
            <a:r>
              <a:rPr lang="ru-RU" sz="1600" dirty="0" err="1">
                <a:solidFill>
                  <a:srgbClr val="FF0000"/>
                </a:solidFill>
                <a:hlinkClick r:id="rId6"/>
              </a:rPr>
              <a:t>Models</a:t>
            </a:r>
            <a:r>
              <a:rPr lang="ru-RU" sz="1600" dirty="0">
                <a:solidFill>
                  <a:srgbClr val="FF0000"/>
                </a:solidFill>
              </a:rPr>
              <a:t>.</a:t>
            </a:r>
          </a:p>
          <a:p>
            <a:r>
              <a:rPr lang="ru-RU" sz="1600" i="1" dirty="0" err="1">
                <a:solidFill>
                  <a:srgbClr val="FF0000"/>
                </a:solidFill>
              </a:rPr>
              <a:t>Geosciences</a:t>
            </a:r>
            <a:r>
              <a:rPr lang="ru-RU" sz="1600" dirty="0">
                <a:solidFill>
                  <a:srgbClr val="FF0000"/>
                </a:solidFill>
              </a:rPr>
              <a:t> </a:t>
            </a:r>
            <a:r>
              <a:rPr lang="ru-RU" sz="1600" b="1" dirty="0">
                <a:solidFill>
                  <a:srgbClr val="FF0000"/>
                </a:solidFill>
              </a:rPr>
              <a:t>2018</a:t>
            </a:r>
            <a:r>
              <a:rPr lang="ru-RU" sz="1600" dirty="0">
                <a:solidFill>
                  <a:srgbClr val="FF0000"/>
                </a:solidFill>
              </a:rPr>
              <a:t>, </a:t>
            </a:r>
            <a:r>
              <a:rPr lang="ru-RU" sz="1600" i="1" dirty="0">
                <a:solidFill>
                  <a:srgbClr val="FF0000"/>
                </a:solidFill>
              </a:rPr>
              <a:t>8</a:t>
            </a:r>
            <a:r>
              <a:rPr lang="ru-RU" sz="1600" dirty="0">
                <a:solidFill>
                  <a:srgbClr val="FF0000"/>
                </a:solidFill>
              </a:rPr>
              <a:t>(10), 373; </a:t>
            </a:r>
            <a:r>
              <a:rPr lang="ru-RU" sz="1600" dirty="0">
                <a:solidFill>
                  <a:srgbClr val="FF0000"/>
                </a:solidFill>
                <a:hlinkClick r:id="rId7"/>
              </a:rPr>
              <a:t>https://doi.org/10.3390/geosciences8100373</a:t>
            </a:r>
            <a:endParaRPr lang="en-US" sz="1600" dirty="0" smtClean="0">
              <a:solidFill>
                <a:srgbClr val="FF0000"/>
              </a:solidFill>
            </a:endParaRPr>
          </a:p>
          <a:p>
            <a:endParaRPr lang="ru-RU" sz="1600" dirty="0" smtClean="0"/>
          </a:p>
          <a:p>
            <a:r>
              <a:rPr lang="ru-RU" sz="1600" dirty="0" smtClean="0">
                <a:solidFill>
                  <a:srgbClr val="FF0000"/>
                </a:solidFill>
              </a:rPr>
              <a:t>Мартышко </a:t>
            </a:r>
            <a:r>
              <a:rPr lang="ru-RU" sz="1600" dirty="0">
                <a:solidFill>
                  <a:srgbClr val="FF0000"/>
                </a:solidFill>
              </a:rPr>
              <a:t>П.С., </a:t>
            </a:r>
            <a:r>
              <a:rPr lang="ru-RU" sz="1600" dirty="0" err="1">
                <a:solidFill>
                  <a:srgbClr val="FF0000"/>
                </a:solidFill>
              </a:rPr>
              <a:t>Ладовский</a:t>
            </a:r>
            <a:r>
              <a:rPr lang="ru-RU" sz="1600" dirty="0">
                <a:solidFill>
                  <a:srgbClr val="FF0000"/>
                </a:solidFill>
              </a:rPr>
              <a:t> И.В., </a:t>
            </a:r>
            <a:r>
              <a:rPr lang="ru-RU" sz="1600" dirty="0" err="1">
                <a:solidFill>
                  <a:srgbClr val="FF0000"/>
                </a:solidFill>
              </a:rPr>
              <a:t>Бызов</a:t>
            </a:r>
            <a:r>
              <a:rPr lang="ru-RU" sz="1600" dirty="0">
                <a:solidFill>
                  <a:srgbClr val="FF0000"/>
                </a:solidFill>
              </a:rPr>
              <a:t> Д.Д. О решении обратной задачи гравиметрии на сетках большой размерности // Доклады Академии Наук. 2013. том 450. № 6. С. 702-707. </a:t>
            </a:r>
            <a:endParaRPr lang="ru-RU" sz="1600" dirty="0" smtClean="0">
              <a:solidFill>
                <a:srgbClr val="FF0000"/>
              </a:solidFill>
            </a:endParaRPr>
          </a:p>
          <a:p>
            <a:r>
              <a:rPr lang="ru-RU" sz="1600" b="1" dirty="0" smtClean="0"/>
              <a:t> </a:t>
            </a:r>
            <a:endParaRPr lang="en-US" sz="1600" b="1" dirty="0"/>
          </a:p>
          <a:p>
            <a:r>
              <a:rPr lang="ru-RU" sz="1600" dirty="0">
                <a:solidFill>
                  <a:srgbClr val="FF0000"/>
                </a:solidFill>
              </a:rPr>
              <a:t>Мартышко П.С., </a:t>
            </a:r>
            <a:r>
              <a:rPr lang="ru-RU" sz="1600" dirty="0" err="1">
                <a:solidFill>
                  <a:srgbClr val="FF0000"/>
                </a:solidFill>
              </a:rPr>
              <a:t>Ладовский</a:t>
            </a:r>
            <a:r>
              <a:rPr lang="ru-RU" sz="1600" dirty="0">
                <a:solidFill>
                  <a:srgbClr val="FF0000"/>
                </a:solidFill>
              </a:rPr>
              <a:t> И.В., </a:t>
            </a:r>
            <a:r>
              <a:rPr lang="ru-RU" sz="1600" dirty="0" err="1">
                <a:solidFill>
                  <a:srgbClr val="FF0000"/>
                </a:solidFill>
              </a:rPr>
              <a:t>Бызов</a:t>
            </a:r>
            <a:r>
              <a:rPr lang="ru-RU" sz="1600" dirty="0">
                <a:solidFill>
                  <a:srgbClr val="FF0000"/>
                </a:solidFill>
              </a:rPr>
              <a:t> Д.Д. Об устойчивых методах интерпретации данных гравиметрии // Доклады Академии Наук. 2016. том 471. </a:t>
            </a:r>
            <a:r>
              <a:rPr lang="en-US" sz="1600" dirty="0">
                <a:solidFill>
                  <a:srgbClr val="FF0000"/>
                </a:solidFill>
              </a:rPr>
              <a:t>№ 6. </a:t>
            </a:r>
            <a:r>
              <a:rPr lang="ru-RU" sz="1600" dirty="0">
                <a:solidFill>
                  <a:srgbClr val="FF0000"/>
                </a:solidFill>
              </a:rPr>
              <a:t>С</a:t>
            </a:r>
            <a:r>
              <a:rPr lang="en-US" sz="1600" dirty="0">
                <a:solidFill>
                  <a:srgbClr val="FF0000"/>
                </a:solidFill>
              </a:rPr>
              <a:t>. 725-728</a:t>
            </a:r>
            <a:r>
              <a:rPr lang="en-US" sz="1600" dirty="0" smtClean="0">
                <a:solidFill>
                  <a:srgbClr val="FF0000"/>
                </a:solidFill>
              </a:rPr>
              <a:t>.</a:t>
            </a:r>
            <a:endParaRPr lang="ru-RU" sz="1600" dirty="0" smtClean="0">
              <a:solidFill>
                <a:srgbClr val="FF0000"/>
              </a:solidFill>
            </a:endParaRPr>
          </a:p>
          <a:p>
            <a:endParaRPr lang="ru-RU" sz="1600" dirty="0" smtClean="0"/>
          </a:p>
          <a:p>
            <a:r>
              <a:rPr lang="ru-RU" sz="1600" dirty="0" err="1">
                <a:solidFill>
                  <a:srgbClr val="FF0000"/>
                </a:solidFill>
              </a:rPr>
              <a:t>Ладовский</a:t>
            </a:r>
            <a:r>
              <a:rPr lang="ru-RU" sz="1600" dirty="0">
                <a:solidFill>
                  <a:srgbClr val="FF0000"/>
                </a:solidFill>
              </a:rPr>
              <a:t> И.В., Мартышко П.С., </a:t>
            </a:r>
            <a:r>
              <a:rPr lang="ru-RU" sz="1600" dirty="0" err="1">
                <a:solidFill>
                  <a:srgbClr val="FF0000"/>
                </a:solidFill>
              </a:rPr>
              <a:t>Бызов</a:t>
            </a:r>
            <a:r>
              <a:rPr lang="ru-RU" sz="1600" dirty="0">
                <a:solidFill>
                  <a:srgbClr val="FF0000"/>
                </a:solidFill>
              </a:rPr>
              <a:t> Д.Д., Колмогорова В.В. О выборе избыточной плотности при гравитационном моделировании неоднородных сред // Физика Земли. </a:t>
            </a:r>
            <a:r>
              <a:rPr lang="en-US" sz="1600" dirty="0">
                <a:solidFill>
                  <a:srgbClr val="FF0000"/>
                </a:solidFill>
              </a:rPr>
              <a:t>2017. №1. </a:t>
            </a:r>
            <a:endParaRPr lang="ru-RU" sz="1600" dirty="0">
              <a:solidFill>
                <a:srgbClr val="FF0000"/>
              </a:solidFill>
            </a:endParaRPr>
          </a:p>
          <a:p>
            <a:endParaRPr lang="en-US" sz="1600" dirty="0" smtClean="0"/>
          </a:p>
          <a:p>
            <a:r>
              <a:rPr lang="ru-RU" sz="1600" dirty="0" smtClean="0">
                <a:solidFill>
                  <a:srgbClr val="FF0000"/>
                </a:solidFill>
              </a:rPr>
              <a:t>Мартышко </a:t>
            </a:r>
            <a:r>
              <a:rPr lang="ru-RU" sz="1600" dirty="0">
                <a:solidFill>
                  <a:srgbClr val="FF0000"/>
                </a:solidFill>
              </a:rPr>
              <a:t>П.С., </a:t>
            </a:r>
            <a:r>
              <a:rPr lang="ru-RU" sz="1600" dirty="0" err="1">
                <a:solidFill>
                  <a:srgbClr val="FF0000"/>
                </a:solidFill>
              </a:rPr>
              <a:t>Ладовский</a:t>
            </a:r>
            <a:r>
              <a:rPr lang="ru-RU" sz="1600" dirty="0">
                <a:solidFill>
                  <a:srgbClr val="FF0000"/>
                </a:solidFill>
              </a:rPr>
              <a:t> И.В., Федорова Н.В., </a:t>
            </a:r>
            <a:r>
              <a:rPr lang="ru-RU" sz="1600" dirty="0" err="1">
                <a:solidFill>
                  <a:srgbClr val="FF0000"/>
                </a:solidFill>
              </a:rPr>
              <a:t>Бызов</a:t>
            </a:r>
            <a:r>
              <a:rPr lang="ru-RU" sz="1600" dirty="0">
                <a:solidFill>
                  <a:srgbClr val="FF0000"/>
                </a:solidFill>
              </a:rPr>
              <a:t> Д.Д., </a:t>
            </a:r>
            <a:r>
              <a:rPr lang="ru-RU" sz="1600" dirty="0" err="1">
                <a:solidFill>
                  <a:srgbClr val="FF0000"/>
                </a:solidFill>
              </a:rPr>
              <a:t>Цидаев</a:t>
            </a:r>
            <a:r>
              <a:rPr lang="ru-RU" sz="1600" dirty="0">
                <a:solidFill>
                  <a:srgbClr val="FF0000"/>
                </a:solidFill>
              </a:rPr>
              <a:t> А.Г. </a:t>
            </a:r>
            <a:endParaRPr lang="en-US" sz="1600" dirty="0">
              <a:solidFill>
                <a:srgbClr val="FF0000"/>
              </a:solidFill>
            </a:endParaRPr>
          </a:p>
          <a:p>
            <a:r>
              <a:rPr lang="ru-RU" sz="1600" dirty="0">
                <a:solidFill>
                  <a:srgbClr val="FF0000"/>
                </a:solidFill>
              </a:rPr>
              <a:t>ТЕОРИЯ  И  МЕТОДЫ КОМПЛЕКСНОЙ ИНТЕРПРЕТАЦИИ ГЕОФИЗИЧЕСКИХ  ДАННЫХ</a:t>
            </a:r>
            <a:r>
              <a:rPr lang="en-US" sz="1600" dirty="0">
                <a:solidFill>
                  <a:srgbClr val="FF0000"/>
                </a:solidFill>
              </a:rPr>
              <a:t>.</a:t>
            </a:r>
            <a:r>
              <a:rPr lang="ru-RU" sz="1600" dirty="0">
                <a:solidFill>
                  <a:srgbClr val="FF0000"/>
                </a:solidFill>
              </a:rPr>
              <a:t> </a:t>
            </a:r>
            <a:endParaRPr lang="en-US" sz="1600" dirty="0">
              <a:solidFill>
                <a:srgbClr val="FF0000"/>
              </a:solidFill>
            </a:endParaRPr>
          </a:p>
          <a:p>
            <a:r>
              <a:rPr lang="ru-RU" sz="1600" dirty="0">
                <a:solidFill>
                  <a:srgbClr val="FF0000"/>
                </a:solidFill>
              </a:rPr>
              <a:t>ИГФ </a:t>
            </a:r>
            <a:r>
              <a:rPr lang="ru-RU" sz="1600" dirty="0" err="1">
                <a:solidFill>
                  <a:srgbClr val="FF0000"/>
                </a:solidFill>
              </a:rPr>
              <a:t>УрО</a:t>
            </a:r>
            <a:r>
              <a:rPr lang="ru-RU" sz="1600" dirty="0">
                <a:solidFill>
                  <a:srgbClr val="FF0000"/>
                </a:solidFill>
              </a:rPr>
              <a:t> РАН, Екатеринбург, 2016. 94 c.</a:t>
            </a:r>
          </a:p>
          <a:p>
            <a:r>
              <a:rPr lang="ru-RU" sz="1600" dirty="0">
                <a:hlinkClick r:id="rId8"/>
              </a:rPr>
              <a:t>http://</a:t>
            </a:r>
            <a:r>
              <a:rPr lang="ru-RU" sz="1600" dirty="0" smtClean="0">
                <a:hlinkClick r:id="rId8"/>
              </a:rPr>
              <a:t>igeoph.net/book.pdf</a:t>
            </a:r>
            <a:endParaRPr lang="en-US" sz="1600" dirty="0" smtClean="0"/>
          </a:p>
          <a:p>
            <a:endParaRPr lang="en-US" sz="1600" dirty="0" smtClean="0"/>
          </a:p>
          <a:p>
            <a:r>
              <a:rPr lang="en-US" sz="1600" dirty="0" err="1">
                <a:solidFill>
                  <a:srgbClr val="FF0000"/>
                </a:solidFill>
              </a:rPr>
              <a:t>Martyshko</a:t>
            </a:r>
            <a:r>
              <a:rPr lang="en-US" sz="1600" dirty="0">
                <a:solidFill>
                  <a:srgbClr val="FF0000"/>
                </a:solidFill>
              </a:rPr>
              <a:t>, P.; </a:t>
            </a:r>
            <a:r>
              <a:rPr lang="en-US" sz="1600" dirty="0" err="1">
                <a:solidFill>
                  <a:srgbClr val="FF0000"/>
                </a:solidFill>
              </a:rPr>
              <a:t>Ladovskii</a:t>
            </a:r>
            <a:r>
              <a:rPr lang="en-US" sz="1600" dirty="0">
                <a:solidFill>
                  <a:srgbClr val="FF0000"/>
                </a:solidFill>
              </a:rPr>
              <a:t>, I.; </a:t>
            </a:r>
            <a:r>
              <a:rPr lang="en-US" sz="1600" dirty="0" err="1">
                <a:solidFill>
                  <a:srgbClr val="FF0000"/>
                </a:solidFill>
              </a:rPr>
              <a:t>Byzov</a:t>
            </a:r>
            <a:r>
              <a:rPr lang="en-US" sz="1600" dirty="0">
                <a:solidFill>
                  <a:srgbClr val="FF0000"/>
                </a:solidFill>
              </a:rPr>
              <a:t>, D. Parallel Algorithms for Solving Inverse </a:t>
            </a:r>
            <a:r>
              <a:rPr lang="en-US" sz="1600" dirty="0" err="1">
                <a:solidFill>
                  <a:srgbClr val="FF0000"/>
                </a:solidFill>
              </a:rPr>
              <a:t>Gravimetry</a:t>
            </a:r>
            <a:r>
              <a:rPr lang="en-US" sz="1600" dirty="0">
                <a:solidFill>
                  <a:srgbClr val="FF0000"/>
                </a:solidFill>
              </a:rPr>
              <a:t> Problems: Application for Earth’s Crust Density Models Creation. </a:t>
            </a:r>
            <a:r>
              <a:rPr lang="en-US" sz="1600" i="1" dirty="0">
                <a:solidFill>
                  <a:srgbClr val="FF0000"/>
                </a:solidFill>
              </a:rPr>
              <a:t>Mathematics</a:t>
            </a:r>
            <a:r>
              <a:rPr lang="en-US" sz="1600" dirty="0">
                <a:solidFill>
                  <a:srgbClr val="FF0000"/>
                </a:solidFill>
              </a:rPr>
              <a:t> </a:t>
            </a:r>
            <a:r>
              <a:rPr lang="en-US" sz="1600" b="1" dirty="0">
                <a:solidFill>
                  <a:srgbClr val="FF0000"/>
                </a:solidFill>
              </a:rPr>
              <a:t>2021</a:t>
            </a:r>
            <a:r>
              <a:rPr lang="en-US" sz="1600" dirty="0">
                <a:solidFill>
                  <a:srgbClr val="FF0000"/>
                </a:solidFill>
              </a:rPr>
              <a:t>, </a:t>
            </a:r>
            <a:r>
              <a:rPr lang="en-US" sz="1600" i="1" dirty="0">
                <a:solidFill>
                  <a:srgbClr val="FF0000"/>
                </a:solidFill>
              </a:rPr>
              <a:t>9</a:t>
            </a:r>
            <a:r>
              <a:rPr lang="en-US" sz="1600" dirty="0">
                <a:solidFill>
                  <a:srgbClr val="FF0000"/>
                </a:solidFill>
              </a:rPr>
              <a:t>, 2966. https://doi.org/10.3390/math9222966</a:t>
            </a:r>
            <a:endParaRPr lang="ru-RU" sz="1600" dirty="0">
              <a:solidFill>
                <a:srgbClr val="FF0000"/>
              </a:solidFill>
            </a:endParaRPr>
          </a:p>
        </p:txBody>
      </p:sp>
    </p:spTree>
    <p:extLst>
      <p:ext uri="{BB962C8B-B14F-4D97-AF65-F5344CB8AC3E}">
        <p14:creationId xmlns:p14="http://schemas.microsoft.com/office/powerpoint/2010/main" val="14247799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8291264" cy="3591272"/>
          </a:xfrm>
        </p:spPr>
        <p:txBody>
          <a:bodyPr/>
          <a:lstStyle/>
          <a:p>
            <a:r>
              <a:rPr lang="ru-RU" dirty="0" smtClean="0">
                <a:solidFill>
                  <a:srgbClr val="0070C0"/>
                </a:solidFill>
              </a:rPr>
              <a:t>Работа выполнена при поддержке РНФ (проект 20-17-00058)</a:t>
            </a:r>
            <a:br>
              <a:rPr lang="ru-RU" dirty="0" smtClean="0">
                <a:solidFill>
                  <a:srgbClr val="0070C0"/>
                </a:solidFill>
              </a:rPr>
            </a:br>
            <a:r>
              <a:rPr lang="ru-RU" dirty="0">
                <a:solidFill>
                  <a:srgbClr val="0070C0"/>
                </a:solidFill>
              </a:rPr>
              <a:t/>
            </a:r>
            <a:br>
              <a:rPr lang="ru-RU" dirty="0">
                <a:solidFill>
                  <a:srgbClr val="0070C0"/>
                </a:solidFill>
              </a:rPr>
            </a:br>
            <a:r>
              <a:rPr lang="ru-RU" dirty="0" smtClean="0">
                <a:solidFill>
                  <a:srgbClr val="0070C0"/>
                </a:solidFill>
              </a:rPr>
              <a:t>Спасибо за внимание</a:t>
            </a:r>
            <a:r>
              <a:rPr lang="en-US" dirty="0" smtClean="0">
                <a:solidFill>
                  <a:srgbClr val="0070C0"/>
                </a:solidFill>
              </a:rPr>
              <a:t>!</a:t>
            </a:r>
            <a:endParaRPr lang="ru-RU" dirty="0">
              <a:solidFill>
                <a:srgbClr val="0070C0"/>
              </a:solidFill>
            </a:endParaRPr>
          </a:p>
        </p:txBody>
      </p:sp>
    </p:spTree>
    <p:extLst>
      <p:ext uri="{BB962C8B-B14F-4D97-AF65-F5344CB8AC3E}">
        <p14:creationId xmlns:p14="http://schemas.microsoft.com/office/powerpoint/2010/main" val="3563967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260648"/>
            <a:ext cx="8568952" cy="4846198"/>
          </a:xfrm>
          <a:prstGeom prst="rect">
            <a:avLst/>
          </a:prstGeom>
        </p:spPr>
        <p:txBody>
          <a:bodyPr wrap="square">
            <a:spAutoFit/>
          </a:bodyPr>
          <a:lstStyle/>
          <a:p>
            <a:pPr lvl="0">
              <a:lnSpc>
                <a:spcPct val="107000"/>
              </a:lnSpc>
            </a:pPr>
            <a:r>
              <a:rPr lang="ru-RU" sz="1600" dirty="0" smtClean="0">
                <a:latin typeface="+mj-lt"/>
                <a:ea typeface="TimesNewRoman"/>
                <a:cs typeface="Times New Roman" panose="02020603050405020304" pitchFamily="18" charset="0"/>
              </a:rPr>
              <a:t>В целях выделения деталей </a:t>
            </a:r>
            <a:r>
              <a:rPr lang="ru-RU" sz="1600" dirty="0" smtClean="0">
                <a:latin typeface="+mj-lt"/>
                <a:ea typeface="TimesNewRoman"/>
                <a:cs typeface="Cambria Math" panose="02040503050406030204" pitchFamily="18" charset="0"/>
              </a:rPr>
              <a:t>≪</a:t>
            </a:r>
            <a:r>
              <a:rPr lang="ru-RU" sz="1600" dirty="0" smtClean="0">
                <a:latin typeface="+mj-lt"/>
                <a:ea typeface="TimesNewRoman"/>
                <a:cs typeface="Times New Roman" panose="02020603050405020304" pitchFamily="18" charset="0"/>
              </a:rPr>
              <a:t>тонкой</a:t>
            </a:r>
            <a:r>
              <a:rPr lang="ru-RU" sz="1600" dirty="0" smtClean="0">
                <a:latin typeface="+mj-lt"/>
                <a:ea typeface="TimesNewRoman"/>
                <a:cs typeface="Cambria Math" panose="02040503050406030204" pitchFamily="18" charset="0"/>
              </a:rPr>
              <a:t>≫</a:t>
            </a:r>
            <a:r>
              <a:rPr lang="en-US" sz="1600" dirty="0" smtClean="0">
                <a:latin typeface="+mj-lt"/>
                <a:ea typeface="TimesNewRoman"/>
                <a:cs typeface="Cambria Math" panose="02040503050406030204" pitchFamily="18" charset="0"/>
              </a:rPr>
              <a:t> </a:t>
            </a:r>
            <a:r>
              <a:rPr lang="ru-RU" sz="1600" dirty="0" smtClean="0">
                <a:latin typeface="+mj-lt"/>
                <a:ea typeface="TimesNewRoman"/>
                <a:cs typeface="Times New Roman" panose="02020603050405020304" pitchFamily="18" charset="0"/>
              </a:rPr>
              <a:t>структуры неоднородных разрезов и равномерного представления данных о распределении скоростных параметров в земной коре, выполнена </a:t>
            </a:r>
            <a:r>
              <a:rPr lang="ru-RU" sz="1600" dirty="0" err="1" smtClean="0">
                <a:latin typeface="+mj-lt"/>
                <a:ea typeface="TimesNewRoman"/>
                <a:cs typeface="Times New Roman" panose="02020603050405020304" pitchFamily="18" charset="0"/>
              </a:rPr>
              <a:t>переобработка</a:t>
            </a:r>
            <a:r>
              <a:rPr lang="ru-RU" sz="1600" dirty="0" smtClean="0">
                <a:latin typeface="+mj-lt"/>
                <a:ea typeface="TimesNewRoman"/>
                <a:cs typeface="Times New Roman" panose="02020603050405020304" pitchFamily="18" charset="0"/>
              </a:rPr>
              <a:t> материалов ГСЗ методом двумерной сейсмической томографии. Метод основан на линеаризованной постановке обратной кинематической задачи, когда вариации скорости</a:t>
            </a:r>
            <a:r>
              <a:rPr lang="en-US" sz="1600" dirty="0" smtClean="0">
                <a:latin typeface="+mj-lt"/>
                <a:ea typeface="TimesNewRoman"/>
                <a:cs typeface="Times New Roman" panose="02020603050405020304" pitchFamily="18" charset="0"/>
              </a:rPr>
              <a:t> </a:t>
            </a:r>
            <a:r>
              <a:rPr lang="ru-RU" sz="1600" dirty="0" smtClean="0">
                <a:latin typeface="+mj-lt"/>
                <a:ea typeface="TimesNewRoman"/>
                <a:cs typeface="Times New Roman" panose="02020603050405020304" pitchFamily="18" charset="0"/>
              </a:rPr>
              <a:t>и отклонения времен пробега упругих волн</a:t>
            </a:r>
            <a:r>
              <a:rPr lang="en-US" sz="1600" dirty="0" smtClean="0">
                <a:latin typeface="+mj-lt"/>
                <a:ea typeface="TimesNewRoman"/>
                <a:cs typeface="Times New Roman" panose="02020603050405020304" pitchFamily="18" charset="0"/>
              </a:rPr>
              <a:t> </a:t>
            </a:r>
            <a:r>
              <a:rPr lang="ru-RU" sz="1600" dirty="0" smtClean="0">
                <a:latin typeface="+mj-lt"/>
                <a:ea typeface="TimesNewRoman"/>
                <a:cs typeface="Times New Roman" panose="02020603050405020304" pitchFamily="18" charset="0"/>
              </a:rPr>
              <a:t>от нормального годографа связаны линейными соотношениями.</a:t>
            </a:r>
            <a:r>
              <a:rPr lang="en-US" sz="1600" dirty="0" smtClean="0">
                <a:latin typeface="+mj-lt"/>
                <a:ea typeface="TimesNewRoman"/>
                <a:cs typeface="Times New Roman" panose="02020603050405020304" pitchFamily="18" charset="0"/>
              </a:rPr>
              <a:t> </a:t>
            </a:r>
            <a:r>
              <a:rPr lang="ru-RU" sz="1600" dirty="0">
                <a:solidFill>
                  <a:prstClr val="black"/>
                </a:solidFill>
                <a:latin typeface="+mj-lt"/>
                <a:ea typeface="TimesNewRoman"/>
                <a:cs typeface="Times New Roman" panose="02020603050405020304" pitchFamily="18" charset="0"/>
              </a:rPr>
              <a:t>Один из первых вариантов метода</a:t>
            </a:r>
            <a:r>
              <a:rPr lang="en-US" sz="1600" dirty="0">
                <a:solidFill>
                  <a:prstClr val="black"/>
                </a:solidFill>
                <a:latin typeface="+mj-lt"/>
                <a:ea typeface="TimesNewRoman"/>
                <a:cs typeface="Times New Roman" panose="02020603050405020304" pitchFamily="18" charset="0"/>
              </a:rPr>
              <a:t> </a:t>
            </a:r>
            <a:r>
              <a:rPr lang="ru-RU" sz="1600" dirty="0">
                <a:solidFill>
                  <a:prstClr val="black"/>
                </a:solidFill>
                <a:latin typeface="+mj-lt"/>
                <a:ea typeface="TimesNewRoman"/>
                <a:cs typeface="Times New Roman" panose="02020603050405020304" pitchFamily="18" charset="0"/>
              </a:rPr>
              <a:t>сейсмической томографии на временных</a:t>
            </a:r>
            <a:endParaRPr lang="ru-RU" sz="1600" dirty="0">
              <a:solidFill>
                <a:prstClr val="black"/>
              </a:solidFill>
              <a:latin typeface="+mj-lt"/>
              <a:ea typeface="Calibri" panose="020F0502020204030204" pitchFamily="34" charset="0"/>
              <a:cs typeface="Times New Roman" panose="02020603050405020304" pitchFamily="18" charset="0"/>
            </a:endParaRPr>
          </a:p>
          <a:p>
            <a:pPr lvl="0">
              <a:lnSpc>
                <a:spcPct val="107000"/>
              </a:lnSpc>
            </a:pPr>
            <a:r>
              <a:rPr lang="ru-RU" sz="1600" dirty="0">
                <a:solidFill>
                  <a:prstClr val="black"/>
                </a:solidFill>
                <a:latin typeface="+mj-lt"/>
                <a:ea typeface="TimesNewRoman"/>
                <a:cs typeface="Times New Roman" panose="02020603050405020304" pitchFamily="18" charset="0"/>
              </a:rPr>
              <a:t>задержках разработан под руководством</a:t>
            </a:r>
            <a:r>
              <a:rPr lang="en-US" sz="1600" dirty="0">
                <a:solidFill>
                  <a:prstClr val="black"/>
                </a:solidFill>
                <a:latin typeface="+mj-lt"/>
                <a:ea typeface="TimesNewRoman"/>
                <a:cs typeface="Times New Roman" panose="02020603050405020304" pitchFamily="18" charset="0"/>
              </a:rPr>
              <a:t> </a:t>
            </a:r>
            <a:r>
              <a:rPr lang="ru-RU" sz="1600" dirty="0">
                <a:solidFill>
                  <a:prstClr val="black"/>
                </a:solidFill>
                <a:latin typeface="+mj-lt"/>
                <a:ea typeface="TimesNewRoman"/>
                <a:cs typeface="Times New Roman" panose="02020603050405020304" pitchFamily="18" charset="0"/>
              </a:rPr>
              <a:t>академика С.В. Крылова в ИГ СО РАН</a:t>
            </a:r>
            <a:endParaRPr lang="ru-RU" sz="1600" dirty="0">
              <a:solidFill>
                <a:prstClr val="black"/>
              </a:solidFill>
              <a:latin typeface="+mj-lt"/>
              <a:ea typeface="Calibri" panose="020F0502020204030204" pitchFamily="34" charset="0"/>
              <a:cs typeface="Times New Roman" panose="02020603050405020304" pitchFamily="18" charset="0"/>
            </a:endParaRPr>
          </a:p>
          <a:p>
            <a:pPr lvl="0">
              <a:lnSpc>
                <a:spcPct val="107000"/>
              </a:lnSpc>
            </a:pPr>
            <a:r>
              <a:rPr lang="ru-RU" sz="1600" dirty="0">
                <a:solidFill>
                  <a:prstClr val="black"/>
                </a:solidFill>
                <a:latin typeface="+mj-lt"/>
                <a:ea typeface="TimesNewRoman"/>
                <a:cs typeface="Times New Roman" panose="02020603050405020304" pitchFamily="18" charset="0"/>
              </a:rPr>
              <a:t>(</a:t>
            </a:r>
            <a:r>
              <a:rPr lang="ru-RU" sz="1600" dirty="0" err="1">
                <a:solidFill>
                  <a:prstClr val="black"/>
                </a:solidFill>
                <a:latin typeface="+mj-lt"/>
                <a:ea typeface="TimesNewRoman"/>
                <a:cs typeface="Times New Roman" panose="02020603050405020304" pitchFamily="18" charset="0"/>
              </a:rPr>
              <a:t>Мишенькина</a:t>
            </a:r>
            <a:r>
              <a:rPr lang="ru-RU" sz="1600" dirty="0">
                <a:solidFill>
                  <a:prstClr val="black"/>
                </a:solidFill>
                <a:latin typeface="+mj-lt"/>
                <a:ea typeface="TimesNewRoman"/>
                <a:cs typeface="Times New Roman" panose="02020603050405020304" pitchFamily="18" charset="0"/>
              </a:rPr>
              <a:t> и др., 1983; Крылов и др.,</a:t>
            </a:r>
            <a:r>
              <a:rPr lang="en-US" sz="1600" dirty="0">
                <a:solidFill>
                  <a:prstClr val="black"/>
                </a:solidFill>
                <a:latin typeface="+mj-lt"/>
                <a:ea typeface="TimesNewRoman"/>
                <a:cs typeface="Times New Roman" panose="02020603050405020304" pitchFamily="18" charset="0"/>
              </a:rPr>
              <a:t> </a:t>
            </a:r>
            <a:r>
              <a:rPr lang="ru-RU" sz="1600" dirty="0">
                <a:solidFill>
                  <a:prstClr val="black"/>
                </a:solidFill>
                <a:latin typeface="+mj-lt"/>
                <a:ea typeface="TimesNewRoman"/>
                <a:cs typeface="Times New Roman" panose="02020603050405020304" pitchFamily="18" charset="0"/>
              </a:rPr>
              <a:t>1993). В данном варианте по отдельным</a:t>
            </a:r>
            <a:endParaRPr lang="ru-RU" sz="1600" dirty="0">
              <a:solidFill>
                <a:prstClr val="black"/>
              </a:solidFill>
              <a:latin typeface="+mj-lt"/>
              <a:ea typeface="Calibri" panose="020F0502020204030204" pitchFamily="34" charset="0"/>
              <a:cs typeface="Times New Roman" panose="02020603050405020304" pitchFamily="18" charset="0"/>
            </a:endParaRPr>
          </a:p>
          <a:p>
            <a:pPr lvl="0">
              <a:lnSpc>
                <a:spcPct val="107000"/>
              </a:lnSpc>
            </a:pPr>
            <a:r>
              <a:rPr lang="ru-RU" sz="1600" dirty="0">
                <a:solidFill>
                  <a:prstClr val="black"/>
                </a:solidFill>
                <a:latin typeface="+mj-lt"/>
                <a:ea typeface="TimesNewRoman"/>
                <a:cs typeface="Times New Roman" panose="02020603050405020304" pitchFamily="18" charset="0"/>
              </a:rPr>
              <a:t>годографам дифференциальных зондирований с помощью интерполяции строится</a:t>
            </a:r>
            <a:endParaRPr lang="ru-RU" sz="1600" dirty="0">
              <a:solidFill>
                <a:prstClr val="black"/>
              </a:solidFill>
              <a:latin typeface="+mj-lt"/>
              <a:ea typeface="Calibri" panose="020F0502020204030204" pitchFamily="34" charset="0"/>
              <a:cs typeface="Times New Roman" panose="02020603050405020304" pitchFamily="18" charset="0"/>
            </a:endParaRPr>
          </a:p>
          <a:p>
            <a:pPr lvl="0">
              <a:lnSpc>
                <a:spcPct val="107000"/>
              </a:lnSpc>
            </a:pPr>
            <a:r>
              <a:rPr lang="ru-RU" sz="1600" dirty="0">
                <a:solidFill>
                  <a:prstClr val="black"/>
                </a:solidFill>
                <a:latin typeface="+mj-lt"/>
                <a:ea typeface="TimesNewRoman"/>
                <a:cs typeface="Times New Roman" panose="02020603050405020304" pitchFamily="18" charset="0"/>
              </a:rPr>
              <a:t>непрерывное двумерное поле времен, что</a:t>
            </a:r>
            <a:r>
              <a:rPr lang="en-US" sz="1600" dirty="0">
                <a:solidFill>
                  <a:prstClr val="black"/>
                </a:solidFill>
                <a:latin typeface="+mj-lt"/>
                <a:ea typeface="TimesNewRoman"/>
                <a:cs typeface="Times New Roman" panose="02020603050405020304" pitchFamily="18" charset="0"/>
              </a:rPr>
              <a:t> </a:t>
            </a:r>
            <a:r>
              <a:rPr lang="ru-RU" sz="1600" dirty="0">
                <a:solidFill>
                  <a:prstClr val="black"/>
                </a:solidFill>
                <a:latin typeface="+mj-lt"/>
                <a:ea typeface="TimesNewRoman"/>
                <a:cs typeface="Times New Roman" panose="02020603050405020304" pitchFamily="18" charset="0"/>
              </a:rPr>
              <a:t>позволяет в каждой точке профиля иметь</a:t>
            </a:r>
            <a:endParaRPr lang="ru-RU" sz="1600" dirty="0">
              <a:solidFill>
                <a:prstClr val="black"/>
              </a:solidFill>
              <a:latin typeface="+mj-lt"/>
              <a:ea typeface="Calibri" panose="020F0502020204030204" pitchFamily="34" charset="0"/>
              <a:cs typeface="Times New Roman" panose="02020603050405020304" pitchFamily="18" charset="0"/>
            </a:endParaRPr>
          </a:p>
          <a:p>
            <a:pPr lvl="0">
              <a:lnSpc>
                <a:spcPct val="107000"/>
              </a:lnSpc>
            </a:pPr>
            <a:r>
              <a:rPr lang="ru-RU" sz="1600" dirty="0">
                <a:solidFill>
                  <a:prstClr val="black"/>
                </a:solidFill>
                <a:latin typeface="+mj-lt"/>
                <a:ea typeface="TimesNewRoman"/>
                <a:cs typeface="Times New Roman" panose="02020603050405020304" pitchFamily="18" charset="0"/>
              </a:rPr>
              <a:t>полный набор времен пробега упругих</a:t>
            </a:r>
            <a:r>
              <a:rPr lang="en-US" sz="1600" dirty="0">
                <a:solidFill>
                  <a:prstClr val="black"/>
                </a:solidFill>
                <a:latin typeface="+mj-lt"/>
                <a:ea typeface="TimesNewRoman"/>
                <a:cs typeface="Times New Roman" panose="02020603050405020304" pitchFamily="18" charset="0"/>
              </a:rPr>
              <a:t> </a:t>
            </a:r>
            <a:r>
              <a:rPr lang="ru-RU" sz="1600" dirty="0">
                <a:solidFill>
                  <a:prstClr val="black"/>
                </a:solidFill>
                <a:latin typeface="+mj-lt"/>
                <a:ea typeface="TimesNewRoman"/>
                <a:cs typeface="Times New Roman" panose="02020603050405020304" pitchFamily="18" charset="0"/>
              </a:rPr>
              <a:t>волн на разных расстояниях от источника.</a:t>
            </a:r>
            <a:endParaRPr lang="ru-RU" sz="1600" dirty="0">
              <a:solidFill>
                <a:prstClr val="black"/>
              </a:solidFill>
              <a:latin typeface="+mj-lt"/>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mj-lt"/>
                <a:ea typeface="TimesNewRoman"/>
                <a:cs typeface="Times New Roman" panose="02020603050405020304" pitchFamily="18" charset="0"/>
              </a:rPr>
              <a:t>Способ преобразования непрерывных полей времен первых вступлений в непрерывное поле скоростей </a:t>
            </a:r>
            <a:r>
              <a:rPr lang="ru-RU" sz="1600" dirty="0" err="1">
                <a:latin typeface="+mj-lt"/>
                <a:ea typeface="TimesNewRoman"/>
                <a:cs typeface="Times New Roman" panose="02020603050405020304" pitchFamily="18" charset="0"/>
              </a:rPr>
              <a:t>рефрагированных</a:t>
            </a:r>
            <a:r>
              <a:rPr lang="en-US" sz="1600" dirty="0">
                <a:latin typeface="+mj-lt"/>
                <a:ea typeface="TimesNewRoman"/>
                <a:cs typeface="Times New Roman" panose="02020603050405020304" pitchFamily="18" charset="0"/>
              </a:rPr>
              <a:t> </a:t>
            </a:r>
            <a:r>
              <a:rPr lang="ru-RU" sz="1600" dirty="0">
                <a:latin typeface="+mj-lt"/>
                <a:ea typeface="TimesNewRoman"/>
                <a:cs typeface="Times New Roman" panose="02020603050405020304" pitchFamily="18" charset="0"/>
              </a:rPr>
              <a:t>волн предложен в работе (</a:t>
            </a:r>
            <a:r>
              <a:rPr lang="ru-RU" sz="1600" dirty="0" err="1">
                <a:latin typeface="+mj-lt"/>
                <a:ea typeface="TimesNewRoman"/>
                <a:cs typeface="Times New Roman" panose="02020603050405020304" pitchFamily="18" charset="0"/>
              </a:rPr>
              <a:t>Мишенькина</a:t>
            </a:r>
            <a:r>
              <a:rPr lang="ru-RU" sz="1600" dirty="0">
                <a:latin typeface="+mj-lt"/>
                <a:ea typeface="TimesNewRoman"/>
                <a:cs typeface="Times New Roman" panose="02020603050405020304" pitchFamily="18" charset="0"/>
              </a:rPr>
              <a:t> и</a:t>
            </a:r>
            <a:r>
              <a:rPr lang="en-US" sz="1600" dirty="0">
                <a:latin typeface="+mj-lt"/>
                <a:ea typeface="TimesNewRoman"/>
                <a:cs typeface="Times New Roman" panose="02020603050405020304" pitchFamily="18" charset="0"/>
              </a:rPr>
              <a:t> </a:t>
            </a:r>
            <a:r>
              <a:rPr lang="ru-RU" sz="1600" dirty="0">
                <a:latin typeface="+mj-lt"/>
                <a:ea typeface="TimesNewRoman"/>
                <a:cs typeface="Times New Roman" panose="02020603050405020304" pitchFamily="18" charset="0"/>
              </a:rPr>
              <a:t>др., 1983). Алгоритм решения обратной</a:t>
            </a:r>
            <a:r>
              <a:rPr lang="en-US" sz="1600" dirty="0">
                <a:latin typeface="+mj-lt"/>
                <a:ea typeface="TimesNewRoman"/>
                <a:cs typeface="Times New Roman" panose="02020603050405020304" pitchFamily="18" charset="0"/>
              </a:rPr>
              <a:t> </a:t>
            </a:r>
            <a:r>
              <a:rPr lang="ru-RU" sz="1600" dirty="0">
                <a:latin typeface="+mj-lt"/>
                <a:ea typeface="TimesNewRoman"/>
                <a:cs typeface="Times New Roman" panose="02020603050405020304" pitchFamily="18" charset="0"/>
              </a:rPr>
              <a:t>кинематической задачи реализован в программе </a:t>
            </a:r>
            <a:r>
              <a:rPr lang="ru-RU" sz="1600" dirty="0">
                <a:latin typeface="+mj-lt"/>
                <a:ea typeface="TimesNewRoman"/>
                <a:cs typeface="Cambria Math" panose="02040503050406030204" pitchFamily="18" charset="0"/>
              </a:rPr>
              <a:t>≪</a:t>
            </a:r>
            <a:r>
              <a:rPr lang="ru-RU" sz="1600" dirty="0" err="1">
                <a:latin typeface="+mj-lt"/>
                <a:ea typeface="TimesNewRoman"/>
                <a:cs typeface="Times New Roman" panose="02020603050405020304" pitchFamily="18" charset="0"/>
              </a:rPr>
              <a:t>Invers</a:t>
            </a:r>
            <a:r>
              <a:rPr lang="ru-RU" sz="1600" dirty="0">
                <a:latin typeface="+mj-lt"/>
                <a:ea typeface="TimesNewRoman"/>
                <a:cs typeface="Cambria Math" panose="02040503050406030204" pitchFamily="18" charset="0"/>
              </a:rPr>
              <a:t>≫</a:t>
            </a:r>
            <a:r>
              <a:rPr lang="ru-RU" sz="1600" dirty="0">
                <a:latin typeface="+mj-lt"/>
                <a:ea typeface="TimesNewRoman"/>
                <a:cs typeface="Times New Roman" panose="02020603050405020304" pitchFamily="18" charset="0"/>
              </a:rPr>
              <a:t>. Расширенная версия модифицированной программы </a:t>
            </a:r>
            <a:r>
              <a:rPr lang="ru-RU" sz="1600" dirty="0">
                <a:latin typeface="+mj-lt"/>
                <a:ea typeface="TimesNewRoman"/>
                <a:cs typeface="Cambria Math" panose="02040503050406030204" pitchFamily="18" charset="0"/>
              </a:rPr>
              <a:t>≪</a:t>
            </a:r>
            <a:r>
              <a:rPr lang="ru-RU" sz="1600" dirty="0" err="1">
                <a:latin typeface="+mj-lt"/>
                <a:ea typeface="TimesNewRoman"/>
                <a:cs typeface="Times New Roman" panose="02020603050405020304" pitchFamily="18" charset="0"/>
              </a:rPr>
              <a:t>Invers</a:t>
            </a:r>
            <a:r>
              <a:rPr lang="ru-RU" sz="1600" dirty="0">
                <a:latin typeface="+mj-lt"/>
                <a:ea typeface="TimesNewRoman"/>
                <a:cs typeface="Cambria Math" panose="02040503050406030204" pitchFamily="18" charset="0"/>
              </a:rPr>
              <a:t>≫</a:t>
            </a:r>
            <a:r>
              <a:rPr lang="ru-RU" sz="1600" dirty="0">
                <a:latin typeface="+mj-lt"/>
                <a:ea typeface="TimesNewRoman"/>
                <a:cs typeface="Times New Roman" panose="02020603050405020304" pitchFamily="18" charset="0"/>
              </a:rPr>
              <a:t> в редакции В.М. </a:t>
            </a:r>
            <a:r>
              <a:rPr lang="ru-RU" sz="1600" dirty="0" err="1">
                <a:latin typeface="+mj-lt"/>
                <a:ea typeface="TimesNewRoman"/>
                <a:cs typeface="Times New Roman" panose="02020603050405020304" pitchFamily="18" charset="0"/>
              </a:rPr>
              <a:t>Алиевского</a:t>
            </a:r>
            <a:r>
              <a:rPr lang="ru-RU" sz="1600" dirty="0">
                <a:latin typeface="+mj-lt"/>
                <a:ea typeface="TimesNewRoman"/>
                <a:cs typeface="Times New Roman" panose="02020603050405020304" pitchFamily="18" charset="0"/>
              </a:rPr>
              <a:t> выдает результат</a:t>
            </a:r>
            <a:endParaRPr lang="ru-RU" sz="1600" dirty="0">
              <a:latin typeface="+mj-lt"/>
              <a:ea typeface="Calibri" panose="020F0502020204030204" pitchFamily="34" charset="0"/>
              <a:cs typeface="Times New Roman" panose="02020603050405020304" pitchFamily="18" charset="0"/>
            </a:endParaRPr>
          </a:p>
          <a:p>
            <a:pPr>
              <a:lnSpc>
                <a:spcPct val="107000"/>
              </a:lnSpc>
              <a:spcAft>
                <a:spcPts val="0"/>
              </a:spcAft>
            </a:pPr>
            <a:r>
              <a:rPr lang="ru-RU" sz="1600" dirty="0">
                <a:latin typeface="+mj-lt"/>
                <a:ea typeface="TimesNewRoman"/>
                <a:cs typeface="Times New Roman" panose="02020603050405020304" pitchFamily="18" charset="0"/>
              </a:rPr>
              <a:t>в виде сеточных скоростных матриц специального вида, предназначенных для построения континуальных моделей градиентных скоростных разрезов.</a:t>
            </a:r>
            <a:endParaRPr lang="ru-RU" sz="1600" dirty="0">
              <a:latin typeface="+mj-lt"/>
              <a:ea typeface="Calibri" panose="020F0502020204030204" pitchFamily="34" charset="0"/>
              <a:cs typeface="Times New Roman" panose="02020603050405020304" pitchFamily="18" charset="0"/>
            </a:endParaRPr>
          </a:p>
          <a:p>
            <a:pPr>
              <a:lnSpc>
                <a:spcPct val="107000"/>
              </a:lnSpc>
              <a:spcAft>
                <a:spcPts val="0"/>
              </a:spcAft>
            </a:pPr>
            <a:endParaRPr lang="ru-RU" dirty="0">
              <a:effectLst/>
              <a:latin typeface="TimesNewRoman"/>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480507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107504" y="908720"/>
                <a:ext cx="8856984" cy="3024336"/>
              </a:xfrm>
            </p:spPr>
            <p:txBody>
              <a:bodyPr>
                <a:normAutofit fontScale="90000"/>
              </a:bodyPr>
              <a:lstStyle/>
              <a:p>
                <a:pPr indent="269875">
                  <a:spcAft>
                    <a:spcPts val="0"/>
                  </a:spcAft>
                </a:pPr>
                <a:r>
                  <a:rPr lang="en-US" sz="2800" b="1" dirty="0" smtClean="0"/>
                  <a:t>Linear velocity problem for inhomogeneous layered media</a:t>
                </a:r>
                <a:br>
                  <a:rPr lang="en-US" sz="2800" b="1" dirty="0" smtClean="0"/>
                </a:br>
                <a:r>
                  <a:rPr lang="en-US" sz="2800" b="1" dirty="0"/>
                  <a:t/>
                </a:r>
                <a:br>
                  <a:rPr lang="en-US" sz="2800" b="1" dirty="0"/>
                </a:br>
                <a:r>
                  <a:rPr lang="en-US" sz="2200" dirty="0">
                    <a:ea typeface="Times New Roman" panose="02020603050405020304" pitchFamily="18" charset="0"/>
                  </a:rPr>
                  <a:t>Velocity model of unknown function </a:t>
                </a:r>
                <a14:m>
                  <m:oMath xmlns:m="http://schemas.openxmlformats.org/officeDocument/2006/math">
                    <m:r>
                      <a:rPr lang="ru-RU" sz="2200" i="1">
                        <a:latin typeface="Cambria Math"/>
                        <a:ea typeface="Times New Roman" panose="02020603050405020304" pitchFamily="18" charset="0"/>
                      </a:rPr>
                      <m:t>𝑣</m:t>
                    </m:r>
                    <m:r>
                      <a:rPr lang="ru-RU" sz="2200" i="1">
                        <a:latin typeface="Cambria Math"/>
                        <a:ea typeface="Times New Roman" panose="02020603050405020304" pitchFamily="18" charset="0"/>
                      </a:rPr>
                      <m:t>(</m:t>
                    </m:r>
                    <m:r>
                      <a:rPr lang="ru-RU" sz="2200" i="1">
                        <a:latin typeface="Cambria Math"/>
                        <a:ea typeface="Times New Roman" panose="02020603050405020304" pitchFamily="18" charset="0"/>
                      </a:rPr>
                      <m:t>𝑥</m:t>
                    </m:r>
                    <m:r>
                      <a:rPr lang="ru-RU" sz="2200" i="1">
                        <a:latin typeface="Cambria Math"/>
                        <a:ea typeface="Times New Roman" panose="02020603050405020304" pitchFamily="18" charset="0"/>
                      </a:rPr>
                      <m:t>,</m:t>
                    </m:r>
                    <m:r>
                      <a:rPr lang="ru-RU" sz="2200" i="1">
                        <a:latin typeface="Cambria Math"/>
                        <a:ea typeface="Times New Roman" panose="02020603050405020304" pitchFamily="18" charset="0"/>
                      </a:rPr>
                      <m:t>𝑧</m:t>
                    </m:r>
                    <m:r>
                      <a:rPr lang="ru-RU" sz="2200" i="1">
                        <a:latin typeface="Cambria Math"/>
                        <a:ea typeface="Times New Roman" panose="02020603050405020304" pitchFamily="18" charset="0"/>
                      </a:rPr>
                      <m:t>)</m:t>
                    </m:r>
                  </m:oMath>
                </a14:m>
                <a:r>
                  <a:rPr lang="ru-RU" sz="2200" dirty="0">
                    <a:ea typeface="Times New Roman" panose="02020603050405020304" pitchFamily="18" charset="0"/>
                  </a:rPr>
                  <a:t> </a:t>
                </a:r>
                <a:r>
                  <a:rPr lang="en-US" sz="2200" dirty="0">
                    <a:ea typeface="Times New Roman" panose="02020603050405020304" pitchFamily="18" charset="0"/>
                  </a:rPr>
                  <a:t>is defined with 2D cut along seismic profile: </a:t>
                </a:r>
                <a14:m>
                  <m:oMath xmlns:m="http://schemas.openxmlformats.org/officeDocument/2006/math">
                    <m:r>
                      <a:rPr lang="ru-RU" sz="2200" i="1">
                        <a:latin typeface="Cambria Math"/>
                        <a:ea typeface="Times New Roman" panose="02020603050405020304" pitchFamily="18" charset="0"/>
                      </a:rPr>
                      <m:t>𝑥</m:t>
                    </m:r>
                  </m:oMath>
                </a14:m>
                <a:r>
                  <a:rPr lang="ru-RU" sz="2200" dirty="0">
                    <a:ea typeface="Times New Roman" panose="02020603050405020304" pitchFamily="18" charset="0"/>
                  </a:rPr>
                  <a:t> – </a:t>
                </a:r>
                <a:r>
                  <a:rPr lang="en-US" sz="2200" dirty="0">
                    <a:ea typeface="Times New Roman" panose="02020603050405020304" pitchFamily="18" charset="0"/>
                  </a:rPr>
                  <a:t>distance along the profile</a:t>
                </a:r>
                <a:r>
                  <a:rPr lang="ru-RU" sz="2200" dirty="0">
                    <a:ea typeface="Times New Roman" panose="02020603050405020304" pitchFamily="18" charset="0"/>
                  </a:rPr>
                  <a:t>; </a:t>
                </a:r>
                <a14:m>
                  <m:oMath xmlns:m="http://schemas.openxmlformats.org/officeDocument/2006/math">
                    <m:r>
                      <a:rPr lang="ru-RU" sz="2200" i="1">
                        <a:latin typeface="Cambria Math"/>
                        <a:ea typeface="Times New Roman" panose="02020603050405020304" pitchFamily="18" charset="0"/>
                      </a:rPr>
                      <m:t>𝑧</m:t>
                    </m:r>
                  </m:oMath>
                </a14:m>
                <a:r>
                  <a:rPr lang="ru-RU" sz="2200" dirty="0">
                    <a:ea typeface="Times New Roman" panose="02020603050405020304" pitchFamily="18" charset="0"/>
                  </a:rPr>
                  <a:t> – </a:t>
                </a:r>
                <a:r>
                  <a:rPr lang="en-US" sz="2200" dirty="0">
                    <a:ea typeface="Times New Roman" panose="02020603050405020304" pitchFamily="18" charset="0"/>
                  </a:rPr>
                  <a:t>depth of the cut</a:t>
                </a:r>
                <a:r>
                  <a:rPr lang="ru-RU" sz="2200" dirty="0">
                    <a:ea typeface="Times New Roman" panose="02020603050405020304" pitchFamily="18" charset="0"/>
                  </a:rPr>
                  <a:t>.</a:t>
                </a:r>
                <a:br>
                  <a:rPr lang="ru-RU" sz="2200" dirty="0">
                    <a:ea typeface="Times New Roman" panose="02020603050405020304" pitchFamily="18" charset="0"/>
                  </a:rPr>
                </a:br>
                <a:r>
                  <a:rPr lang="en-US" sz="2200" dirty="0">
                    <a:ea typeface="Times New Roman" panose="02020603050405020304" pitchFamily="18" charset="0"/>
                  </a:rPr>
                  <a:t>By a set of velocity </a:t>
                </a:r>
                <a:r>
                  <a:rPr lang="en-US" sz="2200" dirty="0" err="1">
                    <a:ea typeface="Times New Roman" panose="02020603050405020304" pitchFamily="18" charset="0"/>
                  </a:rPr>
                  <a:t>godographs</a:t>
                </a:r>
                <a:r>
                  <a:rPr lang="en-US" sz="2200" dirty="0">
                    <a:ea typeface="Times New Roman" panose="02020603050405020304" pitchFamily="18" charset="0"/>
                  </a:rPr>
                  <a:t>  </a:t>
                </a:r>
                <a14:m>
                  <m:oMath xmlns:m="http://schemas.openxmlformats.org/officeDocument/2006/math">
                    <m:r>
                      <a:rPr lang="ru-RU" sz="2200" i="1">
                        <a:latin typeface="Cambria Math"/>
                        <a:ea typeface="Times New Roman" panose="02020603050405020304" pitchFamily="18" charset="0"/>
                      </a:rPr>
                      <m:t>𝑡</m:t>
                    </m:r>
                    <m:r>
                      <a:rPr lang="ru-RU" sz="2200" i="1">
                        <a:latin typeface="Cambria Math"/>
                        <a:ea typeface="Times New Roman" panose="02020603050405020304" pitchFamily="18" charset="0"/>
                      </a:rPr>
                      <m:t>(</m:t>
                    </m:r>
                    <m:r>
                      <a:rPr lang="ru-RU" sz="2200" i="1">
                        <a:latin typeface="Cambria Math"/>
                        <a:ea typeface="Times New Roman" panose="02020603050405020304" pitchFamily="18" charset="0"/>
                      </a:rPr>
                      <m:t>𝑥</m:t>
                    </m:r>
                    <m:r>
                      <a:rPr lang="ru-RU" sz="2200" i="1">
                        <a:latin typeface="Cambria Math"/>
                        <a:ea typeface="Times New Roman" panose="02020603050405020304" pitchFamily="18" charset="0"/>
                      </a:rPr>
                      <m:t>)</m:t>
                    </m:r>
                  </m:oMath>
                </a14:m>
                <a:r>
                  <a:rPr lang="ru-RU" sz="2200" dirty="0">
                    <a:ea typeface="Times New Roman" panose="02020603050405020304" pitchFamily="18" charset="0"/>
                  </a:rPr>
                  <a:t> </a:t>
                </a:r>
                <a:r>
                  <a:rPr lang="en-US" sz="2200" dirty="0">
                    <a:ea typeface="Times New Roman" panose="02020603050405020304" pitchFamily="18" charset="0"/>
                  </a:rPr>
                  <a:t>of first incomes of longitudinal waves we construct parametric time field </a:t>
                </a:r>
                <a14:m>
                  <m:oMath xmlns:m="http://schemas.openxmlformats.org/officeDocument/2006/math">
                    <m:r>
                      <a:rPr lang="ru-RU" sz="2200" i="1">
                        <a:latin typeface="Cambria Math"/>
                        <a:ea typeface="Times New Roman" panose="02020603050405020304" pitchFamily="18" charset="0"/>
                      </a:rPr>
                      <m:t>𝑡</m:t>
                    </m:r>
                    <m:r>
                      <a:rPr lang="ru-RU" sz="2200" i="1">
                        <a:latin typeface="Cambria Math"/>
                        <a:ea typeface="Times New Roman" panose="02020603050405020304" pitchFamily="18" charset="0"/>
                      </a:rPr>
                      <m:t>(</m:t>
                    </m:r>
                    <m:r>
                      <a:rPr lang="ru-RU" sz="2200" i="1">
                        <a:latin typeface="Cambria Math"/>
                        <a:ea typeface="Times New Roman" panose="02020603050405020304" pitchFamily="18" charset="0"/>
                      </a:rPr>
                      <m:t>𝑥</m:t>
                    </m:r>
                    <m:r>
                      <a:rPr lang="ru-RU" sz="2200" i="1">
                        <a:latin typeface="Cambria Math"/>
                        <a:ea typeface="Times New Roman" panose="02020603050405020304" pitchFamily="18" charset="0"/>
                      </a:rPr>
                      <m:t>,</m:t>
                    </m:r>
                    <m:r>
                      <a:rPr lang="ru-RU" sz="2200" i="1">
                        <a:latin typeface="Cambria Math"/>
                        <a:ea typeface="Times New Roman" panose="02020603050405020304" pitchFamily="18" charset="0"/>
                      </a:rPr>
                      <m:t>𝑙</m:t>
                    </m:r>
                    <m:r>
                      <a:rPr lang="ru-RU" sz="2200" i="1">
                        <a:latin typeface="Cambria Math"/>
                        <a:ea typeface="Times New Roman" panose="02020603050405020304" pitchFamily="18" charset="0"/>
                      </a:rPr>
                      <m:t>)</m:t>
                    </m:r>
                  </m:oMath>
                </a14:m>
                <a:r>
                  <a:rPr lang="ru-RU" sz="2200" dirty="0">
                    <a:ea typeface="Times New Roman" panose="02020603050405020304" pitchFamily="18" charset="0"/>
                  </a:rPr>
                  <a:t>. </a:t>
                </a:r>
                <a:r>
                  <a:rPr lang="en-US" sz="2200" dirty="0">
                    <a:ea typeface="Times New Roman" panose="02020603050405020304" pitchFamily="18" charset="0"/>
                  </a:rPr>
                  <a:t>The parameter here is distance </a:t>
                </a:r>
                <a14:m>
                  <m:oMath xmlns:m="http://schemas.openxmlformats.org/officeDocument/2006/math">
                    <m:r>
                      <a:rPr lang="ru-RU" sz="2200" i="1">
                        <a:latin typeface="Cambria Math"/>
                        <a:ea typeface="Times New Roman" panose="02020603050405020304" pitchFamily="18" charset="0"/>
                      </a:rPr>
                      <m:t>𝑙</m:t>
                    </m:r>
                  </m:oMath>
                </a14:m>
                <a:r>
                  <a:rPr lang="ru-RU" sz="2200" i="1" dirty="0">
                    <a:ea typeface="Times New Roman" panose="02020603050405020304" pitchFamily="18" charset="0"/>
                  </a:rPr>
                  <a:t> </a:t>
                </a:r>
                <a:r>
                  <a:rPr lang="en-US" sz="2200" dirty="0">
                    <a:ea typeface="Times New Roman" panose="02020603050405020304" pitchFamily="18" charset="0"/>
                  </a:rPr>
                  <a:t>from the observation point to the source point. Inverse value</a:t>
                </a:r>
                <a:r>
                  <a:rPr lang="ru-RU" sz="2200" dirty="0">
                    <a:ea typeface="Times New Roman" panose="02020603050405020304" pitchFamily="18" charset="0"/>
                  </a:rPr>
                  <a:t> </a:t>
                </a:r>
                <a:r>
                  <a:rPr lang="en-US" sz="2200" dirty="0">
                    <a:ea typeface="Times New Roman" panose="02020603050405020304" pitchFamily="18" charset="0"/>
                  </a:rPr>
                  <a:t>of vertical time field gradient </a:t>
                </a:r>
                <a14:m>
                  <m:oMath xmlns:m="http://schemas.openxmlformats.org/officeDocument/2006/math">
                    <m:r>
                      <a:rPr lang="ru-RU" sz="2200" i="1">
                        <a:latin typeface="Cambria Math"/>
                        <a:ea typeface="Times New Roman" panose="02020603050405020304" pitchFamily="18" charset="0"/>
                      </a:rPr>
                      <m:t>𝑑𝑙</m:t>
                    </m:r>
                    <m:r>
                      <a:rPr lang="ru-RU" sz="2200" i="1">
                        <a:latin typeface="Cambria Math"/>
                        <a:ea typeface="Times New Roman" panose="02020603050405020304" pitchFamily="18" charset="0"/>
                      </a:rPr>
                      <m:t>/</m:t>
                    </m:r>
                    <m:r>
                      <a:rPr lang="ru-RU" sz="2200" i="1">
                        <a:latin typeface="Cambria Math"/>
                        <a:ea typeface="Times New Roman" panose="02020603050405020304" pitchFamily="18" charset="0"/>
                      </a:rPr>
                      <m:t>𝑑𝑡</m:t>
                    </m:r>
                  </m:oMath>
                </a14:m>
                <a:r>
                  <a:rPr lang="ru-RU" sz="2200" dirty="0">
                    <a:ea typeface="Times New Roman" panose="02020603050405020304" pitchFamily="18" charset="0"/>
                  </a:rPr>
                  <a:t> </a:t>
                </a:r>
                <a:r>
                  <a:rPr lang="en-US" sz="2200" dirty="0">
                    <a:ea typeface="Times New Roman" panose="02020603050405020304" pitchFamily="18" charset="0"/>
                  </a:rPr>
                  <a:t>is equal to velocity value on maximum depth of seismic ray penetration.</a:t>
                </a:r>
                <a:br>
                  <a:rPr lang="en-US" sz="2200" dirty="0">
                    <a:ea typeface="Times New Roman" panose="02020603050405020304" pitchFamily="18" charset="0"/>
                  </a:rPr>
                </a:br>
                <a:r>
                  <a:rPr lang="en-US" sz="2200" dirty="0">
                    <a:ea typeface="Times New Roman" panose="02020603050405020304" pitchFamily="18" charset="0"/>
                  </a:rPr>
                  <a:t>Normal model of velocity cut </a:t>
                </a:r>
                <a14:m>
                  <m:oMath xmlns:m="http://schemas.openxmlformats.org/officeDocument/2006/math">
                    <m:sSub>
                      <m:sSubPr>
                        <m:ctrlPr>
                          <a:rPr lang="ru-RU" sz="2200" i="1">
                            <a:latin typeface="Cambria Math" panose="02040503050406030204" pitchFamily="18" charset="0"/>
                            <a:ea typeface="Times New Roman" panose="02020603050405020304" pitchFamily="18" charset="0"/>
                          </a:rPr>
                        </m:ctrlPr>
                      </m:sSubPr>
                      <m:e>
                        <m:r>
                          <a:rPr lang="ru-RU" sz="2200" i="1">
                            <a:latin typeface="Cambria Math"/>
                            <a:ea typeface="Times New Roman" panose="02020603050405020304" pitchFamily="18" charset="0"/>
                          </a:rPr>
                          <m:t>𝑉</m:t>
                        </m:r>
                      </m:e>
                      <m:sub>
                        <m:r>
                          <a:rPr lang="ru-RU" sz="2200" i="1">
                            <a:latin typeface="Cambria Math"/>
                            <a:ea typeface="Times New Roman" panose="02020603050405020304" pitchFamily="18" charset="0"/>
                          </a:rPr>
                          <m:t>0</m:t>
                        </m:r>
                      </m:sub>
                    </m:sSub>
                    <m:d>
                      <m:dPr>
                        <m:ctrlPr>
                          <a:rPr lang="ru-RU" sz="2200" i="1">
                            <a:latin typeface="Cambria Math" panose="02040503050406030204" pitchFamily="18" charset="0"/>
                            <a:ea typeface="Times New Roman" panose="02020603050405020304" pitchFamily="18" charset="0"/>
                          </a:rPr>
                        </m:ctrlPr>
                      </m:dPr>
                      <m:e>
                        <m:r>
                          <a:rPr lang="ru-RU" sz="2200" i="1">
                            <a:latin typeface="Cambria Math"/>
                            <a:ea typeface="Times New Roman" panose="02020603050405020304" pitchFamily="18" charset="0"/>
                          </a:rPr>
                          <m:t>𝑧</m:t>
                        </m:r>
                      </m:e>
                    </m:d>
                  </m:oMath>
                </a14:m>
                <a:r>
                  <a:rPr lang="ru-RU" sz="2200" dirty="0">
                    <a:ea typeface="Times New Roman" panose="02020603050405020304" pitchFamily="18" charset="0"/>
                  </a:rPr>
                  <a:t> </a:t>
                </a:r>
                <a:r>
                  <a:rPr lang="en-US" sz="2200" dirty="0">
                    <a:ea typeface="Times New Roman" panose="02020603050405020304" pitchFamily="18" charset="0"/>
                  </a:rPr>
                  <a:t>is equal to one-dimensional model of horizontally layered media. It is characterized with vertical (or </a:t>
                </a:r>
                <a:r>
                  <a:rPr lang="en-US" sz="2200" dirty="0" smtClean="0">
                    <a:ea typeface="Times New Roman" panose="02020603050405020304" pitchFamily="18" charset="0"/>
                  </a:rPr>
                  <a:t>normal) </a:t>
                </a:r>
                <a:r>
                  <a:rPr lang="en-US" sz="2200" dirty="0" err="1" smtClean="0">
                    <a:ea typeface="Times New Roman" panose="02020603050405020304" pitchFamily="18" charset="0"/>
                  </a:rPr>
                  <a:t>godograph</a:t>
                </a:r>
                <a:r>
                  <a:rPr lang="ru-RU" sz="2400" dirty="0" smtClean="0">
                    <a:ea typeface="Times New Roman" panose="02020603050405020304" pitchFamily="18" charset="0"/>
                  </a:rPr>
                  <a:t>:</a:t>
                </a:r>
                <a:r>
                  <a:rPr lang="ru-RU" sz="2400" dirty="0">
                    <a:ea typeface="Times New Roman" panose="02020603050405020304" pitchFamily="18" charset="0"/>
                  </a:rPr>
                  <a:t/>
                </a:r>
                <a:br>
                  <a:rPr lang="ru-RU" sz="2400" dirty="0">
                    <a:ea typeface="Times New Roman" panose="02020603050405020304" pitchFamily="18" charset="0"/>
                  </a:rPr>
                </a:br>
                <a:endParaRPr lang="ru-RU" sz="2800" b="1" dirty="0"/>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107504" y="908720"/>
                <a:ext cx="8856984" cy="3024336"/>
              </a:xfrm>
              <a:blipFill rotWithShape="1">
                <a:blip r:embed="rId4"/>
                <a:stretch>
                  <a:fillRect t="-12702" b="-2621"/>
                </a:stretch>
              </a:blipFill>
            </p:spPr>
            <p:txBody>
              <a:bodyPr/>
              <a:lstStyle/>
              <a:p>
                <a:r>
                  <a:rPr lang="ru-RU">
                    <a:noFill/>
                  </a:rPr>
                  <a:t> </a:t>
                </a:r>
              </a:p>
            </p:txBody>
          </p:sp>
        </mc:Fallback>
      </mc:AlternateContent>
      <p:graphicFrame>
        <p:nvGraphicFramePr>
          <p:cNvPr id="3" name="Объект 2"/>
          <p:cNvGraphicFramePr>
            <a:graphicFrameLocks noChangeAspect="1"/>
          </p:cNvGraphicFramePr>
          <p:nvPr>
            <p:extLst>
              <p:ext uri="{D42A27DB-BD31-4B8C-83A1-F6EECF244321}">
                <p14:modId xmlns:p14="http://schemas.microsoft.com/office/powerpoint/2010/main" val="1779601728"/>
              </p:ext>
            </p:extLst>
          </p:nvPr>
        </p:nvGraphicFramePr>
        <p:xfrm>
          <a:off x="3203848" y="4005064"/>
          <a:ext cx="2012950" cy="711200"/>
        </p:xfrm>
        <a:graphic>
          <a:graphicData uri="http://schemas.openxmlformats.org/presentationml/2006/ole">
            <mc:AlternateContent xmlns:mc="http://schemas.openxmlformats.org/markup-compatibility/2006">
              <mc:Choice xmlns:v="urn:schemas-microsoft-com:vml" Requires="v">
                <p:oleObj spid="_x0000_s11275" r:id="rId5" imgW="1295400" imgH="457200" progId="Equation.3">
                  <p:embed/>
                </p:oleObj>
              </mc:Choice>
              <mc:Fallback>
                <p:oleObj r:id="rId5" imgW="1295400" imgH="457200" progId="Equation.3">
                  <p:embed/>
                  <p:pic>
                    <p:nvPicPr>
                      <p:cNvPr id="0" name="Объект 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3848" y="4005064"/>
                        <a:ext cx="201295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3073024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Заголовок 1"/>
              <p:cNvSpPr>
                <a:spLocks noGrp="1"/>
              </p:cNvSpPr>
              <p:nvPr>
                <p:ph type="title"/>
              </p:nvPr>
            </p:nvSpPr>
            <p:spPr>
              <a:xfrm>
                <a:off x="107504" y="260648"/>
                <a:ext cx="8856984" cy="3528392"/>
              </a:xfrm>
            </p:spPr>
            <p:txBody>
              <a:bodyPr>
                <a:normAutofit/>
              </a:bodyPr>
              <a:lstStyle/>
              <a:p>
                <a:pPr indent="269875"/>
                <a:r>
                  <a:rPr lang="en-US" sz="2400" dirty="0">
                    <a:ea typeface="Times New Roman" panose="02020603050405020304" pitchFamily="18" charset="0"/>
                  </a:rPr>
                  <a:t>It is assumed that time field deviation </a:t>
                </a:r>
                <a14:m>
                  <m:oMath xmlns:m="http://schemas.openxmlformats.org/officeDocument/2006/math">
                    <m:r>
                      <a:rPr lang="ru-RU" sz="2400" i="1">
                        <a:latin typeface="Cambria Math" panose="02040503050406030204" pitchFamily="18" charset="0"/>
                        <a:ea typeface="Cambria Math" panose="02040503050406030204" pitchFamily="18" charset="0"/>
                      </a:rPr>
                      <m:t>𝜏</m:t>
                    </m:r>
                    <m:r>
                      <a:rPr lang="ru-RU" sz="2400" i="1">
                        <a:latin typeface="Cambria Math" panose="02040503050406030204" pitchFamily="18" charset="0"/>
                        <a:ea typeface="Times New Roman" panose="02020603050405020304" pitchFamily="18" charset="0"/>
                      </a:rPr>
                      <m:t>(</m:t>
                    </m:r>
                    <m:r>
                      <a:rPr lang="ru-RU" sz="2400" i="1">
                        <a:latin typeface="Cambria Math" panose="02040503050406030204" pitchFamily="18" charset="0"/>
                        <a:ea typeface="Times New Roman" panose="02020603050405020304" pitchFamily="18" charset="0"/>
                      </a:rPr>
                      <m:t>𝑥</m:t>
                    </m:r>
                    <m:r>
                      <a:rPr lang="ru-RU" sz="2400" i="1">
                        <a:latin typeface="Cambria Math" panose="02040503050406030204" pitchFamily="18" charset="0"/>
                        <a:ea typeface="Times New Roman" panose="02020603050405020304" pitchFamily="18" charset="0"/>
                      </a:rPr>
                      <m:t>,</m:t>
                    </m:r>
                    <m:r>
                      <a:rPr lang="ru-RU" sz="2400" i="1">
                        <a:latin typeface="Cambria Math" panose="02040503050406030204" pitchFamily="18" charset="0"/>
                        <a:ea typeface="Times New Roman" panose="02020603050405020304" pitchFamily="18" charset="0"/>
                      </a:rPr>
                      <m:t>𝑙</m:t>
                    </m:r>
                    <m:r>
                      <a:rPr lang="ru-RU" sz="2400" i="1">
                        <a:latin typeface="Cambria Math" panose="02040503050406030204" pitchFamily="18" charset="0"/>
                        <a:ea typeface="Times New Roman" panose="02020603050405020304" pitchFamily="18" charset="0"/>
                      </a:rPr>
                      <m:t>) </m:t>
                    </m:r>
                  </m:oMath>
                </a14:m>
                <a:r>
                  <a:rPr lang="en-US" sz="2400" dirty="0">
                    <a:ea typeface="Times New Roman" panose="02020603050405020304" pitchFamily="18" charset="0"/>
                  </a:rPr>
                  <a:t>from the normal </a:t>
                </a:r>
                <a:r>
                  <a:rPr lang="en-US" sz="2400" dirty="0" err="1">
                    <a:ea typeface="Times New Roman" panose="02020603050405020304" pitchFamily="18" charset="0"/>
                  </a:rPr>
                  <a:t>godograph</a:t>
                </a:r>
                <a:r>
                  <a:rPr lang="en-US" sz="2400" dirty="0">
                    <a:ea typeface="Times New Roman" panose="02020603050405020304" pitchFamily="18" charset="0"/>
                  </a:rPr>
                  <a:t> </a:t>
                </a:r>
                <a14:m>
                  <m:oMath xmlns:m="http://schemas.openxmlformats.org/officeDocument/2006/math">
                    <m:sSub>
                      <m:sSubPr>
                        <m:ctrlPr>
                          <a:rPr lang="ru-RU" sz="2400" i="1">
                            <a:latin typeface="Cambria Math" panose="02040503050406030204" pitchFamily="18" charset="0"/>
                            <a:ea typeface="Times New Roman" panose="02020603050405020304" pitchFamily="18" charset="0"/>
                          </a:rPr>
                        </m:ctrlPr>
                      </m:sSubPr>
                      <m:e>
                        <m:r>
                          <a:rPr lang="ru-RU" sz="2400" i="1">
                            <a:latin typeface="Cambria Math" panose="02040503050406030204" pitchFamily="18" charset="0"/>
                            <a:ea typeface="Times New Roman" panose="02020603050405020304" pitchFamily="18" charset="0"/>
                          </a:rPr>
                          <m:t>𝑇</m:t>
                        </m:r>
                      </m:e>
                      <m:sub>
                        <m:r>
                          <a:rPr lang="ru-RU" sz="2400" i="1">
                            <a:latin typeface="Cambria Math" panose="02040503050406030204" pitchFamily="18" charset="0"/>
                            <a:ea typeface="Times New Roman" panose="02020603050405020304" pitchFamily="18" charset="0"/>
                          </a:rPr>
                          <m:t>0</m:t>
                        </m:r>
                      </m:sub>
                    </m:sSub>
                    <m:r>
                      <a:rPr lang="ru-RU" sz="2400" i="1">
                        <a:latin typeface="Cambria Math" panose="02040503050406030204" pitchFamily="18" charset="0"/>
                        <a:ea typeface="Times New Roman" panose="02020603050405020304" pitchFamily="18" charset="0"/>
                      </a:rPr>
                      <m:t>(</m:t>
                    </m:r>
                    <m:r>
                      <a:rPr lang="ru-RU" sz="2400" i="1">
                        <a:latin typeface="Cambria Math" panose="02040503050406030204" pitchFamily="18" charset="0"/>
                        <a:ea typeface="Times New Roman" panose="02020603050405020304" pitchFamily="18" charset="0"/>
                      </a:rPr>
                      <m:t>𝑙</m:t>
                    </m:r>
                    <m:r>
                      <a:rPr lang="ru-RU" sz="2400" i="1">
                        <a:latin typeface="Cambria Math" panose="02040503050406030204" pitchFamily="18" charset="0"/>
                        <a:ea typeface="Times New Roman" panose="02020603050405020304" pitchFamily="18" charset="0"/>
                      </a:rPr>
                      <m:t>)</m:t>
                    </m:r>
                  </m:oMath>
                </a14:m>
                <a:r>
                  <a:rPr lang="en-US" sz="2400" dirty="0">
                    <a:ea typeface="Times New Roman" panose="02020603050405020304" pitchFamily="18" charset="0"/>
                  </a:rPr>
                  <a:t> is small value</a:t>
                </a:r>
                <a:r>
                  <a:rPr lang="ru-RU" sz="2400" dirty="0">
                    <a:ea typeface="Times New Roman" panose="02020603050405020304" pitchFamily="18" charset="0"/>
                  </a:rPr>
                  <a:t>:</a:t>
                </a:r>
                <a:br>
                  <a:rPr lang="ru-RU" sz="2400" dirty="0">
                    <a:ea typeface="Times New Roman" panose="02020603050405020304" pitchFamily="18" charset="0"/>
                  </a:rPr>
                </a:br>
                <a:r>
                  <a:rPr lang="en-US" sz="2400" dirty="0" smtClean="0">
                    <a:ea typeface="Times New Roman" panose="02020603050405020304" pitchFamily="18" charset="0"/>
                  </a:rPr>
                  <a:t/>
                </a:r>
                <a:br>
                  <a:rPr lang="en-US" sz="2400" dirty="0" smtClean="0">
                    <a:ea typeface="Times New Roman" panose="02020603050405020304" pitchFamily="18" charset="0"/>
                  </a:rPr>
                </a:br>
                <a:r>
                  <a:rPr lang="en-US" sz="2400" dirty="0">
                    <a:ea typeface="Times New Roman" panose="02020603050405020304" pitchFamily="18" charset="0"/>
                  </a:rPr>
                  <a:t/>
                </a:r>
                <a:br>
                  <a:rPr lang="en-US" sz="2400" dirty="0">
                    <a:ea typeface="Times New Roman" panose="02020603050405020304" pitchFamily="18" charset="0"/>
                  </a:rPr>
                </a:br>
                <a:r>
                  <a:rPr lang="en-US" sz="2000" dirty="0">
                    <a:ea typeface="Times New Roman" panose="02020603050405020304" pitchFamily="18" charset="0"/>
                  </a:rPr>
                  <a:t>According to this, small addictions </a:t>
                </a:r>
                <a14:m>
                  <m:oMath xmlns:m="http://schemas.openxmlformats.org/officeDocument/2006/math">
                    <m:r>
                      <a:rPr lang="ru-RU" sz="2000" i="1">
                        <a:latin typeface="Cambria Math"/>
                        <a:ea typeface="Times New Roman" panose="02020603050405020304" pitchFamily="18" charset="0"/>
                      </a:rPr>
                      <m:t>𝜁</m:t>
                    </m:r>
                    <m:r>
                      <a:rPr lang="ru-RU" sz="2000" i="1">
                        <a:latin typeface="Cambria Math"/>
                        <a:ea typeface="Times New Roman" panose="02020603050405020304" pitchFamily="18" charset="0"/>
                      </a:rPr>
                      <m:t>(</m:t>
                    </m:r>
                    <m:r>
                      <a:rPr lang="ru-RU" sz="2000" i="1">
                        <a:latin typeface="Cambria Math"/>
                        <a:ea typeface="Times New Roman" panose="02020603050405020304" pitchFamily="18" charset="0"/>
                      </a:rPr>
                      <m:t>𝑥</m:t>
                    </m:r>
                    <m:r>
                      <a:rPr lang="ru-RU" sz="2000" i="1">
                        <a:latin typeface="Cambria Math"/>
                        <a:ea typeface="Times New Roman" panose="02020603050405020304" pitchFamily="18" charset="0"/>
                      </a:rPr>
                      <m:t>,</m:t>
                    </m:r>
                    <m:r>
                      <a:rPr lang="ru-RU" sz="2000" i="1">
                        <a:latin typeface="Cambria Math"/>
                        <a:ea typeface="Times New Roman" panose="02020603050405020304" pitchFamily="18" charset="0"/>
                      </a:rPr>
                      <m:t>𝑧</m:t>
                    </m:r>
                    <m:r>
                      <a:rPr lang="ru-RU" sz="2000" i="1">
                        <a:latin typeface="Cambria Math"/>
                        <a:ea typeface="Times New Roman" panose="02020603050405020304" pitchFamily="18" charset="0"/>
                      </a:rPr>
                      <m:t>)</m:t>
                    </m:r>
                  </m:oMath>
                </a14:m>
                <a:r>
                  <a:rPr lang="ru-RU" sz="2000" dirty="0">
                    <a:ea typeface="Times New Roman" panose="02020603050405020304" pitchFamily="18" charset="0"/>
                  </a:rPr>
                  <a:t> </a:t>
                </a:r>
                <a:r>
                  <a:rPr lang="en-US" sz="2000" dirty="0">
                    <a:ea typeface="Times New Roman" panose="02020603050405020304" pitchFamily="18" charset="0"/>
                  </a:rPr>
                  <a:t>to one-dimensional distribution of normal model velocities (inversed) are calculated</a:t>
                </a:r>
                <a:r>
                  <a:rPr lang="ru-RU" sz="2000" dirty="0">
                    <a:ea typeface="Times New Roman" panose="02020603050405020304" pitchFamily="18" charset="0"/>
                  </a:rPr>
                  <a:t/>
                </a:r>
                <a:br>
                  <a:rPr lang="ru-RU" sz="2000" dirty="0">
                    <a:ea typeface="Times New Roman" panose="02020603050405020304" pitchFamily="18" charset="0"/>
                  </a:rPr>
                </a:br>
                <a:endParaRPr lang="ru-RU" sz="2800" b="1" dirty="0"/>
              </a:p>
            </p:txBody>
          </p:sp>
        </mc:Choice>
        <mc:Fallback xmlns="">
          <p:sp>
            <p:nvSpPr>
              <p:cNvPr id="2" name="Заголовок 1"/>
              <p:cNvSpPr>
                <a:spLocks noGrp="1" noRot="1" noChangeAspect="1" noMove="1" noResize="1" noEditPoints="1" noAdjustHandles="1" noChangeArrowheads="1" noChangeShapeType="1" noTextEdit="1"/>
              </p:cNvSpPr>
              <p:nvPr>
                <p:ph type="title"/>
              </p:nvPr>
            </p:nvSpPr>
            <p:spPr>
              <a:xfrm>
                <a:off x="107504" y="260648"/>
                <a:ext cx="8856984" cy="3528392"/>
              </a:xfrm>
              <a:blipFill rotWithShape="1">
                <a:blip r:embed="rId4"/>
                <a:stretch>
                  <a:fillRect l="-757" r="-1239"/>
                </a:stretch>
              </a:blipFill>
            </p:spPr>
            <p:txBody>
              <a:bodyPr/>
              <a:lstStyle/>
              <a:p>
                <a:r>
                  <a:rPr lang="ru-RU">
                    <a:noFill/>
                  </a:rPr>
                  <a:t> </a:t>
                </a:r>
              </a:p>
            </p:txBody>
          </p:sp>
        </mc:Fallback>
      </mc:AlternateContent>
      <p:graphicFrame>
        <p:nvGraphicFramePr>
          <p:cNvPr id="5" name="Объект 4"/>
          <p:cNvGraphicFramePr>
            <a:graphicFrameLocks noChangeAspect="1"/>
          </p:cNvGraphicFramePr>
          <p:nvPr>
            <p:extLst>
              <p:ext uri="{D42A27DB-BD31-4B8C-83A1-F6EECF244321}">
                <p14:modId xmlns:p14="http://schemas.microsoft.com/office/powerpoint/2010/main" val="1691223527"/>
              </p:ext>
            </p:extLst>
          </p:nvPr>
        </p:nvGraphicFramePr>
        <p:xfrm>
          <a:off x="2483768" y="1700808"/>
          <a:ext cx="3451225" cy="301625"/>
        </p:xfrm>
        <a:graphic>
          <a:graphicData uri="http://schemas.openxmlformats.org/presentationml/2006/ole">
            <mc:AlternateContent xmlns:mc="http://schemas.openxmlformats.org/markup-compatibility/2006">
              <mc:Choice xmlns:v="urn:schemas-microsoft-com:vml" Requires="v">
                <p:oleObj spid="_x0000_s12307" r:id="rId5" imgW="2717800" imgH="241300" progId="Equation.3">
                  <p:embed/>
                </p:oleObj>
              </mc:Choice>
              <mc:Fallback>
                <p:oleObj r:id="rId5" imgW="2717800" imgH="241300" progId="Equation.3">
                  <p:embed/>
                  <p:pic>
                    <p:nvPicPr>
                      <p:cNvPr id="0" name="Объект 4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3768" y="1700808"/>
                        <a:ext cx="34512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Объект 5"/>
          <p:cNvGraphicFramePr>
            <a:graphicFrameLocks noChangeAspect="1"/>
          </p:cNvGraphicFramePr>
          <p:nvPr>
            <p:extLst>
              <p:ext uri="{D42A27DB-BD31-4B8C-83A1-F6EECF244321}">
                <p14:modId xmlns:p14="http://schemas.microsoft.com/office/powerpoint/2010/main" val="2872557607"/>
              </p:ext>
            </p:extLst>
          </p:nvPr>
        </p:nvGraphicFramePr>
        <p:xfrm>
          <a:off x="2195736" y="3068960"/>
          <a:ext cx="4252913" cy="692150"/>
        </p:xfrm>
        <a:graphic>
          <a:graphicData uri="http://schemas.openxmlformats.org/presentationml/2006/ole">
            <mc:AlternateContent xmlns:mc="http://schemas.openxmlformats.org/markup-compatibility/2006">
              <mc:Choice xmlns:v="urn:schemas-microsoft-com:vml" Requires="v">
                <p:oleObj spid="_x0000_s12308" r:id="rId7" imgW="2997200" imgH="495300" progId="Equation.3">
                  <p:embed/>
                </p:oleObj>
              </mc:Choice>
              <mc:Fallback>
                <p:oleObj r:id="rId7" imgW="2997200" imgH="495300" progId="Equation.3">
                  <p:embed/>
                  <p:pic>
                    <p:nvPicPr>
                      <p:cNvPr id="0" name="Объект 3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5736" y="3068960"/>
                        <a:ext cx="4252913"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422264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Прямоугольник 4"/>
              <p:cNvSpPr/>
              <p:nvPr/>
            </p:nvSpPr>
            <p:spPr>
              <a:xfrm>
                <a:off x="179512" y="1054477"/>
                <a:ext cx="8712968" cy="646331"/>
              </a:xfrm>
              <a:prstGeom prst="rect">
                <a:avLst/>
              </a:prstGeom>
            </p:spPr>
            <p:txBody>
              <a:bodyPr wrap="square">
                <a:spAutoFit/>
              </a:bodyPr>
              <a:lstStyle/>
              <a:p>
                <a:r>
                  <a:rPr lang="en-US" dirty="0" smtClean="0">
                    <a:latin typeface="+mj-lt"/>
                    <a:ea typeface="Times New Roman" panose="02020603050405020304" pitchFamily="18" charset="0"/>
                  </a:rPr>
                  <a:t>Integral </a:t>
                </a:r>
                <a:r>
                  <a:rPr lang="en-US" dirty="0" err="1" smtClean="0">
                    <a:latin typeface="+mj-lt"/>
                    <a:ea typeface="Times New Roman" panose="02020603050405020304" pitchFamily="18" charset="0"/>
                  </a:rPr>
                  <a:t>Fredholm</a:t>
                </a:r>
                <a:r>
                  <a:rPr lang="en-US" dirty="0" smtClean="0">
                    <a:latin typeface="+mj-lt"/>
                    <a:ea typeface="Times New Roman" panose="02020603050405020304" pitchFamily="18" charset="0"/>
                  </a:rPr>
                  <a:t> equation of 1-st kind for unknown function </a:t>
                </a:r>
                <a14:m>
                  <m:oMath xmlns:m="http://schemas.openxmlformats.org/officeDocument/2006/math">
                    <m:r>
                      <a:rPr lang="ru-RU" i="1">
                        <a:effectLst/>
                        <a:latin typeface="Cambria Math"/>
                        <a:ea typeface="Times New Roman" panose="02020603050405020304" pitchFamily="18" charset="0"/>
                        <a:cs typeface="Times New Roman" panose="02020603050405020304" pitchFamily="18" charset="0"/>
                      </a:rPr>
                      <m:t>𝜁</m:t>
                    </m:r>
                    <m:r>
                      <a:rPr lang="ru-RU" i="1">
                        <a:effectLst/>
                        <a:latin typeface="Cambria Math"/>
                        <a:ea typeface="Times New Roman" panose="02020603050405020304" pitchFamily="18" charset="0"/>
                        <a:cs typeface="Times New Roman" panose="02020603050405020304" pitchFamily="18" charset="0"/>
                      </a:rPr>
                      <m:t>(</m:t>
                    </m:r>
                    <m:r>
                      <a:rPr lang="ru-RU" i="1">
                        <a:effectLst/>
                        <a:latin typeface="Cambria Math"/>
                        <a:ea typeface="Times New Roman" panose="02020603050405020304" pitchFamily="18" charset="0"/>
                        <a:cs typeface="Times New Roman" panose="02020603050405020304" pitchFamily="18" charset="0"/>
                      </a:rPr>
                      <m:t>𝑥</m:t>
                    </m:r>
                    <m:r>
                      <a:rPr lang="ru-RU" i="1">
                        <a:effectLst/>
                        <a:latin typeface="Cambria Math"/>
                        <a:ea typeface="Times New Roman" panose="02020603050405020304" pitchFamily="18" charset="0"/>
                        <a:cs typeface="Times New Roman" panose="02020603050405020304" pitchFamily="18" charset="0"/>
                      </a:rPr>
                      <m:t>,</m:t>
                    </m:r>
                    <m:r>
                      <a:rPr lang="ru-RU" i="1">
                        <a:effectLst/>
                        <a:latin typeface="Cambria Math"/>
                        <a:ea typeface="Times New Roman" panose="02020603050405020304" pitchFamily="18" charset="0"/>
                        <a:cs typeface="Times New Roman" panose="02020603050405020304" pitchFamily="18" charset="0"/>
                      </a:rPr>
                      <m:t>𝑧</m:t>
                    </m:r>
                    <m:r>
                      <a:rPr lang="ru-RU" i="1">
                        <a:effectLst/>
                        <a:latin typeface="Cambria Math"/>
                        <a:ea typeface="Times New Roman" panose="02020603050405020304" pitchFamily="18" charset="0"/>
                        <a:cs typeface="Times New Roman" panose="02020603050405020304" pitchFamily="18" charset="0"/>
                      </a:rPr>
                      <m:t>)~</m:t>
                    </m:r>
                    <m:r>
                      <a:rPr lang="ru-RU" i="1">
                        <a:effectLst/>
                        <a:latin typeface="Cambria Math"/>
                        <a:ea typeface="Times New Roman" panose="02020603050405020304" pitchFamily="18" charset="0"/>
                        <a:cs typeface="Times New Roman" panose="02020603050405020304" pitchFamily="18" charset="0"/>
                      </a:rPr>
                      <m:t>𝜁</m:t>
                    </m:r>
                    <m:r>
                      <a:rPr lang="ru-RU" i="1">
                        <a:effectLst/>
                        <a:latin typeface="Cambria Math"/>
                        <a:ea typeface="Times New Roman" panose="02020603050405020304" pitchFamily="18" charset="0"/>
                        <a:cs typeface="Times New Roman" panose="02020603050405020304" pitchFamily="18" charset="0"/>
                      </a:rPr>
                      <m:t>(</m:t>
                    </m:r>
                    <m:r>
                      <a:rPr lang="ru-RU" i="1">
                        <a:effectLst/>
                        <a:latin typeface="Cambria Math"/>
                        <a:ea typeface="Times New Roman" panose="02020603050405020304" pitchFamily="18" charset="0"/>
                        <a:cs typeface="Times New Roman" panose="02020603050405020304" pitchFamily="18" charset="0"/>
                      </a:rPr>
                      <m:t>𝑥</m:t>
                    </m:r>
                    <m:r>
                      <a:rPr lang="ru-RU" i="1">
                        <a:effectLst/>
                        <a:latin typeface="Cambria Math"/>
                        <a:ea typeface="Times New Roman" panose="02020603050405020304" pitchFamily="18" charset="0"/>
                        <a:cs typeface="Times New Roman" panose="02020603050405020304" pitchFamily="18" charset="0"/>
                      </a:rPr>
                      <m:t>,</m:t>
                    </m:r>
                    <m:r>
                      <a:rPr lang="ru-RU" i="1">
                        <a:effectLst/>
                        <a:latin typeface="Cambria Math"/>
                        <a:ea typeface="Times New Roman" panose="02020603050405020304" pitchFamily="18" charset="0"/>
                        <a:cs typeface="Times New Roman" panose="02020603050405020304" pitchFamily="18" charset="0"/>
                      </a:rPr>
                      <m:t>𝑙</m:t>
                    </m:r>
                    <m:r>
                      <a:rPr lang="ru-RU" i="1">
                        <a:effectLst/>
                        <a:latin typeface="Cambria Math"/>
                        <a:ea typeface="Times New Roman" panose="02020603050405020304" pitchFamily="18" charset="0"/>
                        <a:cs typeface="Times New Roman" panose="02020603050405020304" pitchFamily="18" charset="0"/>
                      </a:rPr>
                      <m:t>)</m:t>
                    </m:r>
                  </m:oMath>
                </a14:m>
                <a:r>
                  <a:rPr lang="ru-RU" dirty="0">
                    <a:effectLst/>
                    <a:latin typeface="+mj-lt"/>
                    <a:ea typeface="Times New Roman" panose="02020603050405020304" pitchFamily="18" charset="0"/>
                  </a:rPr>
                  <a:t> </a:t>
                </a:r>
                <a:r>
                  <a:rPr lang="en-US" dirty="0" smtClean="0">
                    <a:effectLst/>
                    <a:latin typeface="+mj-lt"/>
                    <a:ea typeface="Times New Roman" panose="02020603050405020304" pitchFamily="18" charset="0"/>
                  </a:rPr>
                  <a:t>provides solution of the problem</a:t>
                </a:r>
                <a:r>
                  <a:rPr lang="ru-RU" dirty="0" smtClean="0">
                    <a:effectLst/>
                    <a:latin typeface="+mj-lt"/>
                    <a:ea typeface="Times New Roman" panose="02020603050405020304" pitchFamily="18" charset="0"/>
                  </a:rPr>
                  <a:t>:</a:t>
                </a:r>
                <a:endParaRPr lang="ru-RU" dirty="0">
                  <a:latin typeface="+mj-lt"/>
                </a:endParaRPr>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179512" y="1054477"/>
                <a:ext cx="8712968" cy="646331"/>
              </a:xfrm>
              <a:prstGeom prst="rect">
                <a:avLst/>
              </a:prstGeom>
              <a:blipFill rotWithShape="0">
                <a:blip r:embed="rId3"/>
                <a:stretch>
                  <a:fillRect l="-559" t="-5660" b="-14151"/>
                </a:stretch>
              </a:blipFill>
            </p:spPr>
            <p:txBody>
              <a:bodyPr/>
              <a:lstStyle/>
              <a:p>
                <a:r>
                  <a:rPr lang="ru-RU">
                    <a:noFill/>
                  </a:rPr>
                  <a:t> </a:t>
                </a:r>
              </a:p>
            </p:txBody>
          </p:sp>
        </mc:Fallback>
      </mc:AlternateContent>
      <p:graphicFrame>
        <p:nvGraphicFramePr>
          <p:cNvPr id="7" name="Объект 6"/>
          <p:cNvGraphicFramePr>
            <a:graphicFrameLocks noChangeAspect="1"/>
          </p:cNvGraphicFramePr>
          <p:nvPr>
            <p:extLst>
              <p:ext uri="{D42A27DB-BD31-4B8C-83A1-F6EECF244321}">
                <p14:modId xmlns:p14="http://schemas.microsoft.com/office/powerpoint/2010/main" val="2612229255"/>
              </p:ext>
            </p:extLst>
          </p:nvPr>
        </p:nvGraphicFramePr>
        <p:xfrm>
          <a:off x="3350250" y="1629458"/>
          <a:ext cx="2085846" cy="575406"/>
        </p:xfrm>
        <a:graphic>
          <a:graphicData uri="http://schemas.openxmlformats.org/presentationml/2006/ole">
            <mc:AlternateContent xmlns:mc="http://schemas.openxmlformats.org/markup-compatibility/2006">
              <mc:Choice xmlns:v="urn:schemas-microsoft-com:vml" Requires="v">
                <p:oleObj spid="_x0000_s13328" r:id="rId4" imgW="1651000" imgH="457200" progId="Equation.3">
                  <p:embed/>
                </p:oleObj>
              </mc:Choice>
              <mc:Fallback>
                <p:oleObj r:id="rId4" imgW="16510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0250" y="1629458"/>
                        <a:ext cx="2085846" cy="575406"/>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8" name="Прямоугольник 7"/>
              <p:cNvSpPr/>
              <p:nvPr/>
            </p:nvSpPr>
            <p:spPr>
              <a:xfrm>
                <a:off x="107504" y="2420888"/>
                <a:ext cx="9036496" cy="923330"/>
              </a:xfrm>
              <a:prstGeom prst="rect">
                <a:avLst/>
              </a:prstGeom>
            </p:spPr>
            <p:txBody>
              <a:bodyPr wrap="square">
                <a:spAutoFit/>
              </a:bodyPr>
              <a:lstStyle/>
              <a:p>
                <a:pPr>
                  <a:spcAft>
                    <a:spcPts val="0"/>
                  </a:spcAft>
                </a:pPr>
                <a:r>
                  <a:rPr lang="en-US" dirty="0" smtClean="0">
                    <a:latin typeface="+mj-lt"/>
                    <a:ea typeface="Times New Roman" panose="02020603050405020304" pitchFamily="18" charset="0"/>
                  </a:rPr>
                  <a:t>here </a:t>
                </a:r>
                <a14:m>
                  <m:oMath xmlns:m="http://schemas.openxmlformats.org/officeDocument/2006/math">
                    <m:r>
                      <a:rPr lang="ru-RU" i="1">
                        <a:effectLst/>
                        <a:latin typeface="Cambria Math"/>
                        <a:ea typeface="Times New Roman" panose="02020603050405020304" pitchFamily="18" charset="0"/>
                      </a:rPr>
                      <m:t>𝑑𝑠</m:t>
                    </m:r>
                  </m:oMath>
                </a14:m>
                <a:r>
                  <a:rPr lang="ru-RU" dirty="0">
                    <a:effectLst/>
                    <a:latin typeface="+mj-lt"/>
                    <a:ea typeface="Times New Roman" panose="02020603050405020304" pitchFamily="18" charset="0"/>
                  </a:rPr>
                  <a:t> – </a:t>
                </a:r>
                <a:r>
                  <a:rPr lang="en-US" dirty="0" smtClean="0">
                    <a:effectLst/>
                    <a:latin typeface="+mj-lt"/>
                    <a:ea typeface="Times New Roman" panose="02020603050405020304" pitchFamily="18" charset="0"/>
                  </a:rPr>
                  <a:t>distance </a:t>
                </a:r>
                <a:r>
                  <a:rPr lang="en-US" dirty="0" smtClean="0">
                    <a:latin typeface="+mj-lt"/>
                    <a:ea typeface="Times New Roman" panose="02020603050405020304" pitchFamily="18" charset="0"/>
                  </a:rPr>
                  <a:t>increment along seismic ray trajectory </a:t>
                </a:r>
                <a14:m>
                  <m:oMath xmlns:m="http://schemas.openxmlformats.org/officeDocument/2006/math">
                    <m:sSub>
                      <m:sSubPr>
                        <m:ctrlPr>
                          <a:rPr lang="ru-RU" i="1">
                            <a:effectLst/>
                            <a:latin typeface="Cambria Math" panose="02040503050406030204" pitchFamily="18" charset="0"/>
                            <a:ea typeface="Times New Roman" panose="02020603050405020304" pitchFamily="18" charset="0"/>
                          </a:rPr>
                        </m:ctrlPr>
                      </m:sSubPr>
                      <m:e>
                        <m:r>
                          <a:rPr lang="ru-RU" i="1">
                            <a:effectLst/>
                            <a:latin typeface="Cambria Math"/>
                            <a:ea typeface="Times New Roman" panose="02020603050405020304" pitchFamily="18" charset="0"/>
                          </a:rPr>
                          <m:t>𝑆</m:t>
                        </m:r>
                      </m:e>
                      <m:sub>
                        <m:r>
                          <a:rPr lang="ru-RU" i="1">
                            <a:effectLst/>
                            <a:latin typeface="Cambria Math"/>
                            <a:ea typeface="Times New Roman" panose="02020603050405020304" pitchFamily="18" charset="0"/>
                          </a:rPr>
                          <m:t>0</m:t>
                        </m:r>
                      </m:sub>
                    </m:sSub>
                    <m:r>
                      <a:rPr lang="ru-RU" i="1">
                        <a:effectLst/>
                        <a:latin typeface="Cambria Math"/>
                        <a:ea typeface="Times New Roman" panose="02020603050405020304" pitchFamily="18" charset="0"/>
                      </a:rPr>
                      <m:t>(</m:t>
                    </m:r>
                    <m:r>
                      <a:rPr lang="ru-RU" i="1">
                        <a:effectLst/>
                        <a:latin typeface="Cambria Math"/>
                        <a:ea typeface="Times New Roman" panose="02020603050405020304" pitchFamily="18" charset="0"/>
                      </a:rPr>
                      <m:t>𝑥</m:t>
                    </m:r>
                    <m:r>
                      <a:rPr lang="ru-RU" i="1">
                        <a:effectLst/>
                        <a:latin typeface="Cambria Math"/>
                        <a:ea typeface="Times New Roman" panose="02020603050405020304" pitchFamily="18" charset="0"/>
                      </a:rPr>
                      <m:t>)</m:t>
                    </m:r>
                  </m:oMath>
                </a14:m>
                <a:r>
                  <a:rPr lang="en-US" dirty="0" smtClean="0">
                    <a:effectLst/>
                    <a:latin typeface="+mj-lt"/>
                    <a:ea typeface="Times New Roman" panose="02020603050405020304" pitchFamily="18" charset="0"/>
                  </a:rPr>
                  <a:t>, which </a:t>
                </a:r>
                <a:r>
                  <a:rPr lang="en-US" dirty="0" smtClean="0">
                    <a:latin typeface="+mj-lt"/>
                    <a:ea typeface="Times New Roman" panose="02020603050405020304" pitchFamily="18" charset="0"/>
                  </a:rPr>
                  <a:t>hits refracting boundaries of horizontally layered media.</a:t>
                </a:r>
              </a:p>
              <a:p>
                <a:pPr>
                  <a:spcAft>
                    <a:spcPts val="0"/>
                  </a:spcAft>
                </a:pPr>
                <a:r>
                  <a:rPr lang="en-US" dirty="0" smtClean="0">
                    <a:effectLst/>
                    <a:latin typeface="+mj-lt"/>
                    <a:ea typeface="Times New Roman" panose="02020603050405020304" pitchFamily="18" charset="0"/>
                  </a:rPr>
                  <a:t>From normal velocity cut one can find 2D density distribution </a:t>
                </a:r>
                <a:r>
                  <a:rPr lang="en-US" dirty="0" smtClean="0">
                    <a:latin typeface="+mj-lt"/>
                    <a:ea typeface="Times New Roman" panose="02020603050405020304" pitchFamily="18" charset="0"/>
                  </a:rPr>
                  <a:t>for each </a:t>
                </a:r>
                <a:r>
                  <a:rPr lang="en-US" i="1" dirty="0" smtClean="0">
                    <a:latin typeface="+mj-lt"/>
                    <a:ea typeface="Times New Roman" panose="02020603050405020304" pitchFamily="18" charset="0"/>
                  </a:rPr>
                  <a:t>K</a:t>
                </a:r>
                <a:r>
                  <a:rPr lang="en-US" dirty="0" smtClean="0">
                    <a:latin typeface="+mj-lt"/>
                    <a:ea typeface="Times New Roman" panose="02020603050405020304" pitchFamily="18" charset="0"/>
                  </a:rPr>
                  <a:t>-</a:t>
                </a:r>
                <a:r>
                  <a:rPr lang="en-US" dirty="0" err="1" smtClean="0">
                    <a:latin typeface="+mj-lt"/>
                    <a:ea typeface="Times New Roman" panose="02020603050405020304" pitchFamily="18" charset="0"/>
                  </a:rPr>
                  <a:t>th</a:t>
                </a:r>
                <a:r>
                  <a:rPr lang="en-US" dirty="0" smtClean="0">
                    <a:latin typeface="+mj-lt"/>
                    <a:ea typeface="Times New Roman" panose="02020603050405020304" pitchFamily="18" charset="0"/>
                  </a:rPr>
                  <a:t> horizontal layer</a:t>
                </a:r>
                <a:r>
                  <a:rPr lang="ru-RU" dirty="0" smtClean="0">
                    <a:effectLst/>
                    <a:latin typeface="+mj-lt"/>
                    <a:ea typeface="Times New Roman" panose="02020603050405020304" pitchFamily="18" charset="0"/>
                  </a:rPr>
                  <a:t>:</a:t>
                </a:r>
                <a:endParaRPr lang="ru-RU" dirty="0">
                  <a:effectLst/>
                  <a:latin typeface="+mj-lt"/>
                  <a:ea typeface="Times New Roman" panose="02020603050405020304" pitchFamily="18" charset="0"/>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107504" y="2420888"/>
                <a:ext cx="9036496" cy="923330"/>
              </a:xfrm>
              <a:prstGeom prst="rect">
                <a:avLst/>
              </a:prstGeom>
              <a:blipFill rotWithShape="0">
                <a:blip r:embed="rId6"/>
                <a:stretch>
                  <a:fillRect l="-607" t="-3289" b="-9211"/>
                </a:stretch>
              </a:blipFill>
            </p:spPr>
            <p:txBody>
              <a:bodyPr/>
              <a:lstStyle/>
              <a:p>
                <a:r>
                  <a:rPr lang="ru-RU">
                    <a:noFill/>
                  </a:rPr>
                  <a:t> </a:t>
                </a:r>
              </a:p>
            </p:txBody>
          </p:sp>
        </mc:Fallback>
      </mc:AlternateContent>
      <p:graphicFrame>
        <p:nvGraphicFramePr>
          <p:cNvPr id="10" name="Объект 9"/>
          <p:cNvGraphicFramePr>
            <a:graphicFrameLocks noChangeAspect="1"/>
          </p:cNvGraphicFramePr>
          <p:nvPr>
            <p:extLst>
              <p:ext uri="{D42A27DB-BD31-4B8C-83A1-F6EECF244321}">
                <p14:modId xmlns:p14="http://schemas.microsoft.com/office/powerpoint/2010/main" val="1457781381"/>
              </p:ext>
            </p:extLst>
          </p:nvPr>
        </p:nvGraphicFramePr>
        <p:xfrm>
          <a:off x="3237786" y="3566721"/>
          <a:ext cx="2630358" cy="726375"/>
        </p:xfrm>
        <a:graphic>
          <a:graphicData uri="http://schemas.openxmlformats.org/presentationml/2006/ole">
            <mc:AlternateContent xmlns:mc="http://schemas.openxmlformats.org/markup-compatibility/2006">
              <mc:Choice xmlns:v="urn:schemas-microsoft-com:vml" Requires="v">
                <p:oleObj spid="_x0000_s13329" r:id="rId7" imgW="2159000" imgH="596900" progId="Equation.3">
                  <p:embed/>
                </p:oleObj>
              </mc:Choice>
              <mc:Fallback>
                <p:oleObj r:id="rId7" imgW="2159000" imgH="5969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7786" y="3566721"/>
                        <a:ext cx="2630358" cy="726375"/>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11" name="Прямоугольник 10"/>
              <p:cNvSpPr/>
              <p:nvPr/>
            </p:nvSpPr>
            <p:spPr>
              <a:xfrm>
                <a:off x="107504" y="4581128"/>
                <a:ext cx="8784976" cy="1477328"/>
              </a:xfrm>
              <a:prstGeom prst="rect">
                <a:avLst/>
              </a:prstGeom>
            </p:spPr>
            <p:txBody>
              <a:bodyPr wrap="square">
                <a:spAutoFit/>
              </a:bodyPr>
              <a:lstStyle/>
              <a:p>
                <a:pPr indent="269875" algn="just">
                  <a:spcAft>
                    <a:spcPts val="0"/>
                  </a:spcAft>
                </a:pPr>
                <a:r>
                  <a:rPr lang="en-US" dirty="0" smtClean="0">
                    <a:latin typeface="+mj-lt"/>
                    <a:ea typeface="Times New Roman" panose="02020603050405020304" pitchFamily="18" charset="0"/>
                  </a:rPr>
                  <a:t>Numerical solution of inverse kinematic problem and calculation of elastic waves distribution velocities </a:t>
                </a:r>
                <a14:m>
                  <m:oMath xmlns:m="http://schemas.openxmlformats.org/officeDocument/2006/math">
                    <m:r>
                      <a:rPr lang="ru-RU" i="1">
                        <a:effectLst/>
                        <a:latin typeface="Cambria Math"/>
                        <a:ea typeface="Times New Roman" panose="02020603050405020304" pitchFamily="18" charset="0"/>
                      </a:rPr>
                      <m:t>𝑣</m:t>
                    </m:r>
                    <m:d>
                      <m:dPr>
                        <m:ctrlPr>
                          <a:rPr lang="ru-RU" i="1">
                            <a:effectLst/>
                            <a:latin typeface="Cambria Math" panose="02040503050406030204" pitchFamily="18" charset="0"/>
                            <a:ea typeface="Times New Roman" panose="02020603050405020304" pitchFamily="18" charset="0"/>
                          </a:rPr>
                        </m:ctrlPr>
                      </m:dPr>
                      <m:e>
                        <m:r>
                          <a:rPr lang="ru-RU" i="1">
                            <a:effectLst/>
                            <a:latin typeface="Cambria Math"/>
                            <a:ea typeface="Times New Roman" panose="02020603050405020304" pitchFamily="18" charset="0"/>
                          </a:rPr>
                          <m:t>𝑥</m:t>
                        </m:r>
                        <m:r>
                          <a:rPr lang="ru-RU" i="1">
                            <a:effectLst/>
                            <a:latin typeface="Cambria Math"/>
                            <a:ea typeface="Times New Roman" panose="02020603050405020304" pitchFamily="18" charset="0"/>
                          </a:rPr>
                          <m:t>,</m:t>
                        </m:r>
                        <m:r>
                          <a:rPr lang="ru-RU" i="1">
                            <a:effectLst/>
                            <a:latin typeface="Cambria Math"/>
                            <a:ea typeface="Times New Roman" panose="02020603050405020304" pitchFamily="18" charset="0"/>
                          </a:rPr>
                          <m:t>𝑧</m:t>
                        </m:r>
                      </m:e>
                    </m:d>
                    <m:r>
                      <a:rPr lang="en-US" b="0" i="0" smtClean="0">
                        <a:effectLst/>
                        <a:latin typeface="Cambria Math"/>
                        <a:ea typeface="Times New Roman" panose="02020603050405020304" pitchFamily="18" charset="0"/>
                      </a:rPr>
                      <m:t> </m:t>
                    </m:r>
                  </m:oMath>
                </a14:m>
                <a:r>
                  <a:rPr lang="en-US" dirty="0" smtClean="0">
                    <a:effectLst/>
                    <a:latin typeface="+mj-lt"/>
                    <a:ea typeface="Times New Roman" panose="02020603050405020304" pitchFamily="18" charset="0"/>
                  </a:rPr>
                  <a:t>was performed using </a:t>
                </a:r>
                <a:r>
                  <a:rPr lang="ru-RU" dirty="0" smtClean="0">
                    <a:effectLst/>
                    <a:latin typeface="+mj-lt"/>
                    <a:ea typeface="Times New Roman" panose="02020603050405020304" pitchFamily="18" charset="0"/>
                  </a:rPr>
                  <a:t>«</a:t>
                </a:r>
                <a:r>
                  <a:rPr lang="en-US" dirty="0">
                    <a:effectLst/>
                    <a:latin typeface="+mj-lt"/>
                    <a:ea typeface="Times New Roman" panose="02020603050405020304" pitchFamily="18" charset="0"/>
                  </a:rPr>
                  <a:t>Invers</a:t>
                </a:r>
                <a:r>
                  <a:rPr lang="ru-RU" dirty="0" smtClean="0">
                    <a:effectLst/>
                    <a:latin typeface="+mj-lt"/>
                    <a:ea typeface="Times New Roman" panose="02020603050405020304" pitchFamily="18" charset="0"/>
                  </a:rPr>
                  <a:t>»</a:t>
                </a:r>
                <a:r>
                  <a:rPr lang="en-US" dirty="0" smtClean="0">
                    <a:effectLst/>
                    <a:latin typeface="+mj-lt"/>
                    <a:ea typeface="Times New Roman" panose="02020603050405020304" pitchFamily="18" charset="0"/>
                  </a:rPr>
                  <a:t> software</a:t>
                </a:r>
                <a:r>
                  <a:rPr lang="ru-RU" dirty="0" smtClean="0">
                    <a:effectLst/>
                    <a:latin typeface="+mj-lt"/>
                    <a:ea typeface="Times New Roman" panose="02020603050405020304" pitchFamily="18" charset="0"/>
                  </a:rPr>
                  <a:t> (</a:t>
                </a:r>
                <a:r>
                  <a:rPr lang="en-US" dirty="0" err="1">
                    <a:latin typeface="+mj-lt"/>
                  </a:rPr>
                  <a:t>Mishenkina</a:t>
                </a:r>
                <a:r>
                  <a:rPr lang="en-US" dirty="0">
                    <a:latin typeface="+mj-lt"/>
                  </a:rPr>
                  <a:t> et al., </a:t>
                </a:r>
                <a:r>
                  <a:rPr lang="en-US" dirty="0" smtClean="0">
                    <a:latin typeface="+mj-lt"/>
                  </a:rPr>
                  <a:t>1983</a:t>
                </a:r>
                <a:r>
                  <a:rPr lang="ru-RU" dirty="0" smtClean="0">
                    <a:effectLst/>
                    <a:latin typeface="+mj-lt"/>
                    <a:ea typeface="Times New Roman" panose="02020603050405020304" pitchFamily="18" charset="0"/>
                  </a:rPr>
                  <a:t>)</a:t>
                </a:r>
                <a:r>
                  <a:rPr lang="en-US" dirty="0" smtClean="0">
                    <a:effectLst/>
                    <a:latin typeface="+mj-lt"/>
                    <a:ea typeface="Times New Roman" panose="02020603050405020304" pitchFamily="18" charset="0"/>
                  </a:rPr>
                  <a:t> with changes of </a:t>
                </a:r>
                <a:r>
                  <a:rPr lang="en-US" dirty="0" smtClean="0">
                    <a:latin typeface="+mj-lt"/>
                    <a:ea typeface="Times New Roman" panose="02020603050405020304" pitchFamily="18" charset="0"/>
                  </a:rPr>
                  <a:t>V.M. </a:t>
                </a:r>
                <a:r>
                  <a:rPr lang="en-US" dirty="0" err="1" smtClean="0">
                    <a:latin typeface="+mj-lt"/>
                    <a:ea typeface="Times New Roman" panose="02020603050405020304" pitchFamily="18" charset="0"/>
                  </a:rPr>
                  <a:t>Alievskiy</a:t>
                </a:r>
                <a:r>
                  <a:rPr lang="en-US" dirty="0" smtClean="0">
                    <a:latin typeface="+mj-lt"/>
                    <a:ea typeface="Times New Roman" panose="02020603050405020304" pitchFamily="18" charset="0"/>
                  </a:rPr>
                  <a:t> (Institute of Geophysics, UB RAS). Changes were made to output format of the program to allow it to export grid files. This allowed to optimize the technique of construction of 2D models of “</a:t>
                </a:r>
                <a:r>
                  <a:rPr lang="en-US" dirty="0" err="1" smtClean="0">
                    <a:latin typeface="+mj-lt"/>
                    <a:ea typeface="Times New Roman" panose="02020603050405020304" pitchFamily="18" charset="0"/>
                  </a:rPr>
                  <a:t>gradiental</a:t>
                </a:r>
                <a:r>
                  <a:rPr lang="en-US" dirty="0" smtClean="0">
                    <a:latin typeface="+mj-lt"/>
                    <a:ea typeface="Times New Roman" panose="02020603050405020304" pitchFamily="18" charset="0"/>
                  </a:rPr>
                  <a:t>” seismic cuts.</a:t>
                </a:r>
                <a:endParaRPr lang="ru-RU" dirty="0">
                  <a:effectLst/>
                  <a:latin typeface="+mj-lt"/>
                  <a:ea typeface="Times New Roman" panose="02020603050405020304" pitchFamily="18" charset="0"/>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107504" y="4581128"/>
                <a:ext cx="8784976" cy="1477328"/>
              </a:xfrm>
              <a:prstGeom prst="rect">
                <a:avLst/>
              </a:prstGeom>
              <a:blipFill rotWithShape="0">
                <a:blip r:embed="rId9"/>
                <a:stretch>
                  <a:fillRect l="-625" t="-2058" r="-555" b="-5350"/>
                </a:stretch>
              </a:blipFill>
            </p:spPr>
            <p:txBody>
              <a:bodyPr/>
              <a:lstStyle/>
              <a:p>
                <a:r>
                  <a:rPr lang="ru-RU">
                    <a:noFill/>
                  </a:rPr>
                  <a:t> </a:t>
                </a:r>
              </a:p>
            </p:txBody>
          </p:sp>
        </mc:Fallback>
      </mc:AlternateContent>
      <p:sp>
        <p:nvSpPr>
          <p:cNvPr id="12" name="TextBox 11"/>
          <p:cNvSpPr txBox="1"/>
          <p:nvPr/>
        </p:nvSpPr>
        <p:spPr>
          <a:xfrm>
            <a:off x="534740" y="116632"/>
            <a:ext cx="8285731" cy="461665"/>
          </a:xfrm>
          <a:prstGeom prst="rect">
            <a:avLst/>
          </a:prstGeom>
          <a:noFill/>
        </p:spPr>
        <p:txBody>
          <a:bodyPr wrap="square" rtlCol="0">
            <a:spAutoFit/>
          </a:bodyPr>
          <a:lstStyle/>
          <a:p>
            <a:pPr algn="ctr"/>
            <a:r>
              <a:rPr lang="en-US" sz="2400" b="1" dirty="0"/>
              <a:t>Linear </a:t>
            </a:r>
            <a:r>
              <a:rPr lang="en-US" sz="2400" b="1" dirty="0" smtClean="0"/>
              <a:t>velocity problem for </a:t>
            </a:r>
            <a:r>
              <a:rPr lang="en-US" sz="2400" b="1" dirty="0"/>
              <a:t>inhomogeneous </a:t>
            </a:r>
            <a:r>
              <a:rPr lang="en-US" sz="2400" b="1" dirty="0" smtClean="0"/>
              <a:t>layered media</a:t>
            </a:r>
            <a:endParaRPr lang="ru-RU" sz="2400" b="1" dirty="0"/>
          </a:p>
        </p:txBody>
      </p:sp>
    </p:spTree>
    <p:extLst>
      <p:ext uri="{BB962C8B-B14F-4D97-AF65-F5344CB8AC3E}">
        <p14:creationId xmlns:p14="http://schemas.microsoft.com/office/powerpoint/2010/main" val="194798071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3528" y="1268760"/>
            <a:ext cx="8496944" cy="5078313"/>
          </a:xfrm>
          <a:prstGeom prst="rect">
            <a:avLst/>
          </a:prstGeom>
        </p:spPr>
        <p:txBody>
          <a:bodyPr wrap="square">
            <a:spAutoFit/>
          </a:bodyPr>
          <a:lstStyle/>
          <a:p>
            <a:r>
              <a:rPr lang="ru-RU" i="1" dirty="0"/>
              <a:t>Соболев И.Д.</a:t>
            </a:r>
            <a:r>
              <a:rPr lang="ru-RU" dirty="0"/>
              <a:t> Тектоническая схема Северного, Среднего и северо-восточной части Южного Урала. М 1:2500 000 // Геология СССР. Т. XII. Приложение. М., 1968.</a:t>
            </a:r>
          </a:p>
          <a:p>
            <a:r>
              <a:rPr lang="ru-RU" i="1" dirty="0"/>
              <a:t>Соболев И.Д., </a:t>
            </a:r>
            <a:r>
              <a:rPr lang="ru-RU" i="1" dirty="0" err="1"/>
              <a:t>Автонеев</a:t>
            </a:r>
            <a:r>
              <a:rPr lang="ru-RU" i="1" dirty="0"/>
              <a:t> С.В., </a:t>
            </a:r>
            <a:r>
              <a:rPr lang="ru-RU" i="1" dirty="0" err="1"/>
              <a:t>Белковская</a:t>
            </a:r>
            <a:r>
              <a:rPr lang="ru-RU" i="1" dirty="0"/>
              <a:t> Р.П., Петрова Т.Ю., Сюткина Р.А</a:t>
            </a:r>
            <a:r>
              <a:rPr lang="ru-RU" dirty="0"/>
              <a:t>. Тектоническая карта Урала масштаба 1:1000 000, объяснительная записка. Свердловск, 1983. 168 с</a:t>
            </a:r>
            <a:r>
              <a:rPr lang="ru-RU" dirty="0" smtClean="0"/>
              <a:t>.</a:t>
            </a:r>
            <a:r>
              <a:rPr lang="ru-RU" i="1" dirty="0"/>
              <a:t> </a:t>
            </a:r>
            <a:endParaRPr lang="en-US" i="1" dirty="0" smtClean="0"/>
          </a:p>
          <a:p>
            <a:r>
              <a:rPr lang="ru-RU" i="1" dirty="0" smtClean="0"/>
              <a:t>Тимонин </a:t>
            </a:r>
            <a:r>
              <a:rPr lang="ru-RU" i="1" dirty="0"/>
              <a:t>Н.И.</a:t>
            </a:r>
            <a:r>
              <a:rPr lang="ru-RU" dirty="0"/>
              <a:t> Печорская плита: история геологического развития в </a:t>
            </a:r>
            <a:r>
              <a:rPr lang="ru-RU" dirty="0" err="1"/>
              <a:t>фанерозое</a:t>
            </a:r>
            <a:r>
              <a:rPr lang="ru-RU" dirty="0"/>
              <a:t>. Екатеринбург: </a:t>
            </a:r>
            <a:r>
              <a:rPr lang="ru-RU" dirty="0" err="1"/>
              <a:t>УрО</a:t>
            </a:r>
            <a:r>
              <a:rPr lang="ru-RU" dirty="0"/>
              <a:t> РАН, 1998. 239 с</a:t>
            </a:r>
            <a:r>
              <a:rPr lang="ru-RU" dirty="0" smtClean="0"/>
              <a:t>.</a:t>
            </a:r>
            <a:endParaRPr lang="en-US" dirty="0" smtClean="0"/>
          </a:p>
          <a:p>
            <a:r>
              <a:rPr lang="ru-RU" i="1" dirty="0" smtClean="0"/>
              <a:t>Сурков </a:t>
            </a:r>
            <a:r>
              <a:rPr lang="ru-RU" i="1" dirty="0"/>
              <a:t>В.С., </a:t>
            </a:r>
            <a:r>
              <a:rPr lang="ru-RU" i="1" dirty="0" err="1"/>
              <a:t>Жеро</a:t>
            </a:r>
            <a:r>
              <a:rPr lang="ru-RU" i="1" dirty="0"/>
              <a:t> О.Г.</a:t>
            </a:r>
            <a:r>
              <a:rPr lang="ru-RU" dirty="0"/>
              <a:t> Фундамент и развитие чехла Западно-Сибирской плиты. М.: Недра. 1993. С. 85–90</a:t>
            </a:r>
            <a:r>
              <a:rPr lang="ru-RU" dirty="0" smtClean="0"/>
              <a:t>.</a:t>
            </a:r>
            <a:r>
              <a:rPr lang="ru-RU" i="1" dirty="0"/>
              <a:t> </a:t>
            </a:r>
            <a:endParaRPr lang="en-US" i="1" dirty="0" smtClean="0"/>
          </a:p>
          <a:p>
            <a:r>
              <a:rPr lang="ru-RU" i="1" dirty="0" smtClean="0"/>
              <a:t>Пучков </a:t>
            </a:r>
            <a:r>
              <a:rPr lang="ru-RU" i="1" dirty="0"/>
              <a:t>В. Н.</a:t>
            </a:r>
            <a:r>
              <a:rPr lang="ru-RU" dirty="0"/>
              <a:t> Геология Урала и </a:t>
            </a:r>
            <a:r>
              <a:rPr lang="ru-RU" dirty="0" err="1"/>
              <a:t>Приуралья</a:t>
            </a:r>
            <a:r>
              <a:rPr lang="ru-RU" dirty="0"/>
              <a:t>. Актуальные вопросы стратиграфии, тектоники, геодинамики и металлогении. Уфа: ООО Дизайн-</a:t>
            </a:r>
            <a:r>
              <a:rPr lang="ru-RU" dirty="0" err="1"/>
              <a:t>ПолиграфСервис</a:t>
            </a:r>
            <a:r>
              <a:rPr lang="ru-RU" dirty="0"/>
              <a:t>, 2010. 280 с</a:t>
            </a:r>
            <a:r>
              <a:rPr lang="ru-RU" dirty="0" smtClean="0"/>
              <a:t>.</a:t>
            </a:r>
            <a:endParaRPr lang="en-US" dirty="0" smtClean="0"/>
          </a:p>
          <a:p>
            <a:r>
              <a:rPr lang="en-US" dirty="0" err="1">
                <a:solidFill>
                  <a:srgbClr val="FF0000"/>
                </a:solidFill>
              </a:rPr>
              <a:t>Ince</a:t>
            </a:r>
            <a:r>
              <a:rPr lang="en-US" dirty="0">
                <a:solidFill>
                  <a:srgbClr val="FF0000"/>
                </a:solidFill>
              </a:rPr>
              <a:t>, E.S.; </a:t>
            </a:r>
            <a:r>
              <a:rPr lang="en-US" dirty="0" err="1">
                <a:solidFill>
                  <a:srgbClr val="FF0000"/>
                </a:solidFill>
              </a:rPr>
              <a:t>Barthelmes</a:t>
            </a:r>
            <a:r>
              <a:rPr lang="en-US" dirty="0">
                <a:solidFill>
                  <a:srgbClr val="FF0000"/>
                </a:solidFill>
              </a:rPr>
              <a:t>, F.; </a:t>
            </a:r>
            <a:r>
              <a:rPr lang="en-US" dirty="0" err="1">
                <a:solidFill>
                  <a:srgbClr val="FF0000"/>
                </a:solidFill>
              </a:rPr>
              <a:t>Reißland</a:t>
            </a:r>
            <a:r>
              <a:rPr lang="en-US" dirty="0">
                <a:solidFill>
                  <a:srgbClr val="FF0000"/>
                </a:solidFill>
              </a:rPr>
              <a:t>, S.; </a:t>
            </a:r>
            <a:r>
              <a:rPr lang="en-US" dirty="0" err="1">
                <a:solidFill>
                  <a:srgbClr val="FF0000"/>
                </a:solidFill>
              </a:rPr>
              <a:t>Elger</a:t>
            </a:r>
            <a:r>
              <a:rPr lang="en-US" dirty="0">
                <a:solidFill>
                  <a:srgbClr val="FF0000"/>
                </a:solidFill>
              </a:rPr>
              <a:t>, K.; </a:t>
            </a:r>
            <a:r>
              <a:rPr lang="en-US" dirty="0" err="1">
                <a:solidFill>
                  <a:srgbClr val="FF0000"/>
                </a:solidFill>
              </a:rPr>
              <a:t>Förste</a:t>
            </a:r>
            <a:r>
              <a:rPr lang="en-US" dirty="0">
                <a:solidFill>
                  <a:srgbClr val="FF0000"/>
                </a:solidFill>
              </a:rPr>
              <a:t>, C.; </a:t>
            </a:r>
            <a:r>
              <a:rPr lang="en-US" dirty="0" err="1">
                <a:solidFill>
                  <a:srgbClr val="FF0000"/>
                </a:solidFill>
              </a:rPr>
              <a:t>Flechtner</a:t>
            </a:r>
            <a:r>
              <a:rPr lang="en-US" dirty="0">
                <a:solidFill>
                  <a:srgbClr val="FF0000"/>
                </a:solidFill>
              </a:rPr>
              <a:t>, F.; </a:t>
            </a:r>
            <a:r>
              <a:rPr lang="en-US" dirty="0" err="1">
                <a:solidFill>
                  <a:srgbClr val="FF0000"/>
                </a:solidFill>
              </a:rPr>
              <a:t>Schuh</a:t>
            </a:r>
            <a:r>
              <a:rPr lang="en-US" dirty="0">
                <a:solidFill>
                  <a:srgbClr val="FF0000"/>
                </a:solidFill>
              </a:rPr>
              <a:t>, H. ICGEM – 15 years of successful collection and distribution of global gravitational models, associated services and future plans. </a:t>
            </a:r>
            <a:r>
              <a:rPr lang="en-US" i="1" dirty="0">
                <a:solidFill>
                  <a:srgbClr val="FF0000"/>
                </a:solidFill>
              </a:rPr>
              <a:t>Earth System Science Data</a:t>
            </a:r>
            <a:r>
              <a:rPr lang="en-US" dirty="0">
                <a:solidFill>
                  <a:srgbClr val="FF0000"/>
                </a:solidFill>
              </a:rPr>
              <a:t> </a:t>
            </a:r>
            <a:r>
              <a:rPr lang="en-US" b="1" dirty="0">
                <a:solidFill>
                  <a:srgbClr val="FF0000"/>
                </a:solidFill>
              </a:rPr>
              <a:t>2019</a:t>
            </a:r>
            <a:r>
              <a:rPr lang="en-US" dirty="0">
                <a:solidFill>
                  <a:srgbClr val="FF0000"/>
                </a:solidFill>
              </a:rPr>
              <a:t>, </a:t>
            </a:r>
            <a:r>
              <a:rPr lang="en-US" i="1" dirty="0">
                <a:solidFill>
                  <a:srgbClr val="FF0000"/>
                </a:solidFill>
              </a:rPr>
              <a:t>11</a:t>
            </a:r>
            <a:r>
              <a:rPr lang="en-US" dirty="0">
                <a:solidFill>
                  <a:srgbClr val="FF0000"/>
                </a:solidFill>
              </a:rPr>
              <a:t>, 647-674.</a:t>
            </a:r>
            <a:endParaRPr lang="ru-RU" dirty="0">
              <a:solidFill>
                <a:srgbClr val="FF0000"/>
              </a:solidFill>
            </a:endParaRPr>
          </a:p>
          <a:p>
            <a:r>
              <a:rPr lang="ru-RU" dirty="0" smtClean="0">
                <a:solidFill>
                  <a:srgbClr val="FF0000"/>
                </a:solidFill>
              </a:rPr>
              <a:t>(глобальная модель гравитационного поля</a:t>
            </a:r>
            <a:r>
              <a:rPr lang="en-US" dirty="0" smtClean="0">
                <a:solidFill>
                  <a:srgbClr val="FF0000"/>
                </a:solidFill>
              </a:rPr>
              <a:t> XGM2019e_2159)</a:t>
            </a:r>
          </a:p>
          <a:p>
            <a:r>
              <a:rPr lang="en-US" dirty="0"/>
              <a:t>NVidia GTX 980 using the CUDA-optimized implementation </a:t>
            </a:r>
            <a:r>
              <a:rPr lang="en-US" dirty="0" smtClean="0"/>
              <a:t>of the algorithm</a:t>
            </a:r>
          </a:p>
          <a:p>
            <a:r>
              <a:rPr lang="nn-NO" dirty="0"/>
              <a:t>GPU AMD Radeon VII (Vega 20).</a:t>
            </a:r>
            <a:endParaRPr lang="ru-RU" dirty="0">
              <a:solidFill>
                <a:srgbClr val="FF0000"/>
              </a:solidFill>
            </a:endParaRPr>
          </a:p>
        </p:txBody>
      </p:sp>
      <p:sp>
        <p:nvSpPr>
          <p:cNvPr id="4" name="TextBox 3"/>
          <p:cNvSpPr txBox="1"/>
          <p:nvPr/>
        </p:nvSpPr>
        <p:spPr>
          <a:xfrm>
            <a:off x="2195736" y="188640"/>
            <a:ext cx="4274183" cy="830997"/>
          </a:xfrm>
          <a:prstGeom prst="rect">
            <a:avLst/>
          </a:prstGeom>
          <a:noFill/>
        </p:spPr>
        <p:txBody>
          <a:bodyPr wrap="none" rtlCol="0">
            <a:spAutoFit/>
          </a:bodyPr>
          <a:lstStyle/>
          <a:p>
            <a:pPr algn="ctr"/>
            <a:r>
              <a:rPr lang="ru-RU" sz="2400" b="1" dirty="0" smtClean="0"/>
              <a:t>Используемые источники </a:t>
            </a:r>
            <a:br>
              <a:rPr lang="ru-RU" sz="2400" b="1" dirty="0" smtClean="0"/>
            </a:br>
            <a:r>
              <a:rPr lang="ru-RU" sz="2400" b="1" dirty="0" smtClean="0"/>
              <a:t>картографического материала</a:t>
            </a:r>
            <a:endParaRPr lang="ru-RU" sz="2400" b="1" dirty="0"/>
          </a:p>
        </p:txBody>
      </p:sp>
    </p:spTree>
    <p:extLst>
      <p:ext uri="{BB962C8B-B14F-4D97-AF65-F5344CB8AC3E}">
        <p14:creationId xmlns:p14="http://schemas.microsoft.com/office/powerpoint/2010/main" val="11472805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3999" cy="830997"/>
          </a:xfrm>
          <a:prstGeom prst="rect">
            <a:avLst/>
          </a:prstGeom>
          <a:noFill/>
        </p:spPr>
        <p:txBody>
          <a:bodyPr wrap="square" rtlCol="0">
            <a:spAutoFit/>
          </a:bodyPr>
          <a:lstStyle/>
          <a:p>
            <a:pPr algn="ctr"/>
            <a:r>
              <a:rPr lang="ru-RU" sz="2400" b="1" dirty="0" smtClean="0"/>
              <a:t>Положение профилей ГСЗ, МОВЗ на карте наблюденного поля исследуемой территории (Средний Урал)</a:t>
            </a:r>
            <a:endParaRPr lang="en-US" sz="2400" b="1" dirty="0"/>
          </a:p>
        </p:txBody>
      </p:sp>
      <p:sp>
        <p:nvSpPr>
          <p:cNvPr id="7" name="TextBox 6"/>
          <p:cNvSpPr txBox="1"/>
          <p:nvPr/>
        </p:nvSpPr>
        <p:spPr>
          <a:xfrm>
            <a:off x="6028523" y="1031245"/>
            <a:ext cx="3115475" cy="3477875"/>
          </a:xfrm>
          <a:prstGeom prst="rect">
            <a:avLst/>
          </a:prstGeom>
          <a:noFill/>
        </p:spPr>
        <p:txBody>
          <a:bodyPr wrap="square" rtlCol="0">
            <a:spAutoFit/>
          </a:bodyPr>
          <a:lstStyle/>
          <a:p>
            <a:r>
              <a:rPr lang="ru-RU" sz="2000" b="1" dirty="0" smtClean="0"/>
              <a:t>Профили и </a:t>
            </a:r>
            <a:r>
              <a:rPr lang="ru-RU" sz="2000" b="1" dirty="0" err="1" smtClean="0"/>
              <a:t>геотраверсы</a:t>
            </a:r>
            <a:r>
              <a:rPr lang="en-US" sz="2000" b="1" dirty="0" smtClean="0"/>
              <a:t>:</a:t>
            </a:r>
          </a:p>
          <a:p>
            <a:r>
              <a:rPr lang="ru-RU" sz="2000" dirty="0" smtClean="0"/>
              <a:t>1</a:t>
            </a:r>
            <a:r>
              <a:rPr lang="en-US" sz="2000" dirty="0" smtClean="0"/>
              <a:t> </a:t>
            </a:r>
            <a:r>
              <a:rPr lang="ru-RU" sz="2000" dirty="0" smtClean="0"/>
              <a:t>- </a:t>
            </a:r>
            <a:r>
              <a:rPr lang="ru-RU" sz="2000" dirty="0" err="1" smtClean="0"/>
              <a:t>Вижай</a:t>
            </a:r>
            <a:r>
              <a:rPr lang="ru-RU" sz="2000" dirty="0" smtClean="0"/>
              <a:t>-Орск</a:t>
            </a:r>
            <a:endParaRPr lang="en-US" sz="2000" dirty="0" smtClean="0"/>
          </a:p>
          <a:p>
            <a:r>
              <a:rPr lang="ru-RU" sz="2000" dirty="0" smtClean="0"/>
              <a:t>2</a:t>
            </a:r>
            <a:r>
              <a:rPr lang="en-US" sz="2000" dirty="0" smtClean="0"/>
              <a:t> </a:t>
            </a:r>
            <a:r>
              <a:rPr lang="ru-RU" sz="2000" dirty="0" smtClean="0"/>
              <a:t>– </a:t>
            </a:r>
            <a:r>
              <a:rPr lang="ru-RU" sz="2000" dirty="0" err="1" smtClean="0"/>
              <a:t>Тараташский</a:t>
            </a:r>
            <a:endParaRPr lang="en-US" sz="2000" dirty="0" smtClean="0"/>
          </a:p>
          <a:p>
            <a:r>
              <a:rPr lang="ru-RU" sz="2000" dirty="0" smtClean="0"/>
              <a:t>3</a:t>
            </a:r>
            <a:r>
              <a:rPr lang="en-US" sz="2000" dirty="0" smtClean="0"/>
              <a:t> – </a:t>
            </a:r>
            <a:r>
              <a:rPr lang="ru-RU" sz="2000" dirty="0" smtClean="0"/>
              <a:t>Свердловский</a:t>
            </a:r>
            <a:endParaRPr lang="en-US" sz="2000" dirty="0" smtClean="0"/>
          </a:p>
          <a:p>
            <a:r>
              <a:rPr lang="ru-RU" sz="2000" dirty="0" smtClean="0"/>
              <a:t>4</a:t>
            </a:r>
            <a:r>
              <a:rPr lang="en-US" sz="2000" dirty="0" smtClean="0"/>
              <a:t> – </a:t>
            </a:r>
            <a:r>
              <a:rPr lang="ru-RU" sz="2000" dirty="0" smtClean="0"/>
              <a:t>Гранит</a:t>
            </a:r>
            <a:endParaRPr lang="en-US" sz="2000" dirty="0" smtClean="0"/>
          </a:p>
          <a:p>
            <a:r>
              <a:rPr lang="en-US" sz="2000" dirty="0"/>
              <a:t>5 – </a:t>
            </a:r>
            <a:r>
              <a:rPr lang="ru-RU" sz="2000" dirty="0"/>
              <a:t>Рубин-1</a:t>
            </a:r>
            <a:endParaRPr lang="en-US" sz="2000" dirty="0"/>
          </a:p>
          <a:p>
            <a:r>
              <a:rPr lang="ru-RU" sz="2000" dirty="0" smtClean="0"/>
              <a:t>6</a:t>
            </a:r>
            <a:r>
              <a:rPr lang="en-US" sz="2000" dirty="0" smtClean="0"/>
              <a:t> – </a:t>
            </a:r>
            <a:r>
              <a:rPr lang="ru-RU" sz="2000" dirty="0" err="1" smtClean="0"/>
              <a:t>Красноуральский</a:t>
            </a:r>
            <a:endParaRPr lang="en-US" sz="2000" dirty="0" smtClean="0"/>
          </a:p>
          <a:p>
            <a:r>
              <a:rPr lang="ru-RU" sz="2000" dirty="0" smtClean="0"/>
              <a:t>7</a:t>
            </a:r>
            <a:r>
              <a:rPr lang="en-US" sz="2000" dirty="0" smtClean="0"/>
              <a:t> - </a:t>
            </a:r>
            <a:r>
              <a:rPr lang="ru-RU" sz="2000" dirty="0" smtClean="0"/>
              <a:t>Ханты-Мансийский</a:t>
            </a:r>
            <a:endParaRPr lang="en-US" sz="2000" dirty="0" smtClean="0"/>
          </a:p>
          <a:p>
            <a:r>
              <a:rPr lang="ru-RU" sz="2000" dirty="0" smtClean="0"/>
              <a:t>8</a:t>
            </a:r>
            <a:r>
              <a:rPr lang="en-US" sz="2000" dirty="0" smtClean="0"/>
              <a:t> – </a:t>
            </a:r>
            <a:r>
              <a:rPr lang="ru-RU" sz="2000" dirty="0" err="1" smtClean="0"/>
              <a:t>Красноленинский</a:t>
            </a:r>
            <a:endParaRPr lang="en-US" sz="2000" dirty="0" smtClean="0"/>
          </a:p>
          <a:p>
            <a:r>
              <a:rPr lang="ru-RU" sz="2000" dirty="0" smtClean="0"/>
              <a:t>9</a:t>
            </a:r>
            <a:r>
              <a:rPr lang="en-US" sz="2000" dirty="0" smtClean="0"/>
              <a:t> </a:t>
            </a:r>
            <a:r>
              <a:rPr lang="en-US" sz="2000" dirty="0"/>
              <a:t>–</a:t>
            </a:r>
            <a:r>
              <a:rPr lang="en-US" sz="2000" dirty="0" smtClean="0"/>
              <a:t> </a:t>
            </a:r>
            <a:r>
              <a:rPr lang="ru-RU" sz="2000" dirty="0" smtClean="0"/>
              <a:t>Сев</a:t>
            </a:r>
            <a:r>
              <a:rPr lang="ru-RU" sz="2000" dirty="0"/>
              <a:t>. </a:t>
            </a:r>
            <a:r>
              <a:rPr lang="ru-RU" sz="2000" dirty="0" smtClean="0"/>
              <a:t>Сосьва-Ялуторовск</a:t>
            </a:r>
            <a:endParaRPr lang="en-US" sz="2000" dirty="0" smtClean="0"/>
          </a:p>
          <a:p>
            <a:r>
              <a:rPr lang="ru-RU" sz="2000" dirty="0" smtClean="0"/>
              <a:t>10</a:t>
            </a:r>
            <a:r>
              <a:rPr lang="en-US" sz="2000" dirty="0" smtClean="0"/>
              <a:t> – </a:t>
            </a:r>
            <a:r>
              <a:rPr lang="ru-RU" sz="2000" dirty="0" smtClean="0"/>
              <a:t>Рубин-2</a:t>
            </a:r>
            <a:endParaRPr lang="ru-RU" sz="2000" dirty="0"/>
          </a:p>
        </p:txBody>
      </p:sp>
      <p:pic>
        <p:nvPicPr>
          <p:cNvPr id="2" name="Рисунок 1"/>
          <p:cNvPicPr>
            <a:picLocks noChangeAspect="1"/>
          </p:cNvPicPr>
          <p:nvPr/>
        </p:nvPicPr>
        <p:blipFill>
          <a:blip r:embed="rId2"/>
          <a:stretch>
            <a:fillRect/>
          </a:stretch>
        </p:blipFill>
        <p:spPr>
          <a:xfrm>
            <a:off x="46203" y="1124744"/>
            <a:ext cx="5965957" cy="5296500"/>
          </a:xfrm>
          <a:prstGeom prst="rect">
            <a:avLst/>
          </a:prstGeom>
        </p:spPr>
      </p:pic>
    </p:spTree>
    <p:extLst>
      <p:ext uri="{BB962C8B-B14F-4D97-AF65-F5344CB8AC3E}">
        <p14:creationId xmlns:p14="http://schemas.microsoft.com/office/powerpoint/2010/main" val="66575161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3999" cy="830997"/>
          </a:xfrm>
          <a:prstGeom prst="rect">
            <a:avLst/>
          </a:prstGeom>
          <a:noFill/>
        </p:spPr>
        <p:txBody>
          <a:bodyPr wrap="square" rtlCol="0">
            <a:spAutoFit/>
          </a:bodyPr>
          <a:lstStyle/>
          <a:p>
            <a:pPr algn="ctr"/>
            <a:r>
              <a:rPr lang="ru-RU" sz="2400" b="1" dirty="0" smtClean="0"/>
              <a:t>Положение профилей ГСЗ, МОВЗ на карте наблюденного поля исследуемой территории (Средний Урал)</a:t>
            </a:r>
            <a:endParaRPr lang="en-US" sz="2400" b="1" dirty="0"/>
          </a:p>
        </p:txBody>
      </p:sp>
      <p:pic>
        <p:nvPicPr>
          <p:cNvPr id="2" name="Рисунок 1"/>
          <p:cNvPicPr>
            <a:picLocks noChangeAspect="1"/>
          </p:cNvPicPr>
          <p:nvPr/>
        </p:nvPicPr>
        <p:blipFill>
          <a:blip r:embed="rId2"/>
          <a:stretch>
            <a:fillRect/>
          </a:stretch>
        </p:blipFill>
        <p:spPr>
          <a:xfrm>
            <a:off x="0" y="1268760"/>
            <a:ext cx="5819422" cy="4752528"/>
          </a:xfrm>
          <a:prstGeom prst="rect">
            <a:avLst/>
          </a:prstGeom>
        </p:spPr>
      </p:pic>
      <p:sp>
        <p:nvSpPr>
          <p:cNvPr id="8" name="TextBox 7"/>
          <p:cNvSpPr txBox="1"/>
          <p:nvPr/>
        </p:nvSpPr>
        <p:spPr>
          <a:xfrm>
            <a:off x="6028523" y="1031245"/>
            <a:ext cx="3115475" cy="3477875"/>
          </a:xfrm>
          <a:prstGeom prst="rect">
            <a:avLst/>
          </a:prstGeom>
          <a:noFill/>
        </p:spPr>
        <p:txBody>
          <a:bodyPr wrap="square" rtlCol="0">
            <a:spAutoFit/>
          </a:bodyPr>
          <a:lstStyle/>
          <a:p>
            <a:r>
              <a:rPr lang="ru-RU" sz="2000" b="1" dirty="0" smtClean="0"/>
              <a:t>Профили и </a:t>
            </a:r>
            <a:r>
              <a:rPr lang="ru-RU" sz="2000" b="1" dirty="0" err="1" smtClean="0"/>
              <a:t>геотраверсы</a:t>
            </a:r>
            <a:r>
              <a:rPr lang="en-US" sz="2000" b="1" dirty="0" smtClean="0"/>
              <a:t>:</a:t>
            </a:r>
          </a:p>
          <a:p>
            <a:r>
              <a:rPr lang="ru-RU" sz="2000" dirty="0" smtClean="0"/>
              <a:t>1</a:t>
            </a:r>
            <a:r>
              <a:rPr lang="en-US" sz="2000" dirty="0" smtClean="0"/>
              <a:t> </a:t>
            </a:r>
            <a:r>
              <a:rPr lang="ru-RU" sz="2000" dirty="0" smtClean="0"/>
              <a:t>- </a:t>
            </a:r>
            <a:r>
              <a:rPr lang="ru-RU" sz="2000" dirty="0" err="1" smtClean="0"/>
              <a:t>Вижай</a:t>
            </a:r>
            <a:r>
              <a:rPr lang="ru-RU" sz="2000" dirty="0" smtClean="0"/>
              <a:t>-Орск</a:t>
            </a:r>
            <a:endParaRPr lang="en-US" sz="2000" dirty="0" smtClean="0"/>
          </a:p>
          <a:p>
            <a:r>
              <a:rPr lang="ru-RU" sz="2000" dirty="0" smtClean="0">
                <a:solidFill>
                  <a:schemeClr val="bg1">
                    <a:lumMod val="85000"/>
                  </a:schemeClr>
                </a:solidFill>
              </a:rPr>
              <a:t>2</a:t>
            </a:r>
            <a:r>
              <a:rPr lang="en-US" sz="2000" dirty="0" smtClean="0">
                <a:solidFill>
                  <a:schemeClr val="bg1">
                    <a:lumMod val="85000"/>
                  </a:schemeClr>
                </a:solidFill>
              </a:rPr>
              <a:t> </a:t>
            </a:r>
            <a:r>
              <a:rPr lang="ru-RU" sz="2000" dirty="0" smtClean="0">
                <a:solidFill>
                  <a:schemeClr val="bg1">
                    <a:lumMod val="85000"/>
                  </a:schemeClr>
                </a:solidFill>
              </a:rPr>
              <a:t>– </a:t>
            </a:r>
            <a:r>
              <a:rPr lang="ru-RU" sz="2000" dirty="0" err="1" smtClean="0">
                <a:solidFill>
                  <a:schemeClr val="bg1">
                    <a:lumMod val="85000"/>
                  </a:schemeClr>
                </a:solidFill>
              </a:rPr>
              <a:t>Тараташский</a:t>
            </a:r>
            <a:endParaRPr lang="en-US" sz="2000" dirty="0" smtClean="0">
              <a:solidFill>
                <a:schemeClr val="bg1">
                  <a:lumMod val="85000"/>
                </a:schemeClr>
              </a:solidFill>
            </a:endParaRPr>
          </a:p>
          <a:p>
            <a:r>
              <a:rPr lang="ru-RU" sz="2000" dirty="0" smtClean="0"/>
              <a:t>3</a:t>
            </a:r>
            <a:r>
              <a:rPr lang="en-US" sz="2000" dirty="0" smtClean="0"/>
              <a:t> – </a:t>
            </a:r>
            <a:r>
              <a:rPr lang="ru-RU" sz="2000" dirty="0" smtClean="0"/>
              <a:t>Свердловский</a:t>
            </a:r>
            <a:endParaRPr lang="en-US" sz="2000" dirty="0" smtClean="0"/>
          </a:p>
          <a:p>
            <a:r>
              <a:rPr lang="ru-RU" sz="2000" dirty="0" smtClean="0"/>
              <a:t>4</a:t>
            </a:r>
            <a:r>
              <a:rPr lang="en-US" sz="2000" dirty="0" smtClean="0"/>
              <a:t> – </a:t>
            </a:r>
            <a:r>
              <a:rPr lang="ru-RU" sz="2000" dirty="0" smtClean="0"/>
              <a:t>Гранит</a:t>
            </a:r>
            <a:endParaRPr lang="en-US" sz="2000" dirty="0" smtClean="0"/>
          </a:p>
          <a:p>
            <a:r>
              <a:rPr lang="en-US" sz="2000" dirty="0"/>
              <a:t>5 – </a:t>
            </a:r>
            <a:r>
              <a:rPr lang="ru-RU" sz="2000" dirty="0"/>
              <a:t>Рубин-1</a:t>
            </a:r>
            <a:endParaRPr lang="en-US" sz="2000" dirty="0"/>
          </a:p>
          <a:p>
            <a:r>
              <a:rPr lang="ru-RU" sz="2000" dirty="0" smtClean="0"/>
              <a:t>6</a:t>
            </a:r>
            <a:r>
              <a:rPr lang="en-US" sz="2000" dirty="0" smtClean="0"/>
              <a:t> – </a:t>
            </a:r>
            <a:r>
              <a:rPr lang="ru-RU" sz="2000" dirty="0" err="1" smtClean="0"/>
              <a:t>Красноуральский</a:t>
            </a:r>
            <a:endParaRPr lang="en-US" sz="2000" dirty="0" smtClean="0"/>
          </a:p>
          <a:p>
            <a:r>
              <a:rPr lang="ru-RU" sz="2000" dirty="0" smtClean="0"/>
              <a:t>7</a:t>
            </a:r>
            <a:r>
              <a:rPr lang="en-US" sz="2000" dirty="0" smtClean="0"/>
              <a:t> - </a:t>
            </a:r>
            <a:r>
              <a:rPr lang="ru-RU" sz="2000" dirty="0" smtClean="0"/>
              <a:t>Ханты-Мансийский</a:t>
            </a:r>
            <a:endParaRPr lang="en-US" sz="2000" dirty="0" smtClean="0"/>
          </a:p>
          <a:p>
            <a:r>
              <a:rPr lang="ru-RU" sz="2000" dirty="0" smtClean="0">
                <a:solidFill>
                  <a:schemeClr val="bg1">
                    <a:lumMod val="85000"/>
                  </a:schemeClr>
                </a:solidFill>
              </a:rPr>
              <a:t>8</a:t>
            </a:r>
            <a:r>
              <a:rPr lang="en-US" sz="2000" dirty="0" smtClean="0">
                <a:solidFill>
                  <a:schemeClr val="bg1">
                    <a:lumMod val="85000"/>
                  </a:schemeClr>
                </a:solidFill>
              </a:rPr>
              <a:t> – </a:t>
            </a:r>
            <a:r>
              <a:rPr lang="ru-RU" sz="2000" dirty="0" err="1" smtClean="0">
                <a:solidFill>
                  <a:schemeClr val="bg1">
                    <a:lumMod val="85000"/>
                  </a:schemeClr>
                </a:solidFill>
              </a:rPr>
              <a:t>Красноленинский</a:t>
            </a:r>
            <a:endParaRPr lang="en-US" sz="2000" dirty="0" smtClean="0">
              <a:solidFill>
                <a:schemeClr val="bg1">
                  <a:lumMod val="85000"/>
                </a:schemeClr>
              </a:solidFill>
            </a:endParaRPr>
          </a:p>
          <a:p>
            <a:r>
              <a:rPr lang="ru-RU" sz="2000" dirty="0" smtClean="0"/>
              <a:t>9</a:t>
            </a:r>
            <a:r>
              <a:rPr lang="en-US" sz="2000" dirty="0" smtClean="0"/>
              <a:t> </a:t>
            </a:r>
            <a:r>
              <a:rPr lang="en-US" sz="2000" dirty="0"/>
              <a:t>–</a:t>
            </a:r>
            <a:r>
              <a:rPr lang="en-US" sz="2000" dirty="0" smtClean="0"/>
              <a:t> </a:t>
            </a:r>
            <a:r>
              <a:rPr lang="ru-RU" sz="2000" dirty="0" smtClean="0"/>
              <a:t>Сев</a:t>
            </a:r>
            <a:r>
              <a:rPr lang="ru-RU" sz="2000" dirty="0"/>
              <a:t>. </a:t>
            </a:r>
            <a:r>
              <a:rPr lang="ru-RU" sz="2000" dirty="0" smtClean="0"/>
              <a:t>Сосьва-Ялуторовск</a:t>
            </a:r>
            <a:endParaRPr lang="en-US" sz="2000" dirty="0" smtClean="0"/>
          </a:p>
          <a:p>
            <a:r>
              <a:rPr lang="ru-RU" sz="2000" dirty="0" smtClean="0">
                <a:solidFill>
                  <a:schemeClr val="bg1">
                    <a:lumMod val="85000"/>
                  </a:schemeClr>
                </a:solidFill>
              </a:rPr>
              <a:t>10</a:t>
            </a:r>
            <a:r>
              <a:rPr lang="en-US" sz="2000" dirty="0" smtClean="0">
                <a:solidFill>
                  <a:schemeClr val="bg1">
                    <a:lumMod val="85000"/>
                  </a:schemeClr>
                </a:solidFill>
              </a:rPr>
              <a:t> – </a:t>
            </a:r>
            <a:r>
              <a:rPr lang="ru-RU" sz="2000" dirty="0" smtClean="0">
                <a:solidFill>
                  <a:schemeClr val="bg1">
                    <a:lumMod val="85000"/>
                  </a:schemeClr>
                </a:solidFill>
              </a:rPr>
              <a:t>Рубин-2</a:t>
            </a:r>
            <a:endParaRPr lang="ru-RU" sz="2000" dirty="0">
              <a:solidFill>
                <a:schemeClr val="bg1">
                  <a:lumMod val="85000"/>
                </a:schemeClr>
              </a:solidFill>
            </a:endParaRPr>
          </a:p>
        </p:txBody>
      </p:sp>
    </p:spTree>
    <p:extLst>
      <p:ext uri="{BB962C8B-B14F-4D97-AF65-F5344CB8AC3E}">
        <p14:creationId xmlns:p14="http://schemas.microsoft.com/office/powerpoint/2010/main" val="20637766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6"/>
          <p:cNvSpPr>
            <a:spLocks noChangeArrowheads="1"/>
          </p:cNvSpPr>
          <p:nvPr/>
        </p:nvSpPr>
        <p:spPr bwMode="auto">
          <a:xfrm>
            <a:off x="0" y="2971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p>
        </p:txBody>
      </p:sp>
      <p:sp>
        <p:nvSpPr>
          <p:cNvPr id="49156" name="Text Box 10"/>
          <p:cNvSpPr txBox="1">
            <a:spLocks noChangeArrowheads="1"/>
          </p:cNvSpPr>
          <p:nvPr/>
        </p:nvSpPr>
        <p:spPr bwMode="auto">
          <a:xfrm>
            <a:off x="945943" y="44624"/>
            <a:ext cx="7252113"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a:r>
              <a:rPr lang="ru-RU" sz="2000" b="1" dirty="0"/>
              <a:t>График зависимостей «</a:t>
            </a:r>
            <a:r>
              <a:rPr lang="ru-RU" sz="2000" b="1" dirty="0" smtClean="0"/>
              <a:t>плотность-скорость»</a:t>
            </a:r>
            <a:r>
              <a:rPr lang="en-US" sz="2000" b="1" dirty="0" smtClean="0"/>
              <a:t> </a:t>
            </a:r>
            <a:r>
              <a:rPr lang="ru-RU" sz="2000" b="1" dirty="0" smtClean="0"/>
              <a:t>по </a:t>
            </a:r>
            <a:r>
              <a:rPr lang="ru-RU" sz="2000" b="1" dirty="0"/>
              <a:t>результатам </a:t>
            </a:r>
            <a:endParaRPr lang="en-US" sz="2000" b="1" dirty="0" smtClean="0"/>
          </a:p>
          <a:p>
            <a:pPr algn="ctr"/>
            <a:r>
              <a:rPr lang="ru-RU" sz="2000" b="1" dirty="0" smtClean="0"/>
              <a:t>петрофизических </a:t>
            </a:r>
            <a:r>
              <a:rPr lang="ru-RU" sz="2000" b="1" dirty="0"/>
              <a:t>исследований на образцах горных пород:</a:t>
            </a:r>
          </a:p>
        </p:txBody>
      </p:sp>
      <p:pic>
        <p:nvPicPr>
          <p:cNvPr id="2059" name="Picture 11" descr="Рис"/>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83841" y="777961"/>
            <a:ext cx="5648325"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179512" y="4941168"/>
            <a:ext cx="8856984" cy="1937197"/>
          </a:xfrm>
          <a:prstGeom prst="rect">
            <a:avLst/>
          </a:prstGeom>
        </p:spPr>
        <p:txBody>
          <a:bodyPr wrap="square">
            <a:spAutoFit/>
          </a:bodyPr>
          <a:lstStyle/>
          <a:p>
            <a:pPr indent="36195" algn="just">
              <a:lnSpc>
                <a:spcPct val="150000"/>
              </a:lnSpc>
              <a:spcAft>
                <a:spcPts val="0"/>
              </a:spcAft>
            </a:pPr>
            <a:r>
              <a:rPr lang="ru-RU" sz="900" i="1" dirty="0" smtClean="0">
                <a:latin typeface="Times New Roman" panose="02020603050405020304" pitchFamily="18" charset="0"/>
                <a:ea typeface="Calibri" panose="020F0502020204030204" pitchFamily="34" charset="0"/>
              </a:rPr>
              <a:t>1</a:t>
            </a:r>
            <a:r>
              <a:rPr lang="ru-RU" sz="900" dirty="0" smtClean="0">
                <a:latin typeface="Times New Roman" panose="02020603050405020304" pitchFamily="18" charset="0"/>
                <a:ea typeface="Calibri" panose="020F0502020204030204" pitchFamily="34" charset="0"/>
              </a:rPr>
              <a:t> </a:t>
            </a:r>
            <a:r>
              <a:rPr lang="ru-RU" sz="900" dirty="0">
                <a:latin typeface="Times New Roman" panose="02020603050405020304" pitchFamily="18" charset="0"/>
                <a:ea typeface="Calibri" panose="020F0502020204030204" pitchFamily="34" charset="0"/>
              </a:rPr>
              <a:t>– Звягинцев, 1977 – граниты и </a:t>
            </a:r>
            <a:r>
              <a:rPr lang="ru-RU" sz="900" dirty="0" err="1">
                <a:latin typeface="Times New Roman" panose="02020603050405020304" pitchFamily="18" charset="0"/>
                <a:ea typeface="Calibri" panose="020F0502020204030204" pitchFamily="34" charset="0"/>
              </a:rPr>
              <a:t>грано</a:t>
            </a:r>
            <a:r>
              <a:rPr lang="ru-RU" sz="900" dirty="0">
                <a:latin typeface="Times New Roman" panose="02020603050405020304" pitchFamily="18" charset="0"/>
                <a:ea typeface="Calibri" panose="020F0502020204030204" pitchFamily="34" charset="0"/>
              </a:rPr>
              <a:t>-диориты; </a:t>
            </a:r>
            <a:r>
              <a:rPr lang="ru-RU" sz="900" i="1" dirty="0">
                <a:latin typeface="Times New Roman" panose="02020603050405020304" pitchFamily="18" charset="0"/>
                <a:ea typeface="Calibri" panose="020F0502020204030204" pitchFamily="34" charset="0"/>
              </a:rPr>
              <a:t>2</a:t>
            </a:r>
            <a:r>
              <a:rPr lang="ru-RU" sz="900" dirty="0">
                <a:latin typeface="Times New Roman" panose="02020603050405020304" pitchFamily="18" charset="0"/>
                <a:ea typeface="Calibri" panose="020F0502020204030204" pitchFamily="34" charset="0"/>
              </a:rPr>
              <a:t> – Рабинович, 1978 – данные акустического каротажа; </a:t>
            </a:r>
            <a:r>
              <a:rPr lang="ru-RU" sz="900" i="1" dirty="0" smtClean="0">
                <a:latin typeface="Times New Roman" panose="02020603050405020304" pitchFamily="18" charset="0"/>
                <a:ea typeface="Calibri" panose="020F0502020204030204" pitchFamily="34" charset="0"/>
              </a:rPr>
              <a:t>3</a:t>
            </a:r>
            <a:r>
              <a:rPr lang="ru-RU" sz="900" dirty="0" smtClean="0">
                <a:latin typeface="Times New Roman" panose="02020603050405020304" pitchFamily="18" charset="0"/>
                <a:ea typeface="Calibri" panose="020F0502020204030204" pitchFamily="34" charset="0"/>
              </a:rPr>
              <a:t> </a:t>
            </a:r>
            <a:r>
              <a:rPr lang="ru-RU" sz="900" dirty="0">
                <a:latin typeface="Times New Roman" panose="02020603050405020304" pitchFamily="18" charset="0"/>
                <a:ea typeface="Calibri" panose="020F0502020204030204" pitchFamily="34" charset="0"/>
              </a:rPr>
              <a:t>– </a:t>
            </a:r>
            <a:r>
              <a:rPr lang="ru-RU" sz="900" dirty="0" err="1">
                <a:latin typeface="Times New Roman" panose="02020603050405020304" pitchFamily="18" charset="0"/>
                <a:ea typeface="Calibri" panose="020F0502020204030204" pitchFamily="34" charset="0"/>
              </a:rPr>
              <a:t>Карус</a:t>
            </a:r>
            <a:r>
              <a:rPr lang="ru-RU" sz="900" dirty="0">
                <a:latin typeface="Times New Roman" panose="02020603050405020304" pitchFamily="18" charset="0"/>
                <a:ea typeface="Calibri" panose="020F0502020204030204" pitchFamily="34" charset="0"/>
              </a:rPr>
              <a:t>, 1977 – данные для пород архейского возраста по разрезу </a:t>
            </a:r>
            <a:r>
              <a:rPr lang="ru-RU" sz="900" dirty="0" err="1">
                <a:latin typeface="Times New Roman" panose="02020603050405020304" pitchFamily="18" charset="0"/>
                <a:ea typeface="Calibri" panose="020F0502020204030204" pitchFamily="34" charset="0"/>
              </a:rPr>
              <a:t>Миннибаевской</a:t>
            </a:r>
            <a:r>
              <a:rPr lang="ru-RU" sz="900" dirty="0">
                <a:latin typeface="Times New Roman" panose="02020603050405020304" pitchFamily="18" charset="0"/>
                <a:ea typeface="Calibri" panose="020F0502020204030204" pitchFamily="34" charset="0"/>
              </a:rPr>
              <a:t> скважины (Татарский </a:t>
            </a:r>
            <a:r>
              <a:rPr lang="en-US" sz="900" dirty="0">
                <a:latin typeface="Times New Roman" panose="02020603050405020304" pitchFamily="18" charset="0"/>
                <a:ea typeface="Calibri" panose="020F0502020204030204" pitchFamily="34" charset="0"/>
              </a:rPr>
              <a:t>c</a:t>
            </a:r>
            <a:r>
              <a:rPr lang="ru-RU" sz="900" dirty="0">
                <a:latin typeface="Times New Roman" panose="02020603050405020304" pitchFamily="18" charset="0"/>
                <a:ea typeface="Calibri" panose="020F0502020204030204" pitchFamily="34" charset="0"/>
              </a:rPr>
              <a:t>вод); </a:t>
            </a:r>
            <a:r>
              <a:rPr lang="ru-RU" sz="900" i="1" dirty="0">
                <a:latin typeface="Times New Roman" panose="02020603050405020304" pitchFamily="18" charset="0"/>
                <a:ea typeface="Calibri" panose="020F0502020204030204" pitchFamily="34" charset="0"/>
              </a:rPr>
              <a:t>4</a:t>
            </a:r>
            <a:r>
              <a:rPr lang="ru-RU" sz="900" dirty="0">
                <a:latin typeface="Times New Roman" panose="02020603050405020304" pitchFamily="18" charset="0"/>
                <a:ea typeface="Calibri" panose="020F0502020204030204" pitchFamily="34" charset="0"/>
              </a:rPr>
              <a:t> – </a:t>
            </a:r>
            <a:r>
              <a:rPr lang="ru-RU" sz="900" dirty="0" err="1">
                <a:latin typeface="Times New Roman" panose="02020603050405020304" pitchFamily="18" charset="0"/>
                <a:ea typeface="Calibri" panose="020F0502020204030204" pitchFamily="34" charset="0"/>
              </a:rPr>
              <a:t>Стародубровская</a:t>
            </a:r>
            <a:r>
              <a:rPr lang="ru-RU" sz="900" dirty="0">
                <a:latin typeface="Times New Roman" panose="02020603050405020304" pitchFamily="18" charset="0"/>
                <a:ea typeface="Calibri" panose="020F0502020204030204" pitchFamily="34" charset="0"/>
              </a:rPr>
              <a:t>, 1980 – данные по породам зоны </a:t>
            </a:r>
            <a:r>
              <a:rPr lang="ru-RU" sz="900" dirty="0" err="1">
                <a:latin typeface="Times New Roman" panose="02020603050405020304" pitchFamily="18" charset="0"/>
                <a:ea typeface="Calibri" panose="020F0502020204030204" pitchFamily="34" charset="0"/>
              </a:rPr>
              <a:t>оруденения</a:t>
            </a:r>
            <a:r>
              <a:rPr lang="ru-RU" sz="900" dirty="0">
                <a:latin typeface="Times New Roman" panose="02020603050405020304" pitchFamily="18" charset="0"/>
                <a:ea typeface="Calibri" panose="020F0502020204030204" pitchFamily="34" charset="0"/>
              </a:rPr>
              <a:t> медно-колчеданного месторождения Южного Урала; </a:t>
            </a:r>
            <a:r>
              <a:rPr lang="ru-RU" sz="900" i="1" dirty="0">
                <a:latin typeface="Times New Roman" panose="02020603050405020304" pitchFamily="18" charset="0"/>
                <a:ea typeface="Calibri" panose="020F0502020204030204" pitchFamily="34" charset="0"/>
              </a:rPr>
              <a:t>5</a:t>
            </a:r>
            <a:r>
              <a:rPr lang="ru-RU" sz="900" dirty="0">
                <a:latin typeface="Times New Roman" panose="02020603050405020304" pitchFamily="18" charset="0"/>
                <a:ea typeface="Calibri" panose="020F0502020204030204" pitchFamily="34" charset="0"/>
              </a:rPr>
              <a:t> – Алейников, 1982 – данные по метаморфическим породам уральского региона; </a:t>
            </a:r>
            <a:r>
              <a:rPr lang="en-US" sz="900" dirty="0" smtClean="0">
                <a:latin typeface="Times New Roman" panose="02020603050405020304" pitchFamily="18" charset="0"/>
                <a:ea typeface="Calibri" panose="020F0502020204030204" pitchFamily="34" charset="0"/>
              </a:rPr>
              <a:t> </a:t>
            </a:r>
            <a:r>
              <a:rPr lang="ru-RU" sz="900" i="1" dirty="0" smtClean="0">
                <a:latin typeface="Times New Roman" panose="02020603050405020304" pitchFamily="18" charset="0"/>
                <a:ea typeface="Calibri" panose="020F0502020204030204" pitchFamily="34" charset="0"/>
              </a:rPr>
              <a:t>6</a:t>
            </a:r>
            <a:r>
              <a:rPr lang="ru-RU" sz="900" dirty="0" smtClean="0">
                <a:latin typeface="Times New Roman" panose="02020603050405020304" pitchFamily="18" charset="0"/>
                <a:ea typeface="Calibri" panose="020F0502020204030204" pitchFamily="34" charset="0"/>
              </a:rPr>
              <a:t> </a:t>
            </a:r>
            <a:r>
              <a:rPr lang="ru-RU" sz="900" dirty="0">
                <a:latin typeface="Times New Roman" panose="02020603050405020304" pitchFamily="18" charset="0"/>
                <a:ea typeface="Calibri" panose="020F0502020204030204" pitchFamily="34" charset="0"/>
              </a:rPr>
              <a:t>– </a:t>
            </a:r>
            <a:r>
              <a:rPr lang="ru-RU" sz="900" dirty="0" err="1">
                <a:latin typeface="Times New Roman" panose="02020603050405020304" pitchFamily="18" charset="0"/>
                <a:ea typeface="Calibri" panose="020F0502020204030204" pitchFamily="34" charset="0"/>
              </a:rPr>
              <a:t>Галдин</a:t>
            </a:r>
            <a:r>
              <a:rPr lang="ru-RU" sz="900" dirty="0">
                <a:latin typeface="Times New Roman" panose="02020603050405020304" pitchFamily="18" charset="0"/>
                <a:ea typeface="Calibri" panose="020F0502020204030204" pitchFamily="34" charset="0"/>
              </a:rPr>
              <a:t>, 1970 – данные для Кольского региона по породам от кислого до ультраосновного состава при давлении 1, 2, 5, 10, 20 </a:t>
            </a:r>
            <a:r>
              <a:rPr lang="ru-RU" sz="900" dirty="0" err="1">
                <a:latin typeface="Times New Roman" panose="02020603050405020304" pitchFamily="18" charset="0"/>
                <a:ea typeface="Calibri" panose="020F0502020204030204" pitchFamily="34" charset="0"/>
              </a:rPr>
              <a:t>кБар</a:t>
            </a:r>
            <a:r>
              <a:rPr lang="ru-RU" sz="900" dirty="0">
                <a:latin typeface="Times New Roman" panose="02020603050405020304" pitchFamily="18" charset="0"/>
                <a:ea typeface="Calibri" panose="020F0502020204030204" pitchFamily="34" charset="0"/>
              </a:rPr>
              <a:t>; </a:t>
            </a:r>
            <a:r>
              <a:rPr lang="ru-RU" sz="900" dirty="0" err="1">
                <a:latin typeface="Times New Roman" panose="02020603050405020304" pitchFamily="18" charset="0"/>
                <a:ea typeface="Calibri" panose="020F0502020204030204" pitchFamily="34" charset="0"/>
              </a:rPr>
              <a:t>Галдин</a:t>
            </a:r>
            <a:r>
              <a:rPr lang="ru-RU" sz="900" dirty="0">
                <a:latin typeface="Times New Roman" panose="02020603050405020304" pitchFamily="18" charset="0"/>
                <a:ea typeface="Calibri" panose="020F0502020204030204" pitchFamily="34" charset="0"/>
              </a:rPr>
              <a:t>, 2000 – данные по Кольской СГ-3, по породам </a:t>
            </a:r>
            <a:r>
              <a:rPr lang="ru-RU" sz="900" dirty="0" err="1">
                <a:latin typeface="Times New Roman" panose="02020603050405020304" pitchFamily="18" charset="0"/>
                <a:ea typeface="Calibri" panose="020F0502020204030204" pitchFamily="34" charset="0"/>
              </a:rPr>
              <a:t>Печенгского</a:t>
            </a:r>
            <a:r>
              <a:rPr lang="ru-RU" sz="900" dirty="0">
                <a:latin typeface="Times New Roman" panose="02020603050405020304" pitchFamily="18" charset="0"/>
                <a:ea typeface="Calibri" panose="020F0502020204030204" pitchFamily="34" charset="0"/>
              </a:rPr>
              <a:t> эффузивно-осадочного комплекса преимущественно среднего и основного состава и архейского кристаллического фундамента; </a:t>
            </a:r>
            <a:r>
              <a:rPr lang="ru-RU" sz="900" i="1" dirty="0">
                <a:latin typeface="Times New Roman" panose="02020603050405020304" pitchFamily="18" charset="0"/>
                <a:ea typeface="Calibri" panose="020F0502020204030204" pitchFamily="34" charset="0"/>
              </a:rPr>
              <a:t>7</a:t>
            </a:r>
            <a:r>
              <a:rPr lang="ru-RU" sz="900" dirty="0">
                <a:latin typeface="Times New Roman" panose="02020603050405020304" pitchFamily="18" charset="0"/>
                <a:ea typeface="Calibri" panose="020F0502020204030204" pitchFamily="34" charset="0"/>
              </a:rPr>
              <a:t> – Афанасьев, 1976 – данные по основным и ультраосновным породам Воронежского кристаллического массива; </a:t>
            </a:r>
            <a:r>
              <a:rPr lang="ru-RU" sz="900" i="1" dirty="0">
                <a:latin typeface="Times New Roman" panose="02020603050405020304" pitchFamily="18" charset="0"/>
                <a:ea typeface="Calibri" panose="020F0502020204030204" pitchFamily="34" charset="0"/>
              </a:rPr>
              <a:t>8</a:t>
            </a:r>
            <a:r>
              <a:rPr lang="ru-RU" sz="900" dirty="0">
                <a:latin typeface="Times New Roman" panose="02020603050405020304" pitchFamily="18" charset="0"/>
                <a:ea typeface="Calibri" panose="020F0502020204030204" pitchFamily="34" charset="0"/>
              </a:rPr>
              <a:t> – </a:t>
            </a:r>
            <a:r>
              <a:rPr lang="ru-RU" sz="900" dirty="0" err="1">
                <a:latin typeface="Times New Roman" panose="02020603050405020304" pitchFamily="18" charset="0"/>
                <a:ea typeface="Calibri" panose="020F0502020204030204" pitchFamily="34" charset="0"/>
              </a:rPr>
              <a:t>Халевин</a:t>
            </a:r>
            <a:r>
              <a:rPr lang="ru-RU" sz="900" dirty="0">
                <a:latin typeface="Times New Roman" panose="02020603050405020304" pitchFamily="18" charset="0"/>
                <a:ea typeface="Calibri" panose="020F0502020204030204" pitchFamily="34" charset="0"/>
              </a:rPr>
              <a:t>, 1985 – данные по Уралу и Казахстану по </a:t>
            </a:r>
            <a:r>
              <a:rPr lang="ru-RU" sz="900" dirty="0" err="1">
                <a:latin typeface="Times New Roman" panose="02020603050405020304" pitchFamily="18" charset="0"/>
                <a:ea typeface="Calibri" panose="020F0502020204030204" pitchFamily="34" charset="0"/>
              </a:rPr>
              <a:t>литотипам</a:t>
            </a:r>
            <a:r>
              <a:rPr lang="ru-RU" sz="900" dirty="0">
                <a:latin typeface="Times New Roman" panose="02020603050405020304" pitchFamily="18" charset="0"/>
                <a:ea typeface="Calibri" panose="020F0502020204030204" pitchFamily="34" charset="0"/>
              </a:rPr>
              <a:t> пород: известняки, аргиллиты, сланцы, граниты, гнейсы, </a:t>
            </a:r>
            <a:r>
              <a:rPr lang="ru-RU" sz="900" dirty="0" err="1">
                <a:latin typeface="Times New Roman" panose="02020603050405020304" pitchFamily="18" charset="0"/>
                <a:ea typeface="Calibri" panose="020F0502020204030204" pitchFamily="34" charset="0"/>
              </a:rPr>
              <a:t>пироксениты</a:t>
            </a:r>
            <a:r>
              <a:rPr lang="ru-RU" sz="900" dirty="0">
                <a:latin typeface="Times New Roman" panose="02020603050405020304" pitchFamily="18" charset="0"/>
                <a:ea typeface="Calibri" panose="020F0502020204030204" pitchFamily="34" charset="0"/>
              </a:rPr>
              <a:t>, перидотиты и данные по ВКМ; </a:t>
            </a:r>
            <a:r>
              <a:rPr lang="ru-RU" sz="900" i="1" dirty="0">
                <a:latin typeface="Times New Roman" panose="02020603050405020304" pitchFamily="18" charset="0"/>
                <a:ea typeface="Calibri" panose="020F0502020204030204" pitchFamily="34" charset="0"/>
              </a:rPr>
              <a:t>9</a:t>
            </a:r>
            <a:r>
              <a:rPr lang="ru-RU" sz="900" dirty="0">
                <a:latin typeface="Times New Roman" panose="02020603050405020304" pitchFamily="18" charset="0"/>
                <a:ea typeface="Calibri" panose="020F0502020204030204" pitchFamily="34" charset="0"/>
              </a:rPr>
              <a:t> – </a:t>
            </a:r>
            <a:r>
              <a:rPr lang="ru-RU" sz="900" dirty="0" err="1">
                <a:latin typeface="Times New Roman" panose="02020603050405020304" pitchFamily="18" charset="0"/>
                <a:ea typeface="Calibri" panose="020F0502020204030204" pitchFamily="34" charset="0"/>
              </a:rPr>
              <a:t>Халевин</a:t>
            </a:r>
            <a:r>
              <a:rPr lang="ru-RU" sz="900" dirty="0">
                <a:latin typeface="Times New Roman" panose="02020603050405020304" pitchFamily="18" charset="0"/>
                <a:ea typeface="Calibri" panose="020F0502020204030204" pitchFamily="34" charset="0"/>
              </a:rPr>
              <a:t>, 1986 – данные по образцам из района СГ-4 преимущественно среднего и основного состава; </a:t>
            </a:r>
            <a:r>
              <a:rPr lang="ru-RU" sz="900" i="1" dirty="0">
                <a:latin typeface="Times New Roman" panose="02020603050405020304" pitchFamily="18" charset="0"/>
                <a:ea typeface="Calibri" panose="020F0502020204030204" pitchFamily="34" charset="0"/>
              </a:rPr>
              <a:t>10</a:t>
            </a:r>
            <a:r>
              <a:rPr lang="ru-RU" sz="900" dirty="0">
                <a:latin typeface="Times New Roman" panose="02020603050405020304" pitchFamily="18" charset="0"/>
                <a:ea typeface="Calibri" panose="020F0502020204030204" pitchFamily="34" charset="0"/>
              </a:rPr>
              <a:t> – Близнецов, 2000 – данные по СГ-4 по эффузивно-осадочным породам преимущественно среднего и основного состава (</a:t>
            </a:r>
            <a:r>
              <a:rPr lang="ru-RU" sz="900" dirty="0" err="1">
                <a:latin typeface="Times New Roman" panose="02020603050405020304" pitchFamily="18" charset="0"/>
                <a:ea typeface="Calibri" panose="020F0502020204030204" pitchFamily="34" charset="0"/>
              </a:rPr>
              <a:t>андезитобазальты</a:t>
            </a:r>
            <a:r>
              <a:rPr lang="ru-RU" sz="900" dirty="0">
                <a:latin typeface="Times New Roman" panose="02020603050405020304" pitchFamily="18" charset="0"/>
                <a:ea typeface="Calibri" panose="020F0502020204030204" pitchFamily="34" charset="0"/>
              </a:rPr>
              <a:t>); </a:t>
            </a:r>
            <a:r>
              <a:rPr lang="ru-RU" sz="900" i="1" dirty="0">
                <a:latin typeface="Times New Roman" panose="02020603050405020304" pitchFamily="18" charset="0"/>
                <a:ea typeface="Calibri" panose="020F0502020204030204" pitchFamily="34" charset="0"/>
              </a:rPr>
              <a:t>11</a:t>
            </a:r>
            <a:r>
              <a:rPr lang="ru-RU" sz="900" dirty="0">
                <a:latin typeface="Times New Roman" panose="02020603050405020304" pitchFamily="18" charset="0"/>
                <a:ea typeface="Calibri" panose="020F0502020204030204" pitchFamily="34" charset="0"/>
              </a:rPr>
              <a:t> – Дружинин и др., 1982 – эмпирическая зависимость «скорость–плотность» для средних и основных пород Уральского региона</a:t>
            </a:r>
            <a:endParaRPr lang="ru-RU" sz="9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139126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 y="116632"/>
            <a:ext cx="9143999" cy="524553"/>
          </a:xfrm>
          <a:prstGeom prst="rect">
            <a:avLst/>
          </a:prstGeom>
          <a:noFill/>
        </p:spPr>
        <p:txBody>
          <a:bodyPr wrap="square" tIns="108000" rtlCol="0">
            <a:spAutoFit/>
          </a:bodyPr>
          <a:lstStyle/>
          <a:p>
            <a:pPr algn="ctr"/>
            <a:r>
              <a:rPr lang="ru-RU" sz="2400" b="1" dirty="0" err="1" smtClean="0"/>
              <a:t>Сейсмоплотностная</a:t>
            </a:r>
            <a:r>
              <a:rPr lang="ru-RU" sz="2400" b="1" dirty="0" smtClean="0"/>
              <a:t> модел</a:t>
            </a:r>
            <a:r>
              <a:rPr lang="ru-RU" sz="2400" b="1" dirty="0"/>
              <a:t>ь</a:t>
            </a:r>
            <a:r>
              <a:rPr lang="ru-RU" sz="2400" b="1" dirty="0" smtClean="0"/>
              <a:t> вдоль профиля Кварц</a:t>
            </a:r>
            <a:endParaRPr lang="ru-RU" sz="2400" b="1" dirty="0"/>
          </a:p>
        </p:txBody>
      </p:sp>
      <p:pic>
        <p:nvPicPr>
          <p:cNvPr id="2" name="Рисунок 1"/>
          <p:cNvPicPr>
            <a:picLocks noChangeAspect="1"/>
          </p:cNvPicPr>
          <p:nvPr/>
        </p:nvPicPr>
        <p:blipFill rotWithShape="1">
          <a:blip r:embed="rId3"/>
          <a:srcRect l="9005" t="31181" r="4141" b="44795"/>
          <a:stretch/>
        </p:blipFill>
        <p:spPr>
          <a:xfrm>
            <a:off x="863588" y="1844824"/>
            <a:ext cx="7416824" cy="3560076"/>
          </a:xfrm>
          <a:prstGeom prst="rect">
            <a:avLst/>
          </a:prstGeom>
        </p:spPr>
      </p:pic>
      <p:sp>
        <p:nvSpPr>
          <p:cNvPr id="17" name="Прямоугольник 16"/>
          <p:cNvSpPr/>
          <p:nvPr/>
        </p:nvSpPr>
        <p:spPr>
          <a:xfrm>
            <a:off x="1043609" y="5508521"/>
            <a:ext cx="7488832" cy="584775"/>
          </a:xfrm>
          <a:prstGeom prst="rect">
            <a:avLst/>
          </a:prstGeom>
        </p:spPr>
        <p:txBody>
          <a:bodyPr wrap="square">
            <a:spAutoFit/>
          </a:bodyPr>
          <a:lstStyle/>
          <a:p>
            <a:r>
              <a:rPr lang="ru-RU" sz="1600" dirty="0" smtClean="0">
                <a:solidFill>
                  <a:srgbClr val="000000"/>
                </a:solidFill>
                <a:latin typeface="TimesNewRomanPSMT"/>
              </a:rPr>
              <a:t>Цветовая </a:t>
            </a:r>
            <a:r>
              <a:rPr lang="ru-RU" sz="1600" dirty="0">
                <a:solidFill>
                  <a:srgbClr val="000000"/>
                </a:solidFill>
                <a:latin typeface="TimesNewRomanPSMT"/>
              </a:rPr>
              <a:t>гамма разреза и значения «плотность–скорость» для земной коры соответствуют кусочно-линейной </a:t>
            </a:r>
            <a:r>
              <a:rPr lang="ru-RU" sz="1600" dirty="0" smtClean="0">
                <a:solidFill>
                  <a:srgbClr val="000000"/>
                </a:solidFill>
                <a:latin typeface="TimesNewRomanPSMT"/>
              </a:rPr>
              <a:t>зависимости (Дружинин, </a:t>
            </a:r>
            <a:r>
              <a:rPr lang="ru-RU" sz="1600" dirty="0" err="1" smtClean="0">
                <a:solidFill>
                  <a:srgbClr val="000000"/>
                </a:solidFill>
                <a:latin typeface="TimesNewRomanPSMT"/>
              </a:rPr>
              <a:t>Кашубин</a:t>
            </a:r>
            <a:r>
              <a:rPr lang="ru-RU" sz="1600" dirty="0" smtClean="0">
                <a:solidFill>
                  <a:srgbClr val="000000"/>
                </a:solidFill>
                <a:latin typeface="TimesNewRomanPSMT"/>
              </a:rPr>
              <a:t>, 1982).</a:t>
            </a:r>
            <a:endParaRPr lang="ru-RU" sz="1600" dirty="0"/>
          </a:p>
        </p:txBody>
      </p:sp>
      <p:sp>
        <p:nvSpPr>
          <p:cNvPr id="22" name="Прямоугольник 21"/>
          <p:cNvSpPr/>
          <p:nvPr/>
        </p:nvSpPr>
        <p:spPr>
          <a:xfrm>
            <a:off x="0" y="836712"/>
            <a:ext cx="9143999" cy="1015663"/>
          </a:xfrm>
          <a:prstGeom prst="rect">
            <a:avLst/>
          </a:prstGeom>
        </p:spPr>
        <p:txBody>
          <a:bodyPr wrap="square">
            <a:spAutoFit/>
          </a:bodyPr>
          <a:lstStyle/>
          <a:p>
            <a:pPr algn="ctr"/>
            <a:r>
              <a:rPr lang="ru-RU" sz="1600" dirty="0" err="1" smtClean="0">
                <a:solidFill>
                  <a:srgbClr val="000000"/>
                </a:solidFill>
                <a:latin typeface="TimesNewRomanPSMT"/>
              </a:rPr>
              <a:t>Сейсмоплотностная</a:t>
            </a:r>
            <a:r>
              <a:rPr lang="ru-RU" sz="1600" dirty="0" smtClean="0">
                <a:solidFill>
                  <a:srgbClr val="000000"/>
                </a:solidFill>
                <a:latin typeface="TimesNewRomanPSMT"/>
              </a:rPr>
              <a:t> </a:t>
            </a:r>
            <a:r>
              <a:rPr lang="ru-RU" sz="1600" dirty="0">
                <a:solidFill>
                  <a:srgbClr val="000000"/>
                </a:solidFill>
                <a:latin typeface="TimesNewRomanPSMT"/>
              </a:rPr>
              <a:t>модель с однородной мантией по профилю </a:t>
            </a:r>
            <a:r>
              <a:rPr lang="ru-RU" sz="1600" dirty="0" smtClean="0">
                <a:solidFill>
                  <a:srgbClr val="000000"/>
                </a:solidFill>
                <a:latin typeface="TimesNewRomanPSMT"/>
              </a:rPr>
              <a:t>Кварц </a:t>
            </a:r>
            <a:endParaRPr lang="en-US" sz="1600" dirty="0" smtClean="0">
              <a:solidFill>
                <a:srgbClr val="000000"/>
              </a:solidFill>
              <a:latin typeface="TimesNewRomanPSMT"/>
            </a:endParaRPr>
          </a:p>
          <a:p>
            <a:pPr algn="ctr"/>
            <a:r>
              <a:rPr lang="ru-RU" sz="1600" dirty="0" smtClean="0">
                <a:solidFill>
                  <a:srgbClr val="000000"/>
                </a:solidFill>
                <a:latin typeface="TimesNewRomanPSMT"/>
              </a:rPr>
              <a:t>и </a:t>
            </a:r>
            <a:r>
              <a:rPr lang="ru-RU" sz="1600" dirty="0">
                <a:solidFill>
                  <a:srgbClr val="000000"/>
                </a:solidFill>
                <a:latin typeface="TimesNewRomanPSMT"/>
              </a:rPr>
              <a:t>графики аномалий гравитационных </a:t>
            </a:r>
            <a:r>
              <a:rPr lang="ru-RU" sz="1600" dirty="0" smtClean="0">
                <a:solidFill>
                  <a:srgbClr val="000000"/>
                </a:solidFill>
                <a:latin typeface="TimesNewRomanPSMT"/>
              </a:rPr>
              <a:t>полей </a:t>
            </a:r>
          </a:p>
          <a:p>
            <a:pPr algn="ctr"/>
            <a:r>
              <a:rPr lang="ru-RU" sz="1600" dirty="0" smtClean="0">
                <a:solidFill>
                  <a:srgbClr val="000000"/>
                </a:solidFill>
                <a:latin typeface="TimesNewRomanPSMT"/>
              </a:rPr>
              <a:t>(скоростная модель построена по методике </a:t>
            </a:r>
            <a:r>
              <a:rPr lang="ru-RU" sz="1600" dirty="0" err="1" smtClean="0">
                <a:solidFill>
                  <a:srgbClr val="000000"/>
                </a:solidFill>
                <a:latin typeface="TimesNewRomanPSMT"/>
              </a:rPr>
              <a:t>Мишенькиной</a:t>
            </a:r>
            <a:r>
              <a:rPr lang="ru-RU" sz="1600" dirty="0" smtClean="0">
                <a:solidFill>
                  <a:srgbClr val="000000"/>
                </a:solidFill>
                <a:latin typeface="TimesNewRomanPSMT"/>
              </a:rPr>
              <a:t>, Крылова)</a:t>
            </a:r>
            <a:endParaRPr lang="en-US" sz="1600" dirty="0" smtClean="0">
              <a:solidFill>
                <a:srgbClr val="000000"/>
              </a:solidFill>
              <a:latin typeface="TimesNewRomanPSMT"/>
            </a:endParaRPr>
          </a:p>
          <a:p>
            <a:pPr algn="ctr"/>
            <a:r>
              <a:rPr lang="ru-RU" sz="1200" dirty="0" smtClean="0">
                <a:solidFill>
                  <a:srgbClr val="000000"/>
                </a:solidFill>
                <a:latin typeface="TimesNewRomanPSMT"/>
              </a:rPr>
              <a:t>(наблюденное </a:t>
            </a:r>
            <a:r>
              <a:rPr lang="ru-RU" sz="1200" dirty="0">
                <a:solidFill>
                  <a:srgbClr val="000000"/>
                </a:solidFill>
                <a:latin typeface="TimesNewRomanPSMT"/>
              </a:rPr>
              <a:t>поле </a:t>
            </a:r>
            <a:r>
              <a:rPr lang="ru-RU" sz="1200" dirty="0" smtClean="0">
                <a:solidFill>
                  <a:srgbClr val="000000"/>
                </a:solidFill>
                <a:latin typeface="TimesNewRomanPSMT"/>
              </a:rPr>
              <a:t>фиолетовым, модельное – красным)</a:t>
            </a:r>
            <a:r>
              <a:rPr lang="en-US" sz="1200" dirty="0" smtClean="0">
                <a:solidFill>
                  <a:srgbClr val="000000"/>
                </a:solidFill>
                <a:latin typeface="TimesNewRomanPSMT"/>
              </a:rPr>
              <a:t>:</a:t>
            </a:r>
            <a:endParaRPr lang="ru-RU" sz="1200" dirty="0" smtClean="0">
              <a:solidFill>
                <a:srgbClr val="000000"/>
              </a:solidFill>
              <a:latin typeface="TimesNewRomanPSMT"/>
            </a:endParaRPr>
          </a:p>
        </p:txBody>
      </p:sp>
      <p:pic>
        <p:nvPicPr>
          <p:cNvPr id="26" name="Рисунок 25"/>
          <p:cNvPicPr>
            <a:picLocks noChangeAspect="1"/>
          </p:cNvPicPr>
          <p:nvPr/>
        </p:nvPicPr>
        <p:blipFill rotWithShape="1">
          <a:blip r:embed="rId4"/>
          <a:srcRect l="44118" t="40694" r="13534" b="47852"/>
          <a:stretch/>
        </p:blipFill>
        <p:spPr>
          <a:xfrm>
            <a:off x="2591780" y="6127967"/>
            <a:ext cx="4140460" cy="613401"/>
          </a:xfrm>
          <a:prstGeom prst="rect">
            <a:avLst/>
          </a:prstGeom>
        </p:spPr>
      </p:pic>
    </p:spTree>
    <p:extLst>
      <p:ext uri="{BB962C8B-B14F-4D97-AF65-F5344CB8AC3E}">
        <p14:creationId xmlns:p14="http://schemas.microsoft.com/office/powerpoint/2010/main" val="394318844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6268</TotalTime>
  <Words>4174</Words>
  <Application>Microsoft Office PowerPoint</Application>
  <PresentationFormat>Экран (4:3)</PresentationFormat>
  <Paragraphs>399</Paragraphs>
  <Slides>56</Slides>
  <Notes>15</Notes>
  <HiddenSlides>2</HiddenSlides>
  <MMClips>0</MMClips>
  <ScaleCrop>false</ScaleCrop>
  <HeadingPairs>
    <vt:vector size="8" baseType="variant">
      <vt:variant>
        <vt:lpstr>Использованные шрифты</vt:lpstr>
      </vt:variant>
      <vt:variant>
        <vt:i4>9</vt:i4>
      </vt:variant>
      <vt:variant>
        <vt:lpstr>Тема</vt:lpstr>
      </vt:variant>
      <vt:variant>
        <vt:i4>1</vt:i4>
      </vt:variant>
      <vt:variant>
        <vt:lpstr>Внедренные серверы OLE</vt:lpstr>
      </vt:variant>
      <vt:variant>
        <vt:i4>3</vt:i4>
      </vt:variant>
      <vt:variant>
        <vt:lpstr>Заголовки слайдов</vt:lpstr>
      </vt:variant>
      <vt:variant>
        <vt:i4>56</vt:i4>
      </vt:variant>
    </vt:vector>
  </HeadingPairs>
  <TitlesOfParts>
    <vt:vector size="69" baseType="lpstr">
      <vt:lpstr>Arial</vt:lpstr>
      <vt:lpstr>Calibri</vt:lpstr>
      <vt:lpstr>Cambria Math</vt:lpstr>
      <vt:lpstr>Symbol</vt:lpstr>
      <vt:lpstr>SymbolMT</vt:lpstr>
      <vt:lpstr>Times New Roman</vt:lpstr>
      <vt:lpstr>TimesNewRoman</vt:lpstr>
      <vt:lpstr>TimesNewRomanPS-ItalicMT</vt:lpstr>
      <vt:lpstr>TimesNewRomanPSMT</vt:lpstr>
      <vt:lpstr>Тема Office</vt:lpstr>
      <vt:lpstr>Equation.3</vt:lpstr>
      <vt:lpstr>Уравнение</vt:lpstr>
      <vt:lpstr>Формула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Работа выполнена при поддержке РНФ (проект 20-17-00058)  Спасибо за внимание!</vt:lpstr>
      <vt:lpstr>Презентация PowerPoint</vt:lpstr>
      <vt:lpstr>Linear velocity problem for inhomogeneous layered media  Velocity model of unknown function v(x,z) is defined with 2D cut along seismic profile: x – distance along the profile; z – depth of the cut. By a set of velocity godographs  t(x) of first incomes of longitudinal waves we construct parametric time field t(x,l). The parameter here is distance l from the observation point to the source point. Inverse value of vertical time field gradient dl/dt is equal to velocity value on maximum depth of seismic ray penetration. Normal model of velocity cut V_0 (z) is equal to one-dimensional model of horizontally layered media. It is characterized with vertical (or normal) godograph: </vt:lpstr>
      <vt:lpstr>It is assumed that time field deviation τ(x,l) from the normal godograph T_0 (l) is small value:   According to this, small addictions ζ(x,z) to one-dimensional distribution of normal model velocities (inversed) are calculated </vt:lpstr>
      <vt:lpstr>Презентация PowerPoint</vt:lpstr>
      <vt:lpstr>Презентация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Den</dc:creator>
  <cp:lastModifiedBy>Windows User</cp:lastModifiedBy>
  <cp:revision>536</cp:revision>
  <dcterms:created xsi:type="dcterms:W3CDTF">2013-10-01T13:39:33Z</dcterms:created>
  <dcterms:modified xsi:type="dcterms:W3CDTF">2022-01-24T07:17:51Z</dcterms:modified>
</cp:coreProperties>
</file>