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7" r:id="rId3"/>
    <p:sldId id="269" r:id="rId4"/>
    <p:sldId id="273" r:id="rId5"/>
    <p:sldId id="272" r:id="rId6"/>
    <p:sldId id="274" r:id="rId7"/>
    <p:sldId id="275" r:id="rId8"/>
    <p:sldId id="276" r:id="rId9"/>
    <p:sldId id="321" r:id="rId10"/>
    <p:sldId id="325" r:id="rId11"/>
    <p:sldId id="326" r:id="rId12"/>
    <p:sldId id="277" r:id="rId13"/>
    <p:sldId id="282" r:id="rId14"/>
    <p:sldId id="283" r:id="rId15"/>
    <p:sldId id="296" r:id="rId16"/>
    <p:sldId id="299" r:id="rId17"/>
    <p:sldId id="298" r:id="rId18"/>
    <p:sldId id="302" r:id="rId19"/>
    <p:sldId id="297" r:id="rId20"/>
    <p:sldId id="304" r:id="rId21"/>
    <p:sldId id="305" r:id="rId22"/>
    <p:sldId id="324" r:id="rId23"/>
    <p:sldId id="320" r:id="rId24"/>
    <p:sldId id="327" r:id="rId25"/>
    <p:sldId id="318" r:id="rId26"/>
    <p:sldId id="319" r:id="rId27"/>
    <p:sldId id="284" r:id="rId28"/>
    <p:sldId id="287" r:id="rId29"/>
    <p:sldId id="286" r:id="rId30"/>
  </p:sldIdLst>
  <p:sldSz cx="9144000" cy="6858000" type="screen4x3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катерина Мотрюк" initials="ЕМ" lastIdx="1" clrIdx="0"/>
  <p:cmAuthor id="1" name="ПК" initials="П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1" autoAdjust="0"/>
    <p:restoredTop sz="78278" autoAdjust="0"/>
  </p:normalViewPr>
  <p:slideViewPr>
    <p:cSldViewPr>
      <p:cViewPr varScale="1">
        <p:scale>
          <a:sx n="53" d="100"/>
          <a:sy n="53" d="100"/>
        </p:scale>
        <p:origin x="-183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4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43"/>
        <p:guide orient="horz" pos="3087"/>
        <p:guide pos="2182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422E8-F056-49F8-B6C0-05EA0D09C993}" type="datetimeFigureOut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7955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4" y="9307955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00B-DF8B-42CC-9626-79DAD0BF4CB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5020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D5ECF-4950-4C62-9E81-DA7AB8D6655D}" type="datetimeFigureOut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35013"/>
            <a:ext cx="4900613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07955"/>
            <a:ext cx="2918830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5C944-78ED-4394-A254-06B391E13A6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661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35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rgbClr val="000066"/>
                </a:solidFill>
                <a:latin typeface="Arial" pitchFamily="34" charset="0"/>
                <a:ea typeface="+mn-ea"/>
                <a:cs typeface="Arial" pitchFamily="34" charset="0"/>
              </a:rPr>
              <a:t>Учебные пособия, монографии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1200" dirty="0" smtClean="0">
                <a:solidFill>
                  <a:srgbClr val="7030A0"/>
                </a:solidFill>
              </a:rPr>
              <a:t>Разработка теории и методов решения </a:t>
            </a:r>
            <a:r>
              <a:rPr lang="ru-RU" sz="1200" dirty="0" err="1" smtClean="0">
                <a:solidFill>
                  <a:srgbClr val="7030A0"/>
                </a:solidFill>
              </a:rPr>
              <a:t>недоопределенных</a:t>
            </a:r>
            <a:r>
              <a:rPr lang="ru-RU" sz="1200" dirty="0" smtClean="0">
                <a:solidFill>
                  <a:srgbClr val="7030A0"/>
                </a:solidFill>
              </a:rPr>
              <a:t> обратных задач геофизики и систем таких задач.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200" dirty="0" smtClean="0">
                <a:solidFill>
                  <a:srgbClr val="7030A0"/>
                </a:solidFill>
              </a:rPr>
              <a:t>Создание теории и принципов характеристики существенно-неоднородных сред параметрами локального нарушения симметрии.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200" dirty="0" smtClean="0">
                <a:solidFill>
                  <a:srgbClr val="7030A0"/>
                </a:solidFill>
              </a:rPr>
              <a:t>Создание теоретических основ построения комплексных моделей сред, в том числе на основе эволюционно - динамических моделей интегрированной интерпретации геолого-геофизических данных.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200" dirty="0" smtClean="0">
                <a:solidFill>
                  <a:srgbClr val="7030A0"/>
                </a:solidFill>
              </a:rPr>
              <a:t> Проведение исследований по созданию технологий борьбы с помехами на основе принципов стохастического резонанса и методов межскважинных исследований на принципах гидродинамической томографии.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200" dirty="0" smtClean="0">
                <a:solidFill>
                  <a:srgbClr val="7030A0"/>
                </a:solidFill>
              </a:rPr>
              <a:t>Разработка алгоритма многовариантного моделирования на основе технологии нечеткого логического вывода, использование его для подсчета запасов.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43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На основе полученных теоретических результатов создан ряд компьютерных технологий и методик количественной интегрированной интерпретации данных сейсморазведки, гравиразведки, ГИС </a:t>
            </a:r>
          </a:p>
          <a:p>
            <a:r>
              <a:rPr lang="ru-RU" sz="1200" dirty="0"/>
              <a:t>для решения задач построения детальной пространственной комплексной геофизической модели геологического объекта,</a:t>
            </a:r>
          </a:p>
          <a:p>
            <a:r>
              <a:rPr lang="ru-RU" sz="1200" dirty="0"/>
              <a:t>прогнозирования перспектив </a:t>
            </a:r>
            <a:r>
              <a:rPr lang="ru-RU" sz="1200" dirty="0" err="1"/>
              <a:t>нефтегазоносности</a:t>
            </a:r>
            <a:r>
              <a:rPr lang="ru-RU" sz="1200" dirty="0"/>
              <a:t>, </a:t>
            </a:r>
          </a:p>
          <a:p>
            <a:r>
              <a:rPr lang="ru-RU" sz="1200" dirty="0"/>
              <a:t>анализа эволюции </a:t>
            </a:r>
            <a:r>
              <a:rPr lang="ru-RU" sz="1200" dirty="0" err="1"/>
              <a:t>седиментационных</a:t>
            </a:r>
            <a:r>
              <a:rPr lang="ru-RU" sz="1200" dirty="0"/>
              <a:t> бассейнов, </a:t>
            </a:r>
          </a:p>
          <a:p>
            <a:r>
              <a:rPr lang="ru-RU" sz="1200" dirty="0"/>
              <a:t>построения изображений сложно-построенных сред по геофизическим данным.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39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Компьютерные технологии: </a:t>
            </a:r>
            <a:r>
              <a:rPr lang="ru-RU" sz="1200" dirty="0" err="1"/>
              <a:t>Sigma</a:t>
            </a:r>
            <a:r>
              <a:rPr lang="ru-RU" sz="1200" dirty="0"/>
              <a:t>, </a:t>
            </a:r>
            <a:r>
              <a:rPr lang="ru-RU" sz="1200" dirty="0" err="1"/>
              <a:t>Gran</a:t>
            </a:r>
            <a:r>
              <a:rPr lang="ru-RU" sz="1200" dirty="0"/>
              <a:t>, GSIC, VIP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EvDinInversion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/>
              <a:t>и </a:t>
            </a:r>
            <a:r>
              <a:rPr lang="ru-RU" sz="1200" dirty="0"/>
              <a:t>другие. </a:t>
            </a:r>
          </a:p>
          <a:p>
            <a:r>
              <a:rPr lang="ru-RU" sz="1200" dirty="0"/>
              <a:t>Эти технологии развиваются как в России, так и учениками на Украине, последователями в Чехии. </a:t>
            </a:r>
          </a:p>
          <a:p>
            <a:r>
              <a:rPr lang="ru-RU" sz="1200" dirty="0"/>
              <a:t>Результаты применены в различных регионах России и за рубежом.</a:t>
            </a:r>
          </a:p>
          <a:p>
            <a:r>
              <a:rPr lang="ru-RU" sz="1200" dirty="0"/>
              <a:t>В том числе: Тимано-Печорской нефтегазовой провинции, при изучении Мезенской </a:t>
            </a:r>
            <a:r>
              <a:rPr lang="ru-RU" sz="1200" dirty="0" err="1"/>
              <a:t>синеклизы</a:t>
            </a:r>
            <a:r>
              <a:rPr lang="ru-RU" sz="1200" dirty="0"/>
              <a:t>; </a:t>
            </a:r>
          </a:p>
          <a:p>
            <a:r>
              <a:rPr lang="ru-RU" sz="1200" dirty="0" err="1"/>
              <a:t>Днепрово-Донецкой</a:t>
            </a:r>
            <a:r>
              <a:rPr lang="ru-RU" sz="1200" dirty="0"/>
              <a:t> впадины; </a:t>
            </a:r>
          </a:p>
          <a:p>
            <a:r>
              <a:rPr lang="ru-RU" sz="1200" dirty="0" err="1"/>
              <a:t>Предкарпатского</a:t>
            </a:r>
            <a:r>
              <a:rPr lang="ru-RU" sz="1200" dirty="0"/>
              <a:t> прогиба; </a:t>
            </a:r>
          </a:p>
          <a:p>
            <a:r>
              <a:rPr lang="ru-RU" sz="1200" dirty="0"/>
              <a:t>Прикаспийской впадины; в регионах Якутии («</a:t>
            </a:r>
            <a:r>
              <a:rPr lang="ru-RU" sz="1200" dirty="0" err="1"/>
              <a:t>Ленанефтегазгеология</a:t>
            </a:r>
            <a:r>
              <a:rPr lang="ru-RU" sz="1200" dirty="0"/>
              <a:t>», трест «</a:t>
            </a:r>
            <a:r>
              <a:rPr lang="ru-RU" sz="1200" dirty="0" err="1"/>
              <a:t>Якутскгеофизика</a:t>
            </a:r>
            <a:r>
              <a:rPr lang="ru-RU" sz="1200" dirty="0"/>
              <a:t>»); </a:t>
            </a:r>
          </a:p>
          <a:p>
            <a:r>
              <a:rPr lang="ru-RU" sz="1200" dirty="0"/>
              <a:t>месторождениях Сахалина. </a:t>
            </a:r>
          </a:p>
          <a:p>
            <a:r>
              <a:rPr lang="ru-RU" sz="1200" dirty="0"/>
              <a:t>По имеющимся литературным данным аналогичные работы в последнее время начали интенсивно выполняться в США, Канаде с оценкой отставания на 8-12 лет.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859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7030A0"/>
                </a:solidFill>
                <a:latin typeface="Arial" charset="0"/>
                <a:cs typeface="Arial" charset="0"/>
              </a:rPr>
              <a:t>Основные характеристики программного </a:t>
            </a:r>
            <a:r>
              <a:rPr lang="ru-RU" sz="2000" b="1" dirty="0">
                <a:solidFill>
                  <a:srgbClr val="7030A0"/>
                </a:solidFill>
                <a:latin typeface="Arial" charset="0"/>
              </a:rPr>
              <a:t>модуля </a:t>
            </a:r>
            <a:r>
              <a:rPr lang="ru-RU" sz="2000" b="1" dirty="0" err="1">
                <a:solidFill>
                  <a:srgbClr val="7030A0"/>
                </a:solidFill>
                <a:latin typeface="Arial" charset="0"/>
              </a:rPr>
              <a:t>PlayGround</a:t>
            </a:r>
            <a:endParaRPr lang="ru-RU" sz="2000" b="1" dirty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marL="342900" lvl="1" indent="17463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	</a:t>
            </a:r>
            <a:r>
              <a:rPr lang="ru-RU" b="1" dirty="0" err="1">
                <a:solidFill>
                  <a:srgbClr val="7030A0"/>
                </a:solidFill>
                <a:latin typeface="Arial" charset="0"/>
                <a:cs typeface="+mn-cs"/>
              </a:rPr>
              <a:t>PlayGround</a:t>
            </a: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 предназначен для быстрого построения начальных приближений</a:t>
            </a:r>
          </a:p>
          <a:p>
            <a:pPr marL="342900" lvl="1" indent="17463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b="1" dirty="0" err="1">
                <a:solidFill>
                  <a:srgbClr val="7030A0"/>
                </a:solidFill>
                <a:latin typeface="Arial" charset="0"/>
                <a:cs typeface="+mn-cs"/>
              </a:rPr>
              <a:t>PlayGround</a:t>
            </a: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 позволяет моментально произвести формирование структурно-плотностной двухмерной модели геологической среды. </a:t>
            </a:r>
          </a:p>
          <a:p>
            <a:pPr marL="342900" lvl="1" indent="17463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 При помощи </a:t>
            </a:r>
            <a:r>
              <a:rPr lang="ru-RU" b="1" dirty="0" err="1">
                <a:solidFill>
                  <a:srgbClr val="7030A0"/>
                </a:solidFill>
                <a:latin typeface="Arial" charset="0"/>
                <a:cs typeface="+mn-cs"/>
              </a:rPr>
              <a:t>PlayGround</a:t>
            </a: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 возможно быстро выполнить коррекцию глубин залегания выделенных границ и плотностных характеристик двухмерной модели.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872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Решение прямой структурной задачи гравиразведки по профилю. </a:t>
            </a:r>
          </a:p>
          <a:p>
            <a:pPr>
              <a:defRPr/>
            </a:pPr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Невязка 18 </a:t>
            </a:r>
            <a:r>
              <a:rPr lang="ru-RU" sz="1200" kern="1200" dirty="0" err="1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мГал</a:t>
            </a:r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 в программном модуле </a:t>
            </a:r>
            <a:r>
              <a:rPr lang="ru-RU" sz="1200" kern="1200" dirty="0" err="1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PlayGround</a:t>
            </a:r>
            <a:endParaRPr lang="ru-RU" sz="1200" kern="1200" dirty="0">
              <a:solidFill>
                <a:srgbClr val="000066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Корректировка плотностных характеристик по профилю в программном модуле </a:t>
            </a:r>
            <a:r>
              <a:rPr lang="ru-RU" sz="1200" kern="1200" dirty="0" err="1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PlayGround</a:t>
            </a:r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. Невязка 12 </a:t>
            </a:r>
            <a:r>
              <a:rPr lang="ru-RU" sz="1200" kern="1200" dirty="0" err="1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мГал</a:t>
            </a:r>
            <a:endParaRPr lang="ru-RU" sz="1200" kern="1200" dirty="0">
              <a:solidFill>
                <a:srgbClr val="000066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391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7030A0"/>
                </a:solidFill>
                <a:latin typeface="Arial" charset="0"/>
                <a:cs typeface="Arial" charset="0"/>
              </a:rPr>
              <a:t>Основные характеристики программного </a:t>
            </a:r>
            <a:r>
              <a:rPr lang="ru-RU" sz="2000" b="1" dirty="0">
                <a:solidFill>
                  <a:srgbClr val="7030A0"/>
                </a:solidFill>
                <a:latin typeface="Arial" charset="0"/>
              </a:rPr>
              <a:t>модуля </a:t>
            </a:r>
            <a:r>
              <a:rPr lang="ru-RU" sz="2000" b="1" dirty="0" err="1">
                <a:solidFill>
                  <a:srgbClr val="7030A0"/>
                </a:solidFill>
                <a:latin typeface="Arial" charset="0"/>
              </a:rPr>
              <a:t>EvDynInversion</a:t>
            </a:r>
            <a:r>
              <a:rPr lang="ru-RU" sz="2000" b="1" dirty="0">
                <a:solidFill>
                  <a:srgbClr val="7030A0"/>
                </a:solidFill>
                <a:latin typeface="Arial" charset="0"/>
                <a:cs typeface="Arial" charset="0"/>
              </a:rPr>
              <a:t>.</a:t>
            </a:r>
          </a:p>
          <a:p>
            <a:pPr algn="ctr">
              <a:defRPr/>
            </a:pPr>
            <a:endParaRPr lang="ru-RU" sz="2000" b="1" dirty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marL="342900" lvl="1" indent="17463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	</a:t>
            </a:r>
            <a:r>
              <a:rPr lang="ru-RU" b="1" dirty="0" err="1">
                <a:solidFill>
                  <a:srgbClr val="7030A0"/>
                </a:solidFill>
                <a:latin typeface="Arial" charset="0"/>
                <a:cs typeface="+mn-cs"/>
              </a:rPr>
              <a:t>EvDynInversion</a:t>
            </a: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 – для решения обратных задач гравиразведки на основе объединенного критериального и эволюционно-динамического принципа. </a:t>
            </a:r>
          </a:p>
          <a:p>
            <a:pPr marL="342900" lvl="1" indent="17463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Программный модуль </a:t>
            </a:r>
            <a:r>
              <a:rPr lang="ru-RU" b="1" dirty="0" err="1">
                <a:solidFill>
                  <a:srgbClr val="7030A0"/>
                </a:solidFill>
                <a:latin typeface="Arial" charset="0"/>
                <a:cs typeface="+mn-cs"/>
              </a:rPr>
              <a:t>EvDynInversion</a:t>
            </a: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 решает обратные задачи гравиразведки: за счет выполнения дивергентных движений масс и сдвиговых деформаций границ на основе объединенного критериального и эволюционно-динамического принципа, что позволяет как можно полнее учитывать имеющиеся априорные знания об объекте исследования.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944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0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Результат решения обратной задачи </a:t>
            </a:r>
          </a:p>
          <a:p>
            <a:r>
              <a:rPr lang="ru-RU" sz="10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за счет сдвиговых деформаций границ по профилю</a:t>
            </a:r>
          </a:p>
          <a:p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Результат решения обратной задачи </a:t>
            </a:r>
          </a:p>
          <a:p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за счет выполнения дивергентных движений по профилю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491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>
                <a:latin typeface="Arial" charset="0"/>
                <a:cs typeface="Arial" charset="0"/>
              </a:rPr>
              <a:t>Основные характеристики программного комплекса </a:t>
            </a:r>
            <a:r>
              <a:rPr lang="en-US" sz="2400" dirty="0" err="1">
                <a:latin typeface="Arial" charset="0"/>
                <a:cs typeface="Arial" charset="0"/>
              </a:rPr>
              <a:t>GeoVIP</a:t>
            </a:r>
            <a:r>
              <a:rPr lang="ru-RU" dirty="0">
                <a:latin typeface="Arial" charset="0"/>
                <a:cs typeface="Arial" charset="0"/>
              </a:rPr>
              <a:t>.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1200" dirty="0">
                <a:latin typeface="Arial" charset="0"/>
              </a:rPr>
              <a:t>Импорт данных из основных форматов хранения геолого-геофизических данных</a:t>
            </a:r>
            <a:r>
              <a:rPr lang="en-US" sz="1200" dirty="0">
                <a:latin typeface="Arial" charset="0"/>
              </a:rPr>
              <a:t> </a:t>
            </a:r>
            <a:r>
              <a:rPr lang="ru-RU" sz="1200" dirty="0">
                <a:latin typeface="Arial" charset="0"/>
              </a:rPr>
              <a:t>и хранение в едином пространстве данных. 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1200" dirty="0">
                <a:latin typeface="Arial" charset="0"/>
              </a:rPr>
              <a:t>Отображение и редактирование плоских моделей структуры и распределения параметра по профилям, схемы профилей, а также трёхмерных структурно-плотностных моделей изучаемых объектов.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1200" dirty="0">
                <a:latin typeface="Arial" charset="0"/>
              </a:rPr>
              <a:t>Расчет распределения параметра для двумерной и трёхмерной моделей изучаемого объекта, а также по произвольному разрезу.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1200" dirty="0">
                <a:latin typeface="Arial" charset="0"/>
              </a:rPr>
              <a:t>Расчет гравитационного эффекта для трехмерных структурно-плотностных моделей.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1200" dirty="0">
                <a:latin typeface="Arial" charset="0"/>
              </a:rPr>
              <a:t>Корректировку модели в соответствии с результатами решения обратной задачи гравиметрии.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874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модуля структурно-плотностного моделирования реализован гибкий механизм отображения объектов, позволяющий выбирать те структуры, которые необходимо отобразить для текущей модели без постоянных затрат времени на создание и пересчёт трёхмерных объектов. Реализованы механизмы масштабирования объектов и вращения камеры, инструменты наложения структурных и равномерных сеток, а также возможность «взгляда внутрь пласта». 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A59881-D48A-4D80-B9CE-28B3AF90645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1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Воспоминания о неординарном человеке,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 великом ученом</a:t>
            </a:r>
            <a:r>
              <a:rPr lang="ru-RU" sz="1200" dirty="0" smtClean="0"/>
              <a:t>, </a:t>
            </a:r>
            <a:endParaRPr lang="ru-RU" sz="1200" dirty="0"/>
          </a:p>
          <a:p>
            <a:r>
              <a:rPr lang="ru-RU" sz="1200" dirty="0"/>
              <a:t>докторе физико-математических наук, </a:t>
            </a:r>
          </a:p>
          <a:p>
            <a:r>
              <a:rPr lang="ru-RU" sz="1200" dirty="0"/>
              <a:t>профессоре, </a:t>
            </a:r>
            <a:r>
              <a:rPr lang="ru-RU" sz="1200" dirty="0" err="1"/>
              <a:t>Кобрунове</a:t>
            </a:r>
            <a:r>
              <a:rPr lang="ru-RU" sz="1200" dirty="0"/>
              <a:t> Александре Ивановиче, </a:t>
            </a:r>
          </a:p>
          <a:p>
            <a:r>
              <a:rPr lang="ru-RU" sz="1200" dirty="0"/>
              <a:t>28 сентября 1949 г.- 18 апреля 2019 г,</a:t>
            </a:r>
          </a:p>
          <a:p>
            <a:r>
              <a:rPr lang="ru-RU" sz="1200" dirty="0"/>
              <a:t>который внес большой вклад в развитие теоретических основ геофизики, и используемых для нее разделов математики</a:t>
            </a:r>
          </a:p>
          <a:p>
            <a:endParaRPr lang="ru-RU" sz="11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258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GeoVIP</a:t>
            </a:r>
            <a:r>
              <a:rPr lang="en-US" sz="1200" dirty="0"/>
              <a:t>. </a:t>
            </a:r>
            <a:r>
              <a:rPr lang="ru-RU" sz="1200" dirty="0"/>
              <a:t>Моделирование структурных карт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Инструмент работы со структурными картами позволяет просматривать и редактировать плоские карты распределения параметра в формате </a:t>
            </a:r>
            <a:r>
              <a:rPr lang="en-US" dirty="0"/>
              <a:t>GRID</a:t>
            </a:r>
            <a:r>
              <a:rPr lang="ru-RU" dirty="0"/>
              <a:t>. </a:t>
            </a: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A1E9B6-B7D5-4AD8-8C40-42BFBA883FE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67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Пассивная гидродинамическая томография проницаемого пласта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Информация о пространственном распределении фильтрационного сопротивления, характеризующего пропускную способность проницаемого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пласта в процессе извлечения углеводородов может использоваться для повышения эффективности эксплуатации нефтегазовых месторождений.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этом на основании принципов </a:t>
            </a:r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томографических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измерений по данным гидродинамического прослушивания изучаемой среды проводится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исследование динамики движения реперной точки кривой восстановления давления между парами скважин месторождения.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случае пассивной гидродинамической томографии данные для выполнения </a:t>
            </a:r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томографического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моделирования синтезируются, исходя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построенной модели месторождения по данным истории разработки скважин в виде динамики дебита и нагнетания жидкости. 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407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000066"/>
                </a:solidFill>
                <a:latin typeface="Trebuchet MS" panose="020B0603020202020204" pitchFamily="34" charset="0"/>
                <a:ea typeface="+mn-ea"/>
                <a:cs typeface="+mn-cs"/>
              </a:rPr>
              <a:t>Пассивная гидродинамическая томография проницаемого пласта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экспериментальные данные по тестовому месторождению на сети которого расположены 28 скважин.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Всего 756 возможных пар скважин. Каждая скважина последовательно была реализована в виде источника депрессии на продуктивный пласт тестового месторождения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целью синтезирования интервальных времен отклика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окружающих скважинах месторождения. Для начального приближения была выбрана однородная среда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сети пространственного распределения коэффициента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пьезопроводности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(к=0,4).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Решение задачи гидродинамической томографии заключается в поиске (приблизительного) карты пространственного распределения коэффициента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пьезопроводности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как функции от пространственной координаты  по сети месторождения по результатам исследования всех возможных и доступных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для измерения интервальных времен перемещения экстремальной точки между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сквжинами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Интервал доверия  (Рис. 4) для пространственного распределения коэффициента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пьезопроводности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между двумя полученными решениями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супр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15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Соответствие этапов традиционной регрессионной схемы и метода нечеткого логического вывода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60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Метод нечеткого логического вывода позволяет прогнозировать достоверность параметров геологических моделей.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Центральным звеном является построение информационной модели месторождения , которая представляет собой функцию принадлежности между нечеткими исходными и прогнозными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558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Пример</a:t>
            </a:r>
            <a:r>
              <a:rPr lang="ru-RU" sz="12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прогнозирования достоверность параметров геологических моделей, например, запасов газа.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23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Награжден многими грамотами,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Нагрудными знаками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«Почетный работник высшего профессионального образования Российской Федерации»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«За заслуги перед Ухтой»,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присвоено звание «Заслуженный деятель науки Российской федерации»,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«Заслуженный деятель науки и техники»,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«Основатель научной школы»,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 </a:t>
            </a:r>
            <a:r>
              <a:rPr lang="ru-RU" sz="1200" dirty="0" err="1"/>
              <a:t>Gold</a:t>
            </a:r>
            <a:r>
              <a:rPr lang="ru-RU" sz="1200" dirty="0"/>
              <a:t> </a:t>
            </a:r>
            <a:r>
              <a:rPr lang="ru-RU" sz="1200" dirty="0" err="1"/>
              <a:t>medal</a:t>
            </a:r>
            <a:r>
              <a:rPr lang="ru-RU" sz="1200" dirty="0"/>
              <a:t> «</a:t>
            </a:r>
            <a:r>
              <a:rPr lang="ru-RU" sz="1200" dirty="0" err="1"/>
              <a:t>European</a:t>
            </a:r>
            <a:r>
              <a:rPr lang="ru-RU" sz="1200" dirty="0"/>
              <a:t> </a:t>
            </a:r>
            <a:r>
              <a:rPr lang="ru-RU" sz="1200" dirty="0" err="1"/>
              <a:t>Quality</a:t>
            </a:r>
            <a:r>
              <a:rPr lang="ru-RU" sz="1200" dirty="0"/>
              <a:t>» (Золотая медаль «Европейское качество»),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Орден LABORE ET SCIENTIA (ТРУДОМ И ЗНАНИЕМ),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«Орден Александра Великого «ЗА НАУЧНЫЕ ПОБЕДЫ И СВЕРШЕНИЯ»,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Орден PRIMUS INTER PARES (ПЕРВЫЙ СРЕДИ РАВНЫХ),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«Орден ПЕТРА ВЕЛИКОГО «НЕБЫВАЕМОЕ БЫВАЕТЪ».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910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Награды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602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лександр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Иванович был неординарным человеком, 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обладал огромной работоспособностью, энергией, генерировал  оригинальные идеи, отличался повышенной требовательностью как к себе, так и к другим.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Он любил путешествовать, писал сказки,  стихи и песни. Любил участвовать в фестивале бардовской песни.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609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Кандидатская, докторская диссертации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1973 году окончил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Ивано-Франковский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институт нефти и газа, геологоразведочный факультет по специальности «Геофизика».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Большую роль в 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становлении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А. И. Кобрунова как ученого оказал академик РАН Владимир Николаевич Страхов,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его рекомендации свою кандидатскую диссертацию он представил для обсуждения на семинаре Д. Г. Успенского, были бурные споры.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в итоге успешная защита. В кандидатской он разработал метод, обобщивший теорию регуляризации на задачи с неединственным решением.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1983 защитил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докторскую диссертацию, где предложил и развил новое научное направление в теории гравиметрии и вычислительной геофизике, 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основанное на </a:t>
            </a:r>
            <a:r>
              <a:rPr lang="ru-RU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критериальном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подходе к выражению комплекса дополнительной к гравитационному полю геолого-геофизической информации.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13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Научная деятельность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1973-1978 — младший, старший научный сотрудник научно-исследовательского сектора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Ивано-Франковского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института нефти и газа;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1978-1983 — доцент кафедры геофизических методов в Ивано-Франковском институте нефти и газа;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1983-1984 — стажер в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Карловом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университете в Праге;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1984-1994 — доцент, заведующий кафедрой геофизических исследований скважин в Ивано-Франковском институте нефти и газа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Звание профессора присвоено в 1986 году.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61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С 1994 года по приглашению ректора работал в </a:t>
            </a:r>
            <a:r>
              <a:rPr lang="ru-RU" sz="1200" dirty="0" err="1"/>
              <a:t>Ухтинском</a:t>
            </a:r>
            <a:r>
              <a:rPr lang="ru-RU" sz="1200" dirty="0"/>
              <a:t> государственном техническом университете. работал в </a:t>
            </a:r>
            <a:r>
              <a:rPr lang="ru-RU" sz="1200" dirty="0" err="1"/>
              <a:t>Ухтинском</a:t>
            </a:r>
            <a:r>
              <a:rPr lang="ru-RU" sz="1200" dirty="0"/>
              <a:t> государственном техническом университете. </a:t>
            </a:r>
          </a:p>
          <a:p>
            <a:r>
              <a:rPr lang="ru-RU" sz="1200" dirty="0"/>
              <a:t>- профессор кафедры геофизики, заведующий кафедрой прикладной математики и информатики </a:t>
            </a:r>
            <a:r>
              <a:rPr lang="ru-RU" sz="1200" dirty="0" err="1"/>
              <a:t>Ухтинского</a:t>
            </a:r>
            <a:r>
              <a:rPr lang="ru-RU" sz="1200" dirty="0"/>
              <a:t> индустриального института. </a:t>
            </a:r>
          </a:p>
          <a:p>
            <a:r>
              <a:rPr lang="ru-RU" sz="1200" dirty="0"/>
              <a:t>- проректор по научной работе, </a:t>
            </a:r>
          </a:p>
          <a:p>
            <a:r>
              <a:rPr lang="ru-RU" sz="1200" dirty="0"/>
              <a:t>- проректор по инновационной деятельности и стратегического развития </a:t>
            </a:r>
            <a:r>
              <a:rPr lang="ru-RU" sz="1200" dirty="0" err="1"/>
              <a:t>Ухтинского</a:t>
            </a:r>
            <a:r>
              <a:rPr lang="ru-RU" sz="1200" dirty="0"/>
              <a:t> государственного технического университета.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444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Кобрунов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А.И. являлся членом 3 диссертационных советов по защите диссертаций на соискание ученой степени доктора наук, заместителем председателя двух диссертационных советов УГТУ, членом научно-технического совета УГТУ, руководителем научно - педагогической школы «Теория решения обратных задач геофизики», а затем «Физико-математическое моделирование в науках о земле».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334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Свои научные разработки, достижения Александр Иванович докладывал на многих семинарах, конференциях.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1998 году 27 сессия, 2000 году 29 сессия школа-семинар им.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Д.Г.Успенского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2008 году проводилась школа-семинар им.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Д.Г.Успенского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«Вопросы теории и практики геологической интерпретации геофизических полей»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участием Страхова В.Н., с участием представителей из Москвы, Екатеринбурга, Перми, Киева, Томска.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955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Кобрунов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Александр Иванович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 свою преподавательскую и научную деятельность подготовил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десятки специалистов-геофизиков,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3 доктора и более 22 кандидатов наук.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Было опубликовано 9 монографий,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9 учебных пособий,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более 450 научных работ,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имеются патенты на изобретения и полезную модель, 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свидетельства о государственной регистрации авторских программ на ЭВМ.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77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Свидетельства о государственной регистрации программы для ЭВМ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5C944-78ED-4394-A254-06B391E13A6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74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6C75-B62D-4713-83A7-4DB5411D5813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00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F229-F855-44E7-8322-FC3EEBF0BDC5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97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426F-FCA9-41A5-8F3A-4C5F6C105013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22F3-F678-48A0-A158-323A290A303D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05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883428" y="-12020"/>
            <a:ext cx="2133600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E1E263-121B-4F9C-AE8B-70080124DA45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148064" y="-24960"/>
            <a:ext cx="2133600" cy="3017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43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9D55-74A7-46BB-9D98-22A88F4405D5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41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B4AB-A00D-47B5-93A3-27DEAC01625A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14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F835-1D32-4C1D-BD44-60D0F63F86F8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52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9528-4A2C-4BC3-8ED4-5B8E70064856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2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3F80B-25A8-4272-83D1-AC13C79232CC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31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2366-B14A-4B10-B707-E3FBD98EDAE0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83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reb00ter\Desktop\top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" y="-27384"/>
            <a:ext cx="9149896" cy="3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eb00ter\Downloads\footer-bg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6153"/>
            <a:ext cx="9144000" cy="8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4292"/>
            <a:ext cx="6563072" cy="1109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907704" y="-20853"/>
            <a:ext cx="2133600" cy="2924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8D440DA-02E7-4B3B-9E07-C2FA891A7861}" type="datetime1">
              <a:rPr lang="ru-RU" smtClean="0"/>
              <a:pPr/>
              <a:t>23.01.2022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60032" y="-27383"/>
            <a:ext cx="2133600" cy="32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98DB082-FBED-4194-A8AC-640BCF274C29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27" name="Picture 3" descr="C:\Users\reb00ter\Downloads\logo 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41" y="294292"/>
            <a:ext cx="1266515" cy="11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60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66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1.docx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7772400" cy="2952328"/>
          </a:xfrm>
        </p:spPr>
        <p:txBody>
          <a:bodyPr>
            <a:noAutofit/>
          </a:bodyPr>
          <a:lstStyle/>
          <a:p>
            <a:r>
              <a:rPr lang="ru-RU" sz="3600" b="1" dirty="0"/>
              <a:t>АЛЕКСАНДР ИВАНОВИЧ КОБРУНОВ – </a:t>
            </a:r>
            <a:br>
              <a:rPr lang="ru-RU" sz="3600" b="1" dirty="0"/>
            </a:br>
            <a:r>
              <a:rPr lang="ru-RU" sz="3600" b="1" dirty="0"/>
              <a:t>МАТЕМАТИК И ГЕОФИЗИК</a:t>
            </a:r>
            <a:endParaRPr lang="ru-RU" sz="3600" dirty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4437112"/>
            <a:ext cx="6172200" cy="1371600"/>
          </a:xfrm>
        </p:spPr>
        <p:txBody>
          <a:bodyPr>
            <a:noAutofit/>
          </a:bodyPr>
          <a:lstStyle/>
          <a:p>
            <a:pPr algn="r"/>
            <a:r>
              <a:rPr lang="ru-RU" sz="2000" b="1" dirty="0">
                <a:solidFill>
                  <a:srgbClr val="000066"/>
                </a:solidFill>
              </a:rPr>
              <a:t>Мотрюк Е.Н., </a:t>
            </a:r>
            <a:r>
              <a:rPr lang="ru-RU" sz="2000" b="1" dirty="0" err="1">
                <a:solidFill>
                  <a:srgbClr val="000066"/>
                </a:solidFill>
              </a:rPr>
              <a:t>Вельтистова</a:t>
            </a:r>
            <a:r>
              <a:rPr lang="ru-RU" sz="2000" b="1" dirty="0">
                <a:solidFill>
                  <a:srgbClr val="000066"/>
                </a:solidFill>
              </a:rPr>
              <a:t> О.М.</a:t>
            </a:r>
            <a:br>
              <a:rPr lang="ru-RU" sz="2000" b="1" dirty="0">
                <a:solidFill>
                  <a:srgbClr val="000066"/>
                </a:solidFill>
              </a:rPr>
            </a:br>
            <a:r>
              <a:rPr lang="ru-RU" sz="2000" b="1" dirty="0">
                <a:solidFill>
                  <a:srgbClr val="000066"/>
                </a:solidFill>
              </a:rPr>
              <a:t>ФГБОУ ВО «Ухтинский государственный </a:t>
            </a:r>
            <a:r>
              <a:rPr lang="ru-RU" sz="2000" b="1" dirty="0" err="1">
                <a:solidFill>
                  <a:srgbClr val="000066"/>
                </a:solidFill>
              </a:rPr>
              <a:t>техническии</a:t>
            </a:r>
            <a:r>
              <a:rPr lang="ru-RU" sz="2000" b="1" dirty="0">
                <a:solidFill>
                  <a:srgbClr val="000066"/>
                </a:solidFill>
              </a:rPr>
              <a:t>̆ университет», Ухта</a:t>
            </a:r>
            <a:endParaRPr lang="ru-RU" sz="2000" b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5949280"/>
            <a:ext cx="9144000" cy="3718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2022  Санкт-Петербург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332656"/>
            <a:ext cx="734481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/>
              <a:t>МЕЖДУНАРОДНЫЙ НАУЧНЫЙ СЕМИНАР </a:t>
            </a:r>
          </a:p>
          <a:p>
            <a:r>
              <a:rPr lang="ru-RU" sz="1800" b="1" dirty="0"/>
              <a:t>"ВОПРОСЫ ТЕОРИИ И ПРАКТИКИ ГЕОЛОГИЧЕСКОЙ ИНТЕРПРЕТАЦИИ ГЕОФИЗИЧЕСКИХ ПОЛЕЙ" </a:t>
            </a:r>
          </a:p>
          <a:p>
            <a:r>
              <a:rPr lang="ru-RU" sz="1800" b="1" dirty="0"/>
              <a:t>имени Д. Г. УСПЕНСКОГО – В.Н. СТРАХОВА </a:t>
            </a:r>
          </a:p>
          <a:p>
            <a:r>
              <a:rPr lang="ru-RU" sz="1800" b="1" dirty="0"/>
              <a:t>48-я СЕССИЯ </a:t>
            </a:r>
          </a:p>
        </p:txBody>
      </p:sp>
    </p:spTree>
    <p:extLst>
      <p:ext uri="{BB962C8B-B14F-4D97-AF65-F5344CB8AC3E}">
        <p14:creationId xmlns:p14="http://schemas.microsoft.com/office/powerpoint/2010/main" val="18593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563072" cy="542420"/>
          </a:xfrm>
        </p:spPr>
        <p:txBody>
          <a:bodyPr>
            <a:noAutofit/>
          </a:bodyPr>
          <a:lstStyle/>
          <a:p>
            <a:r>
              <a:rPr lang="ru-RU" sz="1800" dirty="0"/>
              <a:t>Свидетельства о государственной регистрации программы для ЭВМ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15714" name="Picture 2" descr="J:\работа стар\наука\2016 наука\свидет моделирование месторождени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3139992" cy="4293603"/>
          </a:xfrm>
          <a:prstGeom prst="rect">
            <a:avLst/>
          </a:prstGeom>
          <a:noFill/>
        </p:spPr>
      </p:pic>
      <p:pic>
        <p:nvPicPr>
          <p:cNvPr id="115715" name="Picture 3" descr="J:\работа стар\наука\2016 наука\свидетельство GRA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268760"/>
            <a:ext cx="3230419" cy="4536504"/>
          </a:xfrm>
          <a:prstGeom prst="rect">
            <a:avLst/>
          </a:prstGeom>
          <a:noFill/>
        </p:spPr>
      </p:pic>
      <p:graphicFrame>
        <p:nvGraphicFramePr>
          <p:cNvPr id="139266" name="Object 136"/>
          <p:cNvGraphicFramePr>
            <a:graphicFrameLocks noChangeAspect="1"/>
          </p:cNvGraphicFramePr>
          <p:nvPr/>
        </p:nvGraphicFramePr>
        <p:xfrm>
          <a:off x="2339752" y="1844824"/>
          <a:ext cx="2927724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1" name="Acrobat Document" r:id="rId6" imgW="5212800" imgH="7688880" progId="AcroExch.Document.DC">
                  <p:embed/>
                </p:oleObj>
              </mc:Choice>
              <mc:Fallback>
                <p:oleObj name="Acrobat Document" r:id="rId6" imgW="5212800" imgH="768888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844824"/>
                        <a:ext cx="2927724" cy="43204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412776"/>
            <a:ext cx="2870939" cy="405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1628800"/>
            <a:ext cx="3007669" cy="413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2276872"/>
            <a:ext cx="2987377" cy="411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 l="5124" t="23563" r="82966" b="12532"/>
          <a:stretch>
            <a:fillRect/>
          </a:stretch>
        </p:blipFill>
        <p:spPr bwMode="auto">
          <a:xfrm>
            <a:off x="5292080" y="2309546"/>
            <a:ext cx="2877691" cy="454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67985" t="11429" r="17745" b="17143"/>
          <a:stretch>
            <a:fillRect/>
          </a:stretch>
        </p:blipFill>
        <p:spPr bwMode="auto">
          <a:xfrm>
            <a:off x="3491880" y="1772816"/>
            <a:ext cx="2807964" cy="43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69239" t="12571" r="19352" b="30146"/>
          <a:stretch>
            <a:fillRect/>
          </a:stretch>
        </p:blipFill>
        <p:spPr bwMode="auto">
          <a:xfrm>
            <a:off x="2123728" y="1412776"/>
            <a:ext cx="2718048" cy="443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69320" t="12571" r="19028" b="30857"/>
          <a:stretch>
            <a:fillRect/>
          </a:stretch>
        </p:blipFill>
        <p:spPr bwMode="auto">
          <a:xfrm>
            <a:off x="467544" y="836712"/>
            <a:ext cx="3295451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332656"/>
            <a:ext cx="6563072" cy="5424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+mj-ea"/>
                <a:cs typeface="Arial" pitchFamily="34" charset="0"/>
              </a:rPr>
              <a:t>Учебные пособия, монографии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563072" cy="54242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научные достижения научно-педагогической школы Кобрунова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268760"/>
            <a:ext cx="756084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7030A0"/>
                </a:solidFill>
              </a:rPr>
              <a:t>Разработка теории и методов решения </a:t>
            </a:r>
            <a:r>
              <a:rPr lang="ru-RU" sz="2000" dirty="0" err="1">
                <a:solidFill>
                  <a:srgbClr val="7030A0"/>
                </a:solidFill>
              </a:rPr>
              <a:t>недоопределенных</a:t>
            </a:r>
            <a:r>
              <a:rPr lang="ru-RU" sz="2000" dirty="0">
                <a:solidFill>
                  <a:srgbClr val="7030A0"/>
                </a:solidFill>
              </a:rPr>
              <a:t> обратных задач геофизики и систем таких задач.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7030A0"/>
                </a:solidFill>
              </a:rPr>
              <a:t>Создание теории и принципов характеристики существенно-неоднородных сред параметрами локального нарушения симметрии.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7030A0"/>
                </a:solidFill>
              </a:rPr>
              <a:t>Создание теоретических основ построения комплексных моделей сред, в том числе на основе эволюционно - динамических моделей интегрированной интерпретации геолого-геофизических данных.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7030A0"/>
                </a:solidFill>
              </a:rPr>
              <a:t> Проведение исследований по созданию технологий борьбы с помехами на основе принципов стохастического резонанса и методов межскважинных исследований на принципах гидродинамической томографии.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solidFill>
                  <a:srgbClr val="7030A0"/>
                </a:solidFill>
              </a:rPr>
              <a:t>Разработка алгоритма многовариантного моделирования на основе технологии нечеткого логического вывода, использование его для подсчета запасов. 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000" dirty="0">
              <a:solidFill>
                <a:srgbClr val="7030A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000" dirty="0">
              <a:solidFill>
                <a:srgbClr val="7030A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>
              <a:solidFill>
                <a:srgbClr val="7030A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>
              <a:solidFill>
                <a:srgbClr val="7030A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>
              <a:solidFill>
                <a:srgbClr val="7030A0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ru-RU" sz="2000" dirty="0">
              <a:solidFill>
                <a:srgbClr val="7030A0"/>
              </a:solidFill>
            </a:endParaRPr>
          </a:p>
          <a:p>
            <a:pPr algn="just"/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563072" cy="54242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Научной школой А. И. Кобрунова разработаны программные продукты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9036496" cy="375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основе полученных теоретических результатов создан ряд компьютерных технологий и методик количественной интегрированной интерпретации данных сейсморазведки, гравиразведки, ГИС для решения задач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построения детальной пространственной комплексной геофизической модели геологического объекта,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прогнозирования перспектив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нефтегазоносности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анализа эволюции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седиментационных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бассейнов,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построения изображений сложно-построенных сред по геофизическим данным. </a:t>
            </a:r>
          </a:p>
        </p:txBody>
      </p:sp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563072" cy="54242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Программные продукты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9036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Компьютерные технологии: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GSIC,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EvDinInversion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другие.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Эти технологии развиваются как в России, так и учениками на Украине, последователями в Чехии. Результаты применены в различных регионах России и за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рубежом.В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том числе: Тимано-Печорской нефтегазовой провинции, при изучении Мезенской синеклизы;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Днепрово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-Донецкой впадины;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Предкарпатского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прогиба; Прикаспийской впадины; в регионах Якутии; месторождениях Сахалина.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имеющимся литературным данным аналогичные работы в последнее время начали интенсивно выполняться в США, Канаде с оценкой отставания на 8-12 лет.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Кобрунов А.И. являлся руководителем госбюджетных исследований по целевым федеральным, республиканским программам,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также работ по заказу нефтегазодобывающих предприятий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40768"/>
            <a:ext cx="849694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характеристики программного модуля </a:t>
            </a:r>
            <a:r>
              <a:rPr lang="ru-RU" sz="2400" b="1" dirty="0" err="1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PlayGround</a:t>
            </a:r>
            <a:endParaRPr lang="ru-RU" sz="2400" b="1" dirty="0">
              <a:solidFill>
                <a:srgbClr val="00006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2000" dirty="0">
              <a:latin typeface="Arial" charset="0"/>
              <a:cs typeface="Arial" charset="0"/>
            </a:endParaRPr>
          </a:p>
          <a:p>
            <a:pPr indent="-439737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предназначен для быстрого построения начальных приближений</a:t>
            </a:r>
          </a:p>
          <a:p>
            <a:pPr marL="0" lvl="1" indent="17463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позволяет моментально произвести формирование структурно-плотностной двухмерной модели геологической среды </a:t>
            </a:r>
          </a:p>
          <a:p>
            <a:pPr marL="0" lvl="1" indent="17463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 помощи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PlayGround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возможно быстро выполнить коррекцию глубин залегания выделенных границ и плотностных характеристик двухмерной модели</a:t>
            </a:r>
          </a:p>
        </p:txBody>
      </p:sp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4139952" y="1221367"/>
            <a:ext cx="46088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Решение прямой структурной задачи гравиразведки по профилю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программном модуле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PlayGround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Невязка 18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мГал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387" name="Рисунок 4"/>
          <p:cNvPicPr>
            <a:picLocks noChangeAspect="1" noChangeArrowheads="1"/>
          </p:cNvPicPr>
          <p:nvPr/>
        </p:nvPicPr>
        <p:blipFill>
          <a:blip r:embed="rId4" cstate="print"/>
          <a:srcRect b="4024"/>
          <a:stretch>
            <a:fillRect/>
          </a:stretch>
        </p:blipFill>
        <p:spPr bwMode="auto">
          <a:xfrm>
            <a:off x="107504" y="404663"/>
            <a:ext cx="4032448" cy="21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529457"/>
              </p:ext>
            </p:extLst>
          </p:nvPr>
        </p:nvGraphicFramePr>
        <p:xfrm>
          <a:off x="511175" y="2778125"/>
          <a:ext cx="6056313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2" name="Документ" r:id="rId6" imgW="6119418" imgH="1410527" progId="Word.Document.12">
                  <p:embed/>
                </p:oleObj>
              </mc:Choice>
              <mc:Fallback>
                <p:oleObj name="Документ" r:id="rId6" imgW="6119418" imgH="1410527" progId="Word.Document.12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2778125"/>
                        <a:ext cx="6056313" cy="115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Рисунок 6"/>
          <p:cNvPicPr>
            <a:picLocks noChangeAspect="1" noChangeArrowheads="1"/>
          </p:cNvPicPr>
          <p:nvPr/>
        </p:nvPicPr>
        <p:blipFill>
          <a:blip r:embed="rId8" cstate="print"/>
          <a:srcRect b="3735"/>
          <a:stretch>
            <a:fillRect/>
          </a:stretch>
        </p:blipFill>
        <p:spPr bwMode="auto">
          <a:xfrm>
            <a:off x="4283968" y="3769419"/>
            <a:ext cx="4680520" cy="290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07504" y="4365104"/>
            <a:ext cx="3906404" cy="15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Корректировка плотностных характеристик по профилю в программном модуле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PlayGround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Невязка 12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мГал</a:t>
            </a:r>
            <a:endParaRPr lang="ru-RU" sz="2000" dirty="0">
              <a:solidFill>
                <a:srgbClr val="00006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764704"/>
            <a:ext cx="813690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характеристики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программного модуля </a:t>
            </a:r>
            <a:r>
              <a:rPr lang="ru-RU" sz="2400" b="1" dirty="0" err="1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EvDynInversion</a:t>
            </a:r>
            <a:r>
              <a:rPr lang="ru-RU" sz="2000" b="1" dirty="0">
                <a:solidFill>
                  <a:srgbClr val="7030A0"/>
                </a:solidFill>
                <a:latin typeface="Arial" charset="0"/>
                <a:cs typeface="Arial" charset="0"/>
              </a:rPr>
              <a:t>.</a:t>
            </a:r>
          </a:p>
          <a:p>
            <a:pPr algn="ctr">
              <a:defRPr/>
            </a:pPr>
            <a:endParaRPr lang="ru-RU" sz="2000" b="1" dirty="0">
              <a:solidFill>
                <a:srgbClr val="7030A0"/>
              </a:solidFill>
              <a:latin typeface="Arial" charset="0"/>
              <a:cs typeface="Arial" charset="0"/>
            </a:endParaRPr>
          </a:p>
          <a:p>
            <a:pPr marL="342900" lvl="1" indent="17463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7030A0"/>
                </a:solidFill>
                <a:latin typeface="Arial" charset="0"/>
                <a:cs typeface="+mn-cs"/>
              </a:rPr>
              <a:t>	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EvDynInversion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для решения обратных задач гравиразведки на основе объединенного критериального и эволюционно-динамического принципа. </a:t>
            </a:r>
          </a:p>
          <a:p>
            <a:pPr marL="342900" lvl="1" indent="17463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Программный модуль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EvDynInversion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решает обратные задачи гравиразведки: за счет выполнения дивергентных движений масс и сдвиговых деформаций границ на основе объединенного критериального и эволюционно-динамического принципа, что позволяет как можно полнее учитывать имеющиеся априорные знания об объекте исследования.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2"/>
          <p:cNvPicPr>
            <a:picLocks noChangeAspect="1" noChangeArrowheads="1"/>
          </p:cNvPicPr>
          <p:nvPr/>
        </p:nvPicPr>
        <p:blipFill>
          <a:blip r:embed="rId3" cstate="print"/>
          <a:srcRect b="4024"/>
          <a:stretch>
            <a:fillRect/>
          </a:stretch>
        </p:blipFill>
        <p:spPr bwMode="auto">
          <a:xfrm>
            <a:off x="4211960" y="778678"/>
            <a:ext cx="4812558" cy="298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1"/>
          <p:cNvSpPr>
            <a:spLocks noChangeArrowheads="1"/>
          </p:cNvSpPr>
          <p:nvPr/>
        </p:nvSpPr>
        <p:spPr bwMode="auto">
          <a:xfrm>
            <a:off x="210782" y="1628800"/>
            <a:ext cx="4427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 решения обратной задачи </a:t>
            </a:r>
          </a:p>
          <a:p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 счет сдвиговых деформаций границ по профилю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5" name="Рисунок 14"/>
          <p:cNvPicPr>
            <a:picLocks noChangeAspect="1" noChangeArrowheads="1"/>
          </p:cNvPicPr>
          <p:nvPr/>
        </p:nvPicPr>
        <p:blipFill>
          <a:blip r:embed="rId4" cstate="print"/>
          <a:srcRect b="3879"/>
          <a:stretch>
            <a:fillRect/>
          </a:stretch>
        </p:blipFill>
        <p:spPr bwMode="auto">
          <a:xfrm>
            <a:off x="210782" y="3763087"/>
            <a:ext cx="4649250" cy="289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4860032" y="4653136"/>
            <a:ext cx="42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 решения обратной задачи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 счет выполнения дивергентных движений </a:t>
            </a:r>
            <a:r>
              <a:rPr lang="ru-RU" sz="2000" dirty="0" smtClean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масс по 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профилю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54" y="764704"/>
            <a:ext cx="9252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Основные характеристики программного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комплекса </a:t>
            </a:r>
            <a:r>
              <a:rPr lang="en-US" sz="2400" b="1" dirty="0" err="1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GeoVIP</a:t>
            </a:r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algn="ctr">
              <a:defRPr/>
            </a:pPr>
            <a:endParaRPr lang="ru-RU" sz="2400" b="1" dirty="0">
              <a:solidFill>
                <a:srgbClr val="00006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latin typeface="Arial" charset="0"/>
              </a:rPr>
              <a:t>Импорт данных из основных форматов хранения геолого-геофизических данных</a:t>
            </a:r>
            <a:r>
              <a:rPr lang="en-US" sz="2000" dirty="0">
                <a:latin typeface="Arial" charset="0"/>
              </a:rPr>
              <a:t> </a:t>
            </a:r>
            <a:r>
              <a:rPr lang="ru-RU" sz="2000" dirty="0">
                <a:latin typeface="Arial" charset="0"/>
              </a:rPr>
              <a:t>и хранение в едином пространстве данных. 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latin typeface="Arial" charset="0"/>
              </a:rPr>
              <a:t>Отображение и редактирование плоских моделей структуры и распределения параметра по профилям, схемы профилей, а также трёхмерных структурно-плотностных моделей изучаемых объектов.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latin typeface="Arial" charset="0"/>
              </a:rPr>
              <a:t>Расчет распределения параметра для двумерной и трёхмерной моделей изучаемого объекта, а также по произвольному разрезу.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latin typeface="Arial" charset="0"/>
              </a:rPr>
              <a:t>Расчет гравитационного эффекта для трехмерных структурно-плотностных моделей.</a:t>
            </a:r>
          </a:p>
          <a:p>
            <a:pPr marL="342900" lvl="1" indent="17463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latin typeface="Arial" charset="0"/>
              </a:rPr>
              <a:t>Корректировку модели в соответствии с результатами решения обратной задачи гравиметрии.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563072" cy="542420"/>
          </a:xfrm>
        </p:spPr>
        <p:txBody>
          <a:bodyPr>
            <a:normAutofit/>
          </a:bodyPr>
          <a:lstStyle/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Цель работы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0208" y="1340768"/>
            <a:ext cx="5485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Воспоминания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 неординарном человеке,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великом ученом, докторе физико-математических наук, профессоре,</a:t>
            </a:r>
          </a:p>
          <a:p>
            <a:pPr>
              <a:lnSpc>
                <a:spcPct val="12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Александре Ивановиче Кобрунове,</a:t>
            </a:r>
          </a:p>
          <a:p>
            <a:pPr>
              <a:lnSpc>
                <a:spcPct val="120000"/>
              </a:lnSpc>
            </a:pPr>
            <a:r>
              <a:rPr 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(28 сентября 1949 г.- 18 апреля 2019 г.),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который внес большой вклад в развитие теоретических основ геофизики, и используемых для нее разделов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математики.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2B4E9A5-C312-4C77-A996-77615A272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25" y="1368467"/>
            <a:ext cx="3243873" cy="41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8028384" cy="900336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GeoVIP</a:t>
            </a:r>
            <a:r>
              <a:rPr lang="en-US" sz="2400" dirty="0"/>
              <a:t>. </a:t>
            </a:r>
            <a:r>
              <a:rPr lang="ru-RU" sz="2400" dirty="0"/>
              <a:t>Структурно-плотностное моделирование</a:t>
            </a:r>
          </a:p>
        </p:txBody>
      </p:sp>
      <p:pic>
        <p:nvPicPr>
          <p:cNvPr id="20483" name="Рисунок 4" descr="Черныше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91000"/>
            <a:ext cx="350520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676400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114800"/>
            <a:ext cx="3651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172400" cy="594320"/>
          </a:xfrm>
        </p:spPr>
        <p:txBody>
          <a:bodyPr>
            <a:normAutofit/>
          </a:bodyPr>
          <a:lstStyle/>
          <a:p>
            <a:pPr>
              <a:tabLst>
                <a:tab pos="4217988" algn="l"/>
              </a:tabLst>
            </a:pPr>
            <a:r>
              <a:rPr lang="en-US" sz="2400" dirty="0" err="1"/>
              <a:t>GeoVIP</a:t>
            </a:r>
            <a:r>
              <a:rPr lang="en-US" sz="2400" dirty="0"/>
              <a:t>. </a:t>
            </a:r>
            <a:r>
              <a:rPr lang="ru-RU" sz="2400" dirty="0"/>
              <a:t>Моделирование структурных карт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429000"/>
            <a:ext cx="38909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648200"/>
            <a:ext cx="22098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447800"/>
            <a:ext cx="309403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838200" y="1295400"/>
            <a:ext cx="494188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— градиентное отображение высот;</a:t>
            </a:r>
          </a:p>
          <a:p>
            <a:r>
              <a:rPr lang="ru-RU" sz="2400">
                <a:latin typeface="Calibri" pitchFamily="34" charset="0"/>
              </a:rPr>
              <a:t>— задание цветовой легенды;</a:t>
            </a:r>
          </a:p>
          <a:p>
            <a:r>
              <a:rPr lang="ru-RU" sz="2400">
                <a:latin typeface="Calibri" pitchFamily="34" charset="0"/>
              </a:rPr>
              <a:t>— наложение сетки;</a:t>
            </a:r>
          </a:p>
          <a:p>
            <a:r>
              <a:rPr lang="ru-RU" sz="2400">
                <a:latin typeface="Calibri" pitchFamily="34" charset="0"/>
              </a:rPr>
              <a:t>— редактирование значений;</a:t>
            </a:r>
          </a:p>
          <a:p>
            <a:r>
              <a:rPr lang="ru-RU" sz="2400">
                <a:latin typeface="Calibri" pitchFamily="34" charset="0"/>
              </a:rPr>
              <a:t>—</a:t>
            </a:r>
            <a:r>
              <a:rPr lang="en-US" sz="2400">
                <a:latin typeface="Gill Sans MT" pitchFamily="34" charset="0"/>
              </a:rPr>
              <a:t> </a:t>
            </a:r>
            <a:r>
              <a:rPr lang="ru-RU" sz="2400">
                <a:latin typeface="Calibri" pitchFamily="34" charset="0"/>
              </a:rPr>
              <a:t>совместимость с </a:t>
            </a:r>
            <a:r>
              <a:rPr lang="en-US" sz="2400">
                <a:latin typeface="Gill Sans MT" pitchFamily="34" charset="0"/>
              </a:rPr>
              <a:t>Surfer</a:t>
            </a:r>
            <a:r>
              <a:rPr lang="ru-RU" sz="2400">
                <a:latin typeface="Calibri" pitchFamily="34" charset="0"/>
              </a:rPr>
              <a:t>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70787"/>
            <a:ext cx="8280920" cy="537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Информация о пространственном распределении фильтрационного сопротивления, характеризующего пропускную способность проницаемого пласта в процессе извлечения углеводородов может использоваться для повышения эффективности эксплуатации нефтегазовых месторождений.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этом на основании принципов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томографических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измерений по данным гидродинамического прослушивания изучаемой среды проводится исследование динамики движения реперной точки кривой восстановления давления между парами скважин месторождения.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случае пассивной гидродинамической томографии данные для выполнения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томографического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моделирования синтезируются, исходя из построенной модели месторождения по данным истории разработки скважин в виде динамики дебита и нагнетания жидкости.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27584" y="424989"/>
            <a:ext cx="65527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Пассивная гидродинамическая томография проницаемого пласта</a:t>
            </a:r>
          </a:p>
        </p:txBody>
      </p:sp>
    </p:spTree>
    <p:extLst>
      <p:ext uri="{BB962C8B-B14F-4D97-AF65-F5344CB8AC3E}">
        <p14:creationId xmlns:p14="http://schemas.microsoft.com/office/powerpoint/2010/main" val="40984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3" cstate="print"/>
          <a:srcRect t="1830" r="549" b="3734"/>
          <a:stretch/>
        </p:blipFill>
        <p:spPr bwMode="auto">
          <a:xfrm>
            <a:off x="323528" y="1378806"/>
            <a:ext cx="2736304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2337" name="Rectangle 1"/>
          <p:cNvSpPr>
            <a:spLocks noChangeArrowheads="1"/>
          </p:cNvSpPr>
          <p:nvPr/>
        </p:nvSpPr>
        <p:spPr bwMode="auto">
          <a:xfrm>
            <a:off x="827584" y="424989"/>
            <a:ext cx="65527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Пассивная гидродинамическая томография проницаемого пласта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6105" y="39524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неоднородная среда нефтегазового месторождения и сетка 28 скважин,</a:t>
            </a:r>
            <a:r>
              <a:rPr lang="en-US" dirty="0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 </a:t>
            </a:r>
            <a:r>
              <a:rPr lang="ru-RU" dirty="0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пространственное распределение коэффициента </a:t>
            </a:r>
            <a:r>
              <a:rPr lang="ru-RU" dirty="0" err="1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пьезопроводности</a:t>
            </a:r>
            <a:endParaRPr lang="ru-RU" dirty="0">
              <a:solidFill>
                <a:srgbClr val="000066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6" name="Рисунок 5" descr="C:\Users\Виталий\YandexDisk\Скриншоты\2018-05-18_20-28-2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3575006" cy="281081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4016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Интервал доверия  для пространственного распределения коэффициента </a:t>
            </a:r>
            <a:r>
              <a:rPr lang="ru-RU" dirty="0" err="1">
                <a:solidFill>
                  <a:srgbClr val="000066"/>
                </a:solidFill>
                <a:latin typeface="Trebuchet MS" panose="020B0603020202020204" pitchFamily="34" charset="0"/>
                <a:ea typeface="+mj-ea"/>
                <a:cs typeface="+mj-cs"/>
              </a:rPr>
              <a:t>пьезопроводности</a:t>
            </a:r>
            <a:endParaRPr lang="ru-RU" dirty="0">
              <a:solidFill>
                <a:srgbClr val="000066"/>
              </a:solidFill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1412776"/>
            <a:ext cx="5796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Решение задачи гидродинамической томографии заключается в </a:t>
            </a:r>
            <a:r>
              <a:rPr lang="ru-RU" dirty="0" smtClean="0"/>
              <a:t>поиске </a:t>
            </a:r>
            <a:r>
              <a:rPr lang="ru-RU" dirty="0"/>
              <a:t>пространственного распределения коэффициента </a:t>
            </a:r>
            <a:r>
              <a:rPr lang="ru-RU" dirty="0" err="1"/>
              <a:t>пьезопроводности</a:t>
            </a:r>
            <a:r>
              <a:rPr lang="ru-RU" dirty="0"/>
              <a:t> ,</a:t>
            </a:r>
          </a:p>
          <a:p>
            <a:r>
              <a:rPr lang="ru-RU" dirty="0"/>
              <a:t> как функции от пространственной координаты  по сети месторождения по результатам исследования всех возможных и доступных</a:t>
            </a:r>
          </a:p>
          <a:p>
            <a:r>
              <a:rPr lang="ru-RU" dirty="0"/>
              <a:t> для измерения интервальных времен перемещения экстремальной точки между </a:t>
            </a:r>
            <a:r>
              <a:rPr lang="ru-RU" dirty="0" smtClean="0"/>
              <a:t>скв</a:t>
            </a:r>
            <a:r>
              <a:rPr lang="ru-RU" dirty="0"/>
              <a:t>а</a:t>
            </a:r>
            <a:r>
              <a:rPr lang="ru-RU" dirty="0" smtClean="0"/>
              <a:t>жинами  </a:t>
            </a:r>
            <a:r>
              <a:rPr lang="ru-RU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294292"/>
            <a:ext cx="8764207" cy="511836"/>
          </a:xfrm>
          <a:prstGeom prst="rect">
            <a:avLst/>
          </a:prstGeom>
          <a:noFill/>
        </p:spPr>
        <p:txBody>
          <a:bodyPr wrap="square" lIns="0" tIns="40083" rIns="80165" bIns="40083" rtlCol="0">
            <a:spAutoFit/>
          </a:bodyPr>
          <a:lstStyle/>
          <a:p>
            <a:pPr algn="ctr">
              <a:spcAft>
                <a:spcPts val="1052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Соответствие 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этапов традиционной регрессионной схемы и 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метода </a:t>
            </a: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нечеткого логического вывода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8296" y="6591350"/>
            <a:ext cx="369290" cy="251288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7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573213" y="6591349"/>
            <a:ext cx="369290" cy="251288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algn="r"/>
            <a:r>
              <a:rPr lang="ru-RU" sz="1100" b="1" dirty="0">
                <a:solidFill>
                  <a:schemeClr val="bg1"/>
                </a:solidFill>
                <a:latin typeface="HelveticaNeueCyr" panose="02000503040000020004" pitchFamily="2" charset="-52"/>
              </a:rPr>
              <a:t>8</a:t>
            </a:r>
          </a:p>
        </p:txBody>
      </p:sp>
      <p:sp>
        <p:nvSpPr>
          <p:cNvPr id="82" name="Номер слайда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87" name="Рисунок 86"/>
          <p:cNvPicPr/>
          <p:nvPr/>
        </p:nvPicPr>
        <p:blipFill>
          <a:blip r:embed="rId3" cstate="print"/>
          <a:srcRect l="64020" t="23830" r="9027" b="12766"/>
          <a:stretch>
            <a:fillRect/>
          </a:stretch>
        </p:blipFill>
        <p:spPr bwMode="auto">
          <a:xfrm>
            <a:off x="251520" y="836712"/>
            <a:ext cx="784887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7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2656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Метод нечеткого логического вывода позволяет прогнозировать достоверность параметров геологических моделей.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Центральным звеном является построение информационной модели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месторождения,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которая представляет собой функцию принадлежности между нечеткими исходными и прогнозными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параметрами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484" y="2256638"/>
            <a:ext cx="7890964" cy="4330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500093"/>
              </p:ext>
            </p:extLst>
          </p:nvPr>
        </p:nvGraphicFramePr>
        <p:xfrm>
          <a:off x="323528" y="1196752"/>
          <a:ext cx="7560840" cy="4665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0420">
                  <a:extLst>
                    <a:ext uri="{9D8B030D-6E8A-4147-A177-3AD203B41FA5}">
                      <a16:colId xmlns:a16="http://schemas.microsoft.com/office/drawing/2014/main" xmlns="" val="577079887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xmlns="" val="887424107"/>
                    </a:ext>
                  </a:extLst>
                </a:gridCol>
              </a:tblGrid>
              <a:tr h="5555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Трехмерные кубы начальных геологических запасов 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Достоверность модели геологических запасов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6693667"/>
                  </a:ext>
                </a:extLst>
              </a:tr>
              <a:tr h="238105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Запасы газа</a:t>
                      </a:r>
                      <a:endParaRPr lang="ru-RU" sz="1800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Times New Roman" panose="02020603050405020304" pitchFamily="18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6222881"/>
                  </a:ext>
                </a:extLst>
              </a:tr>
              <a:tr h="323876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HelveticaNeueCyr" panose="02000503040000020004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HelveticaNeueCyr" panose="02000503040000020004" pitchFamily="2" charset="-52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1891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7" t="29192" r="26244" b="16991"/>
          <a:stretch>
            <a:fillRect/>
          </a:stretch>
        </p:blipFill>
        <p:spPr bwMode="auto">
          <a:xfrm>
            <a:off x="436509" y="3140968"/>
            <a:ext cx="352839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28963" r="26370" b="16991"/>
          <a:stretch>
            <a:fillRect/>
          </a:stretch>
        </p:blipFill>
        <p:spPr bwMode="auto">
          <a:xfrm>
            <a:off x="4422102" y="2996952"/>
            <a:ext cx="3312368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3937"/>
            <a:ext cx="6563072" cy="54242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Признание заслуг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71" y="692696"/>
            <a:ext cx="8532440" cy="5967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Награжден многими грамотами,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Нагрудными знаками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«Почетный работник высшего профессионального образования Российской Федерации»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«За заслуги перед Ухтой»,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присвоено звание «Заслуженный деятель науки Российской федерации»,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«Заслуженный деятель науки и техники»,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«Основатель научной школы»,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Награда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medal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(Золотая медаль «Европейское качество»),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Орден LABORE ET SCIENTIA (ТРУДОМ И ЗНАНИЕМ),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«Орден Александра Великого «ЗА НАУЧНЫЕ ПОБЕДЫ И СВЕРШЕНИЯ»,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Орден PRIMUS INTER PARES (ПЕРВЫЙ СРЕДИ РАВНЫХ), 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«Орден ПЕТРА ВЕЛИКОГО «НЕБЫВАЕМОЕ БЫВАЕТЪ». </a:t>
            </a:r>
          </a:p>
        </p:txBody>
      </p:sp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6" name="Рисунок 5" descr="https://www.famous-scientists.ru/images/awards/gol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49" y="2600434"/>
            <a:ext cx="1544107" cy="154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famous-scientists.ru/images/awards/Alexander2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8457" y="4049310"/>
            <a:ext cx="17281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ww.famous-scientists.ru/images/awards/mprimu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7677" y="1180997"/>
            <a:ext cx="1444160" cy="1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www.famous-scientists.ru/images/awards/Pet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221088"/>
            <a:ext cx="13681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www.famous-scientists.ru/images/awards/zdnt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797282"/>
            <a:ext cx="12961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6562725" cy="54133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Награды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19944" y="485056"/>
            <a:ext cx="6563072" cy="542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5" name="Рисунок 14" descr="https://www.famous-scientists.ru/images/awards/m.ons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2961" y="1770193"/>
            <a:ext cx="1832139" cy="173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www.famous-scientists.ru/images/awards/labor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79573" y="1415339"/>
            <a:ext cx="1872208" cy="264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9796BB-24CC-4045-A43E-4D847493DD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1" y="1479550"/>
            <a:ext cx="2700865" cy="43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692696"/>
            <a:ext cx="33123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Александр Иванович был неординарным человеком,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обладал огромной работоспособностью, энергией, генерировал  оригинальные идеи, отличался повышенной требовательностью как к себе, так и к другим.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любил путешествовать, писал сказки,  стихи и песни. Любил участвовать в фестивале бардовской песни.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E46965-4765-487B-B074-EABAF043D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4"/>
            <a:ext cx="4806704" cy="32071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0434031-B298-4671-B256-E0122A083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88" y="3429000"/>
            <a:ext cx="3547368" cy="32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563072" cy="54242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Кандидатская, докторская диссертации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52736"/>
            <a:ext cx="5832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Александр Иванович успешно защитил кандидатскую диссертацию - 1978, в которой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разработал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метод, обобщивший теорию регуляризации на задачи с неединственным решением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1983 защитил докторскую диссертацию, где предложил и развил новое научное направление в теории гравиметрии и вычислительной геофизике, основанное на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критериальном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подходе к выражению комплекса дополнительной к гравитационному полю геолого-геофизической информации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690083-15A0-417A-ADFC-235E5279B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1776"/>
            <a:ext cx="2921940" cy="40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340768"/>
            <a:ext cx="7632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1973-1978 — младший, старший научный сотрудник научно-исследовательского сектора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Ивано-Франковского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института нефти и газа; </a:t>
            </a:r>
          </a:p>
          <a:p>
            <a:pPr algn="just"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1978-1983 — доцент кафедры геофизических методов в Ивано-Франковском институте нефти и газа; </a:t>
            </a:r>
          </a:p>
          <a:p>
            <a:pPr algn="just"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1983-1984 — стажер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Карловом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университете в Праге; </a:t>
            </a:r>
          </a:p>
          <a:p>
            <a:pPr algn="just"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1984-1994 — доцент, заведующий кафедрой геофизических исследований скважин в Ивано-Франковском институте нефти и газа</a:t>
            </a:r>
          </a:p>
          <a:p>
            <a:pPr algn="just"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Звание профессора присвоено в 1986 году. </a:t>
            </a:r>
          </a:p>
          <a:p>
            <a:pPr algn="just"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1994 – 2019 – профессор Ухтинского государственного технического. университета</a:t>
            </a:r>
          </a:p>
          <a:p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476672"/>
            <a:ext cx="6563072" cy="5424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Научная педагогическая  </a:t>
            </a:r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4" y="399310"/>
            <a:ext cx="8100392" cy="1152128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высшего образования «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Ухтинский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государственный технический университет»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4614" y="1844824"/>
            <a:ext cx="56521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 1994 года по приглашению ректора работал в </a:t>
            </a:r>
            <a:r>
              <a:rPr lang="ru-RU" sz="2400" dirty="0" err="1"/>
              <a:t>Ухтинском</a:t>
            </a:r>
            <a:r>
              <a:rPr lang="ru-RU" sz="2400" dirty="0"/>
              <a:t> государственном техническом университете.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профессор кафедры геофизики, заведующий кафедрой прикладной математики и информатики </a:t>
            </a:r>
            <a:r>
              <a:rPr lang="ru-RU" sz="2400" dirty="0" err="1"/>
              <a:t>Ухтинского</a:t>
            </a:r>
            <a:r>
              <a:rPr lang="ru-RU" sz="2400" dirty="0"/>
              <a:t> индустриального института.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проректор по научной работе,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проректор по инновационной деятельности и стратегического развития </a:t>
            </a:r>
            <a:r>
              <a:rPr lang="ru-RU" sz="2400" dirty="0" err="1"/>
              <a:t>Ухтинского</a:t>
            </a:r>
            <a:r>
              <a:rPr lang="ru-RU" sz="2400" dirty="0"/>
              <a:t> государственного технического университета. </a:t>
            </a:r>
          </a:p>
        </p:txBody>
      </p:sp>
      <p:pic>
        <p:nvPicPr>
          <p:cNvPr id="5" name="Picture 6" descr="https://sun9-28.userapi.com/impf/9giTYYh3BESR5SOgGPHhl8Izacgcx8-wfouGfQ/McJF3zl-aq4.jpg?size=1365x2048&amp;quality=96&amp;sign=bce9e11663b6bf096ea4679a4e0b5f5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772816"/>
            <a:ext cx="3018954" cy="4529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916" y="188640"/>
            <a:ext cx="8712968" cy="227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Кобрунов А.И. являлся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членом 3 диссертационных советов по защите диссертаций на соискание ученой степени доктора наук, заместителем председателя двух диссертационных советов УГТУ, членом научно-технического совета УГТУ, руководителем научно - педагогической школы «Физико-математическое моделирование в науках о Земле». </a:t>
            </a:r>
          </a:p>
        </p:txBody>
      </p:sp>
      <p:pic>
        <p:nvPicPr>
          <p:cNvPr id="5" name="Picture 8" descr="https://sun9-63.userapi.com/impf/ESbHBa26YS3X5tKqzqz7NAP2D7_kGn1sFAQp5Q/8wpPNhd9ipU.jpg?size=1280x853&amp;quality=96&amp;sign=ca15aac83cb6bac9ea5dcec859254c2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540826"/>
            <a:ext cx="6203529" cy="4134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24424"/>
            <a:ext cx="4248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Кобрунов А. И., являлся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членом редакционных советов научных журналов, в том числе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Geophysical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Express», «Геофизический журнал»,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«Ресурсы Европейского Севера. Технологии и экономика освоения».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Являлся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действительным членом Российской академии естествознания и Российской академии естественных наук.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DBBF15-D18E-464F-B7B6-857BE93BD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29" y="1772816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85542"/>
            <a:ext cx="81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Свои научные разработки, достижения Александр Иванович докладывал на многих семинарах, конференциях.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1998 году 27 сессия, 2000 году 29 сессия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Международного семинара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им.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Д.Г.Успенского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2008 году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школа-семинар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им. Д.Г. Успенского «Вопросы теории и практики геологической интерпретации геофизических полей»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проводилась 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стенах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УГТУ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участием Страхова В.Н., с участием представителей из Москвы, Екатеринбурга, Перми, Киева, Томска.</a:t>
            </a:r>
          </a:p>
        </p:txBody>
      </p:sp>
      <p:pic>
        <p:nvPicPr>
          <p:cNvPr id="5" name="Рисунок 4" descr="G:\конференции н\конференции 21-22\успенского 22\статья Кобрунов 21 22\2017 Москва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17032"/>
            <a:ext cx="536408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6314"/>
            <a:ext cx="4426654" cy="3051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DB082-FBED-4194-A8AC-640BCF274C2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04664"/>
            <a:ext cx="4248472" cy="5967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Кобрунов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Александр Иванович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свою преподавательскую и научную деятельность подготовил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десятки специалистов-геофизиков,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 доктора наук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наук.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Было опубликовано 9 монографий,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9 учебных пособий,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более 450 научных работ,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имеются патенты на изобретения и полезную модель, </a:t>
            </a:r>
          </a:p>
          <a:p>
            <a:pPr>
              <a:lnSpc>
                <a:spcPct val="12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свидетельства о государственной регистрации авторских программ на ЭВМ.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lum bright="6000" contrast="-3000"/>
          </a:blip>
          <a:srcRect/>
          <a:stretch>
            <a:fillRect/>
          </a:stretch>
        </p:blipFill>
        <p:spPr bwMode="auto">
          <a:xfrm>
            <a:off x="5004048" y="329129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92E4DF-2838-466C-9694-ACA76D0FE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078539"/>
            <a:ext cx="2736304" cy="3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tsia_UGTU (2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 УГТУ.pptx" id="{3D1834C7-E7BA-4B89-A203-84107CD20026}" vid="{913DF93E-C6C1-4413-B790-61510BD18C7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Prezentatsia_UGTU (2)</Template>
  <TotalTime>5695</TotalTime>
  <Words>2583</Words>
  <Application>Microsoft Office PowerPoint</Application>
  <PresentationFormat>Экран (4:3)</PresentationFormat>
  <Paragraphs>319</Paragraphs>
  <Slides>29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Prezentatsia_UGTU (2)</vt:lpstr>
      <vt:lpstr>Acrobat Document</vt:lpstr>
      <vt:lpstr>Документ</vt:lpstr>
      <vt:lpstr>АЛЕКСАНДР ИВАНОВИЧ КОБРУНОВ –  МАТЕМАТИК И ГЕОФИЗИК</vt:lpstr>
      <vt:lpstr>Цель работы </vt:lpstr>
      <vt:lpstr>Кандидатская, докторская диссертации</vt:lpstr>
      <vt:lpstr>Презентация PowerPoint</vt:lpstr>
      <vt:lpstr>Федеральное государственное бюджетное образовательное учреждение высшего образования «Ухтинский государственный технический университет»</vt:lpstr>
      <vt:lpstr>Презентация PowerPoint</vt:lpstr>
      <vt:lpstr>Презентация PowerPoint</vt:lpstr>
      <vt:lpstr>Презентация PowerPoint</vt:lpstr>
      <vt:lpstr>Презентация PowerPoint</vt:lpstr>
      <vt:lpstr>Свидетельства о государственной регистрации программы для ЭВМ</vt:lpstr>
      <vt:lpstr>Презентация PowerPoint</vt:lpstr>
      <vt:lpstr>Основные научные достижения научно-педагогической школы Кобрунова</vt:lpstr>
      <vt:lpstr>Научной школой А. И. Кобрунова разработаны программные продукты</vt:lpstr>
      <vt:lpstr>Программные продукты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GeoVIP. Структурно-плотностное моделирование</vt:lpstr>
      <vt:lpstr>GeoVIP. Моделирование структурных карт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Признание заслуг</vt:lpstr>
      <vt:lpstr>Награды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Логически-технологическая схема</dc:title>
  <dc:creator>Aira</dc:creator>
  <cp:lastModifiedBy>Екатерина</cp:lastModifiedBy>
  <cp:revision>430</cp:revision>
  <cp:lastPrinted>2016-10-27T09:57:25Z</cp:lastPrinted>
  <dcterms:created xsi:type="dcterms:W3CDTF">2016-10-27T06:48:04Z</dcterms:created>
  <dcterms:modified xsi:type="dcterms:W3CDTF">2022-01-23T18:58:14Z</dcterms:modified>
</cp:coreProperties>
</file>