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74"/>
  </p:normalViewPr>
  <p:slideViewPr>
    <p:cSldViewPr>
      <p:cViewPr varScale="1">
        <p:scale>
          <a:sx n="124" d="100"/>
          <a:sy n="124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6AC52-2289-F84A-BD20-245682BBBEFE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69B1-F8E2-7D43-9515-C07B488D7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9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569B1-F8E2-7D43-9515-C07B488D77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9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AC3A67-11A7-4A73-9A52-5F2D519C52BD}" type="datetimeFigureOut">
              <a:rPr lang="ru-RU" smtClean="0"/>
              <a:t>17.01.22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5B78D5-85AA-419D-A7A5-CAA48B199A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21970" cy="22145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kern="100" dirty="0">
                <a:solidFill>
                  <a:schemeClr val="bg1"/>
                </a:solidFill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ГЕОМАГНИТНОЕ СТРОЕНИЕ И ТЕКТОНИКА ОКЕАНИЧЕСКОЙ КОРЫ</a:t>
            </a:r>
            <a:endParaRPr lang="ru-RU" kern="100" dirty="0"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358246" cy="1785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Городницкий А.М.,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Иваненко А.Н., Шишкина Н.А.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Схема нисходящей и восходящей гидратации и формирования магнитных серпентинитовых образований в зоне субдукции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рис 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214686"/>
            <a:ext cx="4047170" cy="30265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643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Магнитный серпентинитовый пояс и гравитационные аномалии в зоне  </a:t>
            </a:r>
            <a:br>
              <a:rPr lang="ru-RU" sz="3200" dirty="0"/>
            </a:br>
            <a:r>
              <a:rPr lang="ru-RU" sz="3200" dirty="0"/>
              <a:t>Курило-Камчатской островной дуги</a:t>
            </a:r>
          </a:p>
        </p:txBody>
      </p:sp>
      <p:pic>
        <p:nvPicPr>
          <p:cNvPr id="4" name="Содержимое 3" descr="рис 1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2643182"/>
            <a:ext cx="4838722" cy="38419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3573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Геомагнитный разрез через </a:t>
            </a:r>
            <a:br>
              <a:rPr lang="ru-RU" sz="3200" dirty="0"/>
            </a:br>
            <a:r>
              <a:rPr lang="ru-RU" sz="3200" dirty="0" err="1"/>
              <a:t>Курило-Камчатскую</a:t>
            </a:r>
            <a:r>
              <a:rPr lang="ru-RU" sz="3200" dirty="0"/>
              <a:t> островную дугу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рис 1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356248" cy="41075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7451A-FF98-7948-BBD8-CA5DA8CF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Тихоокеанская плита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магнитоактивного слоя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профиля 1. Цветом показаны значения эффективной намагниченности. Пунктирные линии соответствуют верхней и нижней кромкам магнитоактивного слоя, ограничивающие область поиска решения. Толстой линей показано положения кровли Тихоокеанской плиты [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Hayes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2018]. Гипоцентры землетрясений (смещены на профиль из полосы шириной в 50 км) показаны звездочками, размер, который характеризует магнитуде [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ISC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2017].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Изображение1">
            <a:extLst>
              <a:ext uri="{FF2B5EF4-FFF2-40B4-BE49-F238E27FC236}">
                <a16:creationId xmlns:a16="http://schemas.microsoft.com/office/drawing/2014/main" id="{B409F19F-B5A8-0842-9061-7BD7BE015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2204864"/>
            <a:ext cx="3650615" cy="1703782"/>
          </a:xfrm>
          <a:prstGeom prst="rect">
            <a:avLst/>
          </a:prstGeom>
        </p:spPr>
      </p:pic>
      <p:pic>
        <p:nvPicPr>
          <p:cNvPr id="5" name="Изображение4">
            <a:extLst>
              <a:ext uri="{FF2B5EF4-FFF2-40B4-BE49-F238E27FC236}">
                <a16:creationId xmlns:a16="http://schemas.microsoft.com/office/drawing/2014/main" id="{CDA9F4BD-0417-6B46-9943-5A721777FE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419872" y="3283199"/>
            <a:ext cx="4104456" cy="1703782"/>
          </a:xfrm>
          <a:prstGeom prst="rect">
            <a:avLst/>
          </a:prstGeom>
        </p:spPr>
      </p:pic>
      <p:pic>
        <p:nvPicPr>
          <p:cNvPr id="6" name="Изображение5">
            <a:extLst>
              <a:ext uri="{FF2B5EF4-FFF2-40B4-BE49-F238E27FC236}">
                <a16:creationId xmlns:a16="http://schemas.microsoft.com/office/drawing/2014/main" id="{FD02B224-59FA-1E4F-82E5-22DFAD8626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188148" y="5020830"/>
            <a:ext cx="395585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5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3600" dirty="0"/>
              <a:t>Магнитный серпентинитовый пояс и гравитационные аномалии в зоне  Алеутской островной дуги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рис 1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3116"/>
            <a:ext cx="4406920" cy="44069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Глубинные серпентинитовые магнитные образования вносят существенный вклад в аномальное магнитное поле океанических областей. Нижняя граница магнитоактивного слоя коры в первом приближении соответствует поверхности 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Махоровичича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Пониженная вязкость и пластичность серпентинитового слоя в низах коры приводит к формированию в зонах сжатия покровно-надвиговых асейсмичных поднятий.   </a:t>
            </a:r>
          </a:p>
          <a:p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крупных серпентинитовых протрузий при гидратации  верхней мантии по крупным 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сквозькоровым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трещинам, где подошва магнитных тел ограничивается глубиной изотермы 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Хесса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приводит к изостатическому 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воздыманию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блоков коры в бортах рифтовых долин и трансформных разломов. </a:t>
            </a:r>
          </a:p>
          <a:p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зонах субдукции области повышения глубинных магнитных и понижения гравитационных аномалий могут диагностировать положение потенциальных очагов крупных землетрясений.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Магнитные характеристики </a:t>
            </a:r>
            <a:br>
              <a:rPr lang="ru-RU" sz="3200" dirty="0"/>
            </a:br>
            <a:r>
              <a:rPr lang="ru-RU" sz="3200" dirty="0"/>
              <a:t>серпентинизированных гипербазитов</a:t>
            </a:r>
          </a:p>
        </p:txBody>
      </p:sp>
      <p:pic>
        <p:nvPicPr>
          <p:cNvPr id="5" name="Содержимое 4" descr="рис 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3216123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145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Схема билатеральной серпентинизации по микротрещинам и наращивания магнитного серпентинитового слоя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рис 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643182"/>
            <a:ext cx="5325141" cy="33917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dirty="0"/>
              <a:t>Положение профилей геомагнитной съёмки и геомагнитные разрезы по профилям на подводном хребте </a:t>
            </a:r>
            <a:r>
              <a:rPr lang="ru-RU" sz="3600" dirty="0" err="1"/>
              <a:t>Горриндж</a:t>
            </a:r>
            <a:endParaRPr lang="ru-RU" sz="3600" dirty="0"/>
          </a:p>
        </p:txBody>
      </p:sp>
      <p:pic>
        <p:nvPicPr>
          <p:cNvPr id="4" name="Содержимое 3" descr="рис 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4811124" cy="3216276"/>
          </a:xfrm>
        </p:spPr>
      </p:pic>
      <p:pic>
        <p:nvPicPr>
          <p:cNvPr id="5" name="Содержимое 3" descr="рис 3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549" y="3071810"/>
            <a:ext cx="4557451" cy="2271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2000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Геофизический разрез через подводный хребет </a:t>
            </a:r>
            <a:r>
              <a:rPr lang="ru-RU" sz="3200" dirty="0" err="1"/>
              <a:t>Горриндж</a:t>
            </a:r>
            <a:r>
              <a:rPr lang="ru-RU" sz="3200" dirty="0"/>
              <a:t> и схема надвиговой структуры </a:t>
            </a:r>
            <a:br>
              <a:rPr lang="ru-RU" sz="3200" dirty="0"/>
            </a:br>
            <a:endParaRPr lang="ru-RU" sz="2400" dirty="0"/>
          </a:p>
        </p:txBody>
      </p:sp>
      <p:pic>
        <p:nvPicPr>
          <p:cNvPr id="4" name="Содержимое 3" descr="рис 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357430"/>
            <a:ext cx="2643206" cy="3790258"/>
          </a:xfrm>
        </p:spPr>
      </p:pic>
      <p:sp>
        <p:nvSpPr>
          <p:cNvPr id="5" name="Прямоугольник 4"/>
          <p:cNvSpPr/>
          <p:nvPr/>
        </p:nvSpPr>
        <p:spPr>
          <a:xfrm>
            <a:off x="4143372" y="27146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1– осадки, </a:t>
            </a:r>
          </a:p>
          <a:p>
            <a:r>
              <a:rPr lang="ru-RU" sz="2400" dirty="0"/>
              <a:t>2 – габбро и базальты, </a:t>
            </a:r>
          </a:p>
          <a:p>
            <a:r>
              <a:rPr lang="ru-RU" sz="2400" dirty="0"/>
              <a:t>3 – серпентинизированные </a:t>
            </a:r>
            <a:r>
              <a:rPr lang="ru-RU" sz="2400" dirty="0" err="1"/>
              <a:t>гипербзиты</a:t>
            </a:r>
            <a:r>
              <a:rPr lang="ru-RU" sz="2400" dirty="0"/>
              <a:t>, </a:t>
            </a:r>
          </a:p>
          <a:p>
            <a:r>
              <a:rPr lang="ru-RU" sz="2400" dirty="0"/>
              <a:t>4 – верхняя мантия. </a:t>
            </a:r>
          </a:p>
          <a:p>
            <a:r>
              <a:rPr lang="ru-RU" sz="2400" dirty="0"/>
              <a:t>Цифрами указаны расчётные плотности пород в г/см</a:t>
            </a:r>
            <a:r>
              <a:rPr lang="ru-RU" sz="2400" baseline="30000" dirty="0"/>
              <a:t>3</a:t>
            </a:r>
            <a:r>
              <a:rPr lang="ru-RU" sz="2400" dirty="0"/>
              <a:t>. Стрелкой показано направление сжатия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30003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Геомагнитные и гравитационные аномалии в зоне сжатия в Центральной котловине </a:t>
            </a:r>
            <a:br>
              <a:rPr lang="ru-RU" sz="3200" dirty="0"/>
            </a:br>
            <a:r>
              <a:rPr lang="ru-RU" sz="3200" dirty="0"/>
              <a:t>Индийского океана </a:t>
            </a:r>
            <a:br>
              <a:rPr lang="ru-RU" sz="3200" dirty="0"/>
            </a:br>
            <a:r>
              <a:rPr lang="en-US" sz="3200" dirty="0"/>
              <a:t>Joint analysis of magnetic </a:t>
            </a:r>
            <a:r>
              <a:rPr lang="en-US" sz="3200" b="1" dirty="0"/>
              <a:t>magnitude </a:t>
            </a:r>
            <a:r>
              <a:rPr lang="en-US" sz="3200" dirty="0"/>
              <a:t>anomalies and </a:t>
            </a:r>
            <a:r>
              <a:rPr lang="en-US" sz="3200" b="1" dirty="0" err="1"/>
              <a:t>Bouguer</a:t>
            </a:r>
            <a:r>
              <a:rPr lang="en-US" sz="3200" dirty="0"/>
              <a:t> gravity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рис 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214686"/>
            <a:ext cx="6731120" cy="34417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785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3200" dirty="0"/>
              <a:t>Схематический разрез зоны</a:t>
            </a:r>
            <a:r>
              <a:rPr lang="ru-RU" sz="3200" b="1" dirty="0"/>
              <a:t> </a:t>
            </a:r>
            <a:r>
              <a:rPr lang="ru-RU" sz="3200" dirty="0"/>
              <a:t>тектонических деформаций Центральной котловины </a:t>
            </a:r>
            <a:br>
              <a:rPr lang="ru-RU" sz="3200" dirty="0"/>
            </a:br>
            <a:r>
              <a:rPr lang="ru-RU" sz="3200" dirty="0"/>
              <a:t>Индийского океана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рис 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164407" cy="334963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30718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1 </a:t>
            </a:r>
            <a:r>
              <a:rPr lang="ru-RU" sz="2400" dirty="0"/>
              <a:t>–</a:t>
            </a:r>
            <a:r>
              <a:rPr lang="ru-RU" sz="2400" i="1" dirty="0"/>
              <a:t> </a:t>
            </a:r>
            <a:r>
              <a:rPr lang="ru-RU" sz="2400" dirty="0"/>
              <a:t>вода океана;</a:t>
            </a:r>
            <a:r>
              <a:rPr lang="ru-RU" sz="2400" i="1" dirty="0"/>
              <a:t> </a:t>
            </a:r>
          </a:p>
          <a:p>
            <a:r>
              <a:rPr lang="ru-RU" sz="2400" i="1" dirty="0"/>
              <a:t>2 </a:t>
            </a:r>
            <a:r>
              <a:rPr lang="ru-RU" sz="2400" dirty="0"/>
              <a:t>–</a:t>
            </a:r>
            <a:r>
              <a:rPr lang="ru-RU" sz="2400" i="1" dirty="0"/>
              <a:t> </a:t>
            </a:r>
            <a:r>
              <a:rPr lang="ru-RU" sz="2400" dirty="0"/>
              <a:t>осадки и блоки</a:t>
            </a:r>
            <a:r>
              <a:rPr lang="ru-RU" sz="2400" i="1" dirty="0"/>
              <a:t> </a:t>
            </a:r>
            <a:r>
              <a:rPr lang="ru-RU" sz="2400" dirty="0"/>
              <a:t>фундамента; </a:t>
            </a:r>
          </a:p>
          <a:p>
            <a:r>
              <a:rPr lang="ru-RU" sz="2400" i="1" dirty="0"/>
              <a:t>3</a:t>
            </a:r>
            <a:r>
              <a:rPr lang="ru-RU" sz="2400" dirty="0"/>
              <a:t> – серпентиниты; </a:t>
            </a:r>
          </a:p>
          <a:p>
            <a:r>
              <a:rPr lang="ru-RU" sz="2400" i="1" dirty="0"/>
              <a:t>4</a:t>
            </a:r>
            <a:r>
              <a:rPr lang="ru-RU" sz="2400" dirty="0"/>
              <a:t> – мантия; </a:t>
            </a:r>
          </a:p>
          <a:p>
            <a:r>
              <a:rPr lang="ru-RU" sz="2400" dirty="0"/>
              <a:t>Стрелкой показано </a:t>
            </a:r>
            <a:r>
              <a:rPr lang="ru-RU" sz="2400" i="1" dirty="0"/>
              <a:t> </a:t>
            </a:r>
            <a:r>
              <a:rPr lang="ru-RU" sz="2400" dirty="0"/>
              <a:t>направление сжатия.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00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Схема гидратации верхней мантии по </a:t>
            </a:r>
            <a:r>
              <a:rPr lang="ru-RU" sz="3200" dirty="0" err="1"/>
              <a:t>сквозькоровым</a:t>
            </a:r>
            <a:r>
              <a:rPr lang="ru-RU" sz="3200" dirty="0"/>
              <a:t> трещинам в зонах растяжения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рис 7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643182"/>
            <a:ext cx="2298700" cy="332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Геомагнитный разрез </a:t>
            </a:r>
            <a:r>
              <a:rPr lang="ru-RU" sz="3200" dirty="0" err="1"/>
              <a:t>вкрест</a:t>
            </a:r>
            <a:r>
              <a:rPr lang="ru-RU" sz="3200" dirty="0"/>
              <a:t> простирания трансформного разлома 15°20 в Северной Атлантике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рис 8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357430"/>
            <a:ext cx="6143668" cy="42025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415</Words>
  <Application>Microsoft Macintosh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Liberation Serif</vt:lpstr>
      <vt:lpstr>Lucida Sans</vt:lpstr>
      <vt:lpstr>Times New Roman</vt:lpstr>
      <vt:lpstr>Wingdings</vt:lpstr>
      <vt:lpstr>Wingdings 2</vt:lpstr>
      <vt:lpstr>Wingdings 3</vt:lpstr>
      <vt:lpstr>Апекс</vt:lpstr>
      <vt:lpstr>ГЕОМАГНИТНОЕ СТРОЕНИЕ И ТЕКТОНИКА ОКЕАНИЧЕСКОЙ КОРЫ</vt:lpstr>
      <vt:lpstr>Магнитные характеристики  серпентинизированных гипербазитов</vt:lpstr>
      <vt:lpstr> Схема билатеральной серпентинизации по микротрещинам и наращивания магнитного серпентинитового слоя  </vt:lpstr>
      <vt:lpstr> Положение профилей геомагнитной съёмки и геомагнитные разрезы по профилям на подводном хребте Горриндж</vt:lpstr>
      <vt:lpstr> Геофизический разрез через подводный хребет Горриндж и схема надвиговой структуры  </vt:lpstr>
      <vt:lpstr> Геомагнитные и гравитационные аномалии в зоне сжатия в Центральной котловине  Индийского океана  Joint analysis of magnetic magnitude anomalies and Bouguer gravity </vt:lpstr>
      <vt:lpstr> Схематический разрез зоны тектонических деформаций Центральной котловины  Индийского океана  </vt:lpstr>
      <vt:lpstr> Схема гидратации верхней мантии по сквозькоровым трещинам в зонах растяжения </vt:lpstr>
      <vt:lpstr> Геомагнитный разрез вкрест простирания трансформного разлома 15°20 в Северной Атлантике </vt:lpstr>
      <vt:lpstr> Схема нисходящей и восходящей гидратации и формирования магнитных серпентинитовых образований в зоне субдукции </vt:lpstr>
      <vt:lpstr>Магнитный серпентинитовый пояс и гравитационные аномалии в зоне   Курило-Камчатской островной дуги</vt:lpstr>
      <vt:lpstr>Геомагнитный разрез через  Курило-Камчатскую островную дугу </vt:lpstr>
      <vt:lpstr> Тихоокеанская плита Модель магнитоактивного слоя J для профиля 1. Цветом показаны значения эффективной намагниченности. Пунктирные линии соответствуют верхней и нижней кромкам магнитоактивного слоя, ограничивающие область поиска решения. Толстой линей показано положения кровли Тихоокеанской плиты [Hayes, 2018]. Гипоцентры землетрясений (смещены на профиль из полосы шириной в 50 км) показаны звездочками, размер, который характеризует магнитуде [ISC, 2017]. </vt:lpstr>
      <vt:lpstr> Магнитный серпентинитовый пояс и гравитационные аномалии в зоне  Алеутской островной дуги </vt:lpstr>
      <vt:lpstr>Заключение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Глубинные магнитные аномалии и тектоника океанической коры</dc:title>
  <dc:creator>Владелец</dc:creator>
  <cp:lastModifiedBy>Microsoft Office User</cp:lastModifiedBy>
  <cp:revision>26</cp:revision>
  <dcterms:created xsi:type="dcterms:W3CDTF">2019-10-08T08:35:08Z</dcterms:created>
  <dcterms:modified xsi:type="dcterms:W3CDTF">2022-01-17T20:16:10Z</dcterms:modified>
</cp:coreProperties>
</file>