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0" r:id="rId2"/>
    <p:sldMasterId id="2147483695" r:id="rId3"/>
  </p:sldMasterIdLst>
  <p:notesMasterIdLst>
    <p:notesMasterId r:id="rId20"/>
  </p:notesMasterIdLst>
  <p:sldIdLst>
    <p:sldId id="260" r:id="rId4"/>
    <p:sldId id="288" r:id="rId5"/>
    <p:sldId id="289" r:id="rId6"/>
    <p:sldId id="290" r:id="rId7"/>
    <p:sldId id="294" r:id="rId8"/>
    <p:sldId id="293" r:id="rId9"/>
    <p:sldId id="291" r:id="rId10"/>
    <p:sldId id="292" r:id="rId11"/>
    <p:sldId id="295" r:id="rId12"/>
    <p:sldId id="257" r:id="rId13"/>
    <p:sldId id="284" r:id="rId14"/>
    <p:sldId id="285" r:id="rId15"/>
    <p:sldId id="286" r:id="rId16"/>
    <p:sldId id="287" r:id="rId17"/>
    <p:sldId id="889" r:id="rId18"/>
    <p:sldId id="28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D2E2E-D7AE-472D-B702-D5AF26ABD06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92B48-CADA-47D8-9951-9796D0947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46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B9276-3D5B-46B9-8FB9-3C5C11460D1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B9276-3D5B-46B9-8FB9-3C5C11460D1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3200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2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53B-A6FC-4252-9D65-5D435A04F88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1AFEC-E1CC-4854-BB4C-25D74493A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58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53B-A6FC-4252-9D65-5D435A04F88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1AFEC-E1CC-4854-BB4C-25D74493A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068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53B-A6FC-4252-9D65-5D435A04F88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1AFEC-E1CC-4854-BB4C-25D74493A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289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53B-A6FC-4252-9D65-5D435A04F88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1AFEC-E1CC-4854-BB4C-25D74493A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076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53B-A6FC-4252-9D65-5D435A04F88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1AFEC-E1CC-4854-BB4C-25D74493A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769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53B-A6FC-4252-9D65-5D435A04F88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1AFEC-E1CC-4854-BB4C-25D74493A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059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53B-A6FC-4252-9D65-5D435A04F88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1AFEC-E1CC-4854-BB4C-25D74493A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461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altLang="zh-CN"/>
              <a:t>Вставка рисунка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53B-A6FC-4252-9D65-5D435A04F88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1AFEC-E1CC-4854-BB4C-25D74493A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479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53B-A6FC-4252-9D65-5D435A04F88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1AFEC-E1CC-4854-BB4C-25D74493A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07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852936"/>
            <a:ext cx="10972800" cy="706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876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53B-A6FC-4252-9D65-5D435A04F88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1AFEC-E1CC-4854-BB4C-25D74493A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285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4A3902-C88D-4F96-BCE1-E37124A1C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078" y="136947"/>
            <a:ext cx="10476722" cy="4695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43516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894522-EAB5-4C87-992F-DD1E90DB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D807CE5-01AE-4E3A-AD21-A61C15EFAB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96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67" y="116632"/>
            <a:ext cx="1089600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5000"/>
              </a:lnSpc>
              <a:defRPr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030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3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2742-A9E4-4CB9-B26B-2D85AE76F7CE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362349-6947-495C-A351-01D92A8ED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35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46179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852936"/>
            <a:ext cx="10972800" cy="706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15507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67" y="116632"/>
            <a:ext cx="1089600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5000"/>
              </a:lnSpc>
              <a:defRPr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055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79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86707" y="64886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6B60B70-5403-421C-94DE-56D02D39B08A}" type="slidenum">
              <a:rPr lang="ru-RU" sz="1800" smtClean="0"/>
              <a:t>‹#›</a:t>
            </a:fld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5" y="112456"/>
            <a:ext cx="1119855" cy="7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9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86707" y="64886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6B60B70-5403-421C-94DE-56D02D39B08A}" type="slidenum">
              <a:rPr lang="ru-RU" sz="1800" smtClean="0"/>
              <a:t>‹#›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80892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4953B-A6FC-4252-9D65-5D435A04F88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1AFEC-E1CC-4854-BB4C-25D74493A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29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30466" y="2318430"/>
            <a:ext cx="6025512" cy="1177245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defTabSz="685800"/>
            <a:r>
              <a:rPr lang="ru-RU" b="1" dirty="0">
                <a:ea typeface="微软雅黑" panose="020B0503020204020204" charset="-122"/>
                <a:cs typeface="+mn-ea"/>
                <a:sym typeface="+mn-lt"/>
              </a:rPr>
              <a:t>Технология обобщения информации полистных геохимических баз данных с целью сводного и обзорного геохимического картирования на примере Арктической зоны РФ</a:t>
            </a:r>
            <a:endParaRPr b="1" dirty="0"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30466" y="3867764"/>
            <a:ext cx="4703398" cy="31547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68580" tIns="34290" rIns="68580" bIns="34290" anchor="ctr">
            <a:spAutoFit/>
          </a:bodyPr>
          <a:lstStyle/>
          <a:p>
            <a:pPr defTabSz="685800" eaLnBrk="0" hangingPunct="0"/>
            <a:r>
              <a:rPr lang="ru-RU" altLang="zh-CN" sz="1600" dirty="0">
                <a:ea typeface="微软雅黑" panose="020B0503020204020204" charset="-122"/>
                <a:cs typeface="+mn-ea"/>
                <a:sym typeface="+mn-lt"/>
              </a:rPr>
              <a:t>ФГБУ «ИМГРЭ»</a:t>
            </a:r>
            <a:endParaRPr lang="zh-CN" altLang="en-US" sz="1600" dirty="0"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TextBox 120"/>
          <p:cNvSpPr txBox="1"/>
          <p:nvPr/>
        </p:nvSpPr>
        <p:spPr>
          <a:xfrm>
            <a:off x="4730466" y="3513683"/>
            <a:ext cx="4533262" cy="33855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 anchor="ctr">
            <a:spAutoFit/>
          </a:bodyPr>
          <a:lstStyle/>
          <a:p>
            <a:pPr defTabSz="685800"/>
            <a:r>
              <a:rPr lang="ru-RU" altLang="zh-CN" sz="1600" b="1" dirty="0">
                <a:ea typeface="微软雅黑" panose="020B0503020204020204" charset="-122"/>
                <a:cs typeface="+mn-ea"/>
                <a:sym typeface="+mn-lt"/>
              </a:rPr>
              <a:t>Пилицын А.Г.</a:t>
            </a:r>
            <a:endParaRPr lang="zh-CN" altLang="en-US" sz="1600" b="1" dirty="0"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391230" y="2391860"/>
            <a:ext cx="132770" cy="1724700"/>
            <a:chOff x="995161" y="2391860"/>
            <a:chExt cx="135370" cy="1758474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130530" y="2391860"/>
              <a:ext cx="0" cy="1758474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等腰三角形 11"/>
            <p:cNvSpPr/>
            <p:nvPr/>
          </p:nvSpPr>
          <p:spPr>
            <a:xfrm rot="16200000">
              <a:off x="984331" y="3203412"/>
              <a:ext cx="157029" cy="135370"/>
            </a:xfrm>
            <a:prstGeom prst="triangl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A7AB92-2357-408A-801F-0CE15E3F1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2" r="1540" b="5722"/>
          <a:stretch/>
        </p:blipFill>
        <p:spPr>
          <a:xfrm rot="10800000">
            <a:off x="721997" y="1709053"/>
            <a:ext cx="4981964" cy="343989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501BA-C571-4750-B1D5-2AB945A6B8A2}"/>
              </a:ext>
            </a:extLst>
          </p:cNvPr>
          <p:cNvSpPr txBox="1"/>
          <p:nvPr/>
        </p:nvSpPr>
        <p:spPr>
          <a:xfrm>
            <a:off x="1668851" y="1189944"/>
            <a:ext cx="3088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АГХП </a:t>
            </a:r>
            <a:r>
              <a:rPr lang="en-US" b="1" dirty="0"/>
              <a:t>Li </a:t>
            </a:r>
            <a:r>
              <a:rPr lang="ru-RU" b="1" dirty="0"/>
              <a:t>юго-востока Китая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89CD9C9-A35E-4F61-A2D7-C7845C6F9378}"/>
              </a:ext>
            </a:extLst>
          </p:cNvPr>
          <p:cNvGrpSpPr/>
          <p:nvPr/>
        </p:nvGrpSpPr>
        <p:grpSpPr>
          <a:xfrm>
            <a:off x="6331794" y="1699888"/>
            <a:ext cx="4746171" cy="3444478"/>
            <a:chOff x="6096000" y="1788097"/>
            <a:chExt cx="4630941" cy="336085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456523C-BF93-45AE-96E1-DA6B0AFAE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000"/>
            <a:stretch/>
          </p:blipFill>
          <p:spPr>
            <a:xfrm>
              <a:off x="6096000" y="1788097"/>
              <a:ext cx="4630941" cy="3360851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FF9411D6-2896-4F25-8B6B-18092B637AE6}"/>
                </a:ext>
              </a:extLst>
            </p:cNvPr>
            <p:cNvSpPr/>
            <p:nvPr/>
          </p:nvSpPr>
          <p:spPr>
            <a:xfrm>
              <a:off x="9731828" y="2211355"/>
              <a:ext cx="727788" cy="410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3D12253-573A-4219-9C8B-9894F3734D5B}"/>
              </a:ext>
            </a:extLst>
          </p:cNvPr>
          <p:cNvSpPr txBox="1"/>
          <p:nvPr/>
        </p:nvSpPr>
        <p:spPr>
          <a:xfrm>
            <a:off x="6986380" y="1189944"/>
            <a:ext cx="353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АГХП </a:t>
            </a:r>
            <a:r>
              <a:rPr lang="en-US" b="1" dirty="0"/>
              <a:t>Ag </a:t>
            </a:r>
            <a:r>
              <a:rPr lang="ru-RU" b="1" dirty="0"/>
              <a:t>Центральная часть США</a:t>
            </a:r>
          </a:p>
        </p:txBody>
      </p:sp>
    </p:spTree>
    <p:extLst>
      <p:ext uri="{BB962C8B-B14F-4D97-AF65-F5344CB8AC3E}">
        <p14:creationId xmlns:p14="http://schemas.microsoft.com/office/powerpoint/2010/main" val="1588134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108436-F96F-4AB9-91F5-59861E62A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34" y="918692"/>
            <a:ext cx="6593678" cy="57464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1ED8ED-0907-4A38-9CE2-B93C2090F78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0"/>
          <a:stretch/>
        </p:blipFill>
        <p:spPr bwMode="auto">
          <a:xfrm>
            <a:off x="1533449" y="918692"/>
            <a:ext cx="2804097" cy="2203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44E260-32B1-4F71-AF56-DF446471F23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0"/>
          <a:stretch/>
        </p:blipFill>
        <p:spPr bwMode="auto">
          <a:xfrm>
            <a:off x="1533448" y="3134925"/>
            <a:ext cx="2804098" cy="1444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C4B07F-29EB-4452-A383-4D24F83A0AA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0"/>
          <a:stretch/>
        </p:blipFill>
        <p:spPr bwMode="auto">
          <a:xfrm>
            <a:off x="1533449" y="4568251"/>
            <a:ext cx="2804097" cy="21600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9451EC-53ED-4C53-83BF-9304B13B3106}"/>
              </a:ext>
            </a:extLst>
          </p:cNvPr>
          <p:cNvSpPr txBox="1"/>
          <p:nvPr/>
        </p:nvSpPr>
        <p:spPr>
          <a:xfrm>
            <a:off x="2218006" y="358430"/>
            <a:ext cx="775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АГХП </a:t>
            </a:r>
            <a:r>
              <a:rPr lang="en-US" b="1" dirty="0"/>
              <a:t>Cu</a:t>
            </a:r>
            <a:r>
              <a:rPr lang="ru-RU" b="1" dirty="0"/>
              <a:t> м-ба 1:200 000</a:t>
            </a:r>
            <a:r>
              <a:rPr lang="en-US" b="1" dirty="0"/>
              <a:t> </a:t>
            </a:r>
            <a:r>
              <a:rPr lang="ru-RU" b="1" dirty="0"/>
              <a:t>(10 полистных баз данных)</a:t>
            </a:r>
          </a:p>
        </p:txBody>
      </p:sp>
    </p:spTree>
    <p:extLst>
      <p:ext uri="{BB962C8B-B14F-4D97-AF65-F5344CB8AC3E}">
        <p14:creationId xmlns:p14="http://schemas.microsoft.com/office/powerpoint/2010/main" val="2125921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EB8D6-227C-484A-8C96-78561659A5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49" y="1195723"/>
            <a:ext cx="5502272" cy="47617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6D0C72-DF9F-406F-A243-596F28CB959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195723"/>
            <a:ext cx="5468429" cy="4761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162687-095C-455D-9327-9A5DA1DD8603}"/>
              </a:ext>
            </a:extLst>
          </p:cNvPr>
          <p:cNvSpPr txBox="1"/>
          <p:nvPr/>
        </p:nvSpPr>
        <p:spPr>
          <a:xfrm>
            <a:off x="2218006" y="358430"/>
            <a:ext cx="775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Кластеризация и выделение однородных массивов данных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16264E-B90D-44AB-800E-64EF9871B96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40" y="1312779"/>
            <a:ext cx="947050" cy="13870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2692CE-E1CB-4A11-90F5-6C1A8C9E408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8" y="1317444"/>
            <a:ext cx="822410" cy="138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24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6CE795-2074-417F-95D2-D79B630F3D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71" y="956015"/>
            <a:ext cx="6593678" cy="57464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5469FF-63EF-4E86-9163-88DED691C33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/>
          <a:stretch/>
        </p:blipFill>
        <p:spPr bwMode="auto">
          <a:xfrm>
            <a:off x="1477464" y="956015"/>
            <a:ext cx="2804097" cy="1788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A61742-3E33-4EA1-8A25-0F30457BE2A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/>
          <a:stretch/>
        </p:blipFill>
        <p:spPr bwMode="auto">
          <a:xfrm>
            <a:off x="1477463" y="2937843"/>
            <a:ext cx="2804097" cy="1782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7560A1-CCA2-451B-AEF7-A29A5DB893C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/>
          <a:stretch/>
        </p:blipFill>
        <p:spPr bwMode="auto">
          <a:xfrm>
            <a:off x="1477463" y="4913851"/>
            <a:ext cx="2813251" cy="1788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18059-9217-4F26-A2D8-61C48F92D615}"/>
              </a:ext>
            </a:extLst>
          </p:cNvPr>
          <p:cNvSpPr txBox="1"/>
          <p:nvPr/>
        </p:nvSpPr>
        <p:spPr>
          <a:xfrm>
            <a:off x="2218006" y="358430"/>
            <a:ext cx="775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Нормирование баз данных</a:t>
            </a:r>
          </a:p>
        </p:txBody>
      </p:sp>
    </p:spTree>
    <p:extLst>
      <p:ext uri="{BB962C8B-B14F-4D97-AF65-F5344CB8AC3E}">
        <p14:creationId xmlns:p14="http://schemas.microsoft.com/office/powerpoint/2010/main" val="3217952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9F6F90-9EDB-486E-8E45-42FD85D0F4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76" y="1002605"/>
            <a:ext cx="3445404" cy="5220652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A8AE798-8B1C-468B-82FA-656E0391036D}"/>
              </a:ext>
            </a:extLst>
          </p:cNvPr>
          <p:cNvGrpSpPr/>
          <p:nvPr/>
        </p:nvGrpSpPr>
        <p:grpSpPr>
          <a:xfrm>
            <a:off x="5373624" y="1002605"/>
            <a:ext cx="5946648" cy="5269082"/>
            <a:chOff x="6096000" y="1289304"/>
            <a:chExt cx="4803649" cy="425631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23C3352-76D1-421A-A58B-235623CE58E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89304"/>
              <a:ext cx="2277007" cy="2011579"/>
            </a:xfrm>
            <a:prstGeom prst="rect">
              <a:avLst/>
            </a:prstGeom>
            <a:noFill/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994891D-90E1-48EA-A237-C2D705FAFE3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2641" y="1289304"/>
              <a:ext cx="2277007" cy="2011579"/>
            </a:xfrm>
            <a:prstGeom prst="rect">
              <a:avLst/>
            </a:prstGeom>
            <a:noFill/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40FB00F-5C4A-4BEC-BBB7-1045CD508BC9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1" y="3539555"/>
              <a:ext cx="2277007" cy="1992676"/>
            </a:xfrm>
            <a:prstGeom prst="rect">
              <a:avLst/>
            </a:prstGeom>
            <a:noFill/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60AB3F7-8A0D-4A56-B4C3-27A0B4DC71D8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2642" y="3539555"/>
              <a:ext cx="2277007" cy="2006066"/>
            </a:xfrm>
            <a:prstGeom prst="rect">
              <a:avLst/>
            </a:prstGeom>
            <a:noFill/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C697635-682F-4673-98F8-1E7A2A8B994E}"/>
              </a:ext>
            </a:extLst>
          </p:cNvPr>
          <p:cNvSpPr txBox="1"/>
          <p:nvPr/>
        </p:nvSpPr>
        <p:spPr>
          <a:xfrm>
            <a:off x="2218006" y="358430"/>
            <a:ext cx="775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Проверка и уточнение</a:t>
            </a:r>
          </a:p>
        </p:txBody>
      </p:sp>
    </p:spTree>
    <p:extLst>
      <p:ext uri="{BB962C8B-B14F-4D97-AF65-F5344CB8AC3E}">
        <p14:creationId xmlns:p14="http://schemas.microsoft.com/office/powerpoint/2010/main" val="3382423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1">
            <a:extLst>
              <a:ext uri="{FF2B5EF4-FFF2-40B4-BE49-F238E27FC236}">
                <a16:creationId xmlns:a16="http://schemas.microsoft.com/office/drawing/2014/main" id="{D6F41E62-672B-44CE-B23E-710560E7B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320052"/>
            <a:ext cx="10477500" cy="4699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АГХП</a:t>
            </a:r>
            <a:r>
              <a:rPr lang="en-US" b="1" dirty="0">
                <a:solidFill>
                  <a:schemeClr val="tx1"/>
                </a:solidFill>
              </a:rPr>
              <a:t> Cu</a:t>
            </a:r>
            <a:r>
              <a:rPr lang="ru-RU" b="1" dirty="0">
                <a:solidFill>
                  <a:schemeClr val="tx1"/>
                </a:solidFill>
              </a:rPr>
              <a:t> северо-востока АЗРФ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2D3C14-D368-47D9-B023-96048B721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1" y="1168796"/>
            <a:ext cx="10922018" cy="500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564698" y="2813667"/>
            <a:ext cx="5062604" cy="1230666"/>
            <a:chOff x="3844363" y="2848154"/>
            <a:chExt cx="4477621" cy="1230666"/>
          </a:xfrm>
        </p:grpSpPr>
        <p:sp>
          <p:nvSpPr>
            <p:cNvPr id="6" name="文本框 5"/>
            <p:cNvSpPr txBox="1"/>
            <p:nvPr/>
          </p:nvSpPr>
          <p:spPr>
            <a:xfrm>
              <a:off x="3844363" y="3109544"/>
              <a:ext cx="44776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altLang="zh-CN" sz="4000" dirty="0">
                  <a:ea typeface="思源黑体 CN Heavy" panose="020B0A00000000000000" pitchFamily="34" charset="-122"/>
                </a:rPr>
                <a:t>Спасибо за внимание!</a:t>
              </a:r>
              <a:endParaRPr lang="zh-CN" altLang="en-US" sz="4000" dirty="0">
                <a:ea typeface="思源黑体 CN Heavy" panose="020B0A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4615322" y="2848154"/>
              <a:ext cx="293570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4615322" y="4078820"/>
              <a:ext cx="293570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50" y="1415509"/>
            <a:ext cx="8797632" cy="4335066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949597"/>
              </p:ext>
            </p:extLst>
          </p:nvPr>
        </p:nvGraphicFramePr>
        <p:xfrm>
          <a:off x="328932" y="1345386"/>
          <a:ext cx="3493260" cy="10048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55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156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Арктической зона РФ</a:t>
                      </a: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Коренные породы, проб</a:t>
                      </a: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Рыхлые отложения, проб</a:t>
                      </a: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913">
                <a:tc>
                  <a:txBody>
                    <a:bodyPr/>
                    <a:lstStyle/>
                    <a:p>
                      <a:pPr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Континентальная</a:t>
                      </a: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21 230</a:t>
                      </a: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333 752</a:t>
                      </a: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913">
                <a:tc>
                  <a:txBody>
                    <a:bodyPr/>
                    <a:lstStyle/>
                    <a:p>
                      <a:pPr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Шельфовая</a:t>
                      </a: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432</a:t>
                      </a: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154 635</a:t>
                      </a: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913">
                <a:tc>
                  <a:txBody>
                    <a:bodyPr/>
                    <a:lstStyle/>
                    <a:p>
                      <a:pPr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Глубоководная</a:t>
                      </a:r>
                      <a:endParaRPr lang="ru-RU" sz="11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186</a:t>
                      </a:r>
                      <a:endParaRPr lang="ru-RU" sz="11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325</a:t>
                      </a: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89" marR="43989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8" y="5010166"/>
            <a:ext cx="4817072" cy="1507953"/>
          </a:xfrm>
          <a:prstGeom prst="rect">
            <a:avLst/>
          </a:prstGeom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4D9CFDC7-C31E-4D4B-9F34-AB457F89D93F}"/>
              </a:ext>
            </a:extLst>
          </p:cNvPr>
          <p:cNvSpPr txBox="1">
            <a:spLocks/>
          </p:cNvSpPr>
          <p:nvPr/>
        </p:nvSpPr>
        <p:spPr>
          <a:xfrm>
            <a:off x="1707298" y="73091"/>
            <a:ext cx="8777402" cy="90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+mn-lt"/>
              </a:rPr>
              <a:t>База геохимических данных территории Арктической зоны РФ (АЗРФ)</a:t>
            </a:r>
          </a:p>
        </p:txBody>
      </p:sp>
    </p:spTree>
    <p:extLst>
      <p:ext uri="{BB962C8B-B14F-4D97-AF65-F5344CB8AC3E}">
        <p14:creationId xmlns:p14="http://schemas.microsoft.com/office/powerpoint/2010/main" val="7593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0CAEFE-9D87-44CC-A91F-FA1B4E945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5" y="1465469"/>
            <a:ext cx="9335129" cy="5069940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8D0EBEAF-CEA7-461B-ABCC-6815C78DAA43}"/>
              </a:ext>
            </a:extLst>
          </p:cNvPr>
          <p:cNvSpPr txBox="1">
            <a:spLocks/>
          </p:cNvSpPr>
          <p:nvPr/>
        </p:nvSpPr>
        <p:spPr>
          <a:xfrm>
            <a:off x="1389888" y="6199573"/>
            <a:ext cx="8777402" cy="90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81A4CC9C-A29D-4C0F-B3AF-C12D1291D28F}"/>
              </a:ext>
            </a:extLst>
          </p:cNvPr>
          <p:cNvSpPr txBox="1">
            <a:spLocks/>
          </p:cNvSpPr>
          <p:nvPr/>
        </p:nvSpPr>
        <p:spPr>
          <a:xfrm>
            <a:off x="1707298" y="73091"/>
            <a:ext cx="8777402" cy="90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+mn-lt"/>
              </a:rPr>
              <a:t>Точки опробования рыхлых отложений АЗРФ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CEDCF7-92B5-4567-AFF8-4DC6F71670BC}"/>
              </a:ext>
            </a:extLst>
          </p:cNvPr>
          <p:cNvSpPr/>
          <p:nvPr/>
        </p:nvSpPr>
        <p:spPr>
          <a:xfrm>
            <a:off x="1471690" y="707591"/>
            <a:ext cx="6317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/>
              <a:t>Исходные данные м-ба 1:1 000 000 - 1:200 000 – 465 000 проб</a:t>
            </a:r>
          </a:p>
          <a:p>
            <a:pPr algn="just"/>
            <a:r>
              <a:rPr lang="ru-RU" dirty="0"/>
              <a:t>Генерализованная база 1:2 500 000                      – 28 000 проб</a:t>
            </a:r>
          </a:p>
        </p:txBody>
      </p:sp>
    </p:spTree>
    <p:extLst>
      <p:ext uri="{BB962C8B-B14F-4D97-AF65-F5344CB8AC3E}">
        <p14:creationId xmlns:p14="http://schemas.microsoft.com/office/powerpoint/2010/main" val="4256298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AAE4F7-47FF-4570-81B8-459945C5ADF1}"/>
              </a:ext>
            </a:extLst>
          </p:cNvPr>
          <p:cNvSpPr/>
          <p:nvPr/>
        </p:nvSpPr>
        <p:spPr>
          <a:xfrm>
            <a:off x="6218773" y="3814678"/>
            <a:ext cx="3845233" cy="284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15"/>
              </a:lnSpc>
            </a:pPr>
            <a:r>
              <a:rPr lang="en-US" sz="1693" b="1" dirty="0">
                <a:cs typeface="Times New Roman" pitchFamily="18" charset="0"/>
              </a:rPr>
              <a:t>Pb</a:t>
            </a:r>
            <a:endParaRPr lang="ru-RU" sz="1693" b="1" dirty="0"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16A4C-AD9B-4684-9723-FD7C4B9A9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82" y="4092268"/>
            <a:ext cx="4549886" cy="249749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D4FA3A-53D3-412B-8330-04227E6D9CF4}"/>
              </a:ext>
            </a:extLst>
          </p:cNvPr>
          <p:cNvSpPr/>
          <p:nvPr/>
        </p:nvSpPr>
        <p:spPr>
          <a:xfrm>
            <a:off x="1589065" y="987551"/>
            <a:ext cx="3845233" cy="284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15"/>
              </a:lnSpc>
            </a:pPr>
            <a:r>
              <a:rPr lang="en-US" sz="1693" b="1" dirty="0">
                <a:cs typeface="Times New Roman" pitchFamily="18" charset="0"/>
              </a:rPr>
              <a:t>Ni</a:t>
            </a:r>
            <a:endParaRPr lang="ru-RU" sz="1693" b="1" dirty="0"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CCB51C-1950-4A85-92C1-FBABABC57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64" y="1283065"/>
            <a:ext cx="4567706" cy="250727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6" name="Полилиния 13">
            <a:extLst>
              <a:ext uri="{FF2B5EF4-FFF2-40B4-BE49-F238E27FC236}">
                <a16:creationId xmlns:a16="http://schemas.microsoft.com/office/drawing/2014/main" id="{3D13B28B-F649-4109-B49E-0578AFD5DB54}"/>
              </a:ext>
            </a:extLst>
          </p:cNvPr>
          <p:cNvSpPr/>
          <p:nvPr/>
        </p:nvSpPr>
        <p:spPr bwMode="auto">
          <a:xfrm>
            <a:off x="1979425" y="1964971"/>
            <a:ext cx="1840" cy="15059"/>
          </a:xfrm>
          <a:custGeom>
            <a:avLst/>
            <a:gdLst>
              <a:gd name="connsiteX0" fmla="*/ 312 w 2824"/>
              <a:gd name="connsiteY0" fmla="*/ 187 h 23108"/>
              <a:gd name="connsiteX1" fmla="*/ 2824 w 2824"/>
              <a:gd name="connsiteY1" fmla="*/ 12747 h 23108"/>
              <a:gd name="connsiteX2" fmla="*/ 312 w 2824"/>
              <a:gd name="connsiteY2" fmla="*/ 22796 h 23108"/>
              <a:gd name="connsiteX3" fmla="*/ 312 w 2824"/>
              <a:gd name="connsiteY3" fmla="*/ 187 h 2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4" h="23108">
                <a:moveTo>
                  <a:pt x="312" y="187"/>
                </a:moveTo>
                <a:cubicBezTo>
                  <a:pt x="731" y="-1488"/>
                  <a:pt x="2824" y="8477"/>
                  <a:pt x="2824" y="12747"/>
                </a:cubicBezTo>
                <a:cubicBezTo>
                  <a:pt x="2824" y="16200"/>
                  <a:pt x="740" y="19370"/>
                  <a:pt x="312" y="22796"/>
                </a:cubicBezTo>
                <a:cubicBezTo>
                  <a:pt x="-103" y="26119"/>
                  <a:pt x="-107" y="1862"/>
                  <a:pt x="312" y="187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олилиния 17">
            <a:extLst>
              <a:ext uri="{FF2B5EF4-FFF2-40B4-BE49-F238E27FC236}">
                <a16:creationId xmlns:a16="http://schemas.microsoft.com/office/drawing/2014/main" id="{6FB9432F-F4D1-413A-8162-D9E1770566C4}"/>
              </a:ext>
            </a:extLst>
          </p:cNvPr>
          <p:cNvSpPr/>
          <p:nvPr/>
        </p:nvSpPr>
        <p:spPr bwMode="auto">
          <a:xfrm>
            <a:off x="2019753" y="1759340"/>
            <a:ext cx="26997" cy="50360"/>
          </a:xfrm>
          <a:custGeom>
            <a:avLst/>
            <a:gdLst>
              <a:gd name="connsiteX0" fmla="*/ 3745 w 41426"/>
              <a:gd name="connsiteY0" fmla="*/ 1706 h 77275"/>
              <a:gd name="connsiteX1" fmla="*/ 38914 w 41426"/>
              <a:gd name="connsiteY1" fmla="*/ 11754 h 77275"/>
              <a:gd name="connsiteX2" fmla="*/ 41426 w 41426"/>
              <a:gd name="connsiteY2" fmla="*/ 19290 h 77275"/>
              <a:gd name="connsiteX3" fmla="*/ 38914 w 41426"/>
              <a:gd name="connsiteY3" fmla="*/ 29339 h 77275"/>
              <a:gd name="connsiteX4" fmla="*/ 36402 w 41426"/>
              <a:gd name="connsiteY4" fmla="*/ 36875 h 77275"/>
              <a:gd name="connsiteX5" fmla="*/ 38914 w 41426"/>
              <a:gd name="connsiteY5" fmla="*/ 56972 h 77275"/>
              <a:gd name="connsiteX6" fmla="*/ 36402 w 41426"/>
              <a:gd name="connsiteY6" fmla="*/ 72044 h 77275"/>
              <a:gd name="connsiteX7" fmla="*/ 3745 w 41426"/>
              <a:gd name="connsiteY7" fmla="*/ 61996 h 77275"/>
              <a:gd name="connsiteX8" fmla="*/ 6257 w 41426"/>
              <a:gd name="connsiteY8" fmla="*/ 41899 h 77275"/>
              <a:gd name="connsiteX9" fmla="*/ 1233 w 41426"/>
              <a:gd name="connsiteY9" fmla="*/ 21802 h 77275"/>
              <a:gd name="connsiteX10" fmla="*/ 3745 w 41426"/>
              <a:gd name="connsiteY10" fmla="*/ 1706 h 7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426" h="77275">
                <a:moveTo>
                  <a:pt x="3745" y="1706"/>
                </a:moveTo>
                <a:cubicBezTo>
                  <a:pt x="10025" y="31"/>
                  <a:pt x="31067" y="-3941"/>
                  <a:pt x="38914" y="11754"/>
                </a:cubicBezTo>
                <a:cubicBezTo>
                  <a:pt x="40098" y="14122"/>
                  <a:pt x="40589" y="16778"/>
                  <a:pt x="41426" y="19290"/>
                </a:cubicBezTo>
                <a:cubicBezTo>
                  <a:pt x="40589" y="22640"/>
                  <a:pt x="39862" y="26019"/>
                  <a:pt x="38914" y="29339"/>
                </a:cubicBezTo>
                <a:cubicBezTo>
                  <a:pt x="38187" y="31885"/>
                  <a:pt x="36402" y="34227"/>
                  <a:pt x="36402" y="36875"/>
                </a:cubicBezTo>
                <a:cubicBezTo>
                  <a:pt x="36402" y="43626"/>
                  <a:pt x="38077" y="50273"/>
                  <a:pt x="38914" y="56972"/>
                </a:cubicBezTo>
                <a:cubicBezTo>
                  <a:pt x="38077" y="61996"/>
                  <a:pt x="41156" y="70216"/>
                  <a:pt x="36402" y="72044"/>
                </a:cubicBezTo>
                <a:cubicBezTo>
                  <a:pt x="8151" y="82910"/>
                  <a:pt x="8255" y="75527"/>
                  <a:pt x="3745" y="61996"/>
                </a:cubicBezTo>
                <a:cubicBezTo>
                  <a:pt x="4582" y="55297"/>
                  <a:pt x="6257" y="48650"/>
                  <a:pt x="6257" y="41899"/>
                </a:cubicBezTo>
                <a:cubicBezTo>
                  <a:pt x="6257" y="29447"/>
                  <a:pt x="3215" y="31712"/>
                  <a:pt x="1233" y="21802"/>
                </a:cubicBezTo>
                <a:cubicBezTo>
                  <a:pt x="905" y="20160"/>
                  <a:pt x="-2535" y="3381"/>
                  <a:pt x="3745" y="1706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олилиния 18">
            <a:extLst>
              <a:ext uri="{FF2B5EF4-FFF2-40B4-BE49-F238E27FC236}">
                <a16:creationId xmlns:a16="http://schemas.microsoft.com/office/drawing/2014/main" id="{1CF1C17D-CC40-4565-9D61-F67045007D61}"/>
              </a:ext>
            </a:extLst>
          </p:cNvPr>
          <p:cNvSpPr/>
          <p:nvPr/>
        </p:nvSpPr>
        <p:spPr bwMode="auto">
          <a:xfrm>
            <a:off x="2020557" y="1830644"/>
            <a:ext cx="44202" cy="78787"/>
          </a:xfrm>
          <a:custGeom>
            <a:avLst/>
            <a:gdLst>
              <a:gd name="connsiteX0" fmla="*/ 2512 w 67826"/>
              <a:gd name="connsiteY0" fmla="*/ 313 h 120893"/>
              <a:gd name="connsiteX1" fmla="*/ 15073 w 67826"/>
              <a:gd name="connsiteY1" fmla="*/ 17897 h 120893"/>
              <a:gd name="connsiteX2" fmla="*/ 20097 w 67826"/>
              <a:gd name="connsiteY2" fmla="*/ 25433 h 120893"/>
              <a:gd name="connsiteX3" fmla="*/ 27633 w 67826"/>
              <a:gd name="connsiteY3" fmla="*/ 27946 h 120893"/>
              <a:gd name="connsiteX4" fmla="*/ 42706 w 67826"/>
              <a:gd name="connsiteY4" fmla="*/ 37994 h 120893"/>
              <a:gd name="connsiteX5" fmla="*/ 57778 w 67826"/>
              <a:gd name="connsiteY5" fmla="*/ 58091 h 120893"/>
              <a:gd name="connsiteX6" fmla="*/ 60290 w 67826"/>
              <a:gd name="connsiteY6" fmla="*/ 65627 h 120893"/>
              <a:gd name="connsiteX7" fmla="*/ 62802 w 67826"/>
              <a:gd name="connsiteY7" fmla="*/ 75675 h 120893"/>
              <a:gd name="connsiteX8" fmla="*/ 67826 w 67826"/>
              <a:gd name="connsiteY8" fmla="*/ 90748 h 120893"/>
              <a:gd name="connsiteX9" fmla="*/ 65314 w 67826"/>
              <a:gd name="connsiteY9" fmla="*/ 113357 h 120893"/>
              <a:gd name="connsiteX10" fmla="*/ 50242 w 67826"/>
              <a:gd name="connsiteY10" fmla="*/ 118381 h 120893"/>
              <a:gd name="connsiteX11" fmla="*/ 42706 w 67826"/>
              <a:gd name="connsiteY11" fmla="*/ 120893 h 120893"/>
              <a:gd name="connsiteX12" fmla="*/ 32657 w 67826"/>
              <a:gd name="connsiteY12" fmla="*/ 100796 h 120893"/>
              <a:gd name="connsiteX13" fmla="*/ 30145 w 67826"/>
              <a:gd name="connsiteY13" fmla="*/ 93260 h 120893"/>
              <a:gd name="connsiteX14" fmla="*/ 27633 w 67826"/>
              <a:gd name="connsiteY14" fmla="*/ 85724 h 120893"/>
              <a:gd name="connsiteX15" fmla="*/ 20097 w 67826"/>
              <a:gd name="connsiteY15" fmla="*/ 60603 h 120893"/>
              <a:gd name="connsiteX16" fmla="*/ 15073 w 67826"/>
              <a:gd name="connsiteY16" fmla="*/ 55578 h 120893"/>
              <a:gd name="connsiteX17" fmla="*/ 10048 w 67826"/>
              <a:gd name="connsiteY17" fmla="*/ 40506 h 120893"/>
              <a:gd name="connsiteX18" fmla="*/ 0 w 67826"/>
              <a:gd name="connsiteY18" fmla="*/ 25433 h 120893"/>
              <a:gd name="connsiteX19" fmla="*/ 2512 w 67826"/>
              <a:gd name="connsiteY19" fmla="*/ 313 h 120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826" h="120893">
                <a:moveTo>
                  <a:pt x="2512" y="313"/>
                </a:moveTo>
                <a:cubicBezTo>
                  <a:pt x="5024" y="-943"/>
                  <a:pt x="1509" y="943"/>
                  <a:pt x="15073" y="17897"/>
                </a:cubicBezTo>
                <a:cubicBezTo>
                  <a:pt x="16959" y="20254"/>
                  <a:pt x="17740" y="23547"/>
                  <a:pt x="20097" y="25433"/>
                </a:cubicBezTo>
                <a:cubicBezTo>
                  <a:pt x="22165" y="27087"/>
                  <a:pt x="25318" y="26660"/>
                  <a:pt x="27633" y="27946"/>
                </a:cubicBezTo>
                <a:cubicBezTo>
                  <a:pt x="32911" y="30879"/>
                  <a:pt x="42706" y="37994"/>
                  <a:pt x="42706" y="37994"/>
                </a:cubicBezTo>
                <a:cubicBezTo>
                  <a:pt x="54068" y="55037"/>
                  <a:pt x="48485" y="48796"/>
                  <a:pt x="57778" y="58091"/>
                </a:cubicBezTo>
                <a:cubicBezTo>
                  <a:pt x="58615" y="60603"/>
                  <a:pt x="59563" y="63081"/>
                  <a:pt x="60290" y="65627"/>
                </a:cubicBezTo>
                <a:cubicBezTo>
                  <a:pt x="61238" y="68947"/>
                  <a:pt x="61810" y="72368"/>
                  <a:pt x="62802" y="75675"/>
                </a:cubicBezTo>
                <a:cubicBezTo>
                  <a:pt x="64324" y="80748"/>
                  <a:pt x="67826" y="90748"/>
                  <a:pt x="67826" y="90748"/>
                </a:cubicBezTo>
                <a:cubicBezTo>
                  <a:pt x="66989" y="98284"/>
                  <a:pt x="69385" y="106960"/>
                  <a:pt x="65314" y="113357"/>
                </a:cubicBezTo>
                <a:cubicBezTo>
                  <a:pt x="62471" y="117825"/>
                  <a:pt x="55266" y="116706"/>
                  <a:pt x="50242" y="118381"/>
                </a:cubicBezTo>
                <a:lnTo>
                  <a:pt x="42706" y="120893"/>
                </a:lnTo>
                <a:cubicBezTo>
                  <a:pt x="33936" y="112124"/>
                  <a:pt x="38430" y="118116"/>
                  <a:pt x="32657" y="100796"/>
                </a:cubicBezTo>
                <a:lnTo>
                  <a:pt x="30145" y="93260"/>
                </a:lnTo>
                <a:cubicBezTo>
                  <a:pt x="29308" y="90748"/>
                  <a:pt x="28275" y="88293"/>
                  <a:pt x="27633" y="85724"/>
                </a:cubicBezTo>
                <a:cubicBezTo>
                  <a:pt x="26495" y="81170"/>
                  <a:pt x="22136" y="62643"/>
                  <a:pt x="20097" y="60603"/>
                </a:cubicBezTo>
                <a:lnTo>
                  <a:pt x="15073" y="55578"/>
                </a:lnTo>
                <a:cubicBezTo>
                  <a:pt x="13398" y="50554"/>
                  <a:pt x="12985" y="44913"/>
                  <a:pt x="10048" y="40506"/>
                </a:cubicBezTo>
                <a:lnTo>
                  <a:pt x="0" y="25433"/>
                </a:lnTo>
                <a:cubicBezTo>
                  <a:pt x="2879" y="11037"/>
                  <a:pt x="0" y="1569"/>
                  <a:pt x="2512" y="313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олилиния 23">
            <a:extLst>
              <a:ext uri="{FF2B5EF4-FFF2-40B4-BE49-F238E27FC236}">
                <a16:creationId xmlns:a16="http://schemas.microsoft.com/office/drawing/2014/main" id="{9D87350F-6BE1-484C-AC34-C1DF3A0D8EC0}"/>
              </a:ext>
            </a:extLst>
          </p:cNvPr>
          <p:cNvSpPr/>
          <p:nvPr/>
        </p:nvSpPr>
        <p:spPr bwMode="auto">
          <a:xfrm>
            <a:off x="2013456" y="1986376"/>
            <a:ext cx="25108" cy="54025"/>
          </a:xfrm>
          <a:custGeom>
            <a:avLst/>
            <a:gdLst>
              <a:gd name="connsiteX0" fmla="*/ 18431 w 38528"/>
              <a:gd name="connsiteY0" fmla="*/ 0 h 82899"/>
              <a:gd name="connsiteX1" fmla="*/ 30992 w 38528"/>
              <a:gd name="connsiteY1" fmla="*/ 2512 h 82899"/>
              <a:gd name="connsiteX2" fmla="*/ 38528 w 38528"/>
              <a:gd name="connsiteY2" fmla="*/ 17585 h 82899"/>
              <a:gd name="connsiteX3" fmla="*/ 25968 w 38528"/>
              <a:gd name="connsiteY3" fmla="*/ 47730 h 82899"/>
              <a:gd name="connsiteX4" fmla="*/ 18431 w 38528"/>
              <a:gd name="connsiteY4" fmla="*/ 50242 h 82899"/>
              <a:gd name="connsiteX5" fmla="*/ 20943 w 38528"/>
              <a:gd name="connsiteY5" fmla="*/ 72850 h 82899"/>
              <a:gd name="connsiteX6" fmla="*/ 18431 w 38528"/>
              <a:gd name="connsiteY6" fmla="*/ 80387 h 82899"/>
              <a:gd name="connsiteX7" fmla="*/ 10895 w 38528"/>
              <a:gd name="connsiteY7" fmla="*/ 82899 h 82899"/>
              <a:gd name="connsiteX8" fmla="*/ 847 w 38528"/>
              <a:gd name="connsiteY8" fmla="*/ 80387 h 82899"/>
              <a:gd name="connsiteX9" fmla="*/ 3359 w 38528"/>
              <a:gd name="connsiteY9" fmla="*/ 40193 h 82899"/>
              <a:gd name="connsiteX10" fmla="*/ 13407 w 38528"/>
              <a:gd name="connsiteY10" fmla="*/ 17585 h 82899"/>
              <a:gd name="connsiteX11" fmla="*/ 18431 w 38528"/>
              <a:gd name="connsiteY11" fmla="*/ 12560 h 82899"/>
              <a:gd name="connsiteX12" fmla="*/ 18431 w 38528"/>
              <a:gd name="connsiteY12" fmla="*/ 0 h 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528" h="82899">
                <a:moveTo>
                  <a:pt x="18431" y="0"/>
                </a:moveTo>
                <a:cubicBezTo>
                  <a:pt x="22618" y="837"/>
                  <a:pt x="27285" y="394"/>
                  <a:pt x="30992" y="2512"/>
                </a:cubicBezTo>
                <a:cubicBezTo>
                  <a:pt x="35003" y="4804"/>
                  <a:pt x="37239" y="13717"/>
                  <a:pt x="38528" y="17585"/>
                </a:cubicBezTo>
                <a:cubicBezTo>
                  <a:pt x="37259" y="25198"/>
                  <a:pt x="36190" y="44323"/>
                  <a:pt x="25968" y="47730"/>
                </a:cubicBezTo>
                <a:lnTo>
                  <a:pt x="18431" y="50242"/>
                </a:lnTo>
                <a:cubicBezTo>
                  <a:pt x="19268" y="57778"/>
                  <a:pt x="20943" y="65268"/>
                  <a:pt x="20943" y="72850"/>
                </a:cubicBezTo>
                <a:cubicBezTo>
                  <a:pt x="20943" y="75498"/>
                  <a:pt x="20303" y="78514"/>
                  <a:pt x="18431" y="80387"/>
                </a:cubicBezTo>
                <a:cubicBezTo>
                  <a:pt x="16559" y="82259"/>
                  <a:pt x="13407" y="82062"/>
                  <a:pt x="10895" y="82899"/>
                </a:cubicBezTo>
                <a:cubicBezTo>
                  <a:pt x="7546" y="82062"/>
                  <a:pt x="1447" y="83787"/>
                  <a:pt x="847" y="80387"/>
                </a:cubicBezTo>
                <a:cubicBezTo>
                  <a:pt x="-1486" y="67167"/>
                  <a:pt x="1545" y="53494"/>
                  <a:pt x="3359" y="40193"/>
                </a:cubicBezTo>
                <a:cubicBezTo>
                  <a:pt x="4505" y="31788"/>
                  <a:pt x="8200" y="24094"/>
                  <a:pt x="13407" y="17585"/>
                </a:cubicBezTo>
                <a:cubicBezTo>
                  <a:pt x="14887" y="15735"/>
                  <a:pt x="16756" y="14235"/>
                  <a:pt x="18431" y="12560"/>
                </a:cubicBezTo>
                <a:lnTo>
                  <a:pt x="18431" y="0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олилиния 24">
            <a:extLst>
              <a:ext uri="{FF2B5EF4-FFF2-40B4-BE49-F238E27FC236}">
                <a16:creationId xmlns:a16="http://schemas.microsoft.com/office/drawing/2014/main" id="{217C593B-5A14-4AB1-A51E-7E4A24FFB7C4}"/>
              </a:ext>
            </a:extLst>
          </p:cNvPr>
          <p:cNvSpPr/>
          <p:nvPr/>
        </p:nvSpPr>
        <p:spPr bwMode="auto">
          <a:xfrm>
            <a:off x="1977991" y="2014206"/>
            <a:ext cx="16372" cy="44203"/>
          </a:xfrm>
          <a:custGeom>
            <a:avLst/>
            <a:gdLst>
              <a:gd name="connsiteX0" fmla="*/ 15072 w 25121"/>
              <a:gd name="connsiteY0" fmla="*/ 0 h 67827"/>
              <a:gd name="connsiteX1" fmla="*/ 20096 w 25121"/>
              <a:gd name="connsiteY1" fmla="*/ 22609 h 67827"/>
              <a:gd name="connsiteX2" fmla="*/ 25121 w 25121"/>
              <a:gd name="connsiteY2" fmla="*/ 37682 h 67827"/>
              <a:gd name="connsiteX3" fmla="*/ 17584 w 25121"/>
              <a:gd name="connsiteY3" fmla="*/ 62803 h 67827"/>
              <a:gd name="connsiteX4" fmla="*/ 10048 w 25121"/>
              <a:gd name="connsiteY4" fmla="*/ 67827 h 67827"/>
              <a:gd name="connsiteX5" fmla="*/ 2512 w 25121"/>
              <a:gd name="connsiteY5" fmla="*/ 65315 h 67827"/>
              <a:gd name="connsiteX6" fmla="*/ 0 w 25121"/>
              <a:gd name="connsiteY6" fmla="*/ 57778 h 67827"/>
              <a:gd name="connsiteX7" fmla="*/ 7536 w 25121"/>
              <a:gd name="connsiteY7" fmla="*/ 22609 h 67827"/>
              <a:gd name="connsiteX8" fmla="*/ 15072 w 25121"/>
              <a:gd name="connsiteY8" fmla="*/ 0 h 6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1" h="67827">
                <a:moveTo>
                  <a:pt x="15072" y="0"/>
                </a:moveTo>
                <a:cubicBezTo>
                  <a:pt x="17165" y="0"/>
                  <a:pt x="17967" y="15515"/>
                  <a:pt x="20096" y="22609"/>
                </a:cubicBezTo>
                <a:cubicBezTo>
                  <a:pt x="21618" y="27682"/>
                  <a:pt x="25121" y="37682"/>
                  <a:pt x="25121" y="37682"/>
                </a:cubicBezTo>
                <a:cubicBezTo>
                  <a:pt x="24115" y="41705"/>
                  <a:pt x="19420" y="61579"/>
                  <a:pt x="17584" y="62803"/>
                </a:cubicBezTo>
                <a:lnTo>
                  <a:pt x="10048" y="67827"/>
                </a:lnTo>
                <a:cubicBezTo>
                  <a:pt x="7536" y="66990"/>
                  <a:pt x="4384" y="67187"/>
                  <a:pt x="2512" y="65315"/>
                </a:cubicBezTo>
                <a:cubicBezTo>
                  <a:pt x="640" y="63442"/>
                  <a:pt x="0" y="60426"/>
                  <a:pt x="0" y="57778"/>
                </a:cubicBezTo>
                <a:cubicBezTo>
                  <a:pt x="0" y="50869"/>
                  <a:pt x="2863" y="29618"/>
                  <a:pt x="7536" y="22609"/>
                </a:cubicBezTo>
                <a:cubicBezTo>
                  <a:pt x="13024" y="14376"/>
                  <a:pt x="12979" y="0"/>
                  <a:pt x="15072" y="0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олилиния 1">
            <a:extLst>
              <a:ext uri="{FF2B5EF4-FFF2-40B4-BE49-F238E27FC236}">
                <a16:creationId xmlns:a16="http://schemas.microsoft.com/office/drawing/2014/main" id="{0CCA0359-5D9A-4E8F-BB7F-77A67C4FC884}"/>
              </a:ext>
            </a:extLst>
          </p:cNvPr>
          <p:cNvSpPr/>
          <p:nvPr/>
        </p:nvSpPr>
        <p:spPr bwMode="auto">
          <a:xfrm>
            <a:off x="3047640" y="2759483"/>
            <a:ext cx="19433" cy="40510"/>
          </a:xfrm>
          <a:custGeom>
            <a:avLst/>
            <a:gdLst>
              <a:gd name="connsiteX0" fmla="*/ 0 w 29818"/>
              <a:gd name="connsiteY0" fmla="*/ 59531 h 62160"/>
              <a:gd name="connsiteX1" fmla="*/ 11906 w 29818"/>
              <a:gd name="connsiteY1" fmla="*/ 61912 h 62160"/>
              <a:gd name="connsiteX2" fmla="*/ 26194 w 29818"/>
              <a:gd name="connsiteY2" fmla="*/ 52387 h 62160"/>
              <a:gd name="connsiteX3" fmla="*/ 26194 w 29818"/>
              <a:gd name="connsiteY3" fmla="*/ 16669 h 62160"/>
              <a:gd name="connsiteX4" fmla="*/ 14287 w 29818"/>
              <a:gd name="connsiteY4" fmla="*/ 2381 h 62160"/>
              <a:gd name="connsiteX5" fmla="*/ 14287 w 29818"/>
              <a:gd name="connsiteY5" fmla="*/ 0 h 6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18" h="62160">
                <a:moveTo>
                  <a:pt x="0" y="59531"/>
                </a:moveTo>
                <a:cubicBezTo>
                  <a:pt x="3969" y="60325"/>
                  <a:pt x="8001" y="62977"/>
                  <a:pt x="11906" y="61912"/>
                </a:cubicBezTo>
                <a:cubicBezTo>
                  <a:pt x="17428" y="60406"/>
                  <a:pt x="26194" y="52387"/>
                  <a:pt x="26194" y="52387"/>
                </a:cubicBezTo>
                <a:cubicBezTo>
                  <a:pt x="31002" y="37962"/>
                  <a:pt x="31050" y="40946"/>
                  <a:pt x="26194" y="16669"/>
                </a:cubicBezTo>
                <a:cubicBezTo>
                  <a:pt x="25184" y="11621"/>
                  <a:pt x="16840" y="5785"/>
                  <a:pt x="14287" y="2381"/>
                </a:cubicBezTo>
                <a:cubicBezTo>
                  <a:pt x="13811" y="1746"/>
                  <a:pt x="14287" y="794"/>
                  <a:pt x="14287" y="0"/>
                </a:cubicBezTo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олилиния 6">
            <a:extLst>
              <a:ext uri="{FF2B5EF4-FFF2-40B4-BE49-F238E27FC236}">
                <a16:creationId xmlns:a16="http://schemas.microsoft.com/office/drawing/2014/main" id="{006BD9BC-8B3C-4FD4-A8D2-5ACC596F3AF1}"/>
              </a:ext>
            </a:extLst>
          </p:cNvPr>
          <p:cNvSpPr/>
          <p:nvPr/>
        </p:nvSpPr>
        <p:spPr bwMode="auto">
          <a:xfrm>
            <a:off x="3029107" y="2852605"/>
            <a:ext cx="28251" cy="24409"/>
          </a:xfrm>
          <a:custGeom>
            <a:avLst/>
            <a:gdLst>
              <a:gd name="connsiteX0" fmla="*/ 17100 w 43349"/>
              <a:gd name="connsiteY0" fmla="*/ 9525 h 37455"/>
              <a:gd name="connsiteX1" fmla="*/ 36150 w 43349"/>
              <a:gd name="connsiteY1" fmla="*/ 14288 h 37455"/>
              <a:gd name="connsiteX2" fmla="*/ 40913 w 43349"/>
              <a:gd name="connsiteY2" fmla="*/ 21431 h 37455"/>
              <a:gd name="connsiteX3" fmla="*/ 43294 w 43349"/>
              <a:gd name="connsiteY3" fmla="*/ 28575 h 37455"/>
              <a:gd name="connsiteX4" fmla="*/ 7575 w 43349"/>
              <a:gd name="connsiteY4" fmla="*/ 33338 h 37455"/>
              <a:gd name="connsiteX5" fmla="*/ 2813 w 43349"/>
              <a:gd name="connsiteY5" fmla="*/ 26194 h 37455"/>
              <a:gd name="connsiteX6" fmla="*/ 2813 w 43349"/>
              <a:gd name="connsiteY6" fmla="*/ 2381 h 37455"/>
              <a:gd name="connsiteX7" fmla="*/ 9956 w 43349"/>
              <a:gd name="connsiteY7" fmla="*/ 0 h 37455"/>
              <a:gd name="connsiteX8" fmla="*/ 19481 w 43349"/>
              <a:gd name="connsiteY8" fmla="*/ 2381 h 37455"/>
              <a:gd name="connsiteX9" fmla="*/ 17100 w 43349"/>
              <a:gd name="connsiteY9" fmla="*/ 9525 h 3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49" h="37455">
                <a:moveTo>
                  <a:pt x="17100" y="9525"/>
                </a:moveTo>
                <a:cubicBezTo>
                  <a:pt x="19878" y="11510"/>
                  <a:pt x="33707" y="12334"/>
                  <a:pt x="36150" y="14288"/>
                </a:cubicBezTo>
                <a:cubicBezTo>
                  <a:pt x="38385" y="16076"/>
                  <a:pt x="39325" y="19050"/>
                  <a:pt x="40913" y="21431"/>
                </a:cubicBezTo>
                <a:cubicBezTo>
                  <a:pt x="41707" y="23812"/>
                  <a:pt x="43707" y="26099"/>
                  <a:pt x="43294" y="28575"/>
                </a:cubicBezTo>
                <a:cubicBezTo>
                  <a:pt x="40568" y="44928"/>
                  <a:pt x="13261" y="33775"/>
                  <a:pt x="7575" y="33338"/>
                </a:cubicBezTo>
                <a:cubicBezTo>
                  <a:pt x="5988" y="30957"/>
                  <a:pt x="4093" y="28754"/>
                  <a:pt x="2813" y="26194"/>
                </a:cubicBezTo>
                <a:cubicBezTo>
                  <a:pt x="-853" y="18861"/>
                  <a:pt x="-1022" y="10051"/>
                  <a:pt x="2813" y="2381"/>
                </a:cubicBezTo>
                <a:cubicBezTo>
                  <a:pt x="3935" y="136"/>
                  <a:pt x="7575" y="794"/>
                  <a:pt x="9956" y="0"/>
                </a:cubicBezTo>
                <a:cubicBezTo>
                  <a:pt x="13131" y="794"/>
                  <a:pt x="16473" y="1092"/>
                  <a:pt x="19481" y="2381"/>
                </a:cubicBezTo>
                <a:cubicBezTo>
                  <a:pt x="24193" y="4400"/>
                  <a:pt x="14322" y="7540"/>
                  <a:pt x="17100" y="9525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олилиния 7">
            <a:extLst>
              <a:ext uri="{FF2B5EF4-FFF2-40B4-BE49-F238E27FC236}">
                <a16:creationId xmlns:a16="http://schemas.microsoft.com/office/drawing/2014/main" id="{1B1B9942-23DC-4872-B0E8-27929193AC2D}"/>
              </a:ext>
            </a:extLst>
          </p:cNvPr>
          <p:cNvSpPr/>
          <p:nvPr/>
        </p:nvSpPr>
        <p:spPr bwMode="auto">
          <a:xfrm>
            <a:off x="3172144" y="2803691"/>
            <a:ext cx="22379" cy="15111"/>
          </a:xfrm>
          <a:custGeom>
            <a:avLst/>
            <a:gdLst>
              <a:gd name="connsiteX0" fmla="*/ 24 w 34339"/>
              <a:gd name="connsiteY0" fmla="*/ 1238 h 23186"/>
              <a:gd name="connsiteX1" fmla="*/ 26218 w 34339"/>
              <a:gd name="connsiteY1" fmla="*/ 3619 h 23186"/>
              <a:gd name="connsiteX2" fmla="*/ 33361 w 34339"/>
              <a:gd name="connsiteY2" fmla="*/ 8381 h 23186"/>
              <a:gd name="connsiteX3" fmla="*/ 30980 w 34339"/>
              <a:gd name="connsiteY3" fmla="*/ 22669 h 23186"/>
              <a:gd name="connsiteX4" fmla="*/ 24 w 34339"/>
              <a:gd name="connsiteY4" fmla="*/ 1238 h 23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9" h="23186">
                <a:moveTo>
                  <a:pt x="24" y="1238"/>
                </a:moveTo>
                <a:cubicBezTo>
                  <a:pt x="-770" y="-1937"/>
                  <a:pt x="17645" y="1782"/>
                  <a:pt x="26218" y="3619"/>
                </a:cubicBezTo>
                <a:cubicBezTo>
                  <a:pt x="29016" y="4219"/>
                  <a:pt x="32667" y="5605"/>
                  <a:pt x="33361" y="8381"/>
                </a:cubicBezTo>
                <a:cubicBezTo>
                  <a:pt x="34532" y="13065"/>
                  <a:pt x="35501" y="20974"/>
                  <a:pt x="30980" y="22669"/>
                </a:cubicBezTo>
                <a:cubicBezTo>
                  <a:pt x="19832" y="26850"/>
                  <a:pt x="818" y="4413"/>
                  <a:pt x="24" y="1238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E206F078-50E3-4958-9596-A591B5EA1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3563" y="1289382"/>
            <a:ext cx="4554005" cy="249975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8B0FB5F-D01F-4866-AD76-B4DEFEA39522}"/>
              </a:ext>
            </a:extLst>
          </p:cNvPr>
          <p:cNvSpPr/>
          <p:nvPr/>
        </p:nvSpPr>
        <p:spPr>
          <a:xfrm>
            <a:off x="6770621" y="990107"/>
            <a:ext cx="2795752" cy="284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15"/>
              </a:lnSpc>
            </a:pPr>
            <a:r>
              <a:rPr lang="en-US" sz="1693" b="1" dirty="0">
                <a:cs typeface="Times New Roman" pitchFamily="18" charset="0"/>
              </a:rPr>
              <a:t>Ag</a:t>
            </a:r>
            <a:endParaRPr lang="ru-RU" sz="1693" b="1" dirty="0">
              <a:cs typeface="Times New Roman" pitchFamily="18" charset="0"/>
            </a:endParaRPr>
          </a:p>
        </p:txBody>
      </p:sp>
      <p:sp>
        <p:nvSpPr>
          <p:cNvPr id="31" name="Полилиния 50">
            <a:extLst>
              <a:ext uri="{FF2B5EF4-FFF2-40B4-BE49-F238E27FC236}">
                <a16:creationId xmlns:a16="http://schemas.microsoft.com/office/drawing/2014/main" id="{FEA49F95-86D6-4248-9D6C-3E29825FD996}"/>
              </a:ext>
            </a:extLst>
          </p:cNvPr>
          <p:cNvSpPr/>
          <p:nvPr/>
        </p:nvSpPr>
        <p:spPr bwMode="auto">
          <a:xfrm>
            <a:off x="9566372" y="2058436"/>
            <a:ext cx="26412" cy="66779"/>
          </a:xfrm>
          <a:custGeom>
            <a:avLst/>
            <a:gdLst>
              <a:gd name="connsiteX0" fmla="*/ 21431 w 40528"/>
              <a:gd name="connsiteY0" fmla="*/ 75 h 102469"/>
              <a:gd name="connsiteX1" fmla="*/ 23812 w 40528"/>
              <a:gd name="connsiteY1" fmla="*/ 33412 h 102469"/>
              <a:gd name="connsiteX2" fmla="*/ 33337 w 40528"/>
              <a:gd name="connsiteY2" fmla="*/ 50081 h 102469"/>
              <a:gd name="connsiteX3" fmla="*/ 38100 w 40528"/>
              <a:gd name="connsiteY3" fmla="*/ 57225 h 102469"/>
              <a:gd name="connsiteX4" fmla="*/ 40481 w 40528"/>
              <a:gd name="connsiteY4" fmla="*/ 64369 h 102469"/>
              <a:gd name="connsiteX5" fmla="*/ 33337 w 40528"/>
              <a:gd name="connsiteY5" fmla="*/ 95325 h 102469"/>
              <a:gd name="connsiteX6" fmla="*/ 26193 w 40528"/>
              <a:gd name="connsiteY6" fmla="*/ 100087 h 102469"/>
              <a:gd name="connsiteX7" fmla="*/ 19050 w 40528"/>
              <a:gd name="connsiteY7" fmla="*/ 102469 h 102469"/>
              <a:gd name="connsiteX8" fmla="*/ 7143 w 40528"/>
              <a:gd name="connsiteY8" fmla="*/ 83419 h 102469"/>
              <a:gd name="connsiteX9" fmla="*/ 4762 w 40528"/>
              <a:gd name="connsiteY9" fmla="*/ 76275 h 102469"/>
              <a:gd name="connsiteX10" fmla="*/ 2381 w 40528"/>
              <a:gd name="connsiteY10" fmla="*/ 69131 h 102469"/>
              <a:gd name="connsiteX11" fmla="*/ 0 w 40528"/>
              <a:gd name="connsiteY11" fmla="*/ 42937 h 102469"/>
              <a:gd name="connsiteX12" fmla="*/ 21431 w 40528"/>
              <a:gd name="connsiteY12" fmla="*/ 75 h 10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28" h="102469">
                <a:moveTo>
                  <a:pt x="21431" y="75"/>
                </a:moveTo>
                <a:cubicBezTo>
                  <a:pt x="25400" y="-1512"/>
                  <a:pt x="22510" y="22348"/>
                  <a:pt x="23812" y="33412"/>
                </a:cubicBezTo>
                <a:cubicBezTo>
                  <a:pt x="24683" y="40815"/>
                  <a:pt x="29059" y="44092"/>
                  <a:pt x="33337" y="50081"/>
                </a:cubicBezTo>
                <a:cubicBezTo>
                  <a:pt x="35001" y="52410"/>
                  <a:pt x="36512" y="54844"/>
                  <a:pt x="38100" y="57225"/>
                </a:cubicBezTo>
                <a:cubicBezTo>
                  <a:pt x="38894" y="59606"/>
                  <a:pt x="40481" y="61859"/>
                  <a:pt x="40481" y="64369"/>
                </a:cubicBezTo>
                <a:cubicBezTo>
                  <a:pt x="40481" y="75560"/>
                  <a:pt x="41569" y="87094"/>
                  <a:pt x="33337" y="95325"/>
                </a:cubicBezTo>
                <a:cubicBezTo>
                  <a:pt x="31313" y="97349"/>
                  <a:pt x="28753" y="98807"/>
                  <a:pt x="26193" y="100087"/>
                </a:cubicBezTo>
                <a:cubicBezTo>
                  <a:pt x="23948" y="101210"/>
                  <a:pt x="21431" y="101675"/>
                  <a:pt x="19050" y="102469"/>
                </a:cubicBezTo>
                <a:cubicBezTo>
                  <a:pt x="7730" y="94922"/>
                  <a:pt x="12810" y="100421"/>
                  <a:pt x="7143" y="83419"/>
                </a:cubicBezTo>
                <a:lnTo>
                  <a:pt x="4762" y="76275"/>
                </a:lnTo>
                <a:lnTo>
                  <a:pt x="2381" y="69131"/>
                </a:lnTo>
                <a:cubicBezTo>
                  <a:pt x="1587" y="60400"/>
                  <a:pt x="0" y="51704"/>
                  <a:pt x="0" y="42937"/>
                </a:cubicBezTo>
                <a:cubicBezTo>
                  <a:pt x="0" y="26249"/>
                  <a:pt x="17462" y="1662"/>
                  <a:pt x="21431" y="75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Полилиния 51">
            <a:extLst>
              <a:ext uri="{FF2B5EF4-FFF2-40B4-BE49-F238E27FC236}">
                <a16:creationId xmlns:a16="http://schemas.microsoft.com/office/drawing/2014/main" id="{09F80A77-2F99-4794-B439-D335EFA13B89}"/>
              </a:ext>
            </a:extLst>
          </p:cNvPr>
          <p:cNvSpPr/>
          <p:nvPr/>
        </p:nvSpPr>
        <p:spPr bwMode="auto">
          <a:xfrm>
            <a:off x="9555509" y="2289703"/>
            <a:ext cx="37513" cy="76051"/>
          </a:xfrm>
          <a:custGeom>
            <a:avLst/>
            <a:gdLst>
              <a:gd name="connsiteX0" fmla="*/ 50006 w 57562"/>
              <a:gd name="connsiteY0" fmla="*/ 14 h 116695"/>
              <a:gd name="connsiteX1" fmla="*/ 57150 w 57562"/>
              <a:gd name="connsiteY1" fmla="*/ 11920 h 116695"/>
              <a:gd name="connsiteX2" fmla="*/ 54769 w 57562"/>
              <a:gd name="connsiteY2" fmla="*/ 57164 h 116695"/>
              <a:gd name="connsiteX3" fmla="*/ 45244 w 57562"/>
              <a:gd name="connsiteY3" fmla="*/ 78595 h 116695"/>
              <a:gd name="connsiteX4" fmla="*/ 40481 w 57562"/>
              <a:gd name="connsiteY4" fmla="*/ 92883 h 116695"/>
              <a:gd name="connsiteX5" fmla="*/ 35719 w 57562"/>
              <a:gd name="connsiteY5" fmla="*/ 100027 h 116695"/>
              <a:gd name="connsiteX6" fmla="*/ 30956 w 57562"/>
              <a:gd name="connsiteY6" fmla="*/ 116695 h 116695"/>
              <a:gd name="connsiteX7" fmla="*/ 7144 w 57562"/>
              <a:gd name="connsiteY7" fmla="*/ 111933 h 116695"/>
              <a:gd name="connsiteX8" fmla="*/ 0 w 57562"/>
              <a:gd name="connsiteY8" fmla="*/ 107170 h 116695"/>
              <a:gd name="connsiteX9" fmla="*/ 2381 w 57562"/>
              <a:gd name="connsiteY9" fmla="*/ 76214 h 116695"/>
              <a:gd name="connsiteX10" fmla="*/ 7144 w 57562"/>
              <a:gd name="connsiteY10" fmla="*/ 61927 h 116695"/>
              <a:gd name="connsiteX11" fmla="*/ 9525 w 57562"/>
              <a:gd name="connsiteY11" fmla="*/ 54783 h 116695"/>
              <a:gd name="connsiteX12" fmla="*/ 14287 w 57562"/>
              <a:gd name="connsiteY12" fmla="*/ 45258 h 116695"/>
              <a:gd name="connsiteX13" fmla="*/ 19050 w 57562"/>
              <a:gd name="connsiteY13" fmla="*/ 30970 h 116695"/>
              <a:gd name="connsiteX14" fmla="*/ 26194 w 57562"/>
              <a:gd name="connsiteY14" fmla="*/ 26208 h 116695"/>
              <a:gd name="connsiteX15" fmla="*/ 40481 w 57562"/>
              <a:gd name="connsiteY15" fmla="*/ 14302 h 116695"/>
              <a:gd name="connsiteX16" fmla="*/ 50006 w 57562"/>
              <a:gd name="connsiteY16" fmla="*/ 14 h 11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562" h="116695">
                <a:moveTo>
                  <a:pt x="50006" y="14"/>
                </a:moveTo>
                <a:cubicBezTo>
                  <a:pt x="52784" y="-383"/>
                  <a:pt x="56766" y="7308"/>
                  <a:pt x="57150" y="11920"/>
                </a:cubicBezTo>
                <a:cubicBezTo>
                  <a:pt x="58404" y="26970"/>
                  <a:pt x="56568" y="42169"/>
                  <a:pt x="54769" y="57164"/>
                </a:cubicBezTo>
                <a:cubicBezTo>
                  <a:pt x="52438" y="76588"/>
                  <a:pt x="50889" y="65895"/>
                  <a:pt x="45244" y="78595"/>
                </a:cubicBezTo>
                <a:cubicBezTo>
                  <a:pt x="43205" y="83183"/>
                  <a:pt x="43266" y="88706"/>
                  <a:pt x="40481" y="92883"/>
                </a:cubicBezTo>
                <a:cubicBezTo>
                  <a:pt x="38894" y="95264"/>
                  <a:pt x="36999" y="97467"/>
                  <a:pt x="35719" y="100027"/>
                </a:cubicBezTo>
                <a:cubicBezTo>
                  <a:pt x="34008" y="103449"/>
                  <a:pt x="31721" y="113635"/>
                  <a:pt x="30956" y="116695"/>
                </a:cubicBezTo>
                <a:cubicBezTo>
                  <a:pt x="24815" y="115818"/>
                  <a:pt x="13793" y="115258"/>
                  <a:pt x="7144" y="111933"/>
                </a:cubicBezTo>
                <a:cubicBezTo>
                  <a:pt x="4584" y="110653"/>
                  <a:pt x="2381" y="108758"/>
                  <a:pt x="0" y="107170"/>
                </a:cubicBezTo>
                <a:cubicBezTo>
                  <a:pt x="794" y="96851"/>
                  <a:pt x="767" y="86436"/>
                  <a:pt x="2381" y="76214"/>
                </a:cubicBezTo>
                <a:cubicBezTo>
                  <a:pt x="3164" y="71255"/>
                  <a:pt x="5556" y="66689"/>
                  <a:pt x="7144" y="61927"/>
                </a:cubicBezTo>
                <a:cubicBezTo>
                  <a:pt x="7938" y="59546"/>
                  <a:pt x="8403" y="57028"/>
                  <a:pt x="9525" y="54783"/>
                </a:cubicBezTo>
                <a:cubicBezTo>
                  <a:pt x="11112" y="51608"/>
                  <a:pt x="12969" y="48554"/>
                  <a:pt x="14287" y="45258"/>
                </a:cubicBezTo>
                <a:cubicBezTo>
                  <a:pt x="16151" y="40597"/>
                  <a:pt x="14873" y="33755"/>
                  <a:pt x="19050" y="30970"/>
                </a:cubicBezTo>
                <a:cubicBezTo>
                  <a:pt x="21431" y="29383"/>
                  <a:pt x="23995" y="28040"/>
                  <a:pt x="26194" y="26208"/>
                </a:cubicBezTo>
                <a:cubicBezTo>
                  <a:pt x="32607" y="20864"/>
                  <a:pt x="32875" y="17682"/>
                  <a:pt x="40481" y="14302"/>
                </a:cubicBezTo>
                <a:cubicBezTo>
                  <a:pt x="45069" y="12263"/>
                  <a:pt x="47228" y="411"/>
                  <a:pt x="50006" y="14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олилиния 54">
            <a:extLst>
              <a:ext uri="{FF2B5EF4-FFF2-40B4-BE49-F238E27FC236}">
                <a16:creationId xmlns:a16="http://schemas.microsoft.com/office/drawing/2014/main" id="{9EF32DB0-5015-4852-81E7-CF9E908C8B52}"/>
              </a:ext>
            </a:extLst>
          </p:cNvPr>
          <p:cNvSpPr/>
          <p:nvPr/>
        </p:nvSpPr>
        <p:spPr bwMode="auto">
          <a:xfrm>
            <a:off x="9529007" y="2399890"/>
            <a:ext cx="79393" cy="97772"/>
          </a:xfrm>
          <a:custGeom>
            <a:avLst/>
            <a:gdLst>
              <a:gd name="connsiteX0" fmla="*/ 93053 w 121825"/>
              <a:gd name="connsiteY0" fmla="*/ 7 h 150026"/>
              <a:gd name="connsiteX1" fmla="*/ 107341 w 121825"/>
              <a:gd name="connsiteY1" fmla="*/ 19057 h 150026"/>
              <a:gd name="connsiteX2" fmla="*/ 116866 w 121825"/>
              <a:gd name="connsiteY2" fmla="*/ 35726 h 150026"/>
              <a:gd name="connsiteX3" fmla="*/ 119247 w 121825"/>
              <a:gd name="connsiteY3" fmla="*/ 64301 h 150026"/>
              <a:gd name="connsiteX4" fmla="*/ 114485 w 121825"/>
              <a:gd name="connsiteY4" fmla="*/ 71444 h 150026"/>
              <a:gd name="connsiteX5" fmla="*/ 104960 w 121825"/>
              <a:gd name="connsiteY5" fmla="*/ 76207 h 150026"/>
              <a:gd name="connsiteX6" fmla="*/ 100197 w 121825"/>
              <a:gd name="connsiteY6" fmla="*/ 83351 h 150026"/>
              <a:gd name="connsiteX7" fmla="*/ 83528 w 121825"/>
              <a:gd name="connsiteY7" fmla="*/ 97638 h 150026"/>
              <a:gd name="connsiteX8" fmla="*/ 78766 w 121825"/>
              <a:gd name="connsiteY8" fmla="*/ 104782 h 150026"/>
              <a:gd name="connsiteX9" fmla="*/ 74003 w 121825"/>
              <a:gd name="connsiteY9" fmla="*/ 142882 h 150026"/>
              <a:gd name="connsiteX10" fmla="*/ 59716 w 121825"/>
              <a:gd name="connsiteY10" fmla="*/ 150026 h 150026"/>
              <a:gd name="connsiteX11" fmla="*/ 35903 w 121825"/>
              <a:gd name="connsiteY11" fmla="*/ 145263 h 150026"/>
              <a:gd name="connsiteX12" fmla="*/ 28760 w 121825"/>
              <a:gd name="connsiteY12" fmla="*/ 140501 h 150026"/>
              <a:gd name="connsiteX13" fmla="*/ 21616 w 121825"/>
              <a:gd name="connsiteY13" fmla="*/ 133357 h 150026"/>
              <a:gd name="connsiteX14" fmla="*/ 7328 w 121825"/>
              <a:gd name="connsiteY14" fmla="*/ 123832 h 150026"/>
              <a:gd name="connsiteX15" fmla="*/ 2566 w 121825"/>
              <a:gd name="connsiteY15" fmla="*/ 116688 h 150026"/>
              <a:gd name="connsiteX16" fmla="*/ 2566 w 121825"/>
              <a:gd name="connsiteY16" fmla="*/ 92876 h 150026"/>
              <a:gd name="connsiteX17" fmla="*/ 7328 w 121825"/>
              <a:gd name="connsiteY17" fmla="*/ 78588 h 150026"/>
              <a:gd name="connsiteX18" fmla="*/ 21616 w 121825"/>
              <a:gd name="connsiteY18" fmla="*/ 69063 h 150026"/>
              <a:gd name="connsiteX19" fmla="*/ 40666 w 121825"/>
              <a:gd name="connsiteY19" fmla="*/ 52394 h 150026"/>
              <a:gd name="connsiteX20" fmla="*/ 47810 w 121825"/>
              <a:gd name="connsiteY20" fmla="*/ 45251 h 150026"/>
              <a:gd name="connsiteX21" fmla="*/ 62097 w 121825"/>
              <a:gd name="connsiteY21" fmla="*/ 35726 h 150026"/>
              <a:gd name="connsiteX22" fmla="*/ 69241 w 121825"/>
              <a:gd name="connsiteY22" fmla="*/ 30963 h 150026"/>
              <a:gd name="connsiteX23" fmla="*/ 74003 w 121825"/>
              <a:gd name="connsiteY23" fmla="*/ 23819 h 150026"/>
              <a:gd name="connsiteX24" fmla="*/ 88291 w 121825"/>
              <a:gd name="connsiteY24" fmla="*/ 16676 h 150026"/>
              <a:gd name="connsiteX25" fmla="*/ 93053 w 121825"/>
              <a:gd name="connsiteY25" fmla="*/ 7 h 15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825" h="150026">
                <a:moveTo>
                  <a:pt x="93053" y="7"/>
                </a:moveTo>
                <a:cubicBezTo>
                  <a:pt x="96228" y="404"/>
                  <a:pt x="103551" y="12425"/>
                  <a:pt x="107341" y="19057"/>
                </a:cubicBezTo>
                <a:cubicBezTo>
                  <a:pt x="119426" y="40206"/>
                  <a:pt x="105261" y="18320"/>
                  <a:pt x="116866" y="35726"/>
                </a:cubicBezTo>
                <a:cubicBezTo>
                  <a:pt x="121488" y="49593"/>
                  <a:pt x="124056" y="49871"/>
                  <a:pt x="119247" y="64301"/>
                </a:cubicBezTo>
                <a:cubicBezTo>
                  <a:pt x="118342" y="67016"/>
                  <a:pt x="116683" y="69612"/>
                  <a:pt x="114485" y="71444"/>
                </a:cubicBezTo>
                <a:cubicBezTo>
                  <a:pt x="111758" y="73717"/>
                  <a:pt x="108135" y="74619"/>
                  <a:pt x="104960" y="76207"/>
                </a:cubicBezTo>
                <a:cubicBezTo>
                  <a:pt x="103372" y="78588"/>
                  <a:pt x="102029" y="81152"/>
                  <a:pt x="100197" y="83351"/>
                </a:cubicBezTo>
                <a:cubicBezTo>
                  <a:pt x="94671" y="89982"/>
                  <a:pt x="90533" y="92384"/>
                  <a:pt x="83528" y="97638"/>
                </a:cubicBezTo>
                <a:cubicBezTo>
                  <a:pt x="81941" y="100019"/>
                  <a:pt x="80046" y="102222"/>
                  <a:pt x="78766" y="104782"/>
                </a:cubicBezTo>
                <a:cubicBezTo>
                  <a:pt x="73044" y="116227"/>
                  <a:pt x="76859" y="132172"/>
                  <a:pt x="74003" y="142882"/>
                </a:cubicBezTo>
                <a:cubicBezTo>
                  <a:pt x="73103" y="146259"/>
                  <a:pt x="62267" y="149176"/>
                  <a:pt x="59716" y="150026"/>
                </a:cubicBezTo>
                <a:cubicBezTo>
                  <a:pt x="53577" y="149149"/>
                  <a:pt x="42551" y="148587"/>
                  <a:pt x="35903" y="145263"/>
                </a:cubicBezTo>
                <a:cubicBezTo>
                  <a:pt x="33343" y="143983"/>
                  <a:pt x="30958" y="142333"/>
                  <a:pt x="28760" y="140501"/>
                </a:cubicBezTo>
                <a:cubicBezTo>
                  <a:pt x="26173" y="138345"/>
                  <a:pt x="24274" y="135425"/>
                  <a:pt x="21616" y="133357"/>
                </a:cubicBezTo>
                <a:cubicBezTo>
                  <a:pt x="17098" y="129843"/>
                  <a:pt x="7328" y="123832"/>
                  <a:pt x="7328" y="123832"/>
                </a:cubicBezTo>
                <a:cubicBezTo>
                  <a:pt x="5741" y="121451"/>
                  <a:pt x="3846" y="119248"/>
                  <a:pt x="2566" y="116688"/>
                </a:cubicBezTo>
                <a:cubicBezTo>
                  <a:pt x="-1731" y="108094"/>
                  <a:pt x="145" y="103367"/>
                  <a:pt x="2566" y="92876"/>
                </a:cubicBezTo>
                <a:cubicBezTo>
                  <a:pt x="3695" y="87984"/>
                  <a:pt x="3151" y="81373"/>
                  <a:pt x="7328" y="78588"/>
                </a:cubicBezTo>
                <a:lnTo>
                  <a:pt x="21616" y="69063"/>
                </a:lnTo>
                <a:cubicBezTo>
                  <a:pt x="35103" y="48829"/>
                  <a:pt x="12896" y="80161"/>
                  <a:pt x="40666" y="52394"/>
                </a:cubicBezTo>
                <a:cubicBezTo>
                  <a:pt x="43047" y="50013"/>
                  <a:pt x="45152" y="47318"/>
                  <a:pt x="47810" y="45251"/>
                </a:cubicBezTo>
                <a:cubicBezTo>
                  <a:pt x="52328" y="41737"/>
                  <a:pt x="57335" y="38901"/>
                  <a:pt x="62097" y="35726"/>
                </a:cubicBezTo>
                <a:lnTo>
                  <a:pt x="69241" y="30963"/>
                </a:lnTo>
                <a:cubicBezTo>
                  <a:pt x="70828" y="28582"/>
                  <a:pt x="71979" y="25843"/>
                  <a:pt x="74003" y="23819"/>
                </a:cubicBezTo>
                <a:cubicBezTo>
                  <a:pt x="77147" y="20675"/>
                  <a:pt x="83772" y="17321"/>
                  <a:pt x="88291" y="16676"/>
                </a:cubicBezTo>
                <a:cubicBezTo>
                  <a:pt x="91434" y="16227"/>
                  <a:pt x="89878" y="-390"/>
                  <a:pt x="93053" y="7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олилиния 55">
            <a:extLst>
              <a:ext uri="{FF2B5EF4-FFF2-40B4-BE49-F238E27FC236}">
                <a16:creationId xmlns:a16="http://schemas.microsoft.com/office/drawing/2014/main" id="{79ABE918-43B3-46CF-9286-1D2F8A90C72D}"/>
              </a:ext>
            </a:extLst>
          </p:cNvPr>
          <p:cNvSpPr/>
          <p:nvPr/>
        </p:nvSpPr>
        <p:spPr bwMode="auto">
          <a:xfrm>
            <a:off x="9415830" y="2406972"/>
            <a:ext cx="42316" cy="13220"/>
          </a:xfrm>
          <a:custGeom>
            <a:avLst/>
            <a:gdLst>
              <a:gd name="connsiteX0" fmla="*/ 17 w 64932"/>
              <a:gd name="connsiteY0" fmla="*/ 1046 h 20284"/>
              <a:gd name="connsiteX1" fmla="*/ 38117 w 64932"/>
              <a:gd name="connsiteY1" fmla="*/ 3427 h 20284"/>
              <a:gd name="connsiteX2" fmla="*/ 52405 w 64932"/>
              <a:gd name="connsiteY2" fmla="*/ 8190 h 20284"/>
              <a:gd name="connsiteX3" fmla="*/ 59549 w 64932"/>
              <a:gd name="connsiteY3" fmla="*/ 10571 h 20284"/>
              <a:gd name="connsiteX4" fmla="*/ 64311 w 64932"/>
              <a:gd name="connsiteY4" fmla="*/ 17715 h 20284"/>
              <a:gd name="connsiteX5" fmla="*/ 42880 w 64932"/>
              <a:gd name="connsiteY5" fmla="*/ 20096 h 20284"/>
              <a:gd name="connsiteX6" fmla="*/ 17 w 64932"/>
              <a:gd name="connsiteY6" fmla="*/ 1046 h 2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32" h="20284">
                <a:moveTo>
                  <a:pt x="17" y="1046"/>
                </a:moveTo>
                <a:cubicBezTo>
                  <a:pt x="-777" y="-1732"/>
                  <a:pt x="25509" y="1708"/>
                  <a:pt x="38117" y="3427"/>
                </a:cubicBezTo>
                <a:cubicBezTo>
                  <a:pt x="43091" y="4105"/>
                  <a:pt x="47642" y="6602"/>
                  <a:pt x="52405" y="8190"/>
                </a:cubicBezTo>
                <a:lnTo>
                  <a:pt x="59549" y="10571"/>
                </a:lnTo>
                <a:cubicBezTo>
                  <a:pt x="61136" y="12952"/>
                  <a:pt x="66796" y="16295"/>
                  <a:pt x="64311" y="17715"/>
                </a:cubicBezTo>
                <a:cubicBezTo>
                  <a:pt x="58070" y="21281"/>
                  <a:pt x="50068" y="20096"/>
                  <a:pt x="42880" y="20096"/>
                </a:cubicBezTo>
                <a:cubicBezTo>
                  <a:pt x="25399" y="20096"/>
                  <a:pt x="811" y="3824"/>
                  <a:pt x="17" y="1046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олилиния 56">
            <a:extLst>
              <a:ext uri="{FF2B5EF4-FFF2-40B4-BE49-F238E27FC236}">
                <a16:creationId xmlns:a16="http://schemas.microsoft.com/office/drawing/2014/main" id="{83F6FB6D-8BFC-4DF6-A871-68235FFE2819}"/>
              </a:ext>
            </a:extLst>
          </p:cNvPr>
          <p:cNvSpPr/>
          <p:nvPr/>
        </p:nvSpPr>
        <p:spPr bwMode="auto">
          <a:xfrm>
            <a:off x="9845654" y="1916973"/>
            <a:ext cx="14384" cy="5005"/>
          </a:xfrm>
          <a:custGeom>
            <a:avLst/>
            <a:gdLst>
              <a:gd name="connsiteX0" fmla="*/ 85 w 22073"/>
              <a:gd name="connsiteY0" fmla="*/ 450 h 7681"/>
              <a:gd name="connsiteX1" fmla="*/ 21516 w 22073"/>
              <a:gd name="connsiteY1" fmla="*/ 2831 h 7681"/>
              <a:gd name="connsiteX2" fmla="*/ 14372 w 22073"/>
              <a:gd name="connsiteY2" fmla="*/ 7594 h 7681"/>
              <a:gd name="connsiteX3" fmla="*/ 85 w 22073"/>
              <a:gd name="connsiteY3" fmla="*/ 450 h 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3" h="7681">
                <a:moveTo>
                  <a:pt x="85" y="450"/>
                </a:moveTo>
                <a:cubicBezTo>
                  <a:pt x="1276" y="-344"/>
                  <a:pt x="15087" y="-384"/>
                  <a:pt x="21516" y="2831"/>
                </a:cubicBezTo>
                <a:cubicBezTo>
                  <a:pt x="24076" y="4111"/>
                  <a:pt x="17149" y="6900"/>
                  <a:pt x="14372" y="7594"/>
                </a:cubicBezTo>
                <a:cubicBezTo>
                  <a:pt x="10522" y="8557"/>
                  <a:pt x="-1106" y="1244"/>
                  <a:pt x="85" y="450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Полилиния 57">
            <a:extLst>
              <a:ext uri="{FF2B5EF4-FFF2-40B4-BE49-F238E27FC236}">
                <a16:creationId xmlns:a16="http://schemas.microsoft.com/office/drawing/2014/main" id="{956C246B-E0C4-4E3C-976A-733C16ECFE45}"/>
              </a:ext>
            </a:extLst>
          </p:cNvPr>
          <p:cNvSpPr/>
          <p:nvPr/>
        </p:nvSpPr>
        <p:spPr bwMode="auto">
          <a:xfrm>
            <a:off x="9721559" y="2088851"/>
            <a:ext cx="45202" cy="34812"/>
          </a:xfrm>
          <a:custGeom>
            <a:avLst/>
            <a:gdLst>
              <a:gd name="connsiteX0" fmla="*/ 2381 w 69360"/>
              <a:gd name="connsiteY0" fmla="*/ 1030 h 53417"/>
              <a:gd name="connsiteX1" fmla="*/ 33337 w 69360"/>
              <a:gd name="connsiteY1" fmla="*/ 3411 h 53417"/>
              <a:gd name="connsiteX2" fmla="*/ 54768 w 69360"/>
              <a:gd name="connsiteY2" fmla="*/ 12936 h 53417"/>
              <a:gd name="connsiteX3" fmla="*/ 61912 w 69360"/>
              <a:gd name="connsiteY3" fmla="*/ 15317 h 53417"/>
              <a:gd name="connsiteX4" fmla="*/ 66675 w 69360"/>
              <a:gd name="connsiteY4" fmla="*/ 22461 h 53417"/>
              <a:gd name="connsiteX5" fmla="*/ 66675 w 69360"/>
              <a:gd name="connsiteY5" fmla="*/ 53417 h 53417"/>
              <a:gd name="connsiteX6" fmla="*/ 45243 w 69360"/>
              <a:gd name="connsiteY6" fmla="*/ 51036 h 53417"/>
              <a:gd name="connsiteX7" fmla="*/ 30956 w 69360"/>
              <a:gd name="connsiteY7" fmla="*/ 46274 h 53417"/>
              <a:gd name="connsiteX8" fmla="*/ 23812 w 69360"/>
              <a:gd name="connsiteY8" fmla="*/ 43892 h 53417"/>
              <a:gd name="connsiteX9" fmla="*/ 14287 w 69360"/>
              <a:gd name="connsiteY9" fmla="*/ 36749 h 53417"/>
              <a:gd name="connsiteX10" fmla="*/ 0 w 69360"/>
              <a:gd name="connsiteY10" fmla="*/ 27224 h 53417"/>
              <a:gd name="connsiteX11" fmla="*/ 2381 w 69360"/>
              <a:gd name="connsiteY11" fmla="*/ 20080 h 53417"/>
              <a:gd name="connsiteX12" fmla="*/ 2381 w 69360"/>
              <a:gd name="connsiteY12" fmla="*/ 1030 h 5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360" h="53417">
                <a:moveTo>
                  <a:pt x="2381" y="1030"/>
                </a:moveTo>
                <a:cubicBezTo>
                  <a:pt x="7540" y="-1748"/>
                  <a:pt x="23115" y="1797"/>
                  <a:pt x="33337" y="3411"/>
                </a:cubicBezTo>
                <a:cubicBezTo>
                  <a:pt x="51297" y="6247"/>
                  <a:pt x="42902" y="7004"/>
                  <a:pt x="54768" y="12936"/>
                </a:cubicBezTo>
                <a:cubicBezTo>
                  <a:pt x="57013" y="14058"/>
                  <a:pt x="59531" y="14523"/>
                  <a:pt x="61912" y="15317"/>
                </a:cubicBezTo>
                <a:cubicBezTo>
                  <a:pt x="63500" y="17698"/>
                  <a:pt x="65395" y="19901"/>
                  <a:pt x="66675" y="22461"/>
                </a:cubicBezTo>
                <a:cubicBezTo>
                  <a:pt x="71987" y="33085"/>
                  <a:pt x="68007" y="40098"/>
                  <a:pt x="66675" y="53417"/>
                </a:cubicBezTo>
                <a:cubicBezTo>
                  <a:pt x="59531" y="52623"/>
                  <a:pt x="52291" y="52446"/>
                  <a:pt x="45243" y="51036"/>
                </a:cubicBezTo>
                <a:cubicBezTo>
                  <a:pt x="40321" y="50052"/>
                  <a:pt x="35718" y="47861"/>
                  <a:pt x="30956" y="46274"/>
                </a:cubicBezTo>
                <a:lnTo>
                  <a:pt x="23812" y="43892"/>
                </a:lnTo>
                <a:cubicBezTo>
                  <a:pt x="20637" y="41511"/>
                  <a:pt x="17538" y="39025"/>
                  <a:pt x="14287" y="36749"/>
                </a:cubicBezTo>
                <a:cubicBezTo>
                  <a:pt x="9598" y="33467"/>
                  <a:pt x="0" y="27224"/>
                  <a:pt x="0" y="27224"/>
                </a:cubicBezTo>
                <a:cubicBezTo>
                  <a:pt x="794" y="24843"/>
                  <a:pt x="1259" y="22325"/>
                  <a:pt x="2381" y="20080"/>
                </a:cubicBezTo>
                <a:cubicBezTo>
                  <a:pt x="5386" y="14070"/>
                  <a:pt x="-2778" y="3808"/>
                  <a:pt x="2381" y="1030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олилиния 58">
            <a:extLst>
              <a:ext uri="{FF2B5EF4-FFF2-40B4-BE49-F238E27FC236}">
                <a16:creationId xmlns:a16="http://schemas.microsoft.com/office/drawing/2014/main" id="{D620F287-501C-4871-BF7A-8E4E4B662F88}"/>
              </a:ext>
            </a:extLst>
          </p:cNvPr>
          <p:cNvSpPr/>
          <p:nvPr/>
        </p:nvSpPr>
        <p:spPr bwMode="auto">
          <a:xfrm>
            <a:off x="9684314" y="2221366"/>
            <a:ext cx="24829" cy="73002"/>
          </a:xfrm>
          <a:custGeom>
            <a:avLst/>
            <a:gdLst>
              <a:gd name="connsiteX0" fmla="*/ 21431 w 38100"/>
              <a:gd name="connsiteY0" fmla="*/ 99 h 112018"/>
              <a:gd name="connsiteX1" fmla="*/ 23812 w 38100"/>
              <a:gd name="connsiteY1" fmla="*/ 31055 h 112018"/>
              <a:gd name="connsiteX2" fmla="*/ 33337 w 38100"/>
              <a:gd name="connsiteY2" fmla="*/ 50105 h 112018"/>
              <a:gd name="connsiteX3" fmla="*/ 38100 w 38100"/>
              <a:gd name="connsiteY3" fmla="*/ 69155 h 112018"/>
              <a:gd name="connsiteX4" fmla="*/ 26193 w 38100"/>
              <a:gd name="connsiteY4" fmla="*/ 107255 h 112018"/>
              <a:gd name="connsiteX5" fmla="*/ 16668 w 38100"/>
              <a:gd name="connsiteY5" fmla="*/ 112018 h 112018"/>
              <a:gd name="connsiteX6" fmla="*/ 7143 w 38100"/>
              <a:gd name="connsiteY6" fmla="*/ 109637 h 112018"/>
              <a:gd name="connsiteX7" fmla="*/ 0 w 38100"/>
              <a:gd name="connsiteY7" fmla="*/ 78680 h 112018"/>
              <a:gd name="connsiteX8" fmla="*/ 2381 w 38100"/>
              <a:gd name="connsiteY8" fmla="*/ 42962 h 112018"/>
              <a:gd name="connsiteX9" fmla="*/ 4762 w 38100"/>
              <a:gd name="connsiteY9" fmla="*/ 35818 h 112018"/>
              <a:gd name="connsiteX10" fmla="*/ 7143 w 38100"/>
              <a:gd name="connsiteY10" fmla="*/ 21530 h 112018"/>
              <a:gd name="connsiteX11" fmla="*/ 21431 w 38100"/>
              <a:gd name="connsiteY11" fmla="*/ 99 h 11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100" h="112018">
                <a:moveTo>
                  <a:pt x="21431" y="99"/>
                </a:moveTo>
                <a:cubicBezTo>
                  <a:pt x="24209" y="1686"/>
                  <a:pt x="21415" y="20987"/>
                  <a:pt x="23812" y="31055"/>
                </a:cubicBezTo>
                <a:cubicBezTo>
                  <a:pt x="25456" y="37961"/>
                  <a:pt x="31615" y="43218"/>
                  <a:pt x="33337" y="50105"/>
                </a:cubicBezTo>
                <a:lnTo>
                  <a:pt x="38100" y="69155"/>
                </a:lnTo>
                <a:cubicBezTo>
                  <a:pt x="36115" y="92962"/>
                  <a:pt x="42115" y="95313"/>
                  <a:pt x="26193" y="107255"/>
                </a:cubicBezTo>
                <a:cubicBezTo>
                  <a:pt x="23353" y="109385"/>
                  <a:pt x="19843" y="110430"/>
                  <a:pt x="16668" y="112018"/>
                </a:cubicBezTo>
                <a:cubicBezTo>
                  <a:pt x="13493" y="111224"/>
                  <a:pt x="9866" y="111452"/>
                  <a:pt x="7143" y="109637"/>
                </a:cubicBezTo>
                <a:cubicBezTo>
                  <a:pt x="-1223" y="104059"/>
                  <a:pt x="379" y="82473"/>
                  <a:pt x="0" y="78680"/>
                </a:cubicBezTo>
                <a:cubicBezTo>
                  <a:pt x="794" y="66774"/>
                  <a:pt x="1063" y="54821"/>
                  <a:pt x="2381" y="42962"/>
                </a:cubicBezTo>
                <a:cubicBezTo>
                  <a:pt x="2658" y="40467"/>
                  <a:pt x="4218" y="38268"/>
                  <a:pt x="4762" y="35818"/>
                </a:cubicBezTo>
                <a:cubicBezTo>
                  <a:pt x="5809" y="31105"/>
                  <a:pt x="4984" y="25849"/>
                  <a:pt x="7143" y="21530"/>
                </a:cubicBezTo>
                <a:cubicBezTo>
                  <a:pt x="9744" y="16328"/>
                  <a:pt x="18653" y="-1488"/>
                  <a:pt x="21431" y="99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Полилиния 59">
            <a:extLst>
              <a:ext uri="{FF2B5EF4-FFF2-40B4-BE49-F238E27FC236}">
                <a16:creationId xmlns:a16="http://schemas.microsoft.com/office/drawing/2014/main" id="{1D205B95-8ADF-4C03-9090-AF573F45CBA4}"/>
              </a:ext>
            </a:extLst>
          </p:cNvPr>
          <p:cNvSpPr/>
          <p:nvPr/>
        </p:nvSpPr>
        <p:spPr bwMode="auto">
          <a:xfrm>
            <a:off x="9608195" y="2112366"/>
            <a:ext cx="48360" cy="23712"/>
          </a:xfrm>
          <a:custGeom>
            <a:avLst/>
            <a:gdLst>
              <a:gd name="connsiteX0" fmla="*/ 9644 w 74206"/>
              <a:gd name="connsiteY0" fmla="*/ 666 h 36384"/>
              <a:gd name="connsiteX1" fmla="*/ 21551 w 74206"/>
              <a:gd name="connsiteY1" fmla="*/ 3047 h 36384"/>
              <a:gd name="connsiteX2" fmla="*/ 28694 w 74206"/>
              <a:gd name="connsiteY2" fmla="*/ 7809 h 36384"/>
              <a:gd name="connsiteX3" fmla="*/ 47744 w 74206"/>
              <a:gd name="connsiteY3" fmla="*/ 17334 h 36384"/>
              <a:gd name="connsiteX4" fmla="*/ 57269 w 74206"/>
              <a:gd name="connsiteY4" fmla="*/ 22097 h 36384"/>
              <a:gd name="connsiteX5" fmla="*/ 71557 w 74206"/>
              <a:gd name="connsiteY5" fmla="*/ 26859 h 36384"/>
              <a:gd name="connsiteX6" fmla="*/ 73938 w 74206"/>
              <a:gd name="connsiteY6" fmla="*/ 34003 h 36384"/>
              <a:gd name="connsiteX7" fmla="*/ 66794 w 74206"/>
              <a:gd name="connsiteY7" fmla="*/ 36384 h 36384"/>
              <a:gd name="connsiteX8" fmla="*/ 38219 w 74206"/>
              <a:gd name="connsiteY8" fmla="*/ 34003 h 36384"/>
              <a:gd name="connsiteX9" fmla="*/ 19169 w 74206"/>
              <a:gd name="connsiteY9" fmla="*/ 29241 h 36384"/>
              <a:gd name="connsiteX10" fmla="*/ 12026 w 74206"/>
              <a:gd name="connsiteY10" fmla="*/ 26859 h 36384"/>
              <a:gd name="connsiteX11" fmla="*/ 4882 w 74206"/>
              <a:gd name="connsiteY11" fmla="*/ 22097 h 36384"/>
              <a:gd name="connsiteX12" fmla="*/ 119 w 74206"/>
              <a:gd name="connsiteY12" fmla="*/ 14953 h 36384"/>
              <a:gd name="connsiteX13" fmla="*/ 9644 w 74206"/>
              <a:gd name="connsiteY13" fmla="*/ 666 h 3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206" h="36384">
                <a:moveTo>
                  <a:pt x="9644" y="666"/>
                </a:moveTo>
                <a:cubicBezTo>
                  <a:pt x="13216" y="-1318"/>
                  <a:pt x="17761" y="1626"/>
                  <a:pt x="21551" y="3047"/>
                </a:cubicBezTo>
                <a:cubicBezTo>
                  <a:pt x="24230" y="4052"/>
                  <a:pt x="26267" y="6292"/>
                  <a:pt x="28694" y="7809"/>
                </a:cubicBezTo>
                <a:cubicBezTo>
                  <a:pt x="51283" y="21927"/>
                  <a:pt x="31585" y="10408"/>
                  <a:pt x="47744" y="17334"/>
                </a:cubicBezTo>
                <a:cubicBezTo>
                  <a:pt x="51007" y="18732"/>
                  <a:pt x="53973" y="20779"/>
                  <a:pt x="57269" y="22097"/>
                </a:cubicBezTo>
                <a:cubicBezTo>
                  <a:pt x="61930" y="23961"/>
                  <a:pt x="71557" y="26859"/>
                  <a:pt x="71557" y="26859"/>
                </a:cubicBezTo>
                <a:cubicBezTo>
                  <a:pt x="72351" y="29240"/>
                  <a:pt x="75061" y="31758"/>
                  <a:pt x="73938" y="34003"/>
                </a:cubicBezTo>
                <a:cubicBezTo>
                  <a:pt x="72815" y="36248"/>
                  <a:pt x="69304" y="36384"/>
                  <a:pt x="66794" y="36384"/>
                </a:cubicBezTo>
                <a:cubicBezTo>
                  <a:pt x="57236" y="36384"/>
                  <a:pt x="47744" y="34797"/>
                  <a:pt x="38219" y="34003"/>
                </a:cubicBezTo>
                <a:cubicBezTo>
                  <a:pt x="31869" y="32416"/>
                  <a:pt x="25378" y="31312"/>
                  <a:pt x="19169" y="29241"/>
                </a:cubicBezTo>
                <a:cubicBezTo>
                  <a:pt x="16788" y="28447"/>
                  <a:pt x="14271" y="27982"/>
                  <a:pt x="12026" y="26859"/>
                </a:cubicBezTo>
                <a:cubicBezTo>
                  <a:pt x="9466" y="25579"/>
                  <a:pt x="7263" y="23684"/>
                  <a:pt x="4882" y="22097"/>
                </a:cubicBezTo>
                <a:cubicBezTo>
                  <a:pt x="3294" y="19716"/>
                  <a:pt x="1399" y="17513"/>
                  <a:pt x="119" y="14953"/>
                </a:cubicBezTo>
                <a:cubicBezTo>
                  <a:pt x="-1004" y="12708"/>
                  <a:pt x="6072" y="2650"/>
                  <a:pt x="9644" y="666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Полилиния 60">
            <a:extLst>
              <a:ext uri="{FF2B5EF4-FFF2-40B4-BE49-F238E27FC236}">
                <a16:creationId xmlns:a16="http://schemas.microsoft.com/office/drawing/2014/main" id="{92D7E542-C3B0-4237-B45A-2EC296A78C2B}"/>
              </a:ext>
            </a:extLst>
          </p:cNvPr>
          <p:cNvSpPr/>
          <p:nvPr/>
        </p:nvSpPr>
        <p:spPr bwMode="auto">
          <a:xfrm>
            <a:off x="9643966" y="2212812"/>
            <a:ext cx="13966" cy="49648"/>
          </a:xfrm>
          <a:custGeom>
            <a:avLst/>
            <a:gdLst>
              <a:gd name="connsiteX0" fmla="*/ 4763 w 21431"/>
              <a:gd name="connsiteY0" fmla="*/ 1319 h 76182"/>
              <a:gd name="connsiteX1" fmla="*/ 7144 w 21431"/>
              <a:gd name="connsiteY1" fmla="*/ 13225 h 76182"/>
              <a:gd name="connsiteX2" fmla="*/ 9525 w 21431"/>
              <a:gd name="connsiteY2" fmla="*/ 20369 h 76182"/>
              <a:gd name="connsiteX3" fmla="*/ 16669 w 21431"/>
              <a:gd name="connsiteY3" fmla="*/ 44181 h 76182"/>
              <a:gd name="connsiteX4" fmla="*/ 19050 w 21431"/>
              <a:gd name="connsiteY4" fmla="*/ 51325 h 76182"/>
              <a:gd name="connsiteX5" fmla="*/ 21431 w 21431"/>
              <a:gd name="connsiteY5" fmla="*/ 58469 h 76182"/>
              <a:gd name="connsiteX6" fmla="*/ 19050 w 21431"/>
              <a:gd name="connsiteY6" fmla="*/ 75138 h 76182"/>
              <a:gd name="connsiteX7" fmla="*/ 0 w 21431"/>
              <a:gd name="connsiteY7" fmla="*/ 67994 h 76182"/>
              <a:gd name="connsiteX8" fmla="*/ 2381 w 21431"/>
              <a:gd name="connsiteY8" fmla="*/ 46563 h 76182"/>
              <a:gd name="connsiteX9" fmla="*/ 4763 w 21431"/>
              <a:gd name="connsiteY9" fmla="*/ 1319 h 7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31" h="76182">
                <a:moveTo>
                  <a:pt x="4763" y="1319"/>
                </a:moveTo>
                <a:cubicBezTo>
                  <a:pt x="5557" y="-4237"/>
                  <a:pt x="6162" y="9299"/>
                  <a:pt x="7144" y="13225"/>
                </a:cubicBezTo>
                <a:cubicBezTo>
                  <a:pt x="7753" y="15660"/>
                  <a:pt x="8835" y="17955"/>
                  <a:pt x="9525" y="20369"/>
                </a:cubicBezTo>
                <a:cubicBezTo>
                  <a:pt x="16720" y="45554"/>
                  <a:pt x="5354" y="10238"/>
                  <a:pt x="16669" y="44181"/>
                </a:cubicBezTo>
                <a:lnTo>
                  <a:pt x="19050" y="51325"/>
                </a:lnTo>
                <a:lnTo>
                  <a:pt x="21431" y="58469"/>
                </a:lnTo>
                <a:cubicBezTo>
                  <a:pt x="20637" y="64025"/>
                  <a:pt x="23019" y="71169"/>
                  <a:pt x="19050" y="75138"/>
                </a:cubicBezTo>
                <a:cubicBezTo>
                  <a:pt x="14932" y="79256"/>
                  <a:pt x="3021" y="70007"/>
                  <a:pt x="0" y="67994"/>
                </a:cubicBezTo>
                <a:cubicBezTo>
                  <a:pt x="794" y="60850"/>
                  <a:pt x="1451" y="53690"/>
                  <a:pt x="2381" y="46563"/>
                </a:cubicBezTo>
                <a:cubicBezTo>
                  <a:pt x="7481" y="7466"/>
                  <a:pt x="3969" y="6875"/>
                  <a:pt x="4763" y="1319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Полилиния 61">
            <a:extLst>
              <a:ext uri="{FF2B5EF4-FFF2-40B4-BE49-F238E27FC236}">
                <a16:creationId xmlns:a16="http://schemas.microsoft.com/office/drawing/2014/main" id="{F2F2FE6E-DDE8-40FC-A6AB-C1B02B8805DB}"/>
              </a:ext>
            </a:extLst>
          </p:cNvPr>
          <p:cNvSpPr/>
          <p:nvPr/>
        </p:nvSpPr>
        <p:spPr bwMode="auto">
          <a:xfrm>
            <a:off x="9815860" y="2022792"/>
            <a:ext cx="38087" cy="15114"/>
          </a:xfrm>
          <a:custGeom>
            <a:avLst/>
            <a:gdLst>
              <a:gd name="connsiteX0" fmla="*/ 557 w 58442"/>
              <a:gd name="connsiteY0" fmla="*/ 16669 h 23192"/>
              <a:gd name="connsiteX1" fmla="*/ 12463 w 58442"/>
              <a:gd name="connsiteY1" fmla="*/ 11906 h 23192"/>
              <a:gd name="connsiteX2" fmla="*/ 19607 w 58442"/>
              <a:gd name="connsiteY2" fmla="*/ 7144 h 23192"/>
              <a:gd name="connsiteX3" fmla="*/ 33894 w 58442"/>
              <a:gd name="connsiteY3" fmla="*/ 2381 h 23192"/>
              <a:gd name="connsiteX4" fmla="*/ 41038 w 58442"/>
              <a:gd name="connsiteY4" fmla="*/ 0 h 23192"/>
              <a:gd name="connsiteX5" fmla="*/ 57707 w 58442"/>
              <a:gd name="connsiteY5" fmla="*/ 2381 h 23192"/>
              <a:gd name="connsiteX6" fmla="*/ 55326 w 58442"/>
              <a:gd name="connsiteY6" fmla="*/ 9525 h 23192"/>
              <a:gd name="connsiteX7" fmla="*/ 45801 w 58442"/>
              <a:gd name="connsiteY7" fmla="*/ 16669 h 23192"/>
              <a:gd name="connsiteX8" fmla="*/ 31513 w 58442"/>
              <a:gd name="connsiteY8" fmla="*/ 21431 h 23192"/>
              <a:gd name="connsiteX9" fmla="*/ 557 w 58442"/>
              <a:gd name="connsiteY9" fmla="*/ 16669 h 2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442" h="23192">
                <a:moveTo>
                  <a:pt x="557" y="16669"/>
                </a:moveTo>
                <a:cubicBezTo>
                  <a:pt x="-2618" y="15082"/>
                  <a:pt x="8640" y="13818"/>
                  <a:pt x="12463" y="11906"/>
                </a:cubicBezTo>
                <a:cubicBezTo>
                  <a:pt x="15023" y="10626"/>
                  <a:pt x="16992" y="8306"/>
                  <a:pt x="19607" y="7144"/>
                </a:cubicBezTo>
                <a:cubicBezTo>
                  <a:pt x="24194" y="5105"/>
                  <a:pt x="29132" y="3969"/>
                  <a:pt x="33894" y="2381"/>
                </a:cubicBezTo>
                <a:lnTo>
                  <a:pt x="41038" y="0"/>
                </a:lnTo>
                <a:cubicBezTo>
                  <a:pt x="46594" y="794"/>
                  <a:pt x="53037" y="-732"/>
                  <a:pt x="57707" y="2381"/>
                </a:cubicBezTo>
                <a:cubicBezTo>
                  <a:pt x="59796" y="3773"/>
                  <a:pt x="56933" y="7597"/>
                  <a:pt x="55326" y="9525"/>
                </a:cubicBezTo>
                <a:cubicBezTo>
                  <a:pt x="52785" y="12574"/>
                  <a:pt x="49351" y="14894"/>
                  <a:pt x="45801" y="16669"/>
                </a:cubicBezTo>
                <a:cubicBezTo>
                  <a:pt x="41311" y="18914"/>
                  <a:pt x="36276" y="19843"/>
                  <a:pt x="31513" y="21431"/>
                </a:cubicBezTo>
                <a:cubicBezTo>
                  <a:pt x="15329" y="26826"/>
                  <a:pt x="3732" y="18256"/>
                  <a:pt x="557" y="16669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302" tIns="27651" rIns="55302" bIns="27651" numCol="1" rtlCol="0" anchor="t" anchorCtr="0" compatLnSpc="1">
            <a:prstTxWarp prst="textNoShape">
              <a:avLst/>
            </a:prstTxWarp>
          </a:bodyPr>
          <a:lstStyle/>
          <a:p>
            <a:pPr algn="ctr" defTabSz="5530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52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555356F3-1B8E-4143-AC81-B27776AC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7592" y="4107814"/>
            <a:ext cx="4549914" cy="2497508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BE66F3A0-A11F-4B26-9399-BAC6DE3EA055}"/>
              </a:ext>
            </a:extLst>
          </p:cNvPr>
          <p:cNvSpPr/>
          <p:nvPr/>
        </p:nvSpPr>
        <p:spPr>
          <a:xfrm>
            <a:off x="1451205" y="3836356"/>
            <a:ext cx="4087999" cy="284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15"/>
              </a:lnSpc>
            </a:pPr>
            <a:r>
              <a:rPr lang="en-US" sz="1693" b="1" dirty="0">
                <a:cs typeface="Times New Roman" pitchFamily="18" charset="0"/>
              </a:rPr>
              <a:t>Sn</a:t>
            </a:r>
            <a:endParaRPr lang="ru-RU" sz="1693" b="1" dirty="0">
              <a:cs typeface="Times New Roman" pitchFamily="18" charset="0"/>
            </a:endParaRPr>
          </a:p>
        </p:txBody>
      </p:sp>
      <p:sp>
        <p:nvSpPr>
          <p:cNvPr id="49" name="Заголовок 2">
            <a:extLst>
              <a:ext uri="{FF2B5EF4-FFF2-40B4-BE49-F238E27FC236}">
                <a16:creationId xmlns:a16="http://schemas.microsoft.com/office/drawing/2014/main" id="{C375556F-090B-49E5-A17D-A9AC8650D50C}"/>
              </a:ext>
            </a:extLst>
          </p:cNvPr>
          <p:cNvSpPr txBox="1">
            <a:spLocks/>
          </p:cNvSpPr>
          <p:nvPr/>
        </p:nvSpPr>
        <p:spPr>
          <a:xfrm>
            <a:off x="1707298" y="73091"/>
            <a:ext cx="8777402" cy="90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+mn-lt"/>
              </a:rPr>
              <a:t>Аномальные геохимические поля </a:t>
            </a:r>
            <a:r>
              <a:rPr lang="en-US" sz="2000" b="1" dirty="0">
                <a:latin typeface="+mn-lt"/>
              </a:rPr>
              <a:t>Ni, Ag, Sn, Pb</a:t>
            </a:r>
            <a:r>
              <a:rPr lang="ru-RU" sz="2000" b="1" dirty="0">
                <a:latin typeface="+mn-lt"/>
              </a:rPr>
              <a:t> АЗРФ</a:t>
            </a:r>
            <a:r>
              <a:rPr lang="en-US" sz="2000" b="1" dirty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м</a:t>
            </a:r>
            <a:r>
              <a:rPr lang="en-US" sz="2000" b="1" dirty="0">
                <a:latin typeface="+mn-lt"/>
              </a:rPr>
              <a:t>-</a:t>
            </a:r>
            <a:r>
              <a:rPr lang="ru-RU" sz="2000" b="1" dirty="0">
                <a:latin typeface="+mn-lt"/>
              </a:rPr>
              <a:t>ба 1:2 500 000</a:t>
            </a:r>
          </a:p>
        </p:txBody>
      </p:sp>
    </p:spTree>
    <p:extLst>
      <p:ext uri="{BB962C8B-B14F-4D97-AF65-F5344CB8AC3E}">
        <p14:creationId xmlns:p14="http://schemas.microsoft.com/office/powerpoint/2010/main" val="285592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:a16="http://schemas.microsoft.com/office/drawing/2014/main" id="{957D54DD-D851-4149-ADD3-EAC2FF78494A}"/>
              </a:ext>
            </a:extLst>
          </p:cNvPr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58" y="1179038"/>
            <a:ext cx="9570330" cy="4911818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BCA8E302-0470-43AA-A892-CACDD8473169}"/>
              </a:ext>
            </a:extLst>
          </p:cNvPr>
          <p:cNvSpPr txBox="1">
            <a:spLocks/>
          </p:cNvSpPr>
          <p:nvPr/>
        </p:nvSpPr>
        <p:spPr>
          <a:xfrm>
            <a:off x="1707298" y="73091"/>
            <a:ext cx="8777402" cy="90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latin typeface="+mn-lt"/>
              </a:rPr>
              <a:t>Карта </a:t>
            </a:r>
            <a:r>
              <a:rPr lang="ru-RU" sz="1800" b="1" dirty="0" err="1">
                <a:latin typeface="+mn-lt"/>
              </a:rPr>
              <a:t>минерагенического</a:t>
            </a:r>
            <a:r>
              <a:rPr lang="ru-RU" sz="1800" b="1" dirty="0">
                <a:latin typeface="+mn-lt"/>
              </a:rPr>
              <a:t> районирования на геохимической основе м-ба 1:2 500 000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8CD6BD-5D62-45C3-AF1D-7CF5179F5A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8" y="5440609"/>
            <a:ext cx="3454107" cy="130049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86506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:a16="http://schemas.microsoft.com/office/drawing/2014/main" id="{5773C009-0147-4489-B9DF-CB2B4CF3A13B}"/>
              </a:ext>
            </a:extLst>
          </p:cNvPr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72" y="973091"/>
            <a:ext cx="9892854" cy="5622601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BCA8E302-0470-43AA-A892-CACDD8473169}"/>
              </a:ext>
            </a:extLst>
          </p:cNvPr>
          <p:cNvSpPr txBox="1">
            <a:spLocks/>
          </p:cNvSpPr>
          <p:nvPr/>
        </p:nvSpPr>
        <p:spPr>
          <a:xfrm>
            <a:off x="1707298" y="73091"/>
            <a:ext cx="8777402" cy="90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latin typeface="+mn-lt"/>
              </a:rPr>
              <a:t>Карта эколого-геохимического районирования Арктической зоны </a:t>
            </a:r>
            <a:r>
              <a:rPr lang="ru-RU" sz="1800" b="1" dirty="0" err="1">
                <a:latin typeface="+mn-lt"/>
              </a:rPr>
              <a:t>РФм</a:t>
            </a:r>
            <a:r>
              <a:rPr lang="ru-RU" sz="1800" b="1" dirty="0">
                <a:latin typeface="+mn-lt"/>
              </a:rPr>
              <a:t>-ба 1:2 500 000 </a:t>
            </a:r>
          </a:p>
          <a:p>
            <a:pPr algn="ctr"/>
            <a:r>
              <a:rPr lang="ru-RU" sz="1800" b="1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8341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F8CD2FA-1927-4292-A372-9A88E3A3DE22}"/>
              </a:ext>
            </a:extLst>
          </p:cNvPr>
          <p:cNvGrpSpPr/>
          <p:nvPr/>
        </p:nvGrpSpPr>
        <p:grpSpPr>
          <a:xfrm>
            <a:off x="1149572" y="973091"/>
            <a:ext cx="9892854" cy="5372843"/>
            <a:chOff x="1879322" y="1677485"/>
            <a:chExt cx="8571432" cy="465517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EC5996C-8626-4300-82A0-4FB725014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322" y="1677485"/>
              <a:ext cx="8571432" cy="4655174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8C909E0-19FC-4E38-8762-07E24259E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656" y="1969846"/>
              <a:ext cx="4904573" cy="1460521"/>
            </a:xfrm>
            <a:prstGeom prst="rect">
              <a:avLst/>
            </a:prstGeom>
          </p:spPr>
        </p:pic>
      </p:grp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BCA8E302-0470-43AA-A892-CACDD8473169}"/>
              </a:ext>
            </a:extLst>
          </p:cNvPr>
          <p:cNvSpPr txBox="1">
            <a:spLocks/>
          </p:cNvSpPr>
          <p:nvPr/>
        </p:nvSpPr>
        <p:spPr>
          <a:xfrm>
            <a:off x="1707298" y="73091"/>
            <a:ext cx="8777402" cy="90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+mn-lt"/>
              </a:rPr>
              <a:t>Области распространения основных и </a:t>
            </a:r>
          </a:p>
          <a:p>
            <a:pPr algn="ctr"/>
            <a:r>
              <a:rPr lang="ru-RU" sz="2000" b="1" dirty="0">
                <a:latin typeface="+mn-lt"/>
              </a:rPr>
              <a:t>ультраосновных пород по ГХ ассоциации </a:t>
            </a:r>
            <a:r>
              <a:rPr lang="ru-RU" sz="2000" b="1" dirty="0" err="1">
                <a:latin typeface="+mn-lt"/>
              </a:rPr>
              <a:t>Cr</a:t>
            </a:r>
            <a:r>
              <a:rPr lang="ru-RU" sz="2000" b="1" dirty="0">
                <a:latin typeface="+mn-lt"/>
              </a:rPr>
              <a:t>*</a:t>
            </a:r>
            <a:r>
              <a:rPr lang="ru-RU" sz="2000" b="1" dirty="0" err="1">
                <a:latin typeface="+mn-lt"/>
              </a:rPr>
              <a:t>Ni</a:t>
            </a:r>
            <a:r>
              <a:rPr lang="ru-RU" sz="2000" b="1" dirty="0">
                <a:latin typeface="+mn-lt"/>
              </a:rPr>
              <a:t>*</a:t>
            </a:r>
            <a:r>
              <a:rPr lang="ru-RU" sz="2000" b="1" dirty="0" err="1">
                <a:latin typeface="+mn-lt"/>
              </a:rPr>
              <a:t>Co</a:t>
            </a:r>
            <a:r>
              <a:rPr lang="ru-RU" sz="2000" b="1" dirty="0">
                <a:latin typeface="+mn-lt"/>
              </a:rPr>
              <a:t> АЗРФ</a:t>
            </a:r>
          </a:p>
        </p:txBody>
      </p:sp>
    </p:spTree>
    <p:extLst>
      <p:ext uri="{BB962C8B-B14F-4D97-AF65-F5344CB8AC3E}">
        <p14:creationId xmlns:p14="http://schemas.microsoft.com/office/powerpoint/2010/main" val="269827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FB0D60-E4B7-4DED-8D7A-32442ABB658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252" y="1664208"/>
            <a:ext cx="5545431" cy="384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F1DD0D-EE2D-432B-BF76-D949960578E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0268" y="1664208"/>
            <a:ext cx="5545431" cy="384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C0008C-D70D-4208-B1AB-76FDCC971044}"/>
              </a:ext>
            </a:extLst>
          </p:cNvPr>
          <p:cNvSpPr/>
          <p:nvPr/>
        </p:nvSpPr>
        <p:spPr>
          <a:xfrm>
            <a:off x="337252" y="5538169"/>
            <a:ext cx="5769735" cy="577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050" dirty="0">
                <a:ea typeface="Times New Roman" panose="02020603050405020304" pitchFamily="18" charset="0"/>
                <a:cs typeface="Times New Roman" panose="02020603050405020304" pitchFamily="18" charset="0"/>
              </a:rPr>
              <a:t>Аналитика (70-е и 80-е годы)</a:t>
            </a:r>
            <a:endParaRPr lang="en-US" sz="105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05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ХСА </a:t>
            </a:r>
            <a:r>
              <a:rPr lang="en-US" sz="105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en-US" sz="1050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50" dirty="0">
                <a:ea typeface="Times New Roman" panose="02020603050405020304" pitchFamily="18" charset="0"/>
                <a:cs typeface="Times New Roman" panose="02020603050405020304" pitchFamily="18" charset="0"/>
              </a:rPr>
              <a:t>Химико-спектральный анализ на </a:t>
            </a:r>
            <a:r>
              <a:rPr lang="en-US" sz="1050" dirty="0">
                <a:ea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endParaRPr lang="ru-RU" sz="105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ПКСА</a:t>
            </a:r>
            <a:r>
              <a:rPr lang="ru-RU" sz="1050" dirty="0">
                <a:ea typeface="Times New Roman" panose="02020603050405020304" pitchFamily="18" charset="0"/>
                <a:cs typeface="Times New Roman" panose="02020603050405020304" pitchFamily="18" charset="0"/>
              </a:rPr>
              <a:t> - Полуколичественный спектральный анализ</a:t>
            </a:r>
            <a:endParaRPr lang="ru-RU" sz="1050" dirty="0"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F934644-ECA4-45B4-B712-9712B32F4036}"/>
              </a:ext>
            </a:extLst>
          </p:cNvPr>
          <p:cNvSpPr/>
          <p:nvPr/>
        </p:nvSpPr>
        <p:spPr>
          <a:xfrm>
            <a:off x="337252" y="6146627"/>
            <a:ext cx="55454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ea typeface="Times New Roman" panose="02020603050405020304" pitchFamily="18" charset="0"/>
              </a:rPr>
              <a:t>Au (100% анализов от общей базы), Mn (100%), Cu (100%), Zn (100%), Pb (100%), Co (99%), Ni (99%), Sn (99%), Mo (98%), </a:t>
            </a:r>
            <a:r>
              <a:rPr lang="ru-RU" sz="1100" dirty="0" err="1">
                <a:ea typeface="Times New Roman" panose="02020603050405020304" pitchFamily="18" charset="0"/>
              </a:rPr>
              <a:t>Be</a:t>
            </a:r>
            <a:r>
              <a:rPr lang="ru-RU" sz="1100" dirty="0">
                <a:ea typeface="Times New Roman" panose="02020603050405020304" pitchFamily="18" charset="0"/>
              </a:rPr>
              <a:t> (97%), Cr (97%), As (97%), W (97%), V (96%), Bi (95%), Ag (94%), Ba (91%), Hg (88%), Ti (82%), Ga (80%), Sb (75%), </a:t>
            </a:r>
            <a:r>
              <a:rPr lang="ru-RU" sz="1100" dirty="0" err="1">
                <a:ea typeface="Times New Roman" panose="02020603050405020304" pitchFamily="18" charset="0"/>
              </a:rPr>
              <a:t>Li</a:t>
            </a:r>
            <a:r>
              <a:rPr lang="ru-RU" sz="1100" dirty="0">
                <a:ea typeface="Times New Roman" panose="02020603050405020304" pitchFamily="18" charset="0"/>
              </a:rPr>
              <a:t> (73%), </a:t>
            </a:r>
            <a:r>
              <a:rPr lang="ru-RU" sz="1100" dirty="0" err="1">
                <a:ea typeface="Times New Roman" panose="02020603050405020304" pitchFamily="18" charset="0"/>
              </a:rPr>
              <a:t>Ge</a:t>
            </a:r>
            <a:r>
              <a:rPr lang="ru-RU" sz="1100" dirty="0">
                <a:ea typeface="Times New Roman" panose="02020603050405020304" pitchFamily="18" charset="0"/>
              </a:rPr>
              <a:t> (73%)</a:t>
            </a:r>
            <a:endParaRPr lang="ru-RU" sz="11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09ECF1-1007-4B2A-8117-9C6C104270F6}"/>
              </a:ext>
            </a:extLst>
          </p:cNvPr>
          <p:cNvSpPr/>
          <p:nvPr/>
        </p:nvSpPr>
        <p:spPr>
          <a:xfrm>
            <a:off x="7235044" y="1228770"/>
            <a:ext cx="3524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Мультипликативный показатель </a:t>
            </a:r>
            <a:r>
              <a:rPr lang="ru-RU" sz="1400" b="1" dirty="0" err="1"/>
              <a:t>Au</a:t>
            </a:r>
            <a:r>
              <a:rPr lang="ru-RU" sz="1400" b="1" dirty="0"/>
              <a:t>*</a:t>
            </a:r>
            <a:r>
              <a:rPr lang="ru-RU" sz="1400" b="1" dirty="0" err="1"/>
              <a:t>Ag</a:t>
            </a:r>
            <a:r>
              <a:rPr lang="ru-RU" sz="1400" b="1" dirty="0"/>
              <a:t>*</a:t>
            </a:r>
            <a:r>
              <a:rPr lang="ru-RU" sz="1400" b="1" dirty="0" err="1"/>
              <a:t>As</a:t>
            </a:r>
            <a:endParaRPr lang="ru-RU" sz="1400" b="1" dirty="0"/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44590365-0A88-4F80-915F-281AD191B45B}"/>
              </a:ext>
            </a:extLst>
          </p:cNvPr>
          <p:cNvSpPr txBox="1">
            <a:spLocks/>
          </p:cNvSpPr>
          <p:nvPr/>
        </p:nvSpPr>
        <p:spPr>
          <a:xfrm>
            <a:off x="337252" y="980745"/>
            <a:ext cx="5545430" cy="5558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latin typeface="+mn-lt"/>
              </a:rPr>
              <a:t>Геохимическое опробования по потокам рассеяния м-ба </a:t>
            </a:r>
          </a:p>
          <a:p>
            <a:pPr algn="ctr"/>
            <a:r>
              <a:rPr lang="ru-RU" sz="1400" b="1">
                <a:latin typeface="+mn-lt"/>
              </a:rPr>
              <a:t>1:200 000 </a:t>
            </a:r>
            <a:r>
              <a:rPr lang="ru-RU" sz="1400" b="1" dirty="0">
                <a:latin typeface="+mn-lt"/>
              </a:rPr>
              <a:t>(398 062 пробы, </a:t>
            </a:r>
            <a:r>
              <a:rPr lang="en-US" sz="1400" b="1" dirty="0">
                <a:latin typeface="+mn-lt"/>
              </a:rPr>
              <a:t>~</a:t>
            </a:r>
            <a:r>
              <a:rPr lang="ru-RU" sz="1400" b="1" dirty="0">
                <a:latin typeface="+mn-lt"/>
              </a:rPr>
              <a:t>200 полистных баз данных)</a:t>
            </a: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7DA047B2-1714-4F0F-944A-6E63004EE1F2}"/>
              </a:ext>
            </a:extLst>
          </p:cNvPr>
          <p:cNvSpPr txBox="1">
            <a:spLocks/>
          </p:cNvSpPr>
          <p:nvPr/>
        </p:nvSpPr>
        <p:spPr>
          <a:xfrm>
            <a:off x="1707298" y="73091"/>
            <a:ext cx="8777402" cy="90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+mn-lt"/>
              </a:rPr>
              <a:t>База геохимических данных территории северо-востока АЗРФ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AD265A-90A7-462E-9565-EC5E369619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0267" y="1664208"/>
            <a:ext cx="5545431" cy="384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487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CD038E-EC8F-4E81-80CC-62D2D6457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36" y="363895"/>
            <a:ext cx="4314419" cy="2967362"/>
          </a:xfrm>
          <a:prstGeom prst="rect">
            <a:avLst/>
          </a:prstGeom>
        </p:spPr>
      </p:pic>
      <p:pic>
        <p:nvPicPr>
          <p:cNvPr id="1032" name="Picture 8" descr="Global scale geochemical mapping program — Contributions from China -  ScienceDirect">
            <a:extLst>
              <a:ext uri="{FF2B5EF4-FFF2-40B4-BE49-F238E27FC236}">
                <a16:creationId xmlns:a16="http://schemas.microsoft.com/office/drawing/2014/main" id="{0FAEC199-0851-42A0-BB6A-6DC004D0F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549" y="3472542"/>
            <a:ext cx="3979639" cy="296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rs.els-cdn.com/content/image/1-s2.0-S004896971632441X-fx1_lrg.jpg">
            <a:extLst>
              <a:ext uri="{FF2B5EF4-FFF2-40B4-BE49-F238E27FC236}">
                <a16:creationId xmlns:a16="http://schemas.microsoft.com/office/drawing/2014/main" id="{C7406571-163C-4E72-A872-09EC9A876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89"/>
          <a:stretch/>
        </p:blipFill>
        <p:spPr bwMode="auto">
          <a:xfrm>
            <a:off x="370836" y="3472771"/>
            <a:ext cx="3149334" cy="29671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xperiences from 30 years of low-density geochemical mapping at the  subcontinental to continental scale in Europe | Geochemistry: Exploration,  Environment, Analysis">
            <a:extLst>
              <a:ext uri="{FF2B5EF4-FFF2-40B4-BE49-F238E27FC236}">
                <a16:creationId xmlns:a16="http://schemas.microsoft.com/office/drawing/2014/main" id="{09CD69B5-DD9D-417E-B3BD-F9AF9F4B6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7" t="18503" b="3265"/>
          <a:stretch/>
        </p:blipFill>
        <p:spPr bwMode="auto">
          <a:xfrm>
            <a:off x="4767944" y="432436"/>
            <a:ext cx="2889244" cy="2830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7DA047B2-1714-4F0F-944A-6E63004EE1F2}"/>
              </a:ext>
            </a:extLst>
          </p:cNvPr>
          <p:cNvSpPr txBox="1">
            <a:spLocks/>
          </p:cNvSpPr>
          <p:nvPr/>
        </p:nvSpPr>
        <p:spPr>
          <a:xfrm>
            <a:off x="8490653" y="642258"/>
            <a:ext cx="2843652" cy="90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+mn-lt"/>
              </a:rPr>
              <a:t>Практика геохимического картирования в мире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0A5A42F-D181-418B-B1D0-FCBEDC905519}"/>
              </a:ext>
            </a:extLst>
          </p:cNvPr>
          <p:cNvGrpSpPr/>
          <p:nvPr/>
        </p:nvGrpSpPr>
        <p:grpSpPr>
          <a:xfrm>
            <a:off x="7879882" y="2475288"/>
            <a:ext cx="4208460" cy="3964616"/>
            <a:chOff x="211198" y="2475288"/>
            <a:chExt cx="4208460" cy="3964616"/>
          </a:xfrm>
        </p:grpSpPr>
        <p:pic>
          <p:nvPicPr>
            <p:cNvPr id="1040" name="Picture 16" descr="https://www.globalgeochemicalbaselines.eu/datafiles/image/GTN_Europe_Africa_Asia.JPG">
              <a:extLst>
                <a:ext uri="{FF2B5EF4-FFF2-40B4-BE49-F238E27FC236}">
                  <a16:creationId xmlns:a16="http://schemas.microsoft.com/office/drawing/2014/main" id="{0BA8C6B0-6286-4FAC-ADCE-BF86C09CF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03" y="2844620"/>
              <a:ext cx="3617755" cy="3595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A28F78A-3570-45CD-BE99-010B7B196F82}"/>
                </a:ext>
              </a:extLst>
            </p:cNvPr>
            <p:cNvSpPr/>
            <p:nvPr/>
          </p:nvSpPr>
          <p:spPr>
            <a:xfrm>
              <a:off x="211198" y="2475288"/>
              <a:ext cx="42084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Глобальная опорная геохимическая сеть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90042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1" id="{00B3DC29-A0EE-4C52-A7C8-0598934EE95E}" vid="{81168659-BEEE-4DB5-B128-EF65AB32A566}"/>
    </a:ext>
  </a:extLst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1" id="{439FE6CC-C28E-4FA7-B0DE-EF0B983D15E7}" vid="{89616E57-CED9-40D2-BAD2-EA031365A4EF}"/>
    </a:ext>
  </a:extLst>
</a:theme>
</file>

<file path=ppt/theme/theme3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DAFD0D71-875A-4909-A18D-17EEBE3E943D}" vid="{D41F8083-640F-4951-A164-7CC5FF136888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337</TotalTime>
  <Words>343</Words>
  <Application>Microsoft Office PowerPoint</Application>
  <PresentationFormat>Широкоэкранный</PresentationFormat>
  <Paragraphs>49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等线</vt:lpstr>
      <vt:lpstr>微软雅黑</vt:lpstr>
      <vt:lpstr>宋体</vt:lpstr>
      <vt:lpstr>Arial</vt:lpstr>
      <vt:lpstr>Calibri</vt:lpstr>
      <vt:lpstr>Calibri Light</vt:lpstr>
      <vt:lpstr>Times New Roman</vt:lpstr>
      <vt:lpstr>思源黑体 CN Heavy</vt:lpstr>
      <vt:lpstr>Тема1</vt:lpstr>
      <vt:lpstr>1_Тема1</vt:lpstr>
      <vt:lpstr>Тема2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Пилицын</dc:creator>
  <cp:lastModifiedBy>Алексей Пилицын</cp:lastModifiedBy>
  <cp:revision>31</cp:revision>
  <dcterms:created xsi:type="dcterms:W3CDTF">2023-04-19T12:47:38Z</dcterms:created>
  <dcterms:modified xsi:type="dcterms:W3CDTF">2023-04-25T20:41:33Z</dcterms:modified>
</cp:coreProperties>
</file>