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316" r:id="rId3"/>
    <p:sldId id="336" r:id="rId4"/>
    <p:sldId id="330" r:id="rId5"/>
    <p:sldId id="347" r:id="rId6"/>
    <p:sldId id="349" r:id="rId7"/>
    <p:sldId id="350" r:id="rId8"/>
    <p:sldId id="352" r:id="rId9"/>
    <p:sldId id="353" r:id="rId10"/>
    <p:sldId id="327" r:id="rId11"/>
    <p:sldId id="328" r:id="rId12"/>
    <p:sldId id="273" r:id="rId13"/>
    <p:sldId id="338" r:id="rId14"/>
    <p:sldId id="341" r:id="rId15"/>
    <p:sldId id="339" r:id="rId16"/>
    <p:sldId id="323" r:id="rId17"/>
    <p:sldId id="308" r:id="rId18"/>
    <p:sldId id="340" r:id="rId19"/>
    <p:sldId id="344" r:id="rId20"/>
    <p:sldId id="345" r:id="rId21"/>
    <p:sldId id="343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  <a:srgbClr val="0000FF"/>
    <a:srgbClr val="990099"/>
    <a:srgbClr val="CC00CC"/>
    <a:srgbClr val="00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2" autoAdjust="0"/>
    <p:restoredTop sz="95632" autoAdjust="0"/>
  </p:normalViewPr>
  <p:slideViewPr>
    <p:cSldViewPr>
      <p:cViewPr varScale="1">
        <p:scale>
          <a:sx n="76" d="100"/>
          <a:sy n="76" d="100"/>
        </p:scale>
        <p:origin x="-108" y="-9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70014-0892-43E0-BC0C-7353E101F207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CE634-9772-4418-970B-7F1121590B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729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рамках работ по сводному  и обзорному  геологического картографированию  продолжена актуализация базовых карт Российской Федерации  масштаба 1:2 500 000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геологической, </a:t>
            </a:r>
            <a:r>
              <a:rPr lang="ru-RU" dirty="0"/>
              <a:t>четвертичных отложений, прогнозно-</a:t>
            </a:r>
            <a:r>
              <a:rPr lang="ru-RU" dirty="0" err="1"/>
              <a:t>минерагеническая</a:t>
            </a:r>
            <a:r>
              <a:rPr lang="ru-RU" dirty="0"/>
              <a:t>, прогнозно-геохимическая и гидрогеологическая. Завершено составление   тектонической карты  России на геодинамической основе</a:t>
            </a:r>
            <a:r>
              <a:rPr lang="ru-RU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r>
              <a:rPr lang="ru-RU" b="1" dirty="0"/>
              <a:t>Работа ведется  с использованием новых технологий веб-доступа и обработки данных комплектов Госгеолкарты-1000/3.  В следующем году планируется  мониторинг информационного ресурса  базовых покрытий масштаба 1:2,5М и их интеграция с Государственными геологическими  картами масштаба 1:1М в рамках Единой геолого-картографической модели.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FF7D5-F462-452B-BF8D-8BB41EB8334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7166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C8CA-B8E5-4BAE-8CD2-C705EFE2B4CF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AC8CA-B8E5-4BAE-8CD2-C705EFE2B4CF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425B0-E771-43C4-AFC5-E2D452EEAF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8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700808"/>
            <a:ext cx="9144000" cy="22529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36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КАЧЕСТВЕННАЯ ГЕОХИМИЧЕСКАЯ ОСНОВА – ВАЖНАЯ ПОИСКОВАЯ СОСТАВЛЯЮЩАЯ</a:t>
            </a:r>
            <a:r>
              <a:rPr lang="en-US" sz="36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ГОСГЕОЛКАРТЫ</a:t>
            </a:r>
            <a:endParaRPr lang="en-US" sz="36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4809346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tx2"/>
                </a:solidFill>
              </a:rPr>
              <a:t>Килипко</a:t>
            </a:r>
            <a:r>
              <a:rPr lang="ru-RU" sz="2000" b="1" dirty="0" smtClean="0">
                <a:solidFill>
                  <a:schemeClr val="tx2"/>
                </a:solidFill>
              </a:rPr>
              <a:t> В.А., Спиридонов И.Г., </a:t>
            </a:r>
            <a:r>
              <a:rPr lang="ru-RU" sz="2000" b="1" dirty="0" err="1" smtClean="0">
                <a:solidFill>
                  <a:schemeClr val="tx2"/>
                </a:solidFill>
              </a:rPr>
              <a:t>Криночкин</a:t>
            </a:r>
            <a:r>
              <a:rPr lang="ru-RU" sz="2000" b="1" dirty="0" smtClean="0">
                <a:solidFill>
                  <a:schemeClr val="tx2"/>
                </a:solidFill>
              </a:rPr>
              <a:t> Л.А., </a:t>
            </a:r>
            <a:endParaRPr lang="ru-RU" sz="2000" dirty="0" smtClean="0">
              <a:solidFill>
                <a:schemeClr val="tx2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Трофимов А.П., </a:t>
            </a:r>
            <a:r>
              <a:rPr lang="ru-RU" sz="2000" b="1" dirty="0" err="1" smtClean="0">
                <a:solidFill>
                  <a:schemeClr val="tx2"/>
                </a:solidFill>
              </a:rPr>
              <a:t>Шаройко</a:t>
            </a:r>
            <a:r>
              <a:rPr lang="ru-RU" sz="2000" b="1" dirty="0" smtClean="0">
                <a:solidFill>
                  <a:schemeClr val="tx2"/>
                </a:solidFill>
              </a:rPr>
              <a:t> Ю.А. 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12360" y="0"/>
            <a:ext cx="1250099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0"/>
            <a:ext cx="1152128" cy="122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10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8" name="Rectangle 2" descr="Large confetti"/>
          <p:cNvSpPr txBox="1">
            <a:spLocks noChangeArrowheads="1"/>
          </p:cNvSpPr>
          <p:nvPr/>
        </p:nvSpPr>
        <p:spPr>
          <a:xfrm>
            <a:off x="0" y="1242919"/>
            <a:ext cx="9144000" cy="4412353"/>
          </a:xfrm>
          <a:prstGeom prst="rect">
            <a:avLst/>
          </a:prstGeom>
        </p:spPr>
        <p:txBody>
          <a:bodyPr vert="horz" wrap="square" lIns="180000" tIns="36000" rIns="180000" bIns="36000" rtlCol="0" anchor="ctr">
            <a:spAutoFit/>
          </a:bodyPr>
          <a:lstStyle/>
          <a:p>
            <a:pPr algn="just">
              <a:spcBef>
                <a:spcPts val="1200"/>
              </a:spcBef>
              <a:buAutoNum type="arabicPeriod"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Объемы выполнения ГХО-200 крайне недостаточный по сравнению с ГДП-200.</a:t>
            </a:r>
          </a:p>
          <a:p>
            <a:pPr algn="just">
              <a:spcBef>
                <a:spcPts val="1200"/>
              </a:spcBef>
            </a:pPr>
            <a:r>
              <a:rPr lang="ru-RU" sz="2800" b="1" dirty="0" smtClean="0">
                <a:solidFill>
                  <a:srgbClr val="990099"/>
                </a:solidFill>
                <a:latin typeface="+mj-lt"/>
                <a:cs typeface="Times New Roman" pitchFamily="18" charset="0"/>
              </a:rPr>
              <a:t>2. Нет возможности проводить заверку перспективных площадей для получения прогнозных ресурсов по категории Р</a:t>
            </a:r>
            <a:r>
              <a:rPr lang="ru-RU" sz="2800" b="1" baseline="-25000" dirty="0" smtClean="0">
                <a:solidFill>
                  <a:srgbClr val="990099"/>
                </a:solidFill>
                <a:latin typeface="+mj-lt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rgbClr val="990099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ru-RU" sz="28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3. Низкий уровень специалистов на местах выполняющих геохимические работы.</a:t>
            </a:r>
          </a:p>
          <a:p>
            <a:pPr algn="just">
              <a:spcBef>
                <a:spcPts val="1200"/>
              </a:spcBef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+mj-lt"/>
                <a:cs typeface="Times New Roman" pitchFamily="18" charset="0"/>
              </a:rPr>
              <a:t>4. Отсутствие возможности полноценного контроля со стороны НРС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  <a:cs typeface="Times New Roman" pitchFamily="18" charset="0"/>
              </a:rPr>
              <a:t>Роснедра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+mj-lt"/>
                <a:cs typeface="Times New Roman" pitchFamily="18" charset="0"/>
              </a:rPr>
              <a:t>.</a:t>
            </a:r>
            <a:r>
              <a:rPr lang="ru-RU" sz="2800" b="1" dirty="0" smtClean="0">
                <a:latin typeface="+mj-lt"/>
                <a:cs typeface="Times New Roman" pitchFamily="18" charset="0"/>
              </a:rPr>
              <a:t> </a:t>
            </a:r>
            <a:endParaRPr lang="ru-RU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Основные проблемы при проведении работ ГХО-200</a:t>
            </a:r>
            <a:endParaRPr lang="ru-RU" sz="28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11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8" name="Rectangle 2" descr="Large confetti"/>
          <p:cNvSpPr txBox="1">
            <a:spLocks noChangeArrowheads="1"/>
          </p:cNvSpPr>
          <p:nvPr/>
        </p:nvSpPr>
        <p:spPr>
          <a:xfrm>
            <a:off x="0" y="1024138"/>
            <a:ext cx="9144000" cy="5504959"/>
          </a:xfrm>
          <a:prstGeom prst="rect">
            <a:avLst/>
          </a:prstGeom>
        </p:spPr>
        <p:txBody>
          <a:bodyPr vert="horz" wrap="square" lIns="180000" tIns="36000" rIns="180000" bIns="36000" rtlCol="0" anchor="ctr">
            <a:spAutoFit/>
          </a:bodyPr>
          <a:lstStyle/>
          <a:p>
            <a:pPr marL="457200" lvl="0" indent="-457200" algn="just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увеличить объем поисковых работ на участках детализации, может даже с возможностью получения прогнозных ресурсов по категории Р</a:t>
            </a:r>
            <a:r>
              <a:rPr lang="ru-RU" sz="2800" b="1" baseline="-25000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;</a:t>
            </a:r>
          </a:p>
          <a:p>
            <a:pPr marL="457200" lvl="0" indent="-457200" algn="just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+mj-lt"/>
                <a:cs typeface="Times New Roman" pitchFamily="18" charset="0"/>
              </a:rPr>
              <a:t>увеличить объемы проведения геохимических работ и сделать их по-настоящему опережающими;</a:t>
            </a:r>
            <a:endParaRPr lang="ru-RU" sz="2800" dirty="0" smtClean="0">
              <a:solidFill>
                <a:schemeClr val="accent3">
                  <a:lumMod val="75000"/>
                </a:schemeClr>
              </a:solidFill>
              <a:latin typeface="+mj-lt"/>
              <a:cs typeface="Times New Roman" pitchFamily="18" charset="0"/>
            </a:endParaRP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990099"/>
                </a:solidFill>
                <a:latin typeface="+mj-lt"/>
                <a:cs typeface="Times New Roman" pitchFamily="18" charset="0"/>
              </a:rPr>
              <a:t>ввести институт кураторов по проведению ГХО и подготовке итоговых результатов;</a:t>
            </a:r>
          </a:p>
          <a:p>
            <a:pPr marL="285750" indent="-285750" algn="just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+mj-lt"/>
              </a:rPr>
              <a:t> в</a:t>
            </a:r>
            <a:r>
              <a:rPr lang="ru-RU" sz="2800" b="1" dirty="0" smtClean="0">
                <a:latin typeface="+mj-lt"/>
              </a:rPr>
              <a:t>недрять в процесс геохимических работ использование комплекса орбитальных и беспилотных систем </a:t>
            </a:r>
            <a:r>
              <a:rPr lang="ru-RU" sz="2800" b="1" dirty="0" err="1" smtClean="0">
                <a:latin typeface="+mj-lt"/>
              </a:rPr>
              <a:t>гипероспектральной</a:t>
            </a:r>
            <a:r>
              <a:rPr lang="ru-RU" sz="2800" b="1" dirty="0" smtClean="0">
                <a:latin typeface="+mj-lt"/>
              </a:rPr>
              <a:t> </a:t>
            </a:r>
            <a:r>
              <a:rPr lang="ru-RU" sz="2800" b="1" dirty="0" err="1" smtClean="0">
                <a:latin typeface="+mj-lt"/>
              </a:rPr>
              <a:t>сънмки</a:t>
            </a:r>
            <a:r>
              <a:rPr lang="ru-RU" sz="2800" b="1" dirty="0" smtClean="0">
                <a:latin typeface="+mj-lt"/>
              </a:rPr>
              <a:t> при разномасштабных геохимических исследованиях.</a:t>
            </a:r>
            <a:endParaRPr lang="ru-RU" sz="28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Основные направления  при проведении работ ГХО-200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9144000" cy="64633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Минимальный состав комплекса наземной и носимой БПЛА </a:t>
            </a:r>
            <a:r>
              <a:rPr lang="ru-RU" b="1" dirty="0" err="1" smtClean="0">
                <a:solidFill>
                  <a:srgbClr val="FF0000"/>
                </a:solidFill>
              </a:rPr>
              <a:t>гиперспектральной</a:t>
            </a:r>
            <a:r>
              <a:rPr lang="ru-RU" b="1" dirty="0" smtClean="0">
                <a:solidFill>
                  <a:srgbClr val="FF0000"/>
                </a:solidFill>
              </a:rPr>
              <a:t> аппаратуры</a:t>
            </a:r>
            <a:endParaRPr lang="ru-RU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12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6315" t="10557" r="6315" b="6174"/>
          <a:stretch/>
        </p:blipFill>
        <p:spPr>
          <a:xfrm>
            <a:off x="179512" y="826451"/>
            <a:ext cx="5184576" cy="2736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3889" t="7363" r="2675" b="18842"/>
          <a:stretch/>
        </p:blipFill>
        <p:spPr>
          <a:xfrm>
            <a:off x="168286" y="3742874"/>
            <a:ext cx="4104456" cy="23987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3888" t="2394" r="9955" b="2394"/>
          <a:stretch/>
        </p:blipFill>
        <p:spPr>
          <a:xfrm>
            <a:off x="5493974" y="934267"/>
            <a:ext cx="3542522" cy="2494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7529" t="5639" r="5102" b="5639"/>
          <a:stretch/>
        </p:blipFill>
        <p:spPr>
          <a:xfrm>
            <a:off x="4716016" y="3850689"/>
            <a:ext cx="4248473" cy="2832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9144000" cy="92333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Картограмма состояния подготовки геохимических основ </a:t>
            </a:r>
          </a:p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Госгеолкарты-1000</a:t>
            </a:r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/3 и направлений работ до 2022 г. </a:t>
            </a:r>
            <a:br>
              <a:rPr lang="ru-RU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(по состоянию на 01.04.202</a:t>
            </a:r>
            <a:r>
              <a:rPr lang="en-US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3</a:t>
            </a:r>
            <a:r>
              <a:rPr lang="ru-RU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г.)</a:t>
            </a:r>
            <a:endParaRPr lang="ru-RU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13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980728"/>
            <a:ext cx="4145247" cy="2918108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3" y="2492896"/>
            <a:ext cx="6233479" cy="428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Комплект карт геохимических основ масштаба 1:1000 000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Листы </a:t>
            </a:r>
            <a:r>
              <a:rPr lang="en-US" sz="1600" b="1" dirty="0">
                <a:solidFill>
                  <a:srgbClr val="C00000"/>
                </a:solidFill>
                <a:cs typeface="Times New Roman" pitchFamily="18" charset="0"/>
              </a:rPr>
              <a:t>N</a:t>
            </a:r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-39,</a:t>
            </a:r>
            <a:r>
              <a:rPr lang="en-US" sz="1600" b="1" dirty="0">
                <a:solidFill>
                  <a:srgbClr val="C00000"/>
                </a:solidFill>
                <a:cs typeface="Times New Roman" pitchFamily="18" charset="0"/>
              </a:rPr>
              <a:t>N</a:t>
            </a:r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-40</a:t>
            </a: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;</a:t>
            </a:r>
            <a:r>
              <a:rPr lang="en-US" sz="1600" b="1" dirty="0" smtClean="0">
                <a:solidFill>
                  <a:srgbClr val="C00000"/>
                </a:solidFill>
                <a:cs typeface="Times New Roman" pitchFamily="18" charset="0"/>
              </a:rPr>
              <a:t> M</a:t>
            </a:r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-38</a:t>
            </a: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,</a:t>
            </a:r>
            <a:r>
              <a:rPr lang="en-US" sz="1600" b="1" dirty="0" smtClean="0">
                <a:solidFill>
                  <a:srgbClr val="C00000"/>
                </a:solidFill>
                <a:cs typeface="Times New Roman" pitchFamily="18" charset="0"/>
              </a:rPr>
              <a:t> M</a:t>
            </a:r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-39</a:t>
            </a: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,</a:t>
            </a:r>
            <a:r>
              <a:rPr lang="en-US" sz="1600" b="1" dirty="0" smtClean="0">
                <a:solidFill>
                  <a:srgbClr val="C00000"/>
                </a:solidFill>
                <a:cs typeface="Times New Roman" pitchFamily="18" charset="0"/>
              </a:rPr>
              <a:t> M</a:t>
            </a:r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-40</a:t>
            </a: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,</a:t>
            </a:r>
            <a:r>
              <a:rPr lang="en-US" sz="1600" b="1" dirty="0" smtClean="0">
                <a:solidFill>
                  <a:srgbClr val="C00000"/>
                </a:solidFill>
                <a:cs typeface="Times New Roman" pitchFamily="18" charset="0"/>
              </a:rPr>
              <a:t> M</a:t>
            </a:r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-41</a:t>
            </a: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;</a:t>
            </a:r>
            <a:r>
              <a:rPr lang="en-US" sz="1600" b="1" dirty="0" smtClean="0">
                <a:solidFill>
                  <a:srgbClr val="C00000"/>
                </a:solidFill>
                <a:cs typeface="Times New Roman" pitchFamily="18" charset="0"/>
              </a:rPr>
              <a:t> L</a:t>
            </a:r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-38</a:t>
            </a: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,</a:t>
            </a:r>
            <a:r>
              <a:rPr lang="en-US" sz="1600" b="1" dirty="0" smtClean="0">
                <a:solidFill>
                  <a:srgbClr val="C00000"/>
                </a:solidFill>
                <a:cs typeface="Times New Roman" pitchFamily="18" charset="0"/>
              </a:rPr>
              <a:t> L</a:t>
            </a:r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-39</a:t>
            </a: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;</a:t>
            </a:r>
            <a:r>
              <a:rPr lang="en-US" sz="16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К-38,</a:t>
            </a:r>
            <a:r>
              <a:rPr lang="en-US" sz="16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К-39</a:t>
            </a:r>
            <a:endParaRPr lang="ru-RU" sz="16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75541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>
              <a:spcBef>
                <a:spcPts val="600"/>
              </a:spcBef>
            </a:pPr>
            <a:r>
              <a:rPr lang="ru-RU" b="1" dirty="0" smtClean="0">
                <a:solidFill>
                  <a:srgbClr val="002060"/>
                </a:solidFill>
              </a:rPr>
              <a:t>Прогнозно-геохимическая карта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14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28916"/>
            <a:ext cx="6031637" cy="414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1124744"/>
            <a:ext cx="4992439" cy="5652000"/>
          </a:xfrm>
          <a:prstGeom prst="rect">
            <a:avLst/>
          </a:prstGeom>
          <a:ln w="19050">
            <a:solidFill>
              <a:srgbClr val="385D8A"/>
            </a:solidFill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971600" y="1124744"/>
            <a:ext cx="3024336" cy="1728192"/>
          </a:xfrm>
          <a:prstGeom prst="line">
            <a:avLst/>
          </a:prstGeom>
          <a:ln w="1905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stCxn id="20" idx="2"/>
          </p:cNvCxnSpPr>
          <p:nvPr/>
        </p:nvCxnSpPr>
        <p:spPr>
          <a:xfrm>
            <a:off x="697702" y="4122930"/>
            <a:ext cx="3298234" cy="2631884"/>
          </a:xfrm>
          <a:prstGeom prst="line">
            <a:avLst/>
          </a:prstGeom>
          <a:ln w="1905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 rot="2201802">
            <a:off x="508832" y="2974332"/>
            <a:ext cx="1139615" cy="1274938"/>
          </a:xfrm>
          <a:prstGeom prst="roundRect">
            <a:avLst/>
          </a:prstGeom>
          <a:noFill/>
          <a:ln w="19050"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3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Бесшовная прогнозно-геохимическая карта масштаба 1:1000 000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Листы </a:t>
            </a: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</a:rPr>
              <a:t>N-40, M-40, M-41</a:t>
            </a:r>
            <a:endParaRPr lang="ru-RU" sz="200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75541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>
              <a:spcBef>
                <a:spcPts val="600"/>
              </a:spcBef>
            </a:pPr>
            <a:r>
              <a:rPr lang="ru-RU" b="1" dirty="0" smtClean="0">
                <a:solidFill>
                  <a:srgbClr val="002060"/>
                </a:solidFill>
              </a:rPr>
              <a:t>Прогнозно-геохимическая карта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15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152" y="1916832"/>
            <a:ext cx="3610744" cy="3539430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indent="88900"/>
            <a:r>
              <a:rPr lang="ru-RU" sz="1600" dirty="0" smtClean="0"/>
              <a:t>На листах </a:t>
            </a:r>
            <a:r>
              <a:rPr lang="en-US" sz="1600" dirty="0" smtClean="0"/>
              <a:t>N-</a:t>
            </a:r>
            <a:r>
              <a:rPr lang="ru-RU" sz="1600" dirty="0" smtClean="0"/>
              <a:t>40</a:t>
            </a:r>
            <a:r>
              <a:rPr lang="en-US" sz="1600" dirty="0" smtClean="0"/>
              <a:t>, M-40, </a:t>
            </a:r>
            <a:r>
              <a:rPr lang="ru-RU" sz="1600" dirty="0" smtClean="0"/>
              <a:t>М-</a:t>
            </a:r>
            <a:r>
              <a:rPr lang="en-US" sz="1600" dirty="0" smtClean="0"/>
              <a:t>41 </a:t>
            </a:r>
            <a:r>
              <a:rPr lang="ru-RU" sz="1600" dirty="0" smtClean="0"/>
              <a:t>выделены АГХП ранга районов и узлов.</a:t>
            </a:r>
          </a:p>
          <a:p>
            <a:pPr indent="88900"/>
            <a:r>
              <a:rPr lang="ru-RU" sz="1600" b="1" dirty="0" smtClean="0">
                <a:solidFill>
                  <a:srgbClr val="0000FF"/>
                </a:solidFill>
              </a:rPr>
              <a:t>На листе М-40, 41 </a:t>
            </a:r>
            <a:r>
              <a:rPr lang="ru-RU" sz="1600" dirty="0" smtClean="0"/>
              <a:t>выделены 46 АГХП ранга геохимического узла, из них 2 новых </a:t>
            </a:r>
            <a:r>
              <a:rPr lang="ru-RU" sz="1600" dirty="0"/>
              <a:t>в</a:t>
            </a:r>
            <a:r>
              <a:rPr lang="ru-RU" sz="1600" dirty="0" smtClean="0"/>
              <a:t>ысокоперспективных на </a:t>
            </a:r>
            <a:r>
              <a:rPr lang="en-US" sz="1600" b="1" dirty="0" err="1" smtClean="0"/>
              <a:t>TR</a:t>
            </a:r>
            <a:r>
              <a:rPr lang="en-US" sz="1600" b="1" dirty="0" smtClean="0"/>
              <a:t> </a:t>
            </a:r>
            <a:r>
              <a:rPr lang="ru-RU" sz="1600" b="1" dirty="0" smtClean="0"/>
              <a:t>и </a:t>
            </a:r>
            <a:r>
              <a:rPr lang="en-US" sz="1600" b="1" dirty="0" smtClean="0"/>
              <a:t>U</a:t>
            </a:r>
            <a:r>
              <a:rPr lang="ru-RU" sz="1600" dirty="0" smtClean="0"/>
              <a:t>, также подтверждены 4 раннее известных высокоперспективных на </a:t>
            </a:r>
            <a:r>
              <a:rPr lang="en-US" sz="1600" b="1" dirty="0" smtClean="0"/>
              <a:t>Cu, Zn, Ni </a:t>
            </a:r>
            <a:r>
              <a:rPr lang="ru-RU" sz="1600" dirty="0" smtClean="0"/>
              <a:t>геохимических узла. </a:t>
            </a:r>
          </a:p>
          <a:p>
            <a:pPr indent="88900"/>
            <a:r>
              <a:rPr lang="ru-RU" sz="1600" b="1" dirty="0">
                <a:solidFill>
                  <a:srgbClr val="0000FF"/>
                </a:solidFill>
              </a:rPr>
              <a:t>На листе N-40</a:t>
            </a:r>
            <a:r>
              <a:rPr lang="ru-RU" sz="1600" dirty="0"/>
              <a:t> выделены 107 АГХП 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из </a:t>
            </a:r>
            <a:r>
              <a:rPr lang="ru-RU" sz="1600" dirty="0"/>
              <a:t>них 70 ранга геохимического узла и 37 ранга геохимического района</a:t>
            </a:r>
            <a:r>
              <a:rPr lang="ru-RU" sz="1600" dirty="0" smtClean="0"/>
              <a:t>,</a:t>
            </a:r>
            <a:br>
              <a:rPr lang="ru-RU" sz="1600" dirty="0" smtClean="0"/>
            </a:br>
            <a:r>
              <a:rPr lang="ru-RU" sz="1600" dirty="0" smtClean="0"/>
              <a:t>в </a:t>
            </a:r>
            <a:r>
              <a:rPr lang="ru-RU" sz="1600" dirty="0"/>
              <a:t>том числе 6 высокоперспективных районов и 7 высокоперспективных </a:t>
            </a:r>
            <a:r>
              <a:rPr lang="ru-RU" sz="1600" dirty="0" smtClean="0"/>
              <a:t>узлов.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158255"/>
            <a:ext cx="5040560" cy="56404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31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478106" flipH="1">
            <a:off x="1814654" y="4799283"/>
            <a:ext cx="1628919" cy="138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7016" y="836712"/>
            <a:ext cx="796497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16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Паспорт учета перспективного объекта</a:t>
            </a:r>
            <a:endParaRPr lang="ru-RU" sz="2000" dirty="0" smtClean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16016" y="476672"/>
            <a:ext cx="1385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Лист М-40, 41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699792" y="2276872"/>
            <a:ext cx="504056" cy="50405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852936"/>
            <a:ext cx="2088232" cy="212948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598254">
            <a:off x="2307344" y="2921139"/>
            <a:ext cx="963898" cy="82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76350" y="3284984"/>
            <a:ext cx="5686490" cy="3544256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Рекомендации по постановке ГХО-200</a:t>
            </a:r>
            <a:endParaRPr lang="ru-RU" sz="16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17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62814"/>
            <a:ext cx="6031637" cy="414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971600" y="858642"/>
            <a:ext cx="3024336" cy="1728192"/>
          </a:xfrm>
          <a:prstGeom prst="line">
            <a:avLst/>
          </a:prstGeom>
          <a:ln w="1905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stCxn id="9" idx="2"/>
          </p:cNvCxnSpPr>
          <p:nvPr/>
        </p:nvCxnSpPr>
        <p:spPr>
          <a:xfrm>
            <a:off x="697702" y="3856828"/>
            <a:ext cx="3298234" cy="2631884"/>
          </a:xfrm>
          <a:prstGeom prst="line">
            <a:avLst/>
          </a:prstGeom>
          <a:ln w="1905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 rot="2201802">
            <a:off x="508832" y="2708230"/>
            <a:ext cx="1139615" cy="127493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r="20424"/>
          <a:stretch/>
        </p:blipFill>
        <p:spPr>
          <a:xfrm>
            <a:off x="3954626" y="836712"/>
            <a:ext cx="4721830" cy="5652000"/>
          </a:xfrm>
          <a:prstGeom prst="rect">
            <a:avLst/>
          </a:prstGeom>
          <a:ln w="19050">
            <a:solidFill>
              <a:srgbClr val="385D8A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5006716"/>
            <a:ext cx="3366662" cy="17346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002" t="2381" r="669"/>
          <a:stretch>
            <a:fillRect/>
          </a:stretch>
        </p:blipFill>
        <p:spPr bwMode="auto">
          <a:xfrm>
            <a:off x="35496" y="44624"/>
            <a:ext cx="576064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58845"/>
            <a:ext cx="4572000" cy="1977263"/>
          </a:xfrm>
          <a:prstGeom prst="rect">
            <a:avLst/>
          </a:prstGeom>
          <a:noFill/>
          <a:ln w="9525">
            <a:solidFill>
              <a:srgbClr val="385D8A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652120" y="0"/>
            <a:ext cx="349188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Прогнозно-</a:t>
            </a:r>
            <a:endParaRPr lang="en-US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геохимическая </a:t>
            </a:r>
            <a:endParaRPr lang="en-US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карта</a:t>
            </a:r>
            <a:endParaRPr lang="en-US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углеводородное сырье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Лист </a:t>
            </a: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М-3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Масштаб 1:1 000 000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093296"/>
            <a:ext cx="5652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Высокоперспективные геохимические районы: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Красноармейский (6),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Фроловский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(9),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Камышинский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(10) и Чернышковский (12).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131840" y="1628800"/>
            <a:ext cx="216024" cy="282573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18000" rIns="18000" bIns="18000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3212976"/>
            <a:ext cx="216024" cy="282573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18000" rIns="18000" bIns="18000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5936" y="2564904"/>
            <a:ext cx="288032" cy="282573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18000" rIns="18000" bIns="18000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4221088"/>
            <a:ext cx="288032" cy="282573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18000" rIns="18000" bIns="18000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3551" y="3933056"/>
            <a:ext cx="2756921" cy="2816357"/>
          </a:xfrm>
          <a:prstGeom prst="rect">
            <a:avLst/>
          </a:prstGeom>
          <a:ln>
            <a:solidFill>
              <a:srgbClr val="385D8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4776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9144000" cy="70788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Прогнозно-геохимическая карта территории Российской Федерации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масштаба 1:2500 000</a:t>
            </a:r>
            <a:endParaRPr lang="ru-RU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19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60" y="1418628"/>
            <a:ext cx="8786214" cy="4818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1160" y="2636912"/>
            <a:ext cx="2188592" cy="26642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38000"/>
          </a:blip>
          <a:srcRect/>
          <a:stretch>
            <a:fillRect/>
          </a:stretch>
        </p:blipFill>
        <p:spPr bwMode="auto">
          <a:xfrm rot="15253090">
            <a:off x="1221674" y="5307994"/>
            <a:ext cx="1244840" cy="106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411760" y="5450517"/>
            <a:ext cx="3312368" cy="138499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cs typeface="Times New Roman" pitchFamily="18" charset="0"/>
              </a:rPr>
              <a:t>По состоянию на 2022 г. проведена актуализация геохимической карты территории Российской Федерации в пределах </a:t>
            </a:r>
            <a:r>
              <a:rPr lang="ru-RU" sz="1400" dirty="0" smtClean="0"/>
              <a:t>Центрального, Южного, </a:t>
            </a:r>
            <a:r>
              <a:rPr lang="ru-RU" sz="1400" dirty="0" err="1" smtClean="0"/>
              <a:t>Северо-Кавказского</a:t>
            </a:r>
            <a:r>
              <a:rPr lang="ru-RU" sz="1400" dirty="0" smtClean="0"/>
              <a:t> и западной части Приволжского</a:t>
            </a:r>
            <a:r>
              <a:rPr lang="ru-RU" sz="1400" dirty="0" smtClean="0">
                <a:cs typeface="Times New Roman" pitchFamily="18" charset="0"/>
              </a:rPr>
              <a:t> федеральных округов.</a:t>
            </a:r>
            <a:endParaRPr lang="ru-RU" sz="1400" dirty="0"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052985"/>
            <a:ext cx="5113122" cy="30960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9792" y="797586"/>
            <a:ext cx="5113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Каталог перспективных объектов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9144000" cy="92333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Картограмма состояния подготовки геохимических основ </a:t>
            </a:r>
          </a:p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Госгеолкарты-200</a:t>
            </a:r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/2 и направлений работ до 2025 г. </a:t>
            </a:r>
            <a:br>
              <a:rPr lang="ru-RU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(по состоянию на 01.0</a:t>
            </a:r>
            <a:r>
              <a:rPr lang="en-US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4</a:t>
            </a:r>
            <a:r>
              <a:rPr lang="ru-RU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.2023 г.)</a:t>
            </a:r>
            <a:endParaRPr lang="ru-RU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2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81" y="1197312"/>
            <a:ext cx="8992239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028384" y="5013176"/>
            <a:ext cx="936104" cy="380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000" b="1" dirty="0" err="1" smtClean="0"/>
              <a:t>Хорская</a:t>
            </a:r>
            <a:r>
              <a:rPr lang="ru-RU" sz="1000" b="1" dirty="0" smtClean="0"/>
              <a:t> площадь</a:t>
            </a:r>
            <a:endParaRPr lang="ru-RU" sz="10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7812360" y="5393656"/>
            <a:ext cx="216024" cy="195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36096" y="2708920"/>
            <a:ext cx="936104" cy="380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000" b="1" dirty="0" err="1" smtClean="0"/>
              <a:t>Мюнюсяхская</a:t>
            </a:r>
            <a:endParaRPr lang="ru-RU" sz="1000" b="1" dirty="0" smtClean="0"/>
          </a:p>
          <a:p>
            <a:pPr algn="ctr"/>
            <a:r>
              <a:rPr lang="ru-RU" sz="1000" b="1" dirty="0" smtClean="0"/>
              <a:t>площадь</a:t>
            </a:r>
            <a:endParaRPr lang="ru-RU" sz="1000" b="1" dirty="0"/>
          </a:p>
        </p:txBody>
      </p:sp>
      <p:cxnSp>
        <p:nvCxnSpPr>
          <p:cNvPr id="12" name="Прямая соединительная линия 11"/>
          <p:cNvCxnSpPr>
            <a:endCxn id="11" idx="2"/>
          </p:cNvCxnSpPr>
          <p:nvPr/>
        </p:nvCxnSpPr>
        <p:spPr>
          <a:xfrm flipV="1">
            <a:off x="5580112" y="3089400"/>
            <a:ext cx="324036" cy="4116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276872"/>
            <a:ext cx="3657361" cy="3692276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20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"/>
            <a:ext cx="9144000" cy="40011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Сводное и обзорное геохимическое картографирование</a:t>
            </a:r>
            <a:endParaRPr lang="ru-RU" sz="20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504" y="476672"/>
            <a:ext cx="9036496" cy="36933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 fontAlgn="ctr"/>
            <a:r>
              <a:rPr lang="ru-RU" b="1" dirty="0" smtClean="0">
                <a:solidFill>
                  <a:srgbClr val="002060"/>
                </a:solidFill>
              </a:rPr>
              <a:t>Эколого-геохимическая карта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36712"/>
            <a:ext cx="3851236" cy="2736304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3137" y="692696"/>
            <a:ext cx="2621545" cy="420436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901477"/>
            <a:ext cx="3423928" cy="2956523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07504" y="908720"/>
            <a:ext cx="1754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Республика Бурятия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51720" y="3789040"/>
            <a:ext cx="1402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Забайкальский </a:t>
            </a:r>
          </a:p>
          <a:p>
            <a:pPr algn="ctr"/>
            <a:r>
              <a:rPr lang="ru-RU" sz="1400" b="1" dirty="0" smtClean="0"/>
              <a:t>край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31263" y="4077072"/>
            <a:ext cx="1586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Амурская область</a:t>
            </a:r>
            <a:endParaRPr lang="ru-RU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28184" y="764704"/>
            <a:ext cx="1198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Хабаровский</a:t>
            </a:r>
          </a:p>
          <a:p>
            <a:pPr algn="ctr"/>
            <a:r>
              <a:rPr lang="ru-RU" sz="1400" b="1" dirty="0" smtClean="0"/>
              <a:t>край</a:t>
            </a:r>
            <a:endParaRPr lang="ru-RU" sz="1400" b="1" dirty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67544" y="5877272"/>
            <a:ext cx="5256584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1400" b="1" dirty="0" smtClean="0"/>
              <a:t>Эколого-геохимическая карта </a:t>
            </a:r>
            <a:r>
              <a:rPr lang="ru-RU" sz="1400" dirty="0" smtClean="0"/>
              <a:t>создается с целью выявления эколого-геохимических особенностей территорий Сибири и Дальнего Востока России для принятия стратегических управленческих решений на федеральном уровне.</a:t>
            </a:r>
            <a:endParaRPr lang="ru-RU" sz="1400" dirty="0">
              <a:solidFill>
                <a:srgbClr val="C000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392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4953" y="4075020"/>
            <a:ext cx="2738991" cy="150031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2DB94E60-0A58-5964-AEDD-388FF7E29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5696627"/>
            <a:ext cx="4571486" cy="828717"/>
          </a:xfrm>
          <a:prstGeom prst="rect">
            <a:avLst/>
          </a:prstGeom>
        </p:spPr>
      </p:pic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29534" y="1393906"/>
            <a:ext cx="3007941" cy="1815389"/>
            <a:chOff x="231000" y="833046"/>
            <a:chExt cx="5629492" cy="339757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000" y="833046"/>
              <a:ext cx="5629492" cy="33975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Прямоугольник 5"/>
            <p:cNvSpPr/>
            <p:nvPr/>
          </p:nvSpPr>
          <p:spPr>
            <a:xfrm>
              <a:off x="426833" y="866126"/>
              <a:ext cx="5237825" cy="691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>
                  <a:solidFill>
                    <a:schemeClr val="accent2"/>
                  </a:solidFill>
                </a:rPr>
                <a:t>Геологическая карта территории Российской Федерации масштаба 1:2,5М</a:t>
              </a:r>
              <a:endParaRPr lang="ru-RU" sz="9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6315920" y="1409879"/>
            <a:ext cx="2768024" cy="2111366"/>
            <a:chOff x="6134116" y="627741"/>
            <a:chExt cx="5180475" cy="395151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453" y="833046"/>
              <a:ext cx="5126138" cy="37462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6134116" y="627741"/>
              <a:ext cx="5134828" cy="9504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rIns="0">
              <a:spAutoFit/>
            </a:bodyPr>
            <a:lstStyle/>
            <a:p>
              <a:pPr algn="ctr"/>
              <a:r>
                <a:rPr lang="ru-RU" sz="900" b="1" dirty="0">
                  <a:solidFill>
                    <a:schemeClr val="accent2"/>
                  </a:solidFill>
                </a:rPr>
                <a:t>Карта четвертичных образований территории Российской Федерации и прилегающих акваторий масштаба 1:2,5М</a:t>
              </a:r>
              <a:endParaRPr lang="ru-RU" sz="9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114295" y="3379931"/>
            <a:ext cx="3167424" cy="1904333"/>
            <a:chOff x="1048129" y="3318965"/>
            <a:chExt cx="5359365" cy="3222182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29" y="3318965"/>
              <a:ext cx="5359365" cy="32221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Прямоугольник 8"/>
            <p:cNvSpPr/>
            <p:nvPr/>
          </p:nvSpPr>
          <p:spPr>
            <a:xfrm>
              <a:off x="1048129" y="3352046"/>
              <a:ext cx="5246194" cy="8592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>
                  <a:solidFill>
                    <a:schemeClr val="accent2"/>
                  </a:solidFill>
                </a:rPr>
                <a:t>Тектоническая карта территории Российской Федерации и прилегающих акваторий (поверхность) масштаба 1:2,5М</a:t>
              </a:r>
              <a:endParaRPr lang="ru-RU" sz="9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3104362" y="1769873"/>
            <a:ext cx="3091097" cy="1843508"/>
            <a:chOff x="6405654" y="3194790"/>
            <a:chExt cx="5570744" cy="3322353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8165" y="3241219"/>
              <a:ext cx="5420881" cy="32759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Прямоугольник 10"/>
            <p:cNvSpPr/>
            <p:nvPr/>
          </p:nvSpPr>
          <p:spPr>
            <a:xfrm>
              <a:off x="6405654" y="3194790"/>
              <a:ext cx="5570744" cy="665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27000" rIns="27000">
              <a:spAutoFit/>
            </a:bodyPr>
            <a:lstStyle/>
            <a:p>
              <a:pPr algn="ctr"/>
              <a:r>
                <a:rPr lang="ru-RU" sz="900" b="1" dirty="0">
                  <a:solidFill>
                    <a:schemeClr val="accent2"/>
                  </a:solidFill>
                </a:rPr>
                <a:t>Прогнозно-</a:t>
              </a:r>
              <a:r>
                <a:rPr lang="ru-RU" sz="900" b="1" dirty="0" err="1">
                  <a:solidFill>
                    <a:schemeClr val="accent2"/>
                  </a:solidFill>
                </a:rPr>
                <a:t>минерагеническая</a:t>
              </a:r>
              <a:r>
                <a:rPr lang="ru-RU" sz="900" b="1" dirty="0">
                  <a:solidFill>
                    <a:schemeClr val="accent2"/>
                  </a:solidFill>
                </a:rPr>
                <a:t> карта Российской Федерации и ее континентального шельфа масштаба 1:2,5М</a:t>
              </a:r>
              <a:endParaRPr lang="ru-RU" sz="9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142323" y="3745731"/>
            <a:ext cx="3100874" cy="1843509"/>
            <a:chOff x="4165828" y="4040246"/>
            <a:chExt cx="4134499" cy="2458012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5828" y="4230746"/>
              <a:ext cx="4134499" cy="22675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6" name="Прямоугольник 15"/>
            <p:cNvSpPr/>
            <p:nvPr/>
          </p:nvSpPr>
          <p:spPr>
            <a:xfrm>
              <a:off x="4172345" y="4040246"/>
              <a:ext cx="4121462" cy="4924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27000" rIns="27000">
              <a:spAutoFit/>
            </a:bodyPr>
            <a:lstStyle/>
            <a:p>
              <a:pPr algn="ctr"/>
              <a:r>
                <a:rPr lang="ru-RU" sz="900" b="1" dirty="0">
                  <a:solidFill>
                    <a:schemeClr val="accent2"/>
                  </a:solidFill>
                </a:rPr>
                <a:t>Геохимическая карта Российской Федерации и ее континентального шельфа масштаба 1:2,5М</a:t>
              </a:r>
              <a:endParaRPr lang="ru-RU" sz="9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161727" y="6003292"/>
            <a:ext cx="3499216" cy="406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1200" dirty="0"/>
              <a:t>Используются технологии веб-доступа и обработки данных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 Nova"/>
              <a:cs typeface="Arial" panose="020B0604020202020204" pitchFamily="34" charset="0"/>
            </a:endParaRPr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xmlns="" id="{C83A6B8D-29C5-4D7F-B08A-B8B400E5ADCE}"/>
              </a:ext>
            </a:extLst>
          </p:cNvPr>
          <p:cNvSpPr/>
          <p:nvPr/>
        </p:nvSpPr>
        <p:spPr>
          <a:xfrm>
            <a:off x="3858831" y="6067814"/>
            <a:ext cx="642498" cy="2542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" name="Прямоугольник 18"/>
          <p:cNvSpPr/>
          <p:nvPr/>
        </p:nvSpPr>
        <p:spPr>
          <a:xfrm>
            <a:off x="6344953" y="3888606"/>
            <a:ext cx="2738991" cy="170063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" name="Прямоугольник 17"/>
          <p:cNvSpPr/>
          <p:nvPr/>
        </p:nvSpPr>
        <p:spPr>
          <a:xfrm>
            <a:off x="6300925" y="3728771"/>
            <a:ext cx="28334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rIns="0">
            <a:spAutoFit/>
          </a:bodyPr>
          <a:lstStyle/>
          <a:p>
            <a:pPr algn="ctr"/>
            <a:r>
              <a:rPr lang="ru-RU" sz="900" b="1" dirty="0">
                <a:solidFill>
                  <a:schemeClr val="accent2"/>
                </a:solidFill>
              </a:rPr>
              <a:t>Гидрогеологическая карта Российской Федерации и ее континентального шельфа масштаба 1:2,5М</a:t>
            </a:r>
            <a:endParaRPr lang="ru-RU" sz="900" dirty="0">
              <a:solidFill>
                <a:schemeClr val="accent2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1"/>
            <a:ext cx="9144000" cy="10464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Комплект карт по сводному и обзорному </a:t>
            </a:r>
          </a:p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геохимическому картографированию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масштаба 1:2500 000</a:t>
            </a:r>
            <a:endParaRPr lang="ru-RU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337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547664" y="2636912"/>
            <a:ext cx="592938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en-US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4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3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0" y="558924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pitchFamily="34" charset="0"/>
              </a:rPr>
              <a:t>На территорию суши Российской Федерации подготовлены </a:t>
            </a:r>
            <a:r>
              <a:rPr lang="ru-RU" sz="1600" b="1" dirty="0">
                <a:latin typeface="Calibri" pitchFamily="34" charset="0"/>
              </a:rPr>
              <a:t>1122 листа </a:t>
            </a:r>
            <a:r>
              <a:rPr lang="ru-RU" sz="1600" dirty="0" smtClean="0">
                <a:latin typeface="Calibri" pitchFamily="34" charset="0"/>
              </a:rPr>
              <a:t>Госгеолкарты-200/2. </a:t>
            </a:r>
            <a:endParaRPr lang="ru-RU" sz="1600" dirty="0">
              <a:latin typeface="Calibri" pitchFamily="34" charset="0"/>
            </a:endParaRPr>
          </a:p>
          <a:p>
            <a:r>
              <a:rPr lang="ru-RU" sz="1600" dirty="0">
                <a:latin typeface="Calibri" pitchFamily="34" charset="0"/>
              </a:rPr>
              <a:t>Из них геохимическими основами обеспечены </a:t>
            </a:r>
            <a:r>
              <a:rPr lang="ru-RU" sz="1600" b="1" dirty="0">
                <a:latin typeface="Calibri" pitchFamily="34" charset="0"/>
              </a:rPr>
              <a:t>206 листов</a:t>
            </a:r>
            <a:r>
              <a:rPr lang="ru-RU" sz="1600" dirty="0">
                <a:latin typeface="Calibri" pitchFamily="34" charset="0"/>
              </a:rPr>
              <a:t>, в том числе при ОГХР-200 44 листа и при ГДП-200 162 листа.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812360" cy="427734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76993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Обеспеченность </a:t>
            </a:r>
            <a:r>
              <a:rPr lang="ru-RU" sz="24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ГГК-200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/2 геохимическими основами</a:t>
            </a:r>
            <a:br>
              <a:rPr lang="ru-RU" sz="2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(по состоянию на 01.04.2023 г.)</a:t>
            </a:r>
            <a:endParaRPr lang="ru-RU" sz="20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4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0" y="551723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pitchFamily="34" charset="0"/>
              </a:rPr>
              <a:t>На территорию суши Российской Федерации подготовлены </a:t>
            </a:r>
            <a:r>
              <a:rPr lang="ru-RU" sz="1600" b="1" dirty="0">
                <a:latin typeface="Calibri" pitchFamily="34" charset="0"/>
              </a:rPr>
              <a:t>2792 листа </a:t>
            </a:r>
            <a:r>
              <a:rPr lang="ru-RU" sz="1600" dirty="0" smtClean="0">
                <a:latin typeface="Calibri" pitchFamily="34" charset="0"/>
              </a:rPr>
              <a:t>Госгеолкарты-200/1. </a:t>
            </a:r>
            <a:endParaRPr lang="ru-RU" sz="1600" dirty="0">
              <a:latin typeface="Calibri" pitchFamily="34" charset="0"/>
            </a:endParaRPr>
          </a:p>
          <a:p>
            <a:r>
              <a:rPr lang="ru-RU" sz="1600" dirty="0">
                <a:latin typeface="Calibri" pitchFamily="34" charset="0"/>
              </a:rPr>
              <a:t>Из них геохимическими основами обеспечены </a:t>
            </a:r>
            <a:r>
              <a:rPr lang="ru-RU" sz="1600" b="1" dirty="0">
                <a:latin typeface="Calibri" pitchFamily="34" charset="0"/>
              </a:rPr>
              <a:t>107 листов</a:t>
            </a:r>
            <a:r>
              <a:rPr lang="ru-RU" sz="1600" dirty="0">
                <a:latin typeface="Calibri" pitchFamily="34" charset="0"/>
              </a:rPr>
              <a:t>, в том числе при ОГХР-200  34 листа </a:t>
            </a:r>
            <a:br>
              <a:rPr lang="ru-RU" sz="1600" dirty="0">
                <a:latin typeface="Calibri" pitchFamily="34" charset="0"/>
              </a:rPr>
            </a:br>
            <a:r>
              <a:rPr lang="ru-RU" sz="1600" dirty="0">
                <a:latin typeface="Calibri" pitchFamily="34" charset="0"/>
              </a:rPr>
              <a:t>и при ГДП-200  73 листа.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7935230" cy="431663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0" y="0"/>
            <a:ext cx="9144000" cy="76993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Обеспеченность </a:t>
            </a:r>
            <a:r>
              <a:rPr lang="ru-RU" sz="2400" b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ГГК-200</a:t>
            </a:r>
            <a:r>
              <a:rPr lang="ru-RU" sz="2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/1 геохимическими основами</a:t>
            </a:r>
            <a:br>
              <a:rPr lang="ru-RU" sz="2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(по состоянию на 01.04.2023 г.)</a:t>
            </a:r>
            <a:endParaRPr lang="ru-RU" sz="20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Госгеолкарта-200/2 и геохимическая основа (ГХО-200) листа М-50-</a:t>
            </a:r>
            <a:r>
              <a:rPr lang="en-US" sz="2000" b="1" dirty="0" smtClean="0">
                <a:solidFill>
                  <a:srgbClr val="C00000"/>
                </a:solidFill>
                <a:cs typeface="Times New Roman" pitchFamily="18" charset="0"/>
              </a:rPr>
              <a:t>XIV</a:t>
            </a:r>
            <a:endParaRPr lang="ru-RU" sz="200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5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42" y="966920"/>
            <a:ext cx="4145718" cy="39823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882898"/>
            <a:ext cx="2423145" cy="4498430"/>
          </a:xfrm>
          <a:prstGeom prst="rect">
            <a:avLst/>
          </a:prstGeom>
          <a:ln w="12700">
            <a:solidFill>
              <a:srgbClr val="385D8A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53986" y="980728"/>
            <a:ext cx="4854518" cy="398204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253986" y="699556"/>
            <a:ext cx="485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Карта </a:t>
            </a:r>
            <a:r>
              <a:rPr lang="ru-RU" sz="1200" b="1" dirty="0" err="1" smtClean="0"/>
              <a:t>рудогенных</a:t>
            </a:r>
            <a:r>
              <a:rPr lang="ru-RU" sz="1200" b="1" dirty="0" smtClean="0"/>
              <a:t> геохимических аномалий</a:t>
            </a:r>
            <a:endParaRPr lang="ru-RU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6242" y="707886"/>
            <a:ext cx="4145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Карта полезных ископаемых</a:t>
            </a:r>
            <a:endParaRPr lang="ru-RU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670133" y="6337282"/>
            <a:ext cx="304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Схема </a:t>
            </a:r>
            <a:r>
              <a:rPr lang="ru-RU" sz="1200" b="1" dirty="0" err="1" smtClean="0"/>
              <a:t>минерагенического</a:t>
            </a:r>
            <a:r>
              <a:rPr lang="ru-RU" sz="1200" b="1" dirty="0" smtClean="0"/>
              <a:t> районирования </a:t>
            </a:r>
          </a:p>
          <a:p>
            <a:pPr algn="ctr"/>
            <a:r>
              <a:rPr lang="ru-RU" sz="1200" b="1" dirty="0" smtClean="0"/>
              <a:t>и прогноза полезных ископаемых</a:t>
            </a:r>
            <a:endParaRPr lang="ru-RU" sz="1200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0945" y="2566878"/>
            <a:ext cx="844893" cy="1654209"/>
          </a:xfrm>
          <a:prstGeom prst="roundRect">
            <a:avLst/>
          </a:prstGeom>
          <a:noFill/>
          <a:ln w="19050"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30945" y="4149080"/>
            <a:ext cx="1776759" cy="2232248"/>
          </a:xfrm>
          <a:prstGeom prst="line">
            <a:avLst/>
          </a:prstGeom>
          <a:ln w="1905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176002" y="1882899"/>
            <a:ext cx="1731702" cy="736289"/>
          </a:xfrm>
          <a:prstGeom prst="line">
            <a:avLst/>
          </a:prstGeom>
          <a:ln w="1905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45685" flipH="1" flipV="1">
            <a:off x="2526577" y="3264359"/>
            <a:ext cx="2144465" cy="82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018105" flipH="1">
            <a:off x="2278191" y="1728011"/>
            <a:ext cx="2198744" cy="73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Скругленный прямоугольник 15"/>
          <p:cNvSpPr/>
          <p:nvPr/>
        </p:nvSpPr>
        <p:spPr>
          <a:xfrm>
            <a:off x="4516889" y="2451451"/>
            <a:ext cx="1470144" cy="1101438"/>
          </a:xfrm>
          <a:prstGeom prst="roundRect">
            <a:avLst/>
          </a:prstGeom>
          <a:noFill/>
          <a:ln w="19050"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74865" y="1320590"/>
            <a:ext cx="529183" cy="1080172"/>
          </a:xfrm>
          <a:prstGeom prst="roundRect">
            <a:avLst/>
          </a:prstGeom>
          <a:noFill/>
          <a:ln w="19050"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5067482"/>
            <a:ext cx="2886217" cy="22823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559463" y="1870833"/>
            <a:ext cx="74173" cy="7200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480173" y="1320590"/>
            <a:ext cx="74173" cy="72008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623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6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8" name="Rectangle 2" descr="Large confetti"/>
          <p:cNvSpPr txBox="1">
            <a:spLocks noChangeArrowheads="1"/>
          </p:cNvSpPr>
          <p:nvPr/>
        </p:nvSpPr>
        <p:spPr>
          <a:xfrm>
            <a:off x="144016" y="656982"/>
            <a:ext cx="3707904" cy="565146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spAutoFit/>
          </a:bodyPr>
          <a:lstStyle/>
          <a:p>
            <a:pPr lvl="0" algn="ctr"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Карта  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pPr lvl="0" algn="ctr">
              <a:defRPr/>
            </a:pPr>
            <a:r>
              <a:rPr lang="ru-RU" sz="1600" b="1" dirty="0" err="1" smtClean="0">
                <a:solidFill>
                  <a:srgbClr val="002060"/>
                </a:solidFill>
              </a:rPr>
              <a:t>рудогенных</a:t>
            </a:r>
            <a:r>
              <a:rPr lang="ru-RU" sz="1600" b="1" dirty="0" smtClean="0">
                <a:solidFill>
                  <a:srgbClr val="002060"/>
                </a:solidFill>
              </a:rPr>
              <a:t> геохимических аномалий</a:t>
            </a:r>
            <a:endParaRPr kumimoji="0" lang="ru-RU" sz="1600" i="0" u="none" strike="noStrike" kern="1200" cap="none" spc="0" normalizeH="0" baseline="-2500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Комплект карт геохимических основ масштаба 1:200 000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Листы </a:t>
            </a:r>
            <a:r>
              <a:rPr lang="en-US" sz="2000" dirty="0" smtClean="0">
                <a:solidFill>
                  <a:srgbClr val="C00000"/>
                </a:solidFill>
                <a:cs typeface="Times New Roman" pitchFamily="18" charset="0"/>
              </a:rPr>
              <a:t>L-53-V, XI 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rgbClr val="C00000"/>
                </a:solidFill>
                <a:cs typeface="Times New Roman" pitchFamily="18" charset="0"/>
              </a:rPr>
              <a:t>Хорская</a:t>
            </a:r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 площадь)</a:t>
            </a:r>
            <a:endParaRPr lang="ru-RU" sz="200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6" name="Rectangle 2" descr="Large confetti"/>
          <p:cNvSpPr txBox="1">
            <a:spLocks noChangeArrowheads="1"/>
          </p:cNvSpPr>
          <p:nvPr/>
        </p:nvSpPr>
        <p:spPr>
          <a:xfrm>
            <a:off x="4766834" y="812846"/>
            <a:ext cx="3981630" cy="318924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ru-RU" sz="1600" b="1" dirty="0" err="1" smtClean="0">
                <a:solidFill>
                  <a:srgbClr val="002060"/>
                </a:solidFill>
              </a:rPr>
              <a:t>Моноэлементные</a:t>
            </a:r>
            <a:r>
              <a:rPr lang="ru-RU" sz="1600" b="1" dirty="0" smtClean="0">
                <a:solidFill>
                  <a:srgbClr val="002060"/>
                </a:solidFill>
              </a:rPr>
              <a:t> карты</a:t>
            </a:r>
            <a:endParaRPr kumimoji="0" lang="ru-RU" sz="1600" i="0" u="none" strike="noStrike" kern="1200" cap="none" spc="0" normalizeH="0" baseline="-2500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grpSp>
        <p:nvGrpSpPr>
          <p:cNvPr id="17" name="Группа 41"/>
          <p:cNvGrpSpPr>
            <a:grpSpLocks noChangeAspect="1"/>
          </p:cNvGrpSpPr>
          <p:nvPr/>
        </p:nvGrpSpPr>
        <p:grpSpPr>
          <a:xfrm>
            <a:off x="539552" y="1243066"/>
            <a:ext cx="2880320" cy="5570310"/>
            <a:chOff x="9768938" y="1557894"/>
            <a:chExt cx="2317975" cy="4482779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68938" y="1558673"/>
              <a:ext cx="2317975" cy="448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Полилиния 18"/>
            <p:cNvSpPr/>
            <p:nvPr/>
          </p:nvSpPr>
          <p:spPr>
            <a:xfrm>
              <a:off x="9778909" y="1557894"/>
              <a:ext cx="2289175" cy="4473575"/>
            </a:xfrm>
            <a:custGeom>
              <a:avLst/>
              <a:gdLst>
                <a:gd name="connsiteX0" fmla="*/ 2268415 w 2268415"/>
                <a:gd name="connsiteY0" fmla="*/ 4431323 h 4431323"/>
                <a:gd name="connsiteX1" fmla="*/ 0 w 2268415"/>
                <a:gd name="connsiteY1" fmla="*/ 4419600 h 4431323"/>
                <a:gd name="connsiteX2" fmla="*/ 23446 w 2268415"/>
                <a:gd name="connsiteY2" fmla="*/ 0 h 4431323"/>
                <a:gd name="connsiteX3" fmla="*/ 2250831 w 2268415"/>
                <a:gd name="connsiteY3" fmla="*/ 17584 h 4431323"/>
                <a:gd name="connsiteX4" fmla="*/ 2268415 w 2268415"/>
                <a:gd name="connsiteY4" fmla="*/ 4431323 h 4431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8415" h="4431323">
                  <a:moveTo>
                    <a:pt x="2268415" y="4431323"/>
                  </a:moveTo>
                  <a:lnTo>
                    <a:pt x="0" y="4419600"/>
                  </a:lnTo>
                  <a:lnTo>
                    <a:pt x="23446" y="0"/>
                  </a:lnTo>
                  <a:lnTo>
                    <a:pt x="2250831" y="17584"/>
                  </a:lnTo>
                  <a:cubicBezTo>
                    <a:pt x="2254739" y="1488830"/>
                    <a:pt x="2258646" y="2960077"/>
                    <a:pt x="2268415" y="4431323"/>
                  </a:cubicBezTo>
                  <a:close/>
                </a:path>
              </a:pathLst>
            </a:cu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>
            <a:grpSpLocks noChangeAspect="1"/>
          </p:cNvGrpSpPr>
          <p:nvPr/>
        </p:nvGrpSpPr>
        <p:grpSpPr>
          <a:xfrm>
            <a:off x="3923928" y="1105891"/>
            <a:ext cx="1656990" cy="3260498"/>
            <a:chOff x="4355976" y="1520371"/>
            <a:chExt cx="1474285" cy="2900985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4355976" y="1556792"/>
              <a:ext cx="1474285" cy="2864564"/>
              <a:chOff x="4371709" y="780093"/>
              <a:chExt cx="1474285" cy="2864564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71709" y="2204657"/>
                <a:ext cx="1474285" cy="1440000"/>
              </a:xfrm>
              <a:prstGeom prst="rect">
                <a:avLst/>
              </a:prstGeom>
            </p:spPr>
          </p:pic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382494" y="780093"/>
                <a:ext cx="1463500" cy="1440000"/>
              </a:xfrm>
              <a:prstGeom prst="rect">
                <a:avLst/>
              </a:prstGeom>
            </p:spPr>
          </p:pic>
        </p:grpSp>
        <p:sp>
          <p:nvSpPr>
            <p:cNvPr id="22" name="Rectangle 2" descr="Large confetti"/>
            <p:cNvSpPr txBox="1">
              <a:spLocks noChangeArrowheads="1"/>
            </p:cNvSpPr>
            <p:nvPr/>
          </p:nvSpPr>
          <p:spPr>
            <a:xfrm>
              <a:off x="4818667" y="1520371"/>
              <a:ext cx="548902" cy="257369"/>
            </a:xfrm>
            <a:prstGeom prst="rect">
              <a:avLst/>
            </a:prstGeom>
          </p:spPr>
          <p:txBody>
            <a:bodyPr vert="horz" wrap="square" lIns="36000" tIns="36000" rIns="36000" bIns="36000" rtlCol="0" anchor="ctr">
              <a:spAutoFit/>
            </a:bodyPr>
            <a:lstStyle/>
            <a:p>
              <a:pPr lvl="0" algn="ctr">
                <a:spcBef>
                  <a:spcPts val="600"/>
                </a:spcBef>
                <a:defRPr/>
              </a:pPr>
              <a:r>
                <a:rPr lang="en-US" sz="1200" b="1" dirty="0" err="1" smtClean="0"/>
                <a:t>SnBi</a:t>
              </a:r>
              <a:endParaRPr kumimoji="0" lang="ru-RU" sz="1200" i="0" u="none" strike="noStrike" kern="1200" cap="none" spc="0" normalizeH="0" baseline="-2500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Times New Roman" pitchFamily="18" charset="0"/>
              </a:endParaRPr>
            </a:p>
          </p:txBody>
        </p:sp>
      </p:grpSp>
      <p:grpSp>
        <p:nvGrpSpPr>
          <p:cNvPr id="35" name="Группа 34"/>
          <p:cNvGrpSpPr>
            <a:grpSpLocks noChangeAspect="1"/>
          </p:cNvGrpSpPr>
          <p:nvPr/>
        </p:nvGrpSpPr>
        <p:grpSpPr>
          <a:xfrm>
            <a:off x="5673596" y="1280655"/>
            <a:ext cx="1665463" cy="3273343"/>
            <a:chOff x="6228184" y="2451551"/>
            <a:chExt cx="1481824" cy="2912414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6228184" y="2483965"/>
              <a:ext cx="1481824" cy="2880000"/>
              <a:chOff x="6228184" y="2483965"/>
              <a:chExt cx="1481824" cy="2880000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228184" y="3923965"/>
                <a:ext cx="1477922" cy="1440000"/>
              </a:xfrm>
              <a:prstGeom prst="rect">
                <a:avLst/>
              </a:prstGeom>
            </p:spPr>
          </p:pic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234008" y="2483965"/>
                <a:ext cx="1476000" cy="1465700"/>
              </a:xfrm>
              <a:prstGeom prst="rect">
                <a:avLst/>
              </a:prstGeom>
            </p:spPr>
          </p:pic>
        </p:grpSp>
        <p:sp>
          <p:nvSpPr>
            <p:cNvPr id="26" name="Rectangle 2" descr="Large confetti"/>
            <p:cNvSpPr txBox="1">
              <a:spLocks noChangeArrowheads="1"/>
            </p:cNvSpPr>
            <p:nvPr/>
          </p:nvSpPr>
          <p:spPr>
            <a:xfrm>
              <a:off x="6692694" y="2451551"/>
              <a:ext cx="548902" cy="257369"/>
            </a:xfrm>
            <a:prstGeom prst="rect">
              <a:avLst/>
            </a:prstGeom>
          </p:spPr>
          <p:txBody>
            <a:bodyPr vert="horz" wrap="square" lIns="36000" tIns="36000" rIns="36000" bIns="36000" rtlCol="0" anchor="ctr">
              <a:spAutoFit/>
            </a:bodyPr>
            <a:lstStyle/>
            <a:p>
              <a:pPr algn="ctr">
                <a:spcBef>
                  <a:spcPts val="600"/>
                </a:spcBef>
                <a:defRPr/>
              </a:pPr>
              <a:r>
                <a:rPr lang="en-US" sz="1200" b="1" dirty="0" err="1"/>
                <a:t>MoNb</a:t>
              </a:r>
              <a:endParaRPr lang="ru-RU" sz="1200" b="1" dirty="0"/>
            </a:p>
          </p:txBody>
        </p:sp>
      </p:grpSp>
      <p:grpSp>
        <p:nvGrpSpPr>
          <p:cNvPr id="42" name="Группа 41"/>
          <p:cNvGrpSpPr>
            <a:grpSpLocks noChangeAspect="1"/>
          </p:cNvGrpSpPr>
          <p:nvPr/>
        </p:nvGrpSpPr>
        <p:grpSpPr>
          <a:xfrm>
            <a:off x="4890118" y="3559514"/>
            <a:ext cx="1656664" cy="3243786"/>
            <a:chOff x="4918369" y="3757230"/>
            <a:chExt cx="1473995" cy="2886116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4918369" y="3757230"/>
              <a:ext cx="1473995" cy="2886116"/>
              <a:chOff x="4544319" y="3829280"/>
              <a:chExt cx="1473995" cy="2886116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544319" y="5275396"/>
                <a:ext cx="1473995" cy="1440000"/>
              </a:xfrm>
              <a:prstGeom prst="rect">
                <a:avLst/>
              </a:prstGeom>
            </p:spPr>
          </p:pic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548117" y="3829280"/>
                <a:ext cx="1463466" cy="1440000"/>
              </a:xfrm>
              <a:prstGeom prst="rect">
                <a:avLst/>
              </a:prstGeom>
            </p:spPr>
          </p:pic>
        </p:grpSp>
        <p:sp>
          <p:nvSpPr>
            <p:cNvPr id="30" name="Rectangle 2" descr="Large confetti"/>
            <p:cNvSpPr txBox="1">
              <a:spLocks noChangeArrowheads="1"/>
            </p:cNvSpPr>
            <p:nvPr/>
          </p:nvSpPr>
          <p:spPr>
            <a:xfrm>
              <a:off x="5368995" y="3772666"/>
              <a:ext cx="548902" cy="257369"/>
            </a:xfrm>
            <a:prstGeom prst="rect">
              <a:avLst/>
            </a:prstGeom>
          </p:spPr>
          <p:txBody>
            <a:bodyPr vert="horz" wrap="square" lIns="36000" tIns="36000" rIns="36000" bIns="36000" rtlCol="0" anchor="ctr">
              <a:spAutoFit/>
            </a:bodyPr>
            <a:lstStyle/>
            <a:p>
              <a:pPr algn="ctr">
                <a:spcBef>
                  <a:spcPts val="600"/>
                </a:spcBef>
                <a:defRPr/>
              </a:pPr>
              <a:r>
                <a:rPr lang="en-US" sz="1200" b="1" dirty="0" err="1" smtClean="0"/>
                <a:t>AsB</a:t>
              </a:r>
              <a:endParaRPr lang="ru-RU" sz="1200" b="1" dirty="0"/>
            </a:p>
          </p:txBody>
        </p:sp>
      </p:grpSp>
      <p:grpSp>
        <p:nvGrpSpPr>
          <p:cNvPr id="36" name="Группа 35"/>
          <p:cNvGrpSpPr>
            <a:grpSpLocks noChangeAspect="1"/>
          </p:cNvGrpSpPr>
          <p:nvPr/>
        </p:nvGrpSpPr>
        <p:grpSpPr>
          <a:xfrm>
            <a:off x="7431737" y="1468265"/>
            <a:ext cx="1676767" cy="3232328"/>
            <a:chOff x="7527396" y="3982079"/>
            <a:chExt cx="1491881" cy="2875921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7527396" y="3982079"/>
              <a:ext cx="1491881" cy="2875921"/>
              <a:chOff x="7527396" y="3982079"/>
              <a:chExt cx="1491881" cy="2875921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543456" y="5418000"/>
                <a:ext cx="1475821" cy="1440000"/>
              </a:xfrm>
              <a:prstGeom prst="rect">
                <a:avLst/>
              </a:prstGeom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7527396" y="3982079"/>
                <a:ext cx="1458396" cy="1440000"/>
              </a:xfrm>
              <a:prstGeom prst="rect">
                <a:avLst/>
              </a:prstGeom>
            </p:spPr>
          </p:pic>
        </p:grpSp>
        <p:sp>
          <p:nvSpPr>
            <p:cNvPr id="34" name="Rectangle 2" descr="Large confetti"/>
            <p:cNvSpPr txBox="1">
              <a:spLocks noChangeArrowheads="1"/>
            </p:cNvSpPr>
            <p:nvPr/>
          </p:nvSpPr>
          <p:spPr>
            <a:xfrm>
              <a:off x="8006915" y="4000640"/>
              <a:ext cx="548902" cy="257369"/>
            </a:xfrm>
            <a:prstGeom prst="rect">
              <a:avLst/>
            </a:prstGeom>
          </p:spPr>
          <p:txBody>
            <a:bodyPr vert="horz" wrap="square" lIns="36000" tIns="36000" rIns="36000" bIns="36000" rtlCol="0" anchor="ctr">
              <a:spAutoFit/>
            </a:bodyPr>
            <a:lstStyle/>
            <a:p>
              <a:pPr algn="ctr">
                <a:spcBef>
                  <a:spcPts val="600"/>
                </a:spcBef>
                <a:defRPr/>
              </a:pPr>
              <a:r>
                <a:rPr lang="en-US" sz="1200" b="1" dirty="0" err="1" smtClean="0"/>
                <a:t>AgGa</a:t>
              </a:r>
              <a:endParaRPr lang="ru-RU" sz="1200" b="1" dirty="0"/>
            </a:p>
          </p:txBody>
        </p:sp>
      </p:grpSp>
      <p:grpSp>
        <p:nvGrpSpPr>
          <p:cNvPr id="40" name="Группа 39"/>
          <p:cNvGrpSpPr>
            <a:grpSpLocks noChangeAspect="1"/>
          </p:cNvGrpSpPr>
          <p:nvPr/>
        </p:nvGrpSpPr>
        <p:grpSpPr>
          <a:xfrm>
            <a:off x="6773038" y="3564098"/>
            <a:ext cx="1654306" cy="3234619"/>
            <a:chOff x="6806126" y="3675768"/>
            <a:chExt cx="1471897" cy="2877960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14968" y="5113728"/>
              <a:ext cx="1454215" cy="1440000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06126" y="3675768"/>
              <a:ext cx="1471897" cy="1440000"/>
            </a:xfrm>
            <a:prstGeom prst="rect">
              <a:avLst/>
            </a:prstGeom>
          </p:spPr>
        </p:pic>
        <p:sp>
          <p:nvSpPr>
            <p:cNvPr id="41" name="Rectangle 2" descr="Large confetti"/>
            <p:cNvSpPr txBox="1">
              <a:spLocks noChangeArrowheads="1"/>
            </p:cNvSpPr>
            <p:nvPr/>
          </p:nvSpPr>
          <p:spPr>
            <a:xfrm>
              <a:off x="7267623" y="3688173"/>
              <a:ext cx="548902" cy="257369"/>
            </a:xfrm>
            <a:prstGeom prst="rect">
              <a:avLst/>
            </a:prstGeom>
          </p:spPr>
          <p:txBody>
            <a:bodyPr vert="horz" wrap="square" lIns="36000" tIns="36000" rIns="36000" bIns="36000" rtlCol="0" anchor="ctr">
              <a:spAutoFit/>
            </a:bodyPr>
            <a:lstStyle/>
            <a:p>
              <a:pPr algn="ctr">
                <a:spcBef>
                  <a:spcPts val="600"/>
                </a:spcBef>
                <a:defRPr/>
              </a:pPr>
              <a:r>
                <a:rPr lang="en-US" sz="1200" b="1" dirty="0" err="1" smtClean="0"/>
                <a:t>WGe</a:t>
              </a:r>
              <a:endParaRPr lang="ru-RU" sz="12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23294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" descr="Large confetti"/>
          <p:cNvSpPr txBox="1">
            <a:spLocks noChangeArrowheads="1"/>
          </p:cNvSpPr>
          <p:nvPr/>
        </p:nvSpPr>
        <p:spPr>
          <a:xfrm>
            <a:off x="38496" y="1002099"/>
            <a:ext cx="5342732" cy="626701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ru-RU" b="1" dirty="0" smtClean="0">
                <a:solidFill>
                  <a:srgbClr val="002060"/>
                </a:solidFill>
              </a:rPr>
              <a:t>Схема прогноза полезных ископаемых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масштаба 1:500 000</a:t>
            </a:r>
            <a:endParaRPr kumimoji="0" lang="ru-RU" i="0" u="none" strike="noStrike" kern="1200" cap="none" spc="0" normalizeH="0" baseline="-2500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497" y="-60771"/>
            <a:ext cx="5342731" cy="101566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Комплект карт геохимических основ масштаба 1:200 000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  <a:cs typeface="Times New Roman" pitchFamily="18" charset="0"/>
              </a:rPr>
              <a:t>Листы </a:t>
            </a:r>
            <a:r>
              <a:rPr lang="en-US" sz="2000" dirty="0">
                <a:solidFill>
                  <a:srgbClr val="C00000"/>
                </a:solidFill>
                <a:cs typeface="Times New Roman" pitchFamily="18" charset="0"/>
              </a:rPr>
              <a:t>L-53-V, XI </a:t>
            </a:r>
            <a:r>
              <a:rPr lang="ru-RU" sz="2000" dirty="0">
                <a:solidFill>
                  <a:srgbClr val="C00000"/>
                </a:solidFill>
                <a:cs typeface="Times New Roman" pitchFamily="18" charset="0"/>
              </a:rPr>
              <a:t>(</a:t>
            </a:r>
            <a:r>
              <a:rPr lang="ru-RU" sz="2000" dirty="0" err="1">
                <a:solidFill>
                  <a:srgbClr val="C00000"/>
                </a:solidFill>
                <a:cs typeface="Times New Roman" pitchFamily="18" charset="0"/>
              </a:rPr>
              <a:t>Хорская</a:t>
            </a:r>
            <a:r>
              <a:rPr lang="ru-RU" sz="2000" dirty="0">
                <a:solidFill>
                  <a:srgbClr val="C00000"/>
                </a:solidFill>
                <a:cs typeface="Times New Roman" pitchFamily="18" charset="0"/>
              </a:rPr>
              <a:t> площадь)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2" y="1748423"/>
            <a:ext cx="5002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На </a:t>
            </a:r>
            <a:r>
              <a:rPr lang="ru-RU" sz="1600" dirty="0" err="1" smtClean="0"/>
              <a:t>Хорской</a:t>
            </a:r>
            <a:r>
              <a:rPr lang="ru-RU" sz="1600" dirty="0" smtClean="0"/>
              <a:t> площади в </a:t>
            </a:r>
            <a:r>
              <a:rPr lang="ru-RU" sz="1600" dirty="0"/>
              <a:t>границах 4-х геохимических районов выделены 47 АГХП (16 узлов и 31 поле),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из </a:t>
            </a:r>
            <a:r>
              <a:rPr lang="ru-RU" sz="1600" dirty="0"/>
              <a:t>них 5 высокой перспективности, 27 средней,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6 </a:t>
            </a:r>
            <a:r>
              <a:rPr lang="ru-RU" sz="1600" dirty="0"/>
              <a:t>низкой и 9 неясной.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312" y="2825641"/>
            <a:ext cx="5017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Общие прогнозные ресурсы </a:t>
            </a:r>
            <a:r>
              <a:rPr lang="ru-RU" sz="1600" dirty="0" err="1"/>
              <a:t>Хорской</a:t>
            </a:r>
            <a:r>
              <a:rPr lang="ru-RU" sz="1600" dirty="0"/>
              <a:t> </a:t>
            </a:r>
            <a:r>
              <a:rPr lang="ru-RU" sz="1600" dirty="0" smtClean="0"/>
              <a:t>площади</a:t>
            </a:r>
            <a:br>
              <a:rPr lang="ru-RU" sz="1600" dirty="0" smtClean="0"/>
            </a:br>
            <a:r>
              <a:rPr lang="ru-RU" sz="1600" dirty="0" smtClean="0"/>
              <a:t>кат</a:t>
            </a:r>
            <a:r>
              <a:rPr lang="ru-RU" sz="1600" dirty="0"/>
              <a:t>. Р</a:t>
            </a:r>
            <a:r>
              <a:rPr lang="ru-RU" sz="1600" baseline="-25000" dirty="0"/>
              <a:t>3 </a:t>
            </a:r>
            <a:r>
              <a:rPr lang="ru-RU" sz="1600" dirty="0" smtClean="0"/>
              <a:t>по </a:t>
            </a:r>
            <a:r>
              <a:rPr lang="ru-RU" sz="1600" dirty="0"/>
              <a:t>геохимическим данным составляют: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i="1" dirty="0" smtClean="0"/>
              <a:t>крупные</a:t>
            </a:r>
            <a:r>
              <a:rPr lang="ru-RU" sz="1600" dirty="0" smtClean="0"/>
              <a:t> </a:t>
            </a:r>
            <a:r>
              <a:rPr lang="ru-RU" sz="1600" dirty="0"/>
              <a:t>– </a:t>
            </a:r>
            <a:r>
              <a:rPr lang="en-US" sz="1600" dirty="0"/>
              <a:t>Sn </a:t>
            </a:r>
            <a:r>
              <a:rPr lang="ru-RU" sz="1600" dirty="0"/>
              <a:t>176,1 тыс. т, </a:t>
            </a:r>
            <a:r>
              <a:rPr lang="en-US" sz="1600" dirty="0"/>
              <a:t>Ni</a:t>
            </a:r>
            <a:r>
              <a:rPr lang="ru-RU" sz="1600" dirty="0"/>
              <a:t> 2880,1 тыс. т, </a:t>
            </a:r>
            <a:r>
              <a:rPr lang="en-US" sz="1600" dirty="0" err="1"/>
              <a:t>Ti</a:t>
            </a:r>
            <a:r>
              <a:rPr lang="en-US" sz="1600" dirty="0"/>
              <a:t> </a:t>
            </a:r>
            <a:r>
              <a:rPr lang="ru-RU" sz="1600" dirty="0"/>
              <a:t>93,4 </a:t>
            </a:r>
            <a:r>
              <a:rPr lang="ru-RU" sz="1600" dirty="0" err="1"/>
              <a:t>млн.т</a:t>
            </a:r>
            <a:r>
              <a:rPr lang="ru-RU" sz="1600" dirty="0"/>
              <a:t>, </a:t>
            </a:r>
            <a:r>
              <a:rPr lang="en-US" sz="1600" dirty="0"/>
              <a:t>Bi</a:t>
            </a:r>
            <a:r>
              <a:rPr lang="ru-RU" sz="1600" dirty="0"/>
              <a:t> 37,1 тыс. т, </a:t>
            </a:r>
            <a:r>
              <a:rPr lang="en-US" sz="1600" dirty="0"/>
              <a:t>Zn</a:t>
            </a:r>
            <a:r>
              <a:rPr lang="ru-RU" sz="1600" dirty="0"/>
              <a:t> 1389 тыс. т;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средние </a:t>
            </a:r>
            <a:r>
              <a:rPr lang="ru-RU" sz="1600" dirty="0"/>
              <a:t>– </a:t>
            </a:r>
            <a:r>
              <a:rPr lang="en-US" sz="1600" dirty="0"/>
              <a:t>W </a:t>
            </a:r>
            <a:r>
              <a:rPr lang="ru-RU" sz="1600" dirty="0"/>
              <a:t>31 тыс. т, </a:t>
            </a:r>
            <a:r>
              <a:rPr lang="en-US" sz="1600" dirty="0"/>
              <a:t>TR</a:t>
            </a:r>
            <a:r>
              <a:rPr lang="ru-RU" sz="1600" dirty="0"/>
              <a:t> 486,8 тыс. т, </a:t>
            </a:r>
            <a:r>
              <a:rPr lang="en-US" sz="1600" dirty="0"/>
              <a:t>Ag</a:t>
            </a:r>
            <a:r>
              <a:rPr lang="ru-RU" sz="1600" dirty="0"/>
              <a:t> 1948,6 т; малые – В 180,9 тыс. т</a:t>
            </a:r>
          </a:p>
        </p:txBody>
      </p:sp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7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58161" y="3330755"/>
            <a:ext cx="3408906" cy="34744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16632"/>
            <a:ext cx="3653036" cy="32141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821" y="4984462"/>
            <a:ext cx="4955632" cy="17360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39846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764704"/>
            <a:ext cx="3639328" cy="57819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0888" y="707886"/>
            <a:ext cx="4408680" cy="4752528"/>
          </a:xfrm>
          <a:prstGeom prst="rect">
            <a:avLst/>
          </a:prstGeom>
          <a:ln>
            <a:solidFill>
              <a:srgbClr val="385D8A"/>
            </a:solidFill>
          </a:ln>
        </p:spPr>
      </p:pic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8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23728" y="5157192"/>
            <a:ext cx="720080" cy="576064"/>
          </a:xfrm>
          <a:prstGeom prst="rect">
            <a:avLst/>
          </a:prstGeom>
          <a:noFill/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Паспорт учета перспективного объекта масштаба 1:200 000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  <a:cs typeface="Times New Roman" pitchFamily="18" charset="0"/>
              </a:rPr>
              <a:t>Листы </a:t>
            </a:r>
            <a:r>
              <a:rPr lang="en-US" sz="2000" dirty="0">
                <a:solidFill>
                  <a:srgbClr val="C00000"/>
                </a:solidFill>
                <a:cs typeface="Times New Roman" pitchFamily="18" charset="0"/>
              </a:rPr>
              <a:t>L-53-V, XI </a:t>
            </a:r>
            <a:r>
              <a:rPr lang="ru-RU" sz="2000" dirty="0">
                <a:solidFill>
                  <a:srgbClr val="C00000"/>
                </a:solidFill>
                <a:cs typeface="Times New Roman" pitchFamily="18" charset="0"/>
              </a:rPr>
              <a:t>(</a:t>
            </a:r>
            <a:r>
              <a:rPr lang="ru-RU" sz="2000" dirty="0" err="1">
                <a:solidFill>
                  <a:srgbClr val="C00000"/>
                </a:solidFill>
                <a:cs typeface="Times New Roman" pitchFamily="18" charset="0"/>
              </a:rPr>
              <a:t>Хорская</a:t>
            </a:r>
            <a:r>
              <a:rPr lang="ru-RU" sz="2000" dirty="0">
                <a:solidFill>
                  <a:srgbClr val="C00000"/>
                </a:solidFill>
                <a:cs typeface="Times New Roman" pitchFamily="18" charset="0"/>
              </a:rPr>
              <a:t> площадь)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13350" y="5157192"/>
            <a:ext cx="1967412" cy="1691318"/>
          </a:xfrm>
          <a:prstGeom prst="rect">
            <a:avLst/>
          </a:prstGeom>
          <a:ln w="19050">
            <a:solidFill>
              <a:srgbClr val="385D8A"/>
            </a:solidFill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 flipH="1">
            <a:off x="2242198" y="5732891"/>
            <a:ext cx="853638" cy="72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870240" flipH="1">
            <a:off x="4857135" y="5232545"/>
            <a:ext cx="1173521" cy="1000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356992"/>
            <a:ext cx="1929183" cy="3286366"/>
          </a:xfrm>
          <a:prstGeom prst="rect">
            <a:avLst/>
          </a:prstGeom>
          <a:ln w="19050">
            <a:solidFill>
              <a:srgbClr val="385D8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62027" y="5530711"/>
            <a:ext cx="1461426" cy="1268760"/>
          </a:xfrm>
          <a:prstGeom prst="rect">
            <a:avLst/>
          </a:prstGeom>
          <a:ln>
            <a:solidFill>
              <a:srgbClr val="385D8A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05185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1"/>
          <p:cNvSpPr>
            <a:spLocks noGrp="1"/>
          </p:cNvSpPr>
          <p:nvPr>
            <p:ph type="sldNum" sz="quarter" idx="10"/>
          </p:nvPr>
        </p:nvSpPr>
        <p:spPr>
          <a:xfrm>
            <a:off x="25152" y="6479178"/>
            <a:ext cx="514400" cy="369332"/>
          </a:xfrm>
          <a:noFill/>
        </p:spPr>
        <p:txBody>
          <a:bodyPr wrap="square">
            <a:spAutoFit/>
          </a:bodyPr>
          <a:lstStyle/>
          <a:p>
            <a:pPr algn="ctr"/>
            <a:fld id="{20E8948F-1760-43D1-8491-787919AE9E84}" type="slidenum">
              <a:rPr lang="ru-RU" sz="1800" b="1" smtClean="0">
                <a:solidFill>
                  <a:srgbClr val="002060"/>
                </a:solidFill>
                <a:latin typeface="+mj-lt"/>
              </a:rPr>
              <a:pPr algn="ctr"/>
              <a:t>9</a:t>
            </a:fld>
            <a:endParaRPr lang="ru-RU" sz="18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8" name="Rectangle 2" descr="Large confetti"/>
          <p:cNvSpPr txBox="1">
            <a:spLocks noChangeArrowheads="1"/>
          </p:cNvSpPr>
          <p:nvPr/>
        </p:nvSpPr>
        <p:spPr>
          <a:xfrm>
            <a:off x="25152" y="836712"/>
            <a:ext cx="9118848" cy="349702"/>
          </a:xfrm>
          <a:prstGeom prst="rect">
            <a:avLst/>
          </a:prstGeom>
        </p:spPr>
        <p:txBody>
          <a:bodyPr vert="horz" wrap="square" lIns="36000" tIns="36000" rIns="36000" bIns="36000" rtlCol="0" anchor="ctr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b="1" dirty="0" smtClean="0">
                <a:solidFill>
                  <a:srgbClr val="002060"/>
                </a:solidFill>
              </a:rPr>
              <a:t>Эколого-геохимическая карта</a:t>
            </a:r>
            <a:endParaRPr kumimoji="0" lang="ru-RU" i="0" u="none" strike="noStrike" kern="1200" cap="none" spc="0" normalizeH="0" baseline="-2500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cs typeface="Times New Roman" pitchFamily="18" charset="0"/>
              </a:rPr>
              <a:t>Комплект карт геохимических основ масштаба 1:200 000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  <a:cs typeface="Times New Roman" pitchFamily="18" charset="0"/>
              </a:rPr>
              <a:t>Листы </a:t>
            </a:r>
            <a:r>
              <a:rPr lang="en-US" sz="2000" dirty="0">
                <a:solidFill>
                  <a:srgbClr val="C00000"/>
                </a:solidFill>
                <a:cs typeface="Times New Roman" pitchFamily="18" charset="0"/>
              </a:rPr>
              <a:t>L-53-V, XI </a:t>
            </a:r>
            <a:r>
              <a:rPr lang="ru-RU" sz="2000" dirty="0">
                <a:solidFill>
                  <a:srgbClr val="C00000"/>
                </a:solidFill>
                <a:cs typeface="Times New Roman" pitchFamily="18" charset="0"/>
              </a:rPr>
              <a:t>(</a:t>
            </a:r>
            <a:r>
              <a:rPr lang="ru-RU" sz="2000" dirty="0" err="1">
                <a:solidFill>
                  <a:srgbClr val="C00000"/>
                </a:solidFill>
                <a:cs typeface="Times New Roman" pitchFamily="18" charset="0"/>
              </a:rPr>
              <a:t>Хорская</a:t>
            </a:r>
            <a:r>
              <a:rPr lang="ru-RU" sz="2000" dirty="0">
                <a:solidFill>
                  <a:srgbClr val="C00000"/>
                </a:solidFill>
                <a:cs typeface="Times New Roman" pitchFamily="18" charset="0"/>
              </a:rPr>
              <a:t> площадь)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73622" y="5734821"/>
            <a:ext cx="68107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Хорской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площади выделены 13</a:t>
            </a:r>
            <a:r>
              <a:rPr lang="ru-RU" dirty="0" smtClean="0"/>
              <a:t> </a:t>
            </a:r>
            <a:r>
              <a:rPr lang="ru-RU" dirty="0"/>
              <a:t>зон неудовлетворительного эколого-геохимического состояния – напряженного, критического и </a:t>
            </a:r>
            <a:r>
              <a:rPr lang="ru-RU" dirty="0" smtClean="0"/>
              <a:t>чрезвычайного</a:t>
            </a:r>
            <a:r>
              <a:rPr lang="ru-RU" dirty="0"/>
              <a:t>.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6010" y="1296094"/>
            <a:ext cx="4398478" cy="427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96094"/>
            <a:ext cx="4298164" cy="427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292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18491</TotalTime>
  <Words>798</Words>
  <Application>Microsoft Office PowerPoint</Application>
  <PresentationFormat>Экран (4:3)</PresentationFormat>
  <Paragraphs>125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Обработка фондовых ретроспективных геохимических данных, как способ пополнения единого фонда геологической информации</dc:title>
  <dc:creator>Juriu</dc:creator>
  <cp:lastModifiedBy>Виктор</cp:lastModifiedBy>
  <cp:revision>758</cp:revision>
  <dcterms:created xsi:type="dcterms:W3CDTF">2018-02-19T13:22:50Z</dcterms:created>
  <dcterms:modified xsi:type="dcterms:W3CDTF">2023-04-24T12:28:02Z</dcterms:modified>
</cp:coreProperties>
</file>