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9" r:id="rId3"/>
    <p:sldId id="319" r:id="rId4"/>
    <p:sldId id="275" r:id="rId5"/>
    <p:sldId id="309" r:id="rId6"/>
    <p:sldId id="321" r:id="rId7"/>
    <p:sldId id="328" r:id="rId8"/>
    <p:sldId id="322" r:id="rId9"/>
    <p:sldId id="323" r:id="rId10"/>
    <p:sldId id="329" r:id="rId11"/>
    <p:sldId id="278" r:id="rId12"/>
    <p:sldId id="310" r:id="rId13"/>
    <p:sldId id="312" r:id="rId14"/>
    <p:sldId id="311" r:id="rId15"/>
    <p:sldId id="285" r:id="rId16"/>
    <p:sldId id="331" r:id="rId17"/>
    <p:sldId id="286" r:id="rId18"/>
    <p:sldId id="325" r:id="rId19"/>
    <p:sldId id="326" r:id="rId20"/>
    <p:sldId id="260" r:id="rId21"/>
  </p:sldIdLst>
  <p:sldSz cx="11520488" cy="6480175"/>
  <p:notesSz cx="6858000" cy="9144000"/>
  <p:defaultTextStyle>
    <a:defPPr>
      <a:defRPr lang="en-US"/>
    </a:defPPr>
    <a:lvl1pPr marL="0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1pPr>
    <a:lvl2pPr marL="575878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2pPr>
    <a:lvl3pPr marL="1151755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3pPr>
    <a:lvl4pPr marL="1727632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4pPr>
    <a:lvl5pPr marL="2303510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5pPr>
    <a:lvl6pPr marL="2879387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6pPr>
    <a:lvl7pPr marL="3455264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7pPr>
    <a:lvl8pPr marL="4031142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8pPr>
    <a:lvl9pPr marL="4607020" algn="l" defTabSz="1151755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65686"/>
    <a:srgbClr val="204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48"/>
      </p:cViewPr>
      <p:guideLst>
        <p:guide orient="horz" pos="2041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9F5F0-5ABF-4CD1-9A3B-3E7ED6CB81A9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E1BC4-249C-4A72-A0E6-60F18EC3F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1pPr>
    <a:lvl2pPr marL="575878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2pPr>
    <a:lvl3pPr marL="1151755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3pPr>
    <a:lvl4pPr marL="1727632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4pPr>
    <a:lvl5pPr marL="2303510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5pPr>
    <a:lvl6pPr marL="2879387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6pPr>
    <a:lvl7pPr marL="3455264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7pPr>
    <a:lvl8pPr marL="4031142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8pPr>
    <a:lvl9pPr marL="4607020" algn="l" defTabSz="1151755" rtl="0" eaLnBrk="1" latinLnBrk="0" hangingPunct="1">
      <a:defRPr sz="14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E1BC4-249C-4A72-A0E6-60F18EC3F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0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92285" y="2013056"/>
            <a:ext cx="5364167" cy="1875049"/>
          </a:xfrm>
        </p:spPr>
        <p:txBody>
          <a:bodyPr>
            <a:noAutofit/>
          </a:bodyPr>
          <a:lstStyle>
            <a:lvl1pPr algn="l">
              <a:defRPr sz="3779" b="1">
                <a:solidFill>
                  <a:srgbClr val="204982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285" y="4068110"/>
            <a:ext cx="4644117" cy="1332036"/>
          </a:xfrm>
        </p:spPr>
        <p:txBody>
          <a:bodyPr>
            <a:normAutofit/>
          </a:bodyPr>
          <a:lstStyle>
            <a:lvl1pPr marL="0" indent="0" algn="l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514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2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6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4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9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2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197" y="684018"/>
            <a:ext cx="4409062" cy="8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5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025" y="216006"/>
            <a:ext cx="7847985" cy="604516"/>
          </a:xfrm>
        </p:spPr>
        <p:txBody>
          <a:bodyPr>
            <a:normAutofit/>
          </a:bodyPr>
          <a:lstStyle>
            <a:lvl1pPr algn="l">
              <a:defRPr sz="2834" b="1">
                <a:solidFill>
                  <a:srgbClr val="204982"/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4358" y="1512043"/>
            <a:ext cx="6480106" cy="42766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52016" y="5991162"/>
            <a:ext cx="2520341" cy="309008"/>
          </a:xfrm>
        </p:spPr>
        <p:txBody>
          <a:bodyPr/>
          <a:lstStyle>
            <a:lvl1pPr algn="r">
              <a:defRPr sz="945"/>
            </a:lvl1pPr>
          </a:lstStyle>
          <a:p>
            <a:r>
              <a:rPr lang="ru-RU" dirty="0"/>
              <a:t>ГНПП «</a:t>
            </a:r>
            <a:r>
              <a:rPr lang="ru-RU" dirty="0" err="1"/>
              <a:t>Аэрогеофизика</a:t>
            </a:r>
            <a:r>
              <a:rPr lang="ru-RU" dirty="0"/>
              <a:t>»   |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76128" y="5991162"/>
            <a:ext cx="743610" cy="309008"/>
          </a:xfrm>
        </p:spPr>
        <p:txBody>
          <a:bodyPr/>
          <a:lstStyle>
            <a:lvl1pPr>
              <a:defRPr sz="945"/>
            </a:lvl1pPr>
          </a:lstStyle>
          <a:p>
            <a:pPr algn="l"/>
            <a:fld id="{B2151A3B-4D2E-4937-8714-BDCDF7F9FBD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9943" y="360010"/>
            <a:ext cx="1979826" cy="3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9665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90" y="2732889"/>
            <a:ext cx="4409062" cy="86991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264200" y="2448066"/>
            <a:ext cx="5039557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71" dirty="0">
                <a:solidFill>
                  <a:srgbClr val="204982"/>
                </a:solidFill>
              </a:rPr>
              <a:t>125459, Москва, Походный </a:t>
            </a:r>
            <a:r>
              <a:rPr lang="ru-RU" sz="1071" dirty="0" err="1">
                <a:solidFill>
                  <a:srgbClr val="204982"/>
                </a:solidFill>
              </a:rPr>
              <a:t>пр</a:t>
            </a:r>
            <a:r>
              <a:rPr lang="ru-RU" sz="1071" dirty="0">
                <a:solidFill>
                  <a:srgbClr val="204982"/>
                </a:solidFill>
              </a:rPr>
              <a:t>-д, 19</a:t>
            </a:r>
          </a:p>
          <a:p>
            <a:r>
              <a:rPr lang="ru-RU" sz="1071" dirty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sz="1071" dirty="0">
                <a:solidFill>
                  <a:srgbClr val="204982"/>
                </a:solidFill>
              </a:rPr>
              <a:t>agp@aerogeo.ru</a:t>
            </a:r>
          </a:p>
          <a:p>
            <a:r>
              <a:rPr lang="ru-RU" sz="1071" dirty="0">
                <a:solidFill>
                  <a:srgbClr val="204982"/>
                </a:solidFill>
              </a:rPr>
              <a:t>http://aerogeo.ru</a:t>
            </a:r>
            <a:endParaRPr lang="en-US" sz="1071" dirty="0">
              <a:solidFill>
                <a:srgbClr val="20498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264199" y="4932134"/>
            <a:ext cx="4319621" cy="35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1" dirty="0">
                <a:solidFill>
                  <a:srgbClr val="204982"/>
                </a:solidFill>
              </a:rPr>
              <a:t>Спасибо за внимание!</a:t>
            </a:r>
            <a:endParaRPr lang="en-US" sz="1701" dirty="0">
              <a:solidFill>
                <a:srgbClr val="20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25" y="259508"/>
            <a:ext cx="10368439" cy="1080029"/>
          </a:xfrm>
          <a:prstGeom prst="rect">
            <a:avLst/>
          </a:prstGeom>
        </p:spPr>
        <p:txBody>
          <a:bodyPr vert="horz" lIns="217652" tIns="108826" rIns="217652" bIns="1088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25" y="1512043"/>
            <a:ext cx="10368439" cy="4276616"/>
          </a:xfrm>
          <a:prstGeom prst="rect">
            <a:avLst/>
          </a:prstGeom>
        </p:spPr>
        <p:txBody>
          <a:bodyPr vert="horz" lIns="217652" tIns="108826" rIns="217652" bIns="1088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025" y="6006165"/>
            <a:ext cx="2688114" cy="345009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l">
              <a:defRPr sz="1370">
                <a:solidFill>
                  <a:srgbClr val="204982"/>
                </a:solidFill>
              </a:defRPr>
            </a:lvl1pPr>
          </a:lstStyle>
          <a:p>
            <a:fld id="{B72D709F-1BB1-45FB-969E-09D49CEAF12B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167" y="6006165"/>
            <a:ext cx="3648154" cy="345009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ctr">
              <a:defRPr sz="1370">
                <a:solidFill>
                  <a:srgbClr val="20498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350" y="6006165"/>
            <a:ext cx="2688114" cy="345009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r">
              <a:defRPr sz="1370">
                <a:solidFill>
                  <a:srgbClr val="204982"/>
                </a:solidFill>
              </a:defRPr>
            </a:lvl1pPr>
          </a:lstStyle>
          <a:p>
            <a:fld id="{B2151A3B-4D2E-4937-8714-BDCDF7F9F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3" r:id="rId3"/>
  </p:sldLayoutIdLst>
  <p:txStyles>
    <p:titleStyle>
      <a:lvl1pPr algn="l" defTabSz="1028184" rtl="0" eaLnBrk="1" latinLnBrk="0" hangingPunct="1">
        <a:spcBef>
          <a:spcPct val="0"/>
        </a:spcBef>
        <a:buNone/>
        <a:defRPr sz="4960" kern="1200">
          <a:solidFill>
            <a:srgbClr val="204982"/>
          </a:solidFill>
          <a:latin typeface="+mj-lt"/>
          <a:ea typeface="+mj-ea"/>
          <a:cs typeface="+mj-cs"/>
        </a:defRPr>
      </a:lvl1pPr>
    </p:titleStyle>
    <p:bodyStyle>
      <a:lvl1pPr marL="385569" indent="-385569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9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835399" indent="-321308" algn="l" defTabSz="1028184" rtl="0" eaLnBrk="1" latinLnBrk="0" hangingPunct="1">
        <a:spcBef>
          <a:spcPct val="20000"/>
        </a:spcBef>
        <a:buFont typeface="Arial" panose="020B0604020202020204" pitchFamily="34" charset="0"/>
        <a:buChar char="–"/>
        <a:defRPr sz="3165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285230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3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799321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8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313414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»"/>
        <a:defRPr sz="2268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2827505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41598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55689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369782" indent="-257047" algn="l" defTabSz="10281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1pPr>
      <a:lvl2pPr marL="514092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2pPr>
      <a:lvl3pPr marL="1028184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3pPr>
      <a:lvl4pPr marL="1542277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8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5pPr>
      <a:lvl6pPr marL="2570460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6pPr>
      <a:lvl7pPr marL="3084551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7pPr>
      <a:lvl8pPr marL="3598643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8pPr>
      <a:lvl9pPr marL="4112736" algn="l" defTabSz="1028184" rtl="0" eaLnBrk="1" latinLnBrk="0" hangingPunct="1">
        <a:defRPr sz="20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104389" y="1716087"/>
            <a:ext cx="7271361" cy="1874833"/>
          </a:xfrm>
        </p:spPr>
        <p:txBody>
          <a:bodyPr/>
          <a:lstStyle/>
          <a:p>
            <a:r>
              <a:rPr lang="ru-RU" sz="2800" dirty="0"/>
              <a:t>ОПЕРЕЖАЮЩИЕ АЭРОГЕОФИЗИЧЕСКИЕ РАБОТЫ ДЛЯ ПРОГНОЗНО-МИНЕРАГЕНИЧЕСКОГО КАРТИРОВАНИЯ ТЕРРИТОРИЙ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107950" y="5831859"/>
            <a:ext cx="190783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45" dirty="0">
                <a:solidFill>
                  <a:srgbClr val="204982"/>
                </a:solidFill>
              </a:rPr>
              <a:t>26 апреля 202</a:t>
            </a:r>
            <a:r>
              <a:rPr lang="en-US" sz="945" dirty="0">
                <a:solidFill>
                  <a:srgbClr val="204982"/>
                </a:solidFill>
              </a:rPr>
              <a:t>3</a:t>
            </a:r>
            <a:r>
              <a:rPr lang="ru-RU" sz="945" dirty="0">
                <a:solidFill>
                  <a:srgbClr val="204982"/>
                </a:solidFill>
              </a:rPr>
              <a:t> г.</a:t>
            </a:r>
          </a:p>
          <a:p>
            <a:pPr algn="r"/>
            <a:r>
              <a:rPr lang="ru-RU" sz="945" dirty="0">
                <a:solidFill>
                  <a:srgbClr val="204982"/>
                </a:solidFill>
              </a:rPr>
              <a:t>Москва</a:t>
            </a:r>
            <a:endParaRPr lang="en-US" sz="945" dirty="0">
              <a:solidFill>
                <a:srgbClr val="204982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48374" y="3697287"/>
            <a:ext cx="6998267" cy="1331883"/>
          </a:xfrm>
        </p:spPr>
        <p:txBody>
          <a:bodyPr>
            <a:normAutofit/>
          </a:bodyPr>
          <a:lstStyle/>
          <a:p>
            <a:r>
              <a:rPr lang="ru-RU" sz="2200" u="sng" dirty="0" err="1"/>
              <a:t>П.С.Бабаянц</a:t>
            </a:r>
            <a:r>
              <a:rPr lang="ru-RU" sz="2200" dirty="0"/>
              <a:t>, </a:t>
            </a:r>
            <a:r>
              <a:rPr lang="ru-RU" sz="2200" dirty="0" err="1"/>
              <a:t>О.Р.Контарович</a:t>
            </a:r>
            <a:r>
              <a:rPr lang="ru-RU" sz="2200" dirty="0"/>
              <a:t>, </a:t>
            </a:r>
            <a:r>
              <a:rPr lang="ru-RU" sz="2200" dirty="0" err="1"/>
              <a:t>А.А.Трусов</a:t>
            </a:r>
            <a:endParaRPr lang="ru-RU" sz="1600" baseline="30000" dirty="0"/>
          </a:p>
          <a:p>
            <a:r>
              <a:rPr lang="ru-RU" sz="1600" dirty="0"/>
              <a:t>АО «ГНПП «</a:t>
            </a:r>
            <a:r>
              <a:rPr lang="ru-RU" sz="1600" dirty="0" err="1"/>
              <a:t>Аэрогеофизика</a:t>
            </a:r>
            <a:r>
              <a:rPr lang="ru-RU" sz="1600" dirty="0"/>
              <a:t>», г. Москва, </a:t>
            </a:r>
            <a:r>
              <a:rPr lang="ru-RU" sz="1600"/>
              <a:t>bab@aerogeo.ru  </a:t>
            </a:r>
            <a:endParaRPr lang="ru-RU" sz="2079" dirty="0"/>
          </a:p>
        </p:txBody>
      </p:sp>
    </p:spTree>
    <p:extLst>
      <p:ext uri="{BB962C8B-B14F-4D97-AF65-F5344CB8AC3E}">
        <p14:creationId xmlns:p14="http://schemas.microsoft.com/office/powerpoint/2010/main" val="346881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6025" y="216353"/>
            <a:ext cx="7847985" cy="604446"/>
          </a:xfrm>
        </p:spPr>
        <p:txBody>
          <a:bodyPr>
            <a:noAutofit/>
          </a:bodyPr>
          <a:lstStyle/>
          <a:p>
            <a:r>
              <a:rPr lang="ru-RU" sz="2268" dirty="0"/>
              <a:t>Состав, назначение и особенности работ</a:t>
            </a:r>
            <a:endParaRPr lang="en-US" sz="2268" dirty="0"/>
          </a:p>
        </p:txBody>
      </p:sp>
      <p:sp>
        <p:nvSpPr>
          <p:cNvPr id="10" name="TextBox 9"/>
          <p:cNvSpPr txBox="1"/>
          <p:nvPr/>
        </p:nvSpPr>
        <p:spPr>
          <a:xfrm>
            <a:off x="197644" y="994774"/>
            <a:ext cx="70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Роль физико-геологического моделирования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8449" y="5501560"/>
            <a:ext cx="6654477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3" i="1" dirty="0"/>
              <a:t>Кривцов А.И., </a:t>
            </a:r>
            <a:r>
              <a:rPr lang="ru-RU" sz="1323" i="1" dirty="0" err="1"/>
              <a:t>Мигачев</a:t>
            </a:r>
            <a:r>
              <a:rPr lang="ru-RU" sz="1323" i="1" dirty="0"/>
              <a:t> И.Ф., </a:t>
            </a:r>
            <a:r>
              <a:rPr lang="ru-RU" sz="1323" i="1" dirty="0" err="1"/>
              <a:t>Звездов</a:t>
            </a:r>
            <a:r>
              <a:rPr lang="ru-RU" sz="1323" i="1"/>
              <a:t> В.С. </a:t>
            </a:r>
            <a:r>
              <a:rPr lang="ru-RU" sz="1323" i="1" dirty="0"/>
              <a:t>и др. Методическое руководство по оценке прогнозных ресурсов алмазов, благородных и цветных металлов. Выпуск «Медь».  М.: ЦНИГРИ, 2002.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271" y="1725056"/>
            <a:ext cx="6585655" cy="4103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0644" y="1179440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99"/>
                </a:solidFill>
              </a:rPr>
              <a:t>Факторы локализации медно-порфирового </a:t>
            </a:r>
            <a:r>
              <a:rPr lang="ru-RU" sz="1400" dirty="0" err="1">
                <a:solidFill>
                  <a:srgbClr val="000099"/>
                </a:solidFill>
              </a:rPr>
              <a:t>оруденения</a:t>
            </a:r>
            <a:r>
              <a:rPr lang="ru-RU" sz="1400" dirty="0">
                <a:solidFill>
                  <a:srgbClr val="000099"/>
                </a:solidFill>
              </a:rPr>
              <a:t> в зависимости от ранга объекта и их возможное проявление в геофизических полях</a:t>
            </a:r>
          </a:p>
          <a:p>
            <a:pPr algn="ctr"/>
            <a:endParaRPr lang="ru-RU" sz="1400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128" y="2155560"/>
            <a:ext cx="44146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99"/>
                </a:solidFill>
              </a:rPr>
              <a:t>Залогом эффективного проектирования современных аэрогеофизических съемок и последующего использования их результатов для прогноза, поисков и оценки месторождений ТПИ является физико-геологическое моделирование целевого объекта в реальных условиях залегания, основанное на обобщении всего спектра имеющейся ретроспективной геолого-геофизической информации, включая данные о физических свойствах пород.</a:t>
            </a:r>
          </a:p>
        </p:txBody>
      </p:sp>
    </p:spTree>
    <p:extLst>
      <p:ext uri="{BB962C8B-B14F-4D97-AF65-F5344CB8AC3E}">
        <p14:creationId xmlns:p14="http://schemas.microsoft.com/office/powerpoint/2010/main" val="213599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Технико-методическое обеспечение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11</a:t>
            </a:fld>
            <a:endParaRPr lang="en-US" dirty="0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85587" y="1533198"/>
            <a:ext cx="3781116" cy="264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Четыре независимых магнитных канала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Квантовые </a:t>
            </a:r>
            <a:r>
              <a:rPr lang="en-US" altLang="ru-RU" sz="1200" dirty="0" err="1">
                <a:solidFill>
                  <a:srgbClr val="000066"/>
                </a:solidFill>
                <a:latin typeface="+mn-lt"/>
              </a:rPr>
              <a:t>Rb</a:t>
            </a:r>
            <a:r>
              <a:rPr lang="en-US" altLang="ru-RU" sz="1200" dirty="0">
                <a:solidFill>
                  <a:srgbClr val="000066"/>
                </a:solidFill>
                <a:latin typeface="+mn-lt"/>
              </a:rPr>
              <a:t>-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датчики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Канал феррозонда для компенсации девиации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Чувствительность не хуже 0.001 </a:t>
            </a:r>
            <a:r>
              <a:rPr lang="ru-RU" altLang="ru-RU" sz="1200" dirty="0" err="1">
                <a:solidFill>
                  <a:srgbClr val="000066"/>
                </a:solidFill>
                <a:latin typeface="+mn-lt"/>
              </a:rPr>
              <a:t>нТл</a:t>
            </a:r>
            <a:endParaRPr lang="ru-RU" altLang="ru-RU" sz="1200" dirty="0">
              <a:solidFill>
                <a:srgbClr val="000066"/>
              </a:solidFill>
              <a:latin typeface="+mn-lt"/>
            </a:endParaRP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Диапазон измерений 15 000–130 000 </a:t>
            </a:r>
            <a:r>
              <a:rPr lang="ru-RU" altLang="ru-RU" sz="1200" dirty="0" err="1">
                <a:solidFill>
                  <a:srgbClr val="000066"/>
                </a:solidFill>
                <a:latin typeface="+mn-lt"/>
              </a:rPr>
              <a:t>нТл</a:t>
            </a:r>
            <a:endParaRPr lang="ru-RU" altLang="ru-RU" sz="1200" dirty="0">
              <a:solidFill>
                <a:srgbClr val="000066"/>
              </a:solidFill>
              <a:latin typeface="+mn-lt"/>
            </a:endParaRP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Скорость измерений – до 1000 отсчетов в секунду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Встроенный </a:t>
            </a:r>
            <a:r>
              <a:rPr lang="en-US" altLang="ru-RU" sz="1200" dirty="0">
                <a:solidFill>
                  <a:srgbClr val="000066"/>
                </a:solidFill>
                <a:latin typeface="+mn-lt"/>
              </a:rPr>
              <a:t>GPS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+ГЛОНАСС приемник спутниковой навигации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Вес (вместе с датчиком) – 3 кг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Компактные размеры</a:t>
            </a:r>
          </a:p>
          <a:p>
            <a:pPr marL="180975" indent="-180975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Возможна установка как на пилотируемые носители, так и беспилотные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95068" y="1009978"/>
            <a:ext cx="3902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1400" b="1" dirty="0">
                <a:solidFill>
                  <a:srgbClr val="000066"/>
                </a:solidFill>
                <a:latin typeface="+mn-lt"/>
              </a:rPr>
              <a:t>Новый универсальный магнитометр </a:t>
            </a:r>
            <a:r>
              <a:rPr lang="en-US" altLang="ru-RU" sz="1400" b="1" dirty="0" err="1">
                <a:solidFill>
                  <a:srgbClr val="000066"/>
                </a:solidFill>
                <a:latin typeface="+mn-lt"/>
              </a:rPr>
              <a:t>Unimaster</a:t>
            </a:r>
            <a:r>
              <a:rPr lang="ru-RU" altLang="ru-RU" sz="1400" b="1" dirty="0">
                <a:solidFill>
                  <a:srgbClr val="000066"/>
                </a:solidFill>
                <a:latin typeface="+mn-lt"/>
              </a:rPr>
              <a:t> </a:t>
            </a:r>
            <a:br>
              <a:rPr lang="ru-RU" altLang="ru-RU" sz="1400" b="1" dirty="0">
                <a:solidFill>
                  <a:srgbClr val="000066"/>
                </a:solidFill>
                <a:latin typeface="+mn-lt"/>
              </a:rPr>
            </a:br>
            <a:r>
              <a:rPr lang="ru-RU" altLang="ru-RU" sz="1400" b="1" dirty="0">
                <a:solidFill>
                  <a:srgbClr val="000066"/>
                </a:solidFill>
                <a:latin typeface="+mn-lt"/>
              </a:rPr>
              <a:t>собственной разработки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3630"/>
          <a:stretch/>
        </p:blipFill>
        <p:spPr>
          <a:xfrm>
            <a:off x="356222" y="4315801"/>
            <a:ext cx="2900523" cy="14299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l="23433"/>
          <a:stretch/>
        </p:blipFill>
        <p:spPr>
          <a:xfrm rot="5400000">
            <a:off x="4347538" y="1183163"/>
            <a:ext cx="1292887" cy="1820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r="17500"/>
          <a:stretch/>
        </p:blipFill>
        <p:spPr>
          <a:xfrm>
            <a:off x="4083844" y="2902406"/>
            <a:ext cx="1852937" cy="1250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315801"/>
            <a:ext cx="2787644" cy="1429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369844" y="1487317"/>
            <a:ext cx="3193976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Объем – от 8 до 48 литров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Блок </a:t>
            </a:r>
            <a:r>
              <a:rPr lang="ru-RU" altLang="ru-RU" sz="1200" dirty="0" err="1">
                <a:solidFill>
                  <a:srgbClr val="000066"/>
                </a:solidFill>
                <a:latin typeface="+mn-lt"/>
              </a:rPr>
              <a:t>полисциновых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 детекторов </a:t>
            </a:r>
            <a:r>
              <a:rPr lang="en-US" altLang="ru-RU" sz="1200" dirty="0" err="1">
                <a:solidFill>
                  <a:srgbClr val="000066"/>
                </a:solidFill>
                <a:latin typeface="+mn-lt"/>
              </a:rPr>
              <a:t>NaI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 (</a:t>
            </a:r>
            <a:r>
              <a:rPr lang="en-US" altLang="ru-RU" sz="1200" dirty="0">
                <a:solidFill>
                  <a:srgbClr val="000066"/>
                </a:solidFill>
                <a:latin typeface="+mn-lt"/>
              </a:rPr>
              <a:t>Tl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) с разрешением по линии 662 кэВ (</a:t>
            </a:r>
            <a:r>
              <a:rPr lang="en-US" altLang="ru-RU" sz="1200" dirty="0">
                <a:solidFill>
                  <a:srgbClr val="000066"/>
                </a:solidFill>
                <a:latin typeface="+mn-lt"/>
              </a:rPr>
              <a:t>Cs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) не хуже 9%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Раздельная регистрация спектра от каждого кристалла с дискретностью 1 сек.;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Число каналов – 1024;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Система </a:t>
            </a:r>
            <a:r>
              <a:rPr lang="ru-RU" altLang="ru-RU" sz="1200" dirty="0" err="1">
                <a:solidFill>
                  <a:srgbClr val="000066"/>
                </a:solidFill>
                <a:latin typeface="+mn-lt"/>
              </a:rPr>
              <a:t>автостабилизации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;</a:t>
            </a:r>
          </a:p>
          <a:p>
            <a:pPr marL="180000" indent="-180000">
              <a:buFont typeface="Wingdings" panose="05000000000000000000" pitchFamily="2" charset="2"/>
              <a:buChar char="§"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Диапазон регистрации спектра гамма-излучения 0.38÷5.0 мэВ.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620494" y="1077980"/>
            <a:ext cx="4472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1400" b="1" dirty="0">
                <a:solidFill>
                  <a:srgbClr val="000066"/>
                </a:solidFill>
                <a:latin typeface="+mn-lt"/>
              </a:rPr>
              <a:t>Аэрогамма-спектрометр собственной разработки</a:t>
            </a:r>
            <a:endParaRPr lang="ru-RU" altLang="ru-RU" sz="1400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/>
          <a:srcRect l="5702"/>
          <a:stretch/>
        </p:blipFill>
        <p:spPr>
          <a:xfrm>
            <a:off x="7032839" y="3425045"/>
            <a:ext cx="2414165" cy="1425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7"/>
          <a:srcRect t="8016" b="17447"/>
          <a:stretch/>
        </p:blipFill>
        <p:spPr>
          <a:xfrm>
            <a:off x="8807275" y="4374180"/>
            <a:ext cx="2370926" cy="1371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9A80DD-804D-3C7F-1324-7A2C87E8E5E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55" r="12245" b="26893"/>
          <a:stretch/>
        </p:blipFill>
        <p:spPr>
          <a:xfrm>
            <a:off x="9591178" y="1714998"/>
            <a:ext cx="1878833" cy="1652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68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12</a:t>
            </a:fld>
            <a:endParaRPr lang="en-US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Технико-методическое обеспечение</a:t>
            </a:r>
          </a:p>
        </p:txBody>
      </p: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175734" y="920333"/>
            <a:ext cx="40273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828800">
              <a:spcBef>
                <a:spcPts val="600"/>
              </a:spcBef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Calibri"/>
              </a:rPr>
              <a:t>Частотные системы </a:t>
            </a:r>
            <a:r>
              <a:rPr lang="en-US" altLang="ru-RU" sz="1600" b="1" dirty="0">
                <a:solidFill>
                  <a:srgbClr val="002060"/>
                </a:solidFill>
                <a:latin typeface="Calibri"/>
              </a:rPr>
              <a:t>EM-4H/EM-4T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113" y="1308494"/>
            <a:ext cx="2059982" cy="3607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23" y="1326894"/>
            <a:ext cx="2132246" cy="16240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52" y="3070659"/>
            <a:ext cx="2130317" cy="1845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3ED94B-3083-4C96-A6C3-8C8F040C1A7F}"/>
              </a:ext>
            </a:extLst>
          </p:cNvPr>
          <p:cNvSpPr txBox="1"/>
          <p:nvPr/>
        </p:nvSpPr>
        <p:spPr>
          <a:xfrm>
            <a:off x="415049" y="2545109"/>
            <a:ext cx="791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EM-4H</a:t>
            </a:r>
            <a:endParaRPr lang="ru-RU" sz="16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112D-D175-4B04-9436-02EC8BEDA0AD}"/>
              </a:ext>
            </a:extLst>
          </p:cNvPr>
          <p:cNvSpPr txBox="1"/>
          <p:nvPr/>
        </p:nvSpPr>
        <p:spPr>
          <a:xfrm>
            <a:off x="387074" y="3070659"/>
            <a:ext cx="791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EM-4</a:t>
            </a:r>
            <a:r>
              <a:rPr lang="ru-RU" altLang="ru-RU" sz="1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А</a:t>
            </a:r>
            <a:endParaRPr lang="ru-RU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76CB2E-3741-468D-BCA8-0CCB8B1295C3}"/>
              </a:ext>
            </a:extLst>
          </p:cNvPr>
          <p:cNvSpPr txBox="1"/>
          <p:nvPr/>
        </p:nvSpPr>
        <p:spPr>
          <a:xfrm>
            <a:off x="2553063" y="1338467"/>
            <a:ext cx="791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ru-RU" sz="1600" b="1" dirty="0">
                <a:solidFill>
                  <a:srgbClr val="002060"/>
                </a:solidFill>
                <a:latin typeface="Calibri"/>
                <a:cs typeface="Arial" panose="020B0604020202020204" pitchFamily="34" charset="0"/>
              </a:rPr>
              <a:t>EM-4T</a:t>
            </a:r>
            <a:endParaRPr lang="ru-RU" sz="1600" dirty="0"/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id="{52ACE59B-26C0-75D8-041E-8709DA8D5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733" y="4931514"/>
            <a:ext cx="4047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ts val="300"/>
              </a:spcBef>
              <a:buNone/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Calibri"/>
              </a:rPr>
              <a:t>Преимущества:</a:t>
            </a:r>
          </a:p>
        </p:txBody>
      </p:sp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id="{5F163023-92EB-DDEF-F81C-0BBEC5A5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683" y="5137577"/>
            <a:ext cx="3716617" cy="1238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defTabSz="914400">
              <a:spcBef>
                <a:spcPts val="300"/>
              </a:spcBef>
              <a:defRPr/>
            </a:pPr>
            <a:r>
              <a:rPr lang="ru-RU" altLang="ru-RU" sz="1200" dirty="0">
                <a:solidFill>
                  <a:srgbClr val="000066"/>
                </a:solidFill>
                <a:latin typeface="Calibri"/>
              </a:rPr>
              <a:t>Широкий диапазон регистрируемых сопротивлений – выявление как хорошо проводящих объектов, так и </a:t>
            </a:r>
            <a:r>
              <a:rPr lang="ru-RU" altLang="ru-RU" sz="1200" dirty="0" err="1">
                <a:solidFill>
                  <a:srgbClr val="000066"/>
                </a:solidFill>
                <a:latin typeface="Calibri"/>
              </a:rPr>
              <a:t>высокоомных</a:t>
            </a:r>
            <a:r>
              <a:rPr lang="ru-RU" altLang="ru-RU" sz="1200" dirty="0">
                <a:solidFill>
                  <a:srgbClr val="000066"/>
                </a:solidFill>
                <a:latin typeface="Calibri"/>
              </a:rPr>
              <a:t>;</a:t>
            </a:r>
          </a:p>
          <a:p>
            <a:pPr marL="171450" indent="-171450" defTabSz="914400">
              <a:spcBef>
                <a:spcPts val="300"/>
              </a:spcBef>
              <a:defRPr/>
            </a:pPr>
            <a:r>
              <a:rPr lang="ru-RU" altLang="ru-RU" sz="1200" dirty="0">
                <a:solidFill>
                  <a:srgbClr val="000066"/>
                </a:solidFill>
                <a:latin typeface="Calibri"/>
              </a:rPr>
              <a:t>Высокая чувствительность – способность дифференцировать объекты с близкими сопротивлениями.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DF36A841-EAF4-4749-0F2F-680A8CE1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46" y="1418499"/>
            <a:ext cx="184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13">
            <a:extLst>
              <a:ext uri="{FF2B5EF4-FFF2-40B4-BE49-F238E27FC236}">
                <a16:creationId xmlns:a16="http://schemas.microsoft.com/office/drawing/2014/main" id="{9A2AA232-0DE4-8A17-A5FE-7C4A3D29C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608" y="1923324"/>
            <a:ext cx="3038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15">
            <a:extLst>
              <a:ext uri="{FF2B5EF4-FFF2-40B4-BE49-F238E27FC236}">
                <a16:creationId xmlns:a16="http://schemas.microsoft.com/office/drawing/2014/main" id="{8B45D95A-BB62-3633-F34A-BFB5646D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608" y="1923324"/>
            <a:ext cx="3038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17">
            <a:extLst>
              <a:ext uri="{FF2B5EF4-FFF2-40B4-BE49-F238E27FC236}">
                <a16:creationId xmlns:a16="http://schemas.microsoft.com/office/drawing/2014/main" id="{21B66037-D703-B2AE-D2B6-0B4D71E1E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608" y="1923324"/>
            <a:ext cx="3038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ctangle 19">
            <a:extLst>
              <a:ext uri="{FF2B5EF4-FFF2-40B4-BE49-F238E27FC236}">
                <a16:creationId xmlns:a16="http://schemas.microsoft.com/office/drawing/2014/main" id="{698C87F2-25B4-83E4-4492-B87946181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608" y="1923324"/>
            <a:ext cx="303847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570A41F0-BC93-34FA-397D-89D96B25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500" y="1540215"/>
            <a:ext cx="3173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2D418F0A-2D01-3008-8FE1-AE71D9BBA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500" y="1540215"/>
            <a:ext cx="3173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41871B46-CC5B-CC10-8B22-206D6D07C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500" y="1540215"/>
            <a:ext cx="3173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C78E6F9A-81C5-B9FC-9B28-B8C02E44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1500" y="1540215"/>
            <a:ext cx="3173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Прямоугольник 14">
            <a:extLst>
              <a:ext uri="{FF2B5EF4-FFF2-40B4-BE49-F238E27FC236}">
                <a16:creationId xmlns:a16="http://schemas.microsoft.com/office/drawing/2014/main" id="{C7680B25-34F6-5298-3762-7D93482D6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163" y="5249711"/>
            <a:ext cx="3000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Эффективная намагниченность</a:t>
            </a:r>
          </a:p>
        </p:txBody>
      </p:sp>
      <p:sp>
        <p:nvSpPr>
          <p:cNvPr id="50" name="Прямоугольник 7">
            <a:extLst>
              <a:ext uri="{FF2B5EF4-FFF2-40B4-BE49-F238E27FC236}">
                <a16:creationId xmlns:a16="http://schemas.microsoft.com/office/drawing/2014/main" id="{AE060059-FCE4-8BAB-03D1-7C3B3C49B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743" y="5175147"/>
            <a:ext cx="3000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66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23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Эффективные сопротивления на частоте 520 Гц</a:t>
            </a:r>
          </a:p>
        </p:txBody>
      </p:sp>
      <p:pic>
        <p:nvPicPr>
          <p:cNvPr id="51" name="Picture 2" descr="Gerf_zon_usla">
            <a:extLst>
              <a:ext uri="{FF2B5EF4-FFF2-40B4-BE49-F238E27FC236}">
                <a16:creationId xmlns:a16="http://schemas.microsoft.com/office/drawing/2014/main" id="{E06759CB-C85D-2366-F1A6-4329233B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43" y="5602287"/>
            <a:ext cx="480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EA7EAFB-C8A8-49BC-BC1E-F2EE4CB6D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75" y="1549643"/>
            <a:ext cx="2944368" cy="357835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8B56AEA-BB68-0D4E-16B6-9FB2CB897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864" y="1531577"/>
            <a:ext cx="2916936" cy="3584448"/>
          </a:xfrm>
          <a:prstGeom prst="rect">
            <a:avLst/>
          </a:prstGeom>
        </p:spPr>
      </p:pic>
      <p:sp>
        <p:nvSpPr>
          <p:cNvPr id="54" name="Title 3">
            <a:extLst>
              <a:ext uri="{FF2B5EF4-FFF2-40B4-BE49-F238E27FC236}">
                <a16:creationId xmlns:a16="http://schemas.microsoft.com/office/drawing/2014/main" id="{3FBE24DE-C288-E3B5-3F93-74F93C94B974}"/>
              </a:ext>
            </a:extLst>
          </p:cNvPr>
          <p:cNvSpPr txBox="1">
            <a:spLocks/>
          </p:cNvSpPr>
          <p:nvPr/>
        </p:nvSpPr>
        <p:spPr>
          <a:xfrm>
            <a:off x="5173153" y="1065923"/>
            <a:ext cx="6347335" cy="455686"/>
          </a:xfrm>
          <a:prstGeom prst="rect">
            <a:avLst/>
          </a:prstGeom>
          <a:noFill/>
        </p:spPr>
        <p:txBody>
          <a:bodyPr vert="horz" lIns="91392" tIns="45696" rIns="91392" bIns="45696" rtlCol="0" anchor="ctr">
            <a:normAutofit/>
          </a:bodyPr>
          <a:lstStyle>
            <a:lvl1pPr algn="l" defTabSz="913917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300" i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Детальное картирование рудоконтролирующих факторов золотого </a:t>
            </a:r>
            <a:r>
              <a:rPr lang="ru-RU" sz="1300" i="1" dirty="0" err="1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оруденения</a:t>
            </a:r>
            <a:endParaRPr lang="ru-RU" sz="1300" i="1" dirty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30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Технико-методическое обеспечение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2ED6350-2B48-3D67-911A-F637575360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511" y="1236084"/>
            <a:ext cx="3008826" cy="239039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D5FEED-2A38-E7D1-3F2F-1A54003B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9" y="835997"/>
            <a:ext cx="349600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828800">
              <a:spcBef>
                <a:spcPts val="600"/>
              </a:spcBef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</a:rPr>
              <a:t>Импульсная система </a:t>
            </a:r>
            <a:r>
              <a:rPr lang="en-US" altLang="ru-RU" sz="1600" b="1" dirty="0" err="1">
                <a:solidFill>
                  <a:srgbClr val="002060"/>
                </a:solidFill>
                <a:latin typeface="+mn-lt"/>
              </a:rPr>
              <a:t>HoriZOND</a:t>
            </a:r>
            <a:endParaRPr lang="en-US" altLang="ru-RU" sz="1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50D6B35-1971-712A-9769-5DED1358A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73" y="3732699"/>
            <a:ext cx="3008827" cy="18376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B5FC074-9ADC-1067-6255-52CEB9311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370" y="1329214"/>
            <a:ext cx="176034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>
              <a:spcBef>
                <a:spcPts val="300"/>
              </a:spcBef>
              <a:buNone/>
              <a:defRPr/>
            </a:pPr>
            <a:r>
              <a:rPr lang="ru-RU" altLang="ru-RU" sz="1200" b="1" dirty="0">
                <a:solidFill>
                  <a:srgbClr val="000066"/>
                </a:solidFill>
                <a:latin typeface="+mn-lt"/>
              </a:rPr>
              <a:t>Преимущества:</a:t>
            </a: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id="{19E2AD45-0448-B2BF-33A1-C6CD2CFAA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4370" y="1569079"/>
            <a:ext cx="2599993" cy="1092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1450" indent="-171450" defTabSz="914400">
              <a:spcBef>
                <a:spcPts val="300"/>
              </a:spcBef>
              <a:defRPr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Большая </a:t>
            </a:r>
            <a:r>
              <a:rPr lang="ru-RU" altLang="ru-RU" sz="1200" dirty="0" err="1">
                <a:solidFill>
                  <a:srgbClr val="000066"/>
                </a:solidFill>
                <a:latin typeface="+mn-lt"/>
              </a:rPr>
              <a:t>глубинность</a:t>
            </a:r>
            <a:r>
              <a:rPr lang="en-US" altLang="ru-RU" sz="1200" dirty="0">
                <a:solidFill>
                  <a:srgbClr val="000066"/>
                </a:solidFill>
                <a:latin typeface="+mn-lt"/>
              </a:rPr>
              <a:t> </a:t>
            </a: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исследований</a:t>
            </a:r>
          </a:p>
          <a:p>
            <a:pPr marL="171450" indent="-171450" defTabSz="914400">
              <a:spcBef>
                <a:spcPts val="300"/>
              </a:spcBef>
              <a:defRPr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Большая детальность по глубине</a:t>
            </a:r>
          </a:p>
          <a:p>
            <a:pPr marL="171450" indent="-171450" defTabSz="914400">
              <a:spcBef>
                <a:spcPts val="300"/>
              </a:spcBef>
              <a:defRPr/>
            </a:pPr>
            <a:r>
              <a:rPr lang="ru-RU" altLang="ru-RU" sz="1200" dirty="0">
                <a:solidFill>
                  <a:srgbClr val="000066"/>
                </a:solidFill>
                <a:latin typeface="+mn-lt"/>
              </a:rPr>
              <a:t>Настройка параметров на решаемую задачу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8C9E53A-F78E-798F-C82C-6CA4F2E974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712" y="3747879"/>
            <a:ext cx="2400177" cy="182247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CE5F77-7825-2F41-AF1D-EC69301BBE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853" y="1735097"/>
            <a:ext cx="2219323" cy="3235806"/>
          </a:xfrm>
          <a:prstGeom prst="rect">
            <a:avLst/>
          </a:prstGeom>
        </p:spPr>
      </p:pic>
      <p:sp>
        <p:nvSpPr>
          <p:cNvPr id="33" name="Стрелка вниз 9">
            <a:extLst>
              <a:ext uri="{FF2B5EF4-FFF2-40B4-BE49-F238E27FC236}">
                <a16:creationId xmlns:a16="http://schemas.microsoft.com/office/drawing/2014/main" id="{874A9D07-BD29-46FB-B201-6EFD90BF7563}"/>
              </a:ext>
            </a:extLst>
          </p:cNvPr>
          <p:cNvSpPr/>
          <p:nvPr/>
        </p:nvSpPr>
        <p:spPr>
          <a:xfrm rot="19117853">
            <a:off x="6065743" y="4344028"/>
            <a:ext cx="522288" cy="5048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B4B7CA6-A8C9-6816-BB46-A084E8F57E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18278"/>
          <a:stretch/>
        </p:blipFill>
        <p:spPr>
          <a:xfrm>
            <a:off x="8227177" y="4078287"/>
            <a:ext cx="3241882" cy="100819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845D217-6432-9B73-20CC-82CA670F42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0" r="17798" b="48551"/>
          <a:stretch/>
        </p:blipFill>
        <p:spPr>
          <a:xfrm>
            <a:off x="8227177" y="3157424"/>
            <a:ext cx="3241882" cy="419845"/>
          </a:xfrm>
          <a:prstGeom prst="rect">
            <a:avLst/>
          </a:prstGeom>
        </p:spPr>
      </p:pic>
      <p:pic>
        <p:nvPicPr>
          <p:cNvPr id="36" name="Рисунок 2">
            <a:extLst>
              <a:ext uri="{FF2B5EF4-FFF2-40B4-BE49-F238E27FC236}">
                <a16:creationId xmlns:a16="http://schemas.microsoft.com/office/drawing/2014/main" id="{6A843752-3F73-C0CD-8D5D-CC95FD9C93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989"/>
          <a:stretch/>
        </p:blipFill>
        <p:spPr bwMode="auto">
          <a:xfrm>
            <a:off x="8300778" y="1621676"/>
            <a:ext cx="3168280" cy="123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701B1EE9-A792-9082-89C9-D50469E4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7176" y="5251418"/>
            <a:ext cx="2971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rgbClr val="000066"/>
                </a:solidFill>
                <a:latin typeface="Calibri" pitchFamily="34" charset="0"/>
                <a:cs typeface="+mn-cs"/>
              </a:rPr>
              <a:t>Магнитная восприимчивость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5882CA2D-48D1-7661-231D-DBD3C5A64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016" y="2709130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solidFill>
                  <a:srgbClr val="000066"/>
                </a:solidFill>
                <a:latin typeface="Calibri" pitchFamily="34" charset="0"/>
                <a:cs typeface="+mn-cs"/>
              </a:rPr>
              <a:t>Z-</a:t>
            </a:r>
            <a:r>
              <a:rPr lang="ru-RU" sz="1200" b="1" i="1" dirty="0">
                <a:solidFill>
                  <a:srgbClr val="000066"/>
                </a:solidFill>
                <a:latin typeface="Calibri" pitchFamily="34" charset="0"/>
                <a:cs typeface="+mn-cs"/>
              </a:rPr>
              <a:t>компонента </a:t>
            </a:r>
            <a:r>
              <a:rPr lang="en-US" sz="1200" b="1" i="1" dirty="0">
                <a:solidFill>
                  <a:srgbClr val="000066"/>
                </a:solidFill>
                <a:latin typeface="Calibri" pitchFamily="34" charset="0"/>
                <a:cs typeface="+mn-cs"/>
              </a:rPr>
              <a:t>dB/</a:t>
            </a:r>
            <a:r>
              <a:rPr lang="en-US" sz="1200" b="1" i="1" dirty="0" err="1">
                <a:solidFill>
                  <a:srgbClr val="000066"/>
                </a:solidFill>
                <a:latin typeface="Calibri" pitchFamily="34" charset="0"/>
                <a:cs typeface="+mn-cs"/>
              </a:rPr>
              <a:t>dt</a:t>
            </a:r>
            <a:endParaRPr lang="ru-RU" sz="1200" b="1" i="1" dirty="0">
              <a:solidFill>
                <a:srgbClr val="000066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2817C07F-DE05-D00B-8CD8-D1490C35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016" y="3575941"/>
            <a:ext cx="2971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>
                <a:solidFill>
                  <a:srgbClr val="000066"/>
                </a:solidFill>
                <a:latin typeface="Calibri" pitchFamily="34" charset="0"/>
                <a:cs typeface="+mn-cs"/>
              </a:rPr>
              <a:t>Электропроводность</a:t>
            </a:r>
          </a:p>
        </p:txBody>
      </p:sp>
      <p:sp>
        <p:nvSpPr>
          <p:cNvPr id="40" name="Стрелка вниз 9">
            <a:extLst>
              <a:ext uri="{FF2B5EF4-FFF2-40B4-BE49-F238E27FC236}">
                <a16:creationId xmlns:a16="http://schemas.microsoft.com/office/drawing/2014/main" id="{DEB38321-EE89-C8D7-78AD-F0B53C2986EC}"/>
              </a:ext>
            </a:extLst>
          </p:cNvPr>
          <p:cNvSpPr/>
          <p:nvPr/>
        </p:nvSpPr>
        <p:spPr>
          <a:xfrm>
            <a:off x="9813257" y="1629977"/>
            <a:ext cx="325162" cy="34198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B2744EC2-CF72-0CCE-2B38-79D7B081653A}"/>
              </a:ext>
            </a:extLst>
          </p:cNvPr>
          <p:cNvSpPr txBox="1">
            <a:spLocks/>
          </p:cNvSpPr>
          <p:nvPr/>
        </p:nvSpPr>
        <p:spPr>
          <a:xfrm>
            <a:off x="6598444" y="1190958"/>
            <a:ext cx="4766909" cy="362487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l" defTabSz="913917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300" i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Поиски медно-колчеданного оруденения </a:t>
            </a:r>
          </a:p>
        </p:txBody>
      </p:sp>
    </p:spTree>
    <p:extLst>
      <p:ext uri="{BB962C8B-B14F-4D97-AF65-F5344CB8AC3E}">
        <p14:creationId xmlns:p14="http://schemas.microsoft.com/office/powerpoint/2010/main" val="2542151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Технико-методическое обеспечение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F7F17A-30AB-A945-86D8-FB26E87DD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544" y="1482698"/>
            <a:ext cx="1380593" cy="16385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CC2569-B378-C37C-B1BE-163FC07A0A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97" y="1345545"/>
            <a:ext cx="2585337" cy="1861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022FAEA-7621-22BB-60DF-86DA9DDD5315}"/>
              </a:ext>
            </a:extLst>
          </p:cNvPr>
          <p:cNvSpPr/>
          <p:nvPr/>
        </p:nvSpPr>
        <p:spPr>
          <a:xfrm>
            <a:off x="2309005" y="2129737"/>
            <a:ext cx="252547" cy="1972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25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273A570-8E6D-B85D-5EFA-7EA365729450}"/>
              </a:ext>
            </a:extLst>
          </p:cNvPr>
          <p:cNvCxnSpPr/>
          <p:nvPr/>
        </p:nvCxnSpPr>
        <p:spPr>
          <a:xfrm flipH="1" flipV="1">
            <a:off x="2309004" y="2327017"/>
            <a:ext cx="1308366" cy="768582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60942AEA-6C3F-B172-7DEF-C1616D9D35D2}"/>
              </a:ext>
            </a:extLst>
          </p:cNvPr>
          <p:cNvCxnSpPr>
            <a:cxnSpLocks/>
          </p:cNvCxnSpPr>
          <p:nvPr/>
        </p:nvCxnSpPr>
        <p:spPr>
          <a:xfrm flipH="1">
            <a:off x="2384801" y="1494633"/>
            <a:ext cx="1212707" cy="63510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61DFD94-3383-C1AC-51A9-E5053EC4521F}"/>
              </a:ext>
            </a:extLst>
          </p:cNvPr>
          <p:cNvSpPr/>
          <p:nvPr/>
        </p:nvSpPr>
        <p:spPr>
          <a:xfrm>
            <a:off x="3597508" y="1484394"/>
            <a:ext cx="1380593" cy="1602136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25"/>
          </a:p>
        </p:txBody>
      </p:sp>
      <p:pic>
        <p:nvPicPr>
          <p:cNvPr id="24" name="Рисунок 4">
            <a:extLst>
              <a:ext uri="{FF2B5EF4-FFF2-40B4-BE49-F238E27FC236}">
                <a16:creationId xmlns:a16="http://schemas.microsoft.com/office/drawing/2014/main" id="{15736E21-D17D-16F4-CA25-DED129A62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" b="20381"/>
          <a:stretch/>
        </p:blipFill>
        <p:spPr bwMode="auto">
          <a:xfrm>
            <a:off x="5647636" y="1494634"/>
            <a:ext cx="2626022" cy="1651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35E7FC7-16E2-E90A-05C0-F60F144AF8FE}"/>
              </a:ext>
            </a:extLst>
          </p:cNvPr>
          <p:cNvSpPr/>
          <p:nvPr/>
        </p:nvSpPr>
        <p:spPr>
          <a:xfrm>
            <a:off x="334897" y="1075138"/>
            <a:ext cx="836346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1400" b="1" dirty="0">
                <a:solidFill>
                  <a:srgbClr val="000066"/>
                </a:solidFill>
              </a:rPr>
              <a:t>Многометодная съемка с детальным </a:t>
            </a:r>
            <a:r>
              <a:rPr lang="ru-RU" altLang="ru-RU" sz="1400" b="1" dirty="0" err="1">
                <a:solidFill>
                  <a:srgbClr val="000066"/>
                </a:solidFill>
              </a:rPr>
              <a:t>огибанием</a:t>
            </a:r>
            <a:r>
              <a:rPr lang="ru-RU" altLang="ru-RU" sz="1400" b="1" dirty="0">
                <a:solidFill>
                  <a:srgbClr val="000066"/>
                </a:solidFill>
              </a:rPr>
              <a:t> рельефа и максимально полным комплексом методов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784326" y="1578608"/>
            <a:ext cx="223206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002" indent="-8700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1400" b="1" dirty="0" err="1">
                <a:solidFill>
                  <a:srgbClr val="000092"/>
                </a:solidFill>
              </a:rPr>
              <a:t>Гравиразведка</a:t>
            </a:r>
            <a:endParaRPr lang="ru-RU" altLang="ru-RU" sz="1400" b="1" dirty="0">
              <a:solidFill>
                <a:srgbClr val="000092"/>
              </a:solidFill>
            </a:endParaRPr>
          </a:p>
          <a:p>
            <a:pPr marL="87002" indent="-8700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1400" b="1" dirty="0">
                <a:solidFill>
                  <a:srgbClr val="000092"/>
                </a:solidFill>
              </a:rPr>
              <a:t>Магнитометрия</a:t>
            </a:r>
          </a:p>
          <a:p>
            <a:pPr marL="87002" indent="-8700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1400" b="1" dirty="0">
                <a:solidFill>
                  <a:srgbClr val="000092"/>
                </a:solidFill>
              </a:rPr>
              <a:t>Электроразведка</a:t>
            </a:r>
          </a:p>
          <a:p>
            <a:pPr marL="87002" indent="-87002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altLang="ru-RU" sz="1400" b="1" dirty="0">
                <a:solidFill>
                  <a:srgbClr val="000092"/>
                </a:solidFill>
              </a:rPr>
              <a:t>Гамма-спектрометрия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830194" y="1288195"/>
            <a:ext cx="25166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altLang="ru-RU" sz="1600" b="1" u="sng" dirty="0">
                <a:solidFill>
                  <a:srgbClr val="000092"/>
                </a:solidFill>
              </a:rPr>
              <a:t>Комплекс методов</a:t>
            </a:r>
            <a:r>
              <a:rPr lang="ru-RU" altLang="ru-RU" sz="1600" b="1" dirty="0">
                <a:solidFill>
                  <a:srgbClr val="000092"/>
                </a:solidFill>
              </a:rPr>
              <a:t>: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B5B6EAF-DB0B-DB92-FD72-5A162B253C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7" y="3322462"/>
            <a:ext cx="2109033" cy="29797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1E033-1751-66F0-54E5-D840F481B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981" y="3321663"/>
            <a:ext cx="2109033" cy="297883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2BC231E-18B9-3BC5-25DB-91742CFE9479}"/>
              </a:ext>
            </a:extLst>
          </p:cNvPr>
          <p:cNvSpPr txBox="1"/>
          <p:nvPr/>
        </p:nvSpPr>
        <p:spPr>
          <a:xfrm>
            <a:off x="198742" y="5705496"/>
            <a:ext cx="1367682" cy="26686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134" dirty="0">
                <a:solidFill>
                  <a:srgbClr val="000066"/>
                </a:solidFill>
                <a:cs typeface="Arial" panose="020B0604020202020204" pitchFamily="34" charset="0"/>
              </a:rPr>
              <a:t>Поле силы тяжести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EFD37E-11FA-F4F3-3F42-182C44AD5980}"/>
              </a:ext>
            </a:extLst>
          </p:cNvPr>
          <p:cNvSpPr txBox="1"/>
          <p:nvPr/>
        </p:nvSpPr>
        <p:spPr>
          <a:xfrm>
            <a:off x="2388096" y="5680458"/>
            <a:ext cx="2012803" cy="26686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34" dirty="0">
                <a:solidFill>
                  <a:srgbClr val="000066"/>
                </a:solidFill>
                <a:cs typeface="Arial" panose="020B0604020202020204" pitchFamily="34" charset="0"/>
              </a:rPr>
              <a:t>Аномальное магнитное поле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3C9E42D-F608-AAE2-10AC-C6922FA842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02" y="3320437"/>
            <a:ext cx="2109033" cy="298006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89F577F-033D-0C31-ECA1-D29DC3DC2A16}"/>
              </a:ext>
            </a:extLst>
          </p:cNvPr>
          <p:cNvSpPr txBox="1"/>
          <p:nvPr/>
        </p:nvSpPr>
        <p:spPr>
          <a:xfrm>
            <a:off x="4337594" y="5705287"/>
            <a:ext cx="2442212" cy="26686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34" dirty="0">
                <a:solidFill>
                  <a:srgbClr val="000066"/>
                </a:solidFill>
                <a:cs typeface="Arial" panose="020B0604020202020204" pitchFamily="34" charset="0"/>
              </a:rPr>
              <a:t>Сопротивления на частоте 2080 Гц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FD8EC14-B1E6-D172-1496-6E169F7C14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8891"/>
          <a:stretch/>
        </p:blipFill>
        <p:spPr>
          <a:xfrm>
            <a:off x="6616951" y="3378081"/>
            <a:ext cx="2059406" cy="25796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09A5E88-B76F-C6A3-DF1A-22E1821FA5E5}"/>
              </a:ext>
            </a:extLst>
          </p:cNvPr>
          <p:cNvSpPr txBox="1"/>
          <p:nvPr/>
        </p:nvSpPr>
        <p:spPr>
          <a:xfrm>
            <a:off x="6616951" y="5625848"/>
            <a:ext cx="1152031" cy="26686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34" dirty="0">
                <a:solidFill>
                  <a:srgbClr val="000066"/>
                </a:solidFill>
                <a:cs typeface="Arial" panose="020B0604020202020204" pitchFamily="34" charset="0"/>
              </a:rPr>
              <a:t>Калий</a:t>
            </a:r>
          </a:p>
        </p:txBody>
      </p:sp>
      <p:pic>
        <p:nvPicPr>
          <p:cNvPr id="49" name="Рисунок 1">
            <a:extLst>
              <a:ext uri="{FF2B5EF4-FFF2-40B4-BE49-F238E27FC236}">
                <a16:creationId xmlns:a16="http://schemas.microsoft.com/office/drawing/2014/main" id="{562AC6F9-9754-348B-F333-115297B9BC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631" y="3294062"/>
            <a:ext cx="2214082" cy="26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C177394-2FE6-18E8-8B53-2F3FA18159DD}"/>
              </a:ext>
            </a:extLst>
          </p:cNvPr>
          <p:cNvSpPr txBox="1"/>
          <p:nvPr/>
        </p:nvSpPr>
        <p:spPr>
          <a:xfrm>
            <a:off x="8804010" y="5693520"/>
            <a:ext cx="1152031" cy="26686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134" dirty="0">
                <a:solidFill>
                  <a:srgbClr val="000066"/>
                </a:solidFill>
                <a:cs typeface="Arial" panose="020B0604020202020204" pitchFamily="34" charset="0"/>
              </a:rPr>
              <a:t>Геол. карта</a:t>
            </a:r>
          </a:p>
        </p:txBody>
      </p:sp>
    </p:spTree>
    <p:extLst>
      <p:ext uri="{BB962C8B-B14F-4D97-AF65-F5344CB8AC3E}">
        <p14:creationId xmlns:p14="http://schemas.microsoft.com/office/powerpoint/2010/main" val="212640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Геологическая интерпретация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53" y="759969"/>
            <a:ext cx="1112546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92"/>
                </a:solidFill>
              </a:rPr>
              <a:t>Полнота и достоверность интерпретации аэрогеофизических данных может быть обеспечена только при условии использования самых современных технологий их анализа, с учетом всего спектра доступной априорной геолого-геофизической информации.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1C8630F-DE5F-4695-859F-307A6F6E2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62" y="4965340"/>
            <a:ext cx="2276823" cy="136529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218090" y="1486473"/>
            <a:ext cx="2439322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78"/>
              </a:spcBef>
            </a:pPr>
            <a:r>
              <a:rPr lang="ru-RU" sz="1323" b="1" dirty="0">
                <a:solidFill>
                  <a:srgbClr val="002060"/>
                </a:solidFill>
              </a:rPr>
              <a:t>Обработка первичных данных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644311" y="1502351"/>
            <a:ext cx="3146552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8"/>
              </a:spcBef>
            </a:pPr>
            <a:r>
              <a:rPr lang="ru-RU" sz="1323" b="1" dirty="0">
                <a:solidFill>
                  <a:srgbClr val="002060"/>
                </a:solidFill>
              </a:rPr>
              <a:t>Моделирование и анализ геофизических полей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91722" y="1477270"/>
            <a:ext cx="3888105" cy="49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78"/>
              </a:spcBef>
            </a:pPr>
            <a:r>
              <a:rPr lang="ru-RU" sz="1323" b="1" dirty="0">
                <a:solidFill>
                  <a:srgbClr val="002060"/>
                </a:solidFill>
              </a:rPr>
              <a:t>Комплексная интерпретация полученных данных</a:t>
            </a:r>
            <a:r>
              <a:rPr lang="en-US" sz="1323" b="1" dirty="0">
                <a:solidFill>
                  <a:srgbClr val="002060"/>
                </a:solidFill>
              </a:rPr>
              <a:t> c </a:t>
            </a:r>
            <a:r>
              <a:rPr lang="ru-RU" sz="1323" b="1" dirty="0">
                <a:solidFill>
                  <a:srgbClr val="002060"/>
                </a:solidFill>
              </a:rPr>
              <a:t>априорной информацией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391722" y="1993660"/>
            <a:ext cx="3888105" cy="148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>
                <a:solidFill>
                  <a:srgbClr val="002060"/>
                </a:solidFill>
              </a:rPr>
              <a:t>Прогноз морфологии отражающих горизонтов в </a:t>
            </a:r>
            <a:r>
              <a:rPr lang="ru-RU" sz="1134" dirty="0" err="1">
                <a:solidFill>
                  <a:srgbClr val="002060"/>
                </a:solidFill>
              </a:rPr>
              <a:t>межпрофильном</a:t>
            </a:r>
            <a:r>
              <a:rPr lang="ru-RU" sz="1134" dirty="0">
                <a:solidFill>
                  <a:srgbClr val="002060"/>
                </a:solidFill>
              </a:rPr>
              <a:t> пространстве по данным потенциальных полей с использованием методов машинного обучения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>
                <a:solidFill>
                  <a:srgbClr val="002060"/>
                </a:solidFill>
              </a:rPr>
              <a:t>Интерактивная и </a:t>
            </a:r>
            <a:r>
              <a:rPr lang="ru-RU" sz="1134" dirty="0" err="1">
                <a:solidFill>
                  <a:srgbClr val="002060"/>
                </a:solidFill>
              </a:rPr>
              <a:t>многопризнаковая</a:t>
            </a:r>
            <a:r>
              <a:rPr lang="ru-RU" sz="1134" dirty="0">
                <a:solidFill>
                  <a:srgbClr val="002060"/>
                </a:solidFill>
              </a:rPr>
              <a:t> классификация геофизических моделей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>
                <a:solidFill>
                  <a:srgbClr val="002060"/>
                </a:solidFill>
              </a:rPr>
              <a:t>Формализованный прогноз </a:t>
            </a:r>
            <a:r>
              <a:rPr lang="ru-RU" sz="1134" dirty="0" err="1">
                <a:solidFill>
                  <a:srgbClr val="002060"/>
                </a:solidFill>
              </a:rPr>
              <a:t>оруденения</a:t>
            </a:r>
            <a:r>
              <a:rPr lang="ru-RU" sz="1134" dirty="0">
                <a:solidFill>
                  <a:srgbClr val="002060"/>
                </a:solidFill>
              </a:rPr>
              <a:t> по комплексу геолого-геофизических признаков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2742" y="4078554"/>
            <a:ext cx="1997839" cy="140941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21177" y="1801004"/>
            <a:ext cx="3096084" cy="2884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 err="1">
                <a:solidFill>
                  <a:srgbClr val="002060"/>
                </a:solidFill>
              </a:rPr>
              <a:t>Аэрогравиметрия</a:t>
            </a:r>
            <a:endParaRPr lang="ru-RU" sz="1134" dirty="0">
              <a:solidFill>
                <a:srgbClr val="002060"/>
              </a:solidFill>
            </a:endParaRPr>
          </a:p>
          <a:p>
            <a:pPr marL="508510" lvl="1" indent="-172504">
              <a:buFont typeface="Wingdings" panose="05000000000000000000" pitchFamily="2" charset="2"/>
              <a:buChar char="§"/>
            </a:pPr>
            <a:r>
              <a:rPr lang="ru-RU" sz="1134" dirty="0">
                <a:solidFill>
                  <a:srgbClr val="002060"/>
                </a:solidFill>
              </a:rPr>
              <a:t>Оценка аномалии силы тяжести вдоль траектории полета, расчет и ввод </a:t>
            </a:r>
            <a:r>
              <a:rPr lang="ru-RU" sz="1134" dirty="0" err="1">
                <a:solidFill>
                  <a:srgbClr val="002060"/>
                </a:solidFill>
              </a:rPr>
              <a:t>топопоправок</a:t>
            </a:r>
            <a:r>
              <a:rPr lang="ru-RU" sz="1134" dirty="0">
                <a:solidFill>
                  <a:srgbClr val="002060"/>
                </a:solidFill>
              </a:rPr>
              <a:t>, создание цифровых моделей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 err="1">
                <a:solidFill>
                  <a:srgbClr val="002060"/>
                </a:solidFill>
              </a:rPr>
              <a:t>Аэроэлектроразведка</a:t>
            </a:r>
            <a:r>
              <a:rPr lang="ru-RU" sz="1134" dirty="0">
                <a:solidFill>
                  <a:srgbClr val="002060"/>
                </a:solidFill>
              </a:rPr>
              <a:t> </a:t>
            </a:r>
          </a:p>
          <a:p>
            <a:pPr marL="513010" lvl="1" indent="-189004">
              <a:buFont typeface="Wingdings" panose="05000000000000000000" pitchFamily="2" charset="2"/>
              <a:buChar char="§"/>
            </a:pPr>
            <a:r>
              <a:rPr lang="ru-RU" sz="1134" dirty="0">
                <a:solidFill>
                  <a:srgbClr val="002060"/>
                </a:solidFill>
              </a:rPr>
              <a:t>Робастная фильтрация низкочастотных, техногенных и атмосферных помех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 err="1">
                <a:solidFill>
                  <a:srgbClr val="002060"/>
                </a:solidFill>
              </a:rPr>
              <a:t>Аэрогамма</a:t>
            </a:r>
            <a:r>
              <a:rPr lang="ru-RU" sz="1134" dirty="0">
                <a:solidFill>
                  <a:srgbClr val="002060"/>
                </a:solidFill>
              </a:rPr>
              <a:t>-спектрометрия</a:t>
            </a:r>
          </a:p>
          <a:p>
            <a:pPr marL="513010" lvl="1" indent="-189004">
              <a:buFont typeface="Wingdings" panose="05000000000000000000" pitchFamily="2" charset="2"/>
              <a:buChar char="§"/>
            </a:pPr>
            <a:r>
              <a:rPr lang="ru-RU" sz="1134" dirty="0">
                <a:solidFill>
                  <a:srgbClr val="002060"/>
                </a:solidFill>
              </a:rPr>
              <a:t>Адаптивное сглаживание спектров с использованием компонентного анализа и использование нескольких </a:t>
            </a:r>
            <a:r>
              <a:rPr lang="ru-RU" sz="1134" dirty="0" err="1">
                <a:solidFill>
                  <a:srgbClr val="002060"/>
                </a:solidFill>
              </a:rPr>
              <a:t>фотопиков</a:t>
            </a:r>
            <a:endParaRPr lang="ru-RU" sz="1134" dirty="0">
              <a:solidFill>
                <a:srgbClr val="002060"/>
              </a:solidFill>
            </a:endParaRP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 err="1">
                <a:solidFill>
                  <a:srgbClr val="002060"/>
                </a:solidFill>
              </a:rPr>
              <a:t>Аэромагнитометрия</a:t>
            </a:r>
            <a:endParaRPr lang="ru-RU" sz="1134" dirty="0">
              <a:solidFill>
                <a:srgbClr val="002060"/>
              </a:solidFill>
            </a:endParaRPr>
          </a:p>
          <a:p>
            <a:pPr marL="513010" lvl="1" indent="-189004">
              <a:buFont typeface="Wingdings" panose="05000000000000000000" pitchFamily="2" charset="2"/>
              <a:buChar char="§"/>
            </a:pPr>
            <a:r>
              <a:rPr lang="ru-RU" sz="1134" dirty="0">
                <a:solidFill>
                  <a:srgbClr val="002060"/>
                </a:solidFill>
              </a:rPr>
              <a:t>Компенсация влияния самолета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1386B42-648E-D0CC-761F-D7BE00EB1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7" y="4783259"/>
            <a:ext cx="2636434" cy="1579662"/>
          </a:xfrm>
          <a:prstGeom prst="roundRect">
            <a:avLst>
              <a:gd name="adj" fmla="val 963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5" name="Прямая соединительная линия 44"/>
          <p:cNvCxnSpPr/>
          <p:nvPr/>
        </p:nvCxnSpPr>
        <p:spPr>
          <a:xfrm>
            <a:off x="3528184" y="1553785"/>
            <a:ext cx="0" cy="459188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272285" y="1569663"/>
            <a:ext cx="0" cy="459188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629085" y="1988959"/>
            <a:ext cx="3456094" cy="201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>
                <a:solidFill>
                  <a:srgbClr val="002060"/>
                </a:solidFill>
              </a:rPr>
              <a:t>3</a:t>
            </a:r>
            <a:r>
              <a:rPr lang="en-US" sz="1134" dirty="0">
                <a:solidFill>
                  <a:srgbClr val="002060"/>
                </a:solidFill>
              </a:rPr>
              <a:t>D </a:t>
            </a:r>
            <a:r>
              <a:rPr lang="ru-RU" sz="1134" dirty="0">
                <a:solidFill>
                  <a:srgbClr val="002060"/>
                </a:solidFill>
              </a:rPr>
              <a:t>инверсия магнитного и гравитационного полей </a:t>
            </a:r>
          </a:p>
          <a:p>
            <a:pPr marL="508510" lvl="1" indent="-172504">
              <a:buFont typeface="Wingdings" panose="05000000000000000000" pitchFamily="2" charset="2"/>
              <a:buChar char="§"/>
            </a:pPr>
            <a:r>
              <a:rPr lang="ru-RU" altLang="ru-RU" sz="1134" dirty="0">
                <a:solidFill>
                  <a:srgbClr val="002060"/>
                </a:solidFill>
              </a:rPr>
              <a:t>Оценка</a:t>
            </a:r>
            <a:r>
              <a:rPr lang="en-US" altLang="ru-RU" sz="1134" dirty="0">
                <a:solidFill>
                  <a:srgbClr val="002060"/>
                </a:solidFill>
              </a:rPr>
              <a:t> </a:t>
            </a:r>
            <a:r>
              <a:rPr lang="ru-RU" altLang="ru-RU" sz="1134" dirty="0">
                <a:solidFill>
                  <a:srgbClr val="002060"/>
                </a:solidFill>
              </a:rPr>
              <a:t>морфологии аномальных объектов 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sz="1134" dirty="0">
                <a:solidFill>
                  <a:srgbClr val="002060"/>
                </a:solidFill>
              </a:rPr>
              <a:t>Инверсия данных электроразведки</a:t>
            </a:r>
          </a:p>
          <a:p>
            <a:pPr marL="508510" lvl="1" indent="-172504">
              <a:buFont typeface="Wingdings" panose="05000000000000000000" pitchFamily="2" charset="2"/>
              <a:buChar char="§"/>
            </a:pPr>
            <a:r>
              <a:rPr lang="ru-RU" altLang="ru-RU" sz="1134" dirty="0">
                <a:solidFill>
                  <a:srgbClr val="002060"/>
                </a:solidFill>
              </a:rPr>
              <a:t>Построение геоэлектрических разрезов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altLang="ru-RU" sz="1134" dirty="0">
                <a:solidFill>
                  <a:srgbClr val="002060"/>
                </a:solidFill>
              </a:rPr>
              <a:t>Определение глубин источников и элементов залегания объектов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altLang="ru-RU" sz="1134" dirty="0">
                <a:solidFill>
                  <a:srgbClr val="002060"/>
                </a:solidFill>
              </a:rPr>
              <a:t>Проверка альтернативных геологических гипотез путям </a:t>
            </a:r>
            <a:r>
              <a:rPr lang="ru-RU" altLang="ru-RU" sz="1134">
                <a:solidFill>
                  <a:srgbClr val="002060"/>
                </a:solidFill>
              </a:rPr>
              <a:t>прямого моделирования</a:t>
            </a:r>
            <a:endParaRPr lang="ru-RU" altLang="ru-RU" sz="1134" dirty="0">
              <a:solidFill>
                <a:srgbClr val="002060"/>
              </a:solidFill>
            </a:endParaRP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altLang="ru-RU" sz="1134" dirty="0" err="1">
                <a:solidFill>
                  <a:srgbClr val="002060"/>
                </a:solidFill>
              </a:rPr>
              <a:t>Линеаментный</a:t>
            </a:r>
            <a:r>
              <a:rPr lang="ru-RU" altLang="ru-RU" sz="1134" dirty="0">
                <a:solidFill>
                  <a:srgbClr val="002060"/>
                </a:solidFill>
              </a:rPr>
              <a:t> анализ полей</a:t>
            </a:r>
          </a:p>
          <a:p>
            <a:pPr marL="270005" indent="-270005">
              <a:buFont typeface="Courier New" panose="02070309020205020404" pitchFamily="49" charset="0"/>
              <a:buChar char="o"/>
            </a:pPr>
            <a:r>
              <a:rPr lang="ru-RU" altLang="ru-RU" sz="1134" dirty="0">
                <a:solidFill>
                  <a:srgbClr val="002060"/>
                </a:solidFill>
              </a:rPr>
              <a:t>Расчет трансформант полей</a:t>
            </a:r>
          </a:p>
        </p:txBody>
      </p:sp>
      <p:pic>
        <p:nvPicPr>
          <p:cNvPr id="48" name="Рисунок 47" descr="Prognoz_Au_msulf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0" t="8161" r="6210" b="2624"/>
          <a:stretch/>
        </p:blipFill>
        <p:spPr bwMode="auto">
          <a:xfrm>
            <a:off x="7555153" y="3932931"/>
            <a:ext cx="1670150" cy="147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BFEBFA9-1A1A-62EA-E741-B1F5AC740F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787" y="3657239"/>
            <a:ext cx="1795063" cy="1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4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Геологическая интерпретация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044" y="1264792"/>
            <a:ext cx="259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Региональный прогноз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53" y="759969"/>
            <a:ext cx="1112546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92"/>
                </a:solidFill>
              </a:rPr>
              <a:t>Полнота и достоверность интерпретации аэрогеофизических данных может быть обеспечена только при условии использования самых современных технологий их анализа, с учетом всего спектра доступной априорной геолого-геофизической информации.</a:t>
            </a:r>
          </a:p>
        </p:txBody>
      </p:sp>
      <p:pic>
        <p:nvPicPr>
          <p:cNvPr id="20" name="Рисунок 19" descr="Ris_3_37.jpg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74" y="1487487"/>
            <a:ext cx="3657124" cy="3840860"/>
          </a:xfrm>
          <a:prstGeom prst="rect">
            <a:avLst/>
          </a:prstGeom>
        </p:spPr>
      </p:pic>
      <p:pic>
        <p:nvPicPr>
          <p:cNvPr id="21" name="Рисунок 20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02" y="1692742"/>
            <a:ext cx="2628558" cy="2805430"/>
          </a:xfrm>
          <a:prstGeom prst="rect">
            <a:avLst/>
          </a:prstGeom>
        </p:spPr>
      </p:pic>
      <p:pic>
        <p:nvPicPr>
          <p:cNvPr id="22" name="Рисунок 21"/>
          <p:cNvPicPr preferRelativeResize="0"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907" y="1782352"/>
            <a:ext cx="2628558" cy="28054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69075" y="5294510"/>
            <a:ext cx="365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76"/>
                </a:solidFill>
              </a:rPr>
              <a:t>Эталоны – месторождения площади работ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78302" y="4514704"/>
            <a:ext cx="26285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>
                <a:solidFill>
                  <a:srgbClr val="000076"/>
                </a:solidFill>
              </a:rPr>
              <a:t>Эталон – месторождение </a:t>
            </a:r>
            <a:r>
              <a:rPr lang="en-US" sz="1300" dirty="0" err="1">
                <a:solidFill>
                  <a:srgbClr val="000076"/>
                </a:solidFill>
              </a:rPr>
              <a:t>CadiaHill</a:t>
            </a:r>
            <a:endParaRPr lang="ru-RU" sz="1300" dirty="0">
              <a:solidFill>
                <a:srgbClr val="00007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02972" y="4609022"/>
            <a:ext cx="2818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0076"/>
                </a:solidFill>
              </a:rPr>
              <a:t>Эталон – месторождение </a:t>
            </a:r>
            <a:r>
              <a:rPr lang="en-US" sz="1400" dirty="0" err="1">
                <a:solidFill>
                  <a:srgbClr val="000076"/>
                </a:solidFill>
              </a:rPr>
              <a:t>Endako</a:t>
            </a:r>
            <a:endParaRPr lang="ru-RU" sz="1400" dirty="0">
              <a:solidFill>
                <a:srgbClr val="00007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8302" y="5653839"/>
            <a:ext cx="9635706" cy="646331"/>
          </a:xfrm>
          <a:prstGeom prst="rect">
            <a:avLst/>
          </a:prstGeom>
          <a:noFill/>
          <a:ln w="28575">
            <a:solidFill>
              <a:srgbClr val="0000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0092"/>
                </a:solidFill>
              </a:rPr>
              <a:t>Геофизические материалы обладают хорошими прогностическими свойствами, устойчивыми к данному типу оруденения</a:t>
            </a:r>
          </a:p>
        </p:txBody>
      </p:sp>
    </p:spTree>
    <p:extLst>
      <p:ext uri="{BB962C8B-B14F-4D97-AF65-F5344CB8AC3E}">
        <p14:creationId xmlns:p14="http://schemas.microsoft.com/office/powerpoint/2010/main" val="3203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Геологическая интерпретация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3696" y="1004472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Среднемасштабные прогнозно-</a:t>
            </a:r>
            <a:r>
              <a:rPr lang="ru-RU" sz="1800" u="sng" dirty="0" err="1">
                <a:solidFill>
                  <a:srgbClr val="000092"/>
                </a:solidFill>
              </a:rPr>
              <a:t>минерагенические</a:t>
            </a:r>
            <a:r>
              <a:rPr lang="ru-RU" sz="1800" u="sng" dirty="0">
                <a:solidFill>
                  <a:srgbClr val="000092"/>
                </a:solidFill>
              </a:rPr>
              <a:t> работы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380459" y="4242857"/>
            <a:ext cx="461724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400" i="1" dirty="0">
                <a:solidFill>
                  <a:srgbClr val="000099"/>
                </a:solidFill>
                <a:latin typeface="+mn-lt"/>
              </a:rPr>
              <a:t>Выраженность отложений  </a:t>
            </a:r>
            <a:r>
              <a:rPr lang="ru-RU" altLang="ru-RU" sz="1400" i="1" dirty="0" err="1">
                <a:solidFill>
                  <a:srgbClr val="000099"/>
                </a:solidFill>
                <a:latin typeface="+mn-lt"/>
              </a:rPr>
              <a:t>среднемиоценовых</a:t>
            </a:r>
            <a:r>
              <a:rPr lang="ru-RU" altLang="ru-RU" sz="14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ru-RU" altLang="ru-RU" sz="1400" i="1" dirty="0" err="1">
                <a:solidFill>
                  <a:srgbClr val="000099"/>
                </a:solidFill>
                <a:latin typeface="+mn-lt"/>
              </a:rPr>
              <a:t>палеодолин</a:t>
            </a:r>
            <a:r>
              <a:rPr lang="ru-RU" altLang="ru-RU" sz="1400" i="1" dirty="0">
                <a:solidFill>
                  <a:srgbClr val="000099"/>
                </a:solidFill>
                <a:latin typeface="+mn-lt"/>
              </a:rPr>
              <a:t> на карте остаточных аномалий магнитного поля (А) и карта современного  рельефа (Б)</a:t>
            </a:r>
          </a:p>
        </p:txBody>
      </p:sp>
      <p:grpSp>
        <p:nvGrpSpPr>
          <p:cNvPr id="15" name="Группа 6"/>
          <p:cNvGrpSpPr>
            <a:grpSpLocks noChangeAspect="1"/>
          </p:cNvGrpSpPr>
          <p:nvPr/>
        </p:nvGrpSpPr>
        <p:grpSpPr bwMode="auto">
          <a:xfrm>
            <a:off x="1457850" y="1956857"/>
            <a:ext cx="4462462" cy="2254250"/>
            <a:chOff x="468313" y="1484313"/>
            <a:chExt cx="8137525" cy="3852862"/>
          </a:xfrm>
        </p:grpSpPr>
        <p:pic>
          <p:nvPicPr>
            <p:cNvPr id="16" name="Picture 8" descr="Палеодолины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8313" y="1484313"/>
              <a:ext cx="8137525" cy="3852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3924807" y="4653428"/>
              <a:ext cx="356070" cy="63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ru-RU" altLang="ru-RU" sz="1800" b="1" i="1">
                  <a:solidFill>
                    <a:srgbClr val="000066"/>
                  </a:solidFill>
                  <a:latin typeface="+mn-lt"/>
                </a:rPr>
                <a:t>А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957383" y="4642575"/>
              <a:ext cx="356072" cy="63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023755" fontAlgn="auto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ru-RU" altLang="ru-RU" sz="1800" b="1" i="1">
                  <a:solidFill>
                    <a:srgbClr val="000066"/>
                  </a:solidFill>
                  <a:latin typeface="+mn-lt"/>
                </a:rPr>
                <a:t>Б</a:t>
              </a: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807244" y="1487487"/>
            <a:ext cx="576367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3755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rgbClr val="000099"/>
                </a:solidFill>
                <a:latin typeface="+mn-lt"/>
              </a:rPr>
              <a:t>Картирование факторов контроля оруденения</a:t>
            </a:r>
          </a:p>
        </p:txBody>
      </p:sp>
      <p:pic>
        <p:nvPicPr>
          <p:cNvPr id="20" name="Рисунок 19" descr="Prognoz_Au_msul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5532" y="2004007"/>
            <a:ext cx="3960000" cy="342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6325532" y="5471374"/>
            <a:ext cx="39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0099"/>
                </a:solidFill>
                <a:cs typeface="Arial" panose="020B0604020202020204" pitchFamily="34" charset="0"/>
              </a:rPr>
              <a:t>Золото-</a:t>
            </a:r>
            <a:r>
              <a:rPr lang="ru-RU" sz="1400" i="1" dirty="0" err="1">
                <a:solidFill>
                  <a:srgbClr val="000099"/>
                </a:solidFill>
                <a:cs typeface="Arial" panose="020B0604020202020204" pitchFamily="34" charset="0"/>
              </a:rPr>
              <a:t>малосульфидный</a:t>
            </a:r>
            <a:r>
              <a:rPr lang="ru-RU" sz="1400" i="1" dirty="0">
                <a:solidFill>
                  <a:srgbClr val="000099"/>
                </a:solidFill>
                <a:cs typeface="Arial" panose="020B0604020202020204" pitchFamily="34" charset="0"/>
              </a:rPr>
              <a:t> тип оруденения</a:t>
            </a:r>
          </a:p>
        </p:txBody>
      </p:sp>
      <p:sp>
        <p:nvSpPr>
          <p:cNvPr id="22" name="Прямоугольник 1"/>
          <p:cNvSpPr>
            <a:spLocks noChangeArrowheads="1"/>
          </p:cNvSpPr>
          <p:nvPr/>
        </p:nvSpPr>
        <p:spPr bwMode="auto">
          <a:xfrm>
            <a:off x="6161617" y="1487487"/>
            <a:ext cx="42878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16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Использование методов машинного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655368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Геологическая интерпретация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388" y="97583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Детальные поиски и оценка месторождений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539F25B-5E6B-4BDF-A096-10162ED535AB}"/>
              </a:ext>
            </a:extLst>
          </p:cNvPr>
          <p:cNvSpPr txBox="1">
            <a:spLocks/>
          </p:cNvSpPr>
          <p:nvPr/>
        </p:nvSpPr>
        <p:spPr>
          <a:xfrm>
            <a:off x="606040" y="1344218"/>
            <a:ext cx="6229350" cy="362487"/>
          </a:xfrm>
          <a:prstGeom prst="rect">
            <a:avLst/>
          </a:prstGeom>
        </p:spPr>
        <p:txBody>
          <a:bodyPr vert="horz" lIns="91392" tIns="45696" rIns="91392" bIns="45696" rtlCol="0" anchor="ctr">
            <a:noAutofit/>
          </a:bodyPr>
          <a:lstStyle>
            <a:lvl1pPr algn="l" defTabSz="913917" rtl="0" eaLnBrk="1" latinLnBrk="0" hangingPunct="1">
              <a:spcBef>
                <a:spcPct val="0"/>
              </a:spcBef>
              <a:buNone/>
              <a:defRPr sz="2500" b="1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0" dirty="0">
                <a:solidFill>
                  <a:srgbClr val="000092"/>
                </a:solidFill>
                <a:latin typeface="+mn-lt"/>
                <a:cs typeface="Arial" panose="020B0604020202020204" pitchFamily="34" charset="0"/>
              </a:rPr>
              <a:t>Поиски медно-колчеданного оруденения: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43E7D3-3590-4BCD-A3EB-57885F54F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049" y="4643983"/>
            <a:ext cx="4035533" cy="12550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197D6A-6CEA-4404-902B-3FDDEEDDC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535" y="3765390"/>
            <a:ext cx="3997047" cy="517644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F4FAC280-DAB3-420F-B7C4-69C196F33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0614" y="2075090"/>
            <a:ext cx="383296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1BC9F0B1-A026-4574-8FE9-DC5A478B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998" y="5872262"/>
            <a:ext cx="297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92"/>
                </a:solidFill>
                <a:latin typeface="Calibri" pitchFamily="34" charset="0"/>
                <a:cs typeface="+mn-cs"/>
              </a:rPr>
              <a:t>Магнитная восприимчивость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7D90C0B6-B51E-421B-A1CC-3B41FDB1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396" y="1935481"/>
            <a:ext cx="1905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solidFill>
                  <a:srgbClr val="000092"/>
                </a:solidFill>
                <a:latin typeface="Calibri" pitchFamily="34" charset="0"/>
                <a:cs typeface="+mn-cs"/>
              </a:rPr>
              <a:t>Z-</a:t>
            </a:r>
            <a:r>
              <a:rPr lang="ru-RU" sz="1300" dirty="0">
                <a:solidFill>
                  <a:srgbClr val="000092"/>
                </a:solidFill>
                <a:latin typeface="Calibri" pitchFamily="34" charset="0"/>
                <a:cs typeface="+mn-cs"/>
              </a:rPr>
              <a:t>компонента </a:t>
            </a:r>
            <a:r>
              <a:rPr lang="en-US" sz="1300" dirty="0">
                <a:solidFill>
                  <a:srgbClr val="000092"/>
                </a:solidFill>
                <a:latin typeface="Calibri" pitchFamily="34" charset="0"/>
                <a:cs typeface="+mn-cs"/>
              </a:rPr>
              <a:t>dB/</a:t>
            </a:r>
            <a:r>
              <a:rPr lang="en-US" sz="1300" dirty="0" err="1">
                <a:solidFill>
                  <a:srgbClr val="000092"/>
                </a:solidFill>
                <a:latin typeface="Calibri" pitchFamily="34" charset="0"/>
                <a:cs typeface="+mn-cs"/>
              </a:rPr>
              <a:t>dt</a:t>
            </a:r>
            <a:endParaRPr lang="ru-RU" sz="1300" dirty="0">
              <a:solidFill>
                <a:srgbClr val="000092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5E7EC50E-E03A-4E81-9143-4C3D20A7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998" y="4239089"/>
            <a:ext cx="297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srgbClr val="000092"/>
                </a:solidFill>
                <a:latin typeface="Calibri" pitchFamily="34" charset="0"/>
                <a:cs typeface="+mn-cs"/>
              </a:rPr>
              <a:t>Электропроводность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479FA6-EF92-4512-592E-36E87BBA9C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30" y="2091349"/>
            <a:ext cx="2219323" cy="3235806"/>
          </a:xfrm>
          <a:prstGeom prst="rect">
            <a:avLst/>
          </a:prstGeom>
        </p:spPr>
      </p:pic>
      <p:sp>
        <p:nvSpPr>
          <p:cNvPr id="16" name="Стрелка вниз 9">
            <a:extLst>
              <a:ext uri="{FF2B5EF4-FFF2-40B4-BE49-F238E27FC236}">
                <a16:creationId xmlns:a16="http://schemas.microsoft.com/office/drawing/2014/main" id="{E336D597-3970-9ADF-4D51-0A07AC8B0E9E}"/>
              </a:ext>
            </a:extLst>
          </p:cNvPr>
          <p:cNvSpPr/>
          <p:nvPr/>
        </p:nvSpPr>
        <p:spPr>
          <a:xfrm rot="19117853">
            <a:off x="975893" y="4072776"/>
            <a:ext cx="522288" cy="5048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92"/>
              </a:solidFill>
            </a:endParaRPr>
          </a:p>
        </p:txBody>
      </p:sp>
      <p:sp>
        <p:nvSpPr>
          <p:cNvPr id="17" name="Стрелка вниз 9">
            <a:extLst>
              <a:ext uri="{FF2B5EF4-FFF2-40B4-BE49-F238E27FC236}">
                <a16:creationId xmlns:a16="http://schemas.microsoft.com/office/drawing/2014/main" id="{E336D597-3970-9ADF-4D51-0A07AC8B0E9E}"/>
              </a:ext>
            </a:extLst>
          </p:cNvPr>
          <p:cNvSpPr/>
          <p:nvPr/>
        </p:nvSpPr>
        <p:spPr>
          <a:xfrm>
            <a:off x="5164047" y="2014303"/>
            <a:ext cx="522288" cy="50482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>
              <a:solidFill>
                <a:srgbClr val="000092"/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9B8757EB-8FA8-4DCD-85CC-28E6AEF15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588" y="1631638"/>
            <a:ext cx="754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02375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0092"/>
                </a:solidFill>
                <a:latin typeface="+mn-lt"/>
                <a:cs typeface="Arial" panose="020B0604020202020204" pitchFamily="34" charset="0"/>
              </a:rPr>
              <a:t>Выделение и разбраковка перспективных аномалий повышенной электропроводности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468" y="1258887"/>
            <a:ext cx="2870132" cy="28481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538" y="4220316"/>
            <a:ext cx="2557517" cy="182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94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19</a:t>
            </a:fld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89553" y="114006"/>
            <a:ext cx="7847985" cy="604516"/>
          </a:xfrm>
        </p:spPr>
        <p:txBody>
          <a:bodyPr>
            <a:noAutofit/>
          </a:bodyPr>
          <a:lstStyle/>
          <a:p>
            <a:r>
              <a:rPr lang="ru-RU" sz="2200" dirty="0"/>
              <a:t>Выводы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9644" y="1639887"/>
            <a:ext cx="1044802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92"/>
                </a:solidFill>
              </a:rPr>
              <a:t>Современные аэрогеофизические технологии являются надежным средством повышения эффективности геологоразведочных работ на твердые полезные ископаемые на всех стадиях производства, от регионального прогноза оруденения до сопровождения разработки месторождений.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000092"/>
                </a:solidFill>
              </a:rPr>
              <a:t>Положительный результат от использования аэрогеофизических технологий может быть достигнут только при условии корректного решения целого спектра технико-методических задач, включая:</a:t>
            </a:r>
          </a:p>
          <a:p>
            <a:pPr marL="715963" indent="-342900" defTabSz="715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92"/>
                </a:solidFill>
              </a:rPr>
              <a:t>Выбор оптимального для конкретной территории и целевого назначения работ комплекса методов и наиболее экономичного авианосителя.</a:t>
            </a:r>
          </a:p>
          <a:p>
            <a:pPr marL="715963" indent="-342900" defTabSz="715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92"/>
                </a:solidFill>
              </a:rPr>
              <a:t>Применение эффективных методических приемов съёмки, обработки и целевой интерпретации </a:t>
            </a:r>
            <a:r>
              <a:rPr lang="ru-RU" sz="1800">
                <a:solidFill>
                  <a:srgbClr val="000092"/>
                </a:solidFill>
              </a:rPr>
              <a:t>полученных данных.</a:t>
            </a:r>
            <a:endParaRPr lang="ru-RU" sz="1800" dirty="0">
              <a:solidFill>
                <a:srgbClr val="000092"/>
              </a:solidFill>
            </a:endParaRPr>
          </a:p>
          <a:p>
            <a:pPr marL="715963" indent="-342900" defTabSz="7159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92"/>
                </a:solidFill>
              </a:rPr>
              <a:t>Использование всего спектра доступной геолого-геофизической информации, и т.д.</a:t>
            </a:r>
          </a:p>
          <a:p>
            <a:pPr>
              <a:spcAft>
                <a:spcPts val="600"/>
              </a:spcAft>
            </a:pPr>
            <a:endParaRPr lang="ru-RU" sz="1800" dirty="0">
              <a:solidFill>
                <a:srgbClr val="000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1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Технико-методическое обеспечение работ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1321" y="1182687"/>
            <a:ext cx="6583260" cy="380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000099"/>
                </a:solidFill>
              </a:rPr>
              <a:t>Под эгидой Российского геологического общества («РОСГЕО») в конце 2022 года разработаны </a:t>
            </a:r>
            <a:r>
              <a:rPr lang="ru-RU" b="1" dirty="0">
                <a:solidFill>
                  <a:srgbClr val="000099"/>
                </a:solidFill>
              </a:rPr>
              <a:t>«Методические рекомендации по аэрогеофизическому сопровождению прогнозных и поисковых работ на твердые полезные ископаемые»</a:t>
            </a:r>
            <a:r>
              <a:rPr lang="ru-RU" sz="1600" dirty="0">
                <a:solidFill>
                  <a:srgbClr val="000099"/>
                </a:solidFill>
              </a:rPr>
              <a:t>, которые были рассмотрены и одобрены секцией ресурсов и лицензирования ТПИ НТС </a:t>
            </a:r>
            <a:r>
              <a:rPr lang="ru-RU" sz="1600" dirty="0" err="1">
                <a:solidFill>
                  <a:srgbClr val="000099"/>
                </a:solidFill>
              </a:rPr>
              <a:t>Роснедра</a:t>
            </a:r>
            <a:r>
              <a:rPr lang="ru-RU" sz="1600" dirty="0">
                <a:solidFill>
                  <a:srgbClr val="000099"/>
                </a:solidFill>
              </a:rPr>
              <a:t> для использования в качестве регламентирующего документа при проектировании и проведении прогнозных и поисковых работ, выполняемых за счет средств федерального бюджета и средств </a:t>
            </a:r>
            <a:r>
              <a:rPr lang="ru-RU" sz="1600" dirty="0" err="1">
                <a:solidFill>
                  <a:srgbClr val="000099"/>
                </a:solidFill>
              </a:rPr>
              <a:t>недропользователей</a:t>
            </a:r>
            <a:r>
              <a:rPr lang="ru-RU" sz="1600" dirty="0">
                <a:solidFill>
                  <a:srgbClr val="000099"/>
                </a:solidFill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000099"/>
                </a:solidFill>
              </a:rPr>
              <a:t>(протокол №04-17/1-пр от 25 января 2023 г.).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704" y="865614"/>
            <a:ext cx="3637301" cy="51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8203" y="2450538"/>
            <a:ext cx="4859573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1" dirty="0">
                <a:solidFill>
                  <a:srgbClr val="204982"/>
                </a:solidFill>
              </a:rPr>
              <a:t>125373</a:t>
            </a:r>
            <a:r>
              <a:rPr lang="ru-RU" sz="1071" dirty="0">
                <a:solidFill>
                  <a:srgbClr val="204982"/>
                </a:solidFill>
              </a:rPr>
              <a:t>, Москва, Походный </a:t>
            </a:r>
            <a:r>
              <a:rPr lang="ru-RU" sz="1071" dirty="0" err="1">
                <a:solidFill>
                  <a:srgbClr val="204982"/>
                </a:solidFill>
              </a:rPr>
              <a:t>пр</a:t>
            </a:r>
            <a:r>
              <a:rPr lang="ru-RU" sz="1071" dirty="0">
                <a:solidFill>
                  <a:srgbClr val="204982"/>
                </a:solidFill>
              </a:rPr>
              <a:t>-д, 19</a:t>
            </a:r>
          </a:p>
          <a:p>
            <a:r>
              <a:rPr lang="ru-RU" sz="1071" dirty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sz="1071" dirty="0">
                <a:solidFill>
                  <a:srgbClr val="204982"/>
                </a:solidFill>
              </a:rPr>
              <a:t>agp@aerogeo.ru</a:t>
            </a:r>
          </a:p>
          <a:p>
            <a:r>
              <a:rPr lang="ru-RU" sz="1071" dirty="0">
                <a:solidFill>
                  <a:srgbClr val="204982"/>
                </a:solidFill>
              </a:rPr>
              <a:t>http://aerogeo.ru</a:t>
            </a:r>
            <a:endParaRPr lang="en-US" sz="1071" dirty="0">
              <a:solidFill>
                <a:srgbClr val="20498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709" y="4803545"/>
            <a:ext cx="8797240" cy="109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19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en-US" sz="6519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77" y="2664138"/>
            <a:ext cx="4409062" cy="8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7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Содержание презентации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36589" y="1548236"/>
            <a:ext cx="8243276" cy="2446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7975" indent="-287975">
              <a:spcBef>
                <a:spcPct val="5000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Целевое назначение документа.</a:t>
            </a:r>
          </a:p>
          <a:p>
            <a:pPr marL="287975" indent="-287975">
              <a:spcBef>
                <a:spcPct val="5000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Состав, назначение и особенности работ.</a:t>
            </a:r>
          </a:p>
          <a:p>
            <a:pPr marL="287975" indent="-287975">
              <a:spcBef>
                <a:spcPct val="5000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Технико-методическое обеспечение.</a:t>
            </a:r>
          </a:p>
          <a:p>
            <a:pPr marL="287975" indent="-287975">
              <a:spcBef>
                <a:spcPct val="5000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Геологическая интерпретация результатов аэрогеофизических работ.</a:t>
            </a:r>
          </a:p>
          <a:p>
            <a:pPr marL="287975" indent="-287975">
              <a:spcBef>
                <a:spcPct val="50000"/>
              </a:spcBef>
              <a:buFontTx/>
              <a:buAutoNum type="arabicPeriod"/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Выводы.</a:t>
            </a:r>
          </a:p>
          <a:p>
            <a:pPr marL="287975" indent="-287975">
              <a:spcBef>
                <a:spcPct val="50000"/>
              </a:spcBef>
              <a:buFontTx/>
              <a:buAutoNum type="arabicPeriod"/>
            </a:pPr>
            <a:endParaRPr lang="ru-RU" altLang="ru-RU" sz="1800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3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576025" y="216353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Целевое назначение документа</a:t>
            </a:r>
            <a:endParaRPr lang="en-US" sz="2400" dirty="0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974011" y="1821081"/>
            <a:ext cx="824327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Февраль 2022 г. – Совещание в </a:t>
            </a:r>
            <a:r>
              <a:rPr lang="ru-RU" altLang="ru-RU" sz="1800" dirty="0" err="1">
                <a:solidFill>
                  <a:srgbClr val="000066"/>
                </a:solidFill>
                <a:latin typeface="Calibri" pitchFamily="34" charset="0"/>
              </a:rPr>
              <a:t>Роснедра</a:t>
            </a: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 по проблемам среднемасштабных прогнозно-</a:t>
            </a:r>
            <a:r>
              <a:rPr lang="ru-RU" altLang="ru-RU" sz="1800" dirty="0" err="1">
                <a:solidFill>
                  <a:srgbClr val="000066"/>
                </a:solidFill>
                <a:latin typeface="Calibri" pitchFamily="34" charset="0"/>
              </a:rPr>
              <a:t>минерагенических</a:t>
            </a: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 работ и роли современных аэрогеофизических технологий.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5943249" y="2791888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974011" y="3175561"/>
            <a:ext cx="8243276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Заключение о необходимости разработки документа, регламентирующего выполнение современных аэрогеофизических съемок для обеспечения таких работ.</a:t>
            </a:r>
          </a:p>
        </p:txBody>
      </p:sp>
      <p:sp>
        <p:nvSpPr>
          <p:cNvPr id="18" name="Стрелка вниз 17"/>
          <p:cNvSpPr/>
          <p:nvPr/>
        </p:nvSpPr>
        <p:spPr>
          <a:xfrm>
            <a:off x="5943249" y="4146368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950244" y="4551623"/>
            <a:ext cx="824327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Консультации с ведущими специалистами профильных институтов.</a:t>
            </a:r>
          </a:p>
        </p:txBody>
      </p:sp>
      <p:sp>
        <p:nvSpPr>
          <p:cNvPr id="21" name="Стрелка вниз 20"/>
          <p:cNvSpPr/>
          <p:nvPr/>
        </p:nvSpPr>
        <p:spPr>
          <a:xfrm>
            <a:off x="5919482" y="4983223"/>
            <a:ext cx="3048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950244" y="5373687"/>
            <a:ext cx="824327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99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Решение о разработке методических рекомендаций под эгидой </a:t>
            </a:r>
            <a:r>
              <a:rPr lang="ru-RU" altLang="ru-RU" sz="1800" dirty="0" err="1">
                <a:solidFill>
                  <a:srgbClr val="000066"/>
                </a:solidFill>
                <a:latin typeface="Calibri" pitchFamily="34" charset="0"/>
              </a:rPr>
              <a:t>РосГео</a:t>
            </a:r>
            <a:r>
              <a:rPr lang="ru-RU" altLang="ru-RU" sz="1800" dirty="0">
                <a:solidFill>
                  <a:srgbClr val="000066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044" y="1136274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solidFill>
                  <a:srgbClr val="000099"/>
                </a:solidFill>
              </a:rPr>
              <a:t>Основания для постановки работы</a:t>
            </a:r>
          </a:p>
        </p:txBody>
      </p:sp>
    </p:spTree>
    <p:extLst>
      <p:ext uri="{BB962C8B-B14F-4D97-AF65-F5344CB8AC3E}">
        <p14:creationId xmlns:p14="http://schemas.microsoft.com/office/powerpoint/2010/main" val="134251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15" name="Title 3"/>
          <p:cNvSpPr>
            <a:spLocks noGrp="1"/>
          </p:cNvSpPr>
          <p:nvPr>
            <p:ph type="title"/>
          </p:nvPr>
        </p:nvSpPr>
        <p:spPr>
          <a:xfrm>
            <a:off x="576025" y="216353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Целевое назначение документа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69444" y="1335087"/>
            <a:ext cx="4876800" cy="369332"/>
          </a:xfrm>
          <a:prstGeom prst="rect">
            <a:avLst/>
          </a:prstGeom>
          <a:noFill/>
          <a:ln w="28575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0066"/>
                </a:solidFill>
              </a:rPr>
              <a:t>НОРМАТИВНО-МЕТОДИЧЕСКИЕ ДОКУМЕНТЫ</a:t>
            </a:r>
          </a:p>
        </p:txBody>
      </p:sp>
      <p:cxnSp>
        <p:nvCxnSpPr>
          <p:cNvPr id="17" name="Прямая со стрелкой 16"/>
          <p:cNvCxnSpPr>
            <a:stCxn id="16" idx="2"/>
            <a:endCxn id="18" idx="0"/>
          </p:cNvCxnSpPr>
          <p:nvPr/>
        </p:nvCxnSpPr>
        <p:spPr>
          <a:xfrm flipH="1">
            <a:off x="3169444" y="1704419"/>
            <a:ext cx="2438400" cy="773668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69244" y="2478087"/>
            <a:ext cx="3200400" cy="923330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66"/>
                </a:solidFill>
              </a:rPr>
              <a:t>Методика и техника выполнения конкретных видов работ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3093244" y="3468687"/>
            <a:ext cx="228600" cy="295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607344" y="3840757"/>
            <a:ext cx="3200400" cy="646331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66"/>
                </a:solidFill>
              </a:rPr>
              <a:t>Инструкции и рекомендации для исполнителей работ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8944" y="2478087"/>
            <a:ext cx="3200400" cy="923330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66"/>
                </a:solidFill>
              </a:rPr>
              <a:t>Состав работ, требования к ним, цели, задачи, ожидаемые результаты</a:t>
            </a:r>
          </a:p>
        </p:txBody>
      </p:sp>
      <p:sp>
        <p:nvSpPr>
          <p:cNvPr id="24" name="Стрелка вниз 23"/>
          <p:cNvSpPr/>
          <p:nvPr/>
        </p:nvSpPr>
        <p:spPr>
          <a:xfrm>
            <a:off x="8312944" y="3468687"/>
            <a:ext cx="228600" cy="295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827044" y="3840757"/>
            <a:ext cx="3200400" cy="646331"/>
          </a:xfrm>
          <a:prstGeom prst="rect">
            <a:avLst/>
          </a:prstGeom>
          <a:noFill/>
          <a:ln w="19050"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66"/>
                </a:solidFill>
              </a:rPr>
              <a:t>Рекомендации для потребителей работ</a:t>
            </a:r>
          </a:p>
        </p:txBody>
      </p:sp>
      <p:cxnSp>
        <p:nvCxnSpPr>
          <p:cNvPr id="26" name="Прямая со стрелкой 25"/>
          <p:cNvCxnSpPr>
            <a:stCxn id="16" idx="2"/>
            <a:endCxn id="23" idx="0"/>
          </p:cNvCxnSpPr>
          <p:nvPr/>
        </p:nvCxnSpPr>
        <p:spPr>
          <a:xfrm>
            <a:off x="5607844" y="1704419"/>
            <a:ext cx="2781300" cy="773668"/>
          </a:xfrm>
          <a:prstGeom prst="straightConnector1">
            <a:avLst/>
          </a:prstGeom>
          <a:ln w="28575"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5607844" y="1944687"/>
            <a:ext cx="5638800" cy="304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62833" y="94592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Состав, назначение и особенности работ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07244" y="1030287"/>
            <a:ext cx="1006511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u="sng" dirty="0">
                <a:solidFill>
                  <a:srgbClr val="000099"/>
                </a:solidFill>
              </a:rPr>
              <a:t>Предмет изучения</a:t>
            </a:r>
            <a:r>
              <a:rPr lang="ru-RU" sz="1800" dirty="0">
                <a:solidFill>
                  <a:srgbClr val="000099"/>
                </a:solidFill>
              </a:rPr>
              <a:t>:  отдаленные районы с неразвитой инфраструктурой.</a:t>
            </a:r>
          </a:p>
          <a:p>
            <a:pPr>
              <a:lnSpc>
                <a:spcPct val="150000"/>
              </a:lnSpc>
            </a:pPr>
            <a:r>
              <a:rPr lang="ru-RU" sz="1800" u="sng" dirty="0">
                <a:solidFill>
                  <a:srgbClr val="000099"/>
                </a:solidFill>
              </a:rPr>
              <a:t>Целевые объекты</a:t>
            </a:r>
            <a:r>
              <a:rPr lang="ru-RU" sz="1800" dirty="0">
                <a:solidFill>
                  <a:srgbClr val="000099"/>
                </a:solidFill>
              </a:rPr>
              <a:t>: со сложным геологическим строением, в </a:t>
            </a:r>
            <a:r>
              <a:rPr lang="ru-RU" sz="1800" dirty="0" err="1">
                <a:solidFill>
                  <a:srgbClr val="000099"/>
                </a:solidFill>
              </a:rPr>
              <a:t>т.ч</a:t>
            </a:r>
            <a:r>
              <a:rPr lang="ru-RU" sz="1800" dirty="0">
                <a:solidFill>
                  <a:srgbClr val="000099"/>
                </a:solidFill>
              </a:rPr>
              <a:t>. глубокозалегающие.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5226844" y="1910656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16844" y="2215456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99"/>
                </a:solidFill>
              </a:rPr>
              <a:t>Целесообразность выполнения опережающих аэрогеофизических работ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9644" y="2791025"/>
            <a:ext cx="9372600" cy="923330"/>
          </a:xfrm>
          <a:prstGeom prst="rect">
            <a:avLst/>
          </a:prstGeom>
          <a:noFill/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0099"/>
                </a:solidFill>
              </a:rPr>
              <a:t>Главным назначением работ является оптимизация и увеличение эффективности геологоразведочного производства за счет снижения общих затрат и времени на выполнение всего цикла исследований и повышение их геологической информативности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826" y="3773487"/>
            <a:ext cx="3305948" cy="26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09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350044" y="115887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Состав, назначение и особенности работ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02444" y="1096250"/>
            <a:ext cx="70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Особенности объекта исследований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0644" y="1501760"/>
            <a:ext cx="9219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</a:rPr>
              <a:t>ПОЛОЖЕНИЕ О ПОРЯДКЕ ПРОВЕДЕНИЯ ГЕОЛОГОРАЗВЕДОЧНЫХ РАБОТ ПО ЭТАПАМ И СТАДИЯМ (ТВЕРДЫЕ ПОЛЕЗНЫЕ ИСКОПАЕМЫЕ)</a:t>
            </a:r>
          </a:p>
          <a:p>
            <a:pPr algn="ctr"/>
            <a:r>
              <a:rPr lang="ru-RU" sz="1200" i="1" dirty="0">
                <a:solidFill>
                  <a:srgbClr val="000066"/>
                </a:solidFill>
              </a:rPr>
              <a:t>Распоряжение МПР РФ от 5 июля 1999 года N 83-р</a:t>
            </a:r>
            <a:endParaRPr lang="ru-RU" sz="1600" i="1" dirty="0">
              <a:solidFill>
                <a:srgbClr val="000066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44" y="2147260"/>
            <a:ext cx="8915400" cy="41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9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73844" y="8057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Состав, назначение и особенности работ</a:t>
            </a:r>
            <a:endParaRPr lang="en-US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264" y="1563687"/>
            <a:ext cx="9319756" cy="43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444" y="1096250"/>
            <a:ext cx="70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Обоснование комплекса методов</a:t>
            </a:r>
          </a:p>
        </p:txBody>
      </p:sp>
    </p:spTree>
    <p:extLst>
      <p:ext uri="{BB962C8B-B14F-4D97-AF65-F5344CB8AC3E}">
        <p14:creationId xmlns:p14="http://schemas.microsoft.com/office/powerpoint/2010/main" val="1499233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50044" y="141172"/>
            <a:ext cx="7847985" cy="604446"/>
          </a:xfrm>
        </p:spPr>
        <p:txBody>
          <a:bodyPr>
            <a:noAutofit/>
          </a:bodyPr>
          <a:lstStyle/>
          <a:p>
            <a:r>
              <a:rPr lang="ru-RU" sz="2400" dirty="0"/>
              <a:t>Состав, назначение и особенности работ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2444" y="1096250"/>
            <a:ext cx="70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u="sng" dirty="0">
                <a:solidFill>
                  <a:srgbClr val="000092"/>
                </a:solidFill>
              </a:rPr>
              <a:t>Обоснование комплекса методов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000" y="1562400"/>
            <a:ext cx="931975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40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</TotalTime>
  <Words>1199</Words>
  <Application>Microsoft Office PowerPoint</Application>
  <PresentationFormat>Произвольный</PresentationFormat>
  <Paragraphs>188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Wingdings</vt:lpstr>
      <vt:lpstr>Office Theme</vt:lpstr>
      <vt:lpstr>ОПЕРЕЖАЮЩИЕ АЭРОГЕОФИЗИЧЕСКИЕ РАБОТЫ ДЛЯ ПРОГНОЗНО-МИНЕРАГЕНИЧЕСКОГО КАРТИРОВАНИЯ ТЕРРИТОРИЙ</vt:lpstr>
      <vt:lpstr>Технико-методическое обеспечение работ</vt:lpstr>
      <vt:lpstr>Содержание презентации</vt:lpstr>
      <vt:lpstr>Целевое назначение документа</vt:lpstr>
      <vt:lpstr>Целевое назначение документа</vt:lpstr>
      <vt:lpstr>Состав, назначение и особенности работ</vt:lpstr>
      <vt:lpstr>Состав, назначение и особенности работ</vt:lpstr>
      <vt:lpstr>Состав, назначение и особенности работ</vt:lpstr>
      <vt:lpstr>Состав, назначение и особенности работ</vt:lpstr>
      <vt:lpstr>Состав, назначение и особенности работ</vt:lpstr>
      <vt:lpstr>Технико-методическое обеспечение</vt:lpstr>
      <vt:lpstr>Технико-методическое обеспечение</vt:lpstr>
      <vt:lpstr>Технико-методическое обеспечение</vt:lpstr>
      <vt:lpstr>Технико-методическое обеспечение</vt:lpstr>
      <vt:lpstr>Геологическая интерпретация </vt:lpstr>
      <vt:lpstr>Геологическая интерпретация </vt:lpstr>
      <vt:lpstr>Геологическая интерпретация </vt:lpstr>
      <vt:lpstr>Геологическая интерпретация </vt:lpstr>
      <vt:lpstr>Выводы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Pavel Babayants</cp:lastModifiedBy>
  <cp:revision>163</cp:revision>
  <dcterms:created xsi:type="dcterms:W3CDTF">2019-09-16T09:55:38Z</dcterms:created>
  <dcterms:modified xsi:type="dcterms:W3CDTF">2023-04-25T18:14:42Z</dcterms:modified>
</cp:coreProperties>
</file>