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369" r:id="rId2"/>
    <p:sldId id="348" r:id="rId3"/>
    <p:sldId id="371" r:id="rId4"/>
    <p:sldId id="353" r:id="rId5"/>
    <p:sldId id="356" r:id="rId6"/>
    <p:sldId id="357" r:id="rId7"/>
    <p:sldId id="362" r:id="rId8"/>
    <p:sldId id="375" r:id="rId9"/>
    <p:sldId id="366" r:id="rId10"/>
    <p:sldId id="372" r:id="rId11"/>
    <p:sldId id="376" r:id="rId12"/>
    <p:sldId id="377" r:id="rId13"/>
    <p:sldId id="374" r:id="rId14"/>
    <p:sldId id="378" r:id="rId15"/>
    <p:sldId id="359" r:id="rId16"/>
    <p:sldId id="370" r:id="rId1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ED7D31"/>
    <a:srgbClr val="99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4476" autoAdjust="0"/>
  </p:normalViewPr>
  <p:slideViewPr>
    <p:cSldViewPr snapToGrid="0">
      <p:cViewPr varScale="1">
        <p:scale>
          <a:sx n="108" d="100"/>
          <a:sy n="108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41DB1-07E4-46D9-8A37-C9CA5522CB5D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AF3C-DB30-4167-9273-B07C99AB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21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51863-27D4-4AA5-B93A-0CC8CB16ED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401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51863-27D4-4AA5-B93A-0CC8CB16ED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1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367AB-10BD-4578-9C0C-666585354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C2A4A7-6ED4-4F91-ACEA-76349F9A1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4666F-3CC6-43B7-B26B-F892EDA5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AE9036-7B5A-478A-BBD5-BA58E016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1A3189-84FF-48BC-B62C-8DFF8B55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34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00EF2-C368-4315-9F25-EB1E3292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BE80E5-6746-44FF-BBED-D49D8FDE1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7DF8F6-ED0D-4304-BD67-55D3C191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6D989-11A4-432C-ACDC-9E5AC6B2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E77EAD-3404-4AFC-8914-D3AFD4A14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33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7CB033-0B23-4DD0-A778-458C4888F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C562CD-D13C-4C12-B888-1F8D9C0B5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30FA3E-23CE-4874-AA33-B746FA4A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969DD7-6C8E-4BC5-857D-42E96B8E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B391A-AD50-4958-BACD-383DADD8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640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5" y="273588"/>
            <a:ext cx="4695399" cy="412681"/>
            <a:chOff x="336529" y="273588"/>
            <a:chExt cx="3521549" cy="41268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3374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19074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8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2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48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31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43DB2-AEB8-4F3B-8AF7-6CB4C117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D0BD5-D042-4B85-B19C-4FACD4B79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43A647-A55E-4538-A513-5C7550BCA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9138A-AF83-4730-A89B-04BF32E6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8F954-C1D8-4653-A6F6-22783AEC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36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2B479-EF5C-4A48-BA63-15E979F7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11DE04-0DEC-4262-BBDB-99A729C66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79C076-A3A6-472F-AA3E-1A71B276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55298-58CE-4EAB-8BB3-7866CC8C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066067-07E7-442C-92A5-413713BE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80097-512F-4591-8238-8B75DD1E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E240B-3F34-4D45-8DD5-CD2A11918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DF8E83-F1AC-4544-848B-9638DDC06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AA9E76-0A32-4A49-8AA2-A16677B5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79F737-5AB4-4807-9430-867CD597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F2E36C-C868-436B-83C5-A1F81DC4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82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065ED-B7C9-4CDE-86D4-CE3729D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8302E9-338E-4C75-A114-BC517F257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BC898B-21A6-49E3-890B-23D237056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FFA4F6-9E78-4451-A034-937FDBED7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924079-36C7-4636-AF23-325B50C140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540EF4-BC1E-45C3-8A77-1204FFA1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8A85BC-4808-40D3-B008-82FE20EB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720614-D846-4B37-933D-E1CDC4A6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13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4A01D-2003-4FFF-A160-99F99BFD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5CA77-FD03-4C57-9E25-C01F1BFCC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258B32-C962-402E-B082-1865235E5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11318B-BACA-4C80-83AA-B81124D7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57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E0EE2C-8A3F-486C-8753-1DB70B67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20FF83-70D8-49E6-9869-8C41A939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EF9677-0FD2-43FE-9EC3-B9D8EFDB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63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3FDC0-50F3-4712-8971-B86D7D53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385CCD-3243-40F9-A200-9B6A9E176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0E41A-BC4D-4030-BA89-FC2BDF32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0F114D-F3B8-49F2-B856-01224F9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D6B91A-D5A1-40A1-9C36-D2E8CED1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1ED89F-0651-4164-9889-E98B4373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2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EDD8A-2EAC-4FA9-A219-020CA819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89269A-2614-4DF2-8F09-DFD19E2D5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7365DB-3BA3-4417-9F72-E644C0C8A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A29558-3AF3-484A-ADD5-3008B606B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09B05-8D4C-4F0B-99B9-AFD2911C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872783-9CA0-4B36-9594-7F6F9723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16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A90AA-D07E-43AC-8234-EC53914C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272E46-AB8E-458D-97ED-CB60A2BD6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5C433B-1C4D-413D-9121-68E762C0F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B64AD-6432-47DE-9182-98BE532BC05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4A684-AF7E-4332-AFD6-662CA1BAF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82A1A2-B094-4BCB-A791-DA89D448B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27A38-584B-4D19-8295-7BF97A4FA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21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jpe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10" Type="http://schemas.openxmlformats.org/officeDocument/2006/relationships/image" Target="../media/image14.emf"/><Relationship Id="rId4" Type="http://schemas.openxmlformats.org/officeDocument/2006/relationships/image" Target="../media/image16.jpeg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1696151" y="1232892"/>
            <a:ext cx="8799696" cy="285542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712AE5E-FF3A-4663-B152-492B164D6C30}"/>
              </a:ext>
            </a:extLst>
          </p:cNvPr>
          <p:cNvSpPr/>
          <p:nvPr/>
        </p:nvSpPr>
        <p:spPr>
          <a:xfrm>
            <a:off x="208764" y="4667049"/>
            <a:ext cx="117744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232C82"/>
                </a:solidFill>
              </a:rPr>
              <a:t>Перспективы использования сводной карты аномалий силы тяжести масштаба 1:1 000 000, построенной по материалам крупномасштабных съемок, для мониторинга ГК-1000 на Урале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9816" y="195742"/>
            <a:ext cx="626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32C82"/>
                </a:solidFill>
              </a:rPr>
              <a:t>Состояние и перспективы развития Государственного геологического картографирования территории Российской Федерации и ее континентального шельфа (Санкт-Петербург, 18-20 апреля 2023 г.)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3398" y="6292926"/>
            <a:ext cx="578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232C82"/>
                </a:solidFill>
              </a:rPr>
              <a:t>Т.Н. Сурин, С.Н. Кашубин</a:t>
            </a:r>
          </a:p>
        </p:txBody>
      </p:sp>
    </p:spTree>
    <p:extLst>
      <p:ext uri="{BB962C8B-B14F-4D97-AF65-F5344CB8AC3E}">
        <p14:creationId xmlns:p14="http://schemas.microsoft.com/office/powerpoint/2010/main" val="23315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" y="532406"/>
            <a:ext cx="5868914" cy="5757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0400"/>
            <a:ext cx="5334828" cy="54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95533" y="129558"/>
            <a:ext cx="591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Государственной геологической карты Уральского региона</a:t>
            </a:r>
          </a:p>
          <a:p>
            <a:pPr algn="ctr"/>
            <a:r>
              <a:rPr lang="ru-RU" sz="1400" b="1" dirty="0"/>
              <a:t>м-ба 1:1 000 000 (третье поколение) листы </a:t>
            </a:r>
            <a:r>
              <a:rPr lang="en-US" sz="1400" b="1" dirty="0"/>
              <a:t>N-40</a:t>
            </a:r>
            <a:r>
              <a:rPr lang="ru-RU" sz="1400" b="1" dirty="0"/>
              <a:t>-Уфа и </a:t>
            </a:r>
            <a:r>
              <a:rPr lang="en-US" sz="1400" b="1" dirty="0"/>
              <a:t>N-41</a:t>
            </a:r>
            <a:r>
              <a:rPr lang="ru-RU" sz="1400" b="1" dirty="0"/>
              <a:t>-Челябинск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D53FC-132F-4EAE-B784-0CC7A629980A}"/>
              </a:ext>
            </a:extLst>
          </p:cNvPr>
          <p:cNvSpPr txBox="1"/>
          <p:nvPr/>
        </p:nvSpPr>
        <p:spPr>
          <a:xfrm>
            <a:off x="5715000" y="129558"/>
            <a:ext cx="6330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сводной карты аномалий силы тяжести Уральского региона</a:t>
            </a:r>
          </a:p>
          <a:p>
            <a:pPr algn="ctr"/>
            <a:r>
              <a:rPr lang="ru-RU" sz="1400" b="1" dirty="0"/>
              <a:t> м-ба 1:1 000 000,</a:t>
            </a:r>
            <a:r>
              <a:rPr lang="en-US" sz="1400" b="1" dirty="0"/>
              <a:t> </a:t>
            </a:r>
            <a:r>
              <a:rPr lang="ru-RU" sz="1400" b="1" dirty="0"/>
              <a:t>построенной с использованием</a:t>
            </a:r>
            <a:r>
              <a:rPr lang="en-US" sz="1400" b="1" dirty="0"/>
              <a:t> </a:t>
            </a:r>
            <a:r>
              <a:rPr lang="ru-RU" sz="1400" b="1" dirty="0"/>
              <a:t>крупномасштабных съемок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(сечение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0.5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72" y="5866439"/>
            <a:ext cx="3979127" cy="29345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C1332E-D0DB-471D-A124-5E66B43CD24D}"/>
              </a:ext>
            </a:extLst>
          </p:cNvPr>
          <p:cNvSpPr/>
          <p:nvPr/>
        </p:nvSpPr>
        <p:spPr>
          <a:xfrm>
            <a:off x="2356658" y="3794760"/>
            <a:ext cx="1903350" cy="207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3073C9-D93C-443D-B8E6-A56A89B64331}"/>
              </a:ext>
            </a:extLst>
          </p:cNvPr>
          <p:cNvSpPr/>
          <p:nvPr/>
        </p:nvSpPr>
        <p:spPr>
          <a:xfrm>
            <a:off x="7957552" y="3797531"/>
            <a:ext cx="1903350" cy="207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34B5187-CDEC-4226-8489-03952AF9C80B}"/>
              </a:ext>
            </a:extLst>
          </p:cNvPr>
          <p:cNvGrpSpPr/>
          <p:nvPr/>
        </p:nvGrpSpPr>
        <p:grpSpPr>
          <a:xfrm>
            <a:off x="8317252" y="181510"/>
            <a:ext cx="3636877" cy="3960000"/>
            <a:chOff x="8317252" y="181510"/>
            <a:chExt cx="3636877" cy="3960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BFB87C4-16EC-4C00-A5DC-31C37279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252" y="181510"/>
              <a:ext cx="3636877" cy="3960000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F33D84F-7677-49B7-B70A-786036B00068}"/>
                </a:ext>
              </a:extLst>
            </p:cNvPr>
            <p:cNvSpPr/>
            <p:nvPr/>
          </p:nvSpPr>
          <p:spPr>
            <a:xfrm>
              <a:off x="8317252" y="181510"/>
              <a:ext cx="3636877" cy="396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2A9CB33-9EB5-4E6B-95C7-423F0AA73967}"/>
              </a:ext>
            </a:extLst>
          </p:cNvPr>
          <p:cNvGrpSpPr/>
          <p:nvPr/>
        </p:nvGrpSpPr>
        <p:grpSpPr>
          <a:xfrm>
            <a:off x="2919477" y="180146"/>
            <a:ext cx="3637174" cy="3960000"/>
            <a:chOff x="2974734" y="180146"/>
            <a:chExt cx="3637174" cy="396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C57FBA9-8359-44FD-AAB4-25B39BE89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734" y="180146"/>
              <a:ext cx="3637174" cy="3960000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2A4BBDD-CC12-46AE-9C9C-79E8E8A604D8}"/>
                </a:ext>
              </a:extLst>
            </p:cNvPr>
            <p:cNvSpPr/>
            <p:nvPr/>
          </p:nvSpPr>
          <p:spPr>
            <a:xfrm>
              <a:off x="2974734" y="180146"/>
              <a:ext cx="3637174" cy="396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F508F9D-3328-4EBA-8143-33BCAB314B72}"/>
              </a:ext>
            </a:extLst>
          </p:cNvPr>
          <p:cNvGrpSpPr/>
          <p:nvPr/>
        </p:nvGrpSpPr>
        <p:grpSpPr>
          <a:xfrm>
            <a:off x="8704760" y="1420951"/>
            <a:ext cx="720000" cy="361604"/>
            <a:chOff x="10681275" y="5296336"/>
            <a:chExt cx="720000" cy="361604"/>
          </a:xfrm>
        </p:grpSpPr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id="{390A1705-1571-467A-8267-477F168BBE0E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381C10-D846-4F2A-B7E9-6B9AEE5810B6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9F38A0D-C096-46BD-AE87-E4F11CE09AED}"/>
              </a:ext>
            </a:extLst>
          </p:cNvPr>
          <p:cNvGrpSpPr/>
          <p:nvPr/>
        </p:nvGrpSpPr>
        <p:grpSpPr>
          <a:xfrm>
            <a:off x="8428391" y="3721005"/>
            <a:ext cx="720000" cy="361604"/>
            <a:chOff x="10681275" y="5296336"/>
            <a:chExt cx="720000" cy="361604"/>
          </a:xfrm>
        </p:grpSpPr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4EE58BD3-C583-4EEF-9607-4872A7929938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AA4576-CA8B-46E2-8122-85D6F060D9AC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04B470-E715-4D7F-A853-B84488F45D95}"/>
              </a:ext>
            </a:extLst>
          </p:cNvPr>
          <p:cNvGrpSpPr/>
          <p:nvPr/>
        </p:nvGrpSpPr>
        <p:grpSpPr>
          <a:xfrm>
            <a:off x="8704760" y="1953459"/>
            <a:ext cx="720000" cy="361604"/>
            <a:chOff x="10681275" y="5296336"/>
            <a:chExt cx="720000" cy="361604"/>
          </a:xfrm>
        </p:grpSpPr>
        <p:sp>
          <p:nvSpPr>
            <p:cNvPr id="27" name="Стрелка: вправо 26">
              <a:extLst>
                <a:ext uri="{FF2B5EF4-FFF2-40B4-BE49-F238E27FC236}">
                  <a16:creationId xmlns:a16="http://schemas.microsoft.com/office/drawing/2014/main" id="{96BED168-A3D9-43DD-AB76-E9D19A645F9B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C8B4FB-D7AB-4577-B379-9E724F56B8E0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4ACBF0-B48E-47D4-A018-7807C7EC70D6}"/>
              </a:ext>
            </a:extLst>
          </p:cNvPr>
          <p:cNvGrpSpPr/>
          <p:nvPr/>
        </p:nvGrpSpPr>
        <p:grpSpPr>
          <a:xfrm>
            <a:off x="3318633" y="1420951"/>
            <a:ext cx="720000" cy="361604"/>
            <a:chOff x="10681275" y="5296336"/>
            <a:chExt cx="720000" cy="361604"/>
          </a:xfrm>
        </p:grpSpPr>
        <p:sp>
          <p:nvSpPr>
            <p:cNvPr id="31" name="Стрелка: вправо 30">
              <a:extLst>
                <a:ext uri="{FF2B5EF4-FFF2-40B4-BE49-F238E27FC236}">
                  <a16:creationId xmlns:a16="http://schemas.microsoft.com/office/drawing/2014/main" id="{FD90926F-2CBD-41DA-9688-3E1BF9FDD553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4ABB7C-1507-4F61-A6C1-AD0DFAEC0BBA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6BF11FE-5832-4C27-A3D8-D0BB35303038}"/>
              </a:ext>
            </a:extLst>
          </p:cNvPr>
          <p:cNvGrpSpPr/>
          <p:nvPr/>
        </p:nvGrpSpPr>
        <p:grpSpPr>
          <a:xfrm>
            <a:off x="3051790" y="3721005"/>
            <a:ext cx="720000" cy="361604"/>
            <a:chOff x="10681275" y="5296336"/>
            <a:chExt cx="720000" cy="361604"/>
          </a:xfrm>
        </p:grpSpPr>
        <p:sp>
          <p:nvSpPr>
            <p:cNvPr id="35" name="Стрелка: вправо 34">
              <a:extLst>
                <a:ext uri="{FF2B5EF4-FFF2-40B4-BE49-F238E27FC236}">
                  <a16:creationId xmlns:a16="http://schemas.microsoft.com/office/drawing/2014/main" id="{6168A853-5518-46C0-9712-BAF7A2E7F611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2E3C73-E08D-47C8-BB5B-DF19209E7D2B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7440ED3-C616-4FE6-955D-DCA41DC1CC8D}"/>
              </a:ext>
            </a:extLst>
          </p:cNvPr>
          <p:cNvGrpSpPr/>
          <p:nvPr/>
        </p:nvGrpSpPr>
        <p:grpSpPr>
          <a:xfrm>
            <a:off x="3294018" y="1953459"/>
            <a:ext cx="720000" cy="361604"/>
            <a:chOff x="10681275" y="5296336"/>
            <a:chExt cx="720000" cy="361604"/>
          </a:xfrm>
        </p:grpSpPr>
        <p:sp>
          <p:nvSpPr>
            <p:cNvPr id="38" name="Стрелка: вправо 37">
              <a:extLst>
                <a:ext uri="{FF2B5EF4-FFF2-40B4-BE49-F238E27FC236}">
                  <a16:creationId xmlns:a16="http://schemas.microsoft.com/office/drawing/2014/main" id="{8BBEF19A-F391-4C57-B9A3-42E11C4F606D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4F4045-F175-49E6-AD00-4DE747A00337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5301349-6A75-43FF-BB1F-E63A8191A1C2}"/>
              </a:ext>
            </a:extLst>
          </p:cNvPr>
          <p:cNvSpPr txBox="1"/>
          <p:nvPr/>
        </p:nvSpPr>
        <p:spPr>
          <a:xfrm>
            <a:off x="9955845" y="4233740"/>
            <a:ext cx="2087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12- Размеры и форма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вулкано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-интрузивных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центров (Южно-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Буранский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участок)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B0FC10-A759-47C7-8DFD-56F75EF23621}"/>
              </a:ext>
            </a:extLst>
          </p:cNvPr>
          <p:cNvSpPr txBox="1"/>
          <p:nvPr/>
        </p:nvSpPr>
        <p:spPr>
          <a:xfrm>
            <a:off x="9955845" y="5121376"/>
            <a:ext cx="223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13- Блоки древних пород,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тектонически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«встроенные» в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современную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структуру Урала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635BB9-050B-4CEF-897F-6607A7E755C1}"/>
              </a:ext>
            </a:extLst>
          </p:cNvPr>
          <p:cNvSpPr txBox="1"/>
          <p:nvPr/>
        </p:nvSpPr>
        <p:spPr>
          <a:xfrm>
            <a:off x="9955845" y="6137039"/>
            <a:ext cx="1998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14- Крупный интрузив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магнитогорской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серии на глубине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89D5A4-B57B-472E-8A04-A8F83FBF9C55}"/>
              </a:ext>
            </a:extLst>
          </p:cNvPr>
          <p:cNvSpPr txBox="1"/>
          <p:nvPr/>
        </p:nvSpPr>
        <p:spPr>
          <a:xfrm>
            <a:off x="4225978" y="4627016"/>
            <a:ext cx="1813638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Магнитогорская</a:t>
            </a:r>
          </a:p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мегазона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630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" y="532406"/>
            <a:ext cx="5868914" cy="5757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0400"/>
            <a:ext cx="5334828" cy="54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95533" y="129558"/>
            <a:ext cx="591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Государственной геологической карты Уральского региона</a:t>
            </a:r>
          </a:p>
          <a:p>
            <a:pPr algn="ctr"/>
            <a:r>
              <a:rPr lang="ru-RU" sz="1400" b="1" dirty="0"/>
              <a:t>м-ба 1:1 000 000 (третье поколение) листы </a:t>
            </a:r>
            <a:r>
              <a:rPr lang="en-US" sz="1400" b="1" dirty="0"/>
              <a:t>N-40</a:t>
            </a:r>
            <a:r>
              <a:rPr lang="ru-RU" sz="1400" b="1" dirty="0"/>
              <a:t>-Уфа и </a:t>
            </a:r>
            <a:r>
              <a:rPr lang="en-US" sz="1400" b="1" dirty="0"/>
              <a:t>N-41</a:t>
            </a:r>
            <a:r>
              <a:rPr lang="ru-RU" sz="1400" b="1" dirty="0"/>
              <a:t>-Челябинск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D53FC-132F-4EAE-B784-0CC7A629980A}"/>
              </a:ext>
            </a:extLst>
          </p:cNvPr>
          <p:cNvSpPr txBox="1"/>
          <p:nvPr/>
        </p:nvSpPr>
        <p:spPr>
          <a:xfrm>
            <a:off x="5715000" y="129558"/>
            <a:ext cx="6330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сводной карты аномалий силы тяжести Уральского региона</a:t>
            </a:r>
          </a:p>
          <a:p>
            <a:pPr algn="ctr"/>
            <a:r>
              <a:rPr lang="ru-RU" sz="1400" b="1" dirty="0"/>
              <a:t> м-ба 1:1 000 000,</a:t>
            </a:r>
            <a:r>
              <a:rPr lang="en-US" sz="1400" b="1" dirty="0"/>
              <a:t> </a:t>
            </a:r>
            <a:r>
              <a:rPr lang="ru-RU" sz="1400" b="1" dirty="0"/>
              <a:t>построенной с использованием</a:t>
            </a:r>
            <a:r>
              <a:rPr lang="en-US" sz="1400" b="1" dirty="0"/>
              <a:t> </a:t>
            </a:r>
            <a:r>
              <a:rPr lang="ru-RU" sz="1400" b="1" dirty="0"/>
              <a:t>крупномасштабных съемок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(сечение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0.5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72" y="5866439"/>
            <a:ext cx="3979127" cy="29345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3073C9-D93C-443D-B8E6-A56A89B64331}"/>
              </a:ext>
            </a:extLst>
          </p:cNvPr>
          <p:cNvSpPr/>
          <p:nvPr/>
        </p:nvSpPr>
        <p:spPr>
          <a:xfrm>
            <a:off x="7845551" y="2798065"/>
            <a:ext cx="1268497" cy="1344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301349-6A75-43FF-BB1F-E63A8191A1C2}"/>
              </a:ext>
            </a:extLst>
          </p:cNvPr>
          <p:cNvSpPr txBox="1"/>
          <p:nvPr/>
        </p:nvSpPr>
        <p:spPr>
          <a:xfrm>
            <a:off x="9381742" y="3644263"/>
            <a:ext cx="276823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15- Уточненная граница между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Восточно-Магнитогорской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и Западно-Магнитогорской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зонами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B0FC10-A759-47C7-8DFD-56F75EF23621}"/>
              </a:ext>
            </a:extLst>
          </p:cNvPr>
          <p:cNvSpPr txBox="1"/>
          <p:nvPr/>
        </p:nvSpPr>
        <p:spPr>
          <a:xfrm>
            <a:off x="9381742" y="4613543"/>
            <a:ext cx="275909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16- Щитовые базальтовые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палеовулканы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в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Верхнеуральском рудном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районе (с которыми связаны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колчеданные месторождения)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635BB9-050B-4CEF-897F-6607A7E755C1}"/>
              </a:ext>
            </a:extLst>
          </p:cNvPr>
          <p:cNvSpPr txBox="1"/>
          <p:nvPr/>
        </p:nvSpPr>
        <p:spPr>
          <a:xfrm>
            <a:off x="9372600" y="5765114"/>
            <a:ext cx="276823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17- Базальтовый стратовулкан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в Александринском рудном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районе (с которым связано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медно-цинково-колчеданное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месторождение)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F042E87-56F1-44A3-8B3D-413307E8D28E}"/>
              </a:ext>
            </a:extLst>
          </p:cNvPr>
          <p:cNvSpPr/>
          <p:nvPr/>
        </p:nvSpPr>
        <p:spPr>
          <a:xfrm>
            <a:off x="2237231" y="2729873"/>
            <a:ext cx="1268497" cy="1344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7376010-6BA7-41EF-A6C0-CBE5CAA2C58B}"/>
              </a:ext>
            </a:extLst>
          </p:cNvPr>
          <p:cNvGrpSpPr/>
          <p:nvPr/>
        </p:nvGrpSpPr>
        <p:grpSpPr>
          <a:xfrm>
            <a:off x="5441261" y="3308442"/>
            <a:ext cx="3155125" cy="3420000"/>
            <a:chOff x="5441261" y="3308442"/>
            <a:chExt cx="3155125" cy="342000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3963D43-6064-4811-9059-0A0857C5D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261" y="3308442"/>
              <a:ext cx="3155125" cy="3420000"/>
            </a:xfrm>
            <a:prstGeom prst="rect">
              <a:avLst/>
            </a:prstGeom>
          </p:spPr>
        </p:pic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D6285B0F-4FA5-48FB-853C-8701C6013B29}"/>
                </a:ext>
              </a:extLst>
            </p:cNvPr>
            <p:cNvSpPr/>
            <p:nvPr/>
          </p:nvSpPr>
          <p:spPr>
            <a:xfrm>
              <a:off x="5441262" y="3308442"/>
              <a:ext cx="3155124" cy="342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1322F67-3018-4F7B-907A-A185B5DFBFCA}"/>
              </a:ext>
            </a:extLst>
          </p:cNvPr>
          <p:cNvGrpSpPr/>
          <p:nvPr/>
        </p:nvGrpSpPr>
        <p:grpSpPr>
          <a:xfrm>
            <a:off x="107369" y="3308442"/>
            <a:ext cx="3155128" cy="3420000"/>
            <a:chOff x="107369" y="3308442"/>
            <a:chExt cx="3155128" cy="342000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FB60360-631B-4ABC-ABA9-EFE754FE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70" y="3308442"/>
              <a:ext cx="3155127" cy="3420000"/>
            </a:xfrm>
            <a:prstGeom prst="rect">
              <a:avLst/>
            </a:prstGeom>
          </p:spPr>
        </p:pic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C80A8859-9881-429F-A21D-351A38357285}"/>
                </a:ext>
              </a:extLst>
            </p:cNvPr>
            <p:cNvSpPr/>
            <p:nvPr/>
          </p:nvSpPr>
          <p:spPr>
            <a:xfrm>
              <a:off x="107369" y="3308442"/>
              <a:ext cx="3155128" cy="342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D89D5A4-B57B-472E-8A04-A8F83FBF9C55}"/>
              </a:ext>
            </a:extLst>
          </p:cNvPr>
          <p:cNvSpPr txBox="1"/>
          <p:nvPr/>
        </p:nvSpPr>
        <p:spPr>
          <a:xfrm>
            <a:off x="3503726" y="4536601"/>
            <a:ext cx="1813638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Магнитогорская</a:t>
            </a:r>
          </a:p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мегазона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F508F9D-3328-4EBA-8143-33BCAB314B72}"/>
              </a:ext>
            </a:extLst>
          </p:cNvPr>
          <p:cNvGrpSpPr/>
          <p:nvPr/>
        </p:nvGrpSpPr>
        <p:grpSpPr>
          <a:xfrm>
            <a:off x="7130199" y="3305908"/>
            <a:ext cx="720000" cy="361604"/>
            <a:chOff x="10681275" y="5296336"/>
            <a:chExt cx="720000" cy="361604"/>
          </a:xfrm>
        </p:grpSpPr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id="{390A1705-1571-467A-8267-477F168BBE0E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381C10-D846-4F2A-B7E9-6B9AEE5810B6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9F38A0D-C096-46BD-AE87-E4F11CE09AED}"/>
              </a:ext>
            </a:extLst>
          </p:cNvPr>
          <p:cNvGrpSpPr/>
          <p:nvPr/>
        </p:nvGrpSpPr>
        <p:grpSpPr>
          <a:xfrm>
            <a:off x="1221181" y="5688111"/>
            <a:ext cx="720000" cy="361604"/>
            <a:chOff x="10681275" y="5296336"/>
            <a:chExt cx="720000" cy="361604"/>
          </a:xfrm>
        </p:grpSpPr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4EE58BD3-C583-4EEF-9607-4872A7929938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AA4576-CA8B-46E2-8122-85D6F060D9AC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04B470-E715-4D7F-A853-B84488F45D95}"/>
              </a:ext>
            </a:extLst>
          </p:cNvPr>
          <p:cNvGrpSpPr/>
          <p:nvPr/>
        </p:nvGrpSpPr>
        <p:grpSpPr>
          <a:xfrm>
            <a:off x="6403419" y="4406639"/>
            <a:ext cx="720000" cy="361604"/>
            <a:chOff x="10681275" y="5296336"/>
            <a:chExt cx="720000" cy="361604"/>
          </a:xfrm>
        </p:grpSpPr>
        <p:sp>
          <p:nvSpPr>
            <p:cNvPr id="27" name="Стрелка: вправо 26">
              <a:extLst>
                <a:ext uri="{FF2B5EF4-FFF2-40B4-BE49-F238E27FC236}">
                  <a16:creationId xmlns:a16="http://schemas.microsoft.com/office/drawing/2014/main" id="{96BED168-A3D9-43DD-AB76-E9D19A645F9B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C8B4FB-D7AB-4577-B379-9E724F56B8E0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4ACBF0-B48E-47D4-A018-7807C7EC70D6}"/>
              </a:ext>
            </a:extLst>
          </p:cNvPr>
          <p:cNvGrpSpPr/>
          <p:nvPr/>
        </p:nvGrpSpPr>
        <p:grpSpPr>
          <a:xfrm>
            <a:off x="1799164" y="3305907"/>
            <a:ext cx="720000" cy="361604"/>
            <a:chOff x="10681275" y="5296336"/>
            <a:chExt cx="720000" cy="361604"/>
          </a:xfrm>
        </p:grpSpPr>
        <p:sp>
          <p:nvSpPr>
            <p:cNvPr id="31" name="Стрелка: вправо 30">
              <a:extLst>
                <a:ext uri="{FF2B5EF4-FFF2-40B4-BE49-F238E27FC236}">
                  <a16:creationId xmlns:a16="http://schemas.microsoft.com/office/drawing/2014/main" id="{FD90926F-2CBD-41DA-9688-3E1BF9FDD553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4ABB7C-1507-4F61-A6C1-AD0DFAEC0BBA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6BF11FE-5832-4C27-A3D8-D0BB35303038}"/>
              </a:ext>
            </a:extLst>
          </p:cNvPr>
          <p:cNvGrpSpPr/>
          <p:nvPr/>
        </p:nvGrpSpPr>
        <p:grpSpPr>
          <a:xfrm>
            <a:off x="6447809" y="5704829"/>
            <a:ext cx="720000" cy="361604"/>
            <a:chOff x="10681275" y="5296336"/>
            <a:chExt cx="720000" cy="361604"/>
          </a:xfrm>
        </p:grpSpPr>
        <p:sp>
          <p:nvSpPr>
            <p:cNvPr id="35" name="Стрелка: вправо 34">
              <a:extLst>
                <a:ext uri="{FF2B5EF4-FFF2-40B4-BE49-F238E27FC236}">
                  <a16:creationId xmlns:a16="http://schemas.microsoft.com/office/drawing/2014/main" id="{6168A853-5518-46C0-9712-BAF7A2E7F611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2E3C73-E08D-47C8-BB5B-DF19209E7D2B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7440ED3-C616-4FE6-955D-DCA41DC1CC8D}"/>
              </a:ext>
            </a:extLst>
          </p:cNvPr>
          <p:cNvGrpSpPr/>
          <p:nvPr/>
        </p:nvGrpSpPr>
        <p:grpSpPr>
          <a:xfrm>
            <a:off x="1123523" y="4448941"/>
            <a:ext cx="720000" cy="361604"/>
            <a:chOff x="10681275" y="5296336"/>
            <a:chExt cx="720000" cy="361604"/>
          </a:xfrm>
        </p:grpSpPr>
        <p:sp>
          <p:nvSpPr>
            <p:cNvPr id="38" name="Стрелка: вправо 37">
              <a:extLst>
                <a:ext uri="{FF2B5EF4-FFF2-40B4-BE49-F238E27FC236}">
                  <a16:creationId xmlns:a16="http://schemas.microsoft.com/office/drawing/2014/main" id="{8BBEF19A-F391-4C57-B9A3-42E11C4F606D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4F4045-F175-49E6-AD00-4DE747A00337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564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" y="532406"/>
            <a:ext cx="5868914" cy="5757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0400"/>
            <a:ext cx="5334828" cy="54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95533" y="129558"/>
            <a:ext cx="591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Государственной геологической карты Уральского региона</a:t>
            </a:r>
          </a:p>
          <a:p>
            <a:pPr algn="ctr"/>
            <a:r>
              <a:rPr lang="ru-RU" sz="1400" b="1" dirty="0"/>
              <a:t>м-ба 1:1 000 000 (третье поколение) листы </a:t>
            </a:r>
            <a:r>
              <a:rPr lang="en-US" sz="1400" b="1" dirty="0"/>
              <a:t>N-40</a:t>
            </a:r>
            <a:r>
              <a:rPr lang="ru-RU" sz="1400" b="1" dirty="0"/>
              <a:t>-Уфа и </a:t>
            </a:r>
            <a:r>
              <a:rPr lang="en-US" sz="1400" b="1" dirty="0"/>
              <a:t>N-41</a:t>
            </a:r>
            <a:r>
              <a:rPr lang="ru-RU" sz="1400" b="1" dirty="0"/>
              <a:t>-Челябинск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D53FC-132F-4EAE-B784-0CC7A629980A}"/>
              </a:ext>
            </a:extLst>
          </p:cNvPr>
          <p:cNvSpPr txBox="1"/>
          <p:nvPr/>
        </p:nvSpPr>
        <p:spPr>
          <a:xfrm>
            <a:off x="5715000" y="129558"/>
            <a:ext cx="6330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сводной карты аномалий силы тяжести Уральского региона</a:t>
            </a:r>
          </a:p>
          <a:p>
            <a:pPr algn="ctr"/>
            <a:r>
              <a:rPr lang="ru-RU" sz="1400" b="1" dirty="0"/>
              <a:t> м-ба 1:1 000 000,</a:t>
            </a:r>
            <a:r>
              <a:rPr lang="en-US" sz="1400" b="1" dirty="0"/>
              <a:t> </a:t>
            </a:r>
            <a:r>
              <a:rPr lang="ru-RU" sz="1400" b="1" dirty="0"/>
              <a:t>построенной с использованием</a:t>
            </a:r>
            <a:r>
              <a:rPr lang="en-US" sz="1400" b="1" dirty="0"/>
              <a:t> </a:t>
            </a:r>
            <a:r>
              <a:rPr lang="ru-RU" sz="1400" b="1" dirty="0"/>
              <a:t>крупномасштабных съемок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(сечение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0.5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72" y="5866439"/>
            <a:ext cx="3979127" cy="29345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3073C9-D93C-443D-B8E6-A56A89B64331}"/>
              </a:ext>
            </a:extLst>
          </p:cNvPr>
          <p:cNvSpPr/>
          <p:nvPr/>
        </p:nvSpPr>
        <p:spPr>
          <a:xfrm>
            <a:off x="6592824" y="2300660"/>
            <a:ext cx="1728216" cy="22882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B0FC10-A759-47C7-8DFD-56F75EF23621}"/>
              </a:ext>
            </a:extLst>
          </p:cNvPr>
          <p:cNvSpPr txBox="1"/>
          <p:nvPr/>
        </p:nvSpPr>
        <p:spPr>
          <a:xfrm>
            <a:off x="8815996" y="5135525"/>
            <a:ext cx="27590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19- Уточненная морфология и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положение группы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Кракинских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аллохтонов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635BB9-050B-4CEF-897F-6607A7E755C1}"/>
              </a:ext>
            </a:extLst>
          </p:cNvPr>
          <p:cNvSpPr txBox="1"/>
          <p:nvPr/>
        </p:nvSpPr>
        <p:spPr>
          <a:xfrm>
            <a:off x="8815996" y="5770521"/>
            <a:ext cx="32754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20- Уточненное строение зоны ГУР,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представленного на поверхности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набором «хаотических» комплексов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шириной от 5 до 40 км  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89D5A4-B57B-472E-8A04-A8F83FBF9C55}"/>
              </a:ext>
            </a:extLst>
          </p:cNvPr>
          <p:cNvSpPr txBox="1"/>
          <p:nvPr/>
        </p:nvSpPr>
        <p:spPr>
          <a:xfrm>
            <a:off x="2865740" y="2490168"/>
            <a:ext cx="3612784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Западный склон Урала и зона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«Главного Уральского Разлома»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FB13D60-678B-47EC-B2B1-CB0FC8D19071}"/>
              </a:ext>
            </a:extLst>
          </p:cNvPr>
          <p:cNvSpPr/>
          <p:nvPr/>
        </p:nvSpPr>
        <p:spPr>
          <a:xfrm>
            <a:off x="1036736" y="2300660"/>
            <a:ext cx="1728216" cy="22882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64FC737-01B0-40AD-A07C-1B5BFE5FFB94}"/>
              </a:ext>
            </a:extLst>
          </p:cNvPr>
          <p:cNvGrpSpPr/>
          <p:nvPr/>
        </p:nvGrpSpPr>
        <p:grpSpPr>
          <a:xfrm>
            <a:off x="132109" y="3309350"/>
            <a:ext cx="2488939" cy="3420000"/>
            <a:chOff x="95533" y="3501374"/>
            <a:chExt cx="2488939" cy="3240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1090934-AE1A-4137-BCB0-4E780C20C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3" y="3501374"/>
              <a:ext cx="2481345" cy="3240000"/>
            </a:xfrm>
            <a:prstGeom prst="rect">
              <a:avLst/>
            </a:prstGeom>
          </p:spPr>
        </p:pic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5DB9C483-C48E-4810-BF30-E9BFF99F9E2E}"/>
                </a:ext>
              </a:extLst>
            </p:cNvPr>
            <p:cNvSpPr/>
            <p:nvPr/>
          </p:nvSpPr>
          <p:spPr>
            <a:xfrm>
              <a:off x="103128" y="3501374"/>
              <a:ext cx="2481344" cy="322706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26E3291-50B1-4351-ACC2-0E96288B7039}"/>
              </a:ext>
            </a:extLst>
          </p:cNvPr>
          <p:cNvGrpSpPr/>
          <p:nvPr/>
        </p:nvGrpSpPr>
        <p:grpSpPr>
          <a:xfrm>
            <a:off x="5132197" y="3308442"/>
            <a:ext cx="2615814" cy="3420000"/>
            <a:chOff x="5063378" y="3308441"/>
            <a:chExt cx="2615814" cy="3420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B5E81F2-173F-42E3-B7A4-F343B3A07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378" y="3308441"/>
              <a:ext cx="2615814" cy="3420000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FD4BC91F-51F7-4B48-AD15-F15606DBBA38}"/>
                </a:ext>
              </a:extLst>
            </p:cNvPr>
            <p:cNvSpPr/>
            <p:nvPr/>
          </p:nvSpPr>
          <p:spPr>
            <a:xfrm>
              <a:off x="5081193" y="3335271"/>
              <a:ext cx="2577567" cy="33931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5301349-6A75-43FF-BB1F-E63A8191A1C2}"/>
              </a:ext>
            </a:extLst>
          </p:cNvPr>
          <p:cNvSpPr txBox="1"/>
          <p:nvPr/>
        </p:nvSpPr>
        <p:spPr>
          <a:xfrm>
            <a:off x="8815996" y="4512694"/>
            <a:ext cx="27682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18- Уточненная конфигурация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«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мульдообразных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» структур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на западном склоне Урала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F508F9D-3328-4EBA-8143-33BCAB314B72}"/>
              </a:ext>
            </a:extLst>
          </p:cNvPr>
          <p:cNvGrpSpPr/>
          <p:nvPr/>
        </p:nvGrpSpPr>
        <p:grpSpPr>
          <a:xfrm>
            <a:off x="854839" y="5448404"/>
            <a:ext cx="720000" cy="361604"/>
            <a:chOff x="10681275" y="5296336"/>
            <a:chExt cx="720000" cy="361604"/>
          </a:xfrm>
        </p:grpSpPr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id="{390A1705-1571-467A-8267-477F168BBE0E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381C10-D846-4F2A-B7E9-6B9AEE5810B6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9F38A0D-C096-46BD-AE87-E4F11CE09AED}"/>
              </a:ext>
            </a:extLst>
          </p:cNvPr>
          <p:cNvGrpSpPr/>
          <p:nvPr/>
        </p:nvGrpSpPr>
        <p:grpSpPr>
          <a:xfrm>
            <a:off x="5866650" y="5450510"/>
            <a:ext cx="720000" cy="361604"/>
            <a:chOff x="10681275" y="5296336"/>
            <a:chExt cx="720000" cy="361604"/>
          </a:xfrm>
        </p:grpSpPr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4EE58BD3-C583-4EEF-9607-4872A7929938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AA4576-CA8B-46E2-8122-85D6F060D9AC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04B470-E715-4D7F-A853-B84488F45D95}"/>
              </a:ext>
            </a:extLst>
          </p:cNvPr>
          <p:cNvGrpSpPr/>
          <p:nvPr/>
        </p:nvGrpSpPr>
        <p:grpSpPr>
          <a:xfrm>
            <a:off x="1241780" y="6159891"/>
            <a:ext cx="720000" cy="361604"/>
            <a:chOff x="10681275" y="5296336"/>
            <a:chExt cx="720000" cy="361604"/>
          </a:xfrm>
        </p:grpSpPr>
        <p:sp>
          <p:nvSpPr>
            <p:cNvPr id="27" name="Стрелка: вправо 26">
              <a:extLst>
                <a:ext uri="{FF2B5EF4-FFF2-40B4-BE49-F238E27FC236}">
                  <a16:creationId xmlns:a16="http://schemas.microsoft.com/office/drawing/2014/main" id="{96BED168-A3D9-43DD-AB76-E9D19A645F9B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C8B4FB-D7AB-4577-B379-9E724F56B8E0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4ACBF0-B48E-47D4-A018-7807C7EC70D6}"/>
              </a:ext>
            </a:extLst>
          </p:cNvPr>
          <p:cNvGrpSpPr/>
          <p:nvPr/>
        </p:nvGrpSpPr>
        <p:grpSpPr>
          <a:xfrm>
            <a:off x="316736" y="3463461"/>
            <a:ext cx="720000" cy="361604"/>
            <a:chOff x="10681275" y="5296336"/>
            <a:chExt cx="720000" cy="361604"/>
          </a:xfrm>
        </p:grpSpPr>
        <p:sp>
          <p:nvSpPr>
            <p:cNvPr id="31" name="Стрелка: вправо 30">
              <a:extLst>
                <a:ext uri="{FF2B5EF4-FFF2-40B4-BE49-F238E27FC236}">
                  <a16:creationId xmlns:a16="http://schemas.microsoft.com/office/drawing/2014/main" id="{FD90926F-2CBD-41DA-9688-3E1BF9FDD553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4ABB7C-1507-4F61-A6C1-AD0DFAEC0BBA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6BF11FE-5832-4C27-A3D8-D0BB35303038}"/>
              </a:ext>
            </a:extLst>
          </p:cNvPr>
          <p:cNvGrpSpPr/>
          <p:nvPr/>
        </p:nvGrpSpPr>
        <p:grpSpPr>
          <a:xfrm>
            <a:off x="6217997" y="6206518"/>
            <a:ext cx="720000" cy="361604"/>
            <a:chOff x="10681275" y="5296336"/>
            <a:chExt cx="720000" cy="361604"/>
          </a:xfrm>
        </p:grpSpPr>
        <p:sp>
          <p:nvSpPr>
            <p:cNvPr id="35" name="Стрелка: вправо 34">
              <a:extLst>
                <a:ext uri="{FF2B5EF4-FFF2-40B4-BE49-F238E27FC236}">
                  <a16:creationId xmlns:a16="http://schemas.microsoft.com/office/drawing/2014/main" id="{6168A853-5518-46C0-9712-BAF7A2E7F611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2E3C73-E08D-47C8-BB5B-DF19209E7D2B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7440ED3-C616-4FE6-955D-DCA41DC1CC8D}"/>
              </a:ext>
            </a:extLst>
          </p:cNvPr>
          <p:cNvGrpSpPr/>
          <p:nvPr/>
        </p:nvGrpSpPr>
        <p:grpSpPr>
          <a:xfrm>
            <a:off x="5439696" y="3505763"/>
            <a:ext cx="720000" cy="361604"/>
            <a:chOff x="10681275" y="5296336"/>
            <a:chExt cx="720000" cy="361604"/>
          </a:xfrm>
        </p:grpSpPr>
        <p:sp>
          <p:nvSpPr>
            <p:cNvPr id="38" name="Стрелка: вправо 37">
              <a:extLst>
                <a:ext uri="{FF2B5EF4-FFF2-40B4-BE49-F238E27FC236}">
                  <a16:creationId xmlns:a16="http://schemas.microsoft.com/office/drawing/2014/main" id="{8BBEF19A-F391-4C57-B9A3-42E11C4F606D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4F4045-F175-49E6-AD00-4DE747A00337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949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F214D0-4EB7-45E7-A1C8-EB9E45A76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7" y="136343"/>
            <a:ext cx="11174385" cy="65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85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E092C-4E17-4537-9FF2-5CC0D93F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8" y="317024"/>
            <a:ext cx="11393424" cy="62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26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2969DC-8EB1-44A8-BE91-8D469CC8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46" y="287254"/>
            <a:ext cx="7025019" cy="4140000"/>
          </a:xfrm>
          <a:prstGeom prst="rect">
            <a:avLst/>
          </a:prstGeom>
        </p:spPr>
      </p:pic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10842456" y="2516777"/>
            <a:ext cx="1198002" cy="1654630"/>
            <a:chOff x="10128489" y="4121566"/>
            <a:chExt cx="1928817" cy="2664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89" y="4121566"/>
              <a:ext cx="1928817" cy="2664000"/>
            </a:xfrm>
            <a:prstGeom prst="rect">
              <a:avLst/>
            </a:prstGeom>
          </p:spPr>
        </p:pic>
        <p:graphicFrame>
          <p:nvGraphicFramePr>
            <p:cNvPr id="6" name="Объект 5"/>
            <p:cNvGraphicFramePr>
              <a:graphicFrameLocks noChangeAspect="1"/>
            </p:cNvGraphicFramePr>
            <p:nvPr>
              <p:extLst/>
            </p:nvPr>
          </p:nvGraphicFramePr>
          <p:xfrm>
            <a:off x="10751435" y="5660502"/>
            <a:ext cx="678490" cy="6556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0" name="CorelDRAW" r:id="rId5" imgW="2642170" imgH="2553390" progId="CorelDraw.Graphic.16">
                    <p:embed/>
                  </p:oleObj>
                </mc:Choice>
                <mc:Fallback>
                  <p:oleObj name="CorelDRAW" r:id="rId5" imgW="2642170" imgH="2553390" progId="CorelDraw.Graphic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751435" y="5660502"/>
                          <a:ext cx="678490" cy="6556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344031" y="485779"/>
            <a:ext cx="416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Предложения по дальнейшему использованию крупномасштабных гравиметрических съемок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35508" y="1635302"/>
            <a:ext cx="4277526" cy="2439884"/>
            <a:chOff x="131643" y="4099513"/>
            <a:chExt cx="4500000" cy="264076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7F1D121-AC5B-4766-AA3E-1227EE890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43" y="4099513"/>
              <a:ext cx="4500000" cy="2640767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1983291" y="5857592"/>
              <a:ext cx="271022" cy="3259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 rot="2220000">
              <a:off x="1257193" y="5080651"/>
              <a:ext cx="309124" cy="76049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34153" y="5162131"/>
              <a:ext cx="235392" cy="6320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235508" y="4561886"/>
            <a:ext cx="11804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/>
              <a:t>Использовать  карты аномалий силы тяжести Уральского региона м-ба 1:1 000 000,</a:t>
            </a:r>
            <a:r>
              <a:rPr lang="en-US" sz="1600" b="1" i="1" dirty="0"/>
              <a:t> </a:t>
            </a:r>
            <a:r>
              <a:rPr lang="ru-RU" sz="1600" b="1" i="1" dirty="0"/>
              <a:t>построенные по материалам крупномасштабных съемок, для мониторинга соответствующих листов ГК-1000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/>
              <a:t>Продолжить создание сводных карт аномалий силы тяжести м-</a:t>
            </a:r>
            <a:r>
              <a:rPr lang="ru-RU" sz="1600" b="1" i="1" dirty="0" err="1"/>
              <a:t>бов</a:t>
            </a:r>
            <a:r>
              <a:rPr lang="ru-RU" sz="1600" b="1" i="1" dirty="0"/>
              <a:t> 1:1 000 000 и 1:200 000 с использованием</a:t>
            </a:r>
            <a:r>
              <a:rPr lang="en-US" sz="1600" b="1" i="1" dirty="0"/>
              <a:t> </a:t>
            </a:r>
            <a:r>
              <a:rPr lang="ru-RU" sz="1600" b="1" i="1" dirty="0"/>
              <a:t>крупномасштабных съемок в районах планируемого мониторинга ГК-1000 и ГДП-200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/>
              <a:t>Приступить к формированию структурированного массива цифровой геофизической информации, полученной  в процессе создания ГФО-200 и ГФО-1000 по результатам геофизических съёмок м-</a:t>
            </a:r>
            <a:r>
              <a:rPr lang="ru-RU" sz="1600" b="1" i="1" dirty="0" err="1"/>
              <a:t>бов</a:t>
            </a:r>
            <a:r>
              <a:rPr lang="ru-RU" sz="1600" b="1" i="1" dirty="0"/>
              <a:t> 1:50 000 и крупнее</a:t>
            </a:r>
          </a:p>
        </p:txBody>
      </p:sp>
    </p:spTree>
    <p:extLst>
      <p:ext uri="{BB962C8B-B14F-4D97-AF65-F5344CB8AC3E}">
        <p14:creationId xmlns:p14="http://schemas.microsoft.com/office/powerpoint/2010/main" val="1374573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1696151" y="1232892"/>
            <a:ext cx="8799696" cy="2855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9816" y="195742"/>
            <a:ext cx="626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32C82"/>
                </a:solidFill>
              </a:rPr>
              <a:t>Состояние и перспективы развития Государственного геологического картографирования территории Российской Федерации и ее континентального шельфа (Санкт-Петербург, 18-20 апреля 2023 г.)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3398" y="6292926"/>
            <a:ext cx="578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232C82"/>
                </a:solidFill>
              </a:rPr>
              <a:t>Т.Н. Сурин, С.Н. Кашубин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6FF00E-04BC-4049-88CB-6B9E72162DDB}"/>
              </a:ext>
            </a:extLst>
          </p:cNvPr>
          <p:cNvSpPr/>
          <p:nvPr/>
        </p:nvSpPr>
        <p:spPr>
          <a:xfrm>
            <a:off x="1696151" y="4698181"/>
            <a:ext cx="8799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32C82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8830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84513" y="387646"/>
            <a:ext cx="9665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Схема изученности</a:t>
            </a:r>
            <a:r>
              <a:rPr lang="en-US" sz="2000" b="1" dirty="0"/>
              <a:t> </a:t>
            </a:r>
            <a:r>
              <a:rPr lang="ru-RU" sz="2000" b="1" dirty="0"/>
              <a:t>территории России</a:t>
            </a:r>
            <a:r>
              <a:rPr lang="en-US" sz="2000" b="1" dirty="0"/>
              <a:t> </a:t>
            </a:r>
            <a:r>
              <a:rPr lang="ru-RU" sz="2000" b="1" dirty="0"/>
              <a:t>гравиметрическими</a:t>
            </a:r>
            <a:r>
              <a:rPr lang="en-US" sz="2000" b="1" dirty="0"/>
              <a:t> </a:t>
            </a:r>
            <a:r>
              <a:rPr lang="ru-RU" sz="2000" b="1" dirty="0"/>
              <a:t>съемками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7F1D121-AC5B-4766-AA3E-1227EE890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3" y="947011"/>
            <a:ext cx="9665198" cy="56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17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D3E24C0-F204-4F89-A0A6-BD55859DE0DE}"/>
              </a:ext>
            </a:extLst>
          </p:cNvPr>
          <p:cNvGrpSpPr/>
          <p:nvPr/>
        </p:nvGrpSpPr>
        <p:grpSpPr>
          <a:xfrm>
            <a:off x="5651768" y="2813073"/>
            <a:ext cx="6189037" cy="3578693"/>
            <a:chOff x="7472969" y="685753"/>
            <a:chExt cx="4500000" cy="2640767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235DD40-AE11-4DDB-AB4A-2246BFD75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2969" y="685753"/>
              <a:ext cx="4500000" cy="2640767"/>
            </a:xfrm>
            <a:prstGeom prst="rect">
              <a:avLst/>
            </a:prstGeom>
          </p:spPr>
        </p:pic>
        <p:graphicFrame>
          <p:nvGraphicFramePr>
            <p:cNvPr id="26" name="Объект 25">
              <a:extLst>
                <a:ext uri="{FF2B5EF4-FFF2-40B4-BE49-F238E27FC236}">
                  <a16:creationId xmlns:a16="http://schemas.microsoft.com/office/drawing/2014/main" id="{8EA7C24E-443C-40DA-82E6-C7C7A5BCC813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8386369" y="1854031"/>
            <a:ext cx="628809" cy="667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98" name="CorelDRAW" r:id="rId4" imgW="488400" imgH="504090" progId="CorelDraw.Graphic.16">
                    <p:embed/>
                  </p:oleObj>
                </mc:Choice>
                <mc:Fallback>
                  <p:oleObj name="CorelDRAW" r:id="rId4" imgW="488400" imgH="504090" progId="CorelDraw.Graphic.16">
                    <p:embed/>
                    <p:pic>
                      <p:nvPicPr>
                        <p:cNvPr id="26" name="Объект 25">
                          <a:extLst>
                            <a:ext uri="{FF2B5EF4-FFF2-40B4-BE49-F238E27FC236}">
                              <a16:creationId xmlns:a16="http://schemas.microsoft.com/office/drawing/2014/main" id="{8EA7C24E-443C-40DA-82E6-C7C7A5BCC8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386369" y="1854031"/>
                          <a:ext cx="628809" cy="6671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E0AFF050-B5FC-449F-87E7-FB6364AEEFD0}"/>
                </a:ext>
              </a:extLst>
            </p:cNvPr>
            <p:cNvCxnSpPr/>
            <p:nvPr/>
          </p:nvCxnSpPr>
          <p:spPr>
            <a:xfrm flipH="1">
              <a:off x="8582025" y="2006136"/>
              <a:ext cx="265942" cy="3798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EB45AE3-E170-45C8-8898-DEFA0DAC501C}"/>
                </a:ext>
              </a:extLst>
            </p:cNvPr>
            <p:cNvCxnSpPr/>
            <p:nvPr/>
          </p:nvCxnSpPr>
          <p:spPr>
            <a:xfrm flipH="1" flipV="1">
              <a:off x="8545784" y="2066925"/>
              <a:ext cx="167211" cy="1206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E32954A1-1F2B-4111-AF44-A10175C749AA}"/>
                </a:ext>
              </a:extLst>
            </p:cNvPr>
            <p:cNvCxnSpPr/>
            <p:nvPr/>
          </p:nvCxnSpPr>
          <p:spPr>
            <a:xfrm flipH="1" flipV="1">
              <a:off x="8712996" y="2187622"/>
              <a:ext cx="171212" cy="1122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E7230B-8EBE-4782-AE0C-ED248DBCBC7A}"/>
              </a:ext>
            </a:extLst>
          </p:cNvPr>
          <p:cNvGrpSpPr/>
          <p:nvPr/>
        </p:nvGrpSpPr>
        <p:grpSpPr>
          <a:xfrm>
            <a:off x="524573" y="1364957"/>
            <a:ext cx="4534957" cy="5220000"/>
            <a:chOff x="853050" y="1498125"/>
            <a:chExt cx="4534957" cy="5220000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853050" y="1498125"/>
              <a:ext cx="4534957" cy="5220000"/>
              <a:chOff x="595875" y="1498125"/>
              <a:chExt cx="4534957" cy="5220000"/>
            </a:xfrm>
          </p:grpSpPr>
          <p:graphicFrame>
            <p:nvGraphicFramePr>
              <p:cNvPr id="12" name="Объект 1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95875" y="1498125"/>
              <a:ext cx="4534957" cy="522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699" name="CorelDRAW" r:id="rId6" imgW="2848012" imgH="3278880" progId="CorelDraw.Graphic.16">
                      <p:embed/>
                    </p:oleObj>
                  </mc:Choice>
                  <mc:Fallback>
                    <p:oleObj name="CorelDRAW" r:id="rId6" imgW="2848012" imgH="3278880" progId="CorelDraw.Graphic.16">
                      <p:embed/>
                      <p:pic>
                        <p:nvPicPr>
                          <p:cNvPr id="12" name="Объект 11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595875" y="1498125"/>
                            <a:ext cx="4534957" cy="522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Объект 2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578524" y="4040545"/>
              <a:ext cx="2418393" cy="23348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700" name="CorelDRAW" r:id="rId8" imgW="2574637" imgH="2485890" progId="CorelDraw.Graphic.16">
                      <p:embed/>
                    </p:oleObj>
                  </mc:Choice>
                  <mc:Fallback>
                    <p:oleObj name="CorelDRAW" r:id="rId8" imgW="2574637" imgH="2485890" progId="CorelDraw.Graphic.16">
                      <p:embed/>
                      <p:pic>
                        <p:nvPicPr>
                          <p:cNvPr id="29" name="Объект 28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1578524" y="4040545"/>
                            <a:ext cx="2418393" cy="233489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1" name="Прямая соединительная линия 10"/>
            <p:cNvCxnSpPr/>
            <p:nvPr/>
          </p:nvCxnSpPr>
          <p:spPr>
            <a:xfrm flipH="1" flipV="1">
              <a:off x="3238500" y="1800225"/>
              <a:ext cx="1" cy="45624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 flipV="1">
              <a:off x="1333500" y="4021495"/>
              <a:ext cx="1905000" cy="837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3238500" y="4021495"/>
              <a:ext cx="1905000" cy="837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16002D-3B45-47DF-B26F-4397159BD54C}"/>
                </a:ext>
              </a:extLst>
            </p:cNvPr>
            <p:cNvSpPr txBox="1"/>
            <p:nvPr/>
          </p:nvSpPr>
          <p:spPr>
            <a:xfrm>
              <a:off x="3708066" y="2644378"/>
              <a:ext cx="9658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O-41</a:t>
              </a:r>
              <a:endParaRPr lang="ru-RU" sz="14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16002D-3B45-47DF-B26F-4397159BD54C}"/>
                </a:ext>
              </a:extLst>
            </p:cNvPr>
            <p:cNvSpPr txBox="1"/>
            <p:nvPr/>
          </p:nvSpPr>
          <p:spPr>
            <a:xfrm>
              <a:off x="2222909" y="2644378"/>
              <a:ext cx="9658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O-40</a:t>
              </a:r>
              <a:endParaRPr lang="ru-RU" sz="14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16002D-3B45-47DF-B26F-4397159BD54C}"/>
                </a:ext>
              </a:extLst>
            </p:cNvPr>
            <p:cNvSpPr txBox="1"/>
            <p:nvPr/>
          </p:nvSpPr>
          <p:spPr>
            <a:xfrm>
              <a:off x="3993273" y="4934806"/>
              <a:ext cx="9658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N-41</a:t>
              </a:r>
              <a:endParaRPr lang="ru-RU" sz="14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16002D-3B45-47DF-B26F-4397159BD54C}"/>
                </a:ext>
              </a:extLst>
            </p:cNvPr>
            <p:cNvSpPr txBox="1"/>
            <p:nvPr/>
          </p:nvSpPr>
          <p:spPr>
            <a:xfrm>
              <a:off x="2054165" y="4934806"/>
              <a:ext cx="9658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N-40</a:t>
              </a:r>
              <a:endParaRPr lang="ru-RU" sz="1400" b="1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48DA1B2-327B-4B82-B033-4207BB5D1FBE}"/>
              </a:ext>
            </a:extLst>
          </p:cNvPr>
          <p:cNvSpPr txBox="1"/>
          <p:nvPr/>
        </p:nvSpPr>
        <p:spPr>
          <a:xfrm>
            <a:off x="5651767" y="2442472"/>
            <a:ext cx="6189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Схема изученности</a:t>
            </a:r>
            <a:r>
              <a:rPr lang="en-US" sz="1400" b="1" dirty="0"/>
              <a:t> </a:t>
            </a:r>
            <a:r>
              <a:rPr lang="ru-RU" sz="1400" b="1" dirty="0"/>
              <a:t>территории России гравиметрическими</a:t>
            </a:r>
            <a:r>
              <a:rPr lang="en-US" sz="1400" b="1" dirty="0"/>
              <a:t> </a:t>
            </a:r>
            <a:r>
              <a:rPr lang="ru-RU" sz="1400" b="1" dirty="0"/>
              <a:t>съемками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A040E5-8AEC-4C22-91E7-8080D5CDE62F}"/>
              </a:ext>
            </a:extLst>
          </p:cNvPr>
          <p:cNvSpPr txBox="1"/>
          <p:nvPr/>
        </p:nvSpPr>
        <p:spPr>
          <a:xfrm>
            <a:off x="592822" y="769761"/>
            <a:ext cx="4534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изданной гравиметрической карты</a:t>
            </a:r>
          </a:p>
          <a:p>
            <a:pPr algn="ctr"/>
            <a:r>
              <a:rPr lang="ru-RU" sz="1400" b="1" dirty="0"/>
              <a:t>Урала м-ба 1:1 000 000</a:t>
            </a:r>
            <a:endParaRPr lang="en-US" sz="1400" b="1" dirty="0"/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(</a:t>
            </a:r>
            <a:r>
              <a:rPr lang="ru-RU" sz="1400" b="1" dirty="0">
                <a:solidFill>
                  <a:srgbClr val="FF0000"/>
                </a:solidFill>
              </a:rPr>
              <a:t>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2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1B5799-A605-492D-82CC-9F2AABD63845}"/>
              </a:ext>
            </a:extLst>
          </p:cNvPr>
          <p:cNvSpPr txBox="1"/>
          <p:nvPr/>
        </p:nvSpPr>
        <p:spPr>
          <a:xfrm>
            <a:off x="190404" y="204313"/>
            <a:ext cx="11811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Работы специального геологического назначения (гравиметрические работы) Объект 2021-2023 гг.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505434B-5EF2-4756-A598-5BDB43B694D7}"/>
              </a:ext>
            </a:extLst>
          </p:cNvPr>
          <p:cNvSpPr/>
          <p:nvPr/>
        </p:nvSpPr>
        <p:spPr>
          <a:xfrm>
            <a:off x="5127779" y="1041366"/>
            <a:ext cx="6781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Задача:</a:t>
            </a:r>
            <a:r>
              <a:rPr lang="ru-RU" b="1" dirty="0"/>
              <a:t>  Построение фрагмента сводной карты аномалий силы</a:t>
            </a:r>
          </a:p>
          <a:p>
            <a:r>
              <a:rPr lang="ru-RU" b="1" dirty="0"/>
              <a:t>                 тяжести Уральской складчатой системы м-ба 1:1 000 000</a:t>
            </a:r>
          </a:p>
          <a:p>
            <a:r>
              <a:rPr lang="ru-RU" b="1" dirty="0"/>
              <a:t>                 с использованием крупномасштабных съемок</a:t>
            </a:r>
          </a:p>
          <a:p>
            <a:r>
              <a:rPr lang="ru-RU" b="1" dirty="0"/>
              <a:t>                 (в пределах листов </a:t>
            </a:r>
            <a:r>
              <a:rPr lang="en-US" b="1" dirty="0"/>
              <a:t>N</a:t>
            </a:r>
            <a:r>
              <a:rPr lang="ru-RU" b="1" dirty="0"/>
              <a:t>-40,41)</a:t>
            </a:r>
          </a:p>
        </p:txBody>
      </p:sp>
    </p:spTree>
    <p:extLst>
      <p:ext uri="{BB962C8B-B14F-4D97-AF65-F5344CB8AC3E}">
        <p14:creationId xmlns:p14="http://schemas.microsoft.com/office/powerpoint/2010/main" val="2386189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0400"/>
            <a:ext cx="5334828" cy="54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" y="675951"/>
            <a:ext cx="5489465" cy="54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45774" y="129558"/>
            <a:ext cx="5489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изданной</a:t>
            </a:r>
          </a:p>
          <a:p>
            <a:pPr algn="ctr"/>
            <a:r>
              <a:rPr lang="ru-RU" sz="1400" b="1" dirty="0"/>
              <a:t>гравиметрической карты Урала м-ба 1:1 000 000</a:t>
            </a:r>
            <a:endParaRPr lang="en-US" sz="1400" b="1" dirty="0"/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(</a:t>
            </a:r>
            <a:r>
              <a:rPr lang="ru-RU" sz="1400" b="1" dirty="0">
                <a:solidFill>
                  <a:srgbClr val="FF0000"/>
                </a:solidFill>
              </a:rPr>
              <a:t>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2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D53FC-132F-4EAE-B784-0CC7A629980A}"/>
              </a:ext>
            </a:extLst>
          </p:cNvPr>
          <p:cNvSpPr txBox="1"/>
          <p:nvPr/>
        </p:nvSpPr>
        <p:spPr>
          <a:xfrm>
            <a:off x="5715000" y="129558"/>
            <a:ext cx="6330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сводной карты аномалий силы тяжести Уральского региона</a:t>
            </a:r>
          </a:p>
          <a:p>
            <a:pPr algn="ctr"/>
            <a:r>
              <a:rPr lang="ru-RU" sz="1400" b="1" dirty="0"/>
              <a:t> м-ба 1:1 000 000,</a:t>
            </a:r>
            <a:r>
              <a:rPr lang="en-US" sz="1400" b="1" dirty="0"/>
              <a:t> </a:t>
            </a:r>
            <a:r>
              <a:rPr lang="ru-RU" sz="1400" b="1" dirty="0"/>
              <a:t>построенной с использованием</a:t>
            </a:r>
            <a:r>
              <a:rPr lang="en-US" sz="1400" b="1" dirty="0"/>
              <a:t> </a:t>
            </a:r>
            <a:r>
              <a:rPr lang="ru-RU" sz="1400" b="1" dirty="0"/>
              <a:t>крупномасштабных съемок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(сечение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0.5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21BB27-EA96-4018-BB13-AFAD9D430520}"/>
              </a:ext>
            </a:extLst>
          </p:cNvPr>
          <p:cNvSpPr txBox="1"/>
          <p:nvPr/>
        </p:nvSpPr>
        <p:spPr>
          <a:xfrm>
            <a:off x="9769849" y="3369698"/>
            <a:ext cx="239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Изученность Уральского региона</a:t>
            </a:r>
          </a:p>
          <a:p>
            <a:pPr algn="ctr"/>
            <a:r>
              <a:rPr lang="ru-RU" sz="1200" b="1" dirty="0"/>
              <a:t>гравиметрическими съемками</a:t>
            </a:r>
          </a:p>
          <a:p>
            <a:pPr algn="ctr"/>
            <a:r>
              <a:rPr lang="ru-RU" sz="1200" b="1" dirty="0"/>
              <a:t>м-ба 1:50 000 и крупнее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72" y="5866439"/>
            <a:ext cx="3979127" cy="293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732" y="5872679"/>
            <a:ext cx="2631507" cy="382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817" y="4294094"/>
            <a:ext cx="2017929" cy="2448000"/>
          </a:xfrm>
          <a:prstGeom prst="rect">
            <a:avLst/>
          </a:prstGeom>
        </p:spPr>
      </p:pic>
      <p:grpSp>
        <p:nvGrpSpPr>
          <p:cNvPr id="24" name="Группа 23"/>
          <p:cNvGrpSpPr>
            <a:grpSpLocks noChangeAspect="1"/>
          </p:cNvGrpSpPr>
          <p:nvPr/>
        </p:nvGrpSpPr>
        <p:grpSpPr>
          <a:xfrm>
            <a:off x="10090388" y="4026316"/>
            <a:ext cx="1954882" cy="2700000"/>
            <a:chOff x="10128489" y="4121566"/>
            <a:chExt cx="1928817" cy="26640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89" y="4121566"/>
              <a:ext cx="1928817" cy="2664000"/>
            </a:xfrm>
            <a:prstGeom prst="rect">
              <a:avLst/>
            </a:prstGeom>
          </p:spPr>
        </p:pic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10751435" y="5660501"/>
            <a:ext cx="678491" cy="6556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31" name="CorelDRAW" r:id="rId9" imgW="2642170" imgH="2553390" progId="CorelDraw.Graphic.16">
                    <p:embed/>
                  </p:oleObj>
                </mc:Choice>
                <mc:Fallback>
                  <p:oleObj name="CorelDRAW" r:id="rId9" imgW="2642170" imgH="2553390" progId="CorelDraw.Graphic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751435" y="5660501"/>
                          <a:ext cx="678491" cy="6556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2" name="Прямая со стрелкой 11"/>
          <p:cNvCxnSpPr/>
          <p:nvPr/>
        </p:nvCxnSpPr>
        <p:spPr>
          <a:xfrm flipH="1" flipV="1">
            <a:off x="9910549" y="4155572"/>
            <a:ext cx="954098" cy="14261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121BB27-EA96-4018-BB13-AFAD9D430520}"/>
              </a:ext>
            </a:extLst>
          </p:cNvPr>
          <p:cNvSpPr txBox="1"/>
          <p:nvPr/>
        </p:nvSpPr>
        <p:spPr>
          <a:xfrm>
            <a:off x="3987192" y="3432385"/>
            <a:ext cx="2078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Фрагмент изданной гравиметрической карты</a:t>
            </a:r>
            <a:endParaRPr lang="en-US" sz="1200" b="1" dirty="0"/>
          </a:p>
          <a:p>
            <a:pPr algn="ctr"/>
            <a:r>
              <a:rPr lang="ru-RU" sz="1200" b="1" dirty="0"/>
              <a:t>Урала</a:t>
            </a:r>
            <a:r>
              <a:rPr lang="en-US" sz="1200" b="1" dirty="0"/>
              <a:t> </a:t>
            </a:r>
            <a:r>
              <a:rPr lang="ru-RU" sz="1200" b="1" dirty="0"/>
              <a:t>м-ба 1:1 000 000</a:t>
            </a:r>
          </a:p>
          <a:p>
            <a:pPr algn="ctr"/>
            <a:r>
              <a:rPr lang="ru-RU" sz="1200" b="1" dirty="0"/>
              <a:t>(листы </a:t>
            </a:r>
            <a:r>
              <a:rPr lang="en-US" sz="1200" b="1" dirty="0"/>
              <a:t>O-40,41; N-40,41)</a:t>
            </a:r>
            <a:endParaRPr lang="ru-RU" sz="1200" b="1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4028817" y="4175521"/>
            <a:ext cx="733683" cy="13425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3240798" y="942975"/>
            <a:ext cx="1" cy="49234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F16002D-3B45-47DF-B26F-4397159BD54C}"/>
              </a:ext>
            </a:extLst>
          </p:cNvPr>
          <p:cNvSpPr txBox="1"/>
          <p:nvPr/>
        </p:nvSpPr>
        <p:spPr>
          <a:xfrm>
            <a:off x="3668210" y="2785049"/>
            <a:ext cx="96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N-41</a:t>
            </a:r>
            <a:endParaRPr lang="ru-RU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16002D-3B45-47DF-B26F-4397159BD54C}"/>
              </a:ext>
            </a:extLst>
          </p:cNvPr>
          <p:cNvSpPr txBox="1"/>
          <p:nvPr/>
        </p:nvSpPr>
        <p:spPr>
          <a:xfrm>
            <a:off x="1242678" y="2785049"/>
            <a:ext cx="96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N-40</a:t>
            </a:r>
            <a:endParaRPr lang="ru-RU" b="1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000625" y="4562476"/>
            <a:ext cx="19050" cy="20192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4152900" y="5521113"/>
            <a:ext cx="857250" cy="466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5019675" y="5524130"/>
            <a:ext cx="838200" cy="431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F16002D-3B45-47DF-B26F-4397159BD54C}"/>
              </a:ext>
            </a:extLst>
          </p:cNvPr>
          <p:cNvSpPr txBox="1"/>
          <p:nvPr/>
        </p:nvSpPr>
        <p:spPr>
          <a:xfrm>
            <a:off x="5080282" y="4884834"/>
            <a:ext cx="965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O-41</a:t>
            </a:r>
            <a:endParaRPr lang="ru-RU" sz="1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16002D-3B45-47DF-B26F-4397159BD54C}"/>
              </a:ext>
            </a:extLst>
          </p:cNvPr>
          <p:cNvSpPr txBox="1"/>
          <p:nvPr/>
        </p:nvSpPr>
        <p:spPr>
          <a:xfrm>
            <a:off x="4378971" y="4882790"/>
            <a:ext cx="965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O-40</a:t>
            </a:r>
            <a:endParaRPr lang="ru-RU" sz="1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16002D-3B45-47DF-B26F-4397159BD54C}"/>
              </a:ext>
            </a:extLst>
          </p:cNvPr>
          <p:cNvSpPr txBox="1"/>
          <p:nvPr/>
        </p:nvSpPr>
        <p:spPr>
          <a:xfrm>
            <a:off x="5288946" y="5910266"/>
            <a:ext cx="965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N-41</a:t>
            </a:r>
            <a:endParaRPr lang="ru-RU" sz="1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16002D-3B45-47DF-B26F-4397159BD54C}"/>
              </a:ext>
            </a:extLst>
          </p:cNvPr>
          <p:cNvSpPr txBox="1"/>
          <p:nvPr/>
        </p:nvSpPr>
        <p:spPr>
          <a:xfrm>
            <a:off x="4404877" y="5919669"/>
            <a:ext cx="965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N-40</a:t>
            </a:r>
            <a:endParaRPr lang="ru-RU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54488E-9479-40E6-AA4B-85B7EF6AFAD2}"/>
              </a:ext>
            </a:extLst>
          </p:cNvPr>
          <p:cNvSpPr txBox="1"/>
          <p:nvPr/>
        </p:nvSpPr>
        <p:spPr>
          <a:xfrm>
            <a:off x="6002109" y="6190603"/>
            <a:ext cx="398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rgbClr val="232C82"/>
                </a:solidFill>
              </a:rPr>
              <a:t>Авторы: Е.А. Андросов, Е.Г. </a:t>
            </a:r>
            <a:r>
              <a:rPr lang="ru-RU" sz="1400" b="1" dirty="0" err="1">
                <a:solidFill>
                  <a:srgbClr val="232C82"/>
                </a:solidFill>
              </a:rPr>
              <a:t>Шупейкина</a:t>
            </a:r>
            <a:r>
              <a:rPr lang="ru-RU" sz="1400" b="1" dirty="0">
                <a:solidFill>
                  <a:srgbClr val="232C82"/>
                </a:solidFill>
              </a:rPr>
              <a:t>,</a:t>
            </a:r>
          </a:p>
          <a:p>
            <a:pPr algn="r"/>
            <a:r>
              <a:rPr lang="ru-RU" sz="1400" b="1" dirty="0">
                <a:solidFill>
                  <a:srgbClr val="232C82"/>
                </a:solidFill>
              </a:rPr>
              <a:t>Н.В. </a:t>
            </a:r>
            <a:r>
              <a:rPr lang="ru-RU" sz="1400" b="1" dirty="0" err="1">
                <a:solidFill>
                  <a:srgbClr val="232C82"/>
                </a:solidFill>
              </a:rPr>
              <a:t>Сепелева</a:t>
            </a:r>
            <a:endParaRPr lang="ru-RU" sz="1400" b="1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4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" y="532406"/>
            <a:ext cx="5868914" cy="5757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0400"/>
            <a:ext cx="5334828" cy="54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95533" y="129558"/>
            <a:ext cx="591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Государственной геологической карты Уральского региона</a:t>
            </a:r>
          </a:p>
          <a:p>
            <a:pPr algn="ctr"/>
            <a:r>
              <a:rPr lang="ru-RU" sz="1400" b="1" dirty="0"/>
              <a:t>м-ба 1:1 000 000 (третье поколение) листы </a:t>
            </a:r>
            <a:r>
              <a:rPr lang="en-US" sz="1400" b="1" dirty="0"/>
              <a:t>N-40</a:t>
            </a:r>
            <a:r>
              <a:rPr lang="ru-RU" sz="1400" b="1" dirty="0"/>
              <a:t>-Уфа и </a:t>
            </a:r>
            <a:r>
              <a:rPr lang="en-US" sz="1400" b="1" dirty="0"/>
              <a:t>N-41</a:t>
            </a:r>
            <a:r>
              <a:rPr lang="ru-RU" sz="1400" b="1" dirty="0"/>
              <a:t>-Челябинск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D53FC-132F-4EAE-B784-0CC7A629980A}"/>
              </a:ext>
            </a:extLst>
          </p:cNvPr>
          <p:cNvSpPr txBox="1"/>
          <p:nvPr/>
        </p:nvSpPr>
        <p:spPr>
          <a:xfrm>
            <a:off x="5715000" y="129558"/>
            <a:ext cx="6330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сводной карты аномалий силы тяжести Уральского региона</a:t>
            </a:r>
          </a:p>
          <a:p>
            <a:pPr algn="ctr"/>
            <a:r>
              <a:rPr lang="ru-RU" sz="1400" b="1" dirty="0"/>
              <a:t> м-ба 1:1 000 000,</a:t>
            </a:r>
            <a:r>
              <a:rPr lang="en-US" sz="1400" b="1" dirty="0"/>
              <a:t> </a:t>
            </a:r>
            <a:r>
              <a:rPr lang="ru-RU" sz="1400" b="1" dirty="0"/>
              <a:t>построенной с использованием</a:t>
            </a:r>
            <a:r>
              <a:rPr lang="en-US" sz="1400" b="1" dirty="0"/>
              <a:t> </a:t>
            </a:r>
            <a:r>
              <a:rPr lang="ru-RU" sz="1400" b="1" dirty="0"/>
              <a:t>крупномасштабных съемок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(сечение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0.5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72" y="5866439"/>
            <a:ext cx="3979127" cy="2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5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" y="532406"/>
            <a:ext cx="5868914" cy="5757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0400"/>
            <a:ext cx="5334828" cy="54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95533" y="129558"/>
            <a:ext cx="591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Государственной геологической карты Уральского региона</a:t>
            </a:r>
          </a:p>
          <a:p>
            <a:pPr algn="ctr"/>
            <a:r>
              <a:rPr lang="ru-RU" sz="1400" b="1" dirty="0"/>
              <a:t>м-ба 1:1 000 000 (третье поколение) листы </a:t>
            </a:r>
            <a:r>
              <a:rPr lang="en-US" sz="1400" b="1" dirty="0"/>
              <a:t>N-40</a:t>
            </a:r>
            <a:r>
              <a:rPr lang="ru-RU" sz="1400" b="1" dirty="0"/>
              <a:t>-Уфа и </a:t>
            </a:r>
            <a:r>
              <a:rPr lang="en-US" sz="1400" b="1" dirty="0"/>
              <a:t>N-41</a:t>
            </a:r>
            <a:r>
              <a:rPr lang="ru-RU" sz="1400" b="1" dirty="0"/>
              <a:t>-Челябинск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D53FC-132F-4EAE-B784-0CC7A629980A}"/>
              </a:ext>
            </a:extLst>
          </p:cNvPr>
          <p:cNvSpPr txBox="1"/>
          <p:nvPr/>
        </p:nvSpPr>
        <p:spPr>
          <a:xfrm>
            <a:off x="5715000" y="129558"/>
            <a:ext cx="6330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сводной карты аномалий силы тяжести Уральского региона</a:t>
            </a:r>
          </a:p>
          <a:p>
            <a:pPr algn="ctr"/>
            <a:r>
              <a:rPr lang="ru-RU" sz="1400" b="1" dirty="0"/>
              <a:t> м-ба 1:1 000 000,</a:t>
            </a:r>
            <a:r>
              <a:rPr lang="en-US" sz="1400" b="1" dirty="0"/>
              <a:t> </a:t>
            </a:r>
            <a:r>
              <a:rPr lang="ru-RU" sz="1400" b="1" dirty="0"/>
              <a:t>построенной с использованием</a:t>
            </a:r>
            <a:r>
              <a:rPr lang="en-US" sz="1400" b="1" dirty="0"/>
              <a:t> </a:t>
            </a:r>
            <a:r>
              <a:rPr lang="ru-RU" sz="1400" b="1" dirty="0"/>
              <a:t>крупномасштабных съемок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(сечение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0.5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CEA50C-39CF-41E6-B9B6-1BFC1A68D6CF}"/>
              </a:ext>
            </a:extLst>
          </p:cNvPr>
          <p:cNvSpPr/>
          <p:nvPr/>
        </p:nvSpPr>
        <p:spPr>
          <a:xfrm>
            <a:off x="9431031" y="895845"/>
            <a:ext cx="1736854" cy="19590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AB6165-F736-4930-92AC-C493B8EFBDFA}"/>
              </a:ext>
            </a:extLst>
          </p:cNvPr>
          <p:cNvSpPr/>
          <p:nvPr/>
        </p:nvSpPr>
        <p:spPr>
          <a:xfrm>
            <a:off x="3860647" y="895844"/>
            <a:ext cx="1736854" cy="19590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66F2967-7B0E-4C73-A114-813FC19E3277}"/>
              </a:ext>
            </a:extLst>
          </p:cNvPr>
          <p:cNvGrpSpPr>
            <a:grpSpLocks noChangeAspect="1"/>
          </p:cNvGrpSpPr>
          <p:nvPr/>
        </p:nvGrpSpPr>
        <p:grpSpPr>
          <a:xfrm>
            <a:off x="5869254" y="2158836"/>
            <a:ext cx="4033656" cy="4500000"/>
            <a:chOff x="5448177" y="2372644"/>
            <a:chExt cx="3872311" cy="4320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ACB22D0-2B1C-4E70-A7FD-14AFAFDC9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178" y="2372644"/>
              <a:ext cx="3872310" cy="4320000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9AFB76A-1A8C-4FDC-B13E-36CD13D4AF15}"/>
                </a:ext>
              </a:extLst>
            </p:cNvPr>
            <p:cNvSpPr/>
            <p:nvPr/>
          </p:nvSpPr>
          <p:spPr>
            <a:xfrm>
              <a:off x="5448177" y="2372644"/>
              <a:ext cx="3872310" cy="432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7CFB971-894D-4FF2-A5EC-DE8DB4834E05}"/>
              </a:ext>
            </a:extLst>
          </p:cNvPr>
          <p:cNvGrpSpPr>
            <a:grpSpLocks noChangeAspect="1"/>
          </p:cNvGrpSpPr>
          <p:nvPr/>
        </p:nvGrpSpPr>
        <p:grpSpPr>
          <a:xfrm>
            <a:off x="266115" y="2158836"/>
            <a:ext cx="4033655" cy="4500000"/>
            <a:chOff x="-112576" y="2329247"/>
            <a:chExt cx="3872310" cy="43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D66B065-99DF-4BE9-832C-75CB2D291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576" y="2329247"/>
              <a:ext cx="3872310" cy="4320000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65A906D-6848-407A-8FEB-D86ECB14C618}"/>
                </a:ext>
              </a:extLst>
            </p:cNvPr>
            <p:cNvSpPr/>
            <p:nvPr/>
          </p:nvSpPr>
          <p:spPr>
            <a:xfrm>
              <a:off x="-112576" y="2329247"/>
              <a:ext cx="3872310" cy="432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6F9D772-CB1A-41ED-9963-C61617C38507}"/>
              </a:ext>
            </a:extLst>
          </p:cNvPr>
          <p:cNvSpPr txBox="1"/>
          <p:nvPr/>
        </p:nvSpPr>
        <p:spPr>
          <a:xfrm>
            <a:off x="2904221" y="4662280"/>
            <a:ext cx="2784737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Перекрытая покровными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отложениями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Зауральская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мегазона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2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" y="532406"/>
            <a:ext cx="5868914" cy="5757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0400"/>
            <a:ext cx="5334828" cy="54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95533" y="129558"/>
            <a:ext cx="591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Государственной геологической карты Уральского региона</a:t>
            </a:r>
          </a:p>
          <a:p>
            <a:pPr algn="ctr"/>
            <a:r>
              <a:rPr lang="ru-RU" sz="1400" b="1" dirty="0"/>
              <a:t>м-ба 1:1 000 000 (третье поколение) листы </a:t>
            </a:r>
            <a:r>
              <a:rPr lang="en-US" sz="1400" b="1" dirty="0"/>
              <a:t>N-40</a:t>
            </a:r>
            <a:r>
              <a:rPr lang="ru-RU" sz="1400" b="1" dirty="0"/>
              <a:t>-Уфа и </a:t>
            </a:r>
            <a:r>
              <a:rPr lang="en-US" sz="1400" b="1" dirty="0"/>
              <a:t>N-41</a:t>
            </a:r>
            <a:r>
              <a:rPr lang="ru-RU" sz="1400" b="1" dirty="0"/>
              <a:t>-Челябинск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D53FC-132F-4EAE-B784-0CC7A629980A}"/>
              </a:ext>
            </a:extLst>
          </p:cNvPr>
          <p:cNvSpPr txBox="1"/>
          <p:nvPr/>
        </p:nvSpPr>
        <p:spPr>
          <a:xfrm>
            <a:off x="5715000" y="129558"/>
            <a:ext cx="6330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сводной карты аномалий силы тяжести Уральского региона</a:t>
            </a:r>
          </a:p>
          <a:p>
            <a:pPr algn="ctr"/>
            <a:r>
              <a:rPr lang="ru-RU" sz="1400" b="1" dirty="0"/>
              <a:t> м-ба 1:1 000 000,</a:t>
            </a:r>
            <a:r>
              <a:rPr lang="en-US" sz="1400" b="1" dirty="0"/>
              <a:t> </a:t>
            </a:r>
            <a:r>
              <a:rPr lang="ru-RU" sz="1400" b="1" dirty="0"/>
              <a:t>построенной с использованием</a:t>
            </a:r>
            <a:r>
              <a:rPr lang="en-US" sz="1400" b="1" dirty="0"/>
              <a:t> </a:t>
            </a:r>
            <a:r>
              <a:rPr lang="ru-RU" sz="1400" b="1" dirty="0"/>
              <a:t>крупномасштабных съемок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(сечение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0.5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CEA50C-39CF-41E6-B9B6-1BFC1A68D6CF}"/>
              </a:ext>
            </a:extLst>
          </p:cNvPr>
          <p:cNvSpPr/>
          <p:nvPr/>
        </p:nvSpPr>
        <p:spPr>
          <a:xfrm>
            <a:off x="9431031" y="895845"/>
            <a:ext cx="1736854" cy="19590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AB6165-F736-4930-92AC-C493B8EFBDFA}"/>
              </a:ext>
            </a:extLst>
          </p:cNvPr>
          <p:cNvSpPr/>
          <p:nvPr/>
        </p:nvSpPr>
        <p:spPr>
          <a:xfrm>
            <a:off x="3860647" y="895844"/>
            <a:ext cx="1736854" cy="19590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66F2967-7B0E-4C73-A114-813FC19E3277}"/>
              </a:ext>
            </a:extLst>
          </p:cNvPr>
          <p:cNvGrpSpPr>
            <a:grpSpLocks noChangeAspect="1"/>
          </p:cNvGrpSpPr>
          <p:nvPr/>
        </p:nvGrpSpPr>
        <p:grpSpPr>
          <a:xfrm>
            <a:off x="5869254" y="2158836"/>
            <a:ext cx="4033656" cy="4500000"/>
            <a:chOff x="5448177" y="2372644"/>
            <a:chExt cx="3872311" cy="4320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ACB22D0-2B1C-4E70-A7FD-14AFAFDC9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178" y="2372644"/>
              <a:ext cx="3872310" cy="4320000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9AFB76A-1A8C-4FDC-B13E-36CD13D4AF15}"/>
                </a:ext>
              </a:extLst>
            </p:cNvPr>
            <p:cNvSpPr/>
            <p:nvPr/>
          </p:nvSpPr>
          <p:spPr>
            <a:xfrm>
              <a:off x="5448177" y="2372644"/>
              <a:ext cx="3872310" cy="432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B205564D-1F8B-458D-AF90-0DF1CD73705E}"/>
              </a:ext>
            </a:extLst>
          </p:cNvPr>
          <p:cNvSpPr/>
          <p:nvPr/>
        </p:nvSpPr>
        <p:spPr>
          <a:xfrm rot="10800000">
            <a:off x="9004731" y="2601725"/>
            <a:ext cx="720000" cy="361604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FA18213F-63E6-4667-8EB7-2A1D090B3B72}"/>
              </a:ext>
            </a:extLst>
          </p:cNvPr>
          <p:cNvSpPr/>
          <p:nvPr/>
        </p:nvSpPr>
        <p:spPr>
          <a:xfrm rot="10800000">
            <a:off x="8320460" y="5653783"/>
            <a:ext cx="720000" cy="361604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2C97F546-E871-4975-AF6F-5E6ADD1C532A}"/>
              </a:ext>
            </a:extLst>
          </p:cNvPr>
          <p:cNvSpPr/>
          <p:nvPr/>
        </p:nvSpPr>
        <p:spPr>
          <a:xfrm rot="10800000">
            <a:off x="7960460" y="4234083"/>
            <a:ext cx="720000" cy="361604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7CFB971-894D-4FF2-A5EC-DE8DB4834E05}"/>
              </a:ext>
            </a:extLst>
          </p:cNvPr>
          <p:cNvGrpSpPr>
            <a:grpSpLocks noChangeAspect="1"/>
          </p:cNvGrpSpPr>
          <p:nvPr/>
        </p:nvGrpSpPr>
        <p:grpSpPr>
          <a:xfrm>
            <a:off x="266115" y="2158836"/>
            <a:ext cx="4033655" cy="4500000"/>
            <a:chOff x="-112576" y="2329247"/>
            <a:chExt cx="3872310" cy="43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D66B065-99DF-4BE9-832C-75CB2D291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576" y="2329247"/>
              <a:ext cx="3872310" cy="4320000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65A906D-6848-407A-8FEB-D86ECB14C618}"/>
                </a:ext>
              </a:extLst>
            </p:cNvPr>
            <p:cNvSpPr/>
            <p:nvPr/>
          </p:nvSpPr>
          <p:spPr>
            <a:xfrm>
              <a:off x="-112576" y="2329247"/>
              <a:ext cx="3872310" cy="432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E620AD14-7449-412B-9E63-5F0AB2DB6A17}"/>
              </a:ext>
            </a:extLst>
          </p:cNvPr>
          <p:cNvSpPr/>
          <p:nvPr/>
        </p:nvSpPr>
        <p:spPr>
          <a:xfrm rot="10800000">
            <a:off x="3348048" y="2600342"/>
            <a:ext cx="720000" cy="361604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CF62CDD9-58DA-462C-8C09-DC52FF0965BC}"/>
              </a:ext>
            </a:extLst>
          </p:cNvPr>
          <p:cNvSpPr/>
          <p:nvPr/>
        </p:nvSpPr>
        <p:spPr>
          <a:xfrm rot="10800000">
            <a:off x="2663777" y="5652400"/>
            <a:ext cx="720000" cy="361604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30961742-0E42-4A36-A318-B9F0D5FBA1B5}"/>
              </a:ext>
            </a:extLst>
          </p:cNvPr>
          <p:cNvSpPr/>
          <p:nvPr/>
        </p:nvSpPr>
        <p:spPr>
          <a:xfrm rot="10800000">
            <a:off x="2303777" y="4232700"/>
            <a:ext cx="720000" cy="361604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2E8F11-A1C9-477C-A0FF-0DFEED7310E4}"/>
              </a:ext>
            </a:extLst>
          </p:cNvPr>
          <p:cNvSpPr txBox="1"/>
          <p:nvPr/>
        </p:nvSpPr>
        <p:spPr>
          <a:xfrm>
            <a:off x="9290258" y="26426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747142-F10F-4C3A-B40C-A5E726520210}"/>
              </a:ext>
            </a:extLst>
          </p:cNvPr>
          <p:cNvSpPr txBox="1"/>
          <p:nvPr/>
        </p:nvSpPr>
        <p:spPr>
          <a:xfrm>
            <a:off x="8260836" y="427033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BAD528-D1B3-4267-A59F-6B5626E8F4C9}"/>
              </a:ext>
            </a:extLst>
          </p:cNvPr>
          <p:cNvSpPr txBox="1"/>
          <p:nvPr/>
        </p:nvSpPr>
        <p:spPr>
          <a:xfrm>
            <a:off x="8587515" y="569470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F283C3-4DCA-43D7-878A-739D7E00E3C2}"/>
              </a:ext>
            </a:extLst>
          </p:cNvPr>
          <p:cNvSpPr txBox="1"/>
          <p:nvPr/>
        </p:nvSpPr>
        <p:spPr>
          <a:xfrm>
            <a:off x="3615291" y="26426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D05359-B0C5-416A-80C1-410887A36668}"/>
              </a:ext>
            </a:extLst>
          </p:cNvPr>
          <p:cNvSpPr txBox="1"/>
          <p:nvPr/>
        </p:nvSpPr>
        <p:spPr>
          <a:xfrm>
            <a:off x="2541234" y="427033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E20869-3449-4C25-9249-17386F204DA8}"/>
              </a:ext>
            </a:extLst>
          </p:cNvPr>
          <p:cNvSpPr txBox="1"/>
          <p:nvPr/>
        </p:nvSpPr>
        <p:spPr>
          <a:xfrm>
            <a:off x="2916977" y="569470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6C04F9-88B8-4ED6-9145-3FDF7AA7EE77}"/>
              </a:ext>
            </a:extLst>
          </p:cNvPr>
          <p:cNvSpPr txBox="1"/>
          <p:nvPr/>
        </p:nvSpPr>
        <p:spPr>
          <a:xfrm>
            <a:off x="10022239" y="4004025"/>
            <a:ext cx="1825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1- Предполагаемый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гранитный массив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Mo-W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оруденение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FD2B09-CEA5-4CA8-A187-41A58CFDEE7F}"/>
              </a:ext>
            </a:extLst>
          </p:cNvPr>
          <p:cNvSpPr txBox="1"/>
          <p:nvPr/>
        </p:nvSpPr>
        <p:spPr>
          <a:xfrm>
            <a:off x="10017129" y="4772135"/>
            <a:ext cx="2115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2- Контуры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Копейского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грабена и положение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Челябинского разлома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65C83C-DC4E-4BD9-8F01-9AF6C048AE95}"/>
              </a:ext>
            </a:extLst>
          </p:cNvPr>
          <p:cNvSpPr txBox="1"/>
          <p:nvPr/>
        </p:nvSpPr>
        <p:spPr>
          <a:xfrm>
            <a:off x="10017129" y="5509221"/>
            <a:ext cx="2072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3- Предполагаемый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габбро-гранитный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плутон (железорудное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оруденение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F9D772-CB1A-41ED-9963-C61617C38507}"/>
              </a:ext>
            </a:extLst>
          </p:cNvPr>
          <p:cNvSpPr txBox="1"/>
          <p:nvPr/>
        </p:nvSpPr>
        <p:spPr>
          <a:xfrm>
            <a:off x="2904221" y="4662280"/>
            <a:ext cx="2784737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Перекрытая покровными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отложениями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Зауральская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мегазона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2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" y="532406"/>
            <a:ext cx="5868914" cy="5757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0400"/>
            <a:ext cx="5334828" cy="54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95533" y="129558"/>
            <a:ext cx="591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Государственной геологической карты Уральского региона</a:t>
            </a:r>
          </a:p>
          <a:p>
            <a:pPr algn="ctr"/>
            <a:r>
              <a:rPr lang="ru-RU" sz="1400" b="1" dirty="0"/>
              <a:t>м-ба 1:1 000 000 (третье поколение) листы </a:t>
            </a:r>
            <a:r>
              <a:rPr lang="en-US" sz="1400" b="1" dirty="0"/>
              <a:t>N-40</a:t>
            </a:r>
            <a:r>
              <a:rPr lang="ru-RU" sz="1400" b="1" dirty="0"/>
              <a:t>-Уфа и </a:t>
            </a:r>
            <a:r>
              <a:rPr lang="en-US" sz="1400" b="1" dirty="0"/>
              <a:t>N-41</a:t>
            </a:r>
            <a:r>
              <a:rPr lang="ru-RU" sz="1400" b="1" dirty="0"/>
              <a:t>-Челябинск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D53FC-132F-4EAE-B784-0CC7A629980A}"/>
              </a:ext>
            </a:extLst>
          </p:cNvPr>
          <p:cNvSpPr txBox="1"/>
          <p:nvPr/>
        </p:nvSpPr>
        <p:spPr>
          <a:xfrm>
            <a:off x="5715000" y="129558"/>
            <a:ext cx="6330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сводной карты аномалий силы тяжести Уральского региона</a:t>
            </a:r>
          </a:p>
          <a:p>
            <a:pPr algn="ctr"/>
            <a:r>
              <a:rPr lang="ru-RU" sz="1400" b="1" dirty="0"/>
              <a:t> м-ба 1:1 000 000,</a:t>
            </a:r>
            <a:r>
              <a:rPr lang="en-US" sz="1400" b="1" dirty="0"/>
              <a:t> </a:t>
            </a:r>
            <a:r>
              <a:rPr lang="ru-RU" sz="1400" b="1" dirty="0"/>
              <a:t>построенной с использованием</a:t>
            </a:r>
            <a:r>
              <a:rPr lang="en-US" sz="1400" b="1" dirty="0"/>
              <a:t> </a:t>
            </a:r>
            <a:r>
              <a:rPr lang="ru-RU" sz="1400" b="1" dirty="0"/>
              <a:t>крупномасштабных съемок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(сечение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0.5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72" y="5866439"/>
            <a:ext cx="3979127" cy="29345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C1332E-D0DB-471D-A124-5E66B43CD24D}"/>
              </a:ext>
            </a:extLst>
          </p:cNvPr>
          <p:cNvSpPr/>
          <p:nvPr/>
        </p:nvSpPr>
        <p:spPr>
          <a:xfrm>
            <a:off x="2594164" y="946355"/>
            <a:ext cx="1903350" cy="207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3073C9-D93C-443D-B8E6-A56A89B64331}"/>
              </a:ext>
            </a:extLst>
          </p:cNvPr>
          <p:cNvSpPr/>
          <p:nvPr/>
        </p:nvSpPr>
        <p:spPr>
          <a:xfrm>
            <a:off x="8203495" y="895718"/>
            <a:ext cx="1903350" cy="207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301349-6A75-43FF-BB1F-E63A8191A1C2}"/>
              </a:ext>
            </a:extLst>
          </p:cNvPr>
          <p:cNvSpPr txBox="1"/>
          <p:nvPr/>
        </p:nvSpPr>
        <p:spPr>
          <a:xfrm>
            <a:off x="9694960" y="3010615"/>
            <a:ext cx="20076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- Локальные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сутуры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в сжатой части Урала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B0FC10-A759-47C7-8DFD-56F75EF23621}"/>
              </a:ext>
            </a:extLst>
          </p:cNvPr>
          <p:cNvSpPr txBox="1"/>
          <p:nvPr/>
        </p:nvSpPr>
        <p:spPr>
          <a:xfrm>
            <a:off x="9694960" y="3470405"/>
            <a:ext cx="23690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5- Направление погружения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и конфигурация на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глубине Челябинского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гранитного массива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635BB9-050B-4CEF-897F-6607A7E755C1}"/>
              </a:ext>
            </a:extLst>
          </p:cNvPr>
          <p:cNvSpPr txBox="1"/>
          <p:nvPr/>
        </p:nvSpPr>
        <p:spPr>
          <a:xfrm>
            <a:off x="9704103" y="4951228"/>
            <a:ext cx="235988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7- Уточненное положение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вулкано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-плутонического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центра с которым связаны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медно- (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Томинское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) и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золото-порфировые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Березняковское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и др.)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месторождения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169D9E1-B151-439D-B928-BD179F7A753C}"/>
              </a:ext>
            </a:extLst>
          </p:cNvPr>
          <p:cNvGrpSpPr/>
          <p:nvPr/>
        </p:nvGrpSpPr>
        <p:grpSpPr>
          <a:xfrm>
            <a:off x="5835057" y="2356840"/>
            <a:ext cx="3869047" cy="4320000"/>
            <a:chOff x="5999649" y="2356840"/>
            <a:chExt cx="3869047" cy="4320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0AF3541-6E60-4007-8922-F4BB4F2DA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649" y="2356840"/>
              <a:ext cx="3869047" cy="4320000"/>
            </a:xfrm>
            <a:prstGeom prst="rect">
              <a:avLst/>
            </a:prstGeom>
          </p:spPr>
        </p:pic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99F2E95B-A81E-49EB-9685-08D670446359}"/>
                </a:ext>
              </a:extLst>
            </p:cNvPr>
            <p:cNvSpPr/>
            <p:nvPr/>
          </p:nvSpPr>
          <p:spPr>
            <a:xfrm>
              <a:off x="6003780" y="2360120"/>
              <a:ext cx="3864915" cy="431672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F508F9D-3328-4EBA-8143-33BCAB314B72}"/>
              </a:ext>
            </a:extLst>
          </p:cNvPr>
          <p:cNvGrpSpPr/>
          <p:nvPr/>
        </p:nvGrpSpPr>
        <p:grpSpPr>
          <a:xfrm>
            <a:off x="7564603" y="2528673"/>
            <a:ext cx="720000" cy="361604"/>
            <a:chOff x="10681275" y="5296336"/>
            <a:chExt cx="720000" cy="361604"/>
          </a:xfrm>
        </p:grpSpPr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id="{390A1705-1571-467A-8267-477F168BBE0E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381C10-D846-4F2A-B7E9-6B9AEE5810B6}"/>
                </a:ext>
              </a:extLst>
            </p:cNvPr>
            <p:cNvSpPr txBox="1"/>
            <p:nvPr/>
          </p:nvSpPr>
          <p:spPr>
            <a:xfrm>
              <a:off x="10906462" y="533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9F38A0D-C096-46BD-AE87-E4F11CE09AED}"/>
              </a:ext>
            </a:extLst>
          </p:cNvPr>
          <p:cNvGrpSpPr/>
          <p:nvPr/>
        </p:nvGrpSpPr>
        <p:grpSpPr>
          <a:xfrm>
            <a:off x="8576731" y="5269999"/>
            <a:ext cx="720000" cy="361604"/>
            <a:chOff x="10681275" y="5296336"/>
            <a:chExt cx="720000" cy="361604"/>
          </a:xfrm>
        </p:grpSpPr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4EE58BD3-C583-4EEF-9607-4872A7929938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AA4576-CA8B-46E2-8122-85D6F060D9AC}"/>
                </a:ext>
              </a:extLst>
            </p:cNvPr>
            <p:cNvSpPr txBox="1"/>
            <p:nvPr/>
          </p:nvSpPr>
          <p:spPr>
            <a:xfrm>
              <a:off x="10906462" y="533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04B470-E715-4D7F-A853-B84488F45D95}"/>
              </a:ext>
            </a:extLst>
          </p:cNvPr>
          <p:cNvGrpSpPr/>
          <p:nvPr/>
        </p:nvGrpSpPr>
        <p:grpSpPr>
          <a:xfrm>
            <a:off x="8120719" y="4283474"/>
            <a:ext cx="720000" cy="361604"/>
            <a:chOff x="10681275" y="5296336"/>
            <a:chExt cx="720000" cy="361604"/>
          </a:xfrm>
        </p:grpSpPr>
        <p:sp>
          <p:nvSpPr>
            <p:cNvPr id="27" name="Стрелка: вправо 26">
              <a:extLst>
                <a:ext uri="{FF2B5EF4-FFF2-40B4-BE49-F238E27FC236}">
                  <a16:creationId xmlns:a16="http://schemas.microsoft.com/office/drawing/2014/main" id="{96BED168-A3D9-43DD-AB76-E9D19A645F9B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C8B4FB-D7AB-4577-B379-9E724F56B8E0}"/>
                </a:ext>
              </a:extLst>
            </p:cNvPr>
            <p:cNvSpPr txBox="1"/>
            <p:nvPr/>
          </p:nvSpPr>
          <p:spPr>
            <a:xfrm>
              <a:off x="10906462" y="533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87B0D94A-DAFF-4BCF-918A-C37F3834AAF8}"/>
              </a:ext>
            </a:extLst>
          </p:cNvPr>
          <p:cNvGrpSpPr/>
          <p:nvPr/>
        </p:nvGrpSpPr>
        <p:grpSpPr>
          <a:xfrm>
            <a:off x="6963853" y="4829683"/>
            <a:ext cx="720000" cy="361604"/>
            <a:chOff x="10681275" y="5296336"/>
            <a:chExt cx="720000" cy="361604"/>
          </a:xfrm>
        </p:grpSpPr>
        <p:sp>
          <p:nvSpPr>
            <p:cNvPr id="49" name="Стрелка: вправо 48">
              <a:extLst>
                <a:ext uri="{FF2B5EF4-FFF2-40B4-BE49-F238E27FC236}">
                  <a16:creationId xmlns:a16="http://schemas.microsoft.com/office/drawing/2014/main" id="{67DABD69-8FE4-42C8-84C1-08E7FDAFE064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01A668-B98C-4AF1-8170-A015F77CE40A}"/>
                </a:ext>
              </a:extLst>
            </p:cNvPr>
            <p:cNvSpPr txBox="1"/>
            <p:nvPr/>
          </p:nvSpPr>
          <p:spPr>
            <a:xfrm>
              <a:off x="10906462" y="533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5FC9EBA-70E7-4AA2-832F-AD3F62CE1954}"/>
              </a:ext>
            </a:extLst>
          </p:cNvPr>
          <p:cNvGrpSpPr/>
          <p:nvPr/>
        </p:nvGrpSpPr>
        <p:grpSpPr>
          <a:xfrm>
            <a:off x="363498" y="2319011"/>
            <a:ext cx="3889346" cy="4322271"/>
            <a:chOff x="381786" y="2319011"/>
            <a:chExt cx="3889346" cy="4322271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15A6DFD3-767E-483E-8003-743BFCC05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98" y="2321282"/>
              <a:ext cx="3874234" cy="4320000"/>
            </a:xfrm>
            <a:prstGeom prst="rect">
              <a:avLst/>
            </a:prstGeom>
          </p:spPr>
        </p:pic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C71D9EF6-CE97-42B5-80C1-DA86552FC988}"/>
                </a:ext>
              </a:extLst>
            </p:cNvPr>
            <p:cNvSpPr/>
            <p:nvPr/>
          </p:nvSpPr>
          <p:spPr>
            <a:xfrm>
              <a:off x="381786" y="2319011"/>
              <a:ext cx="3874234" cy="429053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4ACBF0-B48E-47D4-A018-7807C7EC70D6}"/>
              </a:ext>
            </a:extLst>
          </p:cNvPr>
          <p:cNvGrpSpPr/>
          <p:nvPr/>
        </p:nvGrpSpPr>
        <p:grpSpPr>
          <a:xfrm>
            <a:off x="2091320" y="2390173"/>
            <a:ext cx="720000" cy="361604"/>
            <a:chOff x="10681275" y="5296336"/>
            <a:chExt cx="720000" cy="361604"/>
          </a:xfrm>
        </p:grpSpPr>
        <p:sp>
          <p:nvSpPr>
            <p:cNvPr id="31" name="Стрелка: вправо 30">
              <a:extLst>
                <a:ext uri="{FF2B5EF4-FFF2-40B4-BE49-F238E27FC236}">
                  <a16:creationId xmlns:a16="http://schemas.microsoft.com/office/drawing/2014/main" id="{FD90926F-2CBD-41DA-9688-3E1BF9FDD553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4ABB7C-1507-4F61-A6C1-AD0DFAEC0BBA}"/>
                </a:ext>
              </a:extLst>
            </p:cNvPr>
            <p:cNvSpPr txBox="1"/>
            <p:nvPr/>
          </p:nvSpPr>
          <p:spPr>
            <a:xfrm>
              <a:off x="10906462" y="533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6BF11FE-5832-4C27-A3D8-D0BB35303038}"/>
              </a:ext>
            </a:extLst>
          </p:cNvPr>
          <p:cNvGrpSpPr/>
          <p:nvPr/>
        </p:nvGrpSpPr>
        <p:grpSpPr>
          <a:xfrm>
            <a:off x="3135860" y="5199215"/>
            <a:ext cx="720000" cy="361604"/>
            <a:chOff x="10681275" y="5296336"/>
            <a:chExt cx="720000" cy="361604"/>
          </a:xfrm>
        </p:grpSpPr>
        <p:sp>
          <p:nvSpPr>
            <p:cNvPr id="35" name="Стрелка: вправо 34">
              <a:extLst>
                <a:ext uri="{FF2B5EF4-FFF2-40B4-BE49-F238E27FC236}">
                  <a16:creationId xmlns:a16="http://schemas.microsoft.com/office/drawing/2014/main" id="{6168A853-5518-46C0-9712-BAF7A2E7F611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2E3C73-E08D-47C8-BB5B-DF19209E7D2B}"/>
                </a:ext>
              </a:extLst>
            </p:cNvPr>
            <p:cNvSpPr txBox="1"/>
            <p:nvPr/>
          </p:nvSpPr>
          <p:spPr>
            <a:xfrm>
              <a:off x="10906462" y="533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7440ED3-C616-4FE6-955D-DCA41DC1CC8D}"/>
              </a:ext>
            </a:extLst>
          </p:cNvPr>
          <p:cNvGrpSpPr/>
          <p:nvPr/>
        </p:nvGrpSpPr>
        <p:grpSpPr>
          <a:xfrm>
            <a:off x="2730343" y="4265412"/>
            <a:ext cx="720000" cy="361604"/>
            <a:chOff x="10681275" y="5296336"/>
            <a:chExt cx="720000" cy="361604"/>
          </a:xfrm>
        </p:grpSpPr>
        <p:sp>
          <p:nvSpPr>
            <p:cNvPr id="38" name="Стрелка: вправо 37">
              <a:extLst>
                <a:ext uri="{FF2B5EF4-FFF2-40B4-BE49-F238E27FC236}">
                  <a16:creationId xmlns:a16="http://schemas.microsoft.com/office/drawing/2014/main" id="{8BBEF19A-F391-4C57-B9A3-42E11C4F606D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4F4045-F175-49E6-AD00-4DE747A00337}"/>
                </a:ext>
              </a:extLst>
            </p:cNvPr>
            <p:cNvSpPr txBox="1"/>
            <p:nvPr/>
          </p:nvSpPr>
          <p:spPr>
            <a:xfrm>
              <a:off x="10906462" y="533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6DD7A49-FBF1-47ED-B842-8DC2C9431F5A}"/>
              </a:ext>
            </a:extLst>
          </p:cNvPr>
          <p:cNvGrpSpPr/>
          <p:nvPr/>
        </p:nvGrpSpPr>
        <p:grpSpPr>
          <a:xfrm>
            <a:off x="1523057" y="4797495"/>
            <a:ext cx="720000" cy="361604"/>
            <a:chOff x="10681275" y="5296336"/>
            <a:chExt cx="720000" cy="361604"/>
          </a:xfrm>
        </p:grpSpPr>
        <p:sp>
          <p:nvSpPr>
            <p:cNvPr id="52" name="Стрелка: вправо 51">
              <a:extLst>
                <a:ext uri="{FF2B5EF4-FFF2-40B4-BE49-F238E27FC236}">
                  <a16:creationId xmlns:a16="http://schemas.microsoft.com/office/drawing/2014/main" id="{F5088A15-A9A1-4ABC-9403-7A51A7A6208F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992768D-A8D7-4486-925E-75948E0AFC53}"/>
                </a:ext>
              </a:extLst>
            </p:cNvPr>
            <p:cNvSpPr txBox="1"/>
            <p:nvPr/>
          </p:nvSpPr>
          <p:spPr>
            <a:xfrm>
              <a:off x="10906462" y="533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ru-RU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175FF6A2-EB96-432B-9DC2-72F6278CEC80}"/>
              </a:ext>
            </a:extLst>
          </p:cNvPr>
          <p:cNvSpPr txBox="1"/>
          <p:nvPr/>
        </p:nvSpPr>
        <p:spPr>
          <a:xfrm>
            <a:off x="9719112" y="4301402"/>
            <a:ext cx="2333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6- Расширение на глубине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Ильменогорской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структуры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89D5A4-B57B-472E-8A04-A8F83FBF9C55}"/>
              </a:ext>
            </a:extLst>
          </p:cNvPr>
          <p:cNvSpPr txBox="1"/>
          <p:nvPr/>
        </p:nvSpPr>
        <p:spPr>
          <a:xfrm>
            <a:off x="3868375" y="3226505"/>
            <a:ext cx="2288703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Урал-Тау и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Восточно-Уральская</a:t>
            </a:r>
          </a:p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мегазона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трелка: вправо 56">
            <a:extLst>
              <a:ext uri="{FF2B5EF4-FFF2-40B4-BE49-F238E27FC236}">
                <a16:creationId xmlns:a16="http://schemas.microsoft.com/office/drawing/2014/main" id="{B2C669CD-5792-4E01-AC88-54EBED8724F8}"/>
              </a:ext>
            </a:extLst>
          </p:cNvPr>
          <p:cNvSpPr/>
          <p:nvPr/>
        </p:nvSpPr>
        <p:spPr>
          <a:xfrm>
            <a:off x="166031" y="4795178"/>
            <a:ext cx="720000" cy="361604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BFE7FCE-A290-42A5-BD79-B022E8E0C2BF}"/>
              </a:ext>
            </a:extLst>
          </p:cNvPr>
          <p:cNvSpPr txBox="1"/>
          <p:nvPr/>
        </p:nvSpPr>
        <p:spPr>
          <a:xfrm>
            <a:off x="391218" y="483748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FED70BB-D044-4E61-929B-CF9B36C3C7A6}"/>
              </a:ext>
            </a:extLst>
          </p:cNvPr>
          <p:cNvGrpSpPr/>
          <p:nvPr/>
        </p:nvGrpSpPr>
        <p:grpSpPr>
          <a:xfrm>
            <a:off x="5594861" y="4787381"/>
            <a:ext cx="720000" cy="361604"/>
            <a:chOff x="8857147" y="5422399"/>
            <a:chExt cx="720000" cy="361604"/>
          </a:xfrm>
        </p:grpSpPr>
        <p:sp>
          <p:nvSpPr>
            <p:cNvPr id="61" name="Стрелка: вправо 60">
              <a:extLst>
                <a:ext uri="{FF2B5EF4-FFF2-40B4-BE49-F238E27FC236}">
                  <a16:creationId xmlns:a16="http://schemas.microsoft.com/office/drawing/2014/main" id="{5048C118-0E75-4DA4-A7D5-1A3E896AB286}"/>
                </a:ext>
              </a:extLst>
            </p:cNvPr>
            <p:cNvSpPr/>
            <p:nvPr/>
          </p:nvSpPr>
          <p:spPr>
            <a:xfrm>
              <a:off x="8857147" y="5422399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42981B5-C1AC-434B-B6FA-70DD62F2525C}"/>
                </a:ext>
              </a:extLst>
            </p:cNvPr>
            <p:cNvSpPr txBox="1"/>
            <p:nvPr/>
          </p:nvSpPr>
          <p:spPr>
            <a:xfrm>
              <a:off x="9082334" y="546470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FB3C485-4CF6-4B3D-913B-F9360F198193}"/>
              </a:ext>
            </a:extLst>
          </p:cNvPr>
          <p:cNvSpPr txBox="1"/>
          <p:nvPr/>
        </p:nvSpPr>
        <p:spPr>
          <a:xfrm>
            <a:off x="9694960" y="6306092"/>
            <a:ext cx="247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8- «Межпластовая» интрузия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ультраосновного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состава</a:t>
            </a:r>
          </a:p>
        </p:txBody>
      </p:sp>
    </p:spTree>
    <p:extLst>
      <p:ext uri="{BB962C8B-B14F-4D97-AF65-F5344CB8AC3E}">
        <p14:creationId xmlns:p14="http://schemas.microsoft.com/office/powerpoint/2010/main" val="53902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" y="532406"/>
            <a:ext cx="5868914" cy="5757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80400"/>
            <a:ext cx="5334828" cy="540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B5DC45-E285-4BAA-9745-E991BAEFB12F}"/>
              </a:ext>
            </a:extLst>
          </p:cNvPr>
          <p:cNvSpPr txBox="1"/>
          <p:nvPr/>
        </p:nvSpPr>
        <p:spPr>
          <a:xfrm>
            <a:off x="95533" y="129558"/>
            <a:ext cx="591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Государственной геологической карты Уральского региона</a:t>
            </a:r>
          </a:p>
          <a:p>
            <a:pPr algn="ctr"/>
            <a:r>
              <a:rPr lang="ru-RU" sz="1400" b="1" dirty="0"/>
              <a:t>м-ба 1:1 000 000 (третье поколение) листы </a:t>
            </a:r>
            <a:r>
              <a:rPr lang="en-US" sz="1400" b="1" dirty="0"/>
              <a:t>N-40</a:t>
            </a:r>
            <a:r>
              <a:rPr lang="ru-RU" sz="1400" b="1" dirty="0"/>
              <a:t>-Уфа и </a:t>
            </a:r>
            <a:r>
              <a:rPr lang="en-US" sz="1400" b="1" dirty="0"/>
              <a:t>N-41</a:t>
            </a:r>
            <a:r>
              <a:rPr lang="ru-RU" sz="1400" b="1" dirty="0"/>
              <a:t>-Челябинск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D53FC-132F-4EAE-B784-0CC7A629980A}"/>
              </a:ext>
            </a:extLst>
          </p:cNvPr>
          <p:cNvSpPr txBox="1"/>
          <p:nvPr/>
        </p:nvSpPr>
        <p:spPr>
          <a:xfrm>
            <a:off x="5715000" y="129558"/>
            <a:ext cx="63302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Фрагмент сводной карты аномалий силы тяжести Уральского региона</a:t>
            </a:r>
          </a:p>
          <a:p>
            <a:pPr algn="ctr"/>
            <a:r>
              <a:rPr lang="ru-RU" sz="1400" b="1" dirty="0"/>
              <a:t> м-ба 1:1 000 000,</a:t>
            </a:r>
            <a:r>
              <a:rPr lang="en-US" sz="1400" b="1" dirty="0"/>
              <a:t> </a:t>
            </a:r>
            <a:r>
              <a:rPr lang="ru-RU" sz="1400" b="1" dirty="0"/>
              <a:t>построенной с использованием</a:t>
            </a:r>
            <a:r>
              <a:rPr lang="en-US" sz="1400" b="1" dirty="0"/>
              <a:t> </a:t>
            </a:r>
            <a:r>
              <a:rPr lang="ru-RU" sz="1400" b="1" dirty="0"/>
              <a:t>крупномасштабных съемок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(сечение </a:t>
            </a:r>
            <a:r>
              <a:rPr lang="ru-RU" sz="1400" b="1" dirty="0" err="1">
                <a:solidFill>
                  <a:srgbClr val="FF0000"/>
                </a:solidFill>
              </a:rPr>
              <a:t>изоаномал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0.5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err="1">
                <a:solidFill>
                  <a:srgbClr val="FF0000"/>
                </a:solidFill>
              </a:rPr>
              <a:t>мГал</a:t>
            </a:r>
            <a:r>
              <a:rPr lang="ru-RU" sz="1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72" y="5866439"/>
            <a:ext cx="3979127" cy="29345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C1332E-D0DB-471D-A124-5E66B43CD24D}"/>
              </a:ext>
            </a:extLst>
          </p:cNvPr>
          <p:cNvSpPr/>
          <p:nvPr/>
        </p:nvSpPr>
        <p:spPr>
          <a:xfrm>
            <a:off x="2356658" y="3794760"/>
            <a:ext cx="1903350" cy="207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C3073C9-D93C-443D-B8E6-A56A89B64331}"/>
              </a:ext>
            </a:extLst>
          </p:cNvPr>
          <p:cNvSpPr/>
          <p:nvPr/>
        </p:nvSpPr>
        <p:spPr>
          <a:xfrm>
            <a:off x="7957552" y="3797531"/>
            <a:ext cx="1903350" cy="2071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34B5187-CDEC-4226-8489-03952AF9C80B}"/>
              </a:ext>
            </a:extLst>
          </p:cNvPr>
          <p:cNvGrpSpPr/>
          <p:nvPr/>
        </p:nvGrpSpPr>
        <p:grpSpPr>
          <a:xfrm>
            <a:off x="8317252" y="181510"/>
            <a:ext cx="3636877" cy="3960000"/>
            <a:chOff x="8317252" y="181510"/>
            <a:chExt cx="3636877" cy="3960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BFB87C4-16EC-4C00-A5DC-31C37279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252" y="181510"/>
              <a:ext cx="3636877" cy="3960000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F33D84F-7677-49B7-B70A-786036B00068}"/>
                </a:ext>
              </a:extLst>
            </p:cNvPr>
            <p:cNvSpPr/>
            <p:nvPr/>
          </p:nvSpPr>
          <p:spPr>
            <a:xfrm>
              <a:off x="8317252" y="181510"/>
              <a:ext cx="3636877" cy="396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2A9CB33-9EB5-4E6B-95C7-423F0AA73967}"/>
              </a:ext>
            </a:extLst>
          </p:cNvPr>
          <p:cNvGrpSpPr/>
          <p:nvPr/>
        </p:nvGrpSpPr>
        <p:grpSpPr>
          <a:xfrm>
            <a:off x="2919477" y="180146"/>
            <a:ext cx="3637174" cy="3960000"/>
            <a:chOff x="2974734" y="180146"/>
            <a:chExt cx="3637174" cy="396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C57FBA9-8359-44FD-AAB4-25B39BE89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734" y="180146"/>
              <a:ext cx="3637174" cy="3960000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2A4BBDD-CC12-46AE-9C9C-79E8E8A604D8}"/>
                </a:ext>
              </a:extLst>
            </p:cNvPr>
            <p:cNvSpPr/>
            <p:nvPr/>
          </p:nvSpPr>
          <p:spPr>
            <a:xfrm>
              <a:off x="2974734" y="180146"/>
              <a:ext cx="3637174" cy="396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F508F9D-3328-4EBA-8143-33BCAB314B72}"/>
              </a:ext>
            </a:extLst>
          </p:cNvPr>
          <p:cNvGrpSpPr/>
          <p:nvPr/>
        </p:nvGrpSpPr>
        <p:grpSpPr>
          <a:xfrm>
            <a:off x="9684699" y="407403"/>
            <a:ext cx="720000" cy="361604"/>
            <a:chOff x="10681275" y="5296336"/>
            <a:chExt cx="720000" cy="361604"/>
          </a:xfrm>
        </p:grpSpPr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id="{390A1705-1571-467A-8267-477F168BBE0E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381C10-D846-4F2A-B7E9-6B9AEE5810B6}"/>
                </a:ext>
              </a:extLst>
            </p:cNvPr>
            <p:cNvSpPr txBox="1"/>
            <p:nvPr/>
          </p:nvSpPr>
          <p:spPr>
            <a:xfrm>
              <a:off x="10906462" y="533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9F38A0D-C096-46BD-AE87-E4F11CE09AED}"/>
              </a:ext>
            </a:extLst>
          </p:cNvPr>
          <p:cNvGrpSpPr/>
          <p:nvPr/>
        </p:nvGrpSpPr>
        <p:grpSpPr>
          <a:xfrm>
            <a:off x="9324699" y="3049497"/>
            <a:ext cx="720000" cy="361604"/>
            <a:chOff x="10681275" y="5296336"/>
            <a:chExt cx="720000" cy="361604"/>
          </a:xfrm>
        </p:grpSpPr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4EE58BD3-C583-4EEF-9607-4872A7929938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AA4576-CA8B-46E2-8122-85D6F060D9AC}"/>
                </a:ext>
              </a:extLst>
            </p:cNvPr>
            <p:cNvSpPr txBox="1"/>
            <p:nvPr/>
          </p:nvSpPr>
          <p:spPr>
            <a:xfrm>
              <a:off x="10906462" y="5338638"/>
              <a:ext cx="3461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04B470-E715-4D7F-A853-B84488F45D95}"/>
              </a:ext>
            </a:extLst>
          </p:cNvPr>
          <p:cNvGrpSpPr/>
          <p:nvPr/>
        </p:nvGrpSpPr>
        <p:grpSpPr>
          <a:xfrm>
            <a:off x="10135690" y="1656865"/>
            <a:ext cx="720000" cy="361604"/>
            <a:chOff x="10681275" y="5296336"/>
            <a:chExt cx="720000" cy="361604"/>
          </a:xfrm>
        </p:grpSpPr>
        <p:sp>
          <p:nvSpPr>
            <p:cNvPr id="27" name="Стрелка: вправо 26">
              <a:extLst>
                <a:ext uri="{FF2B5EF4-FFF2-40B4-BE49-F238E27FC236}">
                  <a16:creationId xmlns:a16="http://schemas.microsoft.com/office/drawing/2014/main" id="{96BED168-A3D9-43DD-AB76-E9D19A645F9B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C8B4FB-D7AB-4577-B379-9E724F56B8E0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4ACBF0-B48E-47D4-A018-7807C7EC70D6}"/>
              </a:ext>
            </a:extLst>
          </p:cNvPr>
          <p:cNvGrpSpPr/>
          <p:nvPr/>
        </p:nvGrpSpPr>
        <p:grpSpPr>
          <a:xfrm>
            <a:off x="4159462" y="410176"/>
            <a:ext cx="720000" cy="361604"/>
            <a:chOff x="10681275" y="5296336"/>
            <a:chExt cx="720000" cy="361604"/>
          </a:xfrm>
        </p:grpSpPr>
        <p:sp>
          <p:nvSpPr>
            <p:cNvPr id="31" name="Стрелка: вправо 30">
              <a:extLst>
                <a:ext uri="{FF2B5EF4-FFF2-40B4-BE49-F238E27FC236}">
                  <a16:creationId xmlns:a16="http://schemas.microsoft.com/office/drawing/2014/main" id="{FD90926F-2CBD-41DA-9688-3E1BF9FDD553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4ABB7C-1507-4F61-A6C1-AD0DFAEC0BBA}"/>
                </a:ext>
              </a:extLst>
            </p:cNvPr>
            <p:cNvSpPr txBox="1"/>
            <p:nvPr/>
          </p:nvSpPr>
          <p:spPr>
            <a:xfrm>
              <a:off x="10906462" y="53386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6BF11FE-5832-4C27-A3D8-D0BB35303038}"/>
              </a:ext>
            </a:extLst>
          </p:cNvPr>
          <p:cNvGrpSpPr/>
          <p:nvPr/>
        </p:nvGrpSpPr>
        <p:grpSpPr>
          <a:xfrm>
            <a:off x="3911674" y="3052270"/>
            <a:ext cx="720000" cy="361604"/>
            <a:chOff x="10681275" y="5296336"/>
            <a:chExt cx="720000" cy="361604"/>
          </a:xfrm>
        </p:grpSpPr>
        <p:sp>
          <p:nvSpPr>
            <p:cNvPr id="35" name="Стрелка: вправо 34">
              <a:extLst>
                <a:ext uri="{FF2B5EF4-FFF2-40B4-BE49-F238E27FC236}">
                  <a16:creationId xmlns:a16="http://schemas.microsoft.com/office/drawing/2014/main" id="{6168A853-5518-46C0-9712-BAF7A2E7F611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2E3C73-E08D-47C8-BB5B-DF19209E7D2B}"/>
                </a:ext>
              </a:extLst>
            </p:cNvPr>
            <p:cNvSpPr txBox="1"/>
            <p:nvPr/>
          </p:nvSpPr>
          <p:spPr>
            <a:xfrm>
              <a:off x="10906462" y="5338638"/>
              <a:ext cx="3461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7440ED3-C616-4FE6-955D-DCA41DC1CC8D}"/>
              </a:ext>
            </a:extLst>
          </p:cNvPr>
          <p:cNvGrpSpPr/>
          <p:nvPr/>
        </p:nvGrpSpPr>
        <p:grpSpPr>
          <a:xfrm>
            <a:off x="4722665" y="1659638"/>
            <a:ext cx="720000" cy="361604"/>
            <a:chOff x="10681275" y="5296336"/>
            <a:chExt cx="720000" cy="361604"/>
          </a:xfrm>
        </p:grpSpPr>
        <p:sp>
          <p:nvSpPr>
            <p:cNvPr id="38" name="Стрелка: вправо 37">
              <a:extLst>
                <a:ext uri="{FF2B5EF4-FFF2-40B4-BE49-F238E27FC236}">
                  <a16:creationId xmlns:a16="http://schemas.microsoft.com/office/drawing/2014/main" id="{8BBEF19A-F391-4C57-B9A3-42E11C4F606D}"/>
                </a:ext>
              </a:extLst>
            </p:cNvPr>
            <p:cNvSpPr/>
            <p:nvPr/>
          </p:nvSpPr>
          <p:spPr>
            <a:xfrm>
              <a:off x="10681275" y="5296336"/>
              <a:ext cx="720000" cy="361604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4F4045-F175-49E6-AD00-4DE747A00337}"/>
                </a:ext>
              </a:extLst>
            </p:cNvPr>
            <p:cNvSpPr txBox="1"/>
            <p:nvPr/>
          </p:nvSpPr>
          <p:spPr>
            <a:xfrm>
              <a:off x="10906462" y="53386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5301349-6A75-43FF-BB1F-E63A8191A1C2}"/>
              </a:ext>
            </a:extLst>
          </p:cNvPr>
          <p:cNvSpPr txBox="1"/>
          <p:nvPr/>
        </p:nvSpPr>
        <p:spPr>
          <a:xfrm>
            <a:off x="9996129" y="4243097"/>
            <a:ext cx="2123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9- Конфигурация шовной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зоны, разделяющей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Магнитогорскую и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Восточно-Уральскую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мегазоны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B0FC10-A759-47C7-8DFD-56F75EF23621}"/>
              </a:ext>
            </a:extLst>
          </p:cNvPr>
          <p:cNvSpPr txBox="1"/>
          <p:nvPr/>
        </p:nvSpPr>
        <p:spPr>
          <a:xfrm>
            <a:off x="10031258" y="5330742"/>
            <a:ext cx="2063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10- Единый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Джабыкский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плутон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635BB9-050B-4CEF-897F-6607A7E755C1}"/>
              </a:ext>
            </a:extLst>
          </p:cNvPr>
          <p:cNvSpPr txBox="1"/>
          <p:nvPr/>
        </p:nvSpPr>
        <p:spPr>
          <a:xfrm>
            <a:off x="10031258" y="5910757"/>
            <a:ext cx="2034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11- Два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разновозрастых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тела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Суундукского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массива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89D5A4-B57B-472E-8A04-A8F83FBF9C55}"/>
              </a:ext>
            </a:extLst>
          </p:cNvPr>
          <p:cNvSpPr txBox="1"/>
          <p:nvPr/>
        </p:nvSpPr>
        <p:spPr>
          <a:xfrm>
            <a:off x="3988442" y="4627016"/>
            <a:ext cx="2288704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Восточно-Уральская</a:t>
            </a:r>
          </a:p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мегазона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8968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15860</TotalTime>
  <Words>1031</Words>
  <Application>Microsoft Office PowerPoint</Application>
  <PresentationFormat>Широкоэкранный</PresentationFormat>
  <Paragraphs>219</Paragraphs>
  <Slides>16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1_Тема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Рекант Павел Витольдович</dc:creator>
  <cp:lastModifiedBy>Кашубин Сергей Николаевич</cp:lastModifiedBy>
  <cp:revision>304</cp:revision>
  <cp:lastPrinted>2023-03-23T08:34:59Z</cp:lastPrinted>
  <dcterms:created xsi:type="dcterms:W3CDTF">2022-07-16T12:39:01Z</dcterms:created>
  <dcterms:modified xsi:type="dcterms:W3CDTF">2023-03-24T10:53:15Z</dcterms:modified>
</cp:coreProperties>
</file>