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24"/>
  </p:notesMasterIdLst>
  <p:sldIdLst>
    <p:sldId id="266" r:id="rId2"/>
    <p:sldId id="273" r:id="rId3"/>
    <p:sldId id="265" r:id="rId4"/>
    <p:sldId id="259" r:id="rId5"/>
    <p:sldId id="289" r:id="rId6"/>
    <p:sldId id="261" r:id="rId7"/>
    <p:sldId id="291" r:id="rId8"/>
    <p:sldId id="290" r:id="rId9"/>
    <p:sldId id="295" r:id="rId10"/>
    <p:sldId id="296" r:id="rId11"/>
    <p:sldId id="292" r:id="rId12"/>
    <p:sldId id="293" r:id="rId13"/>
    <p:sldId id="297" r:id="rId14"/>
    <p:sldId id="294" r:id="rId15"/>
    <p:sldId id="298" r:id="rId16"/>
    <p:sldId id="300" r:id="rId17"/>
    <p:sldId id="299" r:id="rId18"/>
    <p:sldId id="301" r:id="rId19"/>
    <p:sldId id="302" r:id="rId20"/>
    <p:sldId id="303" r:id="rId21"/>
    <p:sldId id="30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>
      <p:cViewPr varScale="1">
        <p:scale>
          <a:sx n="115" d="100"/>
          <a:sy n="115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39203-4CC4-4C43-9FDF-AF7D5E7B9CBC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25BC4-D834-41F4-AD76-E268DB0BB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0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352425" y="234950"/>
            <a:ext cx="7942263" cy="44688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277075" y="4857199"/>
            <a:ext cx="6733076" cy="42015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15000"/>
              </a:lnSpc>
              <a:spcBef>
                <a:spcPts val="650"/>
              </a:spcBef>
            </a:pPr>
            <a:endParaRPr lang="ru-RU" altLang="ru-RU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4095261" y="9058735"/>
            <a:ext cx="3131104" cy="479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55650" indent="-277813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71575" indent="-217488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47825" indent="-217488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124075" indent="-217488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81275" indent="-2174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3038475" indent="-2174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95675" indent="-2174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952875" indent="-2174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67118A-A758-49EE-96B3-CE2078918FD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CFE8B-9A32-4631-AE25-0F26C8D7DC89}" type="slidenum">
              <a:rPr lang="ru-RU" altLang="ru-RU" smtClean="0"/>
              <a:pPr/>
              <a:t>4</a:t>
            </a:fld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46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CFE8B-9A32-4631-AE25-0F26C8D7DC89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0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7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1C0F0-9133-404A-8161-A376B1E913D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1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42D3-1169-404B-9D4C-911AE2B33179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C37D-8261-482F-BD86-A90935D87CCE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6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555-CCA1-44F3-B7EF-703B84D4A751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5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90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554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6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2844-4929-402F-A1C8-13871CD97B45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2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DCBB-8CA4-4E9D-9A29-107442D918E1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4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3CB8D-AEC2-4E6A-B31B-8BE0416E16E5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2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42C-FF75-4258-AC33-748D8144A195}" type="datetime1">
              <a:rPr lang="ru-RU" smtClean="0"/>
              <a:t>20.04.2023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7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D4FF0-CE2C-444A-B3BA-226C9E6CA2D8}" type="datetime1">
              <a:rPr lang="ru-RU" smtClean="0"/>
              <a:t>20.04.2023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B8DB-3C87-416A-BB0A-D722E27ABACB}" type="datetime1">
              <a:rPr lang="ru-RU" smtClean="0"/>
              <a:t>20.04.2023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8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F1AA-5F42-4D32-83D7-802BC5114EAA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8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B23E1-E3AC-4499-B7DA-78C83E7E6785}" type="datetime1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0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A4B53-58C2-41A7-A1FC-D1CB7059BE09}" type="datetime1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4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628800"/>
            <a:ext cx="9518463" cy="3187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3992" y="6084585"/>
            <a:ext cx="5688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232C82"/>
                </a:solidFill>
              </a:rPr>
              <a:t>И.Ю. Винокуров, С.Н. Кашубин</a:t>
            </a:r>
            <a:r>
              <a:rPr lang="ru-RU" sz="1600" b="1" i="1" dirty="0">
                <a:solidFill>
                  <a:srgbClr val="232C82"/>
                </a:solidFill>
              </a:rPr>
              <a:t>, Н.А. </a:t>
            </a:r>
            <a:r>
              <a:rPr lang="ru-RU" sz="1600" b="1" i="1" dirty="0" smtClean="0">
                <a:solidFill>
                  <a:srgbClr val="232C82"/>
                </a:solidFill>
              </a:rPr>
              <a:t>Крупнова, </a:t>
            </a:r>
            <a:r>
              <a:rPr lang="ru-RU" sz="1600" b="1" i="1" dirty="0">
                <a:solidFill>
                  <a:srgbClr val="232C82"/>
                </a:solidFill>
              </a:rPr>
              <a:t>А.В</a:t>
            </a:r>
            <a:r>
              <a:rPr lang="ru-RU" sz="1600" b="1" i="1" dirty="0" smtClean="0">
                <a:solidFill>
                  <a:srgbClr val="232C82"/>
                </a:solidFill>
              </a:rPr>
              <a:t>. Рыбалка </a:t>
            </a:r>
            <a:endParaRPr lang="ru-RU" sz="1600" b="1" i="1" dirty="0">
              <a:solidFill>
                <a:srgbClr val="232C82"/>
              </a:solidFill>
            </a:endParaRPr>
          </a:p>
          <a:p>
            <a:pPr algn="r"/>
            <a:r>
              <a:rPr lang="ru-RU" sz="1600" b="1" i="1" dirty="0" smtClean="0">
                <a:solidFill>
                  <a:srgbClr val="232C82"/>
                </a:solidFill>
              </a:rPr>
              <a:t>ФГБУ </a:t>
            </a:r>
            <a:r>
              <a:rPr lang="ru-RU" sz="1600" b="1" i="1" dirty="0">
                <a:solidFill>
                  <a:srgbClr val="232C82"/>
                </a:solidFill>
              </a:rPr>
              <a:t>«ВСЕГЕИ»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8128" y="292600"/>
            <a:ext cx="406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32C82"/>
                </a:solidFill>
              </a:rPr>
              <a:t>Санкт-Петербург, </a:t>
            </a:r>
            <a:r>
              <a:rPr lang="ru-RU" sz="1400" b="1" dirty="0" smtClean="0">
                <a:solidFill>
                  <a:srgbClr val="232C82"/>
                </a:solidFill>
              </a:rPr>
              <a:t>26 апреля 2023 </a:t>
            </a:r>
            <a:r>
              <a:rPr lang="ru-RU" sz="1400" b="1" dirty="0">
                <a:solidFill>
                  <a:srgbClr val="232C82"/>
                </a:solidFill>
              </a:rPr>
              <a:t>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9456" y="645585"/>
            <a:ext cx="9793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Всероссийское совещание </a:t>
            </a:r>
            <a:endParaRPr lang="ru-RU" b="1" dirty="0" smtClean="0">
              <a:solidFill>
                <a:srgbClr val="232C82"/>
              </a:solidFill>
            </a:endParaRPr>
          </a:p>
          <a:p>
            <a:pPr algn="ctr"/>
            <a:r>
              <a:rPr lang="ru-RU" b="1" dirty="0" smtClean="0">
                <a:solidFill>
                  <a:srgbClr val="232C82"/>
                </a:solidFill>
              </a:rPr>
              <a:t>«</a:t>
            </a:r>
            <a:r>
              <a:rPr lang="ru-RU" b="1" dirty="0">
                <a:solidFill>
                  <a:srgbClr val="232C82"/>
                </a:solidFill>
              </a:rPr>
              <a:t>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99456" y="4869160"/>
            <a:ext cx="9793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32C82"/>
                </a:solidFill>
              </a:rPr>
              <a:t>Модель глубинного строения Баренцево-Карского региона по системе</a:t>
            </a:r>
          </a:p>
          <a:p>
            <a:pPr algn="ctr"/>
            <a:r>
              <a:rPr lang="ru-RU" sz="2400" b="1" dirty="0">
                <a:solidFill>
                  <a:srgbClr val="232C82"/>
                </a:solidFill>
              </a:rPr>
              <a:t>опорных геолого-геофизических профилей и ее использование при</a:t>
            </a:r>
          </a:p>
          <a:p>
            <a:pPr algn="ctr"/>
            <a:r>
              <a:rPr lang="ru-RU" sz="2400" b="1" dirty="0">
                <a:solidFill>
                  <a:srgbClr val="232C82"/>
                </a:solidFill>
              </a:rPr>
              <a:t>мониторинге Госгеолкарты-1000/3</a:t>
            </a:r>
          </a:p>
        </p:txBody>
      </p:sp>
    </p:spTree>
    <p:extLst>
      <p:ext uri="{BB962C8B-B14F-4D97-AF65-F5344CB8AC3E}">
        <p14:creationId xmlns:p14="http://schemas.microsoft.com/office/powerpoint/2010/main" val="36437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комплекса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" y="836712"/>
            <a:ext cx="8141569" cy="5358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64" y="1233152"/>
            <a:ext cx="3271753" cy="2064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030" y="3929631"/>
            <a:ext cx="4344970" cy="24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комплекса в Баренцево-Карском регионе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836712"/>
            <a:ext cx="8229270" cy="5616624"/>
          </a:xfrm>
          <a:prstGeom prst="rect">
            <a:avLst/>
          </a:prstGeom>
        </p:spPr>
      </p:pic>
      <p:pic>
        <p:nvPicPr>
          <p:cNvPr id="58" name="Содержимое 7" descr="Рис Нагурская скв.jpg"/>
          <p:cNvPicPr>
            <a:picLocks noChangeAspect="1"/>
          </p:cNvPicPr>
          <p:nvPr/>
        </p:nvPicPr>
        <p:blipFill rotWithShape="1">
          <a:blip r:embed="rId3" cstate="print"/>
          <a:srcRect r="58116"/>
          <a:stretch/>
        </p:blipFill>
        <p:spPr>
          <a:xfrm>
            <a:off x="-36140" y="1021394"/>
            <a:ext cx="3539852" cy="5719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4673" t="64419" r="-621" b="6741"/>
          <a:stretch/>
        </p:blipFill>
        <p:spPr>
          <a:xfrm>
            <a:off x="3575720" y="703324"/>
            <a:ext cx="3456384" cy="1206992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191344" y="4869160"/>
            <a:ext cx="792088" cy="3600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91344" y="5805264"/>
            <a:ext cx="792088" cy="3600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026BFE1-AAC0-48EE-AF82-D64B58026D09}"/>
              </a:ext>
            </a:extLst>
          </p:cNvPr>
          <p:cNvSpPr/>
          <p:nvPr/>
        </p:nvSpPr>
        <p:spPr>
          <a:xfrm>
            <a:off x="-86866" y="733344"/>
            <a:ext cx="3669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Скв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Нагурская (</a:t>
            </a:r>
            <a:r>
              <a:rPr lang="ru-RU" alt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о.Земля</a:t>
            </a:r>
            <a:r>
              <a:rPr lang="ru-RU" alt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Александры, ЗФИ)</a:t>
            </a:r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комплекса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429000"/>
            <a:ext cx="5688632" cy="3326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27" y="3518168"/>
            <a:ext cx="5094881" cy="33398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2" y="600827"/>
            <a:ext cx="9327896" cy="2917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13" y="1499400"/>
            <a:ext cx="2683601" cy="1353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77815" y="6021288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(ОАО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МАГЭ, 2011</a:t>
            </a:r>
            <a:r>
              <a:rPr lang="ru-RU" i="1" dirty="0" smtClean="0"/>
              <a:t>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76320" y="6066177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(ОАО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МАГЭ, 2011</a:t>
            </a:r>
            <a:r>
              <a:rPr lang="ru-RU" i="1" dirty="0" smtClean="0"/>
              <a:t>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62138" y="2536408"/>
            <a:ext cx="188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(ВСЕГЕИ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r>
              <a:rPr lang="ru-RU" i="1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8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комплекса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487210"/>
            <a:ext cx="5688632" cy="33261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27" y="3545552"/>
            <a:ext cx="5094881" cy="3339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633" y="1232899"/>
            <a:ext cx="3211981" cy="1620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685261"/>
            <a:ext cx="8496944" cy="30015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7815" y="6021288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(ОАО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МАГЭ, 2011</a:t>
            </a:r>
            <a:r>
              <a:rPr lang="ru-RU" i="1" dirty="0" smtClean="0"/>
              <a:t>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88288" y="6177801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(ОАО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МАГЭ, 2011</a:t>
            </a:r>
            <a:r>
              <a:rPr lang="ru-RU" i="1" dirty="0" smtClean="0"/>
              <a:t>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688288" y="3003791"/>
            <a:ext cx="188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(ВСЕГЕИ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  <a:r>
              <a:rPr lang="ru-RU" i="1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4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68914"/>
            <a:ext cx="11809312" cy="294436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495600" y="107340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Объем и возрастной диапазон нижних комплексов осадочного чехла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473647"/>
            <a:ext cx="4896544" cy="3344158"/>
          </a:xfrm>
          <a:prstGeom prst="rect">
            <a:avLst/>
          </a:prstGeom>
        </p:spPr>
      </p:pic>
      <p:pic>
        <p:nvPicPr>
          <p:cNvPr id="9" name="Рисунок 8" descr="C:\Users\Ilya_Vinokurov\AppData\Local\Microsoft\Windows\INetCache\Content.Word\Плотн_Аксонометрия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572963"/>
            <a:ext cx="4752528" cy="3023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083301" y="2942851"/>
            <a:ext cx="1465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Винокуров, 2010</a:t>
            </a:r>
            <a:r>
              <a:rPr lang="ru-RU" sz="1200" i="1" dirty="0"/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19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7621046" y="980728"/>
            <a:ext cx="4526826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24744"/>
            <a:ext cx="7501710" cy="50187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115" y="611396"/>
            <a:ext cx="7587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проявления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рифтогенных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процессов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Винокуров, 2010</a:t>
            </a:r>
            <a:r>
              <a:rPr lang="ru-RU" i="1" dirty="0" smtClean="0">
                <a:latin typeface="+mn-lt"/>
              </a:rPr>
              <a:t>)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6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126483"/>
            <a:ext cx="6192688" cy="47589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03" y="653551"/>
            <a:ext cx="5385023" cy="4018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0828"/>
            <a:ext cx="6096000" cy="3168172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3359696" y="1916832"/>
            <a:ext cx="2736304" cy="93610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118736" y="1491627"/>
            <a:ext cx="198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Профиль ГСЗ-1982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74063" y="1806229"/>
            <a:ext cx="3604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Сейсмический и глубинный геологический разрезы </a:t>
            </a:r>
          </a:p>
          <a:p>
            <a:r>
              <a:rPr lang="ru-RU" sz="1200" dirty="0" smtClean="0"/>
              <a:t>по профилю ГСЗ-1982 (Верба и др., 1986)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1702" y="4747773"/>
            <a:ext cx="5312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2- область отсутствия слоя со скоростями 6,0-6,2 км/с по данным </a:t>
            </a:r>
          </a:p>
          <a:p>
            <a:r>
              <a:rPr lang="ru-RU" sz="1400" b="1" dirty="0" smtClean="0"/>
              <a:t>профилей ГСЗ-1976 и ГСЗ-1982 (Непрочнов и др., 2000)</a:t>
            </a:r>
            <a:endParaRPr lang="ru-RU" sz="14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040216" y="4672325"/>
            <a:ext cx="720080" cy="84490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1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1" y="836712"/>
            <a:ext cx="11854978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" y="2212851"/>
            <a:ext cx="6055056" cy="465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219593"/>
            <a:ext cx="6046282" cy="46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675140"/>
            <a:ext cx="9011700" cy="61546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4727330"/>
            <a:ext cx="7461519" cy="20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96" y="618500"/>
            <a:ext cx="9011700" cy="6154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5447928" y="2708920"/>
            <a:ext cx="2088232" cy="64807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9634" r="28048"/>
          <a:stretch/>
        </p:blipFill>
        <p:spPr>
          <a:xfrm>
            <a:off x="7567710" y="3202948"/>
            <a:ext cx="4624290" cy="356794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44472" y="6165304"/>
            <a:ext cx="1465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Винокуров, 2010</a:t>
            </a:r>
            <a:r>
              <a:rPr lang="ru-RU" sz="1200" i="1" dirty="0"/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90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8640" y="-31219"/>
            <a:ext cx="10153035" cy="655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Схема расположения опорных геолого-геофизических профилей, параметрических и сверхглубоких скважин (по состоянию на </a:t>
            </a:r>
            <a:r>
              <a:rPr lang="ru-RU" b="1" dirty="0" smtClean="0">
                <a:solidFill>
                  <a:srgbClr val="232C82"/>
                </a:solidFill>
              </a:rPr>
              <a:t>01.04.2023</a:t>
            </a:r>
            <a:r>
              <a:rPr lang="ru-RU" b="1" dirty="0">
                <a:solidFill>
                  <a:srgbClr val="232C82"/>
                </a:solidFill>
              </a:rPr>
              <a:t> г.)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0" y="851608"/>
            <a:ext cx="9864910" cy="5641267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49C5BE6E-2E22-43B3-8B9F-9FF996857C21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b="1" dirty="0"/>
          </a:p>
        </p:txBody>
      </p:sp>
      <p:sp>
        <p:nvSpPr>
          <p:cNvPr id="2" name="Овал 1"/>
          <p:cNvSpPr/>
          <p:nvPr/>
        </p:nvSpPr>
        <p:spPr>
          <a:xfrm>
            <a:off x="3431704" y="1052736"/>
            <a:ext cx="3384376" cy="19442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3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40516"/>
            <a:ext cx="8350975" cy="641748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2279576" y="40406"/>
            <a:ext cx="789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13290" y="2488982"/>
            <a:ext cx="1512168" cy="2092146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7" y="600827"/>
            <a:ext cx="5686493" cy="3804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853" y="3546109"/>
            <a:ext cx="4455165" cy="33118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3396" y="6490962"/>
            <a:ext cx="87153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Тектоническая карта Баренцево-Карского региона (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Верба,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ru-RU" i="1" dirty="0" smtClean="0">
                <a:latin typeface="+mn-lt"/>
              </a:rPr>
              <a:t>)</a:t>
            </a:r>
            <a:endParaRPr lang="ru-RU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59896" y="502332"/>
            <a:ext cx="87153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проявления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рифтогенных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процессов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Винокуров, 2010</a:t>
            </a:r>
            <a:r>
              <a:rPr lang="ru-RU" i="1" dirty="0" smtClean="0">
                <a:latin typeface="+mn-lt"/>
              </a:rPr>
              <a:t>)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01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48680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31504" y="61188"/>
            <a:ext cx="87153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344" y="612876"/>
            <a:ext cx="120006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Баренцево-Карский регион обладает мозаично-блоковой структурой докембрийского фундамента, выполненного разновозрастными кристаллическими образованиями. Современная глубинная структура основания осадочного чехла Баренцево-Карского региона представляет собой ансамбль четырех крупных литосферных блоков: Тимано-Печорской, </a:t>
            </a:r>
            <a:r>
              <a:rPr lang="ru-RU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Свальбардской</a:t>
            </a: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(</a:t>
            </a:r>
            <a:r>
              <a:rPr lang="ru-RU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Баренцевской</a:t>
            </a: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) и Карской </a:t>
            </a:r>
            <a:r>
              <a:rPr lang="ru-RU" sz="1600" dirty="0" err="1">
                <a:solidFill>
                  <a:srgbClr val="0070C0"/>
                </a:solidFill>
                <a:latin typeface="Arial" charset="0"/>
                <a:cs typeface="Arial" charset="0"/>
              </a:rPr>
              <a:t>протоконтинентальных</a:t>
            </a:r>
            <a:r>
              <a:rPr lang="ru-RU" sz="1600" dirty="0">
                <a:solidFill>
                  <a:srgbClr val="0070C0"/>
                </a:solidFill>
                <a:latin typeface="Arial" charset="0"/>
                <a:cs typeface="Arial" charset="0"/>
              </a:rPr>
              <a:t> плит и Южно-Карской области, являющейся по традиционному восприятию северной окраиной Западно-Сибирской плиты. . </a:t>
            </a:r>
            <a:endParaRPr lang="ru-RU" sz="1600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Выработаны 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критерии выделения промежуточного комплекса в Баренцево-Карском регионе по геофизическим данным, полученным на опорных профилях, данным регионального сейсмопрофилирования МОВ-ОГТ и геологическим материалам по островной суше. Данный комплекс залегает ниже поверхности ОГ Ф(PZ1), связанной с подошвой палеозой-кайнозойского осадочного чехла, отличается характерной картиной отражателей, имеет скорости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Vр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= 5,5-6,0 км/сек и отношения скоростей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Vp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/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Vs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1,71-1,73. Выделение промежуточного комплекса в регионе осуществлено впервые. Это позволит актуализировать легенду Баренцево-Северо-Карской серии листов ГГК 1/1000.</a:t>
            </a:r>
            <a:endParaRPr lang="ru-RU" sz="16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Промежуточный комплекс развит в регионе не повсеместно. В северо-западной части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Свальдбардской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плиты его существование установлено в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скв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 Нагурская, где он представлен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неопротерозойскими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кварцитами и кристаллическими сланцами и прослеживается далеко на восток до бортов среднепалеозойского (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ранне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-среднедевонского?) раскрытия Восточно-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Баренцевского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рифтогенного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мегапрогиба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 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Вероятно прослеживание комплекса на 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юг в зону Центрально-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Баренцевских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поднятий, где он может представлять интерес и в плане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нефтегазоносности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</a:t>
            </a:r>
            <a:endParaRPr lang="ru-RU" sz="1600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Главным тектоническим процессом в Баренцево-Карском регионе, формирующим структуру его коры, начиная со среднего палеозоя, является </a:t>
            </a:r>
            <a:r>
              <a:rPr lang="ru-RU" sz="1600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рифтогенез</a:t>
            </a:r>
            <a:r>
              <a:rPr lang="ru-RU" sz="16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 Его широкое проявление привело к большому разнообразию геологического строения земной коры региона.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Установленная 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ось раскрытия среднепалеозойского (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ранне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-среднедевонского?) Восточно-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Баренцевского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рифтогенного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мегапрогиба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проходит 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через современные 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Адмиралтейский </a:t>
            </a:r>
            <a:r>
              <a:rPr lang="ru-RU" sz="16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мегавал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и 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ступень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Тегетгофа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, по своему направлению повторяя ось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рифтогенного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синхронного Центрально-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Новоземельского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прогиба. Это позволяет 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по-новому 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взглянуть на историю геологического развития данных региональных структур, возможно инверсионных поднятий, и повышает перспективы их </a:t>
            </a:r>
            <a:r>
              <a:rPr lang="ru-RU" sz="16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нефтегазоносности</a:t>
            </a: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.</a:t>
            </a:r>
            <a:endParaRPr lang="ru-RU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052736"/>
            <a:ext cx="9636548" cy="3227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75D4F-BF10-4526-A97D-41575BE78F16}"/>
              </a:ext>
            </a:extLst>
          </p:cNvPr>
          <p:cNvSpPr txBox="1"/>
          <p:nvPr/>
        </p:nvSpPr>
        <p:spPr>
          <a:xfrm>
            <a:off x="1926036" y="4725144"/>
            <a:ext cx="8339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232C82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2333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659412" y="712185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38938" y="44624"/>
            <a:ext cx="884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32C82"/>
                </a:solidFill>
              </a:rPr>
              <a:t>Основные проблемы геологического строения Баренцево-Карского региона</a:t>
            </a:r>
            <a:endParaRPr lang="ru-RU" sz="2000" b="1" dirty="0">
              <a:solidFill>
                <a:srgbClr val="232C82"/>
              </a:solidFill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1FEB63DA-0926-4E1F-946A-5CA9780316AE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68" y="444735"/>
            <a:ext cx="7978488" cy="61312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352" y="1124744"/>
            <a:ext cx="4176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Возраст, состав и строение различных блоков фундамента</a:t>
            </a:r>
          </a:p>
          <a:p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Наличие и </a:t>
            </a:r>
            <a:r>
              <a:rPr lang="ru-RU" b="1" dirty="0">
                <a:solidFill>
                  <a:schemeClr val="accent1"/>
                </a:solidFill>
              </a:rPr>
              <a:t>объем «промежуточного» </a:t>
            </a:r>
            <a:r>
              <a:rPr lang="ru-RU" b="1" dirty="0" err="1" smtClean="0">
                <a:solidFill>
                  <a:schemeClr val="accent1"/>
                </a:solidFill>
              </a:rPr>
              <a:t>складчато</a:t>
            </a:r>
            <a:r>
              <a:rPr lang="ru-RU" b="1" dirty="0" smtClean="0">
                <a:solidFill>
                  <a:schemeClr val="accent1"/>
                </a:solidFill>
              </a:rPr>
              <a:t>-метаморфического (</a:t>
            </a:r>
            <a:r>
              <a:rPr lang="ru-RU" b="1" dirty="0" err="1" smtClean="0">
                <a:solidFill>
                  <a:schemeClr val="accent1"/>
                </a:solidFill>
              </a:rPr>
              <a:t>супракрустального</a:t>
            </a:r>
            <a:r>
              <a:rPr lang="ru-RU" b="1" dirty="0" smtClean="0">
                <a:solidFill>
                  <a:schemeClr val="accent1"/>
                </a:solidFill>
              </a:rPr>
              <a:t>) комплекса</a:t>
            </a:r>
          </a:p>
          <a:p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Объем и возрастной диапазон нижних комплексов осадочного чехла</a:t>
            </a:r>
          </a:p>
          <a:p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Реконструкция процессов деструкции земной коры в регионе</a:t>
            </a:r>
          </a:p>
          <a:p>
            <a:endParaRPr lang="ru-RU" b="1" dirty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Реконструкция ранних этапов истории геологического развития региона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5771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1440648" y="8393011"/>
            <a:ext cx="8856662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Номер слайда 1">
            <a:extLst>
              <a:ext uri="{FF2B5EF4-FFF2-40B4-BE49-F238E27FC236}">
                <a16:creationId xmlns:a16="http://schemas.microsoft.com/office/drawing/2014/main" id="{8D9F2FC2-1A76-4A13-A70B-BFD9B09466EF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EF5E77-2D29-4DD1-910F-FBB1E182E31C}"/>
              </a:ext>
            </a:extLst>
          </p:cNvPr>
          <p:cNvSpPr/>
          <p:nvPr/>
        </p:nvSpPr>
        <p:spPr>
          <a:xfrm>
            <a:off x="882868" y="44625"/>
            <a:ext cx="1037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Возраст, состав и строение различных блоков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фундамента Баренцево-Карского региона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9D9F8326-6161-486E-9479-6545E511B999}"/>
              </a:ext>
            </a:extLst>
          </p:cNvPr>
          <p:cNvSpPr txBox="1">
            <a:spLocks/>
          </p:cNvSpPr>
          <p:nvPr/>
        </p:nvSpPr>
        <p:spPr>
          <a:xfrm>
            <a:off x="1403157" y="686010"/>
            <a:ext cx="7886700" cy="591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600" r="1" b="5073"/>
          <a:stretch/>
        </p:blipFill>
        <p:spPr>
          <a:xfrm>
            <a:off x="5912566" y="1544245"/>
            <a:ext cx="6350900" cy="4752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2"/>
          <a:stretch/>
        </p:blipFill>
        <p:spPr>
          <a:xfrm>
            <a:off x="48343" y="764704"/>
            <a:ext cx="5735960" cy="3759424"/>
          </a:xfrm>
          <a:prstGeom prst="rect">
            <a:avLst/>
          </a:prstGeom>
        </p:spPr>
      </p:pic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48343" y="4640238"/>
            <a:ext cx="5832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smtClean="0"/>
              <a:t>Схема районирования вертикального градиента аномального магнитного поля (</a:t>
            </a:r>
            <a:r>
              <a:rPr lang="ru-RU" altLang="ru-RU" sz="1400" dirty="0" err="1" smtClean="0"/>
              <a:t>Севморгео</a:t>
            </a:r>
            <a:r>
              <a:rPr lang="ru-RU" altLang="ru-RU" sz="1400" dirty="0" smtClean="0"/>
              <a:t>, 2010)</a:t>
            </a:r>
            <a:endParaRPr lang="ru-RU" altLang="ru-RU" sz="1400" dirty="0"/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5784303" y="1236468"/>
            <a:ext cx="64076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smtClean="0"/>
              <a:t>Карта глубинного строения Баренцево-Карского региона (Винокуров, 2010)</a:t>
            </a:r>
            <a:endParaRPr lang="ru-RU" altLang="ru-RU" sz="1400" dirty="0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173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1440648" y="8393011"/>
            <a:ext cx="8856662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Номер слайда 1">
            <a:extLst>
              <a:ext uri="{FF2B5EF4-FFF2-40B4-BE49-F238E27FC236}">
                <a16:creationId xmlns:a16="http://schemas.microsoft.com/office/drawing/2014/main" id="{8D9F2FC2-1A76-4A13-A70B-BFD9B09466EF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EF5E77-2D29-4DD1-910F-FBB1E182E31C}"/>
              </a:ext>
            </a:extLst>
          </p:cNvPr>
          <p:cNvSpPr/>
          <p:nvPr/>
        </p:nvSpPr>
        <p:spPr>
          <a:xfrm>
            <a:off x="882868" y="44625"/>
            <a:ext cx="1037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Возраст, состав и строение различных блоков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фундамента Баренцево-Карского региона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9D9F8326-6161-486E-9479-6545E511B999}"/>
              </a:ext>
            </a:extLst>
          </p:cNvPr>
          <p:cNvSpPr txBox="1">
            <a:spLocks/>
          </p:cNvSpPr>
          <p:nvPr/>
        </p:nvSpPr>
        <p:spPr>
          <a:xfrm>
            <a:off x="1403157" y="686010"/>
            <a:ext cx="7886700" cy="591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479643" y="2054047"/>
            <a:ext cx="13873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Gee, 2010</a:t>
            </a:r>
            <a:endParaRPr lang="ru-RU" sz="14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3" descr="drillholes [Converted]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00" y="631168"/>
            <a:ext cx="3434852" cy="30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96" y="631168"/>
            <a:ext cx="5627728" cy="3805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975" y="4324425"/>
            <a:ext cx="4194067" cy="1417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365" y="5861669"/>
            <a:ext cx="4100677" cy="96079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34786"/>
            <a:ext cx="4752528" cy="3265095"/>
          </a:xfrm>
          <a:prstGeom prst="rect">
            <a:avLst/>
          </a:prstGeom>
        </p:spPr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0391497" y="4300255"/>
            <a:ext cx="17281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14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Faleide</a:t>
            </a:r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, 2010</a:t>
            </a:r>
            <a:endParaRPr lang="ru-RU" sz="14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752528" y="5469052"/>
            <a:ext cx="18107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nb-NO" sz="1400" i="1" dirty="0">
                <a:cs typeface="Arial" charset="0"/>
              </a:rPr>
              <a:t>Breivik et al. (2005)</a:t>
            </a:r>
            <a:endParaRPr lang="ru-RU" sz="14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590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DAAD9886-6E5C-49D5-A347-7A14E7A033BE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rgbClr val="00206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F5E77-2D29-4DD1-910F-FBB1E182E31C}"/>
              </a:ext>
            </a:extLst>
          </p:cNvPr>
          <p:cNvSpPr/>
          <p:nvPr/>
        </p:nvSpPr>
        <p:spPr>
          <a:xfrm>
            <a:off x="911424" y="0"/>
            <a:ext cx="1037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Возраст, состав и строение различных блоков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фундамента Баренцево-Карского региона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36" y="3933056"/>
            <a:ext cx="6789229" cy="28208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35" y="3667544"/>
            <a:ext cx="2107465" cy="335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" y="2028797"/>
            <a:ext cx="3140037" cy="4725144"/>
          </a:xfrm>
          <a:prstGeom prst="rect">
            <a:avLst/>
          </a:prstGeom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636926" y="6430884"/>
            <a:ext cx="5832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Геолого-геофизическая модель по профилю </a:t>
            </a:r>
            <a:r>
              <a:rPr lang="ru-RU" altLang="ru-RU" sz="1400" dirty="0" smtClean="0"/>
              <a:t>81203 (ОАО «МАГЭ»)</a:t>
            </a:r>
            <a:endParaRPr lang="ru-RU" altLang="ru-RU" sz="1400" dirty="0"/>
          </a:p>
        </p:txBody>
      </p:sp>
      <p:pic>
        <p:nvPicPr>
          <p:cNvPr id="22" name="Picture 5" descr="F:\Отчеты\70-309\Приложения\pril_25.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28714" b="3536"/>
          <a:stretch/>
        </p:blipFill>
        <p:spPr bwMode="auto">
          <a:xfrm>
            <a:off x="3352350" y="596830"/>
            <a:ext cx="6416058" cy="340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636926" y="3440643"/>
            <a:ext cx="5832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dirty="0" err="1" smtClean="0"/>
              <a:t>Сейсмостратиграфическая</a:t>
            </a:r>
            <a:r>
              <a:rPr lang="ru-RU" altLang="ru-RU" sz="1400" dirty="0" smtClean="0"/>
              <a:t> </a:t>
            </a:r>
            <a:r>
              <a:rPr lang="ru-RU" altLang="ru-RU" sz="1400" dirty="0"/>
              <a:t>модель по профилю </a:t>
            </a:r>
            <a:r>
              <a:rPr lang="ru-RU" altLang="ru-RU" sz="1400" dirty="0" smtClean="0"/>
              <a:t>1-АР (</a:t>
            </a:r>
            <a:r>
              <a:rPr lang="ru-RU" altLang="ru-RU" sz="1400" dirty="0" err="1" smtClean="0"/>
              <a:t>Севморгео</a:t>
            </a:r>
            <a:r>
              <a:rPr lang="ru-RU" altLang="ru-RU" sz="1400" dirty="0" smtClean="0"/>
              <a:t>)</a:t>
            </a:r>
            <a:endParaRPr lang="ru-RU" altLang="ru-RU" sz="1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10776520" y="4077072"/>
            <a:ext cx="72008" cy="20162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/>
          <a:srcRect l="79135" t="5707" r="1967" b="64764"/>
          <a:stretch/>
        </p:blipFill>
        <p:spPr>
          <a:xfrm>
            <a:off x="9619511" y="1364599"/>
            <a:ext cx="2517815" cy="2098181"/>
          </a:xfrm>
          <a:prstGeom prst="rect">
            <a:avLst/>
          </a:prstGeom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7837" y="841629"/>
            <a:ext cx="33045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 err="1"/>
              <a:t>С</a:t>
            </a:r>
            <a:r>
              <a:rPr lang="ru-RU" sz="1400" dirty="0" err="1" smtClean="0"/>
              <a:t>ейсмостратиграфическая</a:t>
            </a:r>
            <a:r>
              <a:rPr lang="ru-RU" sz="1400" dirty="0" smtClean="0"/>
              <a:t> схема </a:t>
            </a:r>
          </a:p>
          <a:p>
            <a:pPr algn="ctr" eaLnBrk="1" hangingPunct="1"/>
            <a:r>
              <a:rPr lang="ru-RU" sz="1400" dirty="0" smtClean="0"/>
              <a:t>Центральной части </a:t>
            </a:r>
          </a:p>
          <a:p>
            <a:pPr algn="ctr" eaLnBrk="1" hangingPunct="1"/>
            <a:r>
              <a:rPr lang="ru-RU" sz="1400" dirty="0" smtClean="0"/>
              <a:t>Баренцевоморского шельфа </a:t>
            </a:r>
          </a:p>
          <a:p>
            <a:pPr algn="ctr" eaLnBrk="1" hangingPunct="1"/>
            <a:r>
              <a:rPr lang="ru-RU" altLang="ru-RU" sz="1400" dirty="0" smtClean="0"/>
              <a:t>(</a:t>
            </a:r>
            <a:r>
              <a:rPr lang="ru-RU" sz="1400" dirty="0"/>
              <a:t>Легенда…, </a:t>
            </a:r>
            <a:r>
              <a:rPr lang="ru-RU" sz="1400" dirty="0" smtClean="0"/>
              <a:t>2003 с изменениями и дополнениям</a:t>
            </a:r>
            <a:r>
              <a:rPr lang="ru-RU" altLang="ru-RU" sz="1400" dirty="0" smtClean="0"/>
              <a:t>)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284878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DAAD9886-6E5C-49D5-A347-7A14E7A033BE}"/>
              </a:ext>
            </a:extLst>
          </p:cNvPr>
          <p:cNvSpPr txBox="1">
            <a:spLocks/>
          </p:cNvSpPr>
          <p:nvPr/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 smtClean="0">
                <a:solidFill>
                  <a:srgbClr val="00206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F5E77-2D29-4DD1-910F-FBB1E182E31C}"/>
              </a:ext>
            </a:extLst>
          </p:cNvPr>
          <p:cNvSpPr/>
          <p:nvPr/>
        </p:nvSpPr>
        <p:spPr>
          <a:xfrm>
            <a:off x="983432" y="94635"/>
            <a:ext cx="1037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Возраст, состав и строение различных блоков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фундамента Баренцево-Карского региона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199" y="502593"/>
            <a:ext cx="2107465" cy="3351907"/>
          </a:xfrm>
          <a:prstGeom prst="rect">
            <a:avLst/>
          </a:prstGeom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8832304" y="955950"/>
            <a:ext cx="3490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200" dirty="0"/>
              <a:t>Временной сейсмический разрез (вверху) по маршруту п-ов </a:t>
            </a:r>
            <a:r>
              <a:rPr lang="ru-RU" sz="1200" dirty="0" err="1"/>
              <a:t>Варангер</a:t>
            </a:r>
            <a:r>
              <a:rPr lang="ru-RU" sz="1200" dirty="0"/>
              <a:t> – свод </a:t>
            </a:r>
            <a:r>
              <a:rPr lang="ru-RU" sz="1200" dirty="0" err="1"/>
              <a:t>Федынского</a:t>
            </a:r>
            <a:r>
              <a:rPr lang="ru-RU" sz="1200" dirty="0"/>
              <a:t> – </a:t>
            </a:r>
            <a:r>
              <a:rPr lang="ru-RU" sz="1200" dirty="0" err="1"/>
              <a:t>синеклиза</a:t>
            </a:r>
            <a:r>
              <a:rPr lang="ru-RU" sz="1200" dirty="0"/>
              <a:t> </a:t>
            </a:r>
            <a:r>
              <a:rPr lang="ru-RU" sz="1200" dirty="0" err="1"/>
              <a:t>Бьярмеланд</a:t>
            </a:r>
            <a:r>
              <a:rPr lang="ru-RU" sz="1200" dirty="0"/>
              <a:t> и результаты его интерпретации (внизу) (</a:t>
            </a:r>
            <a:r>
              <a:rPr lang="en-US" sz="1200" dirty="0" err="1"/>
              <a:t>Hassaan</a:t>
            </a:r>
            <a:r>
              <a:rPr lang="en-US" sz="1200" dirty="0"/>
              <a:t> et al</a:t>
            </a:r>
            <a:r>
              <a:rPr lang="ru-RU" sz="1200" dirty="0"/>
              <a:t>, 2020</a:t>
            </a:r>
            <a:r>
              <a:rPr lang="ru-RU" sz="1200" dirty="0" smtClean="0"/>
              <a:t>)</a:t>
            </a:r>
            <a:endParaRPr lang="ru-RU" altLang="ru-RU" sz="1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7752357" y="1133081"/>
            <a:ext cx="216024" cy="11521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6672"/>
            <a:ext cx="7130673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3180391"/>
            <a:ext cx="6485496" cy="3532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152" y="3330933"/>
            <a:ext cx="6997848" cy="1815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912" y="5060513"/>
            <a:ext cx="6840760" cy="59729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476672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44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4E1AE54-3F6A-44BC-B918-2C84B4451552}"/>
              </a:ext>
            </a:extLst>
          </p:cNvPr>
          <p:cNvGrpSpPr/>
          <p:nvPr/>
        </p:nvGrpSpPr>
        <p:grpSpPr>
          <a:xfrm>
            <a:off x="1659696" y="1104134"/>
            <a:ext cx="8790681" cy="5571148"/>
            <a:chOff x="1659696" y="1104134"/>
            <a:chExt cx="8790681" cy="55711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8001" y="1620000"/>
              <a:ext cx="2841567" cy="5040000"/>
            </a:xfrm>
            <a:prstGeom prst="rect">
              <a:avLst/>
            </a:prstGeom>
          </p:spPr>
        </p:pic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5992864" y="1788625"/>
              <a:ext cx="116840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Вода</a:t>
              </a:r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5992864" y="2426394"/>
              <a:ext cx="125743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Осадки</a:t>
              </a:r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5992864" y="4017155"/>
              <a:ext cx="125743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Верхняя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992863" y="5247949"/>
              <a:ext cx="141026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Нижняя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10" name="Rectangle 32"/>
            <p:cNvSpPr>
              <a:spLocks noChangeArrowheads="1"/>
            </p:cNvSpPr>
            <p:nvPr/>
          </p:nvSpPr>
          <p:spPr bwMode="auto">
            <a:xfrm>
              <a:off x="5992864" y="6239646"/>
              <a:ext cx="96312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b="1" dirty="0">
                  <a:cs typeface="Arial" charset="0"/>
                </a:rPr>
                <a:t>Мантия</a:t>
              </a:r>
            </a:p>
          </p:txBody>
        </p:sp>
        <p:sp>
          <p:nvSpPr>
            <p:cNvPr id="15" name="Левая фигурная скобка 14"/>
            <p:cNvSpPr/>
            <p:nvPr/>
          </p:nvSpPr>
          <p:spPr>
            <a:xfrm>
              <a:off x="2654696" y="2898291"/>
              <a:ext cx="239712" cy="3118957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Левая фигурная скобка 15"/>
            <p:cNvSpPr/>
            <p:nvPr/>
          </p:nvSpPr>
          <p:spPr>
            <a:xfrm>
              <a:off x="3346917" y="3529400"/>
              <a:ext cx="239712" cy="2496161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5992862" y="2954971"/>
              <a:ext cx="1614329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400" b="1" dirty="0">
                  <a:latin typeface="+mn-lt"/>
                </a:rPr>
                <a:t>Промежуточный структурный этаж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262009" y="6045282"/>
              <a:ext cx="720000" cy="63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262009" y="1635282"/>
              <a:ext cx="720000" cy="63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262009" y="2265282"/>
              <a:ext cx="720000" cy="63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262009" y="2895282"/>
              <a:ext cx="720000" cy="6300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262009" y="3525282"/>
              <a:ext cx="720000" cy="125999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262009" y="4785282"/>
              <a:ext cx="720000" cy="12289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3603569" y="4540520"/>
              <a:ext cx="1702764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Кровля нижней </a:t>
              </a:r>
              <a:r>
                <a:rPr lang="ru-RU" sz="1400" b="1" dirty="0" err="1">
                  <a:cs typeface="Arial" charset="0"/>
                </a:rPr>
                <a:t>коры</a:t>
              </a:r>
              <a:r>
                <a:rPr lang="ru-RU" sz="1400" b="1" dirty="0">
                  <a:cs typeface="Arial" charset="0"/>
                </a:rPr>
                <a:t> </a:t>
              </a:r>
              <a:r>
                <a:rPr lang="en-US" sz="1400" b="1" dirty="0">
                  <a:cs typeface="Arial" charset="0"/>
                </a:rPr>
                <a:t>(L)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4244027" y="5737505"/>
              <a:ext cx="104914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b="1" dirty="0">
                  <a:cs typeface="Arial" charset="0"/>
                </a:rPr>
                <a:t>Mo</a:t>
              </a:r>
              <a:r>
                <a:rPr lang="ru-RU" sz="1400" b="1" dirty="0">
                  <a:cs typeface="Arial" charset="0"/>
                </a:rPr>
                <a:t>х</a:t>
              </a:r>
              <a:r>
                <a:rPr lang="en-US" sz="1400" b="1" dirty="0">
                  <a:cs typeface="Arial" charset="0"/>
                </a:rPr>
                <a:t>o (M)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4" name="Rectangle 32"/>
            <p:cNvSpPr>
              <a:spLocks noChangeArrowheads="1"/>
            </p:cNvSpPr>
            <p:nvPr/>
          </p:nvSpPr>
          <p:spPr bwMode="auto">
            <a:xfrm>
              <a:off x="3227072" y="2639950"/>
              <a:ext cx="2079261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Акустический фундамент </a:t>
              </a:r>
              <a:r>
                <a:rPr lang="en-US" sz="1400" b="1" dirty="0">
                  <a:cs typeface="Arial" charset="0"/>
                </a:rPr>
                <a:t>(AB)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45" name="Rectangle 32"/>
            <p:cNvSpPr>
              <a:spLocks noChangeArrowheads="1"/>
            </p:cNvSpPr>
            <p:nvPr/>
          </p:nvSpPr>
          <p:spPr bwMode="auto">
            <a:xfrm>
              <a:off x="3369208" y="3271246"/>
              <a:ext cx="197668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400" b="1" dirty="0">
                  <a:cs typeface="Arial" charset="0"/>
                </a:rPr>
                <a:t>Фундамент</a:t>
              </a:r>
              <a:r>
                <a:rPr lang="en-US" sz="1400" b="1" dirty="0">
                  <a:cs typeface="Arial" charset="0"/>
                </a:rPr>
                <a:t> (B)</a:t>
              </a:r>
            </a:p>
            <a:p>
              <a:pPr algn="r">
                <a:defRPr/>
              </a:pPr>
              <a:r>
                <a:rPr lang="en-US" sz="1400" b="1" i="1" dirty="0">
                  <a:cs typeface="Arial" charset="0"/>
                </a:rPr>
                <a:t>(</a:t>
              </a:r>
              <a:r>
                <a:rPr lang="ru-RU" sz="1400" b="1" i="1" dirty="0">
                  <a:cs typeface="Arial" charset="0"/>
                </a:rPr>
                <a:t>Кровля верхней </a:t>
              </a:r>
              <a:r>
                <a:rPr lang="ru-RU" sz="1400" b="1" i="1" dirty="0" err="1">
                  <a:cs typeface="Arial" charset="0"/>
                </a:rPr>
                <a:t>коры</a:t>
              </a:r>
              <a:r>
                <a:rPr lang="en-US" sz="1400" b="1" i="1" dirty="0">
                  <a:cs typeface="Arial" charset="0"/>
                </a:rPr>
                <a:t>)</a:t>
              </a:r>
              <a:endParaRPr lang="ru-RU" sz="1400" b="1" i="1" dirty="0">
                <a:cs typeface="Arial" charset="0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869470" y="2895282"/>
              <a:ext cx="7580907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2247474" y="6033873"/>
              <a:ext cx="8202903" cy="4156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>
              <a:stCxn id="16" idx="0"/>
            </p:cNvCxnSpPr>
            <p:nvPr/>
          </p:nvCxnSpPr>
          <p:spPr>
            <a:xfrm flipV="1">
              <a:off x="3586630" y="3527341"/>
              <a:ext cx="6863747" cy="2058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2247474" y="2265282"/>
              <a:ext cx="8202903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Левая фигурная скобка 49"/>
            <p:cNvSpPr/>
            <p:nvPr/>
          </p:nvSpPr>
          <p:spPr>
            <a:xfrm>
              <a:off x="2007761" y="2265283"/>
              <a:ext cx="239712" cy="3748957"/>
            </a:xfrm>
            <a:prstGeom prst="leftBrace">
              <a:avLst>
                <a:gd name="adj1" fmla="val 41022"/>
                <a:gd name="adj2" fmla="val 50000"/>
              </a:avLst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Rectangle 3"/>
            <p:cNvSpPr>
              <a:spLocks noChangeArrowheads="1"/>
            </p:cNvSpPr>
            <p:nvPr/>
          </p:nvSpPr>
          <p:spPr bwMode="auto">
            <a:xfrm rot="16200000">
              <a:off x="848282" y="3960881"/>
              <a:ext cx="1930606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Земная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 rot="16200000">
              <a:off x="1973101" y="4630430"/>
              <a:ext cx="2303578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Кристаллическая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 rot="16200000">
              <a:off x="1126757" y="4303880"/>
              <a:ext cx="2667525" cy="307777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400" b="1" dirty="0">
                  <a:cs typeface="Arial" charset="0"/>
                </a:rPr>
                <a:t>Консолидированная </a:t>
              </a:r>
              <a:r>
                <a:rPr lang="ru-RU" sz="1400" b="1" dirty="0" err="1">
                  <a:cs typeface="Arial" charset="0"/>
                </a:rPr>
                <a:t>кора</a:t>
              </a:r>
              <a:endParaRPr lang="ru-RU" sz="1400" b="1" dirty="0">
                <a:cs typeface="Arial" charset="0"/>
              </a:endParaRPr>
            </a:p>
          </p:txBody>
        </p:sp>
        <p:sp>
          <p:nvSpPr>
            <p:cNvPr id="56" name="Rectangle 3"/>
            <p:cNvSpPr>
              <a:spLocks noChangeArrowheads="1"/>
            </p:cNvSpPr>
            <p:nvPr/>
          </p:nvSpPr>
          <p:spPr bwMode="auto">
            <a:xfrm>
              <a:off x="6057785" y="1287968"/>
              <a:ext cx="1438709" cy="276999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cs typeface="Arial" charset="0"/>
                </a:rPr>
                <a:t>Основные слои</a:t>
              </a:r>
            </a:p>
          </p:txBody>
        </p:sp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>
              <a:off x="3446585" y="1287968"/>
              <a:ext cx="1761034" cy="276999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E9E97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cs typeface="Arial" charset="0"/>
                </a:rPr>
                <a:t>Основные границы</a:t>
              </a:r>
            </a:p>
          </p:txBody>
        </p: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7497704" y="1378883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8043507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2.0</a:t>
              </a: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8682222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4.0</a:t>
              </a:r>
            </a:p>
          </p:txBody>
        </p: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9304366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6.0</a:t>
              </a:r>
            </a:p>
          </p:txBody>
        </p:sp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9927007" y="1378883"/>
              <a:ext cx="39786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8.0</a:t>
              </a:r>
            </a:p>
          </p:txBody>
        </p:sp>
        <p:sp>
          <p:nvSpPr>
            <p:cNvPr id="74" name="TextBox 73"/>
            <p:cNvSpPr txBox="1">
              <a:spLocks noChangeArrowheads="1"/>
            </p:cNvSpPr>
            <p:nvPr/>
          </p:nvSpPr>
          <p:spPr bwMode="auto">
            <a:xfrm>
              <a:off x="8296031" y="1104134"/>
              <a:ext cx="16120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Скорость </a:t>
              </a:r>
              <a:r>
                <a:rPr lang="en-US" altLang="ru-RU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Vp</a:t>
              </a: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км/с)</a:t>
              </a:r>
              <a:endPara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>
              <a:spLocks noChangeArrowheads="1"/>
            </p:cNvSpPr>
            <p:nvPr/>
          </p:nvSpPr>
          <p:spPr bwMode="auto">
            <a:xfrm rot="16200000">
              <a:off x="7348954" y="4047277"/>
              <a:ext cx="11479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Глубина (км)</a:t>
              </a:r>
              <a:endPara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8164266" y="1802679"/>
              <a:ext cx="482824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1.45</a:t>
              </a:r>
            </a:p>
          </p:txBody>
        </p:sp>
        <p:sp>
          <p:nvSpPr>
            <p:cNvPr id="77" name="TextBox 76"/>
            <p:cNvSpPr txBox="1">
              <a:spLocks noChangeArrowheads="1"/>
            </p:cNvSpPr>
            <p:nvPr/>
          </p:nvSpPr>
          <p:spPr bwMode="auto">
            <a:xfrm>
              <a:off x="8715794" y="2400736"/>
              <a:ext cx="662361" cy="2769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2.0-4.5</a:t>
              </a:r>
            </a:p>
          </p:txBody>
        </p:sp>
        <p:sp>
          <p:nvSpPr>
            <p:cNvPr id="78" name="TextBox 77"/>
            <p:cNvSpPr txBox="1">
              <a:spLocks noChangeArrowheads="1"/>
            </p:cNvSpPr>
            <p:nvPr/>
          </p:nvSpPr>
          <p:spPr bwMode="auto">
            <a:xfrm>
              <a:off x="9304367" y="3006990"/>
              <a:ext cx="662361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4.5-5.8</a:t>
              </a:r>
            </a:p>
          </p:txBody>
        </p:sp>
        <p:sp>
          <p:nvSpPr>
            <p:cNvPr id="79" name="TextBox 78"/>
            <p:cNvSpPr txBox="1">
              <a:spLocks noChangeArrowheads="1"/>
            </p:cNvSpPr>
            <p:nvPr/>
          </p:nvSpPr>
          <p:spPr bwMode="auto">
            <a:xfrm>
              <a:off x="8777762" y="4011564"/>
              <a:ext cx="662361" cy="276999"/>
            </a:xfrm>
            <a:prstGeom prst="rect">
              <a:avLst/>
            </a:prstGeom>
            <a:solidFill>
              <a:srgbClr val="F5BC95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6.0-6.4</a:t>
              </a:r>
            </a:p>
          </p:txBody>
        </p:sp>
        <p:sp>
          <p:nvSpPr>
            <p:cNvPr id="81" name="TextBox 80"/>
            <p:cNvSpPr txBox="1">
              <a:spLocks noChangeArrowheads="1"/>
            </p:cNvSpPr>
            <p:nvPr/>
          </p:nvSpPr>
          <p:spPr bwMode="auto">
            <a:xfrm>
              <a:off x="8971176" y="5247949"/>
              <a:ext cx="662361" cy="2769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6.7-7.2</a:t>
              </a:r>
            </a:p>
          </p:txBody>
        </p:sp>
        <p:sp>
          <p:nvSpPr>
            <p:cNvPr id="83" name="TextBox 82"/>
            <p:cNvSpPr txBox="1">
              <a:spLocks noChangeArrowheads="1"/>
            </p:cNvSpPr>
            <p:nvPr/>
          </p:nvSpPr>
          <p:spPr bwMode="auto">
            <a:xfrm>
              <a:off x="9440123" y="6193872"/>
              <a:ext cx="662361" cy="27699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9F9F9"/>
                </a:buClr>
                <a:buSzPct val="65000"/>
                <a:buFont typeface="Wingdings 2" panose="05020102010507070707" pitchFamily="18" charset="2"/>
                <a:buChar char="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anose="05020102010507070707" pitchFamily="18" charset="2"/>
                <a:buChar char="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anose="05000000000000000000" pitchFamily="2" charset="2"/>
                <a:buChar char="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anose="05020102010507070707" pitchFamily="18" charset="2"/>
                <a:buChar char="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8.0-8.2</a:t>
              </a:r>
            </a:p>
          </p:txBody>
        </p:sp>
        <p:sp>
          <p:nvSpPr>
            <p:cNvPr id="59" name="Стрелка вниз 58"/>
            <p:cNvSpPr/>
            <p:nvPr/>
          </p:nvSpPr>
          <p:spPr>
            <a:xfrm>
              <a:off x="4275514" y="1655881"/>
              <a:ext cx="199505" cy="2560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трелка вниз 59"/>
            <p:cNvSpPr/>
            <p:nvPr/>
          </p:nvSpPr>
          <p:spPr>
            <a:xfrm>
              <a:off x="6712938" y="1655881"/>
              <a:ext cx="199505" cy="25604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026BFE1-AAC0-48EE-AF82-D64B58026D09}"/>
              </a:ext>
            </a:extLst>
          </p:cNvPr>
          <p:cNvSpPr/>
          <p:nvPr/>
        </p:nvSpPr>
        <p:spPr>
          <a:xfrm>
            <a:off x="76536" y="733201"/>
            <a:ext cx="366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Обобщенная модель земной 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коры (по С.Н. </a:t>
            </a:r>
            <a:r>
              <a:rPr lang="ru-RU" alt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Кашубину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комплекса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934" y="3772334"/>
            <a:ext cx="4336637" cy="299521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8733778-D4D8-442A-AE35-9B88C8927B5F}"/>
              </a:ext>
            </a:extLst>
          </p:cNvPr>
          <p:cNvSpPr txBox="1"/>
          <p:nvPr/>
        </p:nvSpPr>
        <p:spPr>
          <a:xfrm>
            <a:off x="76536" y="121771"/>
            <a:ext cx="120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Наличие и объем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промежуточного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складчато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-метаморфического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супракрустального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) комплекса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A8CB216-6ED8-475B-B5E2-32B1DD832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0" y="575537"/>
            <a:ext cx="12192000" cy="2529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58" name="Group 13">
            <a:extLst>
              <a:ext uri="{FF2B5EF4-FFF2-40B4-BE49-F238E27FC236}">
                <a16:creationId xmlns:a16="http://schemas.microsoft.com/office/drawing/2014/main" id="{0FF93BB5-B79C-4094-A3A2-5219AB661472}"/>
              </a:ext>
            </a:extLst>
          </p:cNvPr>
          <p:cNvGrpSpPr>
            <a:grpSpLocks/>
          </p:cNvGrpSpPr>
          <p:nvPr/>
        </p:nvGrpSpPr>
        <p:grpSpPr bwMode="auto">
          <a:xfrm>
            <a:off x="761472" y="3253749"/>
            <a:ext cx="4340446" cy="3460695"/>
            <a:chOff x="204" y="511"/>
            <a:chExt cx="5398" cy="3105"/>
          </a:xfrm>
        </p:grpSpPr>
        <p:pic>
          <p:nvPicPr>
            <p:cNvPr id="62" name="Picture 8" descr="ОГТ_Зап-Сиб">
              <a:extLst>
                <a:ext uri="{FF2B5EF4-FFF2-40B4-BE49-F238E27FC236}">
                  <a16:creationId xmlns:a16="http://schemas.microsoft.com/office/drawing/2014/main" id="{CC5C7F09-6929-4797-B7F8-DE163E1DA69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11"/>
              <a:ext cx="5398" cy="3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5ADC4C60-9AFC-47D0-ACAF-90DBF5EA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1959"/>
              <a:ext cx="4495" cy="243"/>
            </a:xfrm>
            <a:custGeom>
              <a:avLst/>
              <a:gdLst>
                <a:gd name="T0" fmla="*/ 0 w 4495"/>
                <a:gd name="T1" fmla="*/ 134 h 243"/>
                <a:gd name="T2" fmla="*/ 166 w 4495"/>
                <a:gd name="T3" fmla="*/ 162 h 243"/>
                <a:gd name="T4" fmla="*/ 286 w 4495"/>
                <a:gd name="T5" fmla="*/ 159 h 243"/>
                <a:gd name="T6" fmla="*/ 379 w 4495"/>
                <a:gd name="T7" fmla="*/ 171 h 243"/>
                <a:gd name="T8" fmla="*/ 514 w 4495"/>
                <a:gd name="T9" fmla="*/ 144 h 243"/>
                <a:gd name="T10" fmla="*/ 661 w 4495"/>
                <a:gd name="T11" fmla="*/ 171 h 243"/>
                <a:gd name="T12" fmla="*/ 952 w 4495"/>
                <a:gd name="T13" fmla="*/ 141 h 243"/>
                <a:gd name="T14" fmla="*/ 1084 w 4495"/>
                <a:gd name="T15" fmla="*/ 111 h 243"/>
                <a:gd name="T16" fmla="*/ 1213 w 4495"/>
                <a:gd name="T17" fmla="*/ 96 h 243"/>
                <a:gd name="T18" fmla="*/ 1435 w 4495"/>
                <a:gd name="T19" fmla="*/ 69 h 243"/>
                <a:gd name="T20" fmla="*/ 1555 w 4495"/>
                <a:gd name="T21" fmla="*/ 135 h 243"/>
                <a:gd name="T22" fmla="*/ 1606 w 4495"/>
                <a:gd name="T23" fmla="*/ 129 h 243"/>
                <a:gd name="T24" fmla="*/ 1681 w 4495"/>
                <a:gd name="T25" fmla="*/ 165 h 243"/>
                <a:gd name="T26" fmla="*/ 1888 w 4495"/>
                <a:gd name="T27" fmla="*/ 150 h 243"/>
                <a:gd name="T28" fmla="*/ 2095 w 4495"/>
                <a:gd name="T29" fmla="*/ 102 h 243"/>
                <a:gd name="T30" fmla="*/ 2173 w 4495"/>
                <a:gd name="T31" fmla="*/ 54 h 243"/>
                <a:gd name="T32" fmla="*/ 2248 w 4495"/>
                <a:gd name="T33" fmla="*/ 75 h 243"/>
                <a:gd name="T34" fmla="*/ 2338 w 4495"/>
                <a:gd name="T35" fmla="*/ 33 h 243"/>
                <a:gd name="T36" fmla="*/ 2437 w 4495"/>
                <a:gd name="T37" fmla="*/ 0 h 243"/>
                <a:gd name="T38" fmla="*/ 2575 w 4495"/>
                <a:gd name="T39" fmla="*/ 75 h 243"/>
                <a:gd name="T40" fmla="*/ 2713 w 4495"/>
                <a:gd name="T41" fmla="*/ 144 h 243"/>
                <a:gd name="T42" fmla="*/ 2830 w 4495"/>
                <a:gd name="T43" fmla="*/ 96 h 243"/>
                <a:gd name="T44" fmla="*/ 2977 w 4495"/>
                <a:gd name="T45" fmla="*/ 54 h 243"/>
                <a:gd name="T46" fmla="*/ 3124 w 4495"/>
                <a:gd name="T47" fmla="*/ 123 h 243"/>
                <a:gd name="T48" fmla="*/ 3229 w 4495"/>
                <a:gd name="T49" fmla="*/ 147 h 243"/>
                <a:gd name="T50" fmla="*/ 3358 w 4495"/>
                <a:gd name="T51" fmla="*/ 108 h 243"/>
                <a:gd name="T52" fmla="*/ 3454 w 4495"/>
                <a:gd name="T53" fmla="*/ 156 h 243"/>
                <a:gd name="T54" fmla="*/ 3562 w 4495"/>
                <a:gd name="T55" fmla="*/ 102 h 243"/>
                <a:gd name="T56" fmla="*/ 3685 w 4495"/>
                <a:gd name="T57" fmla="*/ 126 h 243"/>
                <a:gd name="T58" fmla="*/ 3778 w 4495"/>
                <a:gd name="T59" fmla="*/ 126 h 243"/>
                <a:gd name="T60" fmla="*/ 3889 w 4495"/>
                <a:gd name="T61" fmla="*/ 81 h 243"/>
                <a:gd name="T62" fmla="*/ 4039 w 4495"/>
                <a:gd name="T63" fmla="*/ 153 h 243"/>
                <a:gd name="T64" fmla="*/ 4234 w 4495"/>
                <a:gd name="T65" fmla="*/ 144 h 243"/>
                <a:gd name="T66" fmla="*/ 4369 w 4495"/>
                <a:gd name="T67" fmla="*/ 159 h 243"/>
                <a:gd name="T68" fmla="*/ 4495 w 4495"/>
                <a:gd name="T6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95" h="243">
                  <a:moveTo>
                    <a:pt x="0" y="134"/>
                  </a:moveTo>
                  <a:lnTo>
                    <a:pt x="166" y="162"/>
                  </a:lnTo>
                  <a:lnTo>
                    <a:pt x="286" y="159"/>
                  </a:lnTo>
                  <a:lnTo>
                    <a:pt x="379" y="171"/>
                  </a:lnTo>
                  <a:lnTo>
                    <a:pt x="514" y="144"/>
                  </a:lnTo>
                  <a:lnTo>
                    <a:pt x="661" y="171"/>
                  </a:lnTo>
                  <a:lnTo>
                    <a:pt x="952" y="141"/>
                  </a:lnTo>
                  <a:lnTo>
                    <a:pt x="1084" y="111"/>
                  </a:lnTo>
                  <a:lnTo>
                    <a:pt x="1213" y="96"/>
                  </a:lnTo>
                  <a:lnTo>
                    <a:pt x="1435" y="69"/>
                  </a:lnTo>
                  <a:lnTo>
                    <a:pt x="1555" y="135"/>
                  </a:lnTo>
                  <a:lnTo>
                    <a:pt x="1606" y="129"/>
                  </a:lnTo>
                  <a:lnTo>
                    <a:pt x="1681" y="165"/>
                  </a:lnTo>
                  <a:lnTo>
                    <a:pt x="1888" y="150"/>
                  </a:lnTo>
                  <a:lnTo>
                    <a:pt x="2095" y="102"/>
                  </a:lnTo>
                  <a:lnTo>
                    <a:pt x="2173" y="54"/>
                  </a:lnTo>
                  <a:lnTo>
                    <a:pt x="2248" y="75"/>
                  </a:lnTo>
                  <a:lnTo>
                    <a:pt x="2338" y="33"/>
                  </a:lnTo>
                  <a:lnTo>
                    <a:pt x="2437" y="0"/>
                  </a:lnTo>
                  <a:lnTo>
                    <a:pt x="2575" y="75"/>
                  </a:lnTo>
                  <a:lnTo>
                    <a:pt x="2713" y="144"/>
                  </a:lnTo>
                  <a:lnTo>
                    <a:pt x="2830" y="96"/>
                  </a:lnTo>
                  <a:lnTo>
                    <a:pt x="2977" y="54"/>
                  </a:lnTo>
                  <a:lnTo>
                    <a:pt x="3124" y="123"/>
                  </a:lnTo>
                  <a:lnTo>
                    <a:pt x="3229" y="147"/>
                  </a:lnTo>
                  <a:lnTo>
                    <a:pt x="3358" y="108"/>
                  </a:lnTo>
                  <a:lnTo>
                    <a:pt x="3454" y="156"/>
                  </a:lnTo>
                  <a:lnTo>
                    <a:pt x="3562" y="102"/>
                  </a:lnTo>
                  <a:lnTo>
                    <a:pt x="3685" y="126"/>
                  </a:lnTo>
                  <a:lnTo>
                    <a:pt x="3778" y="126"/>
                  </a:lnTo>
                  <a:lnTo>
                    <a:pt x="3889" y="81"/>
                  </a:lnTo>
                  <a:lnTo>
                    <a:pt x="4039" y="153"/>
                  </a:lnTo>
                  <a:lnTo>
                    <a:pt x="4234" y="144"/>
                  </a:lnTo>
                  <a:lnTo>
                    <a:pt x="4369" y="159"/>
                  </a:lnTo>
                  <a:lnTo>
                    <a:pt x="4495" y="243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494B1C6B-ED60-4FBB-9FEE-98B3EF93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2103"/>
              <a:ext cx="1521" cy="573"/>
            </a:xfrm>
            <a:custGeom>
              <a:avLst/>
              <a:gdLst>
                <a:gd name="T0" fmla="*/ 0 w 1521"/>
                <a:gd name="T1" fmla="*/ 573 h 573"/>
                <a:gd name="T2" fmla="*/ 387 w 1521"/>
                <a:gd name="T3" fmla="*/ 519 h 573"/>
                <a:gd name="T4" fmla="*/ 738 w 1521"/>
                <a:gd name="T5" fmla="*/ 390 h 573"/>
                <a:gd name="T6" fmla="*/ 894 w 1521"/>
                <a:gd name="T7" fmla="*/ 261 h 573"/>
                <a:gd name="T8" fmla="*/ 1047 w 1521"/>
                <a:gd name="T9" fmla="*/ 180 h 573"/>
                <a:gd name="T10" fmla="*/ 1158 w 1521"/>
                <a:gd name="T11" fmla="*/ 111 h 573"/>
                <a:gd name="T12" fmla="*/ 1521 w 1521"/>
                <a:gd name="T13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1" h="573">
                  <a:moveTo>
                    <a:pt x="0" y="573"/>
                  </a:moveTo>
                  <a:lnTo>
                    <a:pt x="387" y="519"/>
                  </a:lnTo>
                  <a:lnTo>
                    <a:pt x="738" y="390"/>
                  </a:lnTo>
                  <a:lnTo>
                    <a:pt x="894" y="261"/>
                  </a:lnTo>
                  <a:lnTo>
                    <a:pt x="1047" y="180"/>
                  </a:lnTo>
                  <a:lnTo>
                    <a:pt x="1158" y="111"/>
                  </a:lnTo>
                  <a:lnTo>
                    <a:pt x="1521" y="0"/>
                  </a:ln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0" name="Text Box 16">
            <a:extLst>
              <a:ext uri="{FF2B5EF4-FFF2-40B4-BE49-F238E27FC236}">
                <a16:creationId xmlns:a16="http://schemas.microsoft.com/office/drawing/2014/main" id="{6B27B178-DCC4-4FC7-B574-9BFFB6BE8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5156432"/>
            <a:ext cx="1223012" cy="36629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Промежуточный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структурный этаж</a:t>
            </a:r>
          </a:p>
        </p:txBody>
      </p:sp>
      <p:sp>
        <p:nvSpPr>
          <p:cNvPr id="71" name="Text Box 17">
            <a:extLst>
              <a:ext uri="{FF2B5EF4-FFF2-40B4-BE49-F238E27FC236}">
                <a16:creationId xmlns:a16="http://schemas.microsoft.com/office/drawing/2014/main" id="{FCFB0538-0090-4624-9940-0B0C190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230528"/>
            <a:ext cx="12230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Осадочный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чехол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160E94FC-EBC7-447C-A6BF-CF59919EA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5841993"/>
            <a:ext cx="122301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Кристаллический</a:t>
            </a:r>
          </a:p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Arial" panose="020B0604020202020204" pitchFamily="34" charset="0"/>
              </a:rPr>
              <a:t>фундамент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271319E0-F38C-49BD-BD38-F1703CDA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439" y="6494414"/>
            <a:ext cx="1072882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altLang="ru-RU" sz="800" b="1" dirty="0">
                <a:solidFill>
                  <a:srgbClr val="000000"/>
                </a:solidFill>
                <a:latin typeface="Arial" panose="020B0604020202020204" pitchFamily="34" charset="0"/>
              </a:rPr>
              <a:t>ОАО «БГЭ», 2010</a:t>
            </a: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CA7DA81-99EE-4BE9-AFD4-D049012F5E44}"/>
              </a:ext>
            </a:extLst>
          </p:cNvPr>
          <p:cNvGrpSpPr/>
          <p:nvPr/>
        </p:nvGrpSpPr>
        <p:grpSpPr>
          <a:xfrm>
            <a:off x="5132548" y="3252478"/>
            <a:ext cx="1996018" cy="3461966"/>
            <a:chOff x="6480175" y="2439576"/>
            <a:chExt cx="2482850" cy="4321175"/>
          </a:xfrm>
        </p:grpSpPr>
        <p:pic>
          <p:nvPicPr>
            <p:cNvPr id="82" name="Picture 15" descr="Скорост_кол_ОГТ_Зап-Сиб">
              <a:extLst>
                <a:ext uri="{FF2B5EF4-FFF2-40B4-BE49-F238E27FC236}">
                  <a16:creationId xmlns:a16="http://schemas.microsoft.com/office/drawing/2014/main" id="{44AD43BC-4193-42B8-85C4-BCD34FC9F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75" y="2439576"/>
              <a:ext cx="2482850" cy="432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B1CF6A03-3046-4D01-A4F8-8D14EB3F5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4704938"/>
              <a:ext cx="365125" cy="676275"/>
            </a:xfrm>
            <a:custGeom>
              <a:avLst/>
              <a:gdLst>
                <a:gd name="T0" fmla="*/ 0 w 230"/>
                <a:gd name="T1" fmla="*/ 0 h 426"/>
                <a:gd name="T2" fmla="*/ 50 w 230"/>
                <a:gd name="T3" fmla="*/ 130 h 426"/>
                <a:gd name="T4" fmla="*/ 100 w 230"/>
                <a:gd name="T5" fmla="*/ 305 h 426"/>
                <a:gd name="T6" fmla="*/ 125 w 230"/>
                <a:gd name="T7" fmla="*/ 401 h 426"/>
                <a:gd name="T8" fmla="*/ 230 w 230"/>
                <a:gd name="T9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426">
                  <a:moveTo>
                    <a:pt x="0" y="0"/>
                  </a:moveTo>
                  <a:lnTo>
                    <a:pt x="50" y="130"/>
                  </a:lnTo>
                  <a:lnTo>
                    <a:pt x="100" y="305"/>
                  </a:lnTo>
                  <a:lnTo>
                    <a:pt x="125" y="401"/>
                  </a:lnTo>
                  <a:lnTo>
                    <a:pt x="230" y="426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Text Box 21">
              <a:extLst>
                <a:ext uri="{FF2B5EF4-FFF2-40B4-BE49-F238E27FC236}">
                  <a16:creationId xmlns:a16="http://schemas.microsoft.com/office/drawing/2014/main" id="{A13B3FD8-2B2A-48B3-A1FF-DDC9A9AC6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7453" y="3881027"/>
              <a:ext cx="1013341" cy="2881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2</a:t>
              </a:r>
              <a:r>
                <a:rPr lang="ru-RU" altLang="ru-RU" sz="900" b="1" dirty="0">
                  <a:latin typeface="Arial" panose="020B0604020202020204" pitchFamily="34" charset="0"/>
                </a:rPr>
                <a:t>.0-4.</a:t>
              </a:r>
              <a:r>
                <a:rPr lang="en-US" altLang="ru-RU" sz="900" b="1" dirty="0">
                  <a:latin typeface="Arial" panose="020B0604020202020204" pitchFamily="34" charset="0"/>
                </a:rPr>
                <a:t>5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  <p:sp>
          <p:nvSpPr>
            <p:cNvPr id="86" name="Text Box 22">
              <a:extLst>
                <a:ext uri="{FF2B5EF4-FFF2-40B4-BE49-F238E27FC236}">
                  <a16:creationId xmlns:a16="http://schemas.microsoft.com/office/drawing/2014/main" id="{966ACFCC-92C7-435A-AD9D-CA3D71EFC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5825" y="4830351"/>
              <a:ext cx="1013341" cy="288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4</a:t>
              </a:r>
              <a:r>
                <a:rPr lang="ru-RU" altLang="ru-RU" sz="900" b="1" dirty="0">
                  <a:latin typeface="Arial" panose="020B0604020202020204" pitchFamily="34" charset="0"/>
                </a:rPr>
                <a:t>.5-5.</a:t>
              </a:r>
              <a:r>
                <a:rPr lang="en-US" altLang="ru-RU" sz="900" b="1" dirty="0">
                  <a:latin typeface="Arial" panose="020B0604020202020204" pitchFamily="34" charset="0"/>
                </a:rPr>
                <a:t>8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  <p:sp>
          <p:nvSpPr>
            <p:cNvPr id="87" name="Text Box 23">
              <a:extLst>
                <a:ext uri="{FF2B5EF4-FFF2-40B4-BE49-F238E27FC236}">
                  <a16:creationId xmlns:a16="http://schemas.microsoft.com/office/drawing/2014/main" id="{121C91FC-8535-4E35-8115-5A395F7C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250" y="5766976"/>
              <a:ext cx="1013341" cy="2881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ru-RU" sz="900" b="1" dirty="0">
                  <a:latin typeface="Arial" panose="020B0604020202020204" pitchFamily="34" charset="0"/>
                </a:rPr>
                <a:t>6</a:t>
              </a:r>
              <a:r>
                <a:rPr lang="ru-RU" altLang="ru-RU" sz="900" b="1" dirty="0">
                  <a:latin typeface="Arial" panose="020B0604020202020204" pitchFamily="34" charset="0"/>
                </a:rPr>
                <a:t>.</a:t>
              </a:r>
              <a:r>
                <a:rPr lang="en-US" altLang="ru-RU" sz="900" b="1" dirty="0">
                  <a:latin typeface="Arial" panose="020B0604020202020204" pitchFamily="34" charset="0"/>
                </a:rPr>
                <a:t>0</a:t>
              </a:r>
              <a:r>
                <a:rPr lang="ru-RU" altLang="ru-RU" sz="900" b="1" dirty="0">
                  <a:latin typeface="Arial" panose="020B0604020202020204" pitchFamily="34" charset="0"/>
                </a:rPr>
                <a:t>-6.</a:t>
              </a:r>
              <a:r>
                <a:rPr lang="en-US" altLang="ru-RU" sz="900" b="1" dirty="0">
                  <a:latin typeface="Arial" panose="020B0604020202020204" pitchFamily="34" charset="0"/>
                </a:rPr>
                <a:t>4</a:t>
              </a:r>
              <a:r>
                <a:rPr lang="ru-RU" altLang="ru-RU" sz="900" b="1" dirty="0">
                  <a:latin typeface="Arial" panose="020B0604020202020204" pitchFamily="34" charset="0"/>
                </a:rPr>
                <a:t> км</a:t>
              </a:r>
              <a:r>
                <a:rPr lang="en-US" altLang="ru-RU" sz="900" b="1" dirty="0">
                  <a:latin typeface="Arial" panose="020B0604020202020204" pitchFamily="34" charset="0"/>
                </a:rPr>
                <a:t>/</a:t>
              </a:r>
              <a:r>
                <a:rPr lang="ru-RU" altLang="ru-RU" sz="900" b="1" dirty="0">
                  <a:latin typeface="Arial" panose="020B0604020202020204" pitchFamily="34" charset="0"/>
                </a:rPr>
                <a:t>с</a:t>
              </a:r>
            </a:p>
          </p:txBody>
        </p:sp>
      </p:grpSp>
      <p:sp>
        <p:nvSpPr>
          <p:cNvPr id="88" name="Text Box 14">
            <a:extLst>
              <a:ext uri="{FF2B5EF4-FFF2-40B4-BE49-F238E27FC236}">
                <a16:creationId xmlns:a16="http://schemas.microsoft.com/office/drawing/2014/main" id="{BA088CC1-9326-4C96-ABEC-8348A7ED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8" y="1779225"/>
            <a:ext cx="8902784" cy="4308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100" b="1" u="sng" dirty="0">
                <a:latin typeface="Arial" panose="020B0604020202020204" pitchFamily="34" charset="0"/>
              </a:rPr>
              <a:t>Осадочный чехол</a:t>
            </a:r>
            <a:r>
              <a:rPr lang="ru-RU" altLang="ru-RU" sz="1100" b="1" dirty="0">
                <a:latin typeface="Arial" panose="020B0604020202020204" pitchFamily="34" charset="0"/>
              </a:rPr>
              <a:t> – толща осадочных слабо дислоцированных и обычно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неметаморфизованных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горных пород,</a:t>
            </a:r>
          </a:p>
          <a:p>
            <a:r>
              <a:rPr lang="ru-RU" altLang="ru-RU" sz="1100" b="1" dirty="0">
                <a:latin typeface="Arial" panose="020B0604020202020204" pitchFamily="34" charset="0"/>
              </a:rPr>
              <a:t>		характеризующихся пологим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залеганием и составляющих верхнюю часть разреза земной коры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89" name="Text Box 14">
            <a:extLst>
              <a:ext uri="{FF2B5EF4-FFF2-40B4-BE49-F238E27FC236}">
                <a16:creationId xmlns:a16="http://schemas.microsoft.com/office/drawing/2014/main" id="{40A9F962-A970-494C-B34C-707CB476C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9" y="2746026"/>
            <a:ext cx="8902783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100" b="1" u="sng" dirty="0">
                <a:latin typeface="Arial" panose="020B0604020202020204" pitchFamily="34" charset="0"/>
              </a:rPr>
              <a:t>Кристаллический фундамент </a:t>
            </a:r>
            <a:r>
              <a:rPr lang="ru-RU" altLang="ru-RU" sz="1100" b="1" dirty="0">
                <a:latin typeface="Arial" panose="020B0604020202020204" pitchFamily="34" charset="0"/>
              </a:rPr>
              <a:t>– нерасчлененный комплекс преимущественно вулканогенных и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метаморфических пород,</a:t>
            </a:r>
            <a:endParaRPr lang="en-US" altLang="ru-RU" sz="1100" b="1" dirty="0">
              <a:latin typeface="Arial" panose="020B0604020202020204" pitchFamily="34" charset="0"/>
            </a:endParaRPr>
          </a:p>
          <a:p>
            <a:r>
              <a:rPr lang="en-US" altLang="ru-RU" sz="1100" b="1" dirty="0">
                <a:latin typeface="Arial" panose="020B0604020202020204" pitchFamily="34" charset="0"/>
              </a:rPr>
              <a:t>			</a:t>
            </a:r>
            <a:r>
              <a:rPr lang="ru-RU" altLang="ru-RU" sz="1100" b="1" dirty="0">
                <a:latin typeface="Arial" panose="020B0604020202020204" pitchFamily="34" charset="0"/>
              </a:rPr>
              <a:t>подстилающих осадочный бассейн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90" name="Text Box 14">
            <a:extLst>
              <a:ext uri="{FF2B5EF4-FFF2-40B4-BE49-F238E27FC236}">
                <a16:creationId xmlns:a16="http://schemas.microsoft.com/office/drawing/2014/main" id="{62FF4544-AB6C-4F8A-8C3E-5909A21E4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00" y="2260619"/>
            <a:ext cx="8902784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altLang="ru-RU" sz="1100" b="1" u="sng" dirty="0">
                <a:latin typeface="Arial" panose="020B0604020202020204" pitchFamily="34" charset="0"/>
              </a:rPr>
              <a:t>Промежуточный структурный этаж </a:t>
            </a:r>
            <a:r>
              <a:rPr lang="ru-RU" altLang="ru-RU" sz="1100" b="1" dirty="0">
                <a:latin typeface="Arial" panose="020B0604020202020204" pitchFamily="34" charset="0"/>
              </a:rPr>
              <a:t>– комплекс дислоцированных и умеренно метаморфизованных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осадочных и</a:t>
            </a:r>
            <a:endParaRPr lang="en-US" altLang="ru-RU" sz="1100" b="1" dirty="0">
              <a:latin typeface="Arial" panose="020B0604020202020204" pitchFamily="34" charset="0"/>
            </a:endParaRPr>
          </a:p>
          <a:p>
            <a:r>
              <a:rPr lang="en-US" altLang="ru-RU" sz="1100" b="1" dirty="0">
                <a:latin typeface="Arial" panose="020B0604020202020204" pitchFamily="34" charset="0"/>
              </a:rPr>
              <a:t>			</a:t>
            </a:r>
            <a:r>
              <a:rPr lang="ru-RU" altLang="ru-RU" sz="1100" b="1" dirty="0">
                <a:latin typeface="Arial" panose="020B0604020202020204" pitchFamily="34" charset="0"/>
              </a:rPr>
              <a:t>вулканогенных пород, отделенных от осадочного</a:t>
            </a:r>
            <a:r>
              <a:rPr lang="en-US" altLang="ru-RU" sz="1100" b="1" dirty="0"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latin typeface="Arial" panose="020B0604020202020204" pitchFamily="34" charset="0"/>
              </a:rPr>
              <a:t>чехла региональным несогласием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46459FA-EC45-43A6-B882-BD3A1A61FC70}"/>
              </a:ext>
            </a:extLst>
          </p:cNvPr>
          <p:cNvSpPr/>
          <p:nvPr/>
        </p:nvSpPr>
        <p:spPr>
          <a:xfrm>
            <a:off x="486124" y="961043"/>
            <a:ext cx="4259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Сейсмический облик верхней части</a:t>
            </a:r>
          </a:p>
          <a:p>
            <a:pPr algn="ctr">
              <a:defRPr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земной </a:t>
            </a: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коры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на разрезах МОВ-ОГТ</a:t>
            </a:r>
          </a:p>
        </p:txBody>
      </p:sp>
      <p:sp>
        <p:nvSpPr>
          <p:cNvPr id="92" name="Левая фигурная скобка 91">
            <a:extLst>
              <a:ext uri="{FF2B5EF4-FFF2-40B4-BE49-F238E27FC236}">
                <a16:creationId xmlns:a16="http://schemas.microsoft.com/office/drawing/2014/main" id="{A44F3054-7F7A-41FB-9301-117715643C7F}"/>
              </a:ext>
            </a:extLst>
          </p:cNvPr>
          <p:cNvSpPr/>
          <p:nvPr/>
        </p:nvSpPr>
        <p:spPr>
          <a:xfrm flipH="1">
            <a:off x="6948965" y="3790640"/>
            <a:ext cx="239712" cy="1813580"/>
          </a:xfrm>
          <a:prstGeom prst="leftBrace">
            <a:avLst>
              <a:gd name="adj1" fmla="val 41022"/>
              <a:gd name="adj2" fmla="val 50000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Text Box 21">
            <a:extLst>
              <a:ext uri="{FF2B5EF4-FFF2-40B4-BE49-F238E27FC236}">
                <a16:creationId xmlns:a16="http://schemas.microsoft.com/office/drawing/2014/main" id="{5E01616C-9028-45A0-9E26-027762A2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28" y="4581992"/>
            <a:ext cx="97013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/>
          <a:p>
            <a:r>
              <a:rPr lang="en-US" altLang="ru-RU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Vp</a:t>
            </a:r>
            <a:r>
              <a:rPr lang="en-US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/Vs 1</a:t>
            </a:r>
            <a:r>
              <a:rPr lang="ru-RU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en-US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r>
              <a:rPr lang="ru-RU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ru-RU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en-US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ru-RU" altLang="ru-RU" sz="1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4" name="Text Box 21">
            <a:extLst>
              <a:ext uri="{FF2B5EF4-FFF2-40B4-BE49-F238E27FC236}">
                <a16:creationId xmlns:a16="http://schemas.microsoft.com/office/drawing/2014/main" id="{3021719E-9949-4C65-9E21-8F356B12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5902857"/>
            <a:ext cx="111120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/>
          <a:p>
            <a:r>
              <a:rPr lang="en-US" altLang="ru-RU" sz="1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Vp</a:t>
            </a:r>
            <a:r>
              <a:rPr lang="en-US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/Vs 1</a:t>
            </a:r>
            <a:r>
              <a:rPr lang="ru-RU" altLang="ru-RU" sz="1000" b="1" dirty="0">
                <a:solidFill>
                  <a:srgbClr val="FF0000"/>
                </a:solidFill>
                <a:latin typeface="Arial" panose="020B0604020202020204" pitchFamily="34" charset="0"/>
              </a:rPr>
              <a:t>.69-1.75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2573AD3F-98E7-4B93-83AB-6488248C0C04}"/>
              </a:ext>
            </a:extLst>
          </p:cNvPr>
          <p:cNvSpPr/>
          <p:nvPr/>
        </p:nvSpPr>
        <p:spPr>
          <a:xfrm>
            <a:off x="4497860" y="845252"/>
            <a:ext cx="7142756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Выделение промежуточного структурного этажа (</a:t>
            </a:r>
            <a:r>
              <a:rPr lang="ru-RU" sz="1600" b="1" dirty="0" err="1"/>
              <a:t>складчато</a:t>
            </a:r>
            <a:r>
              <a:rPr lang="ru-RU" sz="1600" b="1" dirty="0"/>
              <a:t>-метаморфического комплекса)</a:t>
            </a:r>
          </a:p>
          <a:p>
            <a:pPr algn="ctr"/>
            <a:r>
              <a:rPr lang="ru-RU" sz="1600" b="1" dirty="0"/>
              <a:t>в основании осадочного бассейна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C46459FA-EC45-43A6-B882-BD3A1A61FC70}"/>
              </a:ext>
            </a:extLst>
          </p:cNvPr>
          <p:cNvSpPr/>
          <p:nvPr/>
        </p:nvSpPr>
        <p:spPr>
          <a:xfrm>
            <a:off x="7878899" y="3238471"/>
            <a:ext cx="4478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Разрез </a:t>
            </a: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олоковского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грабена ВЕП по данным сейсморазведки и бурения (</a:t>
            </a:r>
            <a:r>
              <a:rPr lang="ru-RU" alt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Чамов</a:t>
            </a: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2020)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9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45436</TotalTime>
  <Words>1015</Words>
  <Application>Microsoft Office PowerPoint</Application>
  <PresentationFormat>Широкоэкранный</PresentationFormat>
  <Paragraphs>136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Винокуров Илья Юрьевич</cp:lastModifiedBy>
  <cp:revision>124</cp:revision>
  <dcterms:created xsi:type="dcterms:W3CDTF">2018-11-25T13:06:36Z</dcterms:created>
  <dcterms:modified xsi:type="dcterms:W3CDTF">2023-04-26T07:21:54Z</dcterms:modified>
</cp:coreProperties>
</file>