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72" r:id="rId10"/>
    <p:sldId id="265" r:id="rId11"/>
    <p:sldId id="264" r:id="rId12"/>
    <p:sldId id="266" r:id="rId13"/>
    <p:sldId id="267" r:id="rId14"/>
    <p:sldId id="268" r:id="rId15"/>
    <p:sldId id="269" r:id="rId16"/>
    <p:sldId id="270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5" d="100"/>
          <a:sy n="85" d="100"/>
        </p:scale>
        <p:origin x="547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CF5D44-F128-48DF-ACC8-556519B4EA42}" type="datetimeFigureOut">
              <a:rPr lang="ru-RU" smtClean="0"/>
              <a:t>25.04.2023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87C705-4D9C-4EA1-BCBF-178C8D7A73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6365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84888-04AB-4DA7-8188-C930BDE1C172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986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2EE76-7AB0-46B8-AFDB-C636DF52E770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2584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95F00-C3E5-4087-98A0-80585F714621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48662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121638-6BDA-460E-88D2-277D14F9116A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07136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ADDA6-C067-4C25-AB94-45760F5D7366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8506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00A30A-90B5-4597-A764-76E78C82D3E2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29631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36F770-D650-4051-9FF7-A83E52C623E2}" type="datetime1">
              <a:rPr lang="ru-RU" smtClean="0"/>
              <a:t>25.04.2023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5140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F711C-8C6D-4531-8255-5A91393AF96C}" type="datetime1">
              <a:rPr lang="ru-RU" smtClean="0"/>
              <a:t>25.04.2023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3102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20E-E343-476F-B1A8-68575C20D745}" type="datetime1">
              <a:rPr lang="ru-RU" smtClean="0"/>
              <a:t>25.04.2023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7943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6BD7C-3840-4998-BA80-98292C90D1C9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863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8D81F8-C0F6-4890-8FF4-1570E9CB04DB}" type="datetime1">
              <a:rPr lang="ru-RU" smtClean="0"/>
              <a:t>25.04.2023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0771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5A32D4-5C14-4571-B4F3-293EA72C5F5A}" type="datetime1">
              <a:rPr lang="ru-RU" smtClean="0"/>
              <a:t>25.04.2023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6AB0-DED1-4E89-981A-5E2DC7775A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183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69" y="0"/>
            <a:ext cx="6937306" cy="413930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96471" y="6306312"/>
            <a:ext cx="190783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 апреля 202</a:t>
            </a:r>
            <a:r>
              <a:rPr lang="en-US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</a:t>
            </a:r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г.</a:t>
            </a:r>
          </a:p>
          <a:p>
            <a:pPr algn="r"/>
            <a:r>
              <a:rPr lang="ru-RU" sz="1050" dirty="0">
                <a:solidFill>
                  <a:schemeClr val="tx1">
                    <a:lumMod val="95000"/>
                    <a:lumOff val="5000"/>
                  </a:schemeClr>
                </a:solidFill>
              </a:rPr>
              <a:t>Санкт-Петербург</a:t>
            </a:r>
            <a:endParaRPr lang="en-US" sz="105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56604" y="4147933"/>
            <a:ext cx="837673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>
                <a:solidFill>
                  <a:srgbClr val="000066"/>
                </a:solidFill>
                <a:latin typeface="+mj-lt"/>
              </a:rPr>
              <a:t>СОВРЕМЕННОЕ ГЕОФИЗИЧЕСКОЕ ОБЕСПЕЧЕНИЕ ГОСУДАРСТВЕННОГО ГЕОЛОГИЧЕСКОГО КАРТОГРАФИРОВАНИЯ: ПРОБЛЕМЫ И ПУТИ ИХ РЕШЕНИЯ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1708030" y="5389927"/>
            <a:ext cx="8876581" cy="1331883"/>
          </a:xfrm>
        </p:spPr>
        <p:txBody>
          <a:bodyPr>
            <a:normAutofit/>
          </a:bodyPr>
          <a:lstStyle/>
          <a:p>
            <a:pPr algn="l"/>
            <a:r>
              <a:rPr lang="ru-RU" sz="2000" u="sng" dirty="0">
                <a:solidFill>
                  <a:schemeClr val="bg2">
                    <a:lumMod val="50000"/>
                  </a:schemeClr>
                </a:solidFill>
              </a:rPr>
              <a:t>Бабаянц П.С.</a:t>
            </a:r>
            <a:r>
              <a:rPr lang="ru-RU" sz="2000" u="sng" baseline="30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Зубов Д.Е.</a:t>
            </a:r>
            <a:r>
              <a:rPr lang="ru-RU" sz="2000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Коронкевич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К.А.</a:t>
            </a:r>
            <a:r>
              <a:rPr lang="ru-RU" sz="2000" baseline="30000" dirty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</a:t>
            </a:r>
            <a:r>
              <a:rPr lang="ru-RU" sz="2000" dirty="0" err="1">
                <a:solidFill>
                  <a:schemeClr val="bg2">
                    <a:lumMod val="50000"/>
                  </a:schemeClr>
                </a:solidFill>
              </a:rPr>
              <a:t>Мазуркевич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 К.Н.</a:t>
            </a:r>
            <a:r>
              <a:rPr lang="ru-RU" sz="2000" baseline="30000" dirty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ru-RU" sz="2000" dirty="0">
                <a:solidFill>
                  <a:schemeClr val="bg2">
                    <a:lumMod val="50000"/>
                  </a:schemeClr>
                </a:solidFill>
              </a:rPr>
              <a:t>, Черных А.А.</a:t>
            </a:r>
            <a:r>
              <a:rPr lang="ru-RU" sz="2000" baseline="30000" dirty="0">
                <a:solidFill>
                  <a:schemeClr val="bg2">
                    <a:lumMod val="50000"/>
                  </a:schemeClr>
                </a:solidFill>
              </a:rPr>
              <a:t>4</a:t>
            </a:r>
          </a:p>
          <a:p>
            <a:pPr algn="l"/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1 – АО «ГНПП «</a:t>
            </a:r>
            <a:r>
              <a:rPr lang="ru-RU" sz="1600" i="1" dirty="0" err="1">
                <a:solidFill>
                  <a:schemeClr val="bg2">
                    <a:lumMod val="50000"/>
                  </a:schemeClr>
                </a:solidFill>
              </a:rPr>
              <a:t>Аэрогеофизика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»; 2 – ФГБУ «ВСЕГЕИ»; 3 – </a:t>
            </a:r>
            <a:r>
              <a:rPr lang="ru-RU" sz="1600" i="1" dirty="0" err="1">
                <a:solidFill>
                  <a:schemeClr val="bg2">
                    <a:lumMod val="50000"/>
                  </a:schemeClr>
                </a:solidFill>
              </a:rPr>
              <a:t>Роснедра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; 4 – ФГБУ «</a:t>
            </a:r>
            <a:r>
              <a:rPr lang="ru-RU" sz="1600" i="1" dirty="0" err="1">
                <a:solidFill>
                  <a:schemeClr val="bg2">
                    <a:lumMod val="50000"/>
                  </a:schemeClr>
                </a:solidFill>
              </a:rPr>
              <a:t>ВНИИОкеангеология</a:t>
            </a:r>
            <a:r>
              <a:rPr lang="ru-RU" sz="1600" i="1" dirty="0">
                <a:solidFill>
                  <a:schemeClr val="bg2">
                    <a:lumMod val="50000"/>
                  </a:schemeClr>
                </a:solidFill>
              </a:rPr>
              <a:t>»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75" y="0"/>
            <a:ext cx="2390725" cy="47354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41" y="556409"/>
            <a:ext cx="926592" cy="926592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2485" cy="1319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6367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Нормативно-методическое обеспечение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9323" y="1777910"/>
            <a:ext cx="6583260" cy="306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30000"/>
              </a:lnSpc>
            </a:pPr>
            <a:r>
              <a:rPr lang="ru-RU" sz="1600" dirty="0">
                <a:solidFill>
                  <a:srgbClr val="000099"/>
                </a:solidFill>
              </a:rPr>
              <a:t>Под эгидой Российского геологического общества («РОСГЕО») в конце 2022 года разработаны </a:t>
            </a:r>
            <a:r>
              <a:rPr lang="ru-RU" b="1" dirty="0">
                <a:solidFill>
                  <a:srgbClr val="000099"/>
                </a:solidFill>
              </a:rPr>
              <a:t>«Методические рекомендации по аэрогеофизическому сопровождению прогнозных и поисковых работ на твердые полезные ископаемые»</a:t>
            </a:r>
            <a:r>
              <a:rPr lang="ru-RU" sz="1600" dirty="0">
                <a:solidFill>
                  <a:srgbClr val="000099"/>
                </a:solidFill>
              </a:rPr>
              <a:t>, которые были рассмотрены и одобрены секцией ресурсов и лицензирования ТПИ НТС </a:t>
            </a:r>
            <a:r>
              <a:rPr lang="ru-RU" sz="1600" dirty="0" err="1">
                <a:solidFill>
                  <a:srgbClr val="000099"/>
                </a:solidFill>
              </a:rPr>
              <a:t>Роснедра</a:t>
            </a:r>
            <a:r>
              <a:rPr lang="ru-RU" sz="1600" dirty="0">
                <a:solidFill>
                  <a:srgbClr val="000099"/>
                </a:solidFill>
              </a:rPr>
              <a:t> для использования в качестве регламентирующего документа при проектировании и проведении прогнозных и поисковых работ, выполняемых за счет средств федерального бюджета и средств </a:t>
            </a:r>
            <a:r>
              <a:rPr lang="ru-RU" sz="1600" dirty="0" err="1">
                <a:solidFill>
                  <a:srgbClr val="000099"/>
                </a:solidFill>
              </a:rPr>
              <a:t>недропользователей</a:t>
            </a:r>
            <a:r>
              <a:rPr lang="ru-RU" sz="1600" dirty="0">
                <a:solidFill>
                  <a:srgbClr val="000099"/>
                </a:solidFill>
              </a:rPr>
              <a:t> (протокол №04-17/1-пр от 25 января 2023 г.).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6100" y="1320057"/>
            <a:ext cx="3637301" cy="5125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20601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Нормативно-методическое обеспечение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45488" y="1412723"/>
            <a:ext cx="4876800" cy="369332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b="1" dirty="0">
                <a:solidFill>
                  <a:srgbClr val="000066"/>
                </a:solidFill>
              </a:rPr>
              <a:t>НОРМАТИВНО-МЕТОДИЧЕСКИЕ ДОКУМЕНТЫ</a:t>
            </a:r>
          </a:p>
        </p:txBody>
      </p:sp>
      <p:cxnSp>
        <p:nvCxnSpPr>
          <p:cNvPr id="6" name="Прямая со стрелкой 5"/>
          <p:cNvCxnSpPr>
            <a:stCxn id="5" idx="2"/>
            <a:endCxn id="7" idx="0"/>
          </p:cNvCxnSpPr>
          <p:nvPr/>
        </p:nvCxnSpPr>
        <p:spPr>
          <a:xfrm flipH="1">
            <a:off x="3445488" y="1782055"/>
            <a:ext cx="2438400" cy="773668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845288" y="2555723"/>
            <a:ext cx="3200400" cy="92333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</a:rPr>
              <a:t>Методика и техника выполнения конкретных видов работ</a:t>
            </a:r>
          </a:p>
        </p:txBody>
      </p:sp>
      <p:sp>
        <p:nvSpPr>
          <p:cNvPr id="8" name="Стрелка вниз 7"/>
          <p:cNvSpPr/>
          <p:nvPr/>
        </p:nvSpPr>
        <p:spPr>
          <a:xfrm>
            <a:off x="3369288" y="3546323"/>
            <a:ext cx="228600" cy="29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883388" y="3918393"/>
            <a:ext cx="3200400" cy="646331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</a:rPr>
              <a:t>Инструкции и рекомендации для исполнителей работ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064988" y="2555723"/>
            <a:ext cx="3200400" cy="923330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</a:rPr>
              <a:t>Состав работ, требования к ним, цели, задачи, ожидаемые результаты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8588988" y="3546323"/>
            <a:ext cx="228600" cy="29587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103088" y="3918393"/>
            <a:ext cx="3200400" cy="646331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66"/>
                </a:solidFill>
              </a:rPr>
              <a:t>Рекомендации для потребителей работ</a:t>
            </a:r>
          </a:p>
        </p:txBody>
      </p:sp>
      <p:cxnSp>
        <p:nvCxnSpPr>
          <p:cNvPr id="13" name="Прямая со стрелкой 12"/>
          <p:cNvCxnSpPr>
            <a:stCxn id="5" idx="2"/>
            <a:endCxn id="10" idx="0"/>
          </p:cNvCxnSpPr>
          <p:nvPr/>
        </p:nvCxnSpPr>
        <p:spPr>
          <a:xfrm>
            <a:off x="5883888" y="1782055"/>
            <a:ext cx="2781300" cy="773668"/>
          </a:xfrm>
          <a:prstGeom prst="straightConnector1">
            <a:avLst/>
          </a:prstGeom>
          <a:ln w="28575">
            <a:solidFill>
              <a:srgbClr val="00006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1045234" y="5004064"/>
            <a:ext cx="101015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Утрачена традиция обсуждения ключевых проблем профессиональным сообществом с выработкой по его результатам оптимальных подходов для их решения.</a:t>
            </a:r>
          </a:p>
          <a:p>
            <a:pPr marL="342900" indent="-342900"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Для наиболее актуальных и не терпящих отлагательства вопросов предлагается использовать решения, выработанные по результатам обсуждения на ГФС НРС и оформленные специальным протоколом.</a:t>
            </a:r>
          </a:p>
        </p:txBody>
      </p:sp>
    </p:spTree>
    <p:extLst>
      <p:ext uri="{BB962C8B-B14F-4D97-AF65-F5344CB8AC3E}">
        <p14:creationId xmlns:p14="http://schemas.microsoft.com/office/powerpoint/2010/main" val="14488851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Геологическая интерпретация геофизических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8128" y="1224950"/>
            <a:ext cx="59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Опережающая интерпретация: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38687" y="1811547"/>
            <a:ext cx="10498347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Картирование основных разрывных нарушений площади работ с определением их взаимоотношений, иерархии и, по возможности, кинематики, рудоконтролирующей и рудогенерирующей роли.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Картирование образований перекрывающего осадочного комплекса (включая русловые, склоновые и т.п. отложения) с оценкой их распространенности, мощности и (по возможности) вариаций состава.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Картирование осадочных, метаморфических и магматических комплексов пород, в </a:t>
            </a:r>
            <a:r>
              <a:rPr lang="ru-RU" sz="1600" dirty="0" err="1">
                <a:solidFill>
                  <a:srgbClr val="000066"/>
                </a:solidFill>
              </a:rPr>
              <a:t>т.ч</a:t>
            </a:r>
            <a:r>
              <a:rPr lang="ru-RU" sz="1600" dirty="0">
                <a:solidFill>
                  <a:srgbClr val="000066"/>
                </a:solidFill>
              </a:rPr>
              <a:t>. под наносами, в слепом и скрытом залегании.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Картирование зон развития наложенных процессов (</a:t>
            </a:r>
            <a:r>
              <a:rPr lang="ru-RU" sz="1600" dirty="0" err="1">
                <a:solidFill>
                  <a:srgbClr val="000066"/>
                </a:solidFill>
              </a:rPr>
              <a:t>гипергенных</a:t>
            </a:r>
            <a:r>
              <a:rPr lang="ru-RU" sz="1600" dirty="0">
                <a:solidFill>
                  <a:srgbClr val="000066"/>
                </a:solidFill>
              </a:rPr>
              <a:t>, гидротермально-метасоматических и других эпигенетических изменений) с дифференциацией по их характеру и оценкой рудоконтролирующей роли.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Картирование полей распространения радиоактивных элементов с определением путей их миграции и оценкой </a:t>
            </a:r>
            <a:r>
              <a:rPr lang="ru-RU" sz="1600" dirty="0" err="1">
                <a:solidFill>
                  <a:srgbClr val="000066"/>
                </a:solidFill>
              </a:rPr>
              <a:t>радиогеохимической</a:t>
            </a:r>
            <a:r>
              <a:rPr lang="ru-RU" sz="1600" dirty="0">
                <a:solidFill>
                  <a:srgbClr val="000066"/>
                </a:solidFill>
              </a:rPr>
              <a:t> специализации основных комплексов пород.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ru-RU" sz="1600" dirty="0">
                <a:solidFill>
                  <a:srgbClr val="000066"/>
                </a:solidFill>
              </a:rPr>
              <a:t>Выявление признаков и факторов локализации прогнозируемого или поискового объекта с выделением и ранжированием перспективных участков.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endParaRPr lang="ru-RU" sz="1600" dirty="0">
              <a:solidFill>
                <a:srgbClr val="000066"/>
              </a:solidFill>
            </a:endParaRPr>
          </a:p>
          <a:p>
            <a:pPr marL="266700">
              <a:spcAft>
                <a:spcPts val="600"/>
              </a:spcAft>
            </a:pPr>
            <a:r>
              <a:rPr lang="ru-RU" sz="1600" dirty="0">
                <a:solidFill>
                  <a:srgbClr val="000066"/>
                </a:solidFill>
              </a:rPr>
              <a:t>В зависимости от особенностей геологического строения изучаемой территории состав решаемых геологических задач может быть существенно конкретизирован и дополнен.</a:t>
            </a:r>
          </a:p>
          <a:p>
            <a:pPr>
              <a:spcAft>
                <a:spcPts val="600"/>
              </a:spcAft>
            </a:pPr>
            <a:endParaRPr lang="ru-RU" sz="1600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83442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13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Геологическая интерпретация геофизических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58277" y="1118126"/>
            <a:ext cx="79239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Сопровождающая интерпретация:  </a:t>
            </a:r>
            <a:r>
              <a:rPr lang="ru-RU" dirty="0" err="1">
                <a:solidFill>
                  <a:srgbClr val="000066"/>
                </a:solidFill>
              </a:rPr>
              <a:t>Харал_Тапса_Кахемский</a:t>
            </a:r>
            <a:r>
              <a:rPr lang="ru-RU" dirty="0">
                <a:solidFill>
                  <a:srgbClr val="000066"/>
                </a:solidFill>
              </a:rPr>
              <a:t> участок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73" y="1761904"/>
            <a:ext cx="3741654" cy="432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5256" y="1761904"/>
            <a:ext cx="3880699" cy="432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982" y="1761904"/>
            <a:ext cx="3750682" cy="4320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27647" y="1480947"/>
            <a:ext cx="109814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0066"/>
                </a:solidFill>
              </a:rPr>
              <a:t>Сопоставление данных геохимии (донные пробы и ВОР) с аэрогеофизическими данными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85573" y="6142010"/>
            <a:ext cx="320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66"/>
                </a:solidFill>
              </a:rPr>
              <a:t>Модель эффективной плотности ВЧР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398086" y="6142010"/>
            <a:ext cx="32046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66"/>
                </a:solidFill>
              </a:rPr>
              <a:t>Прогнозно-</a:t>
            </a:r>
            <a:r>
              <a:rPr lang="ru-RU" sz="1400" dirty="0" err="1">
                <a:solidFill>
                  <a:srgbClr val="000066"/>
                </a:solidFill>
              </a:rPr>
              <a:t>минерагеническая</a:t>
            </a:r>
            <a:r>
              <a:rPr lang="ru-RU" sz="1400" dirty="0">
                <a:solidFill>
                  <a:srgbClr val="000066"/>
                </a:solidFill>
              </a:rPr>
              <a:t> схема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610599" y="6116131"/>
            <a:ext cx="3204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>
                <a:solidFill>
                  <a:srgbClr val="000066"/>
                </a:solidFill>
              </a:rPr>
              <a:t>Фрагмент карты аномального магнитного поля </a:t>
            </a:r>
          </a:p>
        </p:txBody>
      </p:sp>
    </p:spTree>
    <p:extLst>
      <p:ext uri="{BB962C8B-B14F-4D97-AF65-F5344CB8AC3E}">
        <p14:creationId xmlns:p14="http://schemas.microsoft.com/office/powerpoint/2010/main" val="23244641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Геологическая интерпретация геофизических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068128" y="1224950"/>
            <a:ext cx="59004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Сопровождающая интерпретация: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9509" y="1863306"/>
            <a:ext cx="110073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Обоснование проведения комплекса наземных геофизических работ на участках детализации в полевой период 2023 года при ГДП-200 и подготовке к изданию Госгеолкарты-200/2 листов R-58-XXI, XXII, XXVII, XXVIII (</a:t>
            </a:r>
            <a:r>
              <a:rPr lang="ru-RU" dirty="0" err="1">
                <a:solidFill>
                  <a:srgbClr val="000066"/>
                </a:solidFill>
              </a:rPr>
              <a:t>Алярмаутская</a:t>
            </a:r>
            <a:r>
              <a:rPr lang="ru-RU" dirty="0">
                <a:solidFill>
                  <a:srgbClr val="000066"/>
                </a:solidFill>
              </a:rPr>
              <a:t> площадь): совещание в </a:t>
            </a:r>
            <a:r>
              <a:rPr lang="ru-RU" dirty="0" err="1">
                <a:solidFill>
                  <a:srgbClr val="000066"/>
                </a:solidFill>
              </a:rPr>
              <a:t>Роснедра</a:t>
            </a:r>
            <a:r>
              <a:rPr lang="ru-RU" dirty="0">
                <a:solidFill>
                  <a:srgbClr val="000066"/>
                </a:solidFill>
              </a:rPr>
              <a:t> 05 апреля </a:t>
            </a:r>
            <a:r>
              <a:rPr lang="ru-RU" dirty="0" err="1">
                <a:solidFill>
                  <a:srgbClr val="000066"/>
                </a:solidFill>
              </a:rPr>
              <a:t>с.г</a:t>
            </a:r>
            <a:r>
              <a:rPr lang="ru-RU" dirty="0">
                <a:solidFill>
                  <a:srgbClr val="000066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2038" y="3010619"/>
            <a:ext cx="1054147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Основными геологическими задачами, решение которых должно быть достигнуто интерпретацией данных выполненных ранее опережающих аэрогеофизических съемок м-ба 1:50000, включая 3D-моделирование магнитного поля, в пределах участка «</a:t>
            </a:r>
            <a:r>
              <a:rPr lang="ru-RU" sz="1600" dirty="0" err="1">
                <a:solidFill>
                  <a:srgbClr val="000066"/>
                </a:solidFill>
              </a:rPr>
              <a:t>Аттыквеем</a:t>
            </a:r>
            <a:r>
              <a:rPr lang="ru-RU" sz="1600" dirty="0">
                <a:solidFill>
                  <a:srgbClr val="000066"/>
                </a:solidFill>
              </a:rPr>
              <a:t>» </a:t>
            </a:r>
            <a:r>
              <a:rPr lang="ru-RU" sz="1600" dirty="0" err="1">
                <a:solidFill>
                  <a:srgbClr val="000066"/>
                </a:solidFill>
              </a:rPr>
              <a:t>Алярмаутской</a:t>
            </a:r>
            <a:r>
              <a:rPr lang="ru-RU" sz="1600" dirty="0">
                <a:solidFill>
                  <a:srgbClr val="000066"/>
                </a:solidFill>
              </a:rPr>
              <a:t> площади: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Создать геолого-геофизическую модель площади с определением глубины залегания кровли </a:t>
            </a:r>
            <a:r>
              <a:rPr lang="ru-RU" sz="1600" dirty="0" err="1">
                <a:solidFill>
                  <a:srgbClr val="000066"/>
                </a:solidFill>
              </a:rPr>
              <a:t>Аттыквеемского</a:t>
            </a:r>
            <a:r>
              <a:rPr lang="ru-RU" sz="1600" dirty="0">
                <a:solidFill>
                  <a:srgbClr val="000066"/>
                </a:solidFill>
              </a:rPr>
              <a:t> массива.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Выделить зоны </a:t>
            </a:r>
            <a:r>
              <a:rPr lang="ru-RU" sz="1600" dirty="0" err="1">
                <a:solidFill>
                  <a:srgbClr val="000066"/>
                </a:solidFill>
              </a:rPr>
              <a:t>трещиноватости</a:t>
            </a:r>
            <a:r>
              <a:rPr lang="ru-RU" sz="1600" dirty="0">
                <a:solidFill>
                  <a:srgbClr val="000066"/>
                </a:solidFill>
              </a:rPr>
              <a:t> в пределах площади, ранжировать их по размерам, морфологии и кинематике образования.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Выполнить моделирование контактовых взаимоотношений </a:t>
            </a:r>
            <a:r>
              <a:rPr lang="ru-RU" sz="1600" dirty="0" err="1">
                <a:solidFill>
                  <a:srgbClr val="000066"/>
                </a:solidFill>
              </a:rPr>
              <a:t>Аттыквеемского</a:t>
            </a:r>
            <a:r>
              <a:rPr lang="ru-RU" sz="1600" dirty="0">
                <a:solidFill>
                  <a:srgbClr val="000066"/>
                </a:solidFill>
              </a:rPr>
              <a:t> массива с вмещающими породами </a:t>
            </a:r>
            <a:r>
              <a:rPr lang="ru-RU" sz="1600" dirty="0" err="1">
                <a:solidFill>
                  <a:srgbClr val="000066"/>
                </a:solidFill>
              </a:rPr>
              <a:t>тытыльвеемской</a:t>
            </a:r>
            <a:r>
              <a:rPr lang="ru-RU" sz="1600" dirty="0">
                <a:solidFill>
                  <a:srgbClr val="000066"/>
                </a:solidFill>
              </a:rPr>
              <a:t> свиты (К1tt) и </a:t>
            </a:r>
            <a:r>
              <a:rPr lang="ru-RU" sz="1600" dirty="0" err="1">
                <a:solidFill>
                  <a:srgbClr val="000066"/>
                </a:solidFill>
              </a:rPr>
              <a:t>мачваамской</a:t>
            </a:r>
            <a:r>
              <a:rPr lang="ru-RU" sz="1600" dirty="0">
                <a:solidFill>
                  <a:srgbClr val="000066"/>
                </a:solidFill>
              </a:rPr>
              <a:t> толщи (T3mc).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Локализовать поля контактово-метаморфических и метасоматических изменений пород в пределах площади.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Уточнить по геофизическим данным геологический и структурно-тектонический критерии контроля серебро-полиметаллического, медного и золотого оруденения.</a:t>
            </a:r>
          </a:p>
        </p:txBody>
      </p:sp>
    </p:spTree>
    <p:extLst>
      <p:ext uri="{BB962C8B-B14F-4D97-AF65-F5344CB8AC3E}">
        <p14:creationId xmlns:p14="http://schemas.microsoft.com/office/powerpoint/2010/main" val="39552974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Организация работы ГФС НРС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7532" y="1630392"/>
            <a:ext cx="1025680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Разработан и будет представлен на утверждение председателя НРС проект Положения о Геофизической секции Научно-редакционного совета по геологическому картированию территории Российской Федерации Федерального агентства по недропользованию (ГФС НРС).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Сформирован </a:t>
            </a:r>
            <a:r>
              <a:rPr lang="ru-RU">
                <a:solidFill>
                  <a:srgbClr val="000066"/>
                </a:solidFill>
              </a:rPr>
              <a:t>и будет представлен </a:t>
            </a:r>
            <a:r>
              <a:rPr lang="ru-RU" dirty="0">
                <a:solidFill>
                  <a:srgbClr val="000066"/>
                </a:solidFill>
              </a:rPr>
              <a:t>на утверждение обновленный состав ГФС.</a:t>
            </a:r>
          </a:p>
          <a:p>
            <a:pPr marL="342900" indent="-342900">
              <a:spcAft>
                <a:spcPts val="600"/>
              </a:spcAft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С учетом стоящих перед Секцией задач предполагается распределение работы по профильным направлениям с организацией экспертных групп.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FCAD790-9454-4FC0-957A-F5EF396CF234}"/>
              </a:ext>
            </a:extLst>
          </p:cNvPr>
          <p:cNvSpPr txBox="1"/>
          <p:nvPr/>
        </p:nvSpPr>
        <p:spPr>
          <a:xfrm>
            <a:off x="1425388" y="3747247"/>
            <a:ext cx="933225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</a:rPr>
              <a:t>ГГК-1000 и </a:t>
            </a:r>
            <a:r>
              <a:rPr lang="ru-RU">
                <a:solidFill>
                  <a:srgbClr val="000066"/>
                </a:solidFill>
              </a:rPr>
              <a:t>глубинного строения;</a:t>
            </a:r>
            <a:endParaRPr lang="ru-RU" dirty="0">
              <a:solidFill>
                <a:srgbClr val="000066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</a:rPr>
              <a:t>Опережающих и сопровождающих работ ГГК-200;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</a:rPr>
              <a:t>Специальных работ (гравиметрическая);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</a:rPr>
              <a:t>Научно-методического сопровождения геофизических работ;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00066"/>
                </a:solidFill>
              </a:rPr>
              <a:t>Геологической информативности геофизических работ.</a:t>
            </a:r>
          </a:p>
          <a:p>
            <a:endParaRPr lang="ru-RU" dirty="0">
              <a:solidFill>
                <a:srgbClr val="00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05161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16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3969" y="0"/>
            <a:ext cx="6937306" cy="413930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275" y="0"/>
            <a:ext cx="2390725" cy="47354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3341" y="556409"/>
            <a:ext cx="926592" cy="92659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2882485" cy="131984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18249" y="4347713"/>
            <a:ext cx="94783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dirty="0">
                <a:solidFill>
                  <a:srgbClr val="C00000"/>
                </a:solidFill>
              </a:rPr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4131775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2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736785" y="974784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Стратегия развития минерально-сырьевой базы Российской Федерации до 2035 года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15993" y="1656271"/>
            <a:ext cx="11059064" cy="412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4000"/>
              </a:lnSpc>
              <a:spcAft>
                <a:spcPts val="600"/>
              </a:spcAft>
            </a:pPr>
            <a:r>
              <a:rPr lang="ru-RU" sz="1600" dirty="0">
                <a:solidFill>
                  <a:srgbClr val="000066"/>
                </a:solidFill>
              </a:rPr>
              <a:t>Региональные геологические исследования направлены на воссоздание и наполнение фонда объектов поискового задела по наиболее важным и дефицитным видам полезных ископаемых. Их приоритетными направлениями в период до 2035 года будут являться: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мелко- и среднемасштабное геологическое изучение территории Российской Федерации и ее континентального шельфа, направленное на создание … информационно-картографической основы для раскрытия и развития минерально-сырьевого потенциала страны…;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специализированное прогнозно-</a:t>
            </a:r>
            <a:r>
              <a:rPr lang="ru-RU" sz="1600" dirty="0" err="1">
                <a:solidFill>
                  <a:srgbClr val="000066"/>
                </a:solidFill>
              </a:rPr>
              <a:t>минерагеническое</a:t>
            </a:r>
            <a:r>
              <a:rPr lang="ru-RU" sz="1600" dirty="0">
                <a:solidFill>
                  <a:srgbClr val="000066"/>
                </a:solidFill>
              </a:rPr>
              <a:t>, </a:t>
            </a:r>
            <a:r>
              <a:rPr lang="ru-RU" sz="1600" b="1" dirty="0">
                <a:solidFill>
                  <a:srgbClr val="000066"/>
                </a:solidFill>
              </a:rPr>
              <a:t>геолого-геофизическое</a:t>
            </a:r>
            <a:r>
              <a:rPr lang="ru-RU" sz="1600" dirty="0">
                <a:solidFill>
                  <a:srgbClr val="000066"/>
                </a:solidFill>
              </a:rPr>
              <a:t> и геолого-геохимическое изучение приоритетных территорий для создания поискового задела наиболее востребованных видов полезных ископаемых;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морские прогнозно-</a:t>
            </a:r>
            <a:r>
              <a:rPr lang="ru-RU" sz="1600" dirty="0" err="1">
                <a:solidFill>
                  <a:srgbClr val="000066"/>
                </a:solidFill>
              </a:rPr>
              <a:t>минерагенические</a:t>
            </a:r>
            <a:r>
              <a:rPr lang="ru-RU" sz="1600" dirty="0">
                <a:solidFill>
                  <a:srgbClr val="000066"/>
                </a:solidFill>
              </a:rPr>
              <a:t>, </a:t>
            </a:r>
            <a:r>
              <a:rPr lang="ru-RU" sz="1600" b="1" dirty="0">
                <a:solidFill>
                  <a:srgbClr val="000066"/>
                </a:solidFill>
              </a:rPr>
              <a:t>геолого-геофизические</a:t>
            </a:r>
            <a:r>
              <a:rPr lang="ru-RU" sz="1600" dirty="0">
                <a:solidFill>
                  <a:srgbClr val="000066"/>
                </a:solidFill>
              </a:rPr>
              <a:t> и </a:t>
            </a:r>
            <a:r>
              <a:rPr lang="ru-RU" sz="1600" dirty="0" err="1">
                <a:solidFill>
                  <a:srgbClr val="000066"/>
                </a:solidFill>
              </a:rPr>
              <a:t>геоэкологические</a:t>
            </a:r>
            <a:r>
              <a:rPr lang="ru-RU" sz="1600" dirty="0">
                <a:solidFill>
                  <a:srgbClr val="000066"/>
                </a:solidFill>
              </a:rPr>
              <a:t> исследования;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исследования, ориентированные на разработку новых прогнозно-поисковых комплексов для выявления объектов, </a:t>
            </a:r>
            <a:r>
              <a:rPr lang="ru-RU" sz="1600" u="sng" dirty="0">
                <a:solidFill>
                  <a:srgbClr val="000066"/>
                </a:solidFill>
              </a:rPr>
              <a:t>не выходящих на поверхность</a:t>
            </a:r>
            <a:r>
              <a:rPr lang="ru-RU" sz="1600" dirty="0">
                <a:solidFill>
                  <a:srgbClr val="000066"/>
                </a:solidFill>
              </a:rPr>
              <a:t>, а также нетрадиционных для российской промышленности геолого-промышленных типов месторождений; </a:t>
            </a:r>
          </a:p>
          <a:p>
            <a:pPr marL="285750" indent="-285750">
              <a:lnSpc>
                <a:spcPct val="114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000066"/>
                </a:solidFill>
              </a:rPr>
              <a:t>методическое и технологическое обеспечение региональных геологических исследований и поисковых работ. </a:t>
            </a:r>
          </a:p>
        </p:txBody>
      </p:sp>
    </p:spTree>
    <p:extLst>
      <p:ext uri="{BB962C8B-B14F-4D97-AF65-F5344CB8AC3E}">
        <p14:creationId xmlns:p14="http://schemas.microsoft.com/office/powerpoint/2010/main" val="42796571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3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81155" y="810883"/>
            <a:ext cx="11723298" cy="646331"/>
          </a:xfrm>
          <a:prstGeom prst="rect">
            <a:avLst/>
          </a:prstGeom>
          <a:noFill/>
          <a:ln w="57150" cmpd="dbl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Российская минерально-сырьевая база — фундамент экономики России, основа национальной безопасности государства, естественное конкурентное преимущество страны на долгосрочную перспективу.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1155" y="1712601"/>
            <a:ext cx="11723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01688" indent="-801688"/>
            <a:r>
              <a:rPr lang="ru-RU" u="sng" dirty="0">
                <a:solidFill>
                  <a:srgbClr val="000066"/>
                </a:solidFill>
              </a:rPr>
              <a:t>Задача</a:t>
            </a:r>
            <a:r>
              <a:rPr lang="ru-RU" dirty="0">
                <a:solidFill>
                  <a:srgbClr val="000066"/>
                </a:solidFill>
              </a:rPr>
              <a:t>: обеспечение воспроизводства минерально-сырьевой базы за счет выявления новых территорий, перспективных в первую очередь на остродефицитные виды сырья.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1155" y="2431695"/>
            <a:ext cx="116284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974850" indent="-1974850"/>
            <a:r>
              <a:rPr lang="ru-RU" u="sng" dirty="0">
                <a:solidFill>
                  <a:srgbClr val="000066"/>
                </a:solidFill>
              </a:rPr>
              <a:t>Предмет изучения</a:t>
            </a:r>
            <a:r>
              <a:rPr lang="ru-RU" dirty="0">
                <a:solidFill>
                  <a:srgbClr val="000066"/>
                </a:solidFill>
              </a:rPr>
              <a:t>: отдаленные районы с неразвитой инфраструктурой, объекты со сложным геологическим строением, в </a:t>
            </a:r>
            <a:r>
              <a:rPr lang="ru-RU" dirty="0" err="1">
                <a:solidFill>
                  <a:srgbClr val="000066"/>
                </a:solidFill>
              </a:rPr>
              <a:t>т.ч</a:t>
            </a:r>
            <a:r>
              <a:rPr lang="ru-RU" dirty="0">
                <a:solidFill>
                  <a:srgbClr val="000066"/>
                </a:solidFill>
              </a:rPr>
              <a:t>. глубокозалегающие.</a:t>
            </a:r>
          </a:p>
        </p:txBody>
      </p:sp>
      <p:sp>
        <p:nvSpPr>
          <p:cNvPr id="7" name="Стрелка вниз 6"/>
          <p:cNvSpPr/>
          <p:nvPr/>
        </p:nvSpPr>
        <p:spPr>
          <a:xfrm>
            <a:off x="2799254" y="3048886"/>
            <a:ext cx="375251" cy="37327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88188" y="3384894"/>
            <a:ext cx="58142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srgbClr val="000066"/>
                </a:solidFill>
              </a:rPr>
              <a:t>Важнейшая роль принадлежит современным геофизическим исследованиям.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9608" y="3355025"/>
            <a:ext cx="3861984" cy="305848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8188" y="4433014"/>
            <a:ext cx="6116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93875" indent="-1793875"/>
            <a:r>
              <a:rPr lang="ru-RU" u="sng" dirty="0">
                <a:solidFill>
                  <a:srgbClr val="000066"/>
                </a:solidFill>
              </a:rPr>
              <a:t>Критерий оценки</a:t>
            </a:r>
            <a:r>
              <a:rPr lang="ru-RU" dirty="0">
                <a:solidFill>
                  <a:srgbClr val="000066"/>
                </a:solidFill>
              </a:rPr>
              <a:t>: геологическая содержательность результатов геофизических работ и их востребованность геологами. </a:t>
            </a:r>
          </a:p>
        </p:txBody>
      </p:sp>
      <p:sp>
        <p:nvSpPr>
          <p:cNvPr id="11" name="Стрелка вниз 10"/>
          <p:cNvSpPr/>
          <p:nvPr/>
        </p:nvSpPr>
        <p:spPr>
          <a:xfrm>
            <a:off x="2801416" y="4064448"/>
            <a:ext cx="388190" cy="38020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низ 12"/>
          <p:cNvSpPr/>
          <p:nvPr/>
        </p:nvSpPr>
        <p:spPr>
          <a:xfrm>
            <a:off x="2812208" y="5377932"/>
            <a:ext cx="388190" cy="38020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76045" y="5671335"/>
            <a:ext cx="6116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0238" indent="-630238"/>
            <a:r>
              <a:rPr lang="ru-RU" u="sng" dirty="0">
                <a:solidFill>
                  <a:srgbClr val="000066"/>
                </a:solidFill>
              </a:rPr>
              <a:t>Цель</a:t>
            </a:r>
            <a:r>
              <a:rPr lang="ru-RU" dirty="0">
                <a:solidFill>
                  <a:srgbClr val="000066"/>
                </a:solidFill>
              </a:rPr>
              <a:t>: обеспечение необходимого качества геофизического сопровождения ГГК. </a:t>
            </a:r>
          </a:p>
        </p:txBody>
      </p:sp>
    </p:spTree>
    <p:extLst>
      <p:ext uri="{BB962C8B-B14F-4D97-AF65-F5344CB8AC3E}">
        <p14:creationId xmlns:p14="http://schemas.microsoft.com/office/powerpoint/2010/main" val="366366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10" grpId="0"/>
      <p:bldP spid="11" grpId="0" animBg="1"/>
      <p:bldP spid="13" grpId="0" animBg="1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628" y="2149947"/>
            <a:ext cx="3619115" cy="2880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4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Выбор масштаба съемки и представление результатов геофизических работ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5756" y="2149947"/>
            <a:ext cx="3616849" cy="288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206" y="2016149"/>
            <a:ext cx="2912852" cy="3568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" y="1253450"/>
            <a:ext cx="71512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Выбор масштаба съемки должен осуществляться с учетом особенностей последующей обработки и интерпретации данных.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865756" y="5156021"/>
            <a:ext cx="6969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С учетом особенностей последующей обработки и интерпретации данных (включая операции в скользящих окнах), масштаб съемки должен выбираться на одну – две ступени крупнее по отношению к масштабу отчетных интерпретационных материалов.</a:t>
            </a:r>
          </a:p>
        </p:txBody>
      </p:sp>
    </p:spTree>
    <p:extLst>
      <p:ext uri="{BB962C8B-B14F-4D97-AF65-F5344CB8AC3E}">
        <p14:creationId xmlns:p14="http://schemas.microsoft.com/office/powerpoint/2010/main" val="1737460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Выбор масштаба съемки и представление результатов геофизических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95152"/>
            <a:ext cx="5546785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До сих пор основной и обязательной формой представления результатов геофизических съемок являются карты графиков и изолиний соответствующих геофизических полей.</a:t>
            </a:r>
          </a:p>
          <a:p>
            <a:pPr>
              <a:spcBef>
                <a:spcPts val="600"/>
              </a:spcBef>
            </a:pPr>
            <a:r>
              <a:rPr lang="ru-RU" sz="1600" dirty="0">
                <a:solidFill>
                  <a:srgbClr val="000066"/>
                </a:solidFill>
              </a:rPr>
              <a:t>Однако современные технологии визуализации данных существенно повышают информативность зрительных образов карт.</a:t>
            </a:r>
          </a:p>
        </p:txBody>
      </p:sp>
      <p:pic>
        <p:nvPicPr>
          <p:cNvPr id="6" name="Picture 4" descr="Tan_li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5" y="1216545"/>
            <a:ext cx="2919525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 descr="Tan_eq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68" y="1216545"/>
            <a:ext cx="2872104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 descr="Tan_rel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6785" y="3636008"/>
            <a:ext cx="2934066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Tan_rel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0568" y="3636008"/>
            <a:ext cx="2934065" cy="23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5546785" y="6012613"/>
            <a:ext cx="6067848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i="1" dirty="0">
                <a:solidFill>
                  <a:srgbClr val="000066"/>
                </a:solidFill>
              </a:rPr>
              <a:t>Фрагмент карты аномального магнитного поля</a:t>
            </a:r>
          </a:p>
          <a:p>
            <a:r>
              <a:rPr lang="ru-RU" sz="1200" dirty="0">
                <a:solidFill>
                  <a:srgbClr val="000066"/>
                </a:solidFill>
              </a:rPr>
              <a:t>1 – линейная палитра; 2 – эквивалентная палитра; 3 – </a:t>
            </a:r>
            <a:r>
              <a:rPr lang="ru-RU" sz="1200" dirty="0" err="1">
                <a:solidFill>
                  <a:srgbClr val="000066"/>
                </a:solidFill>
              </a:rPr>
              <a:t>псевдорельеф</a:t>
            </a:r>
            <a:r>
              <a:rPr lang="ru-RU" sz="1200" dirty="0">
                <a:solidFill>
                  <a:srgbClr val="000066"/>
                </a:solidFill>
              </a:rPr>
              <a:t>, возвышение 45º, азимут 200º; 4 – </a:t>
            </a:r>
            <a:r>
              <a:rPr lang="ru-RU" sz="1200" dirty="0" err="1">
                <a:solidFill>
                  <a:srgbClr val="000066"/>
                </a:solidFill>
              </a:rPr>
              <a:t>псевдорельеф</a:t>
            </a:r>
            <a:r>
              <a:rPr lang="ru-RU" sz="1200" dirty="0">
                <a:solidFill>
                  <a:srgbClr val="000066"/>
                </a:solidFill>
              </a:rPr>
              <a:t>, возвышение 45º, азимут 20º </a:t>
            </a:r>
            <a:endParaRPr lang="ru-RU" sz="1400" dirty="0">
              <a:solidFill>
                <a:srgbClr val="000066"/>
              </a:solidFill>
            </a:endParaRPr>
          </a:p>
        </p:txBody>
      </p:sp>
      <p:sp>
        <p:nvSpPr>
          <p:cNvPr id="11" name="Стрелка вниз 10"/>
          <p:cNvSpPr/>
          <p:nvPr/>
        </p:nvSpPr>
        <p:spPr>
          <a:xfrm>
            <a:off x="2385202" y="2941757"/>
            <a:ext cx="388190" cy="38020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" y="3321958"/>
            <a:ext cx="544326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Единственным исчерпывающим способом представления итоговых результатов геофизических работ является математическая модель физических полей (в форме матрицы или каталога).</a:t>
            </a:r>
          </a:p>
          <a:p>
            <a:pPr marL="342900" indent="-342900">
              <a:buAutoNum type="arabicPeriod"/>
            </a:pPr>
            <a:r>
              <a:rPr lang="ru-RU" dirty="0">
                <a:solidFill>
                  <a:srgbClr val="000066"/>
                </a:solidFill>
              </a:rPr>
              <a:t>Нецелесообразно представление геофизических материалов на бумаге в масштабе выполненной съемки, т.к. цифровые модели могут быть визуализированы в любом разумном масштабе.</a:t>
            </a:r>
          </a:p>
        </p:txBody>
      </p:sp>
    </p:spTree>
    <p:extLst>
      <p:ext uri="{BB962C8B-B14F-4D97-AF65-F5344CB8AC3E}">
        <p14:creationId xmlns:p14="http://schemas.microsoft.com/office/powerpoint/2010/main" val="3871834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6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Оценка качества геофизических данных</a:t>
            </a:r>
          </a:p>
        </p:txBody>
      </p:sp>
      <p:pic>
        <p:nvPicPr>
          <p:cNvPr id="5" name="Picture 2" descr="tan_ol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8362" y="1950964"/>
            <a:ext cx="40927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ta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166" y="1950964"/>
            <a:ext cx="4092780" cy="43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05619" y="6196689"/>
            <a:ext cx="9980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i="1" dirty="0">
                <a:solidFill>
                  <a:srgbClr val="000066"/>
                </a:solidFill>
              </a:rPr>
              <a:t>Карты аномального магнитного поля, полученные по результатам съемок масштаба 1:50 000, выполненных в 2005 году (слева) и в 80-х годах прошлого века.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2091" y="1185869"/>
            <a:ext cx="105342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При аэрогеофизических съемках зачастую невозможно обеспечить полноценные повторные наблюдения, т.е. приходится сравнивать измерения, выполненные в разных точках.</a:t>
            </a:r>
          </a:p>
        </p:txBody>
      </p:sp>
    </p:spTree>
    <p:extLst>
      <p:ext uri="{BB962C8B-B14F-4D97-AF65-F5344CB8AC3E}">
        <p14:creationId xmlns:p14="http://schemas.microsoft.com/office/powerpoint/2010/main" val="24165894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Оценка качества геофизических данных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68469" y="1320057"/>
            <a:ext cx="104997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000066"/>
                </a:solidFill>
              </a:rPr>
              <a:t>Необходимо разработать четкие критерии оценки качества ретроспективных данных с точки зрения пригодности для решения поставленных геологических задач либо оснований для вывода их из состава изученности.</a:t>
            </a:r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9603" y="2243387"/>
            <a:ext cx="4752793" cy="4420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738092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8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Нормативно-методическое обеспечение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40" y="1371600"/>
            <a:ext cx="72030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u="sng" dirty="0">
                <a:solidFill>
                  <a:srgbClr val="000066"/>
                </a:solidFill>
              </a:rPr>
              <a:t>Перечень нормативных документов в ТГЗ на геофизические работы, требованиям которых должны соответствовать результаты</a:t>
            </a:r>
            <a:r>
              <a:rPr lang="ru-RU" dirty="0">
                <a:solidFill>
                  <a:srgbClr val="000066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2020 г. – от 26 (</a:t>
            </a:r>
            <a:r>
              <a:rPr lang="ru-RU" dirty="0" err="1">
                <a:solidFill>
                  <a:srgbClr val="000066"/>
                </a:solidFill>
              </a:rPr>
              <a:t>Ульбейская</a:t>
            </a:r>
            <a:r>
              <a:rPr lang="ru-RU" dirty="0">
                <a:solidFill>
                  <a:srgbClr val="000066"/>
                </a:solidFill>
              </a:rPr>
              <a:t>) до 37 наименований (</a:t>
            </a:r>
            <a:r>
              <a:rPr lang="ru-RU" dirty="0" err="1">
                <a:solidFill>
                  <a:srgbClr val="000066"/>
                </a:solidFill>
              </a:rPr>
              <a:t>Нерунда-Мамская</a:t>
            </a:r>
            <a:r>
              <a:rPr lang="ru-RU" dirty="0">
                <a:solidFill>
                  <a:srgbClr val="000066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2021 г. – 34 наименования (</a:t>
            </a:r>
            <a:r>
              <a:rPr lang="ru-RU" dirty="0" err="1">
                <a:solidFill>
                  <a:srgbClr val="000066"/>
                </a:solidFill>
              </a:rPr>
              <a:t>Балгазынская-Хамсаринская</a:t>
            </a:r>
            <a:r>
              <a:rPr lang="ru-RU" dirty="0">
                <a:solidFill>
                  <a:srgbClr val="000066"/>
                </a:solidFill>
              </a:rPr>
              <a:t> и </a:t>
            </a:r>
            <a:r>
              <a:rPr lang="ru-RU" dirty="0" err="1">
                <a:solidFill>
                  <a:srgbClr val="000066"/>
                </a:solidFill>
              </a:rPr>
              <a:t>Иджекская</a:t>
            </a:r>
            <a:r>
              <a:rPr lang="ru-RU" dirty="0">
                <a:solidFill>
                  <a:srgbClr val="000066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2022 г. – 41 наименование (</a:t>
            </a:r>
            <a:r>
              <a:rPr lang="ru-RU" dirty="0" err="1">
                <a:solidFill>
                  <a:srgbClr val="000066"/>
                </a:solidFill>
              </a:rPr>
              <a:t>Гырбыньинская</a:t>
            </a:r>
            <a:r>
              <a:rPr lang="ru-RU" dirty="0">
                <a:solidFill>
                  <a:srgbClr val="000066"/>
                </a:solidFill>
              </a:rPr>
              <a:t>).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97" y="1453652"/>
            <a:ext cx="4572577" cy="3049337"/>
          </a:xfrm>
          <a:prstGeom prst="rect">
            <a:avLst/>
          </a:prstGeom>
        </p:spPr>
      </p:pic>
      <p:sp>
        <p:nvSpPr>
          <p:cNvPr id="13" name="Стрелка вниз 12"/>
          <p:cNvSpPr/>
          <p:nvPr/>
        </p:nvSpPr>
        <p:spPr>
          <a:xfrm>
            <a:off x="2708694" y="3183147"/>
            <a:ext cx="370936" cy="388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1540" y="3717985"/>
            <a:ext cx="8369060" cy="83099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Выдержка из ТГЗ 2023 г. (</a:t>
            </a:r>
            <a:r>
              <a:rPr lang="ru-RU" sz="1600" dirty="0" err="1">
                <a:solidFill>
                  <a:srgbClr val="000066"/>
                </a:solidFill>
              </a:rPr>
              <a:t>Чаро-Синская</a:t>
            </a:r>
            <a:r>
              <a:rPr lang="ru-RU" sz="1600" dirty="0">
                <a:solidFill>
                  <a:srgbClr val="000066"/>
                </a:solidFill>
              </a:rPr>
              <a:t> площадь):</a:t>
            </a:r>
          </a:p>
          <a:p>
            <a:r>
              <a:rPr lang="ru-RU" sz="1600" dirty="0">
                <a:solidFill>
                  <a:srgbClr val="000066"/>
                </a:solidFill>
              </a:rPr>
              <a:t>«…среднеквадратическое отклонение между соседними (в окне 250 м) ячейками цифровой модели поля силы тяжести не более 0.5 мГал»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4638136" y="4600741"/>
            <a:ext cx="370936" cy="3881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327804" y="5003321"/>
            <a:ext cx="69873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0066"/>
                </a:solidFill>
              </a:rPr>
              <a:t>«Методические рекомендации по аэрогеофизическому сопровождению прогнозных и поисковых работ на твердые полезные ископаемые» </a:t>
            </a:r>
          </a:p>
          <a:p>
            <a:r>
              <a:rPr lang="ru-RU" sz="1600" dirty="0">
                <a:solidFill>
                  <a:srgbClr val="000066"/>
                </a:solidFill>
              </a:rPr>
              <a:t>(в ТГЗ под №10): </a:t>
            </a:r>
          </a:p>
          <a:p>
            <a:r>
              <a:rPr lang="ru-RU" sz="1600" dirty="0">
                <a:solidFill>
                  <a:srgbClr val="000066"/>
                </a:solidFill>
              </a:rPr>
              <a:t>«</a:t>
            </a:r>
            <a:r>
              <a:rPr lang="ru-RU" sz="1600" u="sng" dirty="0">
                <a:solidFill>
                  <a:srgbClr val="000066"/>
                </a:solidFill>
              </a:rPr>
              <a:t>Погрешность измерений вычисляется по двум независимым моделям поля силы тяжести, полученным в процессе его обработки…</a:t>
            </a:r>
            <a:r>
              <a:rPr lang="ru-RU" sz="1600" dirty="0">
                <a:solidFill>
                  <a:srgbClr val="000066"/>
                </a:solidFill>
              </a:rPr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3896909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12192000" cy="584775"/>
          </a:xfrm>
          <a:prstGeom prst="rect">
            <a:avLst/>
          </a:prstGeom>
          <a:solidFill>
            <a:srgbClr val="0000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1600" dirty="0">
                <a:solidFill>
                  <a:schemeClr val="bg1"/>
                </a:solidFill>
              </a:rPr>
              <a:t>Всероссийское совещание «Состояние и перспективы развития Государственного геологического картографирования территории Российской Федерации и ее континентального шельфа». Санкт-Петербург, 25 – 27 апреля 2023 г.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E06AB0-DED1-4E89-981A-5E2DC7775A69}" type="slidenum">
              <a:rPr lang="ru-RU" smtClean="0"/>
              <a:t>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659147" y="767750"/>
            <a:ext cx="8718430" cy="369332"/>
          </a:xfrm>
          <a:prstGeom prst="rect">
            <a:avLst/>
          </a:prstGeom>
          <a:noFill/>
          <a:ln w="19050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b="1" u="sng" dirty="0">
                <a:solidFill>
                  <a:srgbClr val="000066"/>
                </a:solidFill>
              </a:rPr>
              <a:t>Нормативно-методическое обеспечение работ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1540" y="1371600"/>
            <a:ext cx="7203057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u="sng" dirty="0">
                <a:solidFill>
                  <a:srgbClr val="000066"/>
                </a:solidFill>
              </a:rPr>
              <a:t>Перечень нормативных документов в ТГЗ на геофизические работы, требованиям которых должны соответствовать результаты</a:t>
            </a:r>
            <a:r>
              <a:rPr lang="ru-RU" dirty="0">
                <a:solidFill>
                  <a:srgbClr val="000066"/>
                </a:solidFill>
              </a:rPr>
              <a:t>: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2020 г. – от 26 (</a:t>
            </a:r>
            <a:r>
              <a:rPr lang="ru-RU" dirty="0" err="1">
                <a:solidFill>
                  <a:srgbClr val="000066"/>
                </a:solidFill>
              </a:rPr>
              <a:t>Ульбейская</a:t>
            </a:r>
            <a:r>
              <a:rPr lang="ru-RU" dirty="0">
                <a:solidFill>
                  <a:srgbClr val="000066"/>
                </a:solidFill>
              </a:rPr>
              <a:t>) до 37 наименований (</a:t>
            </a:r>
            <a:r>
              <a:rPr lang="ru-RU" dirty="0" err="1">
                <a:solidFill>
                  <a:srgbClr val="000066"/>
                </a:solidFill>
              </a:rPr>
              <a:t>Нерунда-Мамская</a:t>
            </a:r>
            <a:r>
              <a:rPr lang="ru-RU" dirty="0">
                <a:solidFill>
                  <a:srgbClr val="000066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2021 г. – 34 наименования (</a:t>
            </a:r>
            <a:r>
              <a:rPr lang="ru-RU" dirty="0" err="1">
                <a:solidFill>
                  <a:srgbClr val="000066"/>
                </a:solidFill>
              </a:rPr>
              <a:t>Балгазынская-Хамсаринская</a:t>
            </a:r>
            <a:r>
              <a:rPr lang="ru-RU" dirty="0">
                <a:solidFill>
                  <a:srgbClr val="000066"/>
                </a:solidFill>
              </a:rPr>
              <a:t> и </a:t>
            </a:r>
            <a:r>
              <a:rPr lang="ru-RU" dirty="0" err="1">
                <a:solidFill>
                  <a:srgbClr val="000066"/>
                </a:solidFill>
              </a:rPr>
              <a:t>Иджекская</a:t>
            </a:r>
            <a:r>
              <a:rPr lang="ru-RU" dirty="0">
                <a:solidFill>
                  <a:srgbClr val="000066"/>
                </a:solidFill>
              </a:rPr>
              <a:t>).</a:t>
            </a:r>
          </a:p>
          <a:p>
            <a:pPr>
              <a:spcAft>
                <a:spcPts val="600"/>
              </a:spcAft>
            </a:pPr>
            <a:r>
              <a:rPr lang="ru-RU" dirty="0">
                <a:solidFill>
                  <a:srgbClr val="000066"/>
                </a:solidFill>
              </a:rPr>
              <a:t>2022 г. – 41 наименование (</a:t>
            </a:r>
            <a:r>
              <a:rPr lang="ru-RU" dirty="0" err="1">
                <a:solidFill>
                  <a:srgbClr val="000066"/>
                </a:solidFill>
              </a:rPr>
              <a:t>Гырбыньинская</a:t>
            </a:r>
            <a:r>
              <a:rPr lang="ru-RU" dirty="0">
                <a:solidFill>
                  <a:srgbClr val="000066"/>
                </a:solidFill>
              </a:rPr>
              <a:t>).  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4597" y="1453652"/>
            <a:ext cx="4572577" cy="3049337"/>
          </a:xfrm>
          <a:prstGeom prst="rect">
            <a:avLst/>
          </a:prstGeom>
        </p:spPr>
      </p:pic>
      <p:sp>
        <p:nvSpPr>
          <p:cNvPr id="7" name="Стрелка вниз 6"/>
          <p:cNvSpPr/>
          <p:nvPr/>
        </p:nvSpPr>
        <p:spPr>
          <a:xfrm>
            <a:off x="3454879" y="3221073"/>
            <a:ext cx="388190" cy="38020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319177" y="3601274"/>
            <a:ext cx="6970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Современных документов, регламентирующих выполнение такого вида работ, практически нет, а попытки их разработки и утверждения сталкиваются с значительными трудностями.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1540" y="5115464"/>
            <a:ext cx="659920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982663" indent="-982663"/>
            <a:r>
              <a:rPr lang="ru-RU" u="sng" dirty="0">
                <a:solidFill>
                  <a:srgbClr val="000066"/>
                </a:solidFill>
              </a:rPr>
              <a:t>Причина</a:t>
            </a:r>
            <a:r>
              <a:rPr lang="ru-RU" dirty="0">
                <a:solidFill>
                  <a:srgbClr val="000066"/>
                </a:solidFill>
              </a:rPr>
              <a:t>: Традиция обсуждения ключевых проблем профессиональным сообществом с выработкой по результатам такого обсуждения оптимальных подходов для их решения во многом утрачена.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3454879" y="4629933"/>
            <a:ext cx="388190" cy="380201"/>
          </a:xfrm>
          <a:prstGeom prst="downArrow">
            <a:avLst/>
          </a:prstGeom>
          <a:ln w="19050">
            <a:solidFill>
              <a:srgbClr val="00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>
            <a:off x="6625087" y="5460521"/>
            <a:ext cx="431321" cy="4140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7203057" y="5227608"/>
            <a:ext cx="4502988" cy="1200329"/>
          </a:xfrm>
          <a:prstGeom prst="rect">
            <a:avLst/>
          </a:prstGeom>
          <a:noFill/>
          <a:ln w="28575">
            <a:solidFill>
              <a:srgbClr val="000066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66"/>
                </a:solidFill>
              </a:rPr>
              <a:t>Представляется целесообразным составление типовых ТГЗ на опережающее и сопровождающее геофизическое обеспечение ГГК.</a:t>
            </a:r>
          </a:p>
        </p:txBody>
      </p:sp>
    </p:spTree>
    <p:extLst>
      <p:ext uri="{BB962C8B-B14F-4D97-AF65-F5344CB8AC3E}">
        <p14:creationId xmlns:p14="http://schemas.microsoft.com/office/powerpoint/2010/main" val="413588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  <p:bldP spid="9" grpId="0"/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442</TotalTime>
  <Words>1791</Words>
  <Application>Microsoft Office PowerPoint</Application>
  <PresentationFormat>Широкоэкранный</PresentationFormat>
  <Paragraphs>125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Бабаянц Павел Суренович</dc:creator>
  <cp:lastModifiedBy>Pavel Babayants</cp:lastModifiedBy>
  <cp:revision>43</cp:revision>
  <dcterms:created xsi:type="dcterms:W3CDTF">2023-04-10T08:43:32Z</dcterms:created>
  <dcterms:modified xsi:type="dcterms:W3CDTF">2023-04-25T17:47:23Z</dcterms:modified>
</cp:coreProperties>
</file>