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4" r:id="rId2"/>
    <p:sldId id="314" r:id="rId3"/>
    <p:sldId id="367" r:id="rId4"/>
    <p:sldId id="388" r:id="rId5"/>
    <p:sldId id="370" r:id="rId6"/>
    <p:sldId id="395" r:id="rId7"/>
    <p:sldId id="259" r:id="rId8"/>
    <p:sldId id="398" r:id="rId9"/>
    <p:sldId id="261" r:id="rId10"/>
    <p:sldId id="263" r:id="rId11"/>
    <p:sldId id="399" r:id="rId12"/>
    <p:sldId id="400" r:id="rId13"/>
    <p:sldId id="340" r:id="rId14"/>
    <p:sldId id="394" r:id="rId15"/>
    <p:sldId id="402" r:id="rId16"/>
    <p:sldId id="406" r:id="rId17"/>
    <p:sldId id="371" r:id="rId18"/>
    <p:sldId id="376" r:id="rId19"/>
    <p:sldId id="412" r:id="rId20"/>
    <p:sldId id="373" r:id="rId21"/>
    <p:sldId id="374" r:id="rId22"/>
    <p:sldId id="404" r:id="rId23"/>
    <p:sldId id="375" r:id="rId24"/>
    <p:sldId id="407" r:id="rId25"/>
    <p:sldId id="384" r:id="rId26"/>
    <p:sldId id="385" r:id="rId27"/>
    <p:sldId id="377" r:id="rId28"/>
    <p:sldId id="403" r:id="rId29"/>
    <p:sldId id="380" r:id="rId30"/>
    <p:sldId id="379" r:id="rId31"/>
    <p:sldId id="386" r:id="rId32"/>
    <p:sldId id="418" r:id="rId33"/>
  </p:sldIdLst>
  <p:sldSz cx="9144000" cy="5143500" type="screen16x9"/>
  <p:notesSz cx="6797675" cy="9928225"/>
  <p:defaultTextStyle>
    <a:defPPr>
      <a:defRPr lang="ru-RU"/>
    </a:defPPr>
    <a:lvl1pPr marL="0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9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9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9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9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98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48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97" algn="l" defTabSz="91429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55">
          <p15:clr>
            <a:srgbClr val="A4A3A4"/>
          </p15:clr>
        </p15:guide>
        <p15:guide id="4" pos="3742">
          <p15:clr>
            <a:srgbClr val="A4A3A4"/>
          </p15:clr>
        </p15:guide>
        <p15:guide id="5" orient="horz" pos="1624">
          <p15:clr>
            <a:srgbClr val="A4A3A4"/>
          </p15:clr>
        </p15:guide>
        <p15:guide id="6" orient="horz" pos="1620">
          <p15:clr>
            <a:srgbClr val="A4A3A4"/>
          </p15:clr>
        </p15:guide>
        <p15:guide id="7" pos="22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EC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6" autoAdjust="0"/>
    <p:restoredTop sz="75259" autoAdjust="0"/>
  </p:normalViewPr>
  <p:slideViewPr>
    <p:cSldViewPr>
      <p:cViewPr varScale="1">
        <p:scale>
          <a:sx n="88" d="100"/>
          <a:sy n="88" d="100"/>
        </p:scale>
        <p:origin x="1339" y="77"/>
      </p:cViewPr>
      <p:guideLst>
        <p:guide orient="horz" pos="2160"/>
        <p:guide pos="2880"/>
        <p:guide orient="horz" pos="2155"/>
        <p:guide pos="3742"/>
        <p:guide orient="horz" pos="1624"/>
        <p:guide orient="horz" pos="1620"/>
        <p:guide pos="221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200"/>
            </a:lvl1pPr>
          </a:lstStyle>
          <a:p>
            <a:fld id="{C2BAE55D-AC83-4394-9A92-E9A1372B961B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200"/>
            </a:lvl1pPr>
          </a:lstStyle>
          <a:p>
            <a:fld id="{BDB90750-E5F9-4FDA-AC6B-0C6D5364B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2073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200"/>
            </a:lvl1pPr>
          </a:lstStyle>
          <a:p>
            <a:fld id="{8F73DD0A-94DE-4A8D-860A-1B649999EFE3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200"/>
            </a:lvl1pPr>
          </a:lstStyle>
          <a:p>
            <a:fld id="{CB87D5BF-5833-4086-B636-AE8DD250D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7916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0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9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9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9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9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98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48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97" algn="l" defTabSz="9142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В 2022 году 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ефтяные</a:t>
            </a:r>
            <a:r>
              <a:rPr lang="ru-RU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подразделения закончили работы по составлению цифровой карты закономерностей размещения и прогноза на нефть и газ РФ в рамках работ по сводному и обзорному картографированию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892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этом слайде в качестве примера показана карта литологического состава </a:t>
            </a:r>
            <a:r>
              <a:rPr lang="ru-RU" baseline="0" dirty="0" err="1" smtClean="0"/>
              <a:t>неокомского</a:t>
            </a:r>
            <a:r>
              <a:rPr lang="ru-RU" baseline="0" dirty="0" smtClean="0"/>
              <a:t> нефтегазоносного комплекса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526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Арктических регионов России также были построены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карты распространения и литологического состава по провинциям и перспективным нефтегазоносным районам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261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целью иллюстрации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внутренного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строения нефтегазоносных комплексов  построены опорные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сейсмогеологические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разрезы.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Работы по интерпретации сейсмических материалов выполнены в сводном проекте пакета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Kingdom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Нами были выбраны наиболее информативные и качественные по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записи разрезы, характеризующие геологическое строение территории. Всего составлено 45 разрезов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данном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слайде приведены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временные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сейсмогеологические разрезы по территории Западно-Сибирской СЛ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091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Это типовые сейсмогеологические разрезы по </a:t>
            </a:r>
            <a:r>
              <a:rPr lang="ru-RU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Таймыро</a:t>
            </a:r>
            <a:r>
              <a:rPr lang="ru-RU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-Североземельской и </a:t>
            </a:r>
            <a:endParaRPr lang="ru-RU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Анабаро</a:t>
            </a:r>
            <a:r>
              <a:rPr lang="ru-RU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-Вилюйской серийным</a:t>
            </a:r>
            <a:r>
              <a:rPr lang="ru-RU" b="1" baseline="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легендам.</a:t>
            </a:r>
            <a:endParaRPr lang="ru-RU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365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Основной </a:t>
            </a:r>
            <a:r>
              <a:rPr lang="ru-RU" sz="1200" b="0" baseline="0" dirty="0" smtClean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 задачей настоящей работы было</a:t>
            </a:r>
            <a:endParaRPr lang="ru-RU" sz="1200" b="0" dirty="0">
              <a:solidFill>
                <a:srgbClr val="002060"/>
              </a:solidFill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СОСТАВЛЕНИЕ ЦИФРОВОЙ КАРТЫ ЗАКОНОМЕРНОСТЕЙ РАЗМЕЩЕНИЯ И ПРОГНОЗА НА НЕФТЬ И ГАЗ ТЕРРИТОРИИ РОССИЙСКОЙ ФЕДЕРАЦИИ И ПРИЛЕГАЮЩИХ АКВАТОРИЙ МАСШТАБА 1:2 500 000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184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ru-RU" sz="1000" dirty="0" smtClean="0">
                <a:latin typeface="+mj-lt"/>
                <a:cs typeface="Arial" panose="020B0604020202020204" pitchFamily="34" charset="0"/>
              </a:rPr>
              <a:t>Печатный</a:t>
            </a:r>
            <a:r>
              <a:rPr lang="ru-RU" sz="1000" baseline="0" dirty="0" smtClean="0">
                <a:latin typeface="+mj-lt"/>
                <a:cs typeface="Arial" panose="020B0604020202020204" pitchFamily="34" charset="0"/>
              </a:rPr>
              <a:t> макет карты представлен на двух листах. На первом листе </a:t>
            </a:r>
            <a:r>
              <a:rPr lang="ru-RU" sz="1000" baseline="0" dirty="0">
                <a:latin typeface="+mj-lt"/>
                <a:cs typeface="Arial" panose="020B0604020202020204" pitchFamily="34" charset="0"/>
              </a:rPr>
              <a:t>в качестве основной нагрузки отображены: </a:t>
            </a:r>
            <a:r>
              <a:rPr lang="ru-RU" sz="1000" dirty="0">
                <a:latin typeface="+mj-lt"/>
                <a:cs typeface="Arial" panose="020B0604020202020204" pitchFamily="34" charset="0"/>
              </a:rPr>
              <a:t> 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000" dirty="0">
                <a:latin typeface="+mj-lt"/>
                <a:cs typeface="Arial" panose="020B0604020202020204" pitchFamily="34" charset="0"/>
              </a:rPr>
              <a:t>Нефтегазогеологическое районирование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000" dirty="0">
                <a:latin typeface="+mj-lt"/>
                <a:cs typeface="Arial" panose="020B0604020202020204" pitchFamily="34" charset="0"/>
              </a:rPr>
              <a:t>Основные нефтегазоносные комплексы в пределах нефтегазоносных территорий 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000" dirty="0">
                <a:latin typeface="+mj-lt"/>
                <a:cs typeface="Arial" panose="020B0604020202020204" pitchFamily="34" charset="0"/>
              </a:rPr>
              <a:t>Структурные планы по основным ОГ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000" dirty="0">
                <a:latin typeface="+mj-lt"/>
                <a:cs typeface="Arial" panose="020B0604020202020204" pitchFamily="34" charset="0"/>
              </a:rPr>
              <a:t>Месторождения с градацией их по типу флюида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000" dirty="0">
                <a:latin typeface="+mj-lt"/>
                <a:cs typeface="Arial" panose="020B0604020202020204" pitchFamily="34" charset="0"/>
              </a:rPr>
              <a:t>Зоны </a:t>
            </a:r>
            <a:r>
              <a:rPr lang="ru-RU" sz="1000" dirty="0" err="1">
                <a:latin typeface="+mj-lt"/>
                <a:cs typeface="Arial" panose="020B0604020202020204" pitchFamily="34" charset="0"/>
              </a:rPr>
              <a:t>нефтегазонакопления</a:t>
            </a:r>
            <a:endParaRPr lang="ru-RU" sz="1000" dirty="0">
              <a:latin typeface="+mj-lt"/>
              <a:cs typeface="Arial" panose="020B0604020202020204" pitchFamily="34" charset="0"/>
            </a:endParaRP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000" dirty="0">
                <a:latin typeface="+mj-lt"/>
                <a:cs typeface="Arial" panose="020B0604020202020204" pitchFamily="34" charset="0"/>
              </a:rPr>
              <a:t>Границы серийных легенд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696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этом слайде показан общий </a:t>
            </a:r>
            <a:r>
              <a:rPr lang="ru-RU" dirty="0"/>
              <a:t>вид </a:t>
            </a:r>
            <a:r>
              <a:rPr lang="ru-RU" dirty="0" smtClean="0"/>
              <a:t>карты. </a:t>
            </a:r>
            <a:r>
              <a:rPr lang="ru-RU" dirty="0" smtClean="0"/>
              <a:t>В </a:t>
            </a:r>
            <a:r>
              <a:rPr lang="ru-RU" dirty="0" smtClean="0"/>
              <a:t>качестве основной нагрузки на карте показаны наиболее</a:t>
            </a:r>
            <a:r>
              <a:rPr lang="ru-RU" baseline="0" dirty="0" smtClean="0"/>
              <a:t> продуктивные</a:t>
            </a:r>
            <a:r>
              <a:rPr lang="ru-RU" dirty="0" smtClean="0"/>
              <a:t> нефтегазоносные </a:t>
            </a:r>
          </a:p>
          <a:p>
            <a:r>
              <a:rPr lang="ru-RU" dirty="0" smtClean="0"/>
              <a:t>комплексы в нефтегазоносных провинциях Российской</a:t>
            </a:r>
            <a:r>
              <a:rPr lang="ru-RU" baseline="0" dirty="0" smtClean="0"/>
              <a:t> Федерации.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800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печатном макете карты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показано</a:t>
            </a:r>
            <a:r>
              <a:rPr lang="ru-RU" sz="14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также нефтегазогеологическое районирование и </a:t>
            </a:r>
          </a:p>
          <a:p>
            <a:r>
              <a:rPr lang="ru-RU" sz="14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продуктивные в пределах НГПр комплексы в виде полигонов с заливкой, соответствующей возрасту НГК.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493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легенде к этому слою</a:t>
            </a:r>
            <a:r>
              <a:rPr lang="ru-RU" baseline="0" dirty="0"/>
              <a:t> карты показано положение  каждого комплекса относительно </a:t>
            </a:r>
            <a:r>
              <a:rPr lang="ru-RU" baseline="0" dirty="0" smtClean="0"/>
              <a:t>общей стратиграфической </a:t>
            </a:r>
            <a:r>
              <a:rPr lang="ru-RU" baseline="0" dirty="0"/>
              <a:t>шкалы</a:t>
            </a: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Слева показан </a:t>
            </a:r>
            <a:r>
              <a:rPr lang="ru-RU" baseline="0" dirty="0"/>
              <a:t>общий вид легенды, справа крупным планом </a:t>
            </a:r>
            <a:r>
              <a:rPr lang="ru-RU" baseline="0" dirty="0" smtClean="0"/>
              <a:t>фрагмент легенды. Основные нефтегазоносные комплексы, содержащие крупные запасы УВ приурочены к меловым отложениям. </a:t>
            </a:r>
            <a:r>
              <a:rPr lang="ru-RU" baseline="0" dirty="0" smtClean="0"/>
              <a:t>Наиболее богатыми по запасам </a:t>
            </a:r>
            <a:r>
              <a:rPr lang="ru-RU" baseline="0" dirty="0" smtClean="0"/>
              <a:t>являются также </a:t>
            </a:r>
            <a:r>
              <a:rPr lang="ru-RU" baseline="0" dirty="0" err="1" smtClean="0"/>
              <a:t>рифейские</a:t>
            </a:r>
            <a:r>
              <a:rPr lang="ru-RU" baseline="0" dirty="0" smtClean="0"/>
              <a:t> и венд-нижнекембрийские НГК, в пределах </a:t>
            </a:r>
            <a:r>
              <a:rPr lang="ru-RU" baseline="0" dirty="0" err="1" smtClean="0"/>
              <a:t>Лено</a:t>
            </a:r>
            <a:r>
              <a:rPr lang="ru-RU" baseline="0" dirty="0" smtClean="0"/>
              <a:t>-Тунгусской НГП, где впервые в мире выявлены крупные  </a:t>
            </a:r>
            <a:r>
              <a:rPr lang="ru-RU" baseline="0" dirty="0" smtClean="0"/>
              <a:t>и уникальные месторождения нефти и газа.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380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Структурные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карты</a:t>
            </a:r>
            <a:r>
              <a:rPr lang="ru-RU" sz="14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построены по основным опорным горизонтам нефтегазоносных провинций и показаны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итоговой карте в виде изолиний.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510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</a:pPr>
            <a:r>
              <a:rPr lang="ru-RU" sz="1400" b="1" dirty="0" smtClean="0"/>
              <a:t>Ц</a:t>
            </a:r>
            <a:r>
              <a:rPr lang="ru-RU" sz="1400" b="1" u="sng" dirty="0" smtClean="0"/>
              <a:t>ифровая карта закономерностей размещения и прогноза на нефть и газ территории Российской Федерации и прилегающих акваторий масштаба 1:2 500 000</a:t>
            </a:r>
            <a:r>
              <a:rPr lang="ru-RU" sz="1400" dirty="0" smtClean="0"/>
              <a:t> была составлена на основе увязки и обобщения комплектов </a:t>
            </a:r>
            <a:r>
              <a:rPr lang="ru-RU" sz="1400" dirty="0" smtClean="0"/>
              <a:t>ГК-1000/3</a:t>
            </a:r>
            <a:r>
              <a:rPr lang="ru-RU" sz="1400" dirty="0" smtClean="0"/>
              <a:t>, актуализации </a:t>
            </a:r>
            <a:r>
              <a:rPr lang="ru-RU" sz="1400" dirty="0" err="1" smtClean="0"/>
              <a:t>минерагенических</a:t>
            </a:r>
            <a:r>
              <a:rPr lang="ru-RU" sz="1400" dirty="0" smtClean="0"/>
              <a:t> блоков серийных легенд </a:t>
            </a:r>
            <a:r>
              <a:rPr lang="ru-RU" sz="1400" dirty="0" smtClean="0"/>
              <a:t> </a:t>
            </a:r>
            <a:r>
              <a:rPr lang="ru-RU" sz="1400" dirty="0" smtClean="0"/>
              <a:t>по нефтегазоносности, а также с учетом результатов количественной оценки ресурсов нефти и газа РФ по состоянию на 01.01.2017, и Государственного баланса запасов полезных ископаемых РФ.</a:t>
            </a:r>
          </a:p>
          <a:p>
            <a:pPr>
              <a:lnSpc>
                <a:spcPct val="110000"/>
              </a:lnSpc>
            </a:pPr>
            <a:endParaRPr lang="ru-RU" sz="1400" b="1" i="1" dirty="0" smtClean="0"/>
          </a:p>
          <a:p>
            <a:pPr algn="just">
              <a:lnSpc>
                <a:spcPct val="110000"/>
              </a:lnSpc>
            </a:pPr>
            <a:r>
              <a:rPr lang="ru-RU" sz="1400" b="1" i="1" dirty="0" smtClean="0"/>
              <a:t>  Актуализация </a:t>
            </a:r>
            <a:r>
              <a:rPr lang="ru-RU" sz="1400" b="1" i="1" u="sng" dirty="0" err="1" smtClean="0"/>
              <a:t>минерагенических</a:t>
            </a:r>
            <a:r>
              <a:rPr lang="ru-RU" sz="1400" b="1" i="1" u="sng" dirty="0" smtClean="0"/>
              <a:t> блоков серийных легенд Госгеолкарты-1000/3 по нефтегазоносности</a:t>
            </a:r>
            <a:r>
              <a:rPr lang="ru-RU" sz="1400" dirty="0" smtClean="0"/>
              <a:t> выполнена на основе обобщения картографических и фактографических данных комплектов ГК-1000/3; </a:t>
            </a:r>
            <a:r>
              <a:rPr lang="ru-RU" sz="1400" dirty="0" err="1" smtClean="0"/>
              <a:t>межсерийной</a:t>
            </a:r>
            <a:r>
              <a:rPr lang="ru-RU" sz="1400" dirty="0" smtClean="0"/>
              <a:t> корреляции стратиграфических объемов нефтегазоносных комплексов, увязанных с общей стратиграфической шкалой России (2019 г.) и региональными стратиграфическими шкалами</a:t>
            </a:r>
            <a:endParaRPr lang="ru-RU" sz="14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581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Месторождения УВ приводятся по материалам ФГБУ «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Росгеолфонд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 по</a:t>
            </a:r>
            <a:r>
              <a:rPr lang="ru-RU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состоянию на 2021 год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Проведено ранжирование м. по крупности по данным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ГБЗ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состоянию на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 </a:t>
            </a:r>
            <a:r>
              <a:rPr lang="ru-RU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</a:t>
            </a: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 месторождения представлены как площадные объекты с заливкой, отражающей их фазовый состав. Уникальные и крупные месторождения пронумерованы на карте и приведен их перечень.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403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материалам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Госгеолкарты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1000/3 и другим источникам на карту  вынесены </a:t>
            </a:r>
            <a:r>
              <a:rPr lang="ru-RU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з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оны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нефтегазонакопления</a:t>
            </a:r>
            <a:r>
              <a:rPr lang="ru-RU" sz="1400" baseline="0" dirty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прогнозной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нефтегазоносностью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44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Также</a:t>
            </a:r>
            <a:r>
              <a:rPr lang="ru-RU" baseline="0" dirty="0"/>
              <a:t> на печатном макете  д</a:t>
            </a:r>
            <a:r>
              <a:rPr lang="ru-RU" dirty="0"/>
              <a:t>ана статистическая информация по распределению</a:t>
            </a:r>
            <a:r>
              <a:rPr lang="ru-RU" baseline="0" dirty="0"/>
              <a:t> запасов и ресурсов УВ в </a:t>
            </a:r>
            <a:r>
              <a:rPr lang="ru-RU" baseline="0" dirty="0" smtClean="0"/>
              <a:t> </a:t>
            </a:r>
            <a:r>
              <a:rPr lang="ru-RU" baseline="0" dirty="0"/>
              <a:t>нефтегазоносных провинциях  по нефтегазоносным комплексам. Информация по запасам дана по данным государственного баланса запасов на 01.01.2021, по ресурсам УВ </a:t>
            </a:r>
            <a:r>
              <a:rPr lang="ru-RU" baseline="0" dirty="0" smtClean="0"/>
              <a:t>приведены материалы из  </a:t>
            </a:r>
            <a:r>
              <a:rPr lang="ru-RU" baseline="0" dirty="0"/>
              <a:t>отчета ВНИГНИ по количественной </a:t>
            </a:r>
            <a:r>
              <a:rPr lang="ru-RU" baseline="0" dirty="0" smtClean="0"/>
              <a:t>оценке ресурсов УВ по состоянию на  </a:t>
            </a:r>
            <a:r>
              <a:rPr lang="ru-RU" baseline="0" dirty="0"/>
              <a:t>2019 </a:t>
            </a:r>
            <a:r>
              <a:rPr lang="ru-RU" baseline="0" dirty="0" smtClean="0"/>
              <a:t>год.</a:t>
            </a:r>
          </a:p>
          <a:p>
            <a:r>
              <a:rPr lang="ru-RU" baseline="0" dirty="0" smtClean="0"/>
              <a:t>Эти графики наглядно показывают, где превалируют запасы нефти или газа. Например Волго-Уральская и Тимано-Печорская провинции преимущественно нефтеносные. </a:t>
            </a:r>
            <a:r>
              <a:rPr lang="ru-RU" baseline="0" dirty="0" err="1" smtClean="0"/>
              <a:t>Западно_Сибирская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Лено</a:t>
            </a:r>
            <a:r>
              <a:rPr lang="ru-RU" baseline="0" dirty="0" smtClean="0"/>
              <a:t>-Тунгусская провинции содержат газ и нефть примерно в равных пропорциях. </a:t>
            </a:r>
            <a:r>
              <a:rPr lang="ru-RU" baseline="0" dirty="0" err="1" smtClean="0"/>
              <a:t>Лено</a:t>
            </a:r>
            <a:r>
              <a:rPr lang="ru-RU" baseline="0" dirty="0" smtClean="0"/>
              <a:t>-Вилюйская провинция преимущественно газоносная.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06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2 листе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карты показаны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Схема корреляции нефтегазоносных комплексов по территории РФ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Карты распространения всех нефтегазоносных комплексов (по всем НГП)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Схема расположения серийных легенд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Картограммы изученности: картами прогноза на нефть и газ в комплекте гк-1000/3, геофизическими и тематическими работами 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Схема плотностей ресурсов УВ 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Схема тектонического районирования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44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этом слайде показан Общий </a:t>
            </a:r>
            <a:r>
              <a:rPr lang="ru-RU" dirty="0"/>
              <a:t>вид второго </a:t>
            </a:r>
            <a:r>
              <a:rPr lang="ru-RU" dirty="0" smtClean="0"/>
              <a:t>листа карты закономерностей и прогноза на нефть и газ по территории РФ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315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Проведена большая работа по составлению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схемы корреляции нефтегазоносных комплексов.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этом слайде показан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общий вид схемы корреляции нефтегазоносных комплексов по территории РФ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18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примера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показан  небольшой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фрагмент схемы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корреляции нефтегазоносных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комплексов.</a:t>
            </a: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3414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Выполнена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большая и кропотливая работа по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построеннию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карт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распространения нефтегазоносных комплексов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всем нефтегазоносным провинциям Российской Федерации. Данные карты составлены впервые и не имеют аналогов. </a:t>
            </a: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Для каждой провинции нами уточнено количество нефтегазоносных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комплексов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их стратиграфический объем. </a:t>
            </a: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519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карте </a:t>
            </a:r>
            <a:r>
              <a:rPr lang="ru-RU" dirty="0" smtClean="0"/>
              <a:t>закономерностей</a:t>
            </a:r>
            <a:r>
              <a:rPr lang="ru-RU" baseline="0" dirty="0" smtClean="0"/>
              <a:t> прогноз на нефть и газ</a:t>
            </a:r>
            <a:r>
              <a:rPr lang="ru-RU" dirty="0" smtClean="0"/>
              <a:t> </a:t>
            </a:r>
            <a:r>
              <a:rPr lang="ru-RU" dirty="0" smtClean="0"/>
              <a:t>показаны также:</a:t>
            </a: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СХЕМА </a:t>
            </a:r>
            <a:r>
              <a:rPr lang="ru-RU" dirty="0"/>
              <a:t>РАСПОЛОЖЕНИЯ СЕРИЙНЫХ ЛЕГЕНД</a:t>
            </a: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КАРТОГРАММЫ ИЗУЧЕННОСТИ </a:t>
            </a: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КАРТАМИ ПРОГНОЗА НА НЕФТЬ И ГАЗ В КОМПЛЕКТЕ </a:t>
            </a:r>
            <a:r>
              <a:rPr lang="ru-RU" dirty="0" smtClean="0"/>
              <a:t>ГК-1000/3, а также изученность территории РФ</a:t>
            </a:r>
            <a:endParaRPr lang="ru-RU" dirty="0"/>
          </a:p>
          <a:p>
            <a:r>
              <a:rPr lang="ru-RU" dirty="0"/>
              <a:t>ГЕОФИЗИЧЕСКИМИ И ТЕМАТИЧЕСКИМИ РАБОТАМИ</a:t>
            </a: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6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листе также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показана карта плотностей начальных суммарных ресурсов, по данным количественной оценки ВНИГНИ (2019 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Плотности ресурсов здесь показаны по нефтегазоносным районам и НГО. Максимальными плотностями ресурсов, более 300 тыс. т/км кв. характеризуется Западно-Сибирская провинция.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712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 территории России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за все время работ карты прогноза на нефть и газ были составлены по 97 листам, по 85 листам были составлены схемы прогноза нефтегазоносности</a:t>
            </a:r>
          </a:p>
          <a:p>
            <a:pPr>
              <a:lnSpc>
                <a:spcPct val="150000"/>
              </a:lnSpc>
            </a:pP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в работе находятся 12 карт прогноза на нефть и газ и 8 схем.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9523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этом слайде иллюстрируется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«Структурно-тектоническое районирование» территории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РФ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За основу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структурно-тектонического районирования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взяты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цифровые данные ФГБУ «ВНИГНИ»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материалов по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Количественной оценке УВ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состоянию на  2019 год.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тектонические элементы разбиты на три группы в соответствии с рангом: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трансрегиональные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платформы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плиты,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надпорядковые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1 порядка. В составе структур  выделяются положительные, отрицательные 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промежуточные структурные элементы.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9001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электронном макете карты также будут содержаться слои, не отображаемые на печатном варианте карты:</a:t>
            </a:r>
          </a:p>
          <a:p>
            <a:pPr marL="218056" marR="0" lvl="0" indent="-218056" algn="l" defTabSz="9142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Точечный слой месторождений, содержащий информацию по их крупности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Цифровой слой локальных объектов,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Слой глубоких скважин,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Слой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нефтепроявлений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Слой сейсмической изученности.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6205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24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работ по </a:t>
            </a:r>
            <a:r>
              <a:rPr lang="ru-RU" sz="11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</a:t>
            </a:r>
            <a:r>
              <a:rPr lang="ru-RU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МИНЕРАГЕНИЧЕСКИХ БЛОКОВ СЕРИЙНЫХ ЛЕГЕНД </a:t>
            </a:r>
            <a:r>
              <a:rPr lang="ru-RU" sz="11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ГК-1000/3 </a:t>
            </a:r>
            <a:r>
              <a:rPr lang="ru-RU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1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НЕФТЕГАЗОНОСНОСТИ</a:t>
            </a: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Были составлены</a:t>
            </a:r>
            <a:r>
              <a:rPr lang="ru-RU" sz="1200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Структурные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карты по основным опорным (отражающим) горизонтам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нефтегазононосных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провинций,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Схемы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корреляции стратиграфических объемов нефтегазоносных комплексов;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распространения и литологического состава нефтегазоносных комплексов масштаба 1:2 500 000 по осадочным бассейнам;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Типовые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временные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сейсмо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-геологические разрезы по осадочным бассейнам;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Разделы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объяснительных записок с характеристикой НГК и перспектив нефтегазоносности по осадочным бассейнам (по легендам серий листов)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242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Структурные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карты</a:t>
            </a:r>
            <a:r>
              <a:rPr lang="ru-RU" sz="1400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составлялись по основным отражающим горизонтам и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представлены на итоговой карте в виде изолиний. Для каждой провинции за основу взят свой региональный и максимально прослеживаемый опорный (отражающий) горизонт. Цвет изолиний соответствует возрасту горизонтов.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Волго-уральской провинции структурная карта строилась по девонским отложениям, по Западно-Сибирской провинции по 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баженовской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свите, по 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Лено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-Тунгусской провинции по 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тэтэрской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свите и её аналогам.  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6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effectLst/>
              </a:rPr>
              <a:t> </a:t>
            </a:r>
            <a:endParaRPr lang="ru-RU" dirty="0"/>
          </a:p>
          <a:p>
            <a:pPr lvl="0"/>
            <a:r>
              <a:rPr lang="ru-RU" dirty="0"/>
              <a:t>Всего </a:t>
            </a:r>
            <a:r>
              <a:rPr lang="ru-RU" dirty="0" smtClean="0"/>
              <a:t>было составлено</a:t>
            </a:r>
            <a:r>
              <a:rPr lang="ru-RU" dirty="0"/>
              <a:t>: 41 схема корреляции, 71 карта распространения НГК, 44 карты литологического состава </a:t>
            </a:r>
            <a:r>
              <a:rPr lang="ru-RU" dirty="0" smtClean="0"/>
              <a:t>НГК. Наибольшее количество схем корреляции было</a:t>
            </a:r>
          </a:p>
          <a:p>
            <a:pPr lvl="0"/>
            <a:r>
              <a:rPr lang="ru-RU" dirty="0" smtClean="0"/>
              <a:t>Составлено для </a:t>
            </a:r>
            <a:r>
              <a:rPr lang="ru-RU" dirty="0" err="1" smtClean="0"/>
              <a:t>Тимано</a:t>
            </a:r>
            <a:r>
              <a:rPr lang="ru-RU" dirty="0" smtClean="0"/>
              <a:t> – Печорской (8 схем) и Западно-Сибирской НГП(9 схем).</a:t>
            </a:r>
          </a:p>
          <a:p>
            <a:pPr lvl="0"/>
            <a:r>
              <a:rPr lang="ru-RU" dirty="0" smtClean="0"/>
              <a:t>По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Лено</a:t>
            </a:r>
            <a:r>
              <a:rPr lang="ru-RU" baseline="0" dirty="0" smtClean="0"/>
              <a:t>-Тунгусской НГП схемы корреляции были составлены для </a:t>
            </a:r>
            <a:r>
              <a:rPr lang="ru-RU" baseline="0" dirty="0" err="1" smtClean="0"/>
              <a:t>нижневендского</a:t>
            </a:r>
            <a:r>
              <a:rPr lang="ru-RU" baseline="0" dirty="0" smtClean="0"/>
              <a:t> терригенного, </a:t>
            </a:r>
            <a:r>
              <a:rPr lang="ru-RU" baseline="0" dirty="0" err="1" smtClean="0"/>
              <a:t>верхневендско</a:t>
            </a:r>
            <a:r>
              <a:rPr lang="ru-RU" baseline="0" dirty="0" smtClean="0"/>
              <a:t>-нижнекембрийского </a:t>
            </a:r>
          </a:p>
          <a:p>
            <a:pPr lvl="0"/>
            <a:r>
              <a:rPr lang="ru-RU" baseline="0" dirty="0" smtClean="0"/>
              <a:t>карбонатного и кембрийского карбонатного нефтегазоносных комплексов.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839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Карты распространения НГК составлены для всех провинций по каждому НГК.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картах приведены название и индекс комплекса, показаны внешние контуры НГК и внутренние зоны отсутствия, месторождения, имеющие залежи в данном НГК. Цвет соответствует возрасту комплекса.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Карты построены по материалам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ГК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1000/3. В качестве внешней границы НГК принимается граница наиболее широко распространенного стратиграфического подразделения (или группы одновозрастных стратиграфических подразделений), входящего в состав НГК, с учетом его нахождения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благоприятных условиях для сохранности залежей УВ.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4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Составлены</a:t>
            </a:r>
            <a:r>
              <a:rPr lang="ru-RU" baseline="0" dirty="0"/>
              <a:t> схемы корреляции нефтегазоносных комплексов для 15 серийных легенд. 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акваторий Российской Федерации, не имеющих утвержденных стратиграфических схем,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схемы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корреляции НГК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составлялись.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Методика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составления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схем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корреляции базируется  на основе анализа, обобщения, увязки и интеграции материалов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ГК-1000/3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серийных легенд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решений МСК, Количественной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оценки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данных ГБЗ РФ. Для контроля достоверности информации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использовались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материалы бурения глубоких скважин: глубина залегания и мощность нефтегазоносных отложений, литологический состав, результаты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испытаний.  На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схемы вынесена информация по наличию залежей в разрезе НГК с привязкой к конкретному стратиграфическому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подразделению.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baseline="0" dirty="0" smtClean="0"/>
              <a:t>Таким </a:t>
            </a:r>
            <a:r>
              <a:rPr lang="ru-RU" baseline="0" dirty="0"/>
              <a:t>образом схемы корреляции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отражают закономерности размещения залежей УВ и обеспечивают возможность анализа и прогнозирования нефтегазоносности. </a:t>
            </a:r>
            <a:r>
              <a:rPr lang="ru-RU" baseline="0" dirty="0"/>
              <a:t>Всего составлена 41 схема. </a:t>
            </a:r>
            <a:endParaRPr lang="ru-RU" dirty="0"/>
          </a:p>
          <a:p>
            <a:r>
              <a:rPr lang="ru-RU" dirty="0"/>
              <a:t>На слайде для иллюстрации приведены схемы корреляции «Нижнеюрского» 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Неокомского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/>
              <a:t> НГК Западно-Сибирской НГПр </a:t>
            </a:r>
          </a:p>
          <a:p>
            <a:r>
              <a:rPr lang="ru-RU" dirty="0"/>
              <a:t>(Западно-Сибирская, Уральская СЛ)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251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основных НГК наиболее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значимых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провинций, построены карты литологического состава, отражающие изменение состава и нефтегазоносности по площади.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Работы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проводились на основе материалов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ГК-1000/3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также схем корреляции НГК и анализа литологического состава комплексов в пределах каждого районируемого подразделения с привлечением информации по данным бурения. </a:t>
            </a:r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Районы соответствуют разным типам разрезов НГК, отличающимся литологическим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свитным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составом отложений, а также характером нефтегазоносности. Кроме районов, на картах показаны месторождения, имеющие залежи в интервале данного нефтегазоносного комплекса. </a:t>
            </a:r>
            <a:endParaRPr lang="ru-RU" dirty="0"/>
          </a:p>
          <a:p>
            <a:pPr marL="0" marR="0" lvl="0" indent="0" algn="l" defTabSz="9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Всего составлено 44 карты. Для примера </a:t>
            </a:r>
            <a:r>
              <a:rPr lang="ru-RU" dirty="0" smtClean="0"/>
              <a:t>показана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распространения и литологического состава нижнеюрского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НГК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Западно-Сибирской НГП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D5BF-5833-4086-B636-AE8DD250D86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513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47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74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29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30" y="205192"/>
            <a:ext cx="4174051" cy="369143"/>
            <a:chOff x="336529" y="273588"/>
            <a:chExt cx="4174051" cy="49219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989921" cy="348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810385" cy="348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508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8" y="4779969"/>
            <a:ext cx="3389574" cy="317394"/>
            <a:chOff x="244014" y="6373288"/>
            <a:chExt cx="3389574" cy="423193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064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728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11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820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299" indent="0">
              <a:buNone/>
              <a:defRPr sz="1800" b="1"/>
            </a:lvl3pPr>
            <a:lvl4pPr marL="1371449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9" indent="0">
              <a:buNone/>
              <a:defRPr sz="1600" b="1"/>
            </a:lvl6pPr>
            <a:lvl7pPr marL="2742898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299" indent="0">
              <a:buNone/>
              <a:defRPr sz="1800" b="1"/>
            </a:lvl3pPr>
            <a:lvl4pPr marL="1371449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9" indent="0">
              <a:buNone/>
              <a:defRPr sz="1600" b="1"/>
            </a:lvl6pPr>
            <a:lvl7pPr marL="2742898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476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727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841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299" indent="0">
              <a:buNone/>
              <a:defRPr sz="1000"/>
            </a:lvl3pPr>
            <a:lvl4pPr marL="1371449" indent="0">
              <a:buNone/>
              <a:defRPr sz="900"/>
            </a:lvl4pPr>
            <a:lvl5pPr marL="1828599" indent="0">
              <a:buNone/>
              <a:defRPr sz="900"/>
            </a:lvl5pPr>
            <a:lvl6pPr marL="2285749" indent="0">
              <a:buNone/>
              <a:defRPr sz="900"/>
            </a:lvl6pPr>
            <a:lvl7pPr marL="2742898" indent="0">
              <a:buNone/>
              <a:defRPr sz="900"/>
            </a:lvl7pPr>
            <a:lvl8pPr marL="3200048" indent="0">
              <a:buNone/>
              <a:defRPr sz="900"/>
            </a:lvl8pPr>
            <a:lvl9pPr marL="365719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030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299" indent="0">
              <a:buNone/>
              <a:defRPr sz="2400"/>
            </a:lvl3pPr>
            <a:lvl4pPr marL="1371449" indent="0">
              <a:buNone/>
              <a:defRPr sz="2000"/>
            </a:lvl4pPr>
            <a:lvl5pPr marL="1828599" indent="0">
              <a:buNone/>
              <a:defRPr sz="2000"/>
            </a:lvl5pPr>
            <a:lvl6pPr marL="2285749" indent="0">
              <a:buNone/>
              <a:defRPr sz="2000"/>
            </a:lvl6pPr>
            <a:lvl7pPr marL="2742898" indent="0">
              <a:buNone/>
              <a:defRPr sz="2000"/>
            </a:lvl7pPr>
            <a:lvl8pPr marL="3200048" indent="0">
              <a:buNone/>
              <a:defRPr sz="2000"/>
            </a:lvl8pPr>
            <a:lvl9pPr marL="365719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299" indent="0">
              <a:buNone/>
              <a:defRPr sz="1000"/>
            </a:lvl3pPr>
            <a:lvl4pPr marL="1371449" indent="0">
              <a:buNone/>
              <a:defRPr sz="900"/>
            </a:lvl4pPr>
            <a:lvl5pPr marL="1828599" indent="0">
              <a:buNone/>
              <a:defRPr sz="900"/>
            </a:lvl5pPr>
            <a:lvl6pPr marL="2285749" indent="0">
              <a:buNone/>
              <a:defRPr sz="900"/>
            </a:lvl6pPr>
            <a:lvl7pPr marL="2742898" indent="0">
              <a:buNone/>
              <a:defRPr sz="900"/>
            </a:lvl7pPr>
            <a:lvl8pPr marL="3200048" indent="0">
              <a:buNone/>
              <a:defRPr sz="900"/>
            </a:lvl8pPr>
            <a:lvl9pPr marL="3657197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864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E47B9-F945-4A87-901F-74E85184A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77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29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2" indent="-342862" algn="l" defTabSz="914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8" indent="-285718" algn="l" defTabSz="9142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4" indent="-228575" algn="l" defTabSz="914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4" indent="-228575" algn="l" defTabSz="9142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73" indent="-228575" algn="l" defTabSz="91429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3" indent="-228575" algn="l" defTabSz="914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73" indent="-228575" algn="l" defTabSz="914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23" indent="-228575" algn="l" defTabSz="914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72" indent="-228575" algn="l" defTabSz="9142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71498" y="771550"/>
            <a:ext cx="9000999" cy="393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</a:rPr>
              <a:t>Новая цифровая Карта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</a:rPr>
              <a:t>закономерностей размещения 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_Souvenir" panose="020B7200000000000000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</a:rPr>
              <a:t>и прогноза на нефть и газ 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_Souvenir" panose="020B7200000000000000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</a:rPr>
              <a:t>территории Российской Федерации и прилегающих акваторий 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_Souvenir" panose="020B7200000000000000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</a:rPr>
              <a:t>масштаба 1:2 500 000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</a:rPr>
              <a:t>по результатам 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</a:rPr>
              <a:t>обобщения комплектов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</a:rPr>
              <a:t>ГК-1000/3 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_Souvenir" panose="020B7200000000000000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ru-RU" sz="2400" i="1" dirty="0" smtClean="0"/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Ларичев А.И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., 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Бостриков О.И., Видик 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С.В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.,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 Кахая В.Г., Оленникова Е.В., Соболев П.О., 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Хабаров 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А.Н., Чеканов 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</a:rPr>
              <a:t>В.И. и др. (ФГБУ 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</a:rPr>
              <a:t>«ВСЕГЕИ») </a:t>
            </a:r>
            <a:r>
              <a:rPr lang="ru-RU" sz="2400" dirty="0"/>
              <a:t>	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sz="2200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_Souvenir" panose="020B7200000000000000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_Souvenir" panose="020B7200000000000000" pitchFamily="34" charset="0"/>
              </a:rPr>
              <a:t> 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2" y="4803998"/>
            <a:ext cx="9144000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2858"/>
                </a:solidFill>
                <a:latin typeface="AG_Souvenir" panose="020B7200000000000000" pitchFamily="34" charset="0"/>
                <a:cs typeface="Arial" charset="0"/>
              </a:rPr>
              <a:t>ФГБУ «ВСЕГЕИ», Санкт-Петербург</a:t>
            </a:r>
            <a:endParaRPr lang="ru-RU" altLang="ru-RU" sz="1400" dirty="0">
              <a:solidFill>
                <a:srgbClr val="002858"/>
              </a:solidFill>
              <a:latin typeface="AG_Souvenir" panose="020B7200000000000000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5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197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КАРТЫ ЛИТОЛОГИЧЕСКОГО СОСТАВА НГК. ЗАПАДНО-СИБИРСКАЯ НГП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98"/>
            <a:ext cx="3429000" cy="4845773"/>
          </a:xfrm>
          <a:prstGeom prst="rect">
            <a:avLst/>
          </a:prstGeom>
        </p:spPr>
      </p:pic>
      <p:sp>
        <p:nvSpPr>
          <p:cNvPr id="14" name="Номер слайда 2"/>
          <p:cNvSpPr txBox="1">
            <a:spLocks/>
          </p:cNvSpPr>
          <p:nvPr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/>
              <a:pPr algn="r"/>
              <a:t>10</a:t>
            </a:fld>
            <a:endParaRPr lang="ru-RU" sz="1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1E323D6-971B-4748-97A3-4DB68A23FECE}"/>
              </a:ext>
            </a:extLst>
          </p:cNvPr>
          <p:cNvSpPr/>
          <p:nvPr/>
        </p:nvSpPr>
        <p:spPr>
          <a:xfrm>
            <a:off x="3305712" y="233224"/>
            <a:ext cx="5756402" cy="4956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50"/>
              </a:spcBef>
            </a:pPr>
            <a:r>
              <a:rPr lang="ru-RU" sz="825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Литологический состав </a:t>
            </a:r>
            <a:r>
              <a:rPr lang="ru-RU" sz="825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825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еокомского</a:t>
            </a:r>
            <a:r>
              <a:rPr lang="ru-RU" sz="825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25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НГК:</a:t>
            </a:r>
            <a:endParaRPr lang="ru-RU" sz="825" b="1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Переслаивание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песчаников, алевролитов и глин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аргиллитоподобных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тонкоотмученных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вверху – прослои углей.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ah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танопчинская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нижняя часть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tn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Неравномерное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переслаивание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песчаников, алевролитов и глин, маломощные прослои углей, конгломератов.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Шуратовская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байкаловская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bk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малохетская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Неравномерное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переслаивание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песчаников, алевролитов и глин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аргиллитоподобных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прослои углей, конгломератов.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Нижнехетская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суходудинская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sd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малохетская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 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Глины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аргиллитоподобные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слабобитуминозные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алевритистые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прослои алевролитов, реже песчаников, линзы и конкреции карбонатов; на западе – пласты углей в верхней части.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Харосоимская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улансынская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северососьвинская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ss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тутлеймская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верхняя часть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алясовская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леушинская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кошайская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 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Глины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аргиллитоподобные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алевритовые, реже битуминозные, прослои алевролитов, песчаников и глинистых известняков; конкреции сидерита.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Фроловская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/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тутлеймская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верхняя часть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кошайская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 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Глины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аргиллитоподобные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тонкоотмученные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реже битуминозные, известковистые, комковатые, прослои алевролитов, песчаников, глинистых известняков.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ah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/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тутлеймская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верхняя часть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черкашинская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/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карбанская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алымская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свиты.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Глины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аргиллитоподобные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тонкослоистые,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слабобитуминозные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комковатые с прослоями алевролитов и песчаников и растительным детритом в верхней части.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Сортымская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тангаловская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tg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Неравномерное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переслаивание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глин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аргиллитоподобных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тонкоотмученных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слабобитуминозных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слюдистых, комковатых, косослоистых, и песчаников, алевролитов, в верхней части с редкими прослоями глинистых известняков.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Сортымская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усть-балыкская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сангопайская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sn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алымская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– свиты. 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Песчаники, в средней части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каолинизированные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глины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аргиллитоподобные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алевритовые и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тонкооотмученные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прослои алевролитов; вверху – растительный детрит.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Мегионская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mg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заполярная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zp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ереямская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Глины, преимущественно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аргиллитоподобные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чередующиеся с крупными пачками и пластами песчаников, с включениями растительного детрита, каолинита в верхней части.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Мегионская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mg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/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елогуйская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вартовская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/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ванденская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vn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алымская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Неравномерное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переслаивание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глин, в том числе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аргиллитоподобных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слабобитуминозных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тонкоотмученных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песчаников и алевролитов; в средней части – растительный детрит, вверху – редкие прослои глинистых известняков.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Сортымская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/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мегионская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mg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ванденская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vn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алымская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 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Песчаники, в верхней части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каолинизированные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 прослоями алевролитов, аргиллитов, глин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аргиллитоподобных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редко – конгломератов и углей.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Юрацкая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малохетская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Глины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пестроцветные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участками известковистые, чередующиеся с алевролитами и песчаниками.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Илекская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свита.</a:t>
            </a:r>
          </a:p>
          <a:p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 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</a:rPr>
              <a:t>Глины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аргиллитоподобные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</a:rPr>
              <a:t>, комковатые, пласты песчаников, иногда известковистых, алевролитов; в верхней части – зеркала скольжения, линзы углей.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Куломзинская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</a:rPr>
              <a:t>km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</a:rPr>
              <a:t>) /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мегионская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</a:rPr>
              <a:t>mg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</a:rPr>
              <a:t>) /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тарская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</a:rPr>
              <a:t>tr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киялинская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</a:rPr>
              <a:t>kl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</a:rPr>
              <a:t>) /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вартовская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</a:rPr>
              <a:t>) свиты.</a:t>
            </a:r>
            <a:endParaRPr lang="ru-RU" sz="825" dirty="0"/>
          </a:p>
        </p:txBody>
      </p:sp>
    </p:spTree>
    <p:extLst>
      <p:ext uri="{BB962C8B-B14F-4D97-AF65-F5344CB8AC3E}">
        <p14:creationId xmlns:p14="http://schemas.microsoft.com/office/powerpoint/2010/main" val="368815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236"/>
            <a:ext cx="2924059" cy="32918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60" y="347236"/>
            <a:ext cx="2664682" cy="32918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42" y="351800"/>
            <a:ext cx="3053514" cy="32918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81" y="1985536"/>
            <a:ext cx="2933957" cy="318914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78" y="2603746"/>
            <a:ext cx="4063136" cy="2525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КАРТЫ РАСПРОСТРАНЕНИЯ И ЛИТОЛОГИЧЕСКОГО СОСТАВА </a:t>
            </a:r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НГК ШЕЛЬФА </a:t>
            </a: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РОССИЙСКОЙ АРКТИКИ</a:t>
            </a:r>
          </a:p>
        </p:txBody>
      </p:sp>
      <p:sp>
        <p:nvSpPr>
          <p:cNvPr id="10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11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55815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7228"/>
            <a:ext cx="6858000" cy="25535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" y="1929142"/>
            <a:ext cx="6858000" cy="1371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" y="3090998"/>
            <a:ext cx="6858000" cy="19983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649380"/>
            <a:ext cx="6858000" cy="43997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" charset="0"/>
                <a:ea typeface="+mn-ea"/>
                <a:cs typeface="Arial" charset="0"/>
              </a:rPr>
              <a:t>Западно-Сибирская СЛ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ТИПОВЫЕ ВРЕМЕННЫЕ 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СЕЙСМОГЕОЛОГИЧЕСКИЕ 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РАЗРЕЗЫ ПО ОСАДОЧНЫМ БАССЕЙНАМ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2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76056" y="4334964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Анабаро</a:t>
            </a: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-Вилюйская СЛ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1819" y="4334964"/>
            <a:ext cx="3944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Таймыро</a:t>
            </a:r>
            <a:r>
              <a:rPr lang="ru-RU" b="1" dirty="0">
                <a:solidFill>
                  <a:srgbClr val="002060"/>
                </a:solidFill>
                <a:latin typeface="Arial" charset="0"/>
                <a:cs typeface="Arial" charset="0"/>
              </a:rPr>
              <a:t>-Североземельская СЛ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395536" y="776144"/>
            <a:ext cx="3960440" cy="3523796"/>
            <a:chOff x="395536" y="776145"/>
            <a:chExt cx="3627100" cy="3202589"/>
          </a:xfrm>
        </p:grpSpPr>
        <p:pic>
          <p:nvPicPr>
            <p:cNvPr id="2" name="Рисунок 1" descr="E:\RUSSIA\2022\II квартал\сейсмика\Рис. Таймыро-Североземельская серийная легенда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45" b="38126"/>
            <a:stretch/>
          </p:blipFill>
          <p:spPr bwMode="auto">
            <a:xfrm>
              <a:off x="395536" y="776145"/>
              <a:ext cx="3627100" cy="1982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Рисунок 7" descr="E:\RUSSIA\2022\II квартал\сейсмика\Рис. Таймыро-Североземельская серийная легенда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3" t="61874" r="15778" b="-77"/>
            <a:stretch/>
          </p:blipFill>
          <p:spPr bwMode="auto">
            <a:xfrm>
              <a:off x="395536" y="2754597"/>
              <a:ext cx="3627100" cy="12241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Группа 4"/>
          <p:cNvGrpSpPr/>
          <p:nvPr/>
        </p:nvGrpSpPr>
        <p:grpSpPr>
          <a:xfrm>
            <a:off x="4499992" y="776144"/>
            <a:ext cx="4320480" cy="3523796"/>
            <a:chOff x="4860032" y="776144"/>
            <a:chExt cx="3462124" cy="2423241"/>
          </a:xfrm>
        </p:grpSpPr>
        <p:pic>
          <p:nvPicPr>
            <p:cNvPr id="3" name="Рисунок 2" descr="E:\RUSSIA\2022\II квартал\сейсмика\Рис. Анабаро-Вилюйская серийная легенда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58" r="34579"/>
            <a:stretch/>
          </p:blipFill>
          <p:spPr bwMode="auto">
            <a:xfrm>
              <a:off x="4860032" y="987574"/>
              <a:ext cx="3462124" cy="22118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Рисунок 8" descr="E:\RUSSIA\2022\II квартал\сейсмика\Рис. Анабаро-Вилюйская серийная легенда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2" t="-380" r="24190" b="91556"/>
            <a:stretch/>
          </p:blipFill>
          <p:spPr bwMode="auto">
            <a:xfrm>
              <a:off x="4860032" y="776144"/>
              <a:ext cx="3462124" cy="2160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13</a:t>
            </a:fld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-5650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ТИПОВЫЕ ВРЕМЕННЫЕ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СЕЙСМОГЕОЛОГИЧЕСКИЕ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РАЗРЕЗЫ ПО ОСАДОЧНЫМ БАССЕЙНАМ</a:t>
            </a:r>
          </a:p>
        </p:txBody>
      </p:sp>
    </p:spTree>
    <p:extLst>
      <p:ext uri="{BB962C8B-B14F-4D97-AF65-F5344CB8AC3E}">
        <p14:creationId xmlns:p14="http://schemas.microsoft.com/office/powerpoint/2010/main" val="161394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7504" y="1203598"/>
            <a:ext cx="8784976" cy="22322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29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 ЦИФРОВАЯ КАРТА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ЗАКОНОМЕРНОСТЕЙ РАЗМЕЩЕНИЯ И ПРОГНОЗА НА НЕФТЬ И ГАЗ ТЕРРИТОРИИ РОССИЙСКОЙ ФЕДЕРАЦИИ </a:t>
            </a:r>
          </a:p>
          <a:p>
            <a:pPr>
              <a:lnSpc>
                <a:spcPct val="170000"/>
              </a:lnSpc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И ПРИЛЕГАЮЩИХ АКВАТОРИЙ МАСШТАБА 1:2 500 000 </a:t>
            </a:r>
          </a:p>
        </p:txBody>
      </p:sp>
      <p:sp>
        <p:nvSpPr>
          <p:cNvPr id="5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14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782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endParaRPr lang="ru-RU" dirty="0">
              <a:effectLst/>
            </a:endParaRPr>
          </a:p>
          <a:p>
            <a:r>
              <a:rPr lang="ru-RU" dirty="0"/>
              <a:t>ПЕЧАТНЫЙ </a:t>
            </a:r>
            <a:r>
              <a:rPr lang="ru-RU" dirty="0" smtClean="0"/>
              <a:t>МАКЕТ КАРТЫ </a:t>
            </a:r>
            <a:endParaRPr lang="ru-RU" dirty="0"/>
          </a:p>
          <a:p>
            <a:r>
              <a:rPr lang="ru-RU" dirty="0" smtClean="0"/>
              <a:t>Лист 1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4421" y="1203598"/>
            <a:ext cx="7635157" cy="2655783"/>
          </a:xfrm>
          <a:prstGeom prst="rect">
            <a:avLst/>
          </a:prstGeom>
        </p:spPr>
        <p:txBody>
          <a:bodyPr wrap="square" lIns="69778" tIns="34889" rIns="69778" bIns="34889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печатном макете карты  в качестве основной нагрузки отображены:  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Нефтегазогеологическое районирование – границы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НГП,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НГО, самостоятельных НГО и НГР (в том числе перспективных)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Основные нефтегазоносные комплексы в пределах нефтегазоносных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провинций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Структурные планы по основным ОГ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Месторождения с градацией их по типу флюида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Зоны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нефтегазонакопления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Границы серийных легенд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7027" y="4727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400" smtClean="0"/>
              <a:t>15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2475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 txBox="1">
            <a:spLocks/>
          </p:cNvSpPr>
          <p:nvPr/>
        </p:nvSpPr>
        <p:spPr>
          <a:xfrm>
            <a:off x="6553200" y="489019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16</a:t>
            </a:fld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16683"/>
            <a:ext cx="81253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4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1"/>
            <a:ext cx="9144000" cy="92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НЕФТЕГАЗОГЕОЛОГИЧЕСКОЕ РАЙОНИРОВАНИЕ.</a:t>
            </a:r>
          </a:p>
          <a:p>
            <a:r>
              <a:rPr lang="ru-RU" dirty="0"/>
              <a:t>ОСНОВНЫЕ НЕФТЕГАЗОНОСНЫЕ КОМПЛЕКСЫ </a:t>
            </a:r>
          </a:p>
          <a:p>
            <a:r>
              <a:rPr lang="ru-RU" dirty="0"/>
              <a:t>НЕФТЕГАЗОНОСНЫХ </a:t>
            </a:r>
            <a:r>
              <a:rPr lang="ru-RU" dirty="0" smtClean="0"/>
              <a:t>ПРОВИНЦИЙ</a:t>
            </a:r>
            <a:endParaRPr lang="ru-RU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" y="1422195"/>
            <a:ext cx="2474552" cy="324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17</a:t>
            </a:fld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45" y="1269780"/>
            <a:ext cx="6480061" cy="354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744" y="14511"/>
            <a:ext cx="914400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ОСНОВНЫЕ НЕФТЕГАЗОНОСНЫЕ КОМПЛЕКСЫ</a:t>
            </a:r>
          </a:p>
          <a:p>
            <a:r>
              <a:rPr lang="ru-RU" dirty="0"/>
              <a:t>(ЛЕГЕНДА)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1170"/>
            <a:ext cx="2448272" cy="4752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3" b="45452"/>
          <a:stretch/>
        </p:blipFill>
        <p:spPr>
          <a:xfrm>
            <a:off x="3203848" y="915566"/>
            <a:ext cx="5544616" cy="358769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69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СТРУКТУРНЫЕ ПЛАНЫ ПО ОСНОВНЫМ </a:t>
            </a:r>
            <a:r>
              <a:rPr lang="ru-RU" dirty="0" smtClean="0"/>
              <a:t>ОТРАЖАЮЩИМ ГОРИЗОНТАМ</a:t>
            </a:r>
            <a:endParaRPr lang="ru-RU" dirty="0"/>
          </a:p>
        </p:txBody>
      </p:sp>
      <p:pic>
        <p:nvPicPr>
          <p:cNvPr id="13315" name="Picture 3" descr="D:\листы ГГК 1000\2022\доклад-сентябрь\ris\усл-st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" y="2220932"/>
            <a:ext cx="2520000" cy="22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19</a:t>
            </a:fld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507" y="1059582"/>
            <a:ext cx="6529863" cy="361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7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142" y="324444"/>
            <a:ext cx="8949858" cy="4133110"/>
          </a:xfrm>
          <a:prstGeom prst="rect">
            <a:avLst/>
          </a:prstGeom>
          <a:noFill/>
        </p:spPr>
        <p:txBody>
          <a:bodyPr wrap="square" lIns="69778" tIns="34889" rIns="69778" bIns="34889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600" b="1" dirty="0"/>
              <a:t>    </a:t>
            </a:r>
            <a:r>
              <a:rPr lang="ru-RU" sz="1600" b="1" dirty="0" smtClean="0"/>
              <a:t>Ц</a:t>
            </a:r>
            <a:r>
              <a:rPr lang="ru-RU" sz="1600" b="1" u="sng" dirty="0" smtClean="0"/>
              <a:t>ифровая карта </a:t>
            </a:r>
            <a:r>
              <a:rPr lang="ru-RU" sz="1600" b="1" u="sng" dirty="0"/>
              <a:t>закономерностей размещения и прогноза на нефть и газ территории Российской Федерации и прилегающих акваторий масштаба 1:2 500 000</a:t>
            </a:r>
            <a:r>
              <a:rPr lang="ru-RU" sz="1600" dirty="0"/>
              <a:t> </a:t>
            </a:r>
            <a:r>
              <a:rPr lang="ru-RU" sz="1600" dirty="0" smtClean="0"/>
              <a:t>была составлена на </a:t>
            </a:r>
            <a:r>
              <a:rPr lang="ru-RU" sz="1600" dirty="0"/>
              <a:t>основе увязки и обобщения комплектов Госгеолкарты-1000/3, актуализации минерагенических блоков серийных легенд Госгеолкарты-1000/3 по нефтегазоносности, а также с учетом результатов количественной оценки ресурсов нефти и газа РФ по состоянию на 01.01.2017, и Государственного баланса запасов полезных ископаемых </a:t>
            </a:r>
            <a:r>
              <a:rPr lang="ru-RU" sz="1600" dirty="0" smtClean="0"/>
              <a:t>РФ.</a:t>
            </a:r>
            <a:endParaRPr lang="ru-RU" sz="1600" dirty="0"/>
          </a:p>
          <a:p>
            <a:pPr>
              <a:lnSpc>
                <a:spcPct val="110000"/>
              </a:lnSpc>
            </a:pPr>
            <a:endParaRPr lang="ru-RU" sz="1600" b="1" i="1" dirty="0" smtClean="0"/>
          </a:p>
          <a:p>
            <a:pPr algn="just">
              <a:lnSpc>
                <a:spcPct val="110000"/>
              </a:lnSpc>
            </a:pPr>
            <a:r>
              <a:rPr lang="ru-RU" sz="1600" b="1" i="1" dirty="0" smtClean="0"/>
              <a:t>  Актуализация </a:t>
            </a:r>
            <a:r>
              <a:rPr lang="ru-RU" sz="1600" b="1" i="1" u="sng" dirty="0" err="1"/>
              <a:t>минерагенических</a:t>
            </a:r>
            <a:r>
              <a:rPr lang="ru-RU" sz="1600" b="1" i="1" u="sng" dirty="0"/>
              <a:t> блоков серийных легенд Госгеолкарты-1000/3 по </a:t>
            </a:r>
            <a:r>
              <a:rPr lang="ru-RU" sz="1600" b="1" i="1" u="sng" dirty="0" smtClean="0"/>
              <a:t>нефтегазоносности</a:t>
            </a:r>
            <a:r>
              <a:rPr lang="ru-RU" sz="1600" dirty="0"/>
              <a:t> </a:t>
            </a:r>
            <a:r>
              <a:rPr lang="ru-RU" sz="1600" dirty="0" smtClean="0"/>
              <a:t>выполнена </a:t>
            </a:r>
            <a:r>
              <a:rPr lang="ru-RU" sz="1600" dirty="0"/>
              <a:t>на основе обобщения картографических </a:t>
            </a:r>
            <a:r>
              <a:rPr lang="ru-RU" sz="1600" dirty="0" smtClean="0"/>
              <a:t>и </a:t>
            </a:r>
            <a:r>
              <a:rPr lang="ru-RU" sz="1600" dirty="0"/>
              <a:t>фактографических данных комплектов Госгеолкарты-1000/3; </a:t>
            </a:r>
            <a:r>
              <a:rPr lang="ru-RU" sz="1600" dirty="0" err="1"/>
              <a:t>межсерийной</a:t>
            </a:r>
            <a:r>
              <a:rPr lang="ru-RU" sz="1600" dirty="0"/>
              <a:t> корреляции стратиграфических объемов нефтегазоносных комплексов, увязанных с общей стратиграфической шкалой России (2019 г.) и региональными стратиграфическими шкалами (легенды серии листов: Северо-</a:t>
            </a:r>
            <a:r>
              <a:rPr lang="ru-RU" sz="1600" dirty="0" err="1"/>
              <a:t>Карско</a:t>
            </a:r>
            <a:r>
              <a:rPr lang="ru-RU" sz="1600" dirty="0"/>
              <a:t>-Баренцевоморская, Южно-Карская, </a:t>
            </a:r>
            <a:r>
              <a:rPr lang="ru-RU" sz="1600" dirty="0" err="1"/>
              <a:t>Таймыро</a:t>
            </a:r>
            <a:r>
              <a:rPr lang="ru-RU" sz="1600" dirty="0"/>
              <a:t>-Северо-</a:t>
            </a:r>
            <a:r>
              <a:rPr lang="ru-RU" sz="1600" dirty="0" err="1"/>
              <a:t>Земельская</a:t>
            </a:r>
            <a:r>
              <a:rPr lang="ru-RU" sz="1600" dirty="0"/>
              <a:t>, Лаптево-</a:t>
            </a:r>
            <a:r>
              <a:rPr lang="ru-RU" sz="1600" dirty="0" err="1"/>
              <a:t>Сибироморская</a:t>
            </a:r>
            <a:r>
              <a:rPr lang="ru-RU" sz="1600" dirty="0"/>
              <a:t>, </a:t>
            </a:r>
            <a:r>
              <a:rPr lang="ru-RU" sz="1600" dirty="0" err="1"/>
              <a:t>Ангаро</a:t>
            </a:r>
            <a:r>
              <a:rPr lang="ru-RU" sz="1600" dirty="0"/>
              <a:t>-Енисейская, Алтае-Саянская, </a:t>
            </a:r>
            <a:r>
              <a:rPr lang="ru-RU" sz="1600" dirty="0" err="1"/>
              <a:t>Анабаро</a:t>
            </a:r>
            <a:r>
              <a:rPr lang="ru-RU" sz="1600" dirty="0"/>
              <a:t>-Вилюйская, </a:t>
            </a:r>
            <a:r>
              <a:rPr lang="ru-RU" sz="1600" dirty="0" err="1"/>
              <a:t>Алдано</a:t>
            </a:r>
            <a:r>
              <a:rPr lang="ru-RU" sz="1600" dirty="0"/>
              <a:t>-Забайкальская, Верхояно-Колымская, Дальневосточная, Чукотская, </a:t>
            </a:r>
            <a:r>
              <a:rPr lang="ru-RU" sz="1600" dirty="0" err="1" smtClean="0"/>
              <a:t>Корякско</a:t>
            </a:r>
            <a:r>
              <a:rPr lang="ru-RU" sz="1600" dirty="0" smtClean="0"/>
              <a:t>-Курильская.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7027" y="472702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200" smtClean="0"/>
              <a:t>2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3148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МЕСТОРОЖДЕНИЯ</a:t>
            </a:r>
            <a:r>
              <a:rPr lang="en-US" dirty="0"/>
              <a:t> </a:t>
            </a:r>
            <a:r>
              <a:rPr lang="ru-RU" dirty="0"/>
              <a:t>УВ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1790"/>
            <a:ext cx="1460500" cy="155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20</a:t>
            </a:fld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12" y="693606"/>
            <a:ext cx="7324476" cy="40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7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smtClean="0"/>
              <a:t>ПРОГНОЗНЫЕ ЗОНЫ </a:t>
            </a:r>
            <a:r>
              <a:rPr lang="ru-RU" dirty="0" smtClean="0"/>
              <a:t>НЕФТЕГАЗОНАКОПЛЕНИЯ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4" y="503352"/>
            <a:ext cx="8211612" cy="4513567"/>
          </a:xfrm>
          <a:prstGeom prst="rect">
            <a:avLst/>
          </a:prstGeom>
        </p:spPr>
      </p:pic>
      <p:sp>
        <p:nvSpPr>
          <p:cNvPr id="5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21</a:t>
            </a:fld>
            <a:endParaRPr lang="ru-RU" sz="12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041601"/>
              </p:ext>
            </p:extLst>
          </p:nvPr>
        </p:nvGraphicFramePr>
        <p:xfrm>
          <a:off x="755576" y="4482375"/>
          <a:ext cx="2304256" cy="210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CorelDRAW" r:id="rId5" imgW="2724545" imgH="249827" progId="CorelDraw.Graphic.23">
                  <p:embed/>
                </p:oleObj>
              </mc:Choice>
              <mc:Fallback>
                <p:oleObj name="CorelDRAW" r:id="rId5" imgW="2724545" imgH="249827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5576" y="4482375"/>
                        <a:ext cx="2304256" cy="210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488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2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РАСПРЕДЕЛЕНИЕ ЗАПАСОВ И РЕСУРСОВ УВ </a:t>
            </a:r>
          </a:p>
          <a:p>
            <a:r>
              <a:rPr lang="ru-RU" dirty="0"/>
              <a:t>В НЕФТЕГАЗОНОСНЫХ ПРОВИНЦИЯХ </a:t>
            </a:r>
          </a:p>
          <a:p>
            <a:r>
              <a:rPr lang="ru-RU" dirty="0"/>
              <a:t>ПО НЕФТЕГАЗОНОСНЫМ КОМПЛЕКСАМ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981"/>
            <a:ext cx="9144000" cy="2813538"/>
          </a:xfrm>
          <a:prstGeom prst="rect">
            <a:avLst/>
          </a:prstGeom>
        </p:spPr>
      </p:pic>
      <p:sp>
        <p:nvSpPr>
          <p:cNvPr id="4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22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496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347614"/>
            <a:ext cx="7347125" cy="2655783"/>
          </a:xfrm>
          <a:prstGeom prst="rect">
            <a:avLst/>
          </a:prstGeom>
        </p:spPr>
        <p:txBody>
          <a:bodyPr wrap="square" lIns="69778" tIns="34889" rIns="69778" bIns="34889">
            <a:spAutoFit/>
          </a:bodyPr>
          <a:lstStyle/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Схема корреляции нефтегазоносных комплексов по территории РФ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Карты распространения всех нефтегазоносных комплексов (по всем НГП)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Схема расположения серийных легенд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Картограммы изученности: картами прогноза на нефть и газ в комплекте гк-1000/3, геофизическими и тематическими работами 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Схема плотностей ресурсов УВ 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Схема тектонического районирования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6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СОСТАВ 2 ЛИСТА КАРТЫ </a:t>
            </a:r>
            <a:r>
              <a:rPr lang="ru-RU" dirty="0" smtClean="0"/>
              <a:t>ЗАКОНОМЕРНОСТЕЙ И ПРОГНОЗА </a:t>
            </a:r>
            <a:r>
              <a:rPr lang="ru-RU" dirty="0"/>
              <a:t>НА НЕФТЬ И ГАЗ</a:t>
            </a: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23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470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24</a:t>
            </a:fld>
            <a:endParaRPr lang="ru-RU" sz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" b="3946"/>
          <a:stretch/>
        </p:blipFill>
        <p:spPr>
          <a:xfrm>
            <a:off x="755576" y="0"/>
            <a:ext cx="78747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5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СХЕМА КОРРЕЛЯЦИИ НЕФТЕГАЗОНОСНЫХ КОМПЛЕКСОВ </a:t>
            </a:r>
          </a:p>
          <a:p>
            <a:r>
              <a:rPr lang="ru-RU" dirty="0"/>
              <a:t>ПО НЕФТЕГАЗОНОСНЫМ ПРОВИНЦИЯМ РФ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87340"/>
            <a:ext cx="6117163" cy="4556160"/>
          </a:xfrm>
          <a:prstGeom prst="rect">
            <a:avLst/>
          </a:prstGeom>
        </p:spPr>
      </p:pic>
      <p:sp>
        <p:nvSpPr>
          <p:cNvPr id="4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25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8873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СХЕМА КОРРЕЛЯЦИИ НЕФТЕГАЗОНОСНЫХ КОМПЛЕКСОВ </a:t>
            </a:r>
          </a:p>
          <a:p>
            <a:r>
              <a:rPr lang="ru-RU" dirty="0"/>
              <a:t>ПО НЕФТЕГАЗОНОСНЫМ ПРОВИНЦИЯМ РФ</a:t>
            </a:r>
          </a:p>
        </p:txBody>
      </p:sp>
      <p:pic>
        <p:nvPicPr>
          <p:cNvPr id="15362" name="Picture 2" descr="D:\листы ГГК 1000\2022\доклад-сентябрь\ris\leg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9140"/>
            <a:ext cx="8640000" cy="43133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26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6461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НЕФТЕГАЗОНОСНЫЕ КОМПЛЕКСЫ НЕФТЕГАЗОНОСНЫХ ТЕРРИТОРИЙ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67027" y="472702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0796C98-562C-4E52-BC80-B6EED7EC396D}" type="slidenum">
              <a:rPr lang="ru-RU" sz="1200" smtClean="0"/>
              <a:t>27</a:t>
            </a:fld>
            <a:endParaRPr lang="ru-RU" sz="1200" dirty="0"/>
          </a:p>
        </p:txBody>
      </p:sp>
      <p:pic>
        <p:nvPicPr>
          <p:cNvPr id="10242" name="Picture 2" descr="D:\листы ГГК 1000\2022\доклад-сентябрь\ris\ngk_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88744"/>
            <a:ext cx="513201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1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КАРТОГРАММЫ ИЗУЧЕННОСТИ</a:t>
            </a:r>
          </a:p>
        </p:txBody>
      </p:sp>
      <p:pic>
        <p:nvPicPr>
          <p:cNvPr id="4" name="Picture 2" descr="D:\листы ГГК 1000\2022\доклад-сентябрь\ris\iz_g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84780"/>
            <a:ext cx="4536504" cy="255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листы ГГК 1000\2022\доклад-сентябрь\ris\iz_s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6" y="391051"/>
            <a:ext cx="4028591" cy="239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D:\листы ГГК 1000\2022\доклад-сентябрь\ris\iz_k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14" y="1419622"/>
            <a:ext cx="4032291" cy="222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28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8628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RUSSIA\2022\II квартал\карта плотностей НСР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46321"/>
            <a:ext cx="7776864" cy="44716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КАРТА ПЛОТНОСТЕЙ НАЧАЛЬНЫХ СУММАРНЫХ </a:t>
            </a:r>
            <a:r>
              <a:rPr lang="ru-RU" dirty="0" smtClean="0"/>
              <a:t>РЕСУРСОВ УВ</a:t>
            </a:r>
            <a:endParaRPr lang="ru-RU" dirty="0"/>
          </a:p>
          <a:p>
            <a:r>
              <a:rPr lang="ru-RU" dirty="0"/>
              <a:t>(по материалам Количественной оценки…, 2019 г., ФГБУ ВНИГНИ) </a:t>
            </a:r>
          </a:p>
        </p:txBody>
      </p:sp>
      <p:sp>
        <p:nvSpPr>
          <p:cNvPr id="4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29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7703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5285" y="923163"/>
            <a:ext cx="1763657" cy="1455454"/>
          </a:xfrm>
          <a:prstGeom prst="rect">
            <a:avLst/>
          </a:prstGeom>
          <a:solidFill>
            <a:schemeClr val="bg1"/>
          </a:solidFill>
        </p:spPr>
        <p:txBody>
          <a:bodyPr wrap="square" lIns="69778" tIns="34889" rIns="69778" bIns="34889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КПНГ:</a:t>
            </a:r>
          </a:p>
          <a:p>
            <a:pPr>
              <a:lnSpc>
                <a:spcPct val="15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всего 202 листов, в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</a:p>
          <a:p>
            <a:pPr>
              <a:lnSpc>
                <a:spcPct val="15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составленные карты – 97,</a:t>
            </a:r>
          </a:p>
          <a:p>
            <a:pPr>
              <a:lnSpc>
                <a:spcPct val="15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составленные схемы – 85,</a:t>
            </a:r>
          </a:p>
          <a:p>
            <a:pPr>
              <a:lnSpc>
                <a:spcPct val="15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работе карты – 12,</a:t>
            </a:r>
          </a:p>
          <a:p>
            <a:pPr>
              <a:lnSpc>
                <a:spcPct val="15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работе схемы - 8</a:t>
            </a:r>
          </a:p>
        </p:txBody>
      </p:sp>
      <p:pic>
        <p:nvPicPr>
          <p:cNvPr id="3078" name="Picture 6" descr="D:\листы ГГК 1000\2022\доклад-сентябрь\ris\iz_k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23163"/>
            <a:ext cx="7199313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КАРТОГРАММА ИЗУЧЕННОСТИ КАРТАМИ ПРОГНОЗА НА НЕФТЬ И ГАЗ В КОМПЛЕКТЕ ГК-1000/3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29987"/>
            <a:ext cx="1224135" cy="79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3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5856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СТРУКТУРНО-ТЕКТОНИЧЕСКОЕ РАЙОНИРОВАНИЕ</a:t>
            </a:r>
          </a:p>
        </p:txBody>
      </p:sp>
      <p:pic>
        <p:nvPicPr>
          <p:cNvPr id="5" name="Рисунок 4" descr="E:\RUSSIA\2022\II квартал\структурно-тектоническая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" y="627534"/>
            <a:ext cx="9069999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30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5323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262" y="1059582"/>
            <a:ext cx="8534738" cy="2332617"/>
          </a:xfrm>
          <a:prstGeom prst="rect">
            <a:avLst/>
          </a:prstGeom>
        </p:spPr>
        <p:txBody>
          <a:bodyPr wrap="square" lIns="69778" tIns="34889" rIns="69778" bIns="34889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электронном макете карты также будут содержаться слои, не отображаемые на печатном варианте карты: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Точечный слой месторождений, содержащий информацию по их крупности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Цифровой слой локальных объектов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Слой глубоких скважин</a:t>
            </a: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Слой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нефтепроявлений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8056" indent="-218056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Слой сейсмической изученности.</a:t>
            </a:r>
          </a:p>
        </p:txBody>
      </p:sp>
      <p:sp>
        <p:nvSpPr>
          <p:cNvPr id="3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31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223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778" y="1935958"/>
            <a:ext cx="6207082" cy="611668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pPr algn="ctr">
              <a:defRPr/>
            </a:pPr>
            <a:r>
              <a:rPr lang="ru-RU" sz="3400" b="1" dirty="0">
                <a:ln w="0"/>
                <a:solidFill>
                  <a:srgbClr val="002858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8209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291852" y="948262"/>
            <a:ext cx="8560295" cy="3495696"/>
          </a:xfrm>
        </p:spPr>
        <p:txBody>
          <a:bodyPr/>
          <a:lstStyle>
            <a:lvl1pPr marL="342862" indent="-342862" algn="l" defTabSz="9142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8" indent="-285718" algn="l" defTabSz="9142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74" indent="-228575" algn="l" defTabSz="9142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24" indent="-228575" algn="l" defTabSz="9142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73" indent="-228575" algn="l" defTabSz="9142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23" indent="-228575" algn="l" defTabSz="9142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73" indent="-228575" algn="l" defTabSz="9142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23" indent="-228575" algn="l" defTabSz="9142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72" indent="-228575" algn="l" defTabSz="9142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50000"/>
              </a:lnSpc>
              <a:buClr>
                <a:srgbClr val="0099FF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Структурные карты по основным опорным (отражающим) горизонтам нефтегазононосных провинций;</a:t>
            </a:r>
          </a:p>
          <a:p>
            <a:pPr lvl="1" algn="just">
              <a:lnSpc>
                <a:spcPct val="150000"/>
              </a:lnSpc>
              <a:buClr>
                <a:srgbClr val="0099FF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Схемы корреляции стратиграфических объемов нефтегазоносных комплексов; </a:t>
            </a:r>
          </a:p>
          <a:p>
            <a:pPr lvl="1" algn="just">
              <a:lnSpc>
                <a:spcPct val="150000"/>
              </a:lnSpc>
              <a:buClr>
                <a:srgbClr val="0099FF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Карты распространения и литологического состава нефтегазоносных комплексов масштаба 1:2 500 000 по осадочным бассейнам; </a:t>
            </a:r>
          </a:p>
          <a:p>
            <a:pPr lvl="1" algn="just">
              <a:lnSpc>
                <a:spcPct val="150000"/>
              </a:lnSpc>
              <a:buClr>
                <a:srgbClr val="0099FF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Типовые временные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сейсмогеологические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разрезы по осадочным бассейнам; </a:t>
            </a:r>
          </a:p>
          <a:p>
            <a:pPr lvl="1" algn="just">
              <a:lnSpc>
                <a:spcPct val="150000"/>
              </a:lnSpc>
              <a:buClr>
                <a:srgbClr val="0099FF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Разделы объяснительных записок с характеристикой НГК и перспектив нефтегазоносности по осадочным бассейнам (по легендам серий листов)</a:t>
            </a:r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4</a:t>
            </a:fld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7707" y="0"/>
            <a:ext cx="914400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АКТУАЛИЗАЦИЯ МИНЕРАГЕНИЧЕСКИХ БЛОКОВ СЕРИЙНЫХ ЛЕГЕНД ГОСГЕОЛКАРТЫ-1000/3 ПО </a:t>
            </a:r>
            <a:r>
              <a:rPr lang="ru-RU" dirty="0" smtClean="0"/>
              <a:t>НЕФТЕГАЗОНОСНОСТИ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5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dirty="0"/>
              <a:t>СТРУКТУРНЫЕ КАРТЫ ПО ОСНОВНЫМ ОПОРНЫМ (ОТРАЖАЮЩИМ) ГОРИЗОНТАМ </a:t>
            </a:r>
            <a:r>
              <a:rPr lang="ru-RU" dirty="0" smtClean="0"/>
              <a:t>НЕФТЕГАЗОНОСНЫХ </a:t>
            </a:r>
            <a:r>
              <a:rPr lang="ru-RU" dirty="0"/>
              <a:t>ПРОВИНЦИЙ</a:t>
            </a:r>
          </a:p>
        </p:txBody>
      </p:sp>
      <p:pic>
        <p:nvPicPr>
          <p:cNvPr id="13315" name="Picture 3" descr="D:\листы ГГК 1000\2022\доклад-сентябрь\ris\усл-st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" y="2220932"/>
            <a:ext cx="2520000" cy="22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5</a:t>
            </a:fld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507" y="1059582"/>
            <a:ext cx="6529863" cy="361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1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3714" y="1100922"/>
            <a:ext cx="8640960" cy="40425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58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latin typeface="Calibri" pitchFamily="34" charset="0"/>
              </a:defRPr>
            </a:lvl9pPr>
          </a:lstStyle>
          <a:p>
            <a:r>
              <a:rPr lang="ru-RU" sz="1600" dirty="0"/>
              <a:t>СХЕМЫ КОРРЕЛЯЦИИ, КАРТЫ РАСПРОСТРАНЕНИЯ И ЛИТОЛОГИЧЕСКОГО СОСТАВА НГК (ПО ПРОВИНЦИЯМ) М-БА 1 : 2 500 000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02088" y="1182434"/>
            <a:ext cx="4302224" cy="3860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Западно-Сибирская НГП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10 карт + 9 схем корреляции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Нижнеюрский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Среднеюрский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Верхнеюрский (васюганский)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Баженовский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Ачимовский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Неокомский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Апт-альбский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Сеноманский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7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Надсеноманский</a:t>
            </a:r>
            <a:endParaRPr lang="ru-RU" sz="7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Лено-Вилюйская НГП -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схемы корреляции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Каменноугольно-пермский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Нижнетриасовый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Юрский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Охотская НГП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2 карты + 2 схемы корреляции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Палеогеновый 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Неогеновый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ru-RU" sz="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Япономорская</a:t>
            </a: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НГП 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2 карты + 2 схемы корреляции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Палеогеновый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Неогеновый</a:t>
            </a:r>
          </a:p>
          <a:p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Верхнебуреинский</a:t>
            </a: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СНГР -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карта  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+ 1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схема</a:t>
            </a:r>
            <a:endParaRPr lang="ru-RU" sz="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Меловой</a:t>
            </a:r>
          </a:p>
          <a:p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Притихоокеанская НГП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карта  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+ 1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схема</a:t>
            </a:r>
            <a:endParaRPr lang="ru-RU" sz="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Неогеновый</a:t>
            </a:r>
          </a:p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ru-RU" sz="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Новосибирско</a:t>
            </a: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-Чукотская и Восточно-Арктическая ПНГП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2 карты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Палеоцен-миоценовый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Нижне-верхнемеловой</a:t>
            </a:r>
          </a:p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ru-RU" sz="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Лаптевская</a:t>
            </a: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СПНГО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 карта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Палеоцен-миоценовый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074084"/>
            <a:ext cx="4572000" cy="43068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Причерноморско-Северо-Кавказская НГП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4 карты + 4 схемы корреляции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Триасовый терригенный (нерасчлененный)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Нижнетриасовый (</a:t>
            </a: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нефтекумский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Средне-верхнетриасовый терригенно-карбонатный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Нижне-среднеюрский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Прикаспийская НГП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3 карты + 3 схемы корреляции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Визейско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-башкирский (</a:t>
            </a: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подсолевый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Нижнепермский карбонатный (</a:t>
            </a: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подсолевый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Нижне-среднетриасовый (</a:t>
            </a: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надсолевый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Волго-Уральская НГП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5 карт + 5 схем корреляции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Девонский терригенный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Верхнедевонско-турнейский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карбонатный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Визейский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терригенный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Верхневизейско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-башкирский карбонатный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Верейский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Западно-</a:t>
            </a:r>
            <a:r>
              <a:rPr lang="ru-RU" sz="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Баренцевская</a:t>
            </a: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Восточно-</a:t>
            </a:r>
            <a:r>
              <a:rPr lang="ru-RU" sz="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Баренцевская</a:t>
            </a: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НГП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 </a:t>
            </a:r>
            <a:r>
              <a:rPr lang="ru-RU" sz="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карты</a:t>
            </a:r>
          </a:p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ru-RU" sz="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 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Триасовый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Юрско-</a:t>
            </a:r>
            <a:r>
              <a:rPr lang="ru-RU" sz="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барремский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07000"/>
              </a:lnSpc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Тимано-Печорская НГП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–8 карт +8 схем корреляции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Среднеордовикско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-нижнедевонский карбонатный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Средне-верхнедевонский терригенный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Доманиково-турнейский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карбонатный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Визейский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терригенный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Верхневизейско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-нижнепермский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Артинско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-кунгурский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Уфимско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-верхнепермский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Триасовый (терригенный)</a:t>
            </a:r>
          </a:p>
          <a:p>
            <a:pPr marL="457200" indent="-228600">
              <a:lnSpc>
                <a:spcPct val="107000"/>
              </a:lnSpc>
            </a:pPr>
            <a:r>
              <a:rPr lang="ru-RU" sz="7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Восточно-Сибирский НГБ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3 карты + 3 схемы корреляции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Нижневендский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терригенный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Верхневендско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-нижнекембрийский карбонатный (</a:t>
            </a: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немакит-далдынский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Кембрийский карбонатный</a:t>
            </a: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2"/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 smtClean="0"/>
              <a:pPr algn="r"/>
              <a:t>6</a:t>
            </a:fld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2647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составлено: 41 схема корреляции, 71 карта распространения НГК, 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карты литологического состава НГК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4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6" y="1171439"/>
            <a:ext cx="8856000" cy="3057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566" y="0"/>
            <a:ext cx="8651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КАРТЫ РАСПРОСТРАНЕНИЯ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НГК (ЗАПАДНО-СИБИРСКАЯ НГП)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34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"/>
            <a:ext cx="8784976" cy="51434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43000" y="1"/>
            <a:ext cx="6858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корреляции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«нижнеюрского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НГК Западно-Сибирской НГП</a:t>
            </a:r>
          </a:p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(Западно-Сибирская, Уральская СЛ)</a:t>
            </a:r>
            <a:endParaRPr lang="ru-RU" sz="1350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839238"/>
              </p:ext>
            </p:extLst>
          </p:nvPr>
        </p:nvGraphicFramePr>
        <p:xfrm>
          <a:off x="617012" y="545726"/>
          <a:ext cx="7519731" cy="2040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6" name="CorelDRAW" r:id="rId4" imgW="28819366" imgH="7816406" progId="CorelDraw.Graphic.21">
                  <p:embed/>
                </p:oleObj>
              </mc:Choice>
              <mc:Fallback>
                <p:oleObj name="CorelDRAW" r:id="rId4" imgW="28819366" imgH="7816406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7012" y="545726"/>
                        <a:ext cx="7519731" cy="2040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681328"/>
              </p:ext>
            </p:extLst>
          </p:nvPr>
        </p:nvGraphicFramePr>
        <p:xfrm>
          <a:off x="405980" y="3281657"/>
          <a:ext cx="8332040" cy="1751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7" name="CorelDRAW" r:id="rId6" imgW="45137306" imgH="9492329" progId="CorelDraw.Graphic.21">
                  <p:embed/>
                </p:oleObj>
              </mc:Choice>
              <mc:Fallback>
                <p:oleObj name="CorelDRAW" r:id="rId6" imgW="45137306" imgH="9492329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5980" y="3281657"/>
                        <a:ext cx="8332040" cy="1751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78743" y="2663015"/>
            <a:ext cx="6858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корреляции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3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еокомского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НГК Западно-Сибирской НГП</a:t>
            </a:r>
          </a:p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(Западно-Сибирская, Уральская СЛ)</a:t>
            </a:r>
            <a:endParaRPr lang="ru-RU" sz="135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E47B9-F945-4A87-901F-74E85184A01C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97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80528" y="-31973"/>
            <a:ext cx="943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КАРТЫ ЛИТОЛОГИЧЕСКОГО СОСТАВА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НГК (ЗАПАДНО-СИБИРСКАЯ НГП)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" y="276999"/>
            <a:ext cx="3394193" cy="4796584"/>
          </a:xfrm>
          <a:prstGeom prst="rect">
            <a:avLst/>
          </a:prstGeom>
        </p:spPr>
      </p:pic>
      <p:sp>
        <p:nvSpPr>
          <p:cNvPr id="14" name="Номер слайда 2"/>
          <p:cNvSpPr txBox="1">
            <a:spLocks/>
          </p:cNvSpPr>
          <p:nvPr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9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8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7" algn="l" defTabSz="91429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CFE47B9-F945-4A87-901F-74E85184A01C}" type="slidenum">
              <a:rPr lang="ru-RU" sz="1200"/>
              <a:pPr algn="r"/>
              <a:t>9</a:t>
            </a:fld>
            <a:endParaRPr lang="ru-RU" sz="1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2A13346-CFC1-474D-AA5A-E691C3083052}"/>
              </a:ext>
            </a:extLst>
          </p:cNvPr>
          <p:cNvSpPr/>
          <p:nvPr/>
        </p:nvSpPr>
        <p:spPr>
          <a:xfrm>
            <a:off x="3661395" y="638013"/>
            <a:ext cx="5112225" cy="2938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50"/>
              </a:spcBef>
            </a:pPr>
            <a:r>
              <a:rPr lang="ru-RU" sz="825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Литологический состав </a:t>
            </a:r>
            <a:r>
              <a:rPr lang="ru-RU" sz="825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нижнеюрского </a:t>
            </a:r>
            <a:r>
              <a:rPr lang="ru-RU" sz="825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НГК:</a:t>
            </a:r>
            <a:endParaRPr lang="ru-RU" sz="825" b="1" dirty="0">
              <a:solidFill>
                <a:srgbClr val="2E74B5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Песчаники, алевролиты, глины, в том числе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тонкоотмученные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аргиллитоподобные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иногда в основании прослои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гравелитов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Зимняя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zm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левинская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lv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шараповская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китербютская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kt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надояхская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1-2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лайдинская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ld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Пласты углей, глины, алевролиты, песчаники,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гравелиты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Яны-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маньинская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1-2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jm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свита.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Ритмичное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переслаивание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гравелитов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песчаников, глин, участками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тонкоотмученных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аргиллитоподобных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основании конгломераты. Береговая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ягельная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jag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шеркалинская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1-2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Песчаники, алевролиты, глины, иногда битуминозные, в основании возможны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гравелиты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конгломераты. Береговая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ягельная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jag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– на большей части территории фрагментарно;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котухтинская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1-2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kt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 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Переслаивание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глин, иногда углистых, песчаников, алевролитов. В основании (редко)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гравелиты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Береговая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ягельная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jag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худосейская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1-2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hd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Глины с прослоями песчаников, алевролитов. В верхней части - прослои углей, в основании -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гравелитов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Береговая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ягельная (</a:t>
            </a:r>
            <a:r>
              <a:rPr lang="en-US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jag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горелая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1-2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Песчаники, алевролиты, глины, иногда битуминозные, углистые, аргиллиты,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пропластки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углей.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Урманская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тогурская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tg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салатская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1-2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Песчаники, алевролиты, аргиллиты, в том числе углистые,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пропластки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углей в верхней части и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гравелитов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основании.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Урманская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тогурская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tg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пешковская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1-2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pš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свиты. 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Песчаники, алевролиты, глины, прослои углей,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гравелитов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Макаровсая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mk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иланская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свиты; </a:t>
            </a:r>
            <a:r>
              <a:rPr lang="ru-RU" sz="825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итатсткая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свита нижняя подсвита (J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1-2</a:t>
            </a:r>
            <a:r>
              <a:rPr lang="ru-RU" sz="825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ru-RU" sz="825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825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1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39536</TotalTime>
  <Words>3203</Words>
  <Application>Microsoft Office PowerPoint</Application>
  <PresentationFormat>Экран (16:9)</PresentationFormat>
  <Paragraphs>313</Paragraphs>
  <Slides>32</Slides>
  <Notes>32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AG_Souvenir</vt:lpstr>
      <vt:lpstr>Arial</vt:lpstr>
      <vt:lpstr>Calibri</vt:lpstr>
      <vt:lpstr>Calibri Light</vt:lpstr>
      <vt:lpstr>Times New Roman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Западно-Сибирская СЛ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Оленникова Елена Валерьевна</dc:creator>
  <cp:lastModifiedBy>Малоштанов Никита Максимович</cp:lastModifiedBy>
  <cp:revision>704</cp:revision>
  <cp:lastPrinted>2022-04-19T13:38:48Z</cp:lastPrinted>
  <dcterms:created xsi:type="dcterms:W3CDTF">2019-04-09T12:17:06Z</dcterms:created>
  <dcterms:modified xsi:type="dcterms:W3CDTF">2023-04-25T15:04:24Z</dcterms:modified>
</cp:coreProperties>
</file>