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5"/>
  </p:sldMasterIdLst>
  <p:notesMasterIdLst>
    <p:notesMasterId r:id="rId30"/>
  </p:notesMasterIdLst>
  <p:handoutMasterIdLst>
    <p:handoutMasterId r:id="rId31"/>
  </p:handoutMasterIdLst>
  <p:sldIdLst>
    <p:sldId id="260" r:id="rId6"/>
    <p:sldId id="525" r:id="rId7"/>
    <p:sldId id="484" r:id="rId8"/>
    <p:sldId id="523" r:id="rId9"/>
    <p:sldId id="524" r:id="rId10"/>
    <p:sldId id="522" r:id="rId11"/>
    <p:sldId id="526" r:id="rId12"/>
    <p:sldId id="527" r:id="rId13"/>
    <p:sldId id="485" r:id="rId14"/>
    <p:sldId id="528" r:id="rId15"/>
    <p:sldId id="529" r:id="rId16"/>
    <p:sldId id="531" r:id="rId17"/>
    <p:sldId id="534" r:id="rId18"/>
    <p:sldId id="533" r:id="rId19"/>
    <p:sldId id="532" r:id="rId20"/>
    <p:sldId id="530" r:id="rId21"/>
    <p:sldId id="535" r:id="rId22"/>
    <p:sldId id="536" r:id="rId23"/>
    <p:sldId id="537" r:id="rId24"/>
    <p:sldId id="542" r:id="rId25"/>
    <p:sldId id="538" r:id="rId26"/>
    <p:sldId id="539" r:id="rId27"/>
    <p:sldId id="540" r:id="rId28"/>
    <p:sldId id="285" r:id="rId29"/>
  </p:sldIdLst>
  <p:sldSz cx="12192000" cy="6858000"/>
  <p:notesSz cx="6797675" cy="987425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70AD47"/>
    <a:srgbClr val="FFFF00"/>
    <a:srgbClr val="FF0000"/>
    <a:srgbClr val="C40000"/>
    <a:srgbClr val="232C82"/>
    <a:srgbClr val="B9E3F8"/>
    <a:srgbClr val="EE7800"/>
    <a:srgbClr val="3401CC"/>
    <a:srgbClr val="24BA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35" autoAdjust="0"/>
    <p:restoredTop sz="94660"/>
  </p:normalViewPr>
  <p:slideViewPr>
    <p:cSldViewPr snapToGrid="0">
      <p:cViewPr>
        <p:scale>
          <a:sx n="75" d="100"/>
          <a:sy n="75" d="100"/>
        </p:scale>
        <p:origin x="1905" y="97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2" d="100"/>
          <a:sy n="82" d="100"/>
        </p:scale>
        <p:origin x="3972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handoutMaster" Target="handoutMasters/handoutMaster1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CF42EF-EF85-42B0-BD5A-5525AA3E9F42}" type="datetimeFigureOut">
              <a:rPr lang="ru-RU" smtClean="0"/>
              <a:t>24.04.2023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37895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9688" y="937895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46023A-D07C-426F-886C-530179D741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33650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5C9827-E64D-4F52-9032-A88F6E7E0636}" type="datetimeFigureOut">
              <a:rPr lang="ru-RU" smtClean="0"/>
              <a:t>24.04.2023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1235075"/>
            <a:ext cx="5921375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51388"/>
            <a:ext cx="5438775" cy="38893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895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37895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430459-7CB5-4EDB-B81F-2AE36BC111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60888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6779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68282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61819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Группа 16"/>
          <p:cNvGrpSpPr/>
          <p:nvPr userDrawn="1"/>
        </p:nvGrpSpPr>
        <p:grpSpPr>
          <a:xfrm>
            <a:off x="448705" y="273588"/>
            <a:ext cx="4695399" cy="412681"/>
            <a:chOff x="336529" y="273588"/>
            <a:chExt cx="3521549" cy="412681"/>
          </a:xfrm>
        </p:grpSpPr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6529" y="296068"/>
              <a:ext cx="1184130" cy="324000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1520659" y="416965"/>
              <a:ext cx="2337419" cy="2693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150" b="1" dirty="0">
                  <a:solidFill>
                    <a:srgbClr val="232C82"/>
                  </a:solidFill>
                </a:rPr>
                <a:t>геологический институт им. А.П. Карпинского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514527" y="273588"/>
              <a:ext cx="2190744" cy="2693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150" b="1" dirty="0">
                  <a:solidFill>
                    <a:srgbClr val="232C82"/>
                  </a:solidFill>
                </a:rPr>
                <a:t>Всероссийский научно-исследовательский</a:t>
              </a:r>
            </a:p>
          </p:txBody>
        </p:sp>
      </p:grpSp>
      <p:pic>
        <p:nvPicPr>
          <p:cNvPr id="21" name="Рисунок 20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73028" y="6110710"/>
            <a:ext cx="722035" cy="540000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27762" y="6110710"/>
            <a:ext cx="717972" cy="540000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3525" y="6110710"/>
            <a:ext cx="720000" cy="544186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5369" y="6110710"/>
            <a:ext cx="720000" cy="540000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0463" y="6093954"/>
            <a:ext cx="760472" cy="580662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3828" y="6108817"/>
            <a:ext cx="72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2368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 userDrawn="1"/>
        </p:nvGrpSpPr>
        <p:grpSpPr>
          <a:xfrm>
            <a:off x="552183" y="6373288"/>
            <a:ext cx="3692710" cy="346248"/>
            <a:chOff x="244014" y="6373288"/>
            <a:chExt cx="2769533" cy="346248"/>
          </a:xfrm>
        </p:grpSpPr>
        <p:sp>
          <p:nvSpPr>
            <p:cNvPr id="4" name="TextBox 3"/>
            <p:cNvSpPr txBox="1"/>
            <p:nvPr/>
          </p:nvSpPr>
          <p:spPr>
            <a:xfrm>
              <a:off x="1153422" y="6488704"/>
              <a:ext cx="1860125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900" b="1" dirty="0">
                  <a:solidFill>
                    <a:srgbClr val="B0B1C6"/>
                  </a:solidFill>
                </a:rPr>
                <a:t>геологический институт им. А.П. Карпинского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160327" y="6373288"/>
              <a:ext cx="1750720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900" b="1" dirty="0">
                  <a:solidFill>
                    <a:srgbClr val="9A9CBB"/>
                  </a:solidFill>
                </a:rPr>
                <a:t>Всероссийский научно-исследовательский</a:t>
              </a:r>
            </a:p>
          </p:txBody>
        </p:sp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4014" y="6395869"/>
              <a:ext cx="920990" cy="252000"/>
            </a:xfrm>
            <a:prstGeom prst="rect">
              <a:avLst/>
            </a:prstGeom>
          </p:spPr>
        </p:pic>
      </p:grp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3663" y="6327095"/>
            <a:ext cx="504000" cy="378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48763" y="6305770"/>
            <a:ext cx="541288" cy="41330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71023" y="6322178"/>
            <a:ext cx="504000" cy="3780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89911" y="6323770"/>
            <a:ext cx="500123" cy="3780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79132" y="6323770"/>
            <a:ext cx="498088" cy="37640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75179" y="6323770"/>
            <a:ext cx="495285" cy="376408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9970859" y="6322980"/>
            <a:ext cx="508277" cy="381600"/>
          </a:xfrm>
          <a:prstGeom prst="rect">
            <a:avLst/>
          </a:prstGeom>
          <a:solidFill>
            <a:schemeClr val="bg1">
              <a:lumMod val="8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5" name="Прямоугольник 14"/>
          <p:cNvSpPr/>
          <p:nvPr/>
        </p:nvSpPr>
        <p:spPr>
          <a:xfrm>
            <a:off x="9374479" y="6323770"/>
            <a:ext cx="496684" cy="376408"/>
          </a:xfrm>
          <a:prstGeom prst="rect">
            <a:avLst/>
          </a:prstGeom>
          <a:solidFill>
            <a:schemeClr val="bg1">
              <a:lumMod val="8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6" name="Прямоугольник 15"/>
          <p:cNvSpPr/>
          <p:nvPr/>
        </p:nvSpPr>
        <p:spPr>
          <a:xfrm>
            <a:off x="8786260" y="6323770"/>
            <a:ext cx="508800" cy="381600"/>
          </a:xfrm>
          <a:prstGeom prst="rect">
            <a:avLst/>
          </a:prstGeom>
          <a:solidFill>
            <a:schemeClr val="bg1">
              <a:lumMod val="8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7" name="Прямоугольник 16"/>
          <p:cNvSpPr/>
          <p:nvPr/>
        </p:nvSpPr>
        <p:spPr>
          <a:xfrm>
            <a:off x="8163585" y="6320745"/>
            <a:ext cx="517385" cy="376408"/>
          </a:xfrm>
          <a:prstGeom prst="rect">
            <a:avLst/>
          </a:prstGeom>
          <a:solidFill>
            <a:schemeClr val="bg1">
              <a:lumMod val="8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8" name="Прямоугольник 17"/>
          <p:cNvSpPr/>
          <p:nvPr/>
        </p:nvSpPr>
        <p:spPr>
          <a:xfrm>
            <a:off x="10574884" y="6323770"/>
            <a:ext cx="502337" cy="376408"/>
          </a:xfrm>
          <a:prstGeom prst="rect">
            <a:avLst/>
          </a:prstGeom>
          <a:solidFill>
            <a:schemeClr val="bg1">
              <a:lumMod val="8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9" name="Прямоугольник 18"/>
          <p:cNvSpPr/>
          <p:nvPr/>
        </p:nvSpPr>
        <p:spPr>
          <a:xfrm>
            <a:off x="11182511" y="6327095"/>
            <a:ext cx="504000" cy="376408"/>
          </a:xfrm>
          <a:prstGeom prst="rect">
            <a:avLst/>
          </a:prstGeom>
          <a:solidFill>
            <a:schemeClr val="bg1">
              <a:lumMod val="8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</p:spTree>
    <p:extLst>
      <p:ext uri="{BB962C8B-B14F-4D97-AF65-F5344CB8AC3E}">
        <p14:creationId xmlns:p14="http://schemas.microsoft.com/office/powerpoint/2010/main" val="18862091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50880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80240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4/24/2023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5426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4/24/2023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58675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4/24/2023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12043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4/24/2023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97246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4/24/2023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84596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4/24/2023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51483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4/24/2023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36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4.png"/><Relationship Id="rId5" Type="http://schemas.openxmlformats.org/officeDocument/2006/relationships/image" Target="../media/image57.png"/><Relationship Id="rId4" Type="http://schemas.openxmlformats.org/officeDocument/2006/relationships/image" Target="../media/image7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7" Type="http://schemas.microsoft.com/office/2007/relationships/hdphoto" Target="../media/hdphoto1.wdp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9.png"/><Relationship Id="rId5" Type="http://schemas.openxmlformats.org/officeDocument/2006/relationships/image" Target="../media/image77.jpeg"/><Relationship Id="rId4" Type="http://schemas.openxmlformats.org/officeDocument/2006/relationships/image" Target="../media/image56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jpeg"/><Relationship Id="rId3" Type="http://schemas.openxmlformats.org/officeDocument/2006/relationships/image" Target="../media/image84.jpeg"/><Relationship Id="rId7" Type="http://schemas.openxmlformats.org/officeDocument/2006/relationships/image" Target="../media/image88.jpeg"/><Relationship Id="rId12" Type="http://schemas.openxmlformats.org/officeDocument/2006/relationships/image" Target="../media/image93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7.jpeg"/><Relationship Id="rId11" Type="http://schemas.openxmlformats.org/officeDocument/2006/relationships/image" Target="../media/image92.jpeg"/><Relationship Id="rId5" Type="http://schemas.openxmlformats.org/officeDocument/2006/relationships/image" Target="../media/image86.jpeg"/><Relationship Id="rId10" Type="http://schemas.openxmlformats.org/officeDocument/2006/relationships/image" Target="../media/image91.jpeg"/><Relationship Id="rId4" Type="http://schemas.openxmlformats.org/officeDocument/2006/relationships/image" Target="../media/image85.jpeg"/><Relationship Id="rId9" Type="http://schemas.openxmlformats.org/officeDocument/2006/relationships/image" Target="../media/image9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3.xml"/><Relationship Id="rId5" Type="http://schemas.openxmlformats.org/officeDocument/2006/relationships/hyperlink" Target="http://wega2500.vsegei.ru/#/cfgmf2500pub" TargetMode="External"/><Relationship Id="rId4" Type="http://schemas.openxmlformats.org/officeDocument/2006/relationships/image" Target="../media/image9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jpeg"/><Relationship Id="rId7" Type="http://schemas.openxmlformats.org/officeDocument/2006/relationships/image" Target="../media/image21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4.jpeg"/><Relationship Id="rId5" Type="http://schemas.microsoft.com/office/2007/relationships/hdphoto" Target="../media/hdphoto1.wdp"/><Relationship Id="rId4" Type="http://schemas.openxmlformats.org/officeDocument/2006/relationships/image" Target="../media/image5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3" Type="http://schemas.openxmlformats.org/officeDocument/2006/relationships/image" Target="../media/image106.png"/><Relationship Id="rId7" Type="http://schemas.openxmlformats.org/officeDocument/2006/relationships/image" Target="../media/image110.jpe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9.jpeg"/><Relationship Id="rId11" Type="http://schemas.openxmlformats.org/officeDocument/2006/relationships/image" Target="../media/image114.png"/><Relationship Id="rId5" Type="http://schemas.openxmlformats.org/officeDocument/2006/relationships/image" Target="../media/image108.jpeg"/><Relationship Id="rId10" Type="http://schemas.openxmlformats.org/officeDocument/2006/relationships/image" Target="../media/image113.png"/><Relationship Id="rId4" Type="http://schemas.openxmlformats.org/officeDocument/2006/relationships/image" Target="../media/image107.jpeg"/><Relationship Id="rId9" Type="http://schemas.openxmlformats.org/officeDocument/2006/relationships/image" Target="../media/image11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png"/><Relationship Id="rId9" Type="http://schemas.openxmlformats.org/officeDocument/2006/relationships/image" Target="../media/image3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12" Type="http://schemas.openxmlformats.org/officeDocument/2006/relationships/image" Target="../media/image55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image" Target="../media/image48.pn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3.xml"/><Relationship Id="rId6" Type="http://schemas.microsoft.com/office/2007/relationships/hdphoto" Target="../media/hdphoto1.wdp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2013" y="921786"/>
            <a:ext cx="11174929" cy="272964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15764" y="3903423"/>
            <a:ext cx="1213048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232C82"/>
                </a:solidFill>
              </a:rPr>
              <a:t>«Новые принципы и технологии создания сводных и обзорных карт масштаба 1:2 500 000 на основе обобщения материалов Госгеолкарты-1000 третьего поколения»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024982" y="5934670"/>
            <a:ext cx="61670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dirty="0">
                <a:solidFill>
                  <a:srgbClr val="232C82"/>
                </a:solidFill>
              </a:rPr>
              <a:t>Зубова Т.Н., Снежко В.В., Стрельников С.И., Наумов М.В., Бабин Г.А., Молчанов А.В., Хашимова Ю.В., Халенев В.О. (ФГБУ «ВСЕГЕИ»)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0" y="0"/>
            <a:ext cx="12207764" cy="830997"/>
          </a:xfrm>
          <a:prstGeom prst="rect">
            <a:avLst/>
          </a:prstGeom>
          <a:solidFill>
            <a:srgbClr val="232C82"/>
          </a:solidFill>
        </p:spPr>
        <p:txBody>
          <a:bodyPr wrap="square" tIns="0" bIns="0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</a:rPr>
              <a:t>Всероссийское совещание «Состояние и перспективы развития Государственного геологического картографирования территории Российской Федерации и ее континентального шельфа»</a:t>
            </a:r>
          </a:p>
          <a:p>
            <a:pPr algn="ctr"/>
            <a:r>
              <a:rPr lang="ru-RU" b="1" dirty="0">
                <a:solidFill>
                  <a:schemeClr val="bg1"/>
                </a:solidFill>
              </a:rPr>
              <a:t>25-27 апреля 2023 года</a:t>
            </a:r>
          </a:p>
        </p:txBody>
      </p:sp>
    </p:spTree>
    <p:extLst>
      <p:ext uri="{BB962C8B-B14F-4D97-AF65-F5344CB8AC3E}">
        <p14:creationId xmlns:p14="http://schemas.microsoft.com/office/powerpoint/2010/main" val="7082149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6784" y="740235"/>
            <a:ext cx="3375465" cy="281006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9686" y="721758"/>
            <a:ext cx="3075798" cy="282853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026784" y="721758"/>
            <a:ext cx="3693582" cy="2836584"/>
          </a:xfrm>
          <a:prstGeom prst="rect">
            <a:avLst/>
          </a:prstGeom>
          <a:noFill/>
          <a:ln w="25400">
            <a:solidFill>
              <a:srgbClr val="151E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ru-RU" sz="16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0232" y="730304"/>
            <a:ext cx="3004030" cy="2828539"/>
          </a:xfrm>
          <a:prstGeom prst="rect">
            <a:avLst/>
          </a:prstGeom>
          <a:ln>
            <a:noFill/>
          </a:ln>
        </p:spPr>
      </p:pic>
      <p:sp>
        <p:nvSpPr>
          <p:cNvPr id="7" name="Прямоугольник 6"/>
          <p:cNvSpPr/>
          <p:nvPr/>
        </p:nvSpPr>
        <p:spPr>
          <a:xfrm>
            <a:off x="4446274" y="722259"/>
            <a:ext cx="3033757" cy="2836584"/>
          </a:xfrm>
          <a:prstGeom prst="rect">
            <a:avLst/>
          </a:prstGeom>
          <a:noFill/>
          <a:ln w="25400">
            <a:solidFill>
              <a:srgbClr val="FF61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ru-RU" sz="16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479686" y="722103"/>
            <a:ext cx="3075798" cy="2836583"/>
          </a:xfrm>
          <a:prstGeom prst="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ru-RU" sz="16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Стрелка вправо 8"/>
          <p:cNvSpPr/>
          <p:nvPr/>
        </p:nvSpPr>
        <p:spPr>
          <a:xfrm>
            <a:off x="7189702" y="512310"/>
            <a:ext cx="529119" cy="177410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ru-RU" sz="16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53800" y="449769"/>
            <a:ext cx="30961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dirty="0">
                <a:solidFill>
                  <a:prstClr val="black"/>
                </a:solidFill>
                <a:latin typeface="Calibri"/>
                <a:cs typeface="Arial" charset="0"/>
              </a:rPr>
              <a:t>Фрагмент цифровой ГК 2500, листы </a:t>
            </a:r>
            <a:r>
              <a:rPr lang="en-US" sz="1200" b="1" dirty="0">
                <a:solidFill>
                  <a:prstClr val="black"/>
                </a:solidFill>
                <a:latin typeface="Calibri"/>
                <a:cs typeface="Arial" charset="0"/>
              </a:rPr>
              <a:t>R</a:t>
            </a:r>
            <a:r>
              <a:rPr lang="ru-RU" sz="1200" b="1" dirty="0">
                <a:solidFill>
                  <a:prstClr val="black"/>
                </a:solidFill>
                <a:latin typeface="Calibri"/>
                <a:cs typeface="Arial" charset="0"/>
              </a:rPr>
              <a:t>-4</a:t>
            </a:r>
            <a:r>
              <a:rPr lang="en-US" sz="1200" b="1" dirty="0">
                <a:solidFill>
                  <a:prstClr val="black"/>
                </a:solidFill>
                <a:latin typeface="Calibri"/>
                <a:cs typeface="Arial" charset="0"/>
              </a:rPr>
              <a:t>8</a:t>
            </a:r>
            <a:r>
              <a:rPr lang="ru-RU" sz="1200" b="1" dirty="0">
                <a:solidFill>
                  <a:prstClr val="black"/>
                </a:solidFill>
                <a:latin typeface="Calibri"/>
                <a:cs typeface="Arial" charset="0"/>
              </a:rPr>
              <a:t>-4</a:t>
            </a:r>
            <a:r>
              <a:rPr lang="en-US" sz="1200" b="1" dirty="0">
                <a:solidFill>
                  <a:prstClr val="black"/>
                </a:solidFill>
                <a:latin typeface="Calibri"/>
                <a:cs typeface="Arial" charset="0"/>
              </a:rPr>
              <a:t>9</a:t>
            </a:r>
            <a:endParaRPr lang="ru-RU" sz="1200" b="1" dirty="0">
              <a:solidFill>
                <a:prstClr val="black"/>
              </a:solidFill>
              <a:latin typeface="Calibri"/>
              <a:cs typeface="Arial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371942" y="3575750"/>
            <a:ext cx="329128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>
                <a:solidFill>
                  <a:prstClr val="black"/>
                </a:solidFill>
                <a:latin typeface="Calibri"/>
                <a:cs typeface="Arial" charset="0"/>
              </a:rPr>
              <a:t>Совмещение границ геологических подразделений</a:t>
            </a:r>
          </a:p>
        </p:txBody>
      </p:sp>
      <p:sp>
        <p:nvSpPr>
          <p:cNvPr id="12" name="Стрелка вправо 11"/>
          <p:cNvSpPr/>
          <p:nvPr/>
        </p:nvSpPr>
        <p:spPr>
          <a:xfrm>
            <a:off x="3812159" y="1020238"/>
            <a:ext cx="564023" cy="170916"/>
          </a:xfrm>
          <a:prstGeom prst="rightArrow">
            <a:avLst/>
          </a:prstGeom>
          <a:solidFill>
            <a:srgbClr val="FFDC5B"/>
          </a:solidFill>
          <a:ln>
            <a:solidFill>
              <a:srgbClr val="FF61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ru-RU" sz="16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566409" y="3619286"/>
            <a:ext cx="3839963" cy="3117344"/>
            <a:chOff x="1052184" y="3619286"/>
            <a:chExt cx="3839963" cy="3117344"/>
          </a:xfrm>
        </p:grpSpPr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52184" y="3619286"/>
              <a:ext cx="3839963" cy="3117344"/>
            </a:xfrm>
            <a:prstGeom prst="rect">
              <a:avLst/>
            </a:prstGeom>
          </p:spPr>
        </p:pic>
        <p:cxnSp>
          <p:nvCxnSpPr>
            <p:cNvPr id="15" name="Прямая соединительная линия 14"/>
            <p:cNvCxnSpPr/>
            <p:nvPr/>
          </p:nvCxnSpPr>
          <p:spPr>
            <a:xfrm flipV="1">
              <a:off x="2274774" y="3824288"/>
              <a:ext cx="577964" cy="1155956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я соединительная линия 15"/>
            <p:cNvCxnSpPr/>
            <p:nvPr/>
          </p:nvCxnSpPr>
          <p:spPr>
            <a:xfrm flipH="1" flipV="1">
              <a:off x="2274775" y="5113020"/>
              <a:ext cx="577963" cy="1387793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TextBox 16"/>
          <p:cNvSpPr txBox="1"/>
          <p:nvPr/>
        </p:nvSpPr>
        <p:spPr>
          <a:xfrm>
            <a:off x="4860066" y="5573158"/>
            <a:ext cx="7124700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>
                <a:solidFill>
                  <a:srgbClr val="FF0000"/>
                </a:solidFill>
                <a:cs typeface="Arial" charset="0"/>
              </a:rPr>
              <a:t>Для погребённых образований заполняется атрибутивная таблица по аналогии с цифровой ГК-2500 (наименование подразделения, его вещественный состав, возраст, индекс).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791075" y="3991216"/>
            <a:ext cx="7400925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914400" fontAlgn="base">
              <a:spcBef>
                <a:spcPct val="0"/>
              </a:spcBef>
              <a:spcAft>
                <a:spcPct val="0"/>
              </a:spcAft>
              <a:buAutoNum type="arabicPeriod"/>
            </a:pPr>
            <a:r>
              <a:rPr lang="ru-RU" b="1" dirty="0">
                <a:solidFill>
                  <a:schemeClr val="accent5">
                    <a:lumMod val="50000"/>
                  </a:schemeClr>
                </a:solidFill>
                <a:cs typeface="Arial" charset="0"/>
              </a:rPr>
              <a:t>Фильтрация объектов ГК-2500 по возрастному интервалу</a:t>
            </a:r>
          </a:p>
          <a:p>
            <a:pPr marL="342900" indent="-342900" defTabSz="914400" fontAlgn="base">
              <a:spcBef>
                <a:spcPct val="0"/>
              </a:spcBef>
              <a:spcAft>
                <a:spcPct val="0"/>
              </a:spcAft>
              <a:buAutoNum type="arabicPeriod"/>
            </a:pPr>
            <a:r>
              <a:rPr lang="ru-RU" b="1" dirty="0">
                <a:solidFill>
                  <a:schemeClr val="accent5">
                    <a:lumMod val="50000"/>
                  </a:schemeClr>
                </a:solidFill>
                <a:cs typeface="Arial" charset="0"/>
              </a:rPr>
              <a:t>Анализ геологической информации ГК-1000 </a:t>
            </a:r>
          </a:p>
          <a:p>
            <a:pPr marL="342900" indent="-342900" defTabSz="914400" fontAlgn="base">
              <a:spcBef>
                <a:spcPct val="0"/>
              </a:spcBef>
              <a:spcAft>
                <a:spcPct val="0"/>
              </a:spcAft>
              <a:buAutoNum type="arabicPeriod"/>
            </a:pPr>
            <a:r>
              <a:rPr lang="ru-RU" b="1" dirty="0">
                <a:solidFill>
                  <a:schemeClr val="accent5">
                    <a:lumMod val="50000"/>
                  </a:schemeClr>
                </a:solidFill>
                <a:cs typeface="Arial" charset="0"/>
              </a:rPr>
              <a:t>Согласование погребённых образований с выходами на дневную поверхность</a:t>
            </a:r>
          </a:p>
          <a:p>
            <a:pPr marL="342900" indent="-342900" defTabSz="914400" fontAlgn="base">
              <a:spcBef>
                <a:spcPct val="0"/>
              </a:spcBef>
              <a:spcAft>
                <a:spcPct val="0"/>
              </a:spcAft>
              <a:buAutoNum type="arabicPeriod"/>
            </a:pPr>
            <a:r>
              <a:rPr lang="ru-RU" b="1" dirty="0">
                <a:solidFill>
                  <a:schemeClr val="accent5">
                    <a:lumMod val="50000"/>
                  </a:schemeClr>
                </a:solidFill>
                <a:cs typeface="Arial" charset="0"/>
              </a:rPr>
              <a:t>Оформление цифровой модели ГК (атрибуты, индексы, крап и т. д.)</a:t>
            </a:r>
          </a:p>
          <a:p>
            <a:pPr marL="342900" indent="-342900" defTabSz="914400" fontAlgn="base">
              <a:spcBef>
                <a:spcPct val="0"/>
              </a:spcBef>
              <a:spcAft>
                <a:spcPct val="0"/>
              </a:spcAft>
              <a:buAutoNum type="arabicPeriod"/>
            </a:pPr>
            <a:endParaRPr lang="ru-RU" sz="1400" b="1" dirty="0">
              <a:solidFill>
                <a:schemeClr val="accent5">
                  <a:lumMod val="50000"/>
                </a:schemeClr>
              </a:solidFill>
              <a:cs typeface="Arial" charset="0"/>
            </a:endParaRPr>
          </a:p>
          <a:p>
            <a:pPr marL="342900" indent="-342900" defTabSz="914400" fontAlgn="base">
              <a:spcBef>
                <a:spcPct val="0"/>
              </a:spcBef>
              <a:spcAft>
                <a:spcPct val="0"/>
              </a:spcAft>
              <a:buAutoNum type="arabicPeriod"/>
            </a:pPr>
            <a:endParaRPr lang="ru-RU" sz="1400" b="1" dirty="0">
              <a:solidFill>
                <a:schemeClr val="accent5">
                  <a:lumMod val="50000"/>
                </a:schemeClr>
              </a:solidFill>
              <a:cs typeface="Arial" charset="0"/>
            </a:endParaRPr>
          </a:p>
        </p:txBody>
      </p:sp>
      <p:sp>
        <p:nvSpPr>
          <p:cNvPr id="19" name="Стрелка вправо 18"/>
          <p:cNvSpPr/>
          <p:nvPr/>
        </p:nvSpPr>
        <p:spPr>
          <a:xfrm>
            <a:off x="3895280" y="5835095"/>
            <a:ext cx="964785" cy="202735"/>
          </a:xfrm>
          <a:prstGeom prst="rightArrow">
            <a:avLst/>
          </a:prstGeom>
          <a:ln>
            <a:solidFill>
              <a:srgbClr val="232C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Блок-схема: узел 19"/>
          <p:cNvSpPr/>
          <p:nvPr/>
        </p:nvSpPr>
        <p:spPr>
          <a:xfrm>
            <a:off x="4698202" y="3125938"/>
            <a:ext cx="323850" cy="331796"/>
          </a:xfrm>
          <a:prstGeom prst="flowChartConnector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TextBox 20"/>
          <p:cNvSpPr txBox="1"/>
          <p:nvPr/>
        </p:nvSpPr>
        <p:spPr>
          <a:xfrm>
            <a:off x="4720366" y="3107170"/>
            <a:ext cx="301686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accent5">
                    <a:lumMod val="50000"/>
                  </a:schemeClr>
                </a:solidFill>
              </a:rPr>
              <a:t>1</a:t>
            </a:r>
          </a:p>
        </p:txBody>
      </p:sp>
      <p:sp>
        <p:nvSpPr>
          <p:cNvPr id="22" name="Стрелка вправо 21"/>
          <p:cNvSpPr/>
          <p:nvPr/>
        </p:nvSpPr>
        <p:spPr>
          <a:xfrm>
            <a:off x="5127625" y="3291836"/>
            <a:ext cx="419100" cy="94697"/>
          </a:xfrm>
          <a:prstGeom prst="rightArrow">
            <a:avLst/>
          </a:prstGeom>
          <a:solidFill>
            <a:srgbClr val="EE78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Блок-схема: узел 22"/>
          <p:cNvSpPr/>
          <p:nvPr/>
        </p:nvSpPr>
        <p:spPr>
          <a:xfrm>
            <a:off x="5612611" y="3144706"/>
            <a:ext cx="323850" cy="331796"/>
          </a:xfrm>
          <a:prstGeom prst="flowChartConnector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634775" y="3125938"/>
            <a:ext cx="301686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accent5">
                    <a:lumMod val="50000"/>
                  </a:schemeClr>
                </a:solidFill>
              </a:rPr>
              <a:t>2</a:t>
            </a:r>
          </a:p>
        </p:txBody>
      </p:sp>
      <p:sp>
        <p:nvSpPr>
          <p:cNvPr id="25" name="Стрелка вправо 24"/>
          <p:cNvSpPr/>
          <p:nvPr/>
        </p:nvSpPr>
        <p:spPr>
          <a:xfrm>
            <a:off x="6064833" y="3273621"/>
            <a:ext cx="419100" cy="94697"/>
          </a:xfrm>
          <a:prstGeom prst="rightArrow">
            <a:avLst/>
          </a:prstGeom>
          <a:solidFill>
            <a:srgbClr val="EE78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Блок-схема: узел 25"/>
          <p:cNvSpPr/>
          <p:nvPr/>
        </p:nvSpPr>
        <p:spPr>
          <a:xfrm>
            <a:off x="6549819" y="3126491"/>
            <a:ext cx="323850" cy="331796"/>
          </a:xfrm>
          <a:prstGeom prst="flowChartConnector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TextBox 26"/>
          <p:cNvSpPr txBox="1"/>
          <p:nvPr/>
        </p:nvSpPr>
        <p:spPr>
          <a:xfrm>
            <a:off x="6571983" y="3107723"/>
            <a:ext cx="301686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accent5">
                    <a:lumMod val="50000"/>
                  </a:schemeClr>
                </a:solidFill>
              </a:rPr>
              <a:t>3</a:t>
            </a:r>
          </a:p>
        </p:txBody>
      </p:sp>
      <p:sp>
        <p:nvSpPr>
          <p:cNvPr id="28" name="Стрелка вправо 27"/>
          <p:cNvSpPr/>
          <p:nvPr/>
        </p:nvSpPr>
        <p:spPr>
          <a:xfrm>
            <a:off x="7274222" y="3254698"/>
            <a:ext cx="419100" cy="94697"/>
          </a:xfrm>
          <a:prstGeom prst="rightArrow">
            <a:avLst/>
          </a:prstGeom>
          <a:solidFill>
            <a:srgbClr val="EE78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Блок-схема: узел 28"/>
          <p:cNvSpPr/>
          <p:nvPr/>
        </p:nvSpPr>
        <p:spPr>
          <a:xfrm>
            <a:off x="7759208" y="3107568"/>
            <a:ext cx="323850" cy="331796"/>
          </a:xfrm>
          <a:prstGeom prst="flowChartConnector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TextBox 29"/>
          <p:cNvSpPr txBox="1"/>
          <p:nvPr/>
        </p:nvSpPr>
        <p:spPr>
          <a:xfrm>
            <a:off x="7781372" y="3088800"/>
            <a:ext cx="301686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accent5">
                    <a:lumMod val="50000"/>
                  </a:schemeClr>
                </a:solidFill>
              </a:rPr>
              <a:t>4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952629" y="459193"/>
            <a:ext cx="165141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1100" b="1" dirty="0">
                <a:solidFill>
                  <a:prstClr val="black"/>
                </a:solidFill>
                <a:latin typeface="Calibri"/>
                <a:cs typeface="Arial" charset="0"/>
              </a:rPr>
              <a:t>Подготовительный этап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8215554" y="457690"/>
            <a:ext cx="15359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1100" b="1" dirty="0">
                <a:solidFill>
                  <a:prstClr val="black"/>
                </a:solidFill>
                <a:latin typeface="Calibri"/>
                <a:cs typeface="Arial" charset="0"/>
              </a:rPr>
              <a:t>Заключительный этап</a:t>
            </a: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E85D6845-1008-44F4-B6F2-DF4C62E406B6}"/>
              </a:ext>
            </a:extLst>
          </p:cNvPr>
          <p:cNvSpPr txBox="1">
            <a:spLocks/>
          </p:cNvSpPr>
          <p:nvPr/>
        </p:nvSpPr>
        <p:spPr>
          <a:xfrm>
            <a:off x="1153800" y="43003"/>
            <a:ext cx="9640313" cy="5284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Методика создания цифровых карт докембрия масштаба 1 : 2 500 000 </a:t>
            </a:r>
          </a:p>
        </p:txBody>
      </p:sp>
    </p:spTree>
    <p:extLst>
      <p:ext uri="{BB962C8B-B14F-4D97-AF65-F5344CB8AC3E}">
        <p14:creationId xmlns:p14="http://schemas.microsoft.com/office/powerpoint/2010/main" val="36714166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376" y="915926"/>
            <a:ext cx="3640491" cy="3113578"/>
          </a:xfrm>
          <a:prstGeom prst="rect">
            <a:avLst/>
          </a:prstGeom>
          <a:ln w="25400" cap="sq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376" y="4480759"/>
            <a:ext cx="3661894" cy="2281355"/>
          </a:xfrm>
          <a:prstGeom prst="rect">
            <a:avLst/>
          </a:prstGeom>
          <a:ln w="25400" cap="sq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335189" y="567025"/>
            <a:ext cx="39995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b="1" i="1" dirty="0">
                <a:solidFill>
                  <a:srgbClr val="151E6A"/>
                </a:solidFill>
                <a:cs typeface="Arial" charset="0"/>
              </a:rPr>
              <a:t>ГК раннедокембрийских образований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40692" y="4101243"/>
            <a:ext cx="26922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i="1" dirty="0">
                <a:solidFill>
                  <a:srgbClr val="151E6A"/>
                </a:solidFill>
                <a:cs typeface="Arial" charset="0"/>
              </a:rPr>
              <a:t>Легенда к геологической карте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36893" y="2514271"/>
            <a:ext cx="2099357" cy="4224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lnSpc>
                <a:spcPct val="7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400" b="1" i="1" dirty="0">
                <a:solidFill>
                  <a:srgbClr val="151E6A"/>
                </a:solidFill>
                <a:cs typeface="Arial" charset="0"/>
              </a:rPr>
              <a:t>Схема тектонического </a:t>
            </a:r>
          </a:p>
          <a:p>
            <a:pPr algn="ctr" defTabSz="914400" fontAlgn="base">
              <a:lnSpc>
                <a:spcPct val="7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400" b="1" i="1" dirty="0">
                <a:solidFill>
                  <a:srgbClr val="151E6A"/>
                </a:solidFill>
                <a:cs typeface="Arial" charset="0"/>
              </a:rPr>
              <a:t>районирования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943915" y="3590229"/>
            <a:ext cx="251094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 fontAlgn="base">
              <a:lnSpc>
                <a:spcPct val="7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400" b="1" i="1" dirty="0">
                <a:solidFill>
                  <a:srgbClr val="151E6A"/>
                </a:solidFill>
                <a:cs typeface="Arial" charset="0"/>
              </a:rPr>
              <a:t>Региональные </a:t>
            </a:r>
          </a:p>
          <a:p>
            <a:pPr algn="ctr" defTabSz="914400" fontAlgn="base">
              <a:lnSpc>
                <a:spcPct val="7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400" b="1" i="1" dirty="0">
                <a:solidFill>
                  <a:srgbClr val="151E6A"/>
                </a:solidFill>
                <a:cs typeface="Arial" charset="0"/>
              </a:rPr>
              <a:t>стратиграфические  схемы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234772" y="1447568"/>
            <a:ext cx="1903598" cy="4224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lnSpc>
                <a:spcPct val="7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400" b="1" i="1" dirty="0">
                <a:solidFill>
                  <a:srgbClr val="151E6A"/>
                </a:solidFill>
                <a:cs typeface="Arial" charset="0"/>
              </a:rPr>
              <a:t>Карта фактического</a:t>
            </a:r>
          </a:p>
          <a:p>
            <a:pPr algn="ctr" defTabSz="914400" fontAlgn="base">
              <a:lnSpc>
                <a:spcPct val="7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400" b="1" i="1" dirty="0">
                <a:solidFill>
                  <a:srgbClr val="151E6A"/>
                </a:solidFill>
                <a:cs typeface="Arial" charset="0"/>
              </a:rPr>
              <a:t> материала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1431" y="530699"/>
            <a:ext cx="2442664" cy="17697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Прямоугольник 9"/>
          <p:cNvSpPr/>
          <p:nvPr/>
        </p:nvSpPr>
        <p:spPr>
          <a:xfrm>
            <a:off x="4832186" y="1349987"/>
            <a:ext cx="2708778" cy="617650"/>
          </a:xfrm>
          <a:prstGeom prst="rect">
            <a:avLst/>
          </a:prstGeom>
          <a:noFill/>
          <a:ln w="317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4832186" y="2422017"/>
            <a:ext cx="2708778" cy="617650"/>
          </a:xfrm>
          <a:prstGeom prst="rect">
            <a:avLst/>
          </a:prstGeom>
          <a:noFill/>
          <a:ln w="317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4926453" y="4669655"/>
            <a:ext cx="2520241" cy="4224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 defTabSz="914400" fontAlgn="base">
              <a:lnSpc>
                <a:spcPct val="7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400" b="1" i="1" dirty="0">
                <a:solidFill>
                  <a:srgbClr val="151E6A"/>
                </a:solidFill>
                <a:cs typeface="Arial" charset="0"/>
              </a:rPr>
              <a:t>Схема корреляции </a:t>
            </a:r>
          </a:p>
          <a:p>
            <a:pPr lvl="0" algn="ctr" defTabSz="914400" fontAlgn="base">
              <a:lnSpc>
                <a:spcPct val="7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400" b="1" i="1" dirty="0">
                <a:solidFill>
                  <a:srgbClr val="151E6A"/>
                </a:solidFill>
                <a:cs typeface="Arial" charset="0"/>
              </a:rPr>
              <a:t>магматических образований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4841823" y="4572074"/>
            <a:ext cx="2708778" cy="617650"/>
          </a:xfrm>
          <a:prstGeom prst="rect">
            <a:avLst/>
          </a:prstGeom>
          <a:noFill/>
          <a:ln w="317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4807028" y="5730663"/>
            <a:ext cx="2759089" cy="4224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 defTabSz="914400" fontAlgn="base">
              <a:lnSpc>
                <a:spcPct val="7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400" b="1" i="1" dirty="0">
                <a:solidFill>
                  <a:srgbClr val="151E6A"/>
                </a:solidFill>
                <a:cs typeface="Arial" charset="0"/>
              </a:rPr>
              <a:t>Схема корреляции </a:t>
            </a:r>
          </a:p>
          <a:p>
            <a:pPr lvl="0" algn="ctr" defTabSz="914400" fontAlgn="base">
              <a:lnSpc>
                <a:spcPct val="7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400" b="1" i="1" dirty="0">
                <a:solidFill>
                  <a:srgbClr val="151E6A"/>
                </a:solidFill>
                <a:cs typeface="Arial" charset="0"/>
              </a:rPr>
              <a:t>метаморфических образований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4838033" y="5633112"/>
            <a:ext cx="2708778" cy="617650"/>
          </a:xfrm>
          <a:prstGeom prst="rect">
            <a:avLst/>
          </a:prstGeom>
          <a:noFill/>
          <a:ln w="317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4832501" y="3483055"/>
            <a:ext cx="2708778" cy="617650"/>
          </a:xfrm>
          <a:prstGeom prst="rect">
            <a:avLst/>
          </a:prstGeom>
          <a:noFill/>
          <a:ln w="317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3460" y="1200459"/>
            <a:ext cx="2845505" cy="151048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6"/>
          <a:srcRect b="17406"/>
          <a:stretch/>
        </p:blipFill>
        <p:spPr>
          <a:xfrm>
            <a:off x="8952919" y="2171888"/>
            <a:ext cx="3028446" cy="22968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7"/>
          <a:srcRect t="2513" b="-1"/>
          <a:stretch/>
        </p:blipFill>
        <p:spPr>
          <a:xfrm>
            <a:off x="8342747" y="3540124"/>
            <a:ext cx="2612984" cy="231469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41130" y="4567111"/>
            <a:ext cx="2454617" cy="228502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21" name="Прямая соединительная линия 20"/>
          <p:cNvCxnSpPr/>
          <p:nvPr/>
        </p:nvCxnSpPr>
        <p:spPr>
          <a:xfrm flipV="1">
            <a:off x="4565486" y="776192"/>
            <a:ext cx="0" cy="5829300"/>
          </a:xfrm>
          <a:prstGeom prst="line">
            <a:avLst/>
          </a:prstGeom>
          <a:ln w="34925">
            <a:solidFill>
              <a:srgbClr val="EE78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>
            <a:endCxn id="10" idx="1"/>
          </p:cNvCxnSpPr>
          <p:nvPr/>
        </p:nvCxnSpPr>
        <p:spPr>
          <a:xfrm flipV="1">
            <a:off x="4565486" y="1658812"/>
            <a:ext cx="266700" cy="30"/>
          </a:xfrm>
          <a:prstGeom prst="straightConnector1">
            <a:avLst/>
          </a:prstGeom>
          <a:ln w="34925">
            <a:solidFill>
              <a:srgbClr val="EE78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 flipV="1">
            <a:off x="4575011" y="2732778"/>
            <a:ext cx="266700" cy="30"/>
          </a:xfrm>
          <a:prstGeom prst="straightConnector1">
            <a:avLst/>
          </a:prstGeom>
          <a:ln w="34925">
            <a:solidFill>
              <a:srgbClr val="EE78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 flipV="1">
            <a:off x="4566456" y="3791880"/>
            <a:ext cx="266700" cy="30"/>
          </a:xfrm>
          <a:prstGeom prst="straightConnector1">
            <a:avLst/>
          </a:prstGeom>
          <a:ln w="34925">
            <a:solidFill>
              <a:srgbClr val="EE78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 flipV="1">
            <a:off x="4573475" y="4880899"/>
            <a:ext cx="266700" cy="30"/>
          </a:xfrm>
          <a:prstGeom prst="straightConnector1">
            <a:avLst/>
          </a:prstGeom>
          <a:ln w="34925">
            <a:solidFill>
              <a:srgbClr val="EE78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 flipV="1">
            <a:off x="4555961" y="5942638"/>
            <a:ext cx="266700" cy="30"/>
          </a:xfrm>
          <a:prstGeom prst="straightConnector1">
            <a:avLst/>
          </a:prstGeom>
          <a:ln w="34925">
            <a:solidFill>
              <a:srgbClr val="EE78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335189" y="892682"/>
            <a:ext cx="33674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i="1" dirty="0">
                <a:solidFill>
                  <a:srgbClr val="FFFFFF"/>
                </a:solidFill>
                <a:cs typeface="Arial" charset="0"/>
              </a:rPr>
              <a:t>Фрагмент Волго-Уральского </a:t>
            </a:r>
            <a:r>
              <a:rPr lang="ru-RU" sz="1400" b="1" i="1" dirty="0" err="1">
                <a:solidFill>
                  <a:srgbClr val="FFFFFF"/>
                </a:solidFill>
                <a:cs typeface="Arial" charset="0"/>
              </a:rPr>
              <a:t>мегаблока</a:t>
            </a:r>
            <a:endParaRPr lang="ru-RU" sz="1400" b="1" i="1" dirty="0">
              <a:solidFill>
                <a:srgbClr val="FFFFFF"/>
              </a:solidFill>
              <a:cs typeface="Arial" charset="0"/>
            </a:endParaRPr>
          </a:p>
        </p:txBody>
      </p:sp>
      <p:cxnSp>
        <p:nvCxnSpPr>
          <p:cNvPr id="28" name="Прямая со стрелкой 27"/>
          <p:cNvCxnSpPr/>
          <p:nvPr/>
        </p:nvCxnSpPr>
        <p:spPr>
          <a:xfrm flipV="1">
            <a:off x="7209419" y="1523684"/>
            <a:ext cx="665422" cy="245026"/>
          </a:xfrm>
          <a:prstGeom prst="straightConnector1">
            <a:avLst/>
          </a:prstGeom>
          <a:ln w="254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/>
          <p:nvPr/>
        </p:nvCxnSpPr>
        <p:spPr>
          <a:xfrm flipV="1">
            <a:off x="7404789" y="2447335"/>
            <a:ext cx="881552" cy="72216"/>
          </a:xfrm>
          <a:prstGeom prst="straightConnector1">
            <a:avLst/>
          </a:prstGeom>
          <a:ln w="254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>
            <a:endCxn id="18" idx="1"/>
          </p:cNvCxnSpPr>
          <p:nvPr/>
        </p:nvCxnSpPr>
        <p:spPr>
          <a:xfrm flipV="1">
            <a:off x="7466436" y="3320322"/>
            <a:ext cx="1486483" cy="93449"/>
          </a:xfrm>
          <a:prstGeom prst="straightConnector1">
            <a:avLst/>
          </a:prstGeom>
          <a:ln w="254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/>
          <p:nvPr/>
        </p:nvCxnSpPr>
        <p:spPr>
          <a:xfrm>
            <a:off x="7276290" y="4668937"/>
            <a:ext cx="1680043" cy="109535"/>
          </a:xfrm>
          <a:prstGeom prst="straightConnector1">
            <a:avLst/>
          </a:prstGeom>
          <a:ln w="254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/>
          <p:cNvCxnSpPr/>
          <p:nvPr/>
        </p:nvCxnSpPr>
        <p:spPr>
          <a:xfrm>
            <a:off x="7446728" y="5746462"/>
            <a:ext cx="2027472" cy="492296"/>
          </a:xfrm>
          <a:prstGeom prst="straightConnector1">
            <a:avLst/>
          </a:prstGeom>
          <a:ln w="254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itle 1">
            <a:extLst>
              <a:ext uri="{FF2B5EF4-FFF2-40B4-BE49-F238E27FC236}">
                <a16:creationId xmlns:a16="http://schemas.microsoft.com/office/drawing/2014/main" id="{E85D6845-1008-44F4-B6F2-DF4C62E406B6}"/>
              </a:ext>
            </a:extLst>
          </p:cNvPr>
          <p:cNvSpPr txBox="1">
            <a:spLocks/>
          </p:cNvSpPr>
          <p:nvPr/>
        </p:nvSpPr>
        <p:spPr>
          <a:xfrm>
            <a:off x="101600" y="43003"/>
            <a:ext cx="12090400" cy="5284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Подготовка вспомогательных тематических слоев цифровых карт докембрия</a:t>
            </a:r>
          </a:p>
        </p:txBody>
      </p:sp>
    </p:spTree>
    <p:extLst>
      <p:ext uri="{BB962C8B-B14F-4D97-AF65-F5344CB8AC3E}">
        <p14:creationId xmlns:p14="http://schemas.microsoft.com/office/powerpoint/2010/main" val="14822607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98489" y="721560"/>
            <a:ext cx="4878386" cy="58818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2700">
            <a:solidFill>
              <a:srgbClr val="151E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600" dirty="0">
              <a:ln>
                <a:solidFill>
                  <a:srgbClr val="151E6A"/>
                </a:solidFill>
              </a:ln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Rectangle 12"/>
          <p:cNvSpPr>
            <a:spLocks noChangeArrowheads="1"/>
          </p:cNvSpPr>
          <p:nvPr/>
        </p:nvSpPr>
        <p:spPr bwMode="auto">
          <a:xfrm>
            <a:off x="3524251" y="3900372"/>
            <a:ext cx="1981199" cy="53827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2700">
            <a:solidFill>
              <a:srgbClr val="151E6A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600" dirty="0">
              <a:ln>
                <a:solidFill>
                  <a:srgbClr val="151E6A"/>
                </a:solidFill>
              </a:ln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Rectangle 14"/>
          <p:cNvSpPr>
            <a:spLocks noChangeArrowheads="1"/>
          </p:cNvSpPr>
          <p:nvPr/>
        </p:nvSpPr>
        <p:spPr bwMode="auto">
          <a:xfrm>
            <a:off x="3525838" y="3071697"/>
            <a:ext cx="1560513" cy="52257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rgbClr val="151E6A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600" dirty="0">
              <a:ln>
                <a:solidFill>
                  <a:srgbClr val="151E6A"/>
                </a:solidFill>
              </a:ln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3506788" y="2157297"/>
            <a:ext cx="1579563" cy="53974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rgbClr val="151E6A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600" dirty="0">
              <a:ln>
                <a:solidFill>
                  <a:srgbClr val="151E6A"/>
                </a:solidFill>
              </a:ln>
              <a:solidFill>
                <a:prstClr val="black"/>
              </a:solidFill>
              <a:latin typeface="Calibri"/>
              <a:cs typeface="Arial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22313" y="842024"/>
            <a:ext cx="4554538" cy="338138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85725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600" b="1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ЦЕНТРАЛИЗОВАННАЯ БАЗА ДАННЫХ ВСЕГЕИ</a:t>
            </a: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3719231" y="2278796"/>
            <a:ext cx="1139351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300" b="1" dirty="0">
                <a:solidFill>
                  <a:prstClr val="black"/>
                </a:solidFill>
                <a:latin typeface="Calibri"/>
                <a:cs typeface="Arial" charset="0"/>
              </a:rPr>
              <a:t>СТРАТОТИПЫ</a:t>
            </a:r>
          </a:p>
        </p:txBody>
      </p:sp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3782022" y="3165267"/>
            <a:ext cx="1079847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300" b="1" dirty="0">
                <a:solidFill>
                  <a:prstClr val="black"/>
                </a:solidFill>
                <a:latin typeface="Calibri"/>
                <a:cs typeface="Arial" charset="0"/>
              </a:rPr>
              <a:t>ПЕТРОТИПЫ</a:t>
            </a:r>
          </a:p>
        </p:txBody>
      </p:sp>
      <p:sp>
        <p:nvSpPr>
          <p:cNvPr id="9" name="Rectangle 11"/>
          <p:cNvSpPr>
            <a:spLocks noChangeArrowheads="1"/>
          </p:cNvSpPr>
          <p:nvPr/>
        </p:nvSpPr>
        <p:spPr bwMode="auto">
          <a:xfrm>
            <a:off x="3605148" y="3933696"/>
            <a:ext cx="1919564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300" b="1" dirty="0">
                <a:solidFill>
                  <a:prstClr val="black"/>
                </a:solidFill>
                <a:latin typeface="Calibri"/>
                <a:cs typeface="Arial" charset="0"/>
              </a:rPr>
              <a:t>ГЕОХРОНОЛОГИЧЕСКИЙ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300" b="1" dirty="0">
                <a:solidFill>
                  <a:prstClr val="black"/>
                </a:solidFill>
                <a:latin typeface="Calibri"/>
                <a:cs typeface="Arial" charset="0"/>
              </a:rPr>
              <a:t>АТЛАС-СПРАВОЧНИК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7475883" y="1541694"/>
            <a:ext cx="4763741" cy="28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600" b="1" i="1" dirty="0">
                <a:solidFill>
                  <a:srgbClr val="5B9BD5">
                    <a:lumMod val="50000"/>
                  </a:srgbClr>
                </a:solidFill>
                <a:latin typeface="Calibri"/>
                <a:cs typeface="Arial" charset="0"/>
              </a:rPr>
              <a:t>Подготовка предложений для уточнения ГК 2500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486" y="1679803"/>
            <a:ext cx="1926168" cy="2637170"/>
          </a:xfrm>
          <a:prstGeom prst="rect">
            <a:avLst/>
          </a:prstGeom>
          <a:ln w="12700" cap="sq">
            <a:solidFill>
              <a:srgbClr val="151E6A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870" y="2341120"/>
            <a:ext cx="2336576" cy="2506293"/>
          </a:xfrm>
          <a:prstGeom prst="rect">
            <a:avLst/>
          </a:prstGeom>
          <a:ln w="12700" cap="sq">
            <a:solidFill>
              <a:srgbClr val="151E6A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6181" y="3332982"/>
            <a:ext cx="2179720" cy="2631530"/>
          </a:xfrm>
          <a:prstGeom prst="rect">
            <a:avLst/>
          </a:prstGeom>
          <a:ln w="12700" cap="sq">
            <a:solidFill>
              <a:srgbClr val="151E6A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4" name="Стрелка вниз 13"/>
          <p:cNvSpPr/>
          <p:nvPr/>
        </p:nvSpPr>
        <p:spPr>
          <a:xfrm>
            <a:off x="4017866" y="1400695"/>
            <a:ext cx="258064" cy="550191"/>
          </a:xfrm>
          <a:prstGeom prst="downArrow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6621068" y="1948295"/>
            <a:ext cx="5034755" cy="58818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2700">
            <a:solidFill>
              <a:srgbClr val="151E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600" dirty="0">
              <a:ln>
                <a:solidFill>
                  <a:srgbClr val="151E6A"/>
                </a:solidFill>
              </a:ln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Стрелка вниз 16"/>
          <p:cNvSpPr/>
          <p:nvPr/>
        </p:nvSpPr>
        <p:spPr>
          <a:xfrm>
            <a:off x="8888987" y="2423940"/>
            <a:ext cx="258064" cy="550191"/>
          </a:xfrm>
          <a:prstGeom prst="downArrow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Двойная стрелка влево/вправо 17"/>
          <p:cNvSpPr/>
          <p:nvPr/>
        </p:nvSpPr>
        <p:spPr>
          <a:xfrm rot="5400000">
            <a:off x="6784744" y="1492644"/>
            <a:ext cx="582178" cy="247650"/>
          </a:xfrm>
          <a:prstGeom prst="leftRightArrow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7254896" y="2052478"/>
            <a:ext cx="3627249" cy="3381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85725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600" b="1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ГЕОЛОГИЧЕСКИЕ КАРТЫ ДОКЕМБРИЯ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6627814" y="732216"/>
            <a:ext cx="4878386" cy="58818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2700">
            <a:solidFill>
              <a:srgbClr val="151E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600" dirty="0">
              <a:ln>
                <a:solidFill>
                  <a:srgbClr val="151E6A"/>
                </a:solidFill>
              </a:ln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017209" y="861711"/>
            <a:ext cx="2099595" cy="3381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85725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600" b="1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ЦИФРОВАЯ ГК 2500</a:t>
            </a:r>
          </a:p>
        </p:txBody>
      </p:sp>
      <p:sp>
        <p:nvSpPr>
          <p:cNvPr id="22" name="Стрелка углом вверх 21"/>
          <p:cNvSpPr/>
          <p:nvPr/>
        </p:nvSpPr>
        <p:spPr>
          <a:xfrm rot="16200000">
            <a:off x="11256233" y="1049175"/>
            <a:ext cx="499933" cy="397910"/>
          </a:xfrm>
          <a:prstGeom prst="bentUpArrow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4" t="9794" r="744"/>
          <a:stretch/>
        </p:blipFill>
        <p:spPr>
          <a:xfrm>
            <a:off x="6574706" y="3035008"/>
            <a:ext cx="4159969" cy="2300659"/>
          </a:xfrm>
          <a:prstGeom prst="rect">
            <a:avLst/>
          </a:prstGeom>
          <a:ln w="12700" cap="sq">
            <a:solidFill>
              <a:srgbClr val="232C8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1549" y="4574884"/>
            <a:ext cx="4196126" cy="2188557"/>
          </a:xfrm>
          <a:prstGeom prst="rect">
            <a:avLst/>
          </a:prstGeom>
          <a:ln w="12700" cap="sq">
            <a:solidFill>
              <a:srgbClr val="151E6A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5" name="Выгнутая вверх стрелка 24"/>
          <p:cNvSpPr/>
          <p:nvPr/>
        </p:nvSpPr>
        <p:spPr>
          <a:xfrm rot="11468486">
            <a:off x="4597112" y="5037038"/>
            <a:ext cx="1777449" cy="731512"/>
          </a:xfrm>
          <a:prstGeom prst="curvedDownArrow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E85D6845-1008-44F4-B6F2-DF4C62E406B6}"/>
              </a:ext>
            </a:extLst>
          </p:cNvPr>
          <p:cNvSpPr txBox="1">
            <a:spLocks/>
          </p:cNvSpPr>
          <p:nvPr/>
        </p:nvSpPr>
        <p:spPr>
          <a:xfrm>
            <a:off x="101600" y="-118936"/>
            <a:ext cx="12090400" cy="8896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1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Взаимосвязь геологических карт докембрия с Цифровой ГК-2500 и </a:t>
            </a:r>
            <a:br>
              <a:rPr lang="ru-RU" sz="1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Централизованной базой данных ФГБУ «ВСЕГЕИ»</a:t>
            </a:r>
          </a:p>
        </p:txBody>
      </p:sp>
      <p:sp>
        <p:nvSpPr>
          <p:cNvPr id="27" name="Выгнутая вверх стрелка 26"/>
          <p:cNvSpPr/>
          <p:nvPr/>
        </p:nvSpPr>
        <p:spPr>
          <a:xfrm rot="11468486" flipH="1">
            <a:off x="4545576" y="5663918"/>
            <a:ext cx="1906296" cy="700593"/>
          </a:xfrm>
          <a:prstGeom prst="curvedDownArrow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6220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>
            <a:grpSpLocks noChangeAspect="1"/>
          </p:cNvGrpSpPr>
          <p:nvPr/>
        </p:nvGrpSpPr>
        <p:grpSpPr>
          <a:xfrm>
            <a:off x="3999364" y="1338939"/>
            <a:ext cx="7900478" cy="3487343"/>
            <a:chOff x="-4121972" y="-12701"/>
            <a:chExt cx="15565381" cy="687070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48591" y="0"/>
              <a:ext cx="10694818" cy="6858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4" name="Рисунок 3"/>
            <p:cNvPicPr>
              <a:picLocks noChangeAspect="1"/>
            </p:cNvPicPr>
            <p:nvPr/>
          </p:nvPicPr>
          <p:blipFill rotWithShape="1">
            <a:blip r:embed="rId3"/>
            <a:srcRect t="592"/>
            <a:stretch/>
          </p:blipFill>
          <p:spPr>
            <a:xfrm>
              <a:off x="-4121972" y="-12701"/>
              <a:ext cx="6612789" cy="6817425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92159" y="992715"/>
            <a:ext cx="6020545" cy="381405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988" y="2719802"/>
            <a:ext cx="5958716" cy="358252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5">
            <a:extLst>
              <a:ext uri="{FF2B5EF4-FFF2-40B4-BE49-F238E27FC236}">
                <a16:creationId xmlns:a16="http://schemas.microsoft.com/office/drawing/2014/main" id="{55CD3558-0A19-4D2F-881B-9B5EB4B4DF1F}"/>
              </a:ext>
            </a:extLst>
          </p:cNvPr>
          <p:cNvSpPr txBox="1"/>
          <p:nvPr/>
        </p:nvSpPr>
        <p:spPr>
          <a:xfrm>
            <a:off x="6358146" y="5784376"/>
            <a:ext cx="4326143" cy="30777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Карта позднего докембрия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84017" y="422003"/>
            <a:ext cx="57785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002060"/>
                </a:solidFill>
              </a:rPr>
              <a:t>Цифровая геологическая карта территории Российской Федерации и прилегающих акваторий масштаба 1:2 500 000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ED9F4916-4156-44F6-B5E5-B4E7AA92C831}"/>
              </a:ext>
            </a:extLst>
          </p:cNvPr>
          <p:cNvSpPr/>
          <p:nvPr/>
        </p:nvSpPr>
        <p:spPr>
          <a:xfrm>
            <a:off x="6472343" y="5629582"/>
            <a:ext cx="4176585" cy="1055459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9A0FC6E-9A8A-45C6-86F3-F70D11F72AFB}"/>
              </a:ext>
            </a:extLst>
          </p:cNvPr>
          <p:cNvSpPr txBox="1"/>
          <p:nvPr/>
        </p:nvSpPr>
        <p:spPr>
          <a:xfrm>
            <a:off x="6301771" y="5876571"/>
            <a:ext cx="4533822" cy="425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lnSpc>
                <a:spcPts val="1300"/>
              </a:lnSpc>
              <a:defRPr sz="1400" b="0">
                <a:solidFill>
                  <a:schemeClr val="accent1">
                    <a:lumMod val="50000"/>
                  </a:schemeClr>
                </a:solidFill>
                <a:effectLst/>
              </a:defRPr>
            </a:lvl1pPr>
          </a:lstStyle>
          <a:p>
            <a:r>
              <a:rPr lang="ru-RU" sz="1500" b="1" dirty="0">
                <a:solidFill>
                  <a:schemeClr val="accent3">
                    <a:lumMod val="75000"/>
                  </a:schemeClr>
                </a:solidFill>
              </a:rPr>
              <a:t>Пользователи, подключаемые через удаленный рабочий стол ВСЕГЕИ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29C9C8F-B05E-4C6A-AF9D-3819A1E35FFD}"/>
              </a:ext>
            </a:extLst>
          </p:cNvPr>
          <p:cNvSpPr txBox="1"/>
          <p:nvPr/>
        </p:nvSpPr>
        <p:spPr>
          <a:xfrm>
            <a:off x="6301771" y="5674751"/>
            <a:ext cx="4438892" cy="2782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lnSpc>
                <a:spcPts val="1300"/>
              </a:lnSpc>
              <a:defRPr sz="1400" b="0">
                <a:solidFill>
                  <a:schemeClr val="accent1">
                    <a:lumMod val="50000"/>
                  </a:schemeClr>
                </a:solidFill>
                <a:effectLst/>
              </a:defRPr>
            </a:lvl1pPr>
          </a:lstStyle>
          <a:p>
            <a:r>
              <a:rPr lang="ru-RU" sz="1800" b="1" dirty="0"/>
              <a:t>Локальная сеть ВСЕГЕИ, Интернет,</a:t>
            </a:r>
            <a:r>
              <a:rPr lang="en-US" sz="1800" b="1" dirty="0"/>
              <a:t> VPN</a:t>
            </a:r>
            <a:r>
              <a:rPr lang="ru-RU" sz="1800" b="1" dirty="0"/>
              <a:t> </a:t>
            </a: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CCB3B158-E423-4F4F-BB3A-A71F0D809D2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41" b="99119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10828" y="6144497"/>
            <a:ext cx="805150" cy="540544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423B724C-556A-4575-9E9B-77906F87012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41" b="99119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3512" y="6165476"/>
            <a:ext cx="805150" cy="540544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36196495-BEAE-4415-A746-C7839150A64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41" b="99119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56196" y="6184986"/>
            <a:ext cx="805150" cy="540544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EE08D61E-D674-4F75-864E-039C56DAAEB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41" b="99119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39166" y="6163567"/>
            <a:ext cx="805150" cy="540544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4D33187B-435A-49FB-A892-CB96D9175CA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41" b="99119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9384" y="6174277"/>
            <a:ext cx="805150" cy="540544"/>
          </a:xfrm>
          <a:prstGeom prst="rect">
            <a:avLst/>
          </a:prstGeom>
        </p:spPr>
      </p:pic>
      <p:sp>
        <p:nvSpPr>
          <p:cNvPr id="35" name="Стрелка: вниз 34">
            <a:extLst>
              <a:ext uri="{FF2B5EF4-FFF2-40B4-BE49-F238E27FC236}">
                <a16:creationId xmlns:a16="http://schemas.microsoft.com/office/drawing/2014/main" id="{C3AC34E1-5BE4-4A4C-824F-9FF6491DFAF1}"/>
              </a:ext>
            </a:extLst>
          </p:cNvPr>
          <p:cNvSpPr/>
          <p:nvPr/>
        </p:nvSpPr>
        <p:spPr>
          <a:xfrm rot="10800000">
            <a:off x="6358146" y="4729578"/>
            <a:ext cx="485729" cy="785216"/>
          </a:xfrm>
          <a:prstGeom prst="downArrow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3" name="Стрелка: изогнутая влево 32">
            <a:extLst>
              <a:ext uri="{FF2B5EF4-FFF2-40B4-BE49-F238E27FC236}">
                <a16:creationId xmlns:a16="http://schemas.microsoft.com/office/drawing/2014/main" id="{0FFB547B-28F1-4496-8793-AE522FDB54C3}"/>
              </a:ext>
            </a:extLst>
          </p:cNvPr>
          <p:cNvSpPr/>
          <p:nvPr/>
        </p:nvSpPr>
        <p:spPr>
          <a:xfrm rot="9571539" flipH="1">
            <a:off x="6307380" y="1520957"/>
            <a:ext cx="1244042" cy="3011772"/>
          </a:xfrm>
          <a:prstGeom prst="curvedLeftArrow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E85D6845-1008-44F4-B6F2-DF4C62E406B6}"/>
              </a:ext>
            </a:extLst>
          </p:cNvPr>
          <p:cNvSpPr txBox="1">
            <a:spLocks/>
          </p:cNvSpPr>
          <p:nvPr/>
        </p:nvSpPr>
        <p:spPr>
          <a:xfrm>
            <a:off x="1153800" y="43003"/>
            <a:ext cx="9640313" cy="5284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Структурированный  массив цифровой геологической информации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833043" y="1087509"/>
            <a:ext cx="42581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i="1" dirty="0">
                <a:solidFill>
                  <a:srgbClr val="151E6A"/>
                </a:solidFill>
                <a:latin typeface="Calibri"/>
                <a:cs typeface="Arial" charset="0"/>
              </a:rPr>
              <a:t>Интерактивная карта магматических формаций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429116" y="6060454"/>
            <a:ext cx="5778501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002060"/>
                </a:solidFill>
              </a:rPr>
              <a:t>Цифровая тектоническая карта территории Российской Федерации и прилегающих акваторий масштаба 1:2 500 000</a:t>
            </a:r>
          </a:p>
        </p:txBody>
      </p:sp>
      <p:sp>
        <p:nvSpPr>
          <p:cNvPr id="32" name="Стрелка: изогнутая вправо 31">
            <a:extLst>
              <a:ext uri="{FF2B5EF4-FFF2-40B4-BE49-F238E27FC236}">
                <a16:creationId xmlns:a16="http://schemas.microsoft.com/office/drawing/2014/main" id="{603DA65A-7B48-4976-BF5F-7B89F4A28B4A}"/>
              </a:ext>
            </a:extLst>
          </p:cNvPr>
          <p:cNvSpPr/>
          <p:nvPr/>
        </p:nvSpPr>
        <p:spPr>
          <a:xfrm rot="19708174">
            <a:off x="4273118" y="2579878"/>
            <a:ext cx="1237836" cy="2943311"/>
          </a:xfrm>
          <a:prstGeom prst="curvedRightArrow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32335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6578" y="421548"/>
            <a:ext cx="7181014" cy="585075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926578" y="1401437"/>
            <a:ext cx="207561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accent5">
                    <a:lumMod val="50000"/>
                  </a:schemeClr>
                </a:solidFill>
              </a:rPr>
              <a:t>Блок геодинамических</a:t>
            </a:r>
          </a:p>
          <a:p>
            <a:pPr algn="ctr"/>
            <a:r>
              <a:rPr lang="ru-RU" sz="1600" b="1" dirty="0">
                <a:solidFill>
                  <a:schemeClr val="accent5">
                    <a:lumMod val="50000"/>
                  </a:schemeClr>
                </a:solidFill>
              </a:rPr>
              <a:t>комплексов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475974" y="1045945"/>
            <a:ext cx="190859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accent5">
                    <a:lumMod val="50000"/>
                  </a:schemeClr>
                </a:solidFill>
              </a:rPr>
              <a:t>Блок геологических</a:t>
            </a:r>
          </a:p>
          <a:p>
            <a:pPr algn="ctr"/>
            <a:r>
              <a:rPr lang="ru-RU" sz="1600" b="1" dirty="0">
                <a:solidFill>
                  <a:schemeClr val="accent5">
                    <a:lumMod val="50000"/>
                  </a:schemeClr>
                </a:solidFill>
              </a:rPr>
              <a:t>формаций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300067" y="4588103"/>
            <a:ext cx="226040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accent5">
                    <a:lumMod val="50000"/>
                  </a:schemeClr>
                </a:solidFill>
              </a:rPr>
              <a:t>Блок</a:t>
            </a:r>
          </a:p>
          <a:p>
            <a:pPr algn="ctr"/>
            <a:r>
              <a:rPr lang="ru-RU" sz="1600" b="1" dirty="0">
                <a:solidFill>
                  <a:schemeClr val="accent5">
                    <a:lumMod val="50000"/>
                  </a:schemeClr>
                </a:solidFill>
              </a:rPr>
              <a:t>структурных и прочих</a:t>
            </a:r>
          </a:p>
          <a:p>
            <a:pPr algn="ctr"/>
            <a:r>
              <a:rPr lang="ru-RU" sz="1600" b="1" dirty="0">
                <a:solidFill>
                  <a:schemeClr val="accent5">
                    <a:lumMod val="50000"/>
                  </a:schemeClr>
                </a:solidFill>
              </a:rPr>
              <a:t>элементов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879832" y="1663046"/>
            <a:ext cx="23766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accent5">
                    <a:lumMod val="50000"/>
                  </a:schemeClr>
                </a:solidFill>
              </a:rPr>
              <a:t>Блок</a:t>
            </a:r>
            <a:br>
              <a:rPr lang="ru-RU" sz="1600" b="1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ru-RU" sz="1600" b="1" dirty="0">
                <a:solidFill>
                  <a:schemeClr val="accent5">
                    <a:lumMod val="50000"/>
                  </a:schemeClr>
                </a:solidFill>
              </a:rPr>
              <a:t>схемы тектонического районирования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85D6845-1008-44F4-B6F2-DF4C62E406B6}"/>
              </a:ext>
            </a:extLst>
          </p:cNvPr>
          <p:cNvSpPr txBox="1">
            <a:spLocks/>
          </p:cNvSpPr>
          <p:nvPr/>
        </p:nvSpPr>
        <p:spPr>
          <a:xfrm>
            <a:off x="101600" y="157303"/>
            <a:ext cx="12090400" cy="5284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Единая легенда к тектонической карте Российской Федерации и прилегающих акваторий</a:t>
            </a:r>
          </a:p>
          <a:p>
            <a:pPr algn="ctr"/>
            <a:endParaRPr lang="ru-RU" sz="18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009900" y="523875"/>
            <a:ext cx="1992291" cy="3190875"/>
          </a:xfrm>
          <a:prstGeom prst="rect">
            <a:avLst/>
          </a:prstGeom>
          <a:noFill/>
          <a:ln w="19050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 flipH="1">
            <a:off x="5154590" y="523875"/>
            <a:ext cx="2576303" cy="3343275"/>
          </a:xfrm>
          <a:prstGeom prst="rect">
            <a:avLst/>
          </a:prstGeom>
          <a:noFill/>
          <a:ln w="19050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 flipH="1">
            <a:off x="7883292" y="523875"/>
            <a:ext cx="2224300" cy="5715000"/>
          </a:xfrm>
          <a:prstGeom prst="rect">
            <a:avLst/>
          </a:prstGeom>
          <a:noFill/>
          <a:ln w="19050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 flipH="1">
            <a:off x="3009898" y="3817077"/>
            <a:ext cx="2075613" cy="2254532"/>
          </a:xfrm>
          <a:prstGeom prst="rect">
            <a:avLst/>
          </a:prstGeom>
          <a:noFill/>
          <a:ln w="19050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 flipH="1">
            <a:off x="5168830" y="3991420"/>
            <a:ext cx="2562062" cy="2254532"/>
          </a:xfrm>
          <a:prstGeom prst="rect">
            <a:avLst/>
          </a:prstGeom>
          <a:noFill/>
          <a:ln w="19050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3051748" y="4532721"/>
            <a:ext cx="190859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accent5">
                    <a:lumMod val="50000"/>
                  </a:schemeClr>
                </a:solidFill>
              </a:rPr>
              <a:t>Блок геологических</a:t>
            </a:r>
          </a:p>
          <a:p>
            <a:pPr algn="ctr"/>
            <a:r>
              <a:rPr lang="ru-RU" sz="1600" b="1" dirty="0">
                <a:solidFill>
                  <a:schemeClr val="accent5">
                    <a:lumMod val="50000"/>
                  </a:schemeClr>
                </a:solidFill>
              </a:rPr>
              <a:t>формаций</a:t>
            </a:r>
          </a:p>
        </p:txBody>
      </p:sp>
    </p:spTree>
    <p:extLst>
      <p:ext uri="{BB962C8B-B14F-4D97-AF65-F5344CB8AC3E}">
        <p14:creationId xmlns:p14="http://schemas.microsoft.com/office/powerpoint/2010/main" val="9194285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5D6845-1008-44F4-B6F2-DF4C62E406B6}"/>
              </a:ext>
            </a:extLst>
          </p:cNvPr>
          <p:cNvSpPr txBox="1">
            <a:spLocks/>
          </p:cNvSpPr>
          <p:nvPr/>
        </p:nvSpPr>
        <p:spPr>
          <a:xfrm>
            <a:off x="101600" y="157303"/>
            <a:ext cx="12090400" cy="5284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Тектоническая карта Российской Федерации и прилегающих акваторий масштаба 1:2 500 000</a:t>
            </a:r>
          </a:p>
          <a:p>
            <a:pPr algn="ctr"/>
            <a:endParaRPr lang="ru-RU" sz="18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212" y="867873"/>
            <a:ext cx="4381888" cy="263449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8" name="Группа 7"/>
          <p:cNvGrpSpPr>
            <a:grpSpLocks noChangeAspect="1"/>
          </p:cNvGrpSpPr>
          <p:nvPr/>
        </p:nvGrpSpPr>
        <p:grpSpPr>
          <a:xfrm>
            <a:off x="736212" y="4162670"/>
            <a:ext cx="4356100" cy="2562501"/>
            <a:chOff x="0" y="871116"/>
            <a:chExt cx="9144000" cy="5379011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871116"/>
              <a:ext cx="9144000" cy="5379011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6" name="TextBox 5"/>
            <p:cNvSpPr txBox="1"/>
            <p:nvPr/>
          </p:nvSpPr>
          <p:spPr>
            <a:xfrm>
              <a:off x="1393618" y="1906848"/>
              <a:ext cx="2258650" cy="62452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800"/>
                </a:lnSpc>
              </a:pPr>
              <a:r>
                <a:rPr lang="ru-RU" sz="600" b="1" dirty="0">
                  <a:solidFill>
                    <a:schemeClr val="bg1">
                      <a:lumMod val="50000"/>
                    </a:schemeClr>
                  </a:solidFill>
                </a:rPr>
                <a:t>Восточно-Европейская и Тиманская платформы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278487" y="5074021"/>
              <a:ext cx="1788073" cy="62452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800"/>
                </a:lnSpc>
              </a:pPr>
              <a:r>
                <a:rPr lang="ru-RU" sz="600" b="1" dirty="0">
                  <a:solidFill>
                    <a:schemeClr val="bg1">
                      <a:lumMod val="50000"/>
                    </a:schemeClr>
                  </a:solidFill>
                </a:rPr>
                <a:t>Западно-Сибирская платформа</a:t>
              </a: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346000" y="3762076"/>
            <a:ext cx="51623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i="1" dirty="0">
                <a:solidFill>
                  <a:srgbClr val="151E6A"/>
                </a:solidFill>
                <a:cs typeface="Arial" charset="0"/>
              </a:rPr>
              <a:t>Тектоническая карта погребенных фундаментов платформ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400116" y="509399"/>
            <a:ext cx="30257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i="1" dirty="0">
                <a:solidFill>
                  <a:srgbClr val="151E6A"/>
                </a:solidFill>
                <a:cs typeface="Arial" charset="0"/>
              </a:rPr>
              <a:t>Тектоническая карта поверхности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1035" y="1482498"/>
            <a:ext cx="2532238" cy="153301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Rectangle 5"/>
          <p:cNvSpPr>
            <a:spLocks noChangeArrowheads="1"/>
          </p:cNvSpPr>
          <p:nvPr/>
        </p:nvSpPr>
        <p:spPr bwMode="auto">
          <a:xfrm>
            <a:off x="4226082" y="4521798"/>
            <a:ext cx="8842343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ts val="1200"/>
              </a:lnSpc>
            </a:pPr>
            <a:endParaRPr lang="ru-RU" altLang="ru-RU" sz="1200" b="1" dirty="0">
              <a:latin typeface="Calibri" panose="020F05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806771" y="933206"/>
            <a:ext cx="44096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i="1" dirty="0">
                <a:solidFill>
                  <a:srgbClr val="151E6A"/>
                </a:solidFill>
                <a:cs typeface="Arial" charset="0"/>
              </a:rPr>
              <a:t>Схема тектонического районирования поверхности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i="1" dirty="0">
                <a:solidFill>
                  <a:srgbClr val="151E6A"/>
                </a:solidFill>
                <a:cs typeface="Arial" charset="0"/>
              </a:rPr>
              <a:t>Масштаб 1:5 000 000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962016" y="3960905"/>
            <a:ext cx="60102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i="1" dirty="0">
                <a:solidFill>
                  <a:srgbClr val="151E6A"/>
                </a:solidFill>
                <a:cs typeface="Arial" charset="0"/>
              </a:rPr>
              <a:t>Схема тектонического районирования перекрытых фундаментов платформ и окраинных морей масштаб 1:5 000 000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3221" y="4597145"/>
            <a:ext cx="2532239" cy="153301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Стрелка: изогнутая вниз 16">
            <a:extLst>
              <a:ext uri="{FF2B5EF4-FFF2-40B4-BE49-F238E27FC236}">
                <a16:creationId xmlns:a16="http://schemas.microsoft.com/office/drawing/2014/main" id="{9400D8A7-470D-4EDA-BC06-3A85174A07B8}"/>
              </a:ext>
            </a:extLst>
          </p:cNvPr>
          <p:cNvSpPr/>
          <p:nvPr/>
        </p:nvSpPr>
        <p:spPr>
          <a:xfrm>
            <a:off x="4590836" y="534636"/>
            <a:ext cx="2743200" cy="510285"/>
          </a:xfrm>
          <a:prstGeom prst="curvedDownArrow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8" name="Стрелка: изогнутая вниз 17">
            <a:extLst>
              <a:ext uri="{FF2B5EF4-FFF2-40B4-BE49-F238E27FC236}">
                <a16:creationId xmlns:a16="http://schemas.microsoft.com/office/drawing/2014/main" id="{59FC4EB5-79D8-447D-A5EA-48F4A4DFDC66}"/>
              </a:ext>
            </a:extLst>
          </p:cNvPr>
          <p:cNvSpPr/>
          <p:nvPr/>
        </p:nvSpPr>
        <p:spPr>
          <a:xfrm rot="10800000">
            <a:off x="4590836" y="6219527"/>
            <a:ext cx="2852548" cy="515486"/>
          </a:xfrm>
          <a:prstGeom prst="curvedDownArrow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9" name="Стрелка: изогнутая вниз 18">
            <a:extLst>
              <a:ext uri="{FF2B5EF4-FFF2-40B4-BE49-F238E27FC236}">
                <a16:creationId xmlns:a16="http://schemas.microsoft.com/office/drawing/2014/main" id="{DF00C77D-3141-45BB-90B2-1B57FDF8B37B}"/>
              </a:ext>
            </a:extLst>
          </p:cNvPr>
          <p:cNvSpPr/>
          <p:nvPr/>
        </p:nvSpPr>
        <p:spPr>
          <a:xfrm rot="5650131">
            <a:off x="10163157" y="3392357"/>
            <a:ext cx="2743200" cy="739439"/>
          </a:xfrm>
          <a:prstGeom prst="curvedDownArrow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0" name="Стрелка: изогнутая вниз 19">
            <a:extLst>
              <a:ext uri="{FF2B5EF4-FFF2-40B4-BE49-F238E27FC236}">
                <a16:creationId xmlns:a16="http://schemas.microsoft.com/office/drawing/2014/main" id="{9178405A-A3C1-4FA8-944A-D7383BB83F4C}"/>
              </a:ext>
            </a:extLst>
          </p:cNvPr>
          <p:cNvSpPr/>
          <p:nvPr/>
        </p:nvSpPr>
        <p:spPr>
          <a:xfrm rot="16450131">
            <a:off x="-694408" y="3131700"/>
            <a:ext cx="2852548" cy="842737"/>
          </a:xfrm>
          <a:prstGeom prst="curvedDownArrow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1118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5D6845-1008-44F4-B6F2-DF4C62E406B6}"/>
              </a:ext>
            </a:extLst>
          </p:cNvPr>
          <p:cNvSpPr txBox="1">
            <a:spLocks/>
          </p:cNvSpPr>
          <p:nvPr/>
        </p:nvSpPr>
        <p:spPr>
          <a:xfrm>
            <a:off x="101600" y="157303"/>
            <a:ext cx="12090400" cy="10763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Базовые и вспомогательные тематические слои цифровой тектонической карты Российской Федерации и прилегающих акваторий масштаба 1:2 500 000</a:t>
            </a:r>
          </a:p>
          <a:p>
            <a:pPr algn="ctr"/>
            <a:endParaRPr lang="ru-RU" sz="18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6"/>
          <p:cNvSpPr txBox="1">
            <a:spLocks noChangeArrowheads="1"/>
          </p:cNvSpPr>
          <p:nvPr/>
        </p:nvSpPr>
        <p:spPr bwMode="auto">
          <a:xfrm>
            <a:off x="7633173" y="1535899"/>
            <a:ext cx="3257833" cy="34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 algn="ctr">
              <a:lnSpc>
                <a:spcPts val="1000"/>
              </a:lnSpc>
            </a:pPr>
            <a:r>
              <a:rPr lang="ru-RU" altLang="ru-RU" sz="1000" b="1" i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Тектоническая карта погребенных фундаментов платформ (1:2 500 000)</a:t>
            </a:r>
            <a:endParaRPr lang="en-US" altLang="ru-RU" sz="1000" b="1" i="1" dirty="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4" name="TextBox 6"/>
          <p:cNvSpPr txBox="1">
            <a:spLocks noChangeArrowheads="1"/>
          </p:cNvSpPr>
          <p:nvPr/>
        </p:nvSpPr>
        <p:spPr bwMode="auto">
          <a:xfrm>
            <a:off x="7615019" y="1927825"/>
            <a:ext cx="329414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 algn="ctr">
              <a:lnSpc>
                <a:spcPts val="1200"/>
              </a:lnSpc>
            </a:pPr>
            <a:r>
              <a:rPr lang="ru-RU" altLang="ru-RU" sz="1000" b="1" i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Схема тектонического районирования поверхности (1:5 000 000)</a:t>
            </a:r>
            <a:endParaRPr lang="en-US" altLang="ru-RU" sz="1000" b="1" i="1" dirty="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5" name="TextBox 6"/>
          <p:cNvSpPr txBox="1">
            <a:spLocks noChangeArrowheads="1"/>
          </p:cNvSpPr>
          <p:nvPr/>
        </p:nvSpPr>
        <p:spPr bwMode="auto">
          <a:xfrm>
            <a:off x="7759543" y="1118896"/>
            <a:ext cx="3005092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 algn="ctr">
              <a:lnSpc>
                <a:spcPts val="1200"/>
              </a:lnSpc>
            </a:pPr>
            <a:r>
              <a:rPr lang="ru-RU" altLang="ru-RU" sz="1000" b="1" i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Тектоническая карта поверхности (1:2 500 000)</a:t>
            </a:r>
            <a:endParaRPr lang="en-US" altLang="ru-RU" sz="1000" b="1" i="1" dirty="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6" name="TextBox 6"/>
          <p:cNvSpPr txBox="1">
            <a:spLocks noChangeArrowheads="1"/>
          </p:cNvSpPr>
          <p:nvPr/>
        </p:nvSpPr>
        <p:spPr bwMode="auto">
          <a:xfrm>
            <a:off x="7640035" y="2323013"/>
            <a:ext cx="3244109" cy="478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 algn="ctr">
              <a:lnSpc>
                <a:spcPts val="1000"/>
              </a:lnSpc>
            </a:pPr>
            <a:r>
              <a:rPr lang="ru-RU" altLang="ru-RU" sz="1000" b="1" i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Схема тектонического районирования погребенных фундаментов платформ и окраинных морей (1:5 000 000)</a:t>
            </a:r>
            <a:endParaRPr lang="en-US" altLang="ru-RU" sz="1000" b="1" i="1" dirty="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7759543" y="3078785"/>
            <a:ext cx="3005092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 algn="ctr">
              <a:lnSpc>
                <a:spcPts val="1200"/>
              </a:lnSpc>
            </a:pPr>
            <a:r>
              <a:rPr lang="ru-RU" altLang="ru-RU" sz="1000" b="1" i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Схема районирования АМП (1:2 500 000)</a:t>
            </a:r>
            <a:endParaRPr lang="en-US" altLang="ru-RU" sz="1000" b="1" i="1" dirty="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8" name="TextBox 6"/>
          <p:cNvSpPr txBox="1">
            <a:spLocks noChangeArrowheads="1"/>
          </p:cNvSpPr>
          <p:nvPr/>
        </p:nvSpPr>
        <p:spPr bwMode="auto">
          <a:xfrm>
            <a:off x="7759543" y="3428998"/>
            <a:ext cx="3005092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 algn="ctr">
              <a:lnSpc>
                <a:spcPts val="1200"/>
              </a:lnSpc>
            </a:pPr>
            <a:r>
              <a:rPr lang="ru-RU" altLang="ru-RU" sz="1000" b="1" i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Схема районирования АГП (1:2 500 000)</a:t>
            </a:r>
            <a:endParaRPr lang="en-US" altLang="ru-RU" sz="1000" b="1" i="1" dirty="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9" name="TextBox 6"/>
          <p:cNvSpPr txBox="1">
            <a:spLocks noChangeArrowheads="1"/>
          </p:cNvSpPr>
          <p:nvPr/>
        </p:nvSpPr>
        <p:spPr bwMode="auto">
          <a:xfrm>
            <a:off x="7759543" y="4583913"/>
            <a:ext cx="300509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 algn="ctr">
              <a:lnSpc>
                <a:spcPts val="1200"/>
              </a:lnSpc>
            </a:pPr>
            <a:r>
              <a:rPr lang="ru-RU" altLang="ru-RU" sz="1000" b="1" i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Схема районирования потенциальных полей (1:10 000 000)</a:t>
            </a:r>
            <a:endParaRPr lang="en-US" altLang="ru-RU" sz="1000" b="1" i="1" dirty="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10" name="TextBox 6"/>
          <p:cNvSpPr txBox="1">
            <a:spLocks noChangeArrowheads="1"/>
          </p:cNvSpPr>
          <p:nvPr/>
        </p:nvSpPr>
        <p:spPr bwMode="auto">
          <a:xfrm>
            <a:off x="7759543" y="5090227"/>
            <a:ext cx="3005092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 algn="ctr">
              <a:lnSpc>
                <a:spcPts val="1200"/>
              </a:lnSpc>
            </a:pPr>
            <a:r>
              <a:rPr lang="ru-RU" altLang="ru-RU" sz="1000" b="1" i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Схема мощности осадочного слоя (1:10 000 000)</a:t>
            </a:r>
            <a:endParaRPr lang="en-US" altLang="ru-RU" sz="1000" b="1" i="1" dirty="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11" name="TextBox 6"/>
          <p:cNvSpPr txBox="1">
            <a:spLocks noChangeArrowheads="1"/>
          </p:cNvSpPr>
          <p:nvPr/>
        </p:nvSpPr>
        <p:spPr bwMode="auto">
          <a:xfrm>
            <a:off x="7759543" y="5478796"/>
            <a:ext cx="3005092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 algn="ctr">
              <a:lnSpc>
                <a:spcPts val="1200"/>
              </a:lnSpc>
            </a:pPr>
            <a:r>
              <a:rPr lang="ru-RU" altLang="ru-RU" sz="1000" b="1" i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Схема мощности земной коры (1:10 000 000)</a:t>
            </a:r>
            <a:endParaRPr lang="en-US" altLang="ru-RU" sz="1000" b="1" i="1" dirty="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12" name="TextBox 6"/>
          <p:cNvSpPr txBox="1">
            <a:spLocks noChangeArrowheads="1"/>
          </p:cNvSpPr>
          <p:nvPr/>
        </p:nvSpPr>
        <p:spPr bwMode="auto">
          <a:xfrm>
            <a:off x="7828249" y="5820649"/>
            <a:ext cx="286768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 algn="ctr">
              <a:lnSpc>
                <a:spcPts val="1200"/>
              </a:lnSpc>
            </a:pPr>
            <a:r>
              <a:rPr lang="ru-RU" altLang="ru-RU" sz="1000" b="1" i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Схема мощности консолидированной коры (1:10 000 000)</a:t>
            </a:r>
            <a:endParaRPr lang="en-US" altLang="ru-RU" sz="1000" b="1" i="1" dirty="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13" name="TextBox 6"/>
          <p:cNvSpPr txBox="1">
            <a:spLocks noChangeArrowheads="1"/>
          </p:cNvSpPr>
          <p:nvPr/>
        </p:nvSpPr>
        <p:spPr bwMode="auto">
          <a:xfrm>
            <a:off x="7759543" y="3822181"/>
            <a:ext cx="3005092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 algn="ctr">
              <a:lnSpc>
                <a:spcPts val="1200"/>
              </a:lnSpc>
            </a:pPr>
            <a:r>
              <a:rPr lang="ru-RU" altLang="ru-RU" sz="1000" b="1" i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Карта АМП (1:2 500 000)</a:t>
            </a:r>
            <a:endParaRPr lang="en-US" altLang="ru-RU" sz="1000" b="1" i="1" dirty="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14" name="TextBox 6"/>
          <p:cNvSpPr txBox="1">
            <a:spLocks noChangeArrowheads="1"/>
          </p:cNvSpPr>
          <p:nvPr/>
        </p:nvSpPr>
        <p:spPr bwMode="auto">
          <a:xfrm>
            <a:off x="7759543" y="4268220"/>
            <a:ext cx="3005092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 algn="ctr">
              <a:lnSpc>
                <a:spcPts val="1200"/>
              </a:lnSpc>
            </a:pPr>
            <a:r>
              <a:rPr lang="ru-RU" altLang="ru-RU" sz="1000" b="1" i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Карта АГП (1:2 500 000)</a:t>
            </a:r>
            <a:endParaRPr lang="en-US" altLang="ru-RU" sz="1000" b="1" i="1" dirty="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pic>
        <p:nvPicPr>
          <p:cNvPr id="15" name="Рисунок 14"/>
          <p:cNvPicPr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8" t="2110" r="2737" b="9527"/>
          <a:stretch/>
        </p:blipFill>
        <p:spPr>
          <a:xfrm>
            <a:off x="1921304" y="4382789"/>
            <a:ext cx="5040000" cy="2525305"/>
          </a:xfrm>
          <a:prstGeom prst="rect">
            <a:avLst/>
          </a:prstGeom>
          <a:scene3d>
            <a:camera prst="isometricOffAxis1Top"/>
            <a:lightRig rig="threePt" dir="t"/>
          </a:scene3d>
          <a:sp3d>
            <a:bevelT/>
          </a:sp3d>
        </p:spPr>
      </p:pic>
      <p:pic>
        <p:nvPicPr>
          <p:cNvPr id="16" name="Рисунок 15"/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7" t="2110" r="2631" b="2030"/>
          <a:stretch/>
        </p:blipFill>
        <p:spPr>
          <a:xfrm>
            <a:off x="1921304" y="3903890"/>
            <a:ext cx="5040000" cy="2525305"/>
          </a:xfrm>
          <a:prstGeom prst="rect">
            <a:avLst/>
          </a:prstGeom>
          <a:scene3d>
            <a:camera prst="isometricOffAxis1Top"/>
            <a:lightRig rig="threePt" dir="t"/>
          </a:scene3d>
          <a:sp3d>
            <a:bevelT/>
          </a:sp3d>
        </p:spPr>
      </p:pic>
      <p:pic>
        <p:nvPicPr>
          <p:cNvPr id="17" name="Рисунок 16"/>
          <p:cNvPicPr>
            <a:picLocks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736" b="8709"/>
          <a:stretch/>
        </p:blipFill>
        <p:spPr>
          <a:xfrm>
            <a:off x="1921304" y="3492029"/>
            <a:ext cx="5040000" cy="2520000"/>
          </a:xfrm>
          <a:prstGeom prst="rect">
            <a:avLst/>
          </a:prstGeom>
          <a:scene3d>
            <a:camera prst="isometricOffAxis1Top"/>
            <a:lightRig rig="threePt" dir="t"/>
          </a:scene3d>
          <a:sp3d>
            <a:bevelT/>
          </a:sp3d>
        </p:spPr>
      </p:pic>
      <p:pic>
        <p:nvPicPr>
          <p:cNvPr id="18" name="Рисунок 17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1304" y="3082176"/>
            <a:ext cx="5040000" cy="2520000"/>
          </a:xfrm>
          <a:prstGeom prst="rect">
            <a:avLst/>
          </a:prstGeom>
          <a:scene3d>
            <a:camera prst="isometricOffAxis1Top"/>
            <a:lightRig rig="threePt" dir="t"/>
          </a:scene3d>
          <a:sp3d>
            <a:bevelT/>
          </a:sp3d>
        </p:spPr>
      </p:pic>
      <p:pic>
        <p:nvPicPr>
          <p:cNvPr id="19" name="Рисунок 18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1304" y="2670880"/>
            <a:ext cx="5040000" cy="2520000"/>
          </a:xfrm>
          <a:prstGeom prst="rect">
            <a:avLst/>
          </a:prstGeom>
          <a:scene3d>
            <a:camera prst="isometricOffAxis1Top"/>
            <a:lightRig rig="threePt" dir="t"/>
          </a:scene3d>
          <a:sp3d>
            <a:bevelT/>
          </a:sp3d>
        </p:spPr>
      </p:pic>
      <p:pic>
        <p:nvPicPr>
          <p:cNvPr id="20" name="Рисунок 19"/>
          <p:cNvPicPr>
            <a:picLocks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1921305" y="2342377"/>
            <a:ext cx="5040000" cy="2527200"/>
          </a:xfrm>
          <a:prstGeom prst="rect">
            <a:avLst/>
          </a:prstGeom>
          <a:effectLst/>
          <a:scene3d>
            <a:camera prst="isometricOffAxis1Top"/>
            <a:lightRig rig="threePt" dir="t"/>
          </a:scene3d>
          <a:sp3d>
            <a:bevelT/>
          </a:sp3d>
        </p:spPr>
      </p:pic>
      <p:pic>
        <p:nvPicPr>
          <p:cNvPr id="21" name="Рисунок 20"/>
          <p:cNvPicPr>
            <a:picLocks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1304" y="1928267"/>
            <a:ext cx="5040000" cy="2525305"/>
          </a:xfrm>
          <a:prstGeom prst="rect">
            <a:avLst/>
          </a:prstGeom>
          <a:scene3d>
            <a:camera prst="isometricOffAxis1Top"/>
            <a:lightRig rig="threePt" dir="t"/>
          </a:scene3d>
          <a:sp3d>
            <a:bevelT/>
          </a:sp3d>
        </p:spPr>
      </p:pic>
      <p:pic>
        <p:nvPicPr>
          <p:cNvPr id="22" name="Рисунок 21"/>
          <p:cNvPicPr>
            <a:picLocks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1304" y="1581419"/>
            <a:ext cx="5040000" cy="2520000"/>
          </a:xfrm>
          <a:prstGeom prst="rect">
            <a:avLst/>
          </a:prstGeom>
          <a:scene3d>
            <a:camera prst="isometricOffAxis1Top"/>
            <a:lightRig rig="threePt" dir="t"/>
          </a:scene3d>
          <a:sp3d>
            <a:bevelT/>
          </a:sp3d>
        </p:spPr>
      </p:pic>
      <p:pic>
        <p:nvPicPr>
          <p:cNvPr id="23" name="Рисунок 22"/>
          <p:cNvPicPr>
            <a:picLocks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1304" y="1187097"/>
            <a:ext cx="5040000" cy="2525305"/>
          </a:xfrm>
          <a:prstGeom prst="rect">
            <a:avLst/>
          </a:prstGeom>
          <a:scene3d>
            <a:camera prst="isometricOffAxis1Top"/>
            <a:lightRig rig="threePt" dir="t"/>
          </a:scene3d>
          <a:sp3d>
            <a:bevelT/>
          </a:sp3d>
        </p:spPr>
      </p:pic>
      <p:pic>
        <p:nvPicPr>
          <p:cNvPr id="24" name="Рисунок 23"/>
          <p:cNvPicPr>
            <a:picLocks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1304" y="789944"/>
            <a:ext cx="5040000" cy="2525305"/>
          </a:xfrm>
          <a:prstGeom prst="rect">
            <a:avLst/>
          </a:prstGeom>
          <a:scene3d>
            <a:camera prst="isometricOffAxis1Top"/>
            <a:lightRig rig="threePt" dir="t"/>
          </a:scene3d>
          <a:sp3d>
            <a:bevelT/>
          </a:sp3d>
        </p:spPr>
      </p:pic>
      <p:pic>
        <p:nvPicPr>
          <p:cNvPr id="25" name="Рисунок 24"/>
          <p:cNvPicPr>
            <a:picLocks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6" t="20611" r="2624" b="7517"/>
          <a:stretch/>
        </p:blipFill>
        <p:spPr>
          <a:xfrm>
            <a:off x="1801795" y="254021"/>
            <a:ext cx="5040000" cy="2525899"/>
          </a:xfrm>
          <a:prstGeom prst="rect">
            <a:avLst/>
          </a:prstGeom>
          <a:scene3d>
            <a:camera prst="isometricOffAxis1Top"/>
            <a:lightRig rig="threePt" dir="t"/>
          </a:scene3d>
          <a:sp3d>
            <a:bevelT/>
          </a:sp3d>
        </p:spPr>
      </p:pic>
      <p:sp>
        <p:nvSpPr>
          <p:cNvPr id="26" name="TextBox 6"/>
          <p:cNvSpPr txBox="1">
            <a:spLocks noChangeArrowheads="1"/>
          </p:cNvSpPr>
          <p:nvPr/>
        </p:nvSpPr>
        <p:spPr bwMode="auto">
          <a:xfrm>
            <a:off x="7759543" y="2712336"/>
            <a:ext cx="3005092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 algn="ctr">
              <a:lnSpc>
                <a:spcPts val="1200"/>
              </a:lnSpc>
            </a:pPr>
            <a:r>
              <a:rPr lang="ru-RU" altLang="ru-RU" sz="1000" b="1" i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Геологическая карта (1:2 500 000)</a:t>
            </a:r>
            <a:endParaRPr lang="en-US" altLang="ru-RU" sz="1000" b="1" i="1" dirty="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03398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390C905D-04FD-447E-B1D0-84C8517C3F35}"/>
              </a:ext>
            </a:extLst>
          </p:cNvPr>
          <p:cNvGrpSpPr/>
          <p:nvPr/>
        </p:nvGrpSpPr>
        <p:grpSpPr>
          <a:xfrm>
            <a:off x="307494" y="556915"/>
            <a:ext cx="3895423" cy="3124749"/>
            <a:chOff x="741954" y="556916"/>
            <a:chExt cx="4761872" cy="3344766"/>
          </a:xfrm>
        </p:grpSpPr>
        <p:pic>
          <p:nvPicPr>
            <p:cNvPr id="3" name="Рисунок 49">
              <a:extLst>
                <a:ext uri="{FF2B5EF4-FFF2-40B4-BE49-F238E27FC236}">
                  <a16:creationId xmlns:a16="http://schemas.microsoft.com/office/drawing/2014/main" id="{E452DE5F-A313-4C8D-A029-6C05FBA4A6C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791582" y="916443"/>
              <a:ext cx="4712244" cy="2985239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C682C94-35FC-4FA4-8DFA-EE9647BDDE20}"/>
                </a:ext>
              </a:extLst>
            </p:cNvPr>
            <p:cNvSpPr txBox="1"/>
            <p:nvPr/>
          </p:nvSpPr>
          <p:spPr>
            <a:xfrm>
              <a:off x="741954" y="556916"/>
              <a:ext cx="4712244" cy="3953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>
                  <a:solidFill>
                    <a:schemeClr val="accent5">
                      <a:lumMod val="50000"/>
                    </a:schemeClr>
                  </a:solidFill>
                </a:rPr>
                <a:t>Геологическая карта м-ба 1:2 500 000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EBA2428A-ECB6-4B9F-8C22-877D321C15C4}"/>
              </a:ext>
            </a:extLst>
          </p:cNvPr>
          <p:cNvSpPr txBox="1"/>
          <p:nvPr/>
        </p:nvSpPr>
        <p:spPr>
          <a:xfrm>
            <a:off x="2874340" y="23227"/>
            <a:ext cx="6712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Интерактивная Карта магматических формаций м-ба 1:2 500 000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96964C3-6BFE-4547-AA23-40E8A712276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96"/>
          <a:stretch/>
        </p:blipFill>
        <p:spPr>
          <a:xfrm>
            <a:off x="4734392" y="801709"/>
            <a:ext cx="7017447" cy="573238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E7FB5C1-3FCF-4383-AD3A-4824E1A51FB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0462" y="3881706"/>
            <a:ext cx="4244635" cy="2870056"/>
          </a:xfrm>
          <a:prstGeom prst="rect">
            <a:avLst/>
          </a:prstGeom>
          <a:ln>
            <a:solidFill>
              <a:srgbClr val="FF0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8" name="Двойная стрелка вверх/вниз 19">
            <a:extLst>
              <a:ext uri="{FF2B5EF4-FFF2-40B4-BE49-F238E27FC236}">
                <a16:creationId xmlns:a16="http://schemas.microsoft.com/office/drawing/2014/main" id="{21696768-5E49-484D-8908-2B0FDD740321}"/>
              </a:ext>
            </a:extLst>
          </p:cNvPr>
          <p:cNvSpPr/>
          <p:nvPr/>
        </p:nvSpPr>
        <p:spPr>
          <a:xfrm rot="5400000">
            <a:off x="4324689" y="4515180"/>
            <a:ext cx="393700" cy="734340"/>
          </a:xfrm>
          <a:prstGeom prst="upDownArrow">
            <a:avLst/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50000">
                <a:schemeClr val="accent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Двойная стрелка вверх/вниз 19">
            <a:extLst>
              <a:ext uri="{FF2B5EF4-FFF2-40B4-BE49-F238E27FC236}">
                <a16:creationId xmlns:a16="http://schemas.microsoft.com/office/drawing/2014/main" id="{55B86733-7EBB-4C6C-AD5C-046232049D01}"/>
              </a:ext>
            </a:extLst>
          </p:cNvPr>
          <p:cNvSpPr/>
          <p:nvPr/>
        </p:nvSpPr>
        <p:spPr>
          <a:xfrm rot="5400000">
            <a:off x="4371792" y="1910105"/>
            <a:ext cx="393700" cy="734340"/>
          </a:xfrm>
          <a:prstGeom prst="upDownArrow">
            <a:avLst/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50000">
                <a:schemeClr val="accent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5819588-41C7-434A-8E3A-91E42C2789F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72" y="4483783"/>
            <a:ext cx="4321689" cy="190515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2D28EB8-8A5B-443D-BD73-C8AE29FF4122}"/>
              </a:ext>
            </a:extLst>
          </p:cNvPr>
          <p:cNvSpPr txBox="1"/>
          <p:nvPr/>
        </p:nvSpPr>
        <p:spPr>
          <a:xfrm>
            <a:off x="529787" y="3864186"/>
            <a:ext cx="37382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b="1" i="1" dirty="0">
                <a:solidFill>
                  <a:schemeClr val="accent5">
                    <a:lumMod val="50000"/>
                  </a:schemeClr>
                </a:solidFill>
              </a:rPr>
              <a:t>Схема тектонического районирования</a:t>
            </a:r>
          </a:p>
          <a:p>
            <a:pPr algn="ctr"/>
            <a:r>
              <a:rPr lang="ru-RU" sz="1200" b="1" i="1" dirty="0" err="1">
                <a:solidFill>
                  <a:schemeClr val="accent5">
                    <a:lumMod val="50000"/>
                  </a:schemeClr>
                </a:solidFill>
              </a:rPr>
              <a:t>георегионов</a:t>
            </a:r>
            <a:r>
              <a:rPr lang="ru-RU" sz="1200" b="1" i="1" dirty="0">
                <a:solidFill>
                  <a:schemeClr val="accent5">
                    <a:lumMod val="50000"/>
                  </a:schemeClr>
                </a:solidFill>
              </a:rPr>
              <a:t> Тектонической карты м-ба 1:2 500 000</a:t>
            </a:r>
          </a:p>
        </p:txBody>
      </p:sp>
    </p:spTree>
    <p:extLst>
      <p:ext uri="{BB962C8B-B14F-4D97-AF65-F5344CB8AC3E}">
        <p14:creationId xmlns:p14="http://schemas.microsoft.com/office/powerpoint/2010/main" val="3197339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E41BC786-74E4-427D-8BC7-A3288B2060FF}"/>
              </a:ext>
            </a:extLst>
          </p:cNvPr>
          <p:cNvSpPr/>
          <p:nvPr/>
        </p:nvSpPr>
        <p:spPr>
          <a:xfrm>
            <a:off x="192999" y="1273115"/>
            <a:ext cx="52076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Вкладка «Растры» используется для загрузки в рабочую область геологических карт из Растровой БД НГКИС</a:t>
            </a:r>
            <a:endParaRPr lang="ru-RU" b="1" i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C1A31414-3EC3-4AB2-ADDF-D293B8EBB7A7}"/>
              </a:ext>
            </a:extLst>
          </p:cNvPr>
          <p:cNvSpPr/>
          <p:nvPr/>
        </p:nvSpPr>
        <p:spPr>
          <a:xfrm>
            <a:off x="1581947" y="884122"/>
            <a:ext cx="884767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Панель управления набором данных состоит из трех вкладок: «Растры», «Слои», «Список формаций»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543F54A-00C5-44CA-9EA3-4F2A878518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999" y="1808414"/>
            <a:ext cx="5688962" cy="320004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8E3C8B7A-55DC-4906-BE7E-3710E76C76CC}"/>
              </a:ext>
            </a:extLst>
          </p:cNvPr>
          <p:cNvGrpSpPr/>
          <p:nvPr/>
        </p:nvGrpSpPr>
        <p:grpSpPr>
          <a:xfrm>
            <a:off x="2369854" y="1892756"/>
            <a:ext cx="6303787" cy="4184021"/>
            <a:chOff x="2369854" y="1892756"/>
            <a:chExt cx="6303787" cy="4184021"/>
          </a:xfrm>
        </p:grpSpPr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9F583DA7-A924-436E-AF61-61EB6F310C2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69854" y="2539087"/>
              <a:ext cx="6289226" cy="3537690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D00AFF8C-8B7B-4BF6-B4EC-8EB75B33A493}"/>
                </a:ext>
              </a:extLst>
            </p:cNvPr>
            <p:cNvSpPr/>
            <p:nvPr/>
          </p:nvSpPr>
          <p:spPr>
            <a:xfrm>
              <a:off x="6005786" y="1892756"/>
              <a:ext cx="2667855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200" b="1" i="1" dirty="0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Вкладка «Слои» позволяет управлять набором слоев карты.</a:t>
              </a:r>
              <a:endParaRPr lang="ru-RU" sz="1200" b="1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4C5517E5-21E2-4289-BC58-765C88E941E9}"/>
              </a:ext>
            </a:extLst>
          </p:cNvPr>
          <p:cNvGrpSpPr/>
          <p:nvPr/>
        </p:nvGrpSpPr>
        <p:grpSpPr>
          <a:xfrm>
            <a:off x="6992206" y="2677254"/>
            <a:ext cx="5199794" cy="3985666"/>
            <a:chOff x="6789682" y="2648679"/>
            <a:chExt cx="5199794" cy="3985666"/>
          </a:xfrm>
        </p:grpSpPr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AF89E883-FE02-4EDF-8E73-493F3F696BF8}"/>
                </a:ext>
              </a:extLst>
            </p:cNvPr>
            <p:cNvSpPr/>
            <p:nvPr/>
          </p:nvSpPr>
          <p:spPr>
            <a:xfrm>
              <a:off x="8697320" y="2648679"/>
              <a:ext cx="3292156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200" b="1" i="1" dirty="0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Вкладка «Список формаций» позволяет просмотреть список формаций интерактивной карты, и список комплексов, входящих в каждую из них</a:t>
              </a:r>
              <a:endParaRPr lang="ru-RU" sz="1200" b="1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8951DC96-D5CB-489B-8AE3-8997B6DC52D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789682" y="3802509"/>
              <a:ext cx="5034375" cy="2831836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EBA2428A-ECB6-4B9F-8C22-877D321C15C4}"/>
              </a:ext>
            </a:extLst>
          </p:cNvPr>
          <p:cNvSpPr txBox="1"/>
          <p:nvPr/>
        </p:nvSpPr>
        <p:spPr>
          <a:xfrm>
            <a:off x="2855448" y="156575"/>
            <a:ext cx="68611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Интерактивная Карта магматических формаций м-ба 1:2 500 000</a:t>
            </a:r>
          </a:p>
          <a:p>
            <a:pPr algn="ctr"/>
            <a:r>
              <a:rPr lang="ru-RU" sz="1600" dirty="0">
                <a:solidFill>
                  <a:schemeClr val="accent5">
                    <a:lumMod val="50000"/>
                  </a:schemeClr>
                </a:solidFill>
              </a:rPr>
              <a:t>Картографический блок (</a:t>
            </a:r>
            <a:r>
              <a:rPr lang="en-US" sz="1600" dirty="0">
                <a:solidFill>
                  <a:schemeClr val="accent5">
                    <a:lumMod val="50000"/>
                  </a:schemeClr>
                </a:solidFill>
                <a:hlinkClick r:id="rId5"/>
              </a:rPr>
              <a:t>http://wega2500.vsegei.ru/#/cfgmf2500pub</a:t>
            </a:r>
            <a:r>
              <a:rPr lang="ru-RU" sz="1600" dirty="0">
                <a:solidFill>
                  <a:schemeClr val="accent5">
                    <a:lumMod val="50000"/>
                  </a:schemeClr>
                </a:solidFill>
              </a:rPr>
              <a:t>)</a:t>
            </a:r>
            <a:r>
              <a:rPr lang="ru-RU" dirty="0">
                <a:solidFill>
                  <a:srgbClr val="002060"/>
                </a:solidFill>
              </a:rPr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55076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BA2428A-ECB6-4B9F-8C22-877D321C15C4}"/>
              </a:ext>
            </a:extLst>
          </p:cNvPr>
          <p:cNvSpPr txBox="1"/>
          <p:nvPr/>
        </p:nvSpPr>
        <p:spPr>
          <a:xfrm>
            <a:off x="2855448" y="156575"/>
            <a:ext cx="6712415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Интерактивная Карта магматических формаций м-ба 1:2 500 000</a:t>
            </a:r>
          </a:p>
          <a:p>
            <a:pPr algn="ctr"/>
            <a:r>
              <a:rPr lang="ru-RU" sz="1600" dirty="0">
                <a:solidFill>
                  <a:schemeClr val="accent5">
                    <a:lumMod val="50000"/>
                  </a:schemeClr>
                </a:solidFill>
              </a:rPr>
              <a:t>Блок интерактивной легенды (http://magmformtable.vsegei.ru/ )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A96FB10-887B-445C-8B97-6D8984AD1E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678" y="1009323"/>
            <a:ext cx="4652084" cy="2616797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BEA7915-A40D-4F16-81C5-6C2D83D53082}"/>
              </a:ext>
            </a:extLst>
          </p:cNvPr>
          <p:cNvSpPr txBox="1"/>
          <p:nvPr/>
        </p:nvSpPr>
        <p:spPr>
          <a:xfrm>
            <a:off x="580042" y="2795970"/>
            <a:ext cx="1178170" cy="40011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000" dirty="0"/>
              <a:t>Выбор объектов для визуализации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5E03DA3-F620-4919-B759-FE9A3522D8F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84751" y="890403"/>
            <a:ext cx="5701871" cy="34517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3B06FF9D-9F92-4D57-82E1-CA65BED3C2C5}"/>
              </a:ext>
            </a:extLst>
          </p:cNvPr>
          <p:cNvSpPr/>
          <p:nvPr/>
        </p:nvSpPr>
        <p:spPr>
          <a:xfrm>
            <a:off x="9827892" y="1216977"/>
            <a:ext cx="1353955" cy="553998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000" dirty="0"/>
              <a:t>«Легенда» - визуализация в виде матричной легенды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A80D157-2162-432C-BFE4-4B92FAE541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8940" y="3349121"/>
            <a:ext cx="5395964" cy="30352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B8A71C01-03FF-4E3C-80AC-95473DE8BEAB}"/>
              </a:ext>
            </a:extLst>
          </p:cNvPr>
          <p:cNvSpPr/>
          <p:nvPr/>
        </p:nvSpPr>
        <p:spPr>
          <a:xfrm>
            <a:off x="4239556" y="5807839"/>
            <a:ext cx="1345195" cy="553998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000" dirty="0">
                <a:latin typeface="Times New Roman" panose="02020603050405020304" pitchFamily="18" charset="0"/>
                <a:ea typeface="Calibri" panose="020F0502020204030204" pitchFamily="34" charset="0"/>
              </a:rPr>
              <a:t>«Список» - визуализация в виде линейного списка</a:t>
            </a:r>
            <a:endParaRPr lang="ru-RU" sz="1000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EF3E698-8D67-4C0D-80E6-905FAE02ADB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6930" t="2591" r="24988" b="-2591"/>
          <a:stretch/>
        </p:blipFill>
        <p:spPr>
          <a:xfrm>
            <a:off x="8725367" y="2616262"/>
            <a:ext cx="3021273" cy="3534548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E72A4625-F906-44EB-926A-DF9591DCFDD2}"/>
              </a:ext>
            </a:extLst>
          </p:cNvPr>
          <p:cNvSpPr/>
          <p:nvPr/>
        </p:nvSpPr>
        <p:spPr>
          <a:xfrm>
            <a:off x="7964326" y="5375867"/>
            <a:ext cx="1353956" cy="553998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000" dirty="0"/>
              <a:t>«Документы»  - загрузка статической легенды</a:t>
            </a:r>
          </a:p>
        </p:txBody>
      </p:sp>
    </p:spTree>
    <p:extLst>
      <p:ext uri="{BB962C8B-B14F-4D97-AF65-F5344CB8AC3E}">
        <p14:creationId xmlns:p14="http://schemas.microsoft.com/office/powerpoint/2010/main" val="34784844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>
            <a:grpSpLocks noChangeAspect="1"/>
          </p:cNvGrpSpPr>
          <p:nvPr/>
        </p:nvGrpSpPr>
        <p:grpSpPr>
          <a:xfrm>
            <a:off x="8446055" y="670525"/>
            <a:ext cx="3658180" cy="2825679"/>
            <a:chOff x="11852185" y="-2806310"/>
            <a:chExt cx="5134829" cy="3966285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56530" y="-2586232"/>
              <a:ext cx="5126138" cy="374620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9" name="Прямоугольник 8"/>
            <p:cNvSpPr/>
            <p:nvPr/>
          </p:nvSpPr>
          <p:spPr>
            <a:xfrm>
              <a:off x="11852185" y="-2806310"/>
              <a:ext cx="5134829" cy="90722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lIns="0" rIns="0">
              <a:spAutoFit/>
            </a:bodyPr>
            <a:lstStyle/>
            <a:p>
              <a:pPr algn="ctr"/>
              <a:r>
                <a:rPr lang="ru-RU" sz="1200" b="1" dirty="0">
                  <a:solidFill>
                    <a:srgbClr val="0070C0"/>
                  </a:solidFill>
                </a:rPr>
                <a:t>Карта четвертичных образований территории Российской Федерации и прилегающих акваторий масштаба 1:2,5М</a:t>
              </a:r>
              <a:endParaRPr lang="ru-RU" sz="1200" dirty="0">
                <a:solidFill>
                  <a:srgbClr val="0070C0"/>
                </a:solidFill>
              </a:endParaRPr>
            </a:p>
          </p:txBody>
        </p:sp>
      </p:grpSp>
      <p:pic>
        <p:nvPicPr>
          <p:cNvPr id="27" name="Picture 3" descr="MINERAG_MAP_18_копия_A3">
            <a:extLst>
              <a:ext uri="{FF2B5EF4-FFF2-40B4-BE49-F238E27FC236}">
                <a16:creationId xmlns:a16="http://schemas.microsoft.com/office/drawing/2014/main" id="{339E00C1-57A0-44B0-8E5F-5CCD0E2B46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" r="1122" b="381"/>
          <a:stretch/>
        </p:blipFill>
        <p:spPr bwMode="auto">
          <a:xfrm>
            <a:off x="269857" y="3906627"/>
            <a:ext cx="3702929" cy="208289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0673" y="827314"/>
            <a:ext cx="4044403" cy="243159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DB94E60-0A58-5964-AEDD-388FF7E298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7318" y="5743415"/>
            <a:ext cx="6095314" cy="1104956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E85D6845-1008-44F4-B6F2-DF4C62E406B6}"/>
              </a:ext>
            </a:extLst>
          </p:cNvPr>
          <p:cNvSpPr txBox="1">
            <a:spLocks/>
          </p:cNvSpPr>
          <p:nvPr/>
        </p:nvSpPr>
        <p:spPr>
          <a:xfrm>
            <a:off x="67567" y="42711"/>
            <a:ext cx="11794265" cy="5284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Сводное и обзорное геологическое картографирование территории Российской Федерации и ее континентального шельфа</a:t>
            </a:r>
          </a:p>
          <a:p>
            <a:pPr algn="ctr"/>
            <a:endParaRPr lang="ru-RU" sz="18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5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Базовые карты геологического содержания масштаба 1:2 500 000</a:t>
            </a:r>
          </a:p>
        </p:txBody>
      </p:sp>
      <p:grpSp>
        <p:nvGrpSpPr>
          <p:cNvPr id="4" name="Группа 3"/>
          <p:cNvGrpSpPr>
            <a:grpSpLocks noChangeAspect="1"/>
          </p:cNvGrpSpPr>
          <p:nvPr/>
        </p:nvGrpSpPr>
        <p:grpSpPr>
          <a:xfrm>
            <a:off x="130031" y="748247"/>
            <a:ext cx="4022871" cy="2510515"/>
            <a:chOff x="352463" y="497381"/>
            <a:chExt cx="5646733" cy="3523902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2463" y="613301"/>
              <a:ext cx="5646733" cy="340798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6" name="Прямоугольник 5"/>
            <p:cNvSpPr/>
            <p:nvPr/>
          </p:nvSpPr>
          <p:spPr>
            <a:xfrm>
              <a:off x="403851" y="497381"/>
              <a:ext cx="5237825" cy="64801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sz="1200" b="1" dirty="0">
                  <a:solidFill>
                    <a:srgbClr val="0070C0"/>
                  </a:solidFill>
                </a:rPr>
                <a:t>Геологическая карта территории Российской Федерации масштаба 1:2,5М</a:t>
              </a:r>
              <a:endParaRPr lang="ru-RU" sz="1200" dirty="0">
                <a:solidFill>
                  <a:srgbClr val="0070C0"/>
                </a:solidFill>
              </a:endParaRPr>
            </a:p>
          </p:txBody>
        </p:sp>
      </p:grpSp>
      <p:sp>
        <p:nvSpPr>
          <p:cNvPr id="12" name="Прямоугольник 11"/>
          <p:cNvSpPr/>
          <p:nvPr/>
        </p:nvSpPr>
        <p:spPr>
          <a:xfrm>
            <a:off x="4291737" y="740891"/>
            <a:ext cx="3890281" cy="43444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100" b="1" dirty="0">
                <a:solidFill>
                  <a:srgbClr val="0070C0"/>
                </a:solidFill>
              </a:rPr>
              <a:t>Тектоническая карта территории Российской Федерации и прилегающих акваторий (поверхность) масштаба 1:2,5М</a:t>
            </a:r>
            <a:endParaRPr lang="ru-RU" sz="1100" dirty="0">
              <a:solidFill>
                <a:srgbClr val="0070C0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66641" y="3464592"/>
            <a:ext cx="3984229" cy="44203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0" tIns="36000" rIns="0" bIns="36000">
            <a:spAutoFit/>
          </a:bodyPr>
          <a:lstStyle/>
          <a:p>
            <a:pPr algn="ctr"/>
            <a:r>
              <a:rPr lang="ru-RU" sz="1200" b="1" dirty="0">
                <a:solidFill>
                  <a:srgbClr val="0070C0"/>
                </a:solidFill>
              </a:rPr>
              <a:t>Прогнозно-</a:t>
            </a:r>
            <a:r>
              <a:rPr lang="ru-RU" sz="1200" b="1" dirty="0" err="1">
                <a:solidFill>
                  <a:srgbClr val="0070C0"/>
                </a:solidFill>
              </a:rPr>
              <a:t>минерагеническая</a:t>
            </a:r>
            <a:r>
              <a:rPr lang="ru-RU" sz="1200" b="1" dirty="0">
                <a:solidFill>
                  <a:srgbClr val="0070C0"/>
                </a:solidFill>
              </a:rPr>
              <a:t> карта Российской Федерации и ее континентального шельфа масштаба 1:2,5М</a:t>
            </a:r>
            <a:endParaRPr lang="ru-RU" sz="1200" dirty="0">
              <a:solidFill>
                <a:srgbClr val="0070C0"/>
              </a:solidFill>
            </a:endParaRPr>
          </a:p>
        </p:txBody>
      </p:sp>
      <p:grpSp>
        <p:nvGrpSpPr>
          <p:cNvPr id="16" name="Группа 15"/>
          <p:cNvGrpSpPr/>
          <p:nvPr/>
        </p:nvGrpSpPr>
        <p:grpSpPr>
          <a:xfrm>
            <a:off x="8339364" y="3453630"/>
            <a:ext cx="3724568" cy="2535892"/>
            <a:chOff x="10467880" y="1486943"/>
            <a:chExt cx="3724568" cy="2535892"/>
          </a:xfrm>
        </p:grpSpPr>
        <p:pic>
          <p:nvPicPr>
            <p:cNvPr id="17" name="Picture 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67880" y="1980144"/>
              <a:ext cx="3724568" cy="2042691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</p:pic>
        <p:sp>
          <p:nvSpPr>
            <p:cNvPr id="18" name="Прямоугольник 17"/>
            <p:cNvSpPr/>
            <p:nvPr/>
          </p:nvSpPr>
          <p:spPr>
            <a:xfrm>
              <a:off x="10493448" y="1486943"/>
              <a:ext cx="3673431" cy="46166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lIns="36000" rIns="36000">
              <a:spAutoFit/>
            </a:bodyPr>
            <a:lstStyle/>
            <a:p>
              <a:pPr algn="ctr"/>
              <a:r>
                <a:rPr lang="ru-RU" sz="1200" b="1" dirty="0">
                  <a:solidFill>
                    <a:srgbClr val="0070C0"/>
                  </a:solidFill>
                </a:rPr>
                <a:t>Геохимическая карта Российской Федерации и ее континентального шельфа масштаба 1:2,5М</a:t>
              </a:r>
              <a:endParaRPr lang="ru-RU" sz="1200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26" name="Группа 25"/>
          <p:cNvGrpSpPr/>
          <p:nvPr/>
        </p:nvGrpSpPr>
        <p:grpSpPr>
          <a:xfrm>
            <a:off x="4250673" y="3453631"/>
            <a:ext cx="3777979" cy="2503801"/>
            <a:chOff x="8402614" y="3425353"/>
            <a:chExt cx="3777979" cy="2503801"/>
          </a:xfrm>
        </p:grpSpPr>
        <p:pic>
          <p:nvPicPr>
            <p:cNvPr id="25" name="Рисунок 24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90643" y="3928736"/>
              <a:ext cx="3651989" cy="200041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9" name="Прямоугольник 18"/>
            <p:cNvSpPr/>
            <p:nvPr/>
          </p:nvSpPr>
          <p:spPr>
            <a:xfrm>
              <a:off x="8402614" y="3425353"/>
              <a:ext cx="3777979" cy="46166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lIns="0" rIns="0">
              <a:spAutoFit/>
            </a:bodyPr>
            <a:lstStyle/>
            <a:p>
              <a:pPr algn="ctr"/>
              <a:r>
                <a:rPr lang="ru-RU" sz="1200" b="1" dirty="0">
                  <a:solidFill>
                    <a:srgbClr val="0070C0"/>
                  </a:solidFill>
                </a:rPr>
                <a:t>Гидрогеологическая карта Российской Федерации и ее континентального шельфа масштаба 1:2,5М</a:t>
              </a:r>
              <a:endParaRPr lang="ru-RU" sz="1200" dirty="0">
                <a:solidFill>
                  <a:srgbClr val="0070C0"/>
                </a:solidFill>
              </a:endParaRPr>
            </a:p>
          </p:txBody>
        </p:sp>
      </p:grpSp>
      <p:sp>
        <p:nvSpPr>
          <p:cNvPr id="20" name="Прямоугольник 19"/>
          <p:cNvSpPr/>
          <p:nvPr/>
        </p:nvSpPr>
        <p:spPr>
          <a:xfrm>
            <a:off x="215635" y="6152300"/>
            <a:ext cx="4665621" cy="5110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algn="ctr" fontAlgn="auto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/>
              <a:t>Используются технологии веб-доступа и обработки данных</a:t>
            </a:r>
            <a:endParaRPr lang="ru-RU" sz="1600" dirty="0">
              <a:solidFill>
                <a:schemeClr val="accent1">
                  <a:lumMod val="75000"/>
                </a:schemeClr>
              </a:solidFill>
              <a:latin typeface="Arial Nova"/>
              <a:cs typeface="Arial" panose="020B0604020202020204" pitchFamily="34" charset="0"/>
            </a:endParaRPr>
          </a:p>
        </p:txBody>
      </p:sp>
      <p:sp>
        <p:nvSpPr>
          <p:cNvPr id="21" name="Стрелка: вправо 16">
            <a:extLst>
              <a:ext uri="{FF2B5EF4-FFF2-40B4-BE49-F238E27FC236}">
                <a16:creationId xmlns:a16="http://schemas.microsoft.com/office/drawing/2014/main" id="{C83A6B8D-29C5-4D7F-B08A-B8B400E5ADCE}"/>
              </a:ext>
            </a:extLst>
          </p:cNvPr>
          <p:cNvSpPr/>
          <p:nvPr/>
        </p:nvSpPr>
        <p:spPr>
          <a:xfrm>
            <a:off x="5145108" y="6238331"/>
            <a:ext cx="856664" cy="33897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40168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Box 35"/>
          <p:cNvSpPr txBox="1"/>
          <p:nvPr/>
        </p:nvSpPr>
        <p:spPr>
          <a:xfrm>
            <a:off x="6211838" y="631607"/>
            <a:ext cx="5778501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002060"/>
                </a:solidFill>
              </a:rPr>
              <a:t>Цифровая тектоническая карта территории Российской Федерации и прилегающих акваторий масштаба 1:2 500 000</a:t>
            </a:r>
          </a:p>
        </p:txBody>
      </p:sp>
      <p:pic>
        <p:nvPicPr>
          <p:cNvPr id="37" name="Рисунок 3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1409" y="1287796"/>
            <a:ext cx="5958716" cy="358252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92159" y="992715"/>
            <a:ext cx="6020545" cy="381405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5">
            <a:extLst>
              <a:ext uri="{FF2B5EF4-FFF2-40B4-BE49-F238E27FC236}">
                <a16:creationId xmlns:a16="http://schemas.microsoft.com/office/drawing/2014/main" id="{55CD3558-0A19-4D2F-881B-9B5EB4B4DF1F}"/>
              </a:ext>
            </a:extLst>
          </p:cNvPr>
          <p:cNvSpPr txBox="1"/>
          <p:nvPr/>
        </p:nvSpPr>
        <p:spPr>
          <a:xfrm>
            <a:off x="6358146" y="5784376"/>
            <a:ext cx="4326143" cy="30777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Карта позднего докембрия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84017" y="422003"/>
            <a:ext cx="57785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002060"/>
                </a:solidFill>
              </a:rPr>
              <a:t>Цифровая геологическая карта территории Российской Федерации и прилегающих акваторий масштаба 1:2 500 000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ED9F4916-4156-44F6-B5E5-B4E7AA92C831}"/>
              </a:ext>
            </a:extLst>
          </p:cNvPr>
          <p:cNvSpPr/>
          <p:nvPr/>
        </p:nvSpPr>
        <p:spPr>
          <a:xfrm>
            <a:off x="6472343" y="5629582"/>
            <a:ext cx="4176585" cy="1055459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9A0FC6E-9A8A-45C6-86F3-F70D11F72AFB}"/>
              </a:ext>
            </a:extLst>
          </p:cNvPr>
          <p:cNvSpPr txBox="1"/>
          <p:nvPr/>
        </p:nvSpPr>
        <p:spPr>
          <a:xfrm>
            <a:off x="6301771" y="5876571"/>
            <a:ext cx="4533822" cy="425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lnSpc>
                <a:spcPts val="1300"/>
              </a:lnSpc>
              <a:defRPr sz="1400" b="0">
                <a:solidFill>
                  <a:schemeClr val="accent1">
                    <a:lumMod val="50000"/>
                  </a:schemeClr>
                </a:solidFill>
                <a:effectLst/>
              </a:defRPr>
            </a:lvl1pPr>
          </a:lstStyle>
          <a:p>
            <a:r>
              <a:rPr lang="ru-RU" sz="1500" b="1" dirty="0">
                <a:solidFill>
                  <a:schemeClr val="accent3">
                    <a:lumMod val="75000"/>
                  </a:schemeClr>
                </a:solidFill>
              </a:rPr>
              <a:t>Пользователи, подключаемые через удаленный рабочий стол ВСЕГЕИ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29C9C8F-B05E-4C6A-AF9D-3819A1E35FFD}"/>
              </a:ext>
            </a:extLst>
          </p:cNvPr>
          <p:cNvSpPr txBox="1"/>
          <p:nvPr/>
        </p:nvSpPr>
        <p:spPr>
          <a:xfrm>
            <a:off x="6301771" y="5674751"/>
            <a:ext cx="4438892" cy="2782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lnSpc>
                <a:spcPts val="1300"/>
              </a:lnSpc>
              <a:defRPr sz="1400" b="0">
                <a:solidFill>
                  <a:schemeClr val="accent1">
                    <a:lumMod val="50000"/>
                  </a:schemeClr>
                </a:solidFill>
                <a:effectLst/>
              </a:defRPr>
            </a:lvl1pPr>
          </a:lstStyle>
          <a:p>
            <a:r>
              <a:rPr lang="ru-RU" sz="1800" b="1" dirty="0"/>
              <a:t>Локальная сеть ВСЕГЕИ, Интернет,</a:t>
            </a:r>
            <a:r>
              <a:rPr lang="en-US" sz="1800" b="1" dirty="0"/>
              <a:t> VPN</a:t>
            </a:r>
            <a:r>
              <a:rPr lang="ru-RU" sz="1800" b="1" dirty="0"/>
              <a:t> </a:t>
            </a: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CCB3B158-E423-4F4F-BB3A-A71F0D809D2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41" b="99119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10828" y="6144497"/>
            <a:ext cx="805150" cy="540544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423B724C-556A-4575-9E9B-77906F87012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41" b="99119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3512" y="6165476"/>
            <a:ext cx="805150" cy="540544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36196495-BEAE-4415-A746-C7839150A64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41" b="99119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56196" y="6184986"/>
            <a:ext cx="805150" cy="540544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EE08D61E-D674-4F75-864E-039C56DAAEB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41" b="99119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39166" y="6163567"/>
            <a:ext cx="805150" cy="540544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4D33187B-435A-49FB-A892-CB96D9175CA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41" b="99119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9384" y="6174277"/>
            <a:ext cx="805150" cy="540544"/>
          </a:xfrm>
          <a:prstGeom prst="rect">
            <a:avLst/>
          </a:prstGeom>
        </p:spPr>
      </p:pic>
      <p:sp>
        <p:nvSpPr>
          <p:cNvPr id="35" name="Стрелка: вниз 34">
            <a:extLst>
              <a:ext uri="{FF2B5EF4-FFF2-40B4-BE49-F238E27FC236}">
                <a16:creationId xmlns:a16="http://schemas.microsoft.com/office/drawing/2014/main" id="{C3AC34E1-5BE4-4A4C-824F-9FF6491DFAF1}"/>
              </a:ext>
            </a:extLst>
          </p:cNvPr>
          <p:cNvSpPr/>
          <p:nvPr/>
        </p:nvSpPr>
        <p:spPr>
          <a:xfrm rot="10800000">
            <a:off x="6358146" y="4729578"/>
            <a:ext cx="485729" cy="785216"/>
          </a:xfrm>
          <a:prstGeom prst="downArrow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3" name="Стрелка: изогнутая влево 32">
            <a:extLst>
              <a:ext uri="{FF2B5EF4-FFF2-40B4-BE49-F238E27FC236}">
                <a16:creationId xmlns:a16="http://schemas.microsoft.com/office/drawing/2014/main" id="{0FFB547B-28F1-4496-8793-AE522FDB54C3}"/>
              </a:ext>
            </a:extLst>
          </p:cNvPr>
          <p:cNvSpPr/>
          <p:nvPr/>
        </p:nvSpPr>
        <p:spPr>
          <a:xfrm rot="9571539" flipH="1">
            <a:off x="6307380" y="1520957"/>
            <a:ext cx="1244042" cy="3011772"/>
          </a:xfrm>
          <a:prstGeom prst="curvedLeftArrow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E85D6845-1008-44F4-B6F2-DF4C62E406B6}"/>
              </a:ext>
            </a:extLst>
          </p:cNvPr>
          <p:cNvSpPr txBox="1">
            <a:spLocks/>
          </p:cNvSpPr>
          <p:nvPr/>
        </p:nvSpPr>
        <p:spPr>
          <a:xfrm>
            <a:off x="1153800" y="43003"/>
            <a:ext cx="9640313" cy="5284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Структурированный  массив цифровой геологической информации</a:t>
            </a:r>
          </a:p>
        </p:txBody>
      </p:sp>
      <p:pic>
        <p:nvPicPr>
          <p:cNvPr id="29" name="Picture 3" descr="MINERAG_MAP_18_копия_A3">
            <a:extLst>
              <a:ext uri="{FF2B5EF4-FFF2-40B4-BE49-F238E27FC236}">
                <a16:creationId xmlns:a16="http://schemas.microsoft.com/office/drawing/2014/main" id="{339E00C1-57A0-44B0-8E5F-5CCD0E2B46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" r="1122" b="381"/>
          <a:stretch/>
        </p:blipFill>
        <p:spPr bwMode="auto">
          <a:xfrm>
            <a:off x="355730" y="3394290"/>
            <a:ext cx="5616073" cy="31590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Стрелка: изогнутая вправо 31">
            <a:extLst>
              <a:ext uri="{FF2B5EF4-FFF2-40B4-BE49-F238E27FC236}">
                <a16:creationId xmlns:a16="http://schemas.microsoft.com/office/drawing/2014/main" id="{603DA65A-7B48-4976-BF5F-7B89F4A28B4A}"/>
              </a:ext>
            </a:extLst>
          </p:cNvPr>
          <p:cNvSpPr/>
          <p:nvPr/>
        </p:nvSpPr>
        <p:spPr>
          <a:xfrm rot="19708174">
            <a:off x="4273118" y="2579878"/>
            <a:ext cx="1237836" cy="2943311"/>
          </a:xfrm>
          <a:prstGeom prst="curvedRightArrow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36928" y="6257168"/>
            <a:ext cx="5778501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002060"/>
                </a:solidFill>
              </a:rPr>
              <a:t>Цифровая прогнозно-</a:t>
            </a:r>
            <a:r>
              <a:rPr lang="ru-RU" sz="1600" b="1" dirty="0" err="1">
                <a:solidFill>
                  <a:srgbClr val="002060"/>
                </a:solidFill>
              </a:rPr>
              <a:t>минерагеническая</a:t>
            </a:r>
            <a:r>
              <a:rPr lang="ru-RU" sz="1600" b="1" dirty="0">
                <a:solidFill>
                  <a:srgbClr val="002060"/>
                </a:solidFill>
              </a:rPr>
              <a:t> карта территории Российской Федерации масштаба 1:2 500 000</a:t>
            </a:r>
          </a:p>
        </p:txBody>
      </p:sp>
    </p:spTree>
    <p:extLst>
      <p:ext uri="{BB962C8B-B14F-4D97-AF65-F5344CB8AC3E}">
        <p14:creationId xmlns:p14="http://schemas.microsoft.com/office/powerpoint/2010/main" val="12688758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2FFF83D3-C640-47A7-8D1C-3874EACD2B4D}"/>
              </a:ext>
            </a:extLst>
          </p:cNvPr>
          <p:cNvSpPr/>
          <p:nvPr/>
        </p:nvSpPr>
        <p:spPr>
          <a:xfrm>
            <a:off x="1202225" y="4090503"/>
            <a:ext cx="10276907" cy="4308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11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Карты закономерностей размещения и прогноза основных геолого-промышленных типов месторождений дефицитных полезных ископаемых по территории Российской Федерации масштаба 1:2 500 000</a:t>
            </a:r>
          </a:p>
        </p:txBody>
      </p: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8EABEDBB-B3C6-40DC-862A-7C5B9EDAB4F9}"/>
              </a:ext>
            </a:extLst>
          </p:cNvPr>
          <p:cNvGrpSpPr>
            <a:grpSpLocks noChangeAspect="1"/>
          </p:cNvGrpSpPr>
          <p:nvPr/>
        </p:nvGrpSpPr>
        <p:grpSpPr>
          <a:xfrm>
            <a:off x="9178959" y="4466341"/>
            <a:ext cx="2762432" cy="1731836"/>
            <a:chOff x="6589014" y="764328"/>
            <a:chExt cx="4974344" cy="2744020"/>
          </a:xfr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grpSpPr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62EAC3C3-47DB-4C42-B9D0-38CA0B850A9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89014" y="764328"/>
              <a:ext cx="4974344" cy="274402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3203AFC-1867-4226-9209-909AA8EA9ED3}"/>
                </a:ext>
              </a:extLst>
            </p:cNvPr>
            <p:cNvSpPr txBox="1"/>
            <p:nvPr/>
          </p:nvSpPr>
          <p:spPr>
            <a:xfrm>
              <a:off x="10730962" y="3066582"/>
              <a:ext cx="684448" cy="41741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FF0000"/>
                  </a:solidFill>
                </a:rPr>
                <a:t>Cr</a:t>
              </a:r>
              <a:endParaRPr lang="ru-RU" sz="14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4B7D5A39-1902-45D8-9DD0-EB8E982F162C}"/>
              </a:ext>
            </a:extLst>
          </p:cNvPr>
          <p:cNvGrpSpPr>
            <a:grpSpLocks noChangeAspect="1"/>
          </p:cNvGrpSpPr>
          <p:nvPr/>
        </p:nvGrpSpPr>
        <p:grpSpPr>
          <a:xfrm>
            <a:off x="7732581" y="4975851"/>
            <a:ext cx="2783020" cy="1726983"/>
            <a:chOff x="3426723" y="1624072"/>
            <a:chExt cx="4819632" cy="2658676"/>
          </a:xfr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grpSpPr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FF9E9CCD-DFBB-4997-92EC-0D439955ED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26723" y="1624072"/>
              <a:ext cx="4819632" cy="265867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19620EA-9F13-4DA4-A565-C35ADF86E216}"/>
                </a:ext>
              </a:extLst>
            </p:cNvPr>
            <p:cNvSpPr txBox="1"/>
            <p:nvPr/>
          </p:nvSpPr>
          <p:spPr>
            <a:xfrm>
              <a:off x="7689360" y="1746961"/>
              <a:ext cx="452291" cy="40557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FF0000"/>
                  </a:solidFill>
                </a:rPr>
                <a:t>Li</a:t>
              </a:r>
              <a:endParaRPr lang="ru-RU" sz="1400" dirty="0">
                <a:solidFill>
                  <a:srgbClr val="FF0000"/>
                </a:solidFill>
              </a:endParaRPr>
            </a:p>
          </p:txBody>
        </p:sp>
      </p:grpSp>
      <p:sp>
        <p:nvSpPr>
          <p:cNvPr id="3" name="Title 1">
            <a:extLst>
              <a:ext uri="{FF2B5EF4-FFF2-40B4-BE49-F238E27FC236}">
                <a16:creationId xmlns:a16="http://schemas.microsoft.com/office/drawing/2014/main" id="{E85D6845-1008-44F4-B6F2-DF4C62E406B6}"/>
              </a:ext>
            </a:extLst>
          </p:cNvPr>
          <p:cNvSpPr txBox="1">
            <a:spLocks/>
          </p:cNvSpPr>
          <p:nvPr/>
        </p:nvSpPr>
        <p:spPr>
          <a:xfrm>
            <a:off x="66676" y="43003"/>
            <a:ext cx="12125324" cy="5284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Цифровая прогнозно-</a:t>
            </a:r>
            <a:r>
              <a:rPr lang="ru-RU" sz="18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минерагеническая</a:t>
            </a:r>
            <a:r>
              <a:rPr lang="ru-RU" sz="1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карта территории Российской Федерации масштаба 1:2 500 000</a:t>
            </a:r>
          </a:p>
        </p:txBody>
      </p:sp>
      <p:pic>
        <p:nvPicPr>
          <p:cNvPr id="4" name="Picture 3" descr="MINERAG_MAP_18_копия_A3">
            <a:extLst>
              <a:ext uri="{FF2B5EF4-FFF2-40B4-BE49-F238E27FC236}">
                <a16:creationId xmlns:a16="http://schemas.microsoft.com/office/drawing/2014/main" id="{339E00C1-57A0-44B0-8E5F-5CCD0E2B46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" r="1122" b="381"/>
          <a:stretch/>
        </p:blipFill>
        <p:spPr bwMode="auto">
          <a:xfrm>
            <a:off x="170101" y="655933"/>
            <a:ext cx="5963999" cy="335474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15E9A27-F23F-43EB-A6AA-FD2A3B03BCD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2093" y="1104621"/>
            <a:ext cx="3641737" cy="2009208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610FBA9-5A32-44B0-B4AE-D37C445E921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8321" y="1560283"/>
            <a:ext cx="3531287" cy="1948271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6" descr="F:\Работа_2022\Кутырева_2022\Отчет_2кв\от Семеновой\Map__20000__PORFIR_2.jpg">
            <a:extLst>
              <a:ext uri="{FF2B5EF4-FFF2-40B4-BE49-F238E27FC236}">
                <a16:creationId xmlns:a16="http://schemas.microsoft.com/office/drawing/2014/main" id="{62598B37-DD8C-47AF-BA26-23D001780AB5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7924" y="1969086"/>
            <a:ext cx="3170267" cy="2041593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5957830" y="457994"/>
            <a:ext cx="6096000" cy="60016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1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Карты закономерностей размещения и прогноза золото-медно-порфировых месторождений, </a:t>
            </a:r>
            <a:r>
              <a:rPr lang="ru-RU" sz="11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эпитермальных</a:t>
            </a:r>
            <a:r>
              <a:rPr lang="ru-RU" sz="11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месторождений и </a:t>
            </a:r>
            <a:r>
              <a:rPr lang="ru-RU" sz="11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большеобъемных</a:t>
            </a:r>
            <a:r>
              <a:rPr lang="ru-RU" sz="11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черносланцевых месторождений золота</a:t>
            </a:r>
            <a:endParaRPr lang="ru-RU" sz="1100" i="1" dirty="0"/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D2F941D6-030B-49E2-AFD0-3944F92CD6EE}"/>
              </a:ext>
            </a:extLst>
          </p:cNvPr>
          <p:cNvGrpSpPr>
            <a:grpSpLocks noChangeAspect="1"/>
          </p:cNvGrpSpPr>
          <p:nvPr/>
        </p:nvGrpSpPr>
        <p:grpSpPr>
          <a:xfrm>
            <a:off x="4059502" y="4973423"/>
            <a:ext cx="2762432" cy="1731139"/>
            <a:chOff x="1644732" y="2588056"/>
            <a:chExt cx="4994114" cy="2754926"/>
          </a:xfrm>
        </p:grpSpPr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5EC8E21C-44AD-4740-8484-BC8177756B2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44732" y="2588056"/>
              <a:ext cx="4994114" cy="2754926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F40AB2F-FD56-48A5-86A5-158880ABC6BD}"/>
                </a:ext>
              </a:extLst>
            </p:cNvPr>
            <p:cNvSpPr txBox="1"/>
            <p:nvPr/>
          </p:nvSpPr>
          <p:spPr>
            <a:xfrm>
              <a:off x="5958939" y="4864152"/>
              <a:ext cx="549623" cy="39565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err="1">
                  <a:solidFill>
                    <a:srgbClr val="FF0000"/>
                  </a:solidFill>
                </a:rPr>
                <a:t>Zr</a:t>
              </a:r>
              <a:endParaRPr lang="ru-RU" sz="16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5C60E367-82B6-4AFE-878A-94CE01C78406}"/>
              </a:ext>
            </a:extLst>
          </p:cNvPr>
          <p:cNvGrpSpPr>
            <a:grpSpLocks noChangeAspect="1"/>
          </p:cNvGrpSpPr>
          <p:nvPr/>
        </p:nvGrpSpPr>
        <p:grpSpPr>
          <a:xfrm>
            <a:off x="5740929" y="4486758"/>
            <a:ext cx="2762433" cy="1726983"/>
            <a:chOff x="3618342" y="3965519"/>
            <a:chExt cx="4835453" cy="2667403"/>
          </a:xfrm>
        </p:grpSpPr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455AD43A-EAC6-4979-ACB8-8BF370F7D32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18342" y="3965519"/>
              <a:ext cx="4835453" cy="2667403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48E6519-9C7D-49AE-BEA0-D36374F48328}"/>
                </a:ext>
              </a:extLst>
            </p:cNvPr>
            <p:cNvSpPr txBox="1"/>
            <p:nvPr/>
          </p:nvSpPr>
          <p:spPr>
            <a:xfrm>
              <a:off x="7832646" y="6078967"/>
              <a:ext cx="452291" cy="36621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err="1">
                  <a:solidFill>
                    <a:srgbClr val="FF0000"/>
                  </a:solidFill>
                </a:rPr>
                <a:t>Ti</a:t>
              </a:r>
              <a:endParaRPr lang="ru-RU" sz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1B8C3D97-8275-4322-8912-5A10C11F0DB2}"/>
              </a:ext>
            </a:extLst>
          </p:cNvPr>
          <p:cNvGrpSpPr>
            <a:grpSpLocks noChangeAspect="1"/>
          </p:cNvGrpSpPr>
          <p:nvPr/>
        </p:nvGrpSpPr>
        <p:grpSpPr>
          <a:xfrm>
            <a:off x="2092118" y="4541392"/>
            <a:ext cx="2762433" cy="1726983"/>
            <a:chOff x="3916778" y="3892163"/>
            <a:chExt cx="5054796" cy="2788400"/>
          </a:xfrm>
        </p:grpSpPr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551CFF9F-AB1A-4F5C-85F5-58CD88F4A8F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16778" y="3892163"/>
              <a:ext cx="5054796" cy="2788400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DDB1622-59D4-49A9-A3F9-E188FAAAC9EA}"/>
                </a:ext>
              </a:extLst>
            </p:cNvPr>
            <p:cNvSpPr txBox="1"/>
            <p:nvPr/>
          </p:nvSpPr>
          <p:spPr>
            <a:xfrm>
              <a:off x="8124603" y="6168362"/>
              <a:ext cx="739584" cy="42535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FF0000"/>
                  </a:solidFill>
                </a:rPr>
                <a:t>TRY</a:t>
              </a:r>
              <a:endParaRPr lang="ru-RU" sz="14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337D75A8-0A95-4D69-9ED6-25A943167262}"/>
              </a:ext>
            </a:extLst>
          </p:cNvPr>
          <p:cNvGrpSpPr>
            <a:grpSpLocks noChangeAspect="1"/>
          </p:cNvGrpSpPr>
          <p:nvPr/>
        </p:nvGrpSpPr>
        <p:grpSpPr>
          <a:xfrm>
            <a:off x="419102" y="4975851"/>
            <a:ext cx="2783020" cy="1726983"/>
            <a:chOff x="954060" y="3405136"/>
            <a:chExt cx="5054796" cy="2788400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id="{7F79AE70-F72E-4B7B-A7CC-952226D0483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60" y="3405136"/>
              <a:ext cx="5054796" cy="27884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21A33AE-684A-4497-A41D-A2B2ADE1A273}"/>
                </a:ext>
              </a:extLst>
            </p:cNvPr>
            <p:cNvSpPr txBox="1"/>
            <p:nvPr/>
          </p:nvSpPr>
          <p:spPr>
            <a:xfrm>
              <a:off x="1069538" y="5708890"/>
              <a:ext cx="1117145" cy="46789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err="1">
                  <a:solidFill>
                    <a:srgbClr val="FF0000"/>
                  </a:solidFill>
                </a:rPr>
                <a:t>Mn</a:t>
              </a:r>
              <a:endParaRPr lang="ru-RU" sz="1600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681452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Группа 32"/>
          <p:cNvGrpSpPr>
            <a:grpSpLocks noChangeAspect="1"/>
          </p:cNvGrpSpPr>
          <p:nvPr/>
        </p:nvGrpSpPr>
        <p:grpSpPr>
          <a:xfrm>
            <a:off x="837870" y="137370"/>
            <a:ext cx="11829997" cy="6051596"/>
            <a:chOff x="-4394077" y="-320177"/>
            <a:chExt cx="29612260" cy="15148055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395517" y="952900"/>
              <a:ext cx="15265897" cy="731806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" name="Блок-схема: магнитный диск 2"/>
            <p:cNvSpPr/>
            <p:nvPr/>
          </p:nvSpPr>
          <p:spPr>
            <a:xfrm>
              <a:off x="-3425843" y="11563546"/>
              <a:ext cx="4226860" cy="3213820"/>
            </a:xfrm>
            <a:prstGeom prst="flowChartMagneticDisk">
              <a:avLst/>
            </a:prstGeom>
            <a:solidFill>
              <a:schemeClr val="bg1">
                <a:lumMod val="95000"/>
              </a:schemeClr>
            </a:solidFill>
            <a:ln w="12700" cap="flat">
              <a:solidFill>
                <a:schemeClr val="bg1">
                  <a:lumMod val="75000"/>
                </a:schemeClr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 Medium"/>
                </a:rPr>
                <a:t>1</a:t>
              </a:r>
              <a:r>
                <a:rPr lang="ru-RU" sz="1400" b="0" dirty="0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Helvetica Neue Medium"/>
                </a:rPr>
                <a:t>. </a:t>
              </a:r>
              <a:r>
                <a:rPr kumimoji="0" lang="ru-RU" sz="14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 Medium"/>
                </a:rPr>
                <a:t>Централизованные тематические</a:t>
              </a:r>
              <a:r>
                <a:rPr kumimoji="0" lang="ru-RU" sz="1400" b="0" i="0" u="none" strike="noStrike" cap="none" spc="0" normalizeH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 Medium"/>
                </a:rPr>
                <a:t> </a:t>
              </a:r>
              <a:r>
                <a:rPr kumimoji="0" lang="ru-RU" sz="14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 Medium"/>
                </a:rPr>
                <a:t>БД</a:t>
              </a:r>
            </a:p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4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endParaRPr>
            </a:p>
          </p:txBody>
        </p:sp>
        <p:sp>
          <p:nvSpPr>
            <p:cNvPr id="4" name="Блок-схема: магнитный диск 3"/>
            <p:cNvSpPr/>
            <p:nvPr/>
          </p:nvSpPr>
          <p:spPr>
            <a:xfrm>
              <a:off x="2099165" y="11509736"/>
              <a:ext cx="4066893" cy="3213820"/>
            </a:xfrm>
            <a:prstGeom prst="flowChartMagneticDisk">
              <a:avLst/>
            </a:prstGeom>
            <a:solidFill>
              <a:schemeClr val="bg1">
                <a:lumMod val="95000"/>
              </a:schemeClr>
            </a:solidFill>
            <a:ln w="12700" cap="flat">
              <a:solidFill>
                <a:srgbClr val="FF0000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ru-RU" sz="1400" b="0" dirty="0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Helvetica Neue Medium"/>
                </a:rPr>
                <a:t>2. Картографический ресурс сводных карт</a:t>
              </a:r>
            </a:p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4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endParaRPr>
            </a:p>
          </p:txBody>
        </p:sp>
        <p:sp>
          <p:nvSpPr>
            <p:cNvPr id="5" name="Блок-схема: магнитный диск 4"/>
            <p:cNvSpPr/>
            <p:nvPr/>
          </p:nvSpPr>
          <p:spPr>
            <a:xfrm>
              <a:off x="8252834" y="11570611"/>
              <a:ext cx="4353709" cy="3213820"/>
            </a:xfrm>
            <a:prstGeom prst="flowChartMagneticDisk">
              <a:avLst/>
            </a:prstGeom>
            <a:solidFill>
              <a:schemeClr val="bg1">
                <a:lumMod val="95000"/>
              </a:schemeClr>
            </a:solidFill>
            <a:ln w="12700" cap="flat">
              <a:solidFill>
                <a:srgbClr val="FF0000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ru-RU" sz="1400" b="0" dirty="0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Helvetica Neue Medium"/>
                </a:rPr>
                <a:t>3. Единая геолого-картографическая модель (ЕГКМ)</a:t>
              </a:r>
              <a:endParaRPr kumimoji="0" lang="ru-RU" sz="14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endParaRPr>
            </a:p>
          </p:txBody>
        </p:sp>
        <p:sp>
          <p:nvSpPr>
            <p:cNvPr id="6" name="Блок-схема: магнитный диск 5"/>
            <p:cNvSpPr/>
            <p:nvPr/>
          </p:nvSpPr>
          <p:spPr>
            <a:xfrm>
              <a:off x="13487347" y="11614058"/>
              <a:ext cx="4053389" cy="3213820"/>
            </a:xfrm>
            <a:prstGeom prst="flowChartMagneticDisk">
              <a:avLst/>
            </a:prstGeom>
            <a:solidFill>
              <a:schemeClr val="bg1">
                <a:lumMod val="95000"/>
              </a:schemeClr>
            </a:solidFill>
            <a:ln w="12700" cap="flat">
              <a:solidFill>
                <a:schemeClr val="bg1">
                  <a:lumMod val="75000"/>
                </a:schemeClr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ru-RU" sz="1400" b="0" dirty="0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Helvetica Neue Medium"/>
                </a:rPr>
                <a:t>4. </a:t>
              </a:r>
              <a:r>
                <a:rPr lang="ru-RU" sz="1400" b="0" dirty="0" err="1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Helvetica Neue Medium"/>
                </a:rPr>
                <a:t>Георастры</a:t>
              </a:r>
              <a:r>
                <a:rPr lang="ru-RU" sz="1400" b="0" dirty="0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Helvetica Neue Medium"/>
                </a:rPr>
                <a:t> </a:t>
              </a:r>
              <a:r>
                <a:rPr lang="ru-RU" sz="1400" b="0" dirty="0" err="1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Helvetica Neue Medium"/>
                </a:rPr>
                <a:t>Госгеолокарт</a:t>
              </a:r>
              <a:endParaRPr lang="ru-RU" sz="1400" b="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Helvetica Neue Medium"/>
              </a:endParaRPr>
            </a:p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4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endParaRPr>
            </a:p>
          </p:txBody>
        </p:sp>
        <p:sp>
          <p:nvSpPr>
            <p:cNvPr id="7" name="Овал 6"/>
            <p:cNvSpPr/>
            <p:nvPr/>
          </p:nvSpPr>
          <p:spPr>
            <a:xfrm>
              <a:off x="-2242454" y="9621860"/>
              <a:ext cx="2034308" cy="1516681"/>
            </a:xfrm>
            <a:prstGeom prst="ellipse">
              <a:avLst/>
            </a:prstGeom>
            <a:solidFill>
              <a:srgbClr val="0070C0"/>
            </a:solidFill>
            <a:ln w="12700" cap="flat">
              <a:solidFill>
                <a:schemeClr val="bg1">
                  <a:lumMod val="75000"/>
                </a:schemeClr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ru-RU" sz="1400" b="0" i="0" u="none" strike="noStrike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 Medium"/>
                </a:rPr>
                <a:t>Веб-сервис</a:t>
              </a:r>
            </a:p>
          </p:txBody>
        </p:sp>
        <p:sp>
          <p:nvSpPr>
            <p:cNvPr id="8" name="Овал 7"/>
            <p:cNvSpPr/>
            <p:nvPr/>
          </p:nvSpPr>
          <p:spPr>
            <a:xfrm>
              <a:off x="2917833" y="9518976"/>
              <a:ext cx="2034308" cy="1516681"/>
            </a:xfrm>
            <a:prstGeom prst="ellipse">
              <a:avLst/>
            </a:prstGeom>
            <a:solidFill>
              <a:srgbClr val="0070C0"/>
            </a:solidFill>
            <a:ln w="12700" cap="flat">
              <a:solidFill>
                <a:schemeClr val="bg1">
                  <a:lumMod val="75000"/>
                </a:schemeClr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ru-RU" sz="1400" b="0" i="0" u="none" strike="noStrike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 Medium"/>
                </a:rPr>
                <a:t>Веб-сервис</a:t>
              </a:r>
            </a:p>
          </p:txBody>
        </p:sp>
        <p:sp>
          <p:nvSpPr>
            <p:cNvPr id="9" name="Овал 8"/>
            <p:cNvSpPr/>
            <p:nvPr/>
          </p:nvSpPr>
          <p:spPr>
            <a:xfrm>
              <a:off x="9399665" y="9621861"/>
              <a:ext cx="2034308" cy="1516681"/>
            </a:xfrm>
            <a:prstGeom prst="ellipse">
              <a:avLst/>
            </a:prstGeom>
            <a:solidFill>
              <a:srgbClr val="0070C0"/>
            </a:solidFill>
            <a:ln w="12700" cap="flat">
              <a:solidFill>
                <a:schemeClr val="bg1">
                  <a:lumMod val="75000"/>
                </a:schemeClr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ru-RU" sz="1400" b="0" i="0" u="none" strike="noStrike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 Medium"/>
                </a:rPr>
                <a:t>Веб-сервис</a:t>
              </a:r>
            </a:p>
          </p:txBody>
        </p:sp>
        <p:sp>
          <p:nvSpPr>
            <p:cNvPr id="10" name="Овал 9"/>
            <p:cNvSpPr/>
            <p:nvPr/>
          </p:nvSpPr>
          <p:spPr>
            <a:xfrm>
              <a:off x="14282388" y="9626789"/>
              <a:ext cx="2034308" cy="1516681"/>
            </a:xfrm>
            <a:prstGeom prst="ellipse">
              <a:avLst/>
            </a:prstGeom>
            <a:solidFill>
              <a:srgbClr val="0070C0"/>
            </a:solidFill>
            <a:ln w="12700" cap="flat">
              <a:solidFill>
                <a:schemeClr val="bg1">
                  <a:lumMod val="75000"/>
                </a:schemeClr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ru-RU" sz="1400" b="0" i="0" u="none" strike="noStrike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 Medium"/>
                </a:rPr>
                <a:t>Веб-сервис</a:t>
              </a:r>
            </a:p>
          </p:txBody>
        </p:sp>
        <p:sp>
          <p:nvSpPr>
            <p:cNvPr id="11" name="Овал 10"/>
            <p:cNvSpPr/>
            <p:nvPr/>
          </p:nvSpPr>
          <p:spPr>
            <a:xfrm>
              <a:off x="-3700654" y="2394710"/>
              <a:ext cx="2034308" cy="1516681"/>
            </a:xfrm>
            <a:prstGeom prst="ellipse">
              <a:avLst/>
            </a:prstGeom>
            <a:solidFill>
              <a:srgbClr val="0070C0"/>
            </a:solidFill>
            <a:ln w="12700" cap="flat">
              <a:solidFill>
                <a:schemeClr val="bg1">
                  <a:lumMod val="75000"/>
                </a:schemeClr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r>
                <a:rPr lang="ru-RU" sz="1400" b="0" dirty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rPr>
                <a:t>Веб-сервис</a:t>
              </a:r>
            </a:p>
          </p:txBody>
        </p:sp>
        <p:sp>
          <p:nvSpPr>
            <p:cNvPr id="12" name="Овал 11"/>
            <p:cNvSpPr/>
            <p:nvPr/>
          </p:nvSpPr>
          <p:spPr>
            <a:xfrm>
              <a:off x="801016" y="2384674"/>
              <a:ext cx="2034308" cy="1516681"/>
            </a:xfrm>
            <a:prstGeom prst="ellipse">
              <a:avLst/>
            </a:prstGeom>
            <a:solidFill>
              <a:srgbClr val="0070C0"/>
            </a:solidFill>
            <a:ln w="12700" cap="flat">
              <a:solidFill>
                <a:schemeClr val="bg1">
                  <a:lumMod val="75000"/>
                </a:schemeClr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r>
                <a:rPr lang="ru-RU" sz="1400" b="0" dirty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rPr>
                <a:t>Веб-сервис</a:t>
              </a:r>
            </a:p>
          </p:txBody>
        </p:sp>
        <p:cxnSp>
          <p:nvCxnSpPr>
            <p:cNvPr id="13" name="Соединительная линия уступом 12"/>
            <p:cNvCxnSpPr>
              <a:stCxn id="7" idx="0"/>
              <a:endCxn id="2" idx="1"/>
            </p:cNvCxnSpPr>
            <p:nvPr/>
          </p:nvCxnSpPr>
          <p:spPr>
            <a:xfrm rot="5400000" flipH="1" flipV="1">
              <a:off x="80146" y="3306490"/>
              <a:ext cx="5009928" cy="7620816"/>
            </a:xfrm>
            <a:prstGeom prst="bentConnector2">
              <a:avLst/>
            </a:prstGeom>
            <a:noFill/>
            <a:ln w="12700" cap="flat">
              <a:solidFill>
                <a:srgbClr val="3E75A6"/>
              </a:solidFill>
              <a:prstDash val="solid"/>
              <a:miter lim="400000"/>
              <a:headEnd type="triangle" w="lg" len="lg"/>
              <a:tailEnd type="triangle" w="lg" len="lg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4" name="Соединительная линия уступом 13"/>
            <p:cNvCxnSpPr>
              <a:stCxn id="8" idx="0"/>
              <a:endCxn id="2" idx="1"/>
            </p:cNvCxnSpPr>
            <p:nvPr/>
          </p:nvCxnSpPr>
          <p:spPr>
            <a:xfrm rot="5400000" flipH="1" flipV="1">
              <a:off x="2711731" y="5835192"/>
              <a:ext cx="4907043" cy="2460529"/>
            </a:xfrm>
            <a:prstGeom prst="bentConnector2">
              <a:avLst/>
            </a:prstGeom>
            <a:noFill/>
            <a:ln w="12700" cap="flat">
              <a:solidFill>
                <a:srgbClr val="3E75A6"/>
              </a:solidFill>
              <a:prstDash val="solid"/>
              <a:miter lim="400000"/>
              <a:headEnd type="triangle" w="lg" len="lg"/>
              <a:tailEnd type="triangle" w="lg" len="lg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5" name="Соединительная линия уступом 14"/>
            <p:cNvCxnSpPr>
              <a:stCxn id="9" idx="0"/>
              <a:endCxn id="2" idx="1"/>
            </p:cNvCxnSpPr>
            <p:nvPr/>
          </p:nvCxnSpPr>
          <p:spPr>
            <a:xfrm rot="16200000" flipV="1">
              <a:off x="5901207" y="5106245"/>
              <a:ext cx="5009928" cy="4021303"/>
            </a:xfrm>
            <a:prstGeom prst="bentConnector4">
              <a:avLst>
                <a:gd name="adj1" fmla="val 13482"/>
                <a:gd name="adj2" fmla="val 114230"/>
              </a:avLst>
            </a:prstGeom>
            <a:noFill/>
            <a:ln w="12700" cap="flat">
              <a:solidFill>
                <a:srgbClr val="3E75A6"/>
              </a:solidFill>
              <a:prstDash val="solid"/>
              <a:miter lim="400000"/>
              <a:headEnd type="triangle" w="lg" len="lg"/>
              <a:tailEnd type="triangle" w="lg" len="lg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6" name="Соединительная линия уступом 15"/>
            <p:cNvCxnSpPr>
              <a:stCxn id="10" idx="0"/>
              <a:endCxn id="2" idx="1"/>
            </p:cNvCxnSpPr>
            <p:nvPr/>
          </p:nvCxnSpPr>
          <p:spPr>
            <a:xfrm rot="16200000" flipV="1">
              <a:off x="8340102" y="2667348"/>
              <a:ext cx="5014856" cy="8904026"/>
            </a:xfrm>
            <a:prstGeom prst="bentConnector4">
              <a:avLst>
                <a:gd name="adj1" fmla="val 13518"/>
                <a:gd name="adj2" fmla="val 106427"/>
              </a:avLst>
            </a:prstGeom>
            <a:noFill/>
            <a:ln w="12700" cap="flat">
              <a:solidFill>
                <a:srgbClr val="3E75A6"/>
              </a:solidFill>
              <a:prstDash val="solid"/>
              <a:miter lim="400000"/>
              <a:headEnd type="triangle" w="lg" len="lg"/>
              <a:tailEnd type="triangle" w="lg" len="lg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7" name="Соединительная линия уступом 16"/>
            <p:cNvCxnSpPr>
              <a:stCxn id="11" idx="4"/>
              <a:endCxn id="2" idx="1"/>
            </p:cNvCxnSpPr>
            <p:nvPr/>
          </p:nvCxnSpPr>
          <p:spPr>
            <a:xfrm rot="16200000" flipH="1">
              <a:off x="1505738" y="-277846"/>
              <a:ext cx="700542" cy="9079016"/>
            </a:xfrm>
            <a:prstGeom prst="bentConnector2">
              <a:avLst/>
            </a:prstGeom>
            <a:noFill/>
            <a:ln w="12700" cap="flat">
              <a:solidFill>
                <a:srgbClr val="3E75A6"/>
              </a:solidFill>
              <a:prstDash val="solid"/>
              <a:miter lim="400000"/>
              <a:headEnd type="triangle" w="lg" len="lg"/>
              <a:tailEnd type="triangle" w="lg" len="lg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8" name="Соединительная линия уступом 17"/>
            <p:cNvCxnSpPr>
              <a:stCxn id="12" idx="4"/>
              <a:endCxn id="2" idx="1"/>
            </p:cNvCxnSpPr>
            <p:nvPr/>
          </p:nvCxnSpPr>
          <p:spPr>
            <a:xfrm rot="16200000" flipH="1">
              <a:off x="3751557" y="1967970"/>
              <a:ext cx="710577" cy="4577346"/>
            </a:xfrm>
            <a:prstGeom prst="bentConnector2">
              <a:avLst/>
            </a:prstGeom>
            <a:noFill/>
            <a:ln w="12700" cap="flat">
              <a:solidFill>
                <a:srgbClr val="3E75A6"/>
              </a:solidFill>
              <a:prstDash val="solid"/>
              <a:miter lim="400000"/>
              <a:headEnd type="triangle" w="lg" len="lg"/>
              <a:tailEnd type="triangle" w="lg" len="lg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19" name="Заголовок слайда:…"/>
            <p:cNvSpPr txBox="1"/>
            <p:nvPr/>
          </p:nvSpPr>
          <p:spPr>
            <a:xfrm>
              <a:off x="13033033" y="262391"/>
              <a:ext cx="12185150" cy="79609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>
              <a:spAutoFit/>
            </a:bodyPr>
            <a:lstStyle/>
            <a:p>
              <a:pPr>
                <a:defRPr sz="8900">
                  <a:latin typeface="Arial"/>
                  <a:ea typeface="Arial"/>
                  <a:cs typeface="Arial"/>
                  <a:sym typeface="Arial"/>
                </a:defRPr>
              </a:pPr>
              <a:r>
                <a:rPr lang="ru-RU" sz="1400" b="0" dirty="0">
                  <a:solidFill>
                    <a:srgbClr val="002060"/>
                  </a:solidFill>
                  <a:latin typeface="Arial"/>
                  <a:ea typeface="Arial"/>
                  <a:cs typeface="Arial"/>
                </a:rPr>
                <a:t>Картографическое веб-приложение</a:t>
              </a:r>
              <a:endParaRPr lang="en-US" sz="1400" b="0" dirty="0">
                <a:solidFill>
                  <a:srgbClr val="002060"/>
                </a:solidFill>
                <a:latin typeface="Arial"/>
                <a:ea typeface="Arial"/>
                <a:cs typeface="Arial"/>
              </a:endParaRPr>
            </a:p>
          </p:txBody>
        </p:sp>
        <p:sp>
          <p:nvSpPr>
            <p:cNvPr id="20" name="Стрелка вниз 19"/>
            <p:cNvSpPr/>
            <p:nvPr/>
          </p:nvSpPr>
          <p:spPr>
            <a:xfrm>
              <a:off x="-2901101" y="1860825"/>
              <a:ext cx="435200" cy="674892"/>
            </a:xfrm>
            <a:prstGeom prst="downArrow">
              <a:avLst>
                <a:gd name="adj1" fmla="val 37328"/>
                <a:gd name="adj2" fmla="val 84383"/>
              </a:avLst>
            </a:prstGeom>
            <a:solidFill>
              <a:srgbClr val="3D74A5"/>
            </a:solidFill>
            <a:ln w="12700" cap="flat">
              <a:solidFill>
                <a:schemeClr val="bg1">
                  <a:lumMod val="75000"/>
                </a:schemeClr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endParaRPr lang="ru-RU" sz="1400" b="0">
                <a:solidFill>
                  <a:schemeClr val="tx1"/>
                </a:solidFill>
                <a:latin typeface="+mn-lt"/>
                <a:ea typeface="+mn-ea"/>
                <a:cs typeface="+mn-cs"/>
                <a:sym typeface="Helvetica Neue Medium"/>
              </a:endParaRPr>
            </a:p>
          </p:txBody>
        </p:sp>
        <p:sp>
          <p:nvSpPr>
            <p:cNvPr id="21" name="Стрелка вниз 20"/>
            <p:cNvSpPr/>
            <p:nvPr/>
          </p:nvSpPr>
          <p:spPr>
            <a:xfrm>
              <a:off x="1605536" y="1911326"/>
              <a:ext cx="435198" cy="674892"/>
            </a:xfrm>
            <a:prstGeom prst="downArrow">
              <a:avLst>
                <a:gd name="adj1" fmla="val 37328"/>
                <a:gd name="adj2" fmla="val 84383"/>
              </a:avLst>
            </a:prstGeom>
            <a:solidFill>
              <a:srgbClr val="3D74A5"/>
            </a:solidFill>
            <a:ln w="12700" cap="flat">
              <a:solidFill>
                <a:schemeClr val="bg1">
                  <a:lumMod val="75000"/>
                </a:schemeClr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endParaRPr lang="ru-RU" sz="1400" b="0">
                <a:solidFill>
                  <a:schemeClr val="tx1"/>
                </a:solidFill>
                <a:latin typeface="+mn-lt"/>
                <a:ea typeface="+mn-ea"/>
                <a:cs typeface="+mn-cs"/>
                <a:sym typeface="Helvetica Neue Medium"/>
              </a:endParaRPr>
            </a:p>
          </p:txBody>
        </p:sp>
        <p:sp>
          <p:nvSpPr>
            <p:cNvPr id="22" name="Заголовок слайда:…"/>
            <p:cNvSpPr txBox="1"/>
            <p:nvPr/>
          </p:nvSpPr>
          <p:spPr>
            <a:xfrm>
              <a:off x="9548710" y="-320177"/>
              <a:ext cx="12185150" cy="79609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>
              <a:spAutoFit/>
            </a:bodyPr>
            <a:lstStyle/>
            <a:p>
              <a:pPr>
                <a:defRPr sz="8900">
                  <a:latin typeface="Arial"/>
                  <a:ea typeface="Arial"/>
                  <a:cs typeface="Arial"/>
                  <a:sym typeface="Arial"/>
                </a:defRPr>
              </a:pPr>
              <a:r>
                <a:rPr lang="ru-RU" sz="1400" spc="600" dirty="0">
                  <a:solidFill>
                    <a:srgbClr val="002060"/>
                  </a:solidFill>
                  <a:latin typeface="Arial"/>
                  <a:ea typeface="Arial"/>
                  <a:cs typeface="Arial"/>
                </a:rPr>
                <a:t>ТЕХНОЛОГИИ</a:t>
              </a:r>
              <a:endParaRPr lang="en-US" sz="1400" spc="600" dirty="0">
                <a:solidFill>
                  <a:srgbClr val="002060"/>
                </a:solidFill>
                <a:latin typeface="Arial"/>
                <a:ea typeface="Arial"/>
                <a:cs typeface="Arial"/>
              </a:endParaRPr>
            </a:p>
          </p:txBody>
        </p:sp>
        <p:sp>
          <p:nvSpPr>
            <p:cNvPr id="23" name="Блок-схема: магнитный диск 22"/>
            <p:cNvSpPr/>
            <p:nvPr/>
          </p:nvSpPr>
          <p:spPr>
            <a:xfrm>
              <a:off x="18144028" y="11548257"/>
              <a:ext cx="3760285" cy="3213820"/>
            </a:xfrm>
            <a:prstGeom prst="flowChartMagneticDisk">
              <a:avLst/>
            </a:prstGeom>
            <a:solidFill>
              <a:schemeClr val="bg1">
                <a:lumMod val="95000"/>
              </a:schemeClr>
            </a:solidFill>
            <a:ln w="12700" cap="flat">
              <a:solidFill>
                <a:schemeClr val="accent3">
                  <a:lumMod val="75000"/>
                </a:schemeClr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endParaRPr lang="ru-RU" sz="1400" b="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Helvetica Neue Medium"/>
              </a:endParaRPr>
            </a:p>
            <a:p>
              <a:r>
                <a:rPr lang="ru-RU" sz="1400" b="0" dirty="0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Helvetica Neue Medium"/>
                </a:rPr>
                <a:t>5. Справки МСБ</a:t>
              </a:r>
            </a:p>
            <a:p>
              <a:endParaRPr lang="ru-RU" sz="1400" b="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Helvetica Neue Medium"/>
              </a:endParaRPr>
            </a:p>
          </p:txBody>
        </p:sp>
        <p:sp>
          <p:nvSpPr>
            <p:cNvPr id="24" name="Овал 23"/>
            <p:cNvSpPr/>
            <p:nvPr/>
          </p:nvSpPr>
          <p:spPr>
            <a:xfrm>
              <a:off x="18845165" y="9560989"/>
              <a:ext cx="2034308" cy="1516681"/>
            </a:xfrm>
            <a:prstGeom prst="ellipse">
              <a:avLst/>
            </a:prstGeom>
            <a:solidFill>
              <a:srgbClr val="0070C0"/>
            </a:solidFill>
            <a:ln w="12700" cap="flat">
              <a:solidFill>
                <a:schemeClr val="bg1">
                  <a:lumMod val="75000"/>
                </a:schemeClr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ru-RU" sz="1400" b="0" i="0" u="none" strike="noStrike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 Medium"/>
                </a:rPr>
                <a:t>Веб-сервис</a:t>
              </a:r>
            </a:p>
          </p:txBody>
        </p:sp>
        <p:cxnSp>
          <p:nvCxnSpPr>
            <p:cNvPr id="25" name="Соединительная линия уступом 24"/>
            <p:cNvCxnSpPr>
              <a:stCxn id="24" idx="0"/>
              <a:endCxn id="2" idx="2"/>
            </p:cNvCxnSpPr>
            <p:nvPr/>
          </p:nvCxnSpPr>
          <p:spPr>
            <a:xfrm rot="16200000" flipV="1">
              <a:off x="16300382" y="5999048"/>
              <a:ext cx="1290024" cy="5833854"/>
            </a:xfrm>
            <a:prstGeom prst="bentConnector3">
              <a:avLst>
                <a:gd name="adj1" fmla="val 64786"/>
              </a:avLst>
            </a:prstGeom>
            <a:noFill/>
            <a:ln w="12700" cap="flat">
              <a:solidFill>
                <a:srgbClr val="3E75A6"/>
              </a:solidFill>
              <a:prstDash val="solid"/>
              <a:miter lim="400000"/>
              <a:headEnd type="triangle" w="lg" len="lg"/>
              <a:tailEnd type="triangle" w="lg" len="lg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26" name="Блок-схема: магнитный диск 25"/>
            <p:cNvSpPr/>
            <p:nvPr/>
          </p:nvSpPr>
          <p:spPr>
            <a:xfrm>
              <a:off x="-4394077" y="-241253"/>
              <a:ext cx="3478192" cy="2142546"/>
            </a:xfrm>
            <a:prstGeom prst="flowChartMagneticDisk">
              <a:avLst/>
            </a:prstGeom>
            <a:solidFill>
              <a:schemeClr val="bg1">
                <a:lumMod val="95000"/>
              </a:schemeClr>
            </a:solidFill>
            <a:ln w="12700" cap="flat">
              <a:solidFill>
                <a:schemeClr val="bg1">
                  <a:lumMod val="75000"/>
                </a:schemeClr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ru-RU" sz="1400" b="0" dirty="0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Helvetica Neue Medium"/>
                </a:rPr>
                <a:t>ИР предприятий Роснедра</a:t>
              </a:r>
              <a:endParaRPr kumimoji="0" lang="ru-RU" sz="14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endParaRPr>
            </a:p>
          </p:txBody>
        </p:sp>
        <p:sp>
          <p:nvSpPr>
            <p:cNvPr id="27" name="Блок-схема: магнитный диск 26"/>
            <p:cNvSpPr/>
            <p:nvPr/>
          </p:nvSpPr>
          <p:spPr>
            <a:xfrm>
              <a:off x="-198312" y="-271133"/>
              <a:ext cx="3597122" cy="2142546"/>
            </a:xfrm>
            <a:prstGeom prst="flowChartMagneticDisk">
              <a:avLst/>
            </a:prstGeom>
            <a:solidFill>
              <a:schemeClr val="bg1">
                <a:lumMod val="95000"/>
              </a:schemeClr>
            </a:solidFill>
            <a:ln w="12700" cap="flat">
              <a:solidFill>
                <a:schemeClr val="bg1">
                  <a:lumMod val="75000"/>
                </a:schemeClr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ru-RU" sz="1400" b="0" dirty="0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Helvetica Neue Medium"/>
                </a:rPr>
                <a:t>ИР</a:t>
              </a:r>
            </a:p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ru-RU" sz="1400" b="0" dirty="0" err="1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Helvetica Neue Medium"/>
                </a:rPr>
                <a:t>Росреестра</a:t>
              </a:r>
              <a:r>
                <a:rPr lang="ru-RU" sz="1400" b="0" dirty="0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Helvetica Neue Medium"/>
                </a:rPr>
                <a:t>, и др.</a:t>
              </a:r>
              <a:endParaRPr kumimoji="0" lang="ru-RU" sz="14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endParaRPr>
            </a:p>
          </p:txBody>
        </p:sp>
        <p:sp>
          <p:nvSpPr>
            <p:cNvPr id="28" name="Стрелка вниз 27"/>
            <p:cNvSpPr/>
            <p:nvPr/>
          </p:nvSpPr>
          <p:spPr>
            <a:xfrm rot="10800000">
              <a:off x="-1439796" y="10934237"/>
              <a:ext cx="435198" cy="674892"/>
            </a:xfrm>
            <a:prstGeom prst="downArrow">
              <a:avLst>
                <a:gd name="adj1" fmla="val 37328"/>
                <a:gd name="adj2" fmla="val 84383"/>
              </a:avLst>
            </a:prstGeom>
            <a:solidFill>
              <a:srgbClr val="3D74A5"/>
            </a:solidFill>
            <a:ln w="12700" cap="flat">
              <a:solidFill>
                <a:schemeClr val="bg1">
                  <a:lumMod val="75000"/>
                </a:schemeClr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endParaRPr lang="ru-RU" sz="1400" b="0">
                <a:solidFill>
                  <a:schemeClr val="tx1"/>
                </a:solidFill>
                <a:latin typeface="+mn-lt"/>
                <a:ea typeface="+mn-ea"/>
                <a:cs typeface="+mn-cs"/>
                <a:sym typeface="Helvetica Neue Medium"/>
              </a:endParaRPr>
            </a:p>
          </p:txBody>
        </p:sp>
        <p:sp>
          <p:nvSpPr>
            <p:cNvPr id="29" name="Стрелка вниз 28"/>
            <p:cNvSpPr/>
            <p:nvPr/>
          </p:nvSpPr>
          <p:spPr>
            <a:xfrm rot="10800000">
              <a:off x="3720488" y="10831352"/>
              <a:ext cx="435198" cy="674892"/>
            </a:xfrm>
            <a:prstGeom prst="downArrow">
              <a:avLst>
                <a:gd name="adj1" fmla="val 37328"/>
                <a:gd name="adj2" fmla="val 84383"/>
              </a:avLst>
            </a:prstGeom>
            <a:solidFill>
              <a:srgbClr val="3D74A5"/>
            </a:solidFill>
            <a:ln w="12700" cap="flat">
              <a:solidFill>
                <a:schemeClr val="bg1">
                  <a:lumMod val="75000"/>
                </a:schemeClr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endParaRPr lang="ru-RU" sz="1400" b="0">
                <a:solidFill>
                  <a:schemeClr val="tx1"/>
                </a:solidFill>
                <a:latin typeface="+mn-lt"/>
                <a:ea typeface="+mn-ea"/>
                <a:cs typeface="+mn-cs"/>
                <a:sym typeface="Helvetica Neue Medium"/>
              </a:endParaRPr>
            </a:p>
          </p:txBody>
        </p:sp>
        <p:sp>
          <p:nvSpPr>
            <p:cNvPr id="30" name="Стрелка вниз 29"/>
            <p:cNvSpPr/>
            <p:nvPr/>
          </p:nvSpPr>
          <p:spPr>
            <a:xfrm rot="10800000">
              <a:off x="10202323" y="10934238"/>
              <a:ext cx="435198" cy="674892"/>
            </a:xfrm>
            <a:prstGeom prst="downArrow">
              <a:avLst>
                <a:gd name="adj1" fmla="val 37328"/>
                <a:gd name="adj2" fmla="val 84383"/>
              </a:avLst>
            </a:prstGeom>
            <a:solidFill>
              <a:srgbClr val="3D74A5"/>
            </a:solidFill>
            <a:ln w="12700" cap="flat">
              <a:solidFill>
                <a:schemeClr val="bg1">
                  <a:lumMod val="75000"/>
                </a:schemeClr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endParaRPr lang="ru-RU" sz="1400" b="0">
                <a:solidFill>
                  <a:schemeClr val="tx1"/>
                </a:solidFill>
                <a:latin typeface="+mn-lt"/>
                <a:ea typeface="+mn-ea"/>
                <a:cs typeface="+mn-cs"/>
                <a:sym typeface="Helvetica Neue Medium"/>
              </a:endParaRPr>
            </a:p>
          </p:txBody>
        </p:sp>
        <p:sp>
          <p:nvSpPr>
            <p:cNvPr id="31" name="Стрелка вниз 30"/>
            <p:cNvSpPr/>
            <p:nvPr/>
          </p:nvSpPr>
          <p:spPr>
            <a:xfrm rot="10800000">
              <a:off x="15085043" y="10939166"/>
              <a:ext cx="435198" cy="674892"/>
            </a:xfrm>
            <a:prstGeom prst="downArrow">
              <a:avLst>
                <a:gd name="adj1" fmla="val 37328"/>
                <a:gd name="adj2" fmla="val 84383"/>
              </a:avLst>
            </a:prstGeom>
            <a:solidFill>
              <a:srgbClr val="3D74A5"/>
            </a:solidFill>
            <a:ln w="12700" cap="flat">
              <a:solidFill>
                <a:schemeClr val="bg1">
                  <a:lumMod val="75000"/>
                </a:schemeClr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endParaRPr lang="ru-RU" sz="1400" b="0">
                <a:solidFill>
                  <a:schemeClr val="tx1"/>
                </a:solidFill>
                <a:latin typeface="+mn-lt"/>
                <a:ea typeface="+mn-ea"/>
                <a:cs typeface="+mn-cs"/>
                <a:sym typeface="Helvetica Neue Medium"/>
              </a:endParaRPr>
            </a:p>
          </p:txBody>
        </p:sp>
        <p:sp>
          <p:nvSpPr>
            <p:cNvPr id="32" name="Стрелка вниз 31"/>
            <p:cNvSpPr/>
            <p:nvPr/>
          </p:nvSpPr>
          <p:spPr>
            <a:xfrm rot="10800000">
              <a:off x="19739260" y="10873365"/>
              <a:ext cx="435198" cy="674892"/>
            </a:xfrm>
            <a:prstGeom prst="downArrow">
              <a:avLst>
                <a:gd name="adj1" fmla="val 37328"/>
                <a:gd name="adj2" fmla="val 84383"/>
              </a:avLst>
            </a:prstGeom>
            <a:solidFill>
              <a:srgbClr val="3D74A5"/>
            </a:solidFill>
            <a:ln w="12700" cap="flat">
              <a:solidFill>
                <a:schemeClr val="bg1">
                  <a:lumMod val="75000"/>
                </a:schemeClr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endParaRPr lang="ru-RU" sz="1400" b="0">
                <a:solidFill>
                  <a:schemeClr val="tx1"/>
                </a:solidFill>
                <a:latin typeface="+mn-lt"/>
                <a:ea typeface="+mn-ea"/>
                <a:cs typeface="+mn-cs"/>
                <a:sym typeface="Helvetica Neue Medium"/>
              </a:endParaRPr>
            </a:p>
          </p:txBody>
        </p:sp>
      </p:grpSp>
      <p:sp>
        <p:nvSpPr>
          <p:cNvPr id="52" name="Двойная стрелка влево/вправо 51"/>
          <p:cNvSpPr/>
          <p:nvPr/>
        </p:nvSpPr>
        <p:spPr>
          <a:xfrm>
            <a:off x="5147679" y="5425474"/>
            <a:ext cx="651518" cy="190500"/>
          </a:xfrm>
          <a:prstGeom prst="left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Скругленный прямоугольник 52"/>
          <p:cNvSpPr/>
          <p:nvPr/>
        </p:nvSpPr>
        <p:spPr>
          <a:xfrm>
            <a:off x="3232583" y="4715089"/>
            <a:ext cx="4567358" cy="1657136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40901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7525316-F9DB-4E35-ADEC-0D302B33F962}"/>
              </a:ext>
            </a:extLst>
          </p:cNvPr>
          <p:cNvSpPr/>
          <p:nvPr/>
        </p:nvSpPr>
        <p:spPr>
          <a:xfrm>
            <a:off x="175396" y="345569"/>
            <a:ext cx="1066450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НАЦИОНАЛЬНЫЙ ГЕОЛОГО-КАРТОГРАФИЧЕСКИЙ РЕСУРС «ЦИФРОВОЙ ДВОЙНИК НЕДР РОССИИ» </a:t>
            </a:r>
            <a:endParaRPr lang="ru-RU" sz="2100" b="1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CAD249EE-E99C-4272-8A04-F4C2022947F0}"/>
              </a:ext>
            </a:extLst>
          </p:cNvPr>
          <p:cNvSpPr/>
          <p:nvPr/>
        </p:nvSpPr>
        <p:spPr>
          <a:xfrm>
            <a:off x="190636" y="1252338"/>
            <a:ext cx="279249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ea typeface="Arial"/>
                <a:cs typeface="Arial"/>
              </a:rPr>
              <a:t>https://www.vsegei.ru/ru/gisatlas/</a:t>
            </a:r>
          </a:p>
        </p:txBody>
      </p:sp>
      <p:sp>
        <p:nvSpPr>
          <p:cNvPr id="4" name="Круг: прозрачная заливка 7">
            <a:extLst>
              <a:ext uri="{FF2B5EF4-FFF2-40B4-BE49-F238E27FC236}">
                <a16:creationId xmlns:a16="http://schemas.microsoft.com/office/drawing/2014/main" id="{C5D2C08B-1108-40DA-806C-DC043C604F91}"/>
              </a:ext>
            </a:extLst>
          </p:cNvPr>
          <p:cNvSpPr>
            <a:spLocks noChangeAspect="1"/>
          </p:cNvSpPr>
          <p:nvPr/>
        </p:nvSpPr>
        <p:spPr>
          <a:xfrm>
            <a:off x="2761189" y="1579439"/>
            <a:ext cx="3987078" cy="3987077"/>
          </a:xfrm>
          <a:prstGeom prst="donut">
            <a:avLst>
              <a:gd name="adj" fmla="val 10906"/>
            </a:avLst>
          </a:prstGeom>
          <a:solidFill>
            <a:srgbClr val="5B9BD5">
              <a:alpha val="72000"/>
            </a:srgbClr>
          </a:solidFill>
          <a:ln w="12700" cap="flat">
            <a:noFill/>
            <a:miter lim="4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5" name="Круг: прозрачная заливка 8">
            <a:extLst>
              <a:ext uri="{FF2B5EF4-FFF2-40B4-BE49-F238E27FC236}">
                <a16:creationId xmlns:a16="http://schemas.microsoft.com/office/drawing/2014/main" id="{03BBB53E-E4B1-4757-AFE0-AE7E4695C066}"/>
              </a:ext>
            </a:extLst>
          </p:cNvPr>
          <p:cNvSpPr>
            <a:spLocks noChangeAspect="1"/>
          </p:cNvSpPr>
          <p:nvPr/>
        </p:nvSpPr>
        <p:spPr>
          <a:xfrm>
            <a:off x="2493894" y="1312144"/>
            <a:ext cx="4521667" cy="4521667"/>
          </a:xfrm>
          <a:prstGeom prst="donut">
            <a:avLst>
              <a:gd name="adj" fmla="val 8721"/>
            </a:avLst>
          </a:prstGeom>
          <a:solidFill>
            <a:srgbClr val="8BC145"/>
          </a:solidFill>
          <a:ln w="12700" cap="flat">
            <a:noFill/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6" name="Круг: прозрачная заливка 9">
            <a:extLst>
              <a:ext uri="{FF2B5EF4-FFF2-40B4-BE49-F238E27FC236}">
                <a16:creationId xmlns:a16="http://schemas.microsoft.com/office/drawing/2014/main" id="{49DF595F-4873-4D87-8E55-19B38A091B54}"/>
              </a:ext>
            </a:extLst>
          </p:cNvPr>
          <p:cNvSpPr>
            <a:spLocks noChangeAspect="1"/>
          </p:cNvSpPr>
          <p:nvPr/>
        </p:nvSpPr>
        <p:spPr>
          <a:xfrm>
            <a:off x="2198669" y="1016919"/>
            <a:ext cx="5112117" cy="5112119"/>
          </a:xfrm>
          <a:prstGeom prst="donut">
            <a:avLst>
              <a:gd name="adj" fmla="val 7067"/>
            </a:avLst>
          </a:prstGeom>
          <a:solidFill>
            <a:srgbClr val="ED7D31"/>
          </a:solidFill>
          <a:ln w="12700" cap="flat">
            <a:noFill/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7" name="Арка 6">
            <a:extLst>
              <a:ext uri="{FF2B5EF4-FFF2-40B4-BE49-F238E27FC236}">
                <a16:creationId xmlns:a16="http://schemas.microsoft.com/office/drawing/2014/main" id="{9B1C7697-F123-445C-B33C-A3C71CB08CA0}"/>
              </a:ext>
            </a:extLst>
          </p:cNvPr>
          <p:cNvSpPr/>
          <p:nvPr/>
        </p:nvSpPr>
        <p:spPr>
          <a:xfrm>
            <a:off x="2872983" y="1014455"/>
            <a:ext cx="5117045" cy="5117046"/>
          </a:xfrm>
          <a:prstGeom prst="blockArc">
            <a:avLst>
              <a:gd name="adj1" fmla="val 18900000"/>
              <a:gd name="adj2" fmla="val 2700000"/>
              <a:gd name="adj3" fmla="val 173"/>
            </a:avLst>
          </a:prstGeom>
          <a:solidFill>
            <a:schemeClr val="accent1">
              <a:lumMod val="5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" name="Полилиния: фигура 27">
            <a:extLst>
              <a:ext uri="{FF2B5EF4-FFF2-40B4-BE49-F238E27FC236}">
                <a16:creationId xmlns:a16="http://schemas.microsoft.com/office/drawing/2014/main" id="{C3E37F08-E46A-48D2-A031-73F8A26E170B}"/>
              </a:ext>
            </a:extLst>
          </p:cNvPr>
          <p:cNvSpPr/>
          <p:nvPr/>
        </p:nvSpPr>
        <p:spPr>
          <a:xfrm>
            <a:off x="7334553" y="1843894"/>
            <a:ext cx="2827597" cy="345710"/>
          </a:xfrm>
          <a:custGeom>
            <a:avLst/>
            <a:gdLst>
              <a:gd name="connsiteX0" fmla="*/ 0 w 6644643"/>
              <a:gd name="connsiteY0" fmla="*/ 0 h 842798"/>
              <a:gd name="connsiteX1" fmla="*/ 6644643 w 6644643"/>
              <a:gd name="connsiteY1" fmla="*/ 0 h 842798"/>
              <a:gd name="connsiteX2" fmla="*/ 6644643 w 6644643"/>
              <a:gd name="connsiteY2" fmla="*/ 842798 h 842798"/>
              <a:gd name="connsiteX3" fmla="*/ 0 w 6644643"/>
              <a:gd name="connsiteY3" fmla="*/ 842798 h 842798"/>
              <a:gd name="connsiteX4" fmla="*/ 0 w 6644643"/>
              <a:gd name="connsiteY4" fmla="*/ 0 h 842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44643" h="842798">
                <a:moveTo>
                  <a:pt x="0" y="0"/>
                </a:moveTo>
                <a:lnTo>
                  <a:pt x="6644643" y="0"/>
                </a:lnTo>
                <a:lnTo>
                  <a:pt x="6644643" y="842798"/>
                </a:lnTo>
                <a:lnTo>
                  <a:pt x="0" y="842798"/>
                </a:lnTo>
                <a:lnTo>
                  <a:pt x="0" y="0"/>
                </a:lnTo>
                <a:close/>
              </a:path>
            </a:pathLst>
          </a:custGeom>
          <a:solidFill>
            <a:srgbClr val="002060"/>
          </a:solidFill>
          <a:ln w="25400" cap="flat" cmpd="sng" algn="ctr">
            <a:solidFill>
              <a:srgbClr val="3E75A6"/>
            </a:solidFill>
            <a:prstDash val="solid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905633" tIns="60960" rIns="60960" bIns="60960" numCol="1" spcCol="1270" anchor="ctr" anchorCtr="0">
            <a:noAutofit/>
          </a:bodyPr>
          <a:lstStyle/>
          <a:p>
            <a:pPr lvl="0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ru-RU" sz="1000" kern="1200" dirty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</a:endParaRPr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24E59B44-91CF-4D25-A4A4-EF924C81FB91}"/>
              </a:ext>
            </a:extLst>
          </p:cNvPr>
          <p:cNvSpPr/>
          <p:nvPr/>
        </p:nvSpPr>
        <p:spPr>
          <a:xfrm>
            <a:off x="7220494" y="1800681"/>
            <a:ext cx="432138" cy="432138"/>
          </a:xfrm>
          <a:prstGeom prst="ellipse">
            <a:avLst/>
          </a:prstGeom>
          <a:solidFill>
            <a:srgbClr val="002060"/>
          </a:solidFill>
          <a:ln>
            <a:solidFill>
              <a:srgbClr val="3E75A6"/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0" name="Полилиния: фигура 29">
            <a:extLst>
              <a:ext uri="{FF2B5EF4-FFF2-40B4-BE49-F238E27FC236}">
                <a16:creationId xmlns:a16="http://schemas.microsoft.com/office/drawing/2014/main" id="{19206F2F-DD20-4AC4-B126-CCB21673A4C9}"/>
              </a:ext>
            </a:extLst>
          </p:cNvPr>
          <p:cNvSpPr/>
          <p:nvPr/>
        </p:nvSpPr>
        <p:spPr>
          <a:xfrm>
            <a:off x="7749635" y="2362764"/>
            <a:ext cx="2412515" cy="345710"/>
          </a:xfrm>
          <a:custGeom>
            <a:avLst/>
            <a:gdLst>
              <a:gd name="connsiteX0" fmla="*/ 0 w 5881413"/>
              <a:gd name="connsiteY0" fmla="*/ 0 h 842798"/>
              <a:gd name="connsiteX1" fmla="*/ 5881413 w 5881413"/>
              <a:gd name="connsiteY1" fmla="*/ 0 h 842798"/>
              <a:gd name="connsiteX2" fmla="*/ 5881413 w 5881413"/>
              <a:gd name="connsiteY2" fmla="*/ 842798 h 842798"/>
              <a:gd name="connsiteX3" fmla="*/ 0 w 5881413"/>
              <a:gd name="connsiteY3" fmla="*/ 842798 h 842798"/>
              <a:gd name="connsiteX4" fmla="*/ 0 w 5881413"/>
              <a:gd name="connsiteY4" fmla="*/ 0 h 842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81413" h="842798">
                <a:moveTo>
                  <a:pt x="0" y="0"/>
                </a:moveTo>
                <a:lnTo>
                  <a:pt x="5881413" y="0"/>
                </a:lnTo>
                <a:lnTo>
                  <a:pt x="5881413" y="842798"/>
                </a:lnTo>
                <a:lnTo>
                  <a:pt x="0" y="842798"/>
                </a:lnTo>
                <a:lnTo>
                  <a:pt x="0" y="0"/>
                </a:lnTo>
                <a:close/>
              </a:path>
            </a:pathLst>
          </a:custGeom>
          <a:solidFill>
            <a:srgbClr val="002060"/>
          </a:solidFill>
          <a:ln>
            <a:solidFill>
              <a:srgbClr val="3E75A6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68971" tIns="60960" rIns="60960" bIns="60960" numCol="1" spcCol="1270" anchor="ctr" anchorCtr="0">
            <a:noAutofit/>
          </a:bodyPr>
          <a:lstStyle/>
          <a:p>
            <a:pPr marL="0" lvl="0" indent="0" algn="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ru-RU" sz="1200" kern="1200" dirty="0"/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B62A84EE-831F-4401-86AA-1C36A14DB58C}"/>
              </a:ext>
            </a:extLst>
          </p:cNvPr>
          <p:cNvSpPr/>
          <p:nvPr/>
        </p:nvSpPr>
        <p:spPr>
          <a:xfrm>
            <a:off x="7533566" y="2319550"/>
            <a:ext cx="432138" cy="432138"/>
          </a:xfrm>
          <a:prstGeom prst="ellipse">
            <a:avLst/>
          </a:prstGeom>
          <a:solidFill>
            <a:srgbClr val="002060"/>
          </a:solidFill>
          <a:ln>
            <a:solidFill>
              <a:srgbClr val="3E75A6"/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2" name="Полилиния: фигура 31">
            <a:extLst>
              <a:ext uri="{FF2B5EF4-FFF2-40B4-BE49-F238E27FC236}">
                <a16:creationId xmlns:a16="http://schemas.microsoft.com/office/drawing/2014/main" id="{B35C65E8-E6BD-428C-9B64-5FF7BE30D205}"/>
              </a:ext>
            </a:extLst>
          </p:cNvPr>
          <p:cNvSpPr/>
          <p:nvPr/>
        </p:nvSpPr>
        <p:spPr>
          <a:xfrm>
            <a:off x="7807902" y="2881253"/>
            <a:ext cx="2354248" cy="345710"/>
          </a:xfrm>
          <a:custGeom>
            <a:avLst/>
            <a:gdLst>
              <a:gd name="connsiteX0" fmla="*/ 0 w 5463167"/>
              <a:gd name="connsiteY0" fmla="*/ 0 h 842798"/>
              <a:gd name="connsiteX1" fmla="*/ 5463167 w 5463167"/>
              <a:gd name="connsiteY1" fmla="*/ 0 h 842798"/>
              <a:gd name="connsiteX2" fmla="*/ 5463167 w 5463167"/>
              <a:gd name="connsiteY2" fmla="*/ 842798 h 842798"/>
              <a:gd name="connsiteX3" fmla="*/ 0 w 5463167"/>
              <a:gd name="connsiteY3" fmla="*/ 842798 h 842798"/>
              <a:gd name="connsiteX4" fmla="*/ 0 w 5463167"/>
              <a:gd name="connsiteY4" fmla="*/ 0 h 842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63167" h="842798">
                <a:moveTo>
                  <a:pt x="0" y="0"/>
                </a:moveTo>
                <a:lnTo>
                  <a:pt x="5463167" y="0"/>
                </a:lnTo>
                <a:lnTo>
                  <a:pt x="5463167" y="842798"/>
                </a:lnTo>
                <a:lnTo>
                  <a:pt x="0" y="842798"/>
                </a:lnTo>
                <a:lnTo>
                  <a:pt x="0" y="0"/>
                </a:lnTo>
                <a:close/>
              </a:path>
            </a:pathLst>
          </a:custGeom>
          <a:solidFill>
            <a:srgbClr val="002060"/>
          </a:solidFill>
          <a:ln w="25400" cap="flat" cmpd="sng" algn="ctr">
            <a:solidFill>
              <a:srgbClr val="3E75A6"/>
            </a:solidFill>
            <a:prstDash val="solid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075611" tIns="60960" rIns="60960" bIns="60960" numCol="1" spcCol="1270" anchor="ctr" anchorCtr="0">
            <a:noAutofit/>
          </a:bodyPr>
          <a:lstStyle/>
          <a:p>
            <a:pPr marL="0" lvl="0" indent="0" algn="l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ru-RU" sz="1200" kern="1200" dirty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</a:endParaRPr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541DCBBD-877F-4873-B61F-22CD8F090527}"/>
              </a:ext>
            </a:extLst>
          </p:cNvPr>
          <p:cNvSpPr/>
          <p:nvPr/>
        </p:nvSpPr>
        <p:spPr>
          <a:xfrm>
            <a:off x="7705128" y="2838040"/>
            <a:ext cx="432138" cy="432138"/>
          </a:xfrm>
          <a:prstGeom prst="ellipse">
            <a:avLst/>
          </a:prstGeom>
          <a:solidFill>
            <a:srgbClr val="002060"/>
          </a:solidFill>
          <a:ln>
            <a:solidFill>
              <a:srgbClr val="3E75A6"/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4" name="Полилиния: фигура 33">
            <a:extLst>
              <a:ext uri="{FF2B5EF4-FFF2-40B4-BE49-F238E27FC236}">
                <a16:creationId xmlns:a16="http://schemas.microsoft.com/office/drawing/2014/main" id="{DF7418F6-3E73-4BCA-96CD-504554FED6E1}"/>
              </a:ext>
            </a:extLst>
          </p:cNvPr>
          <p:cNvSpPr/>
          <p:nvPr/>
        </p:nvSpPr>
        <p:spPr>
          <a:xfrm>
            <a:off x="7807903" y="3400123"/>
            <a:ext cx="2354248" cy="345710"/>
          </a:xfrm>
          <a:custGeom>
            <a:avLst/>
            <a:gdLst>
              <a:gd name="connsiteX0" fmla="*/ 0 w 5329625"/>
              <a:gd name="connsiteY0" fmla="*/ 0 h 842798"/>
              <a:gd name="connsiteX1" fmla="*/ 5329625 w 5329625"/>
              <a:gd name="connsiteY1" fmla="*/ 0 h 842798"/>
              <a:gd name="connsiteX2" fmla="*/ 5329625 w 5329625"/>
              <a:gd name="connsiteY2" fmla="*/ 842798 h 842798"/>
              <a:gd name="connsiteX3" fmla="*/ 0 w 5329625"/>
              <a:gd name="connsiteY3" fmla="*/ 842798 h 842798"/>
              <a:gd name="connsiteX4" fmla="*/ 0 w 5329625"/>
              <a:gd name="connsiteY4" fmla="*/ 0 h 842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29625" h="842798">
                <a:moveTo>
                  <a:pt x="0" y="0"/>
                </a:moveTo>
                <a:lnTo>
                  <a:pt x="5329625" y="0"/>
                </a:lnTo>
                <a:lnTo>
                  <a:pt x="5329625" y="842798"/>
                </a:lnTo>
                <a:lnTo>
                  <a:pt x="0" y="842798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  <a:ln>
            <a:solidFill>
              <a:srgbClr val="3E75A6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68971" tIns="60960" rIns="60960" bIns="60960" numCol="1" spcCol="1270" anchor="ctr" anchorCtr="0">
            <a:noAutofit/>
          </a:bodyPr>
          <a:lstStyle/>
          <a:p>
            <a:pPr marL="0" lvl="0" indent="0" algn="l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ru-RU" sz="1200" kern="1200" dirty="0"/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id="{C9F28E72-2A37-40E0-8D2E-F0AD8FB8ED61}"/>
              </a:ext>
            </a:extLst>
          </p:cNvPr>
          <p:cNvSpPr/>
          <p:nvPr/>
        </p:nvSpPr>
        <p:spPr>
          <a:xfrm>
            <a:off x="7722214" y="3356909"/>
            <a:ext cx="432138" cy="432138"/>
          </a:xfrm>
          <a:prstGeom prst="ellipse">
            <a:avLst/>
          </a:prstGeom>
          <a:solidFill>
            <a:srgbClr val="FF0000"/>
          </a:solidFill>
          <a:ln>
            <a:solidFill>
              <a:srgbClr val="3E75A6"/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6" name="Полилиния: фигура 35">
            <a:extLst>
              <a:ext uri="{FF2B5EF4-FFF2-40B4-BE49-F238E27FC236}">
                <a16:creationId xmlns:a16="http://schemas.microsoft.com/office/drawing/2014/main" id="{541A968A-7CE8-4983-8FFE-E0C68FEBA5C1}"/>
              </a:ext>
            </a:extLst>
          </p:cNvPr>
          <p:cNvSpPr/>
          <p:nvPr/>
        </p:nvSpPr>
        <p:spPr>
          <a:xfrm>
            <a:off x="7746838" y="4356153"/>
            <a:ext cx="2415312" cy="345710"/>
          </a:xfrm>
          <a:custGeom>
            <a:avLst/>
            <a:gdLst>
              <a:gd name="connsiteX0" fmla="*/ 0 w 5463167"/>
              <a:gd name="connsiteY0" fmla="*/ 0 h 842798"/>
              <a:gd name="connsiteX1" fmla="*/ 5463167 w 5463167"/>
              <a:gd name="connsiteY1" fmla="*/ 0 h 842798"/>
              <a:gd name="connsiteX2" fmla="*/ 5463167 w 5463167"/>
              <a:gd name="connsiteY2" fmla="*/ 842798 h 842798"/>
              <a:gd name="connsiteX3" fmla="*/ 0 w 5463167"/>
              <a:gd name="connsiteY3" fmla="*/ 842798 h 842798"/>
              <a:gd name="connsiteX4" fmla="*/ 0 w 5463167"/>
              <a:gd name="connsiteY4" fmla="*/ 0 h 842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63167" h="842798">
                <a:moveTo>
                  <a:pt x="0" y="0"/>
                </a:moveTo>
                <a:lnTo>
                  <a:pt x="5463167" y="0"/>
                </a:lnTo>
                <a:lnTo>
                  <a:pt x="5463167" y="842798"/>
                </a:lnTo>
                <a:lnTo>
                  <a:pt x="0" y="842798"/>
                </a:lnTo>
                <a:lnTo>
                  <a:pt x="0" y="0"/>
                </a:lnTo>
                <a:close/>
              </a:path>
            </a:pathLst>
          </a:custGeom>
          <a:solidFill>
            <a:srgbClr val="002060"/>
          </a:solidFill>
          <a:ln>
            <a:solidFill>
              <a:srgbClr val="3E75A6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68971" tIns="60960" rIns="60960" bIns="60960" numCol="1" spcCol="1270" anchor="ctr" anchorCtr="0">
            <a:noAutofit/>
          </a:bodyPr>
          <a:lstStyle/>
          <a:p>
            <a:pPr marL="0" lvl="0" indent="0" algn="l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ru-RU" sz="1200" kern="1200" dirty="0"/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id="{F9538D34-0977-4513-99D8-43209F87DF73}"/>
              </a:ext>
            </a:extLst>
          </p:cNvPr>
          <p:cNvSpPr/>
          <p:nvPr/>
        </p:nvSpPr>
        <p:spPr>
          <a:xfrm>
            <a:off x="7530770" y="4312938"/>
            <a:ext cx="432138" cy="432138"/>
          </a:xfrm>
          <a:prstGeom prst="ellipse">
            <a:avLst/>
          </a:prstGeom>
          <a:solidFill>
            <a:srgbClr val="002060"/>
          </a:solidFill>
          <a:ln>
            <a:solidFill>
              <a:srgbClr val="3E75A6"/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8" name="Полилиния: фигура 37">
            <a:extLst>
              <a:ext uri="{FF2B5EF4-FFF2-40B4-BE49-F238E27FC236}">
                <a16:creationId xmlns:a16="http://schemas.microsoft.com/office/drawing/2014/main" id="{81CA0786-D505-43A7-8DFD-CED1D40F36F0}"/>
              </a:ext>
            </a:extLst>
          </p:cNvPr>
          <p:cNvSpPr/>
          <p:nvPr/>
        </p:nvSpPr>
        <p:spPr>
          <a:xfrm>
            <a:off x="7517011" y="4888071"/>
            <a:ext cx="2645139" cy="345710"/>
          </a:xfrm>
          <a:custGeom>
            <a:avLst/>
            <a:gdLst>
              <a:gd name="connsiteX0" fmla="*/ 0 w 5881413"/>
              <a:gd name="connsiteY0" fmla="*/ 0 h 842798"/>
              <a:gd name="connsiteX1" fmla="*/ 5881413 w 5881413"/>
              <a:gd name="connsiteY1" fmla="*/ 0 h 842798"/>
              <a:gd name="connsiteX2" fmla="*/ 5881413 w 5881413"/>
              <a:gd name="connsiteY2" fmla="*/ 842798 h 842798"/>
              <a:gd name="connsiteX3" fmla="*/ 0 w 5881413"/>
              <a:gd name="connsiteY3" fmla="*/ 842798 h 842798"/>
              <a:gd name="connsiteX4" fmla="*/ 0 w 5881413"/>
              <a:gd name="connsiteY4" fmla="*/ 0 h 842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81413" h="842798">
                <a:moveTo>
                  <a:pt x="0" y="0"/>
                </a:moveTo>
                <a:lnTo>
                  <a:pt x="5881413" y="0"/>
                </a:lnTo>
                <a:lnTo>
                  <a:pt x="5881413" y="842798"/>
                </a:lnTo>
                <a:lnTo>
                  <a:pt x="0" y="842798"/>
                </a:lnTo>
                <a:lnTo>
                  <a:pt x="0" y="0"/>
                </a:lnTo>
                <a:close/>
              </a:path>
            </a:pathLst>
          </a:custGeom>
          <a:solidFill>
            <a:srgbClr val="002060"/>
          </a:solidFill>
          <a:ln>
            <a:solidFill>
              <a:srgbClr val="3E75A6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68971" tIns="60960" rIns="60960" bIns="60960" numCol="1" spcCol="1270" anchor="ctr" anchorCtr="0">
            <a:noAutofit/>
          </a:bodyPr>
          <a:lstStyle/>
          <a:p>
            <a:pPr lvl="0" algn="l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ru-RU" sz="1200" kern="1200" dirty="0"/>
          </a:p>
        </p:txBody>
      </p:sp>
      <p:sp>
        <p:nvSpPr>
          <p:cNvPr id="19" name="Овал 18">
            <a:extLst>
              <a:ext uri="{FF2B5EF4-FFF2-40B4-BE49-F238E27FC236}">
                <a16:creationId xmlns:a16="http://schemas.microsoft.com/office/drawing/2014/main" id="{DBB15032-E6FB-46AE-942D-9558574B6DAF}"/>
              </a:ext>
            </a:extLst>
          </p:cNvPr>
          <p:cNvSpPr/>
          <p:nvPr/>
        </p:nvSpPr>
        <p:spPr>
          <a:xfrm>
            <a:off x="7300942" y="4844858"/>
            <a:ext cx="432138" cy="432138"/>
          </a:xfrm>
          <a:prstGeom prst="ellipse">
            <a:avLst/>
          </a:prstGeom>
          <a:solidFill>
            <a:srgbClr val="002060"/>
          </a:solidFill>
          <a:ln>
            <a:solidFill>
              <a:srgbClr val="3E75A6"/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0" name="Полилиния: фигура 39">
            <a:extLst>
              <a:ext uri="{FF2B5EF4-FFF2-40B4-BE49-F238E27FC236}">
                <a16:creationId xmlns:a16="http://schemas.microsoft.com/office/drawing/2014/main" id="{F8C6EE78-5D23-4963-95AF-913A7BA65D20}"/>
              </a:ext>
            </a:extLst>
          </p:cNvPr>
          <p:cNvSpPr/>
          <p:nvPr/>
        </p:nvSpPr>
        <p:spPr>
          <a:xfrm>
            <a:off x="7092861" y="5393786"/>
            <a:ext cx="3069289" cy="345710"/>
          </a:xfrm>
          <a:custGeom>
            <a:avLst/>
            <a:gdLst>
              <a:gd name="connsiteX0" fmla="*/ 0 w 6644643"/>
              <a:gd name="connsiteY0" fmla="*/ 0 h 842798"/>
              <a:gd name="connsiteX1" fmla="*/ 6644643 w 6644643"/>
              <a:gd name="connsiteY1" fmla="*/ 0 h 842798"/>
              <a:gd name="connsiteX2" fmla="*/ 6644643 w 6644643"/>
              <a:gd name="connsiteY2" fmla="*/ 842798 h 842798"/>
              <a:gd name="connsiteX3" fmla="*/ 0 w 6644643"/>
              <a:gd name="connsiteY3" fmla="*/ 842798 h 842798"/>
              <a:gd name="connsiteX4" fmla="*/ 0 w 6644643"/>
              <a:gd name="connsiteY4" fmla="*/ 0 h 842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44643" h="842798">
                <a:moveTo>
                  <a:pt x="0" y="0"/>
                </a:moveTo>
                <a:lnTo>
                  <a:pt x="6644643" y="0"/>
                </a:lnTo>
                <a:lnTo>
                  <a:pt x="6644643" y="842798"/>
                </a:lnTo>
                <a:lnTo>
                  <a:pt x="0" y="842798"/>
                </a:lnTo>
                <a:lnTo>
                  <a:pt x="0" y="0"/>
                </a:lnTo>
                <a:close/>
              </a:path>
            </a:pathLst>
          </a:custGeom>
          <a:solidFill>
            <a:srgbClr val="002060"/>
          </a:solidFill>
          <a:ln>
            <a:solidFill>
              <a:srgbClr val="3E75A6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68971" tIns="58420" rIns="58420" bIns="58420" numCol="1" spcCol="1270" anchor="ctr" anchorCtr="0">
            <a:noAutofit/>
          </a:bodyPr>
          <a:lstStyle/>
          <a:p>
            <a:pPr marL="0" lvl="0" indent="0" algn="l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ru-RU" sz="1000" kern="1200" dirty="0"/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id="{C6AB322F-1D3F-45E3-997B-64036084C857}"/>
              </a:ext>
            </a:extLst>
          </p:cNvPr>
          <p:cNvSpPr/>
          <p:nvPr/>
        </p:nvSpPr>
        <p:spPr>
          <a:xfrm>
            <a:off x="6923915" y="5350571"/>
            <a:ext cx="432138" cy="432138"/>
          </a:xfrm>
          <a:prstGeom prst="ellipse">
            <a:avLst/>
          </a:prstGeom>
          <a:solidFill>
            <a:srgbClr val="002060"/>
          </a:solidFill>
          <a:ln>
            <a:solidFill>
              <a:srgbClr val="3E75A6"/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5EEBEB50-6BAD-488E-8A6F-08E092D41696}"/>
              </a:ext>
            </a:extLst>
          </p:cNvPr>
          <p:cNvSpPr/>
          <p:nvPr/>
        </p:nvSpPr>
        <p:spPr>
          <a:xfrm>
            <a:off x="6794889" y="1038209"/>
            <a:ext cx="2725586" cy="345710"/>
          </a:xfrm>
          <a:prstGeom prst="rect">
            <a:avLst/>
          </a:prstGeom>
          <a:solidFill>
            <a:srgbClr val="006699"/>
          </a:solidFill>
          <a:ln w="25400" cap="flat" cmpd="sng" algn="ctr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prstDash val="solid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sp>
      <p:sp>
        <p:nvSpPr>
          <p:cNvPr id="23" name="Овал 22">
            <a:extLst>
              <a:ext uri="{FF2B5EF4-FFF2-40B4-BE49-F238E27FC236}">
                <a16:creationId xmlns:a16="http://schemas.microsoft.com/office/drawing/2014/main" id="{3F5729E9-78C8-471F-A6A2-A2064601DF6B}"/>
              </a:ext>
            </a:extLst>
          </p:cNvPr>
          <p:cNvSpPr/>
          <p:nvPr/>
        </p:nvSpPr>
        <p:spPr>
          <a:xfrm>
            <a:off x="6543074" y="994995"/>
            <a:ext cx="432137" cy="432138"/>
          </a:xfrm>
          <a:prstGeom prst="ellipse">
            <a:avLst/>
          </a:prstGeom>
          <a:solidFill>
            <a:srgbClr val="006699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4" name="Стрелка: вправо 13">
            <a:extLst>
              <a:ext uri="{FF2B5EF4-FFF2-40B4-BE49-F238E27FC236}">
                <a16:creationId xmlns:a16="http://schemas.microsoft.com/office/drawing/2014/main" id="{A2EF6A2A-B191-4F8E-BAD4-E03E7DB62F2E}"/>
              </a:ext>
            </a:extLst>
          </p:cNvPr>
          <p:cNvSpPr/>
          <p:nvPr/>
        </p:nvSpPr>
        <p:spPr>
          <a:xfrm rot="10800000">
            <a:off x="7357563" y="3438514"/>
            <a:ext cx="290157" cy="268925"/>
          </a:xfrm>
          <a:prstGeom prst="rightArrow">
            <a:avLst/>
          </a:prstGeom>
          <a:solidFill>
            <a:srgbClr val="00206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25" name="Стрелка: вправо 14">
            <a:extLst>
              <a:ext uri="{FF2B5EF4-FFF2-40B4-BE49-F238E27FC236}">
                <a16:creationId xmlns:a16="http://schemas.microsoft.com/office/drawing/2014/main" id="{8355A980-7A35-41F3-8620-744FD1C099D9}"/>
              </a:ext>
            </a:extLst>
          </p:cNvPr>
          <p:cNvSpPr/>
          <p:nvPr/>
        </p:nvSpPr>
        <p:spPr>
          <a:xfrm rot="10800000">
            <a:off x="6213590" y="1097394"/>
            <a:ext cx="290157" cy="268925"/>
          </a:xfrm>
          <a:prstGeom prst="rightArrow">
            <a:avLst/>
          </a:prstGeom>
          <a:solidFill>
            <a:srgbClr val="006699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26" name="Ellipse 3">
            <a:extLst>
              <a:ext uri="{FF2B5EF4-FFF2-40B4-BE49-F238E27FC236}">
                <a16:creationId xmlns:a16="http://schemas.microsoft.com/office/drawing/2014/main" id="{3CCA8F03-0F81-44F7-B14A-95B8207E4B5D}"/>
              </a:ext>
            </a:extLst>
          </p:cNvPr>
          <p:cNvSpPr/>
          <p:nvPr/>
        </p:nvSpPr>
        <p:spPr>
          <a:xfrm>
            <a:off x="3441887" y="2240569"/>
            <a:ext cx="2625680" cy="2625679"/>
          </a:xfrm>
          <a:prstGeom prst="ellipse">
            <a:avLst/>
          </a:prstGeom>
          <a:blipFill>
            <a:blip r:embed="rId2"/>
            <a:stretch>
              <a:fillRect/>
            </a:stretch>
          </a:blipFill>
          <a:ln w="19050" cap="flat" cmpd="sng" algn="ctr">
            <a:solidFill>
              <a:srgbClr val="B8DCF2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ru-RU" sz="2400" b="1" kern="0" spc="-150" dirty="0">
                <a:solidFill>
                  <a:srgbClr val="002060"/>
                </a:solidFill>
              </a:rPr>
              <a:t>ЦИФРОВОЙ ДВОЙНИК  НЕДР РОССИИ</a:t>
            </a: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5EEBEB50-6BAD-488E-8A6F-08E092D41696}"/>
              </a:ext>
            </a:extLst>
          </p:cNvPr>
          <p:cNvSpPr/>
          <p:nvPr/>
        </p:nvSpPr>
        <p:spPr>
          <a:xfrm>
            <a:off x="6912539" y="5816033"/>
            <a:ext cx="2725586" cy="345710"/>
          </a:xfrm>
          <a:prstGeom prst="rect">
            <a:avLst/>
          </a:prstGeom>
          <a:solidFill>
            <a:srgbClr val="006699"/>
          </a:solidFill>
          <a:ln w="25400" cap="flat" cmpd="sng" algn="ctr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prstDash val="solid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sp>
      <p:sp>
        <p:nvSpPr>
          <p:cNvPr id="28" name="Овал 27">
            <a:extLst>
              <a:ext uri="{FF2B5EF4-FFF2-40B4-BE49-F238E27FC236}">
                <a16:creationId xmlns:a16="http://schemas.microsoft.com/office/drawing/2014/main" id="{3F5729E9-78C8-471F-A6A2-A2064601DF6B}"/>
              </a:ext>
            </a:extLst>
          </p:cNvPr>
          <p:cNvSpPr/>
          <p:nvPr/>
        </p:nvSpPr>
        <p:spPr>
          <a:xfrm>
            <a:off x="6660724" y="5772820"/>
            <a:ext cx="432137" cy="432138"/>
          </a:xfrm>
          <a:prstGeom prst="ellipse">
            <a:avLst/>
          </a:prstGeom>
          <a:solidFill>
            <a:srgbClr val="006699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9" name="Стрелка: вправо 14">
            <a:extLst>
              <a:ext uri="{FF2B5EF4-FFF2-40B4-BE49-F238E27FC236}">
                <a16:creationId xmlns:a16="http://schemas.microsoft.com/office/drawing/2014/main" id="{8355A980-7A35-41F3-8620-744FD1C099D9}"/>
              </a:ext>
            </a:extLst>
          </p:cNvPr>
          <p:cNvSpPr/>
          <p:nvPr/>
        </p:nvSpPr>
        <p:spPr>
          <a:xfrm rot="10800000">
            <a:off x="6331240" y="5875218"/>
            <a:ext cx="290157" cy="268925"/>
          </a:xfrm>
          <a:prstGeom prst="rightArrow">
            <a:avLst/>
          </a:prstGeom>
          <a:solidFill>
            <a:srgbClr val="006699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977282" y="1067553"/>
            <a:ext cx="2336227" cy="265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chemeClr val="bg1"/>
                </a:solidFill>
              </a:rPr>
              <a:t>Информационные системы РАН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7059902" y="5851707"/>
            <a:ext cx="2513724" cy="265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>
                <a:solidFill>
                  <a:schemeClr val="bg1"/>
                </a:solidFill>
              </a:rPr>
              <a:t>Межведомственное взаимодействие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689875" y="1792753"/>
            <a:ext cx="2562990" cy="441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chemeClr val="bg1"/>
                </a:solidFill>
              </a:rPr>
              <a:t>Автоматизированная система лицензирования недропользования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965704" y="2319469"/>
            <a:ext cx="2562990" cy="441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chemeClr val="bg1"/>
                </a:solidFill>
              </a:rPr>
              <a:t>Государственный кадастр месторождений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8137266" y="3348983"/>
            <a:ext cx="2562990" cy="441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chemeClr val="bg1"/>
                </a:solidFill>
              </a:rPr>
              <a:t>Единая геолого-</a:t>
            </a:r>
          </a:p>
          <a:p>
            <a:r>
              <a:rPr lang="ru-RU" sz="1200" dirty="0">
                <a:solidFill>
                  <a:schemeClr val="bg1"/>
                </a:solidFill>
              </a:rPr>
              <a:t>картографическая модель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8154352" y="2826776"/>
            <a:ext cx="1958650" cy="441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chemeClr val="bg1"/>
                </a:solidFill>
              </a:rPr>
              <a:t>Государственный баланс</a:t>
            </a:r>
          </a:p>
          <a:p>
            <a:r>
              <a:rPr lang="ru-RU" sz="1200" dirty="0">
                <a:solidFill>
                  <a:schemeClr val="bg1"/>
                </a:solidFill>
              </a:rPr>
              <a:t>запасов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8023131" y="4303153"/>
            <a:ext cx="2562990" cy="441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err="1">
                <a:solidFill>
                  <a:schemeClr val="bg1"/>
                </a:solidFill>
              </a:rPr>
              <a:t>Георастровая</a:t>
            </a:r>
            <a:r>
              <a:rPr lang="ru-RU" sz="1200" dirty="0">
                <a:solidFill>
                  <a:schemeClr val="bg1"/>
                </a:solidFill>
              </a:rPr>
              <a:t> база</a:t>
            </a:r>
          </a:p>
          <a:p>
            <a:r>
              <a:rPr lang="ru-RU" sz="1200" dirty="0">
                <a:solidFill>
                  <a:schemeClr val="bg1"/>
                </a:solidFill>
              </a:rPr>
              <a:t>данных </a:t>
            </a:r>
            <a:r>
              <a:rPr lang="ru-RU" sz="1200" dirty="0" err="1">
                <a:solidFill>
                  <a:schemeClr val="bg1"/>
                </a:solidFill>
              </a:rPr>
              <a:t>Госгеолкарт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7720645" y="4839536"/>
            <a:ext cx="2562990" cy="441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chemeClr val="bg1"/>
                </a:solidFill>
              </a:rPr>
              <a:t>Специализированные базы</a:t>
            </a:r>
          </a:p>
          <a:p>
            <a:r>
              <a:rPr lang="ru-RU" sz="1200" dirty="0">
                <a:solidFill>
                  <a:schemeClr val="bg1"/>
                </a:solidFill>
              </a:rPr>
              <a:t>данных ФГБУ «ВСЕГЕИ»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7364571" y="5361838"/>
            <a:ext cx="2733830" cy="412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dirty="0">
                <a:solidFill>
                  <a:schemeClr val="bg1"/>
                </a:solidFill>
              </a:rPr>
              <a:t>Специализированные базы данных подведомственных учреждений </a:t>
            </a:r>
            <a:r>
              <a:rPr lang="ru-RU" sz="1050" dirty="0" err="1">
                <a:solidFill>
                  <a:schemeClr val="bg1"/>
                </a:solidFill>
              </a:rPr>
              <a:t>Роснедра</a:t>
            </a:r>
            <a:endParaRPr lang="ru-RU" sz="1050" dirty="0">
              <a:solidFill>
                <a:schemeClr val="bg1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300041" y="1836066"/>
            <a:ext cx="288785" cy="3535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7621022" y="2364040"/>
            <a:ext cx="288785" cy="3535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7804017" y="2883584"/>
            <a:ext cx="288785" cy="3535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7814523" y="3390693"/>
            <a:ext cx="288785" cy="353538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7609047" y="4358484"/>
            <a:ext cx="288785" cy="3535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7380534" y="4880633"/>
            <a:ext cx="288785" cy="3535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7016650" y="5374033"/>
            <a:ext cx="288785" cy="3535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3154328" y="1247058"/>
            <a:ext cx="3153065" cy="1553514"/>
          </a:xfrm>
          <a:prstGeom prst="rect">
            <a:avLst/>
          </a:prstGeom>
          <a:noFill/>
        </p:spPr>
        <p:txBody>
          <a:bodyPr wrap="none" rtlCol="0">
            <a:prstTxWarp prst="textArchUp">
              <a:avLst>
                <a:gd name="adj" fmla="val 12294939"/>
              </a:avLst>
            </a:prstTxWarp>
            <a:spAutoFit/>
          </a:bodyPr>
          <a:lstStyle/>
          <a:p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Единый интерфейс приложения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3101598" y="2349211"/>
            <a:ext cx="3357362" cy="2968399"/>
          </a:xfrm>
          <a:prstGeom prst="rect">
            <a:avLst/>
          </a:prstGeom>
          <a:noFill/>
        </p:spPr>
        <p:txBody>
          <a:bodyPr wrap="none" rtlCol="0">
            <a:prstTxWarp prst="textArchDown">
              <a:avLst>
                <a:gd name="adj" fmla="val 2776414"/>
              </a:avLst>
            </a:prstTxWarp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Единый поисковый механизм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2672367" y="1884560"/>
            <a:ext cx="3078616" cy="3294610"/>
          </a:xfrm>
          <a:prstGeom prst="rect">
            <a:avLst/>
          </a:prstGeom>
          <a:noFill/>
        </p:spPr>
        <p:txBody>
          <a:bodyPr wrap="none" rtlCol="0">
            <a:prstTxWarp prst="textArchDown">
              <a:avLst>
                <a:gd name="adj" fmla="val 18313979"/>
              </a:avLst>
            </a:prstTxWarp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Единый интерфейс доступа</a:t>
            </a:r>
          </a:p>
        </p:txBody>
      </p:sp>
      <p:sp>
        <p:nvSpPr>
          <p:cNvPr id="50" name="Полилиния: фигура 33">
            <a:extLst>
              <a:ext uri="{FF2B5EF4-FFF2-40B4-BE49-F238E27FC236}">
                <a16:creationId xmlns:a16="http://schemas.microsoft.com/office/drawing/2014/main" id="{DF7418F6-3E73-4BCA-96CD-504554FED6E1}"/>
              </a:ext>
            </a:extLst>
          </p:cNvPr>
          <p:cNvSpPr/>
          <p:nvPr/>
        </p:nvSpPr>
        <p:spPr>
          <a:xfrm>
            <a:off x="7826149" y="3874020"/>
            <a:ext cx="2336002" cy="345710"/>
          </a:xfrm>
          <a:custGeom>
            <a:avLst/>
            <a:gdLst>
              <a:gd name="connsiteX0" fmla="*/ 0 w 5329625"/>
              <a:gd name="connsiteY0" fmla="*/ 0 h 842798"/>
              <a:gd name="connsiteX1" fmla="*/ 5329625 w 5329625"/>
              <a:gd name="connsiteY1" fmla="*/ 0 h 842798"/>
              <a:gd name="connsiteX2" fmla="*/ 5329625 w 5329625"/>
              <a:gd name="connsiteY2" fmla="*/ 842798 h 842798"/>
              <a:gd name="connsiteX3" fmla="*/ 0 w 5329625"/>
              <a:gd name="connsiteY3" fmla="*/ 842798 h 842798"/>
              <a:gd name="connsiteX4" fmla="*/ 0 w 5329625"/>
              <a:gd name="connsiteY4" fmla="*/ 0 h 842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29625" h="842798">
                <a:moveTo>
                  <a:pt x="0" y="0"/>
                </a:moveTo>
                <a:lnTo>
                  <a:pt x="5329625" y="0"/>
                </a:lnTo>
                <a:lnTo>
                  <a:pt x="5329625" y="842798"/>
                </a:lnTo>
                <a:lnTo>
                  <a:pt x="0" y="842798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  <a:ln>
            <a:solidFill>
              <a:srgbClr val="3E75A6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68971" tIns="60960" rIns="60960" bIns="60960" numCol="1" spcCol="1270" anchor="ctr" anchorCtr="0">
            <a:noAutofit/>
          </a:bodyPr>
          <a:lstStyle/>
          <a:p>
            <a:pPr marL="0" lvl="0" indent="0" algn="l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ru-RU" sz="1200" kern="1200" dirty="0"/>
          </a:p>
        </p:txBody>
      </p:sp>
      <p:sp>
        <p:nvSpPr>
          <p:cNvPr id="51" name="TextBox 50"/>
          <p:cNvSpPr txBox="1"/>
          <p:nvPr/>
        </p:nvSpPr>
        <p:spPr>
          <a:xfrm>
            <a:off x="8092802" y="3813205"/>
            <a:ext cx="24236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chemeClr val="bg1"/>
                </a:solidFill>
              </a:rPr>
              <a:t>Структурированный массив сводных и обзорных карт</a:t>
            </a:r>
          </a:p>
        </p:txBody>
      </p:sp>
      <p:sp>
        <p:nvSpPr>
          <p:cNvPr id="53" name="Овал 52">
            <a:extLst>
              <a:ext uri="{FF2B5EF4-FFF2-40B4-BE49-F238E27FC236}">
                <a16:creationId xmlns:a16="http://schemas.microsoft.com/office/drawing/2014/main" id="{C6AB322F-1D3F-45E3-997B-64036084C857}"/>
              </a:ext>
            </a:extLst>
          </p:cNvPr>
          <p:cNvSpPr/>
          <p:nvPr/>
        </p:nvSpPr>
        <p:spPr>
          <a:xfrm>
            <a:off x="7705128" y="3836181"/>
            <a:ext cx="432138" cy="432138"/>
          </a:xfrm>
          <a:prstGeom prst="ellipse">
            <a:avLst/>
          </a:prstGeom>
          <a:solidFill>
            <a:srgbClr val="FF0000"/>
          </a:solidFill>
          <a:ln>
            <a:solidFill>
              <a:srgbClr val="3E75A6"/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r>
              <a:rPr lang="ru-RU" dirty="0">
                <a:solidFill>
                  <a:srgbClr val="FFFFFF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7076934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5F05790-B027-4CC7-A973-FA5B8826A2A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90850"/>
            <a:ext cx="12192000" cy="523136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893560" y="2584174"/>
            <a:ext cx="26725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rgbClr val="232C82"/>
                </a:solidFill>
              </a:rPr>
              <a:t>Спасибо за внимание!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FDC607F6-FA4A-4AD6-A37D-9949F008E55B}"/>
              </a:ext>
            </a:extLst>
          </p:cNvPr>
          <p:cNvSpPr/>
          <p:nvPr/>
        </p:nvSpPr>
        <p:spPr>
          <a:xfrm>
            <a:off x="0" y="0"/>
            <a:ext cx="12207764" cy="830997"/>
          </a:xfrm>
          <a:prstGeom prst="rect">
            <a:avLst/>
          </a:prstGeom>
          <a:solidFill>
            <a:srgbClr val="232C82"/>
          </a:solidFill>
        </p:spPr>
        <p:txBody>
          <a:bodyPr wrap="square" tIns="0" bIns="0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</a:rPr>
              <a:t>Всероссийское совещание «Состояние и перспективы развития Государственного геологического картографирования территории Российской Федерации и ее континентального шельфа»</a:t>
            </a:r>
          </a:p>
          <a:p>
            <a:pPr algn="ctr"/>
            <a:r>
              <a:rPr lang="ru-RU" b="1" dirty="0">
                <a:solidFill>
                  <a:schemeClr val="bg1"/>
                </a:solidFill>
              </a:rPr>
              <a:t>25-27 апреля 2023 года</a:t>
            </a:r>
          </a:p>
        </p:txBody>
      </p:sp>
    </p:spTree>
    <p:extLst>
      <p:ext uri="{BB962C8B-B14F-4D97-AF65-F5344CB8AC3E}">
        <p14:creationId xmlns:p14="http://schemas.microsoft.com/office/powerpoint/2010/main" val="12067037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49">
            <a:extLst>
              <a:ext uri="{FF2B5EF4-FFF2-40B4-BE49-F238E27FC236}">
                <a16:creationId xmlns:a16="http://schemas.microsoft.com/office/drawing/2014/main" id="{11809A1D-49E7-4B99-A1D6-A5A6C2B0D29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39584" y="1467769"/>
            <a:ext cx="2743170" cy="173781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66055" y="1467769"/>
            <a:ext cx="2743991" cy="173781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81054" y="4437953"/>
            <a:ext cx="2743991" cy="165635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5" descr="P:\ПапкаОбмена\Молчанов А.В\MINERAG_MAP_10_16_A4.jpg">
            <a:extLst>
              <a:ext uri="{FF2B5EF4-FFF2-40B4-BE49-F238E27FC236}">
                <a16:creationId xmlns:a16="http://schemas.microsoft.com/office/drawing/2014/main" id="{F40F45E9-45D8-4E08-B3AC-04373A07DF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00728" y="1642578"/>
            <a:ext cx="2731152" cy="150403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981112" y="1142024"/>
            <a:ext cx="2743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Геологическая карта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830766" y="1158439"/>
            <a:ext cx="2743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Тектоническая карта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049986" y="1180189"/>
            <a:ext cx="32598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Прогнозно-</a:t>
            </a:r>
            <a:r>
              <a:rPr lang="ru-RU" sz="1400" dirty="0" err="1"/>
              <a:t>минерагеническая</a:t>
            </a:r>
            <a:r>
              <a:rPr lang="ru-RU" sz="1400" dirty="0"/>
              <a:t> карта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6426" y="4439506"/>
            <a:ext cx="2808732" cy="157642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15727" y="4439506"/>
            <a:ext cx="2718557" cy="155183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7" name="TextBox 16"/>
          <p:cNvSpPr txBox="1"/>
          <p:nvPr/>
        </p:nvSpPr>
        <p:spPr>
          <a:xfrm>
            <a:off x="2718562" y="855279"/>
            <a:ext cx="66956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Карты сводного и обзорного геологического картографирования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4300" y="88574"/>
            <a:ext cx="119729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Массив  полистных  цифровых комплектов геологических карт масштаба 1:1М третьего поколения,  </a:t>
            </a:r>
          </a:p>
          <a:p>
            <a:pPr algn="ctr"/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обеспечивающий технологию обновления сводных карт</a:t>
            </a:r>
          </a:p>
        </p:txBody>
      </p:sp>
      <p:sp>
        <p:nvSpPr>
          <p:cNvPr id="19" name="Двойная стрелка вверх/вниз 18"/>
          <p:cNvSpPr/>
          <p:nvPr/>
        </p:nvSpPr>
        <p:spPr>
          <a:xfrm>
            <a:off x="1514319" y="3313157"/>
            <a:ext cx="393700" cy="734340"/>
          </a:xfrm>
          <a:prstGeom prst="upDownArrow">
            <a:avLst/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50000">
                <a:schemeClr val="accent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Двойная стрелка вверх/вниз 20"/>
          <p:cNvSpPr/>
          <p:nvPr/>
        </p:nvSpPr>
        <p:spPr>
          <a:xfrm>
            <a:off x="4453795" y="3302190"/>
            <a:ext cx="393700" cy="734340"/>
          </a:xfrm>
          <a:prstGeom prst="upDownArrow">
            <a:avLst/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50000">
                <a:schemeClr val="accent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Двойная стрелка вверх/вниз 21"/>
          <p:cNvSpPr/>
          <p:nvPr/>
        </p:nvSpPr>
        <p:spPr>
          <a:xfrm>
            <a:off x="10269454" y="3283668"/>
            <a:ext cx="393700" cy="734340"/>
          </a:xfrm>
          <a:prstGeom prst="upDownArrow">
            <a:avLst/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50000">
                <a:schemeClr val="accent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EF751D3-B90D-44D1-8B71-6062962316C0}"/>
              </a:ext>
            </a:extLst>
          </p:cNvPr>
          <p:cNvSpPr txBox="1"/>
          <p:nvPr/>
        </p:nvSpPr>
        <p:spPr>
          <a:xfrm>
            <a:off x="3571240" y="4047497"/>
            <a:ext cx="4618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Полистные комплекты Госгеолкарты-1000/3</a:t>
            </a:r>
          </a:p>
        </p:txBody>
      </p:sp>
      <p:pic>
        <p:nvPicPr>
          <p:cNvPr id="24" name="Рисунок 51">
            <a:extLst>
              <a:ext uri="{FF2B5EF4-FFF2-40B4-BE49-F238E27FC236}">
                <a16:creationId xmlns:a16="http://schemas.microsoft.com/office/drawing/2014/main" id="{062FE043-F2B3-4C2A-91D0-A95604CEA87A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lum bright="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8042" y="1503010"/>
            <a:ext cx="2927267" cy="170016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E008BB46-5BF8-43FF-9509-DF36C269E74C}"/>
              </a:ext>
            </a:extLst>
          </p:cNvPr>
          <p:cNvSpPr txBox="1"/>
          <p:nvPr/>
        </p:nvSpPr>
        <p:spPr>
          <a:xfrm>
            <a:off x="6077410" y="1158439"/>
            <a:ext cx="2743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Карта четвертичных образований</a:t>
            </a:r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B38166BB-339D-49CD-87A2-B11E3026108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70446" y="4455921"/>
            <a:ext cx="2939862" cy="173773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7" name="Двойная стрелка вверх/вниз 19">
            <a:extLst>
              <a:ext uri="{FF2B5EF4-FFF2-40B4-BE49-F238E27FC236}">
                <a16:creationId xmlns:a16="http://schemas.microsoft.com/office/drawing/2014/main" id="{DA25291F-994F-47FC-A886-83D57B90B999}"/>
              </a:ext>
            </a:extLst>
          </p:cNvPr>
          <p:cNvSpPr/>
          <p:nvPr/>
        </p:nvSpPr>
        <p:spPr>
          <a:xfrm>
            <a:off x="7334825" y="3320158"/>
            <a:ext cx="393700" cy="734340"/>
          </a:xfrm>
          <a:prstGeom prst="upDownArrow">
            <a:avLst/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50000">
                <a:schemeClr val="accent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19300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ятиугольник 15"/>
          <p:cNvSpPr/>
          <p:nvPr/>
        </p:nvSpPr>
        <p:spPr>
          <a:xfrm>
            <a:off x="156358" y="3244881"/>
            <a:ext cx="672315" cy="484632"/>
          </a:xfrm>
          <a:prstGeom prst="homePlate">
            <a:avLst>
              <a:gd name="adj" fmla="val 38208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ятиугольник 14"/>
          <p:cNvSpPr/>
          <p:nvPr/>
        </p:nvSpPr>
        <p:spPr>
          <a:xfrm>
            <a:off x="156359" y="1322738"/>
            <a:ext cx="672315" cy="484632"/>
          </a:xfrm>
          <a:prstGeom prst="homePlate">
            <a:avLst>
              <a:gd name="adj" fmla="val 38208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ятиугольник 13"/>
          <p:cNvSpPr/>
          <p:nvPr/>
        </p:nvSpPr>
        <p:spPr>
          <a:xfrm>
            <a:off x="156360" y="2373963"/>
            <a:ext cx="672315" cy="484632"/>
          </a:xfrm>
          <a:prstGeom prst="homePlate">
            <a:avLst>
              <a:gd name="adj" fmla="val 38208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360" y="4304201"/>
            <a:ext cx="2231487" cy="145895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64729" y="1363507"/>
            <a:ext cx="11389121" cy="25176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96000" indent="-396000" algn="just" fontAlgn="t">
              <a:lnSpc>
                <a:spcPct val="105000"/>
              </a:lnSpc>
              <a:spcBef>
                <a:spcPts val="600"/>
              </a:spcBef>
              <a:spcAft>
                <a:spcPts val="600"/>
              </a:spcAft>
              <a:buAutoNum type="arabicPeriod"/>
            </a:pPr>
            <a:r>
              <a:rPr lang="ru-RU" sz="16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Разработка общей архитектуры и средств организации геолого-картографических материалов сводных и обзорных карт</a:t>
            </a:r>
          </a:p>
          <a:p>
            <a:pPr marL="396000" indent="-396000" algn="just" fontAlgn="t">
              <a:lnSpc>
                <a:spcPct val="105000"/>
              </a:lnSpc>
              <a:spcBef>
                <a:spcPts val="600"/>
              </a:spcBef>
              <a:spcAft>
                <a:spcPts val="600"/>
              </a:spcAft>
              <a:buAutoNum type="arabicPeriod"/>
            </a:pPr>
            <a:endParaRPr lang="ru-RU" sz="16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96000" indent="-396000" algn="just" fontAlgn="t">
              <a:lnSpc>
                <a:spcPct val="105000"/>
              </a:lnSpc>
              <a:spcBef>
                <a:spcPts val="600"/>
              </a:spcBef>
              <a:spcAft>
                <a:spcPts val="600"/>
              </a:spcAft>
              <a:buAutoNum type="arabicPeriod"/>
            </a:pPr>
            <a:r>
              <a:rPr lang="ru-RU" sz="16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Подготовка набора базовых основ сводных и обзорных карт </a:t>
            </a:r>
          </a:p>
          <a:p>
            <a:pPr marL="396000" indent="-396000" algn="just" fontAlgn="t">
              <a:lnSpc>
                <a:spcPct val="105000"/>
              </a:lnSpc>
              <a:spcBef>
                <a:spcPts val="600"/>
              </a:spcBef>
              <a:spcAft>
                <a:spcPts val="600"/>
              </a:spcAft>
              <a:buAutoNum type="arabicPeriod"/>
            </a:pPr>
            <a:endParaRPr lang="ru-RU" sz="16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96000" indent="-396000" algn="just" fontAlgn="t">
              <a:lnSpc>
                <a:spcPct val="105000"/>
              </a:lnSpc>
              <a:spcBef>
                <a:spcPts val="600"/>
              </a:spcBef>
              <a:spcAft>
                <a:spcPts val="600"/>
              </a:spcAft>
              <a:buAutoNum type="arabicPeriod"/>
            </a:pPr>
            <a:r>
              <a:rPr lang="ru-RU" sz="16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Разработка интерфейсов доступа и интерактивного многопользовательского редактирования пространственных и атрибутивных данных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465054" y="5868594"/>
            <a:ext cx="2380869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50" dirty="0">
                <a:latin typeface="Times New Roman" panose="02020603050405020304" pitchFamily="18" charset="0"/>
                <a:ea typeface="Calibri" panose="020F0502020204030204" pitchFamily="34" charset="0"/>
              </a:rPr>
              <a:t>Пример геофизической карты.</a:t>
            </a:r>
            <a:endParaRPr lang="ru-RU" sz="105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93559" y="5831684"/>
            <a:ext cx="1921979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50" dirty="0">
                <a:latin typeface="Times New Roman" panose="02020603050405020304" pitchFamily="18" charset="0"/>
                <a:ea typeface="Calibri" panose="020F0502020204030204" pitchFamily="34" charset="0"/>
              </a:rPr>
              <a:t>Служебная схема данных</a:t>
            </a:r>
            <a:endParaRPr lang="ru-RU" sz="105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9853303" y="5832996"/>
            <a:ext cx="246643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50" dirty="0">
                <a:latin typeface="Times New Roman" panose="02020603050405020304" pitchFamily="18" charset="0"/>
                <a:ea typeface="Calibri" panose="020F0502020204030204" pitchFamily="34" charset="0"/>
              </a:rPr>
              <a:t>Пример интерфейса механизма построения матричной легенды</a:t>
            </a:r>
            <a:endParaRPr lang="ru-RU" sz="105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3996" y="4516108"/>
            <a:ext cx="2433597" cy="133403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52719" y="4497653"/>
            <a:ext cx="2734506" cy="125391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59543" y="4509721"/>
            <a:ext cx="2850286" cy="1303594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6404526" y="5850139"/>
            <a:ext cx="2560319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50" dirty="0">
                <a:latin typeface="Times New Roman" panose="02020603050405020304" pitchFamily="18" charset="0"/>
              </a:rPr>
              <a:t>Интерфейс редактора иерархических словарей</a:t>
            </a:r>
            <a:endParaRPr lang="ru-RU" sz="1050" dirty="0"/>
          </a:p>
        </p:txBody>
      </p:sp>
      <p:sp>
        <p:nvSpPr>
          <p:cNvPr id="12" name="TextBox 11"/>
          <p:cNvSpPr txBox="1"/>
          <p:nvPr/>
        </p:nvSpPr>
        <p:spPr>
          <a:xfrm>
            <a:off x="114300" y="88574"/>
            <a:ext cx="119729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Новые технологические решения формирования структурированного массива цифровой геологической информации сводных и обзорных карт</a:t>
            </a:r>
            <a:endParaRPr lang="ru-RU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4853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5320" y="1306235"/>
            <a:ext cx="435370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600" b="1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Разработан формализованный алгоритм управления версиями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b="22856"/>
          <a:stretch/>
        </p:blipFill>
        <p:spPr>
          <a:xfrm>
            <a:off x="5997574" y="1007459"/>
            <a:ext cx="5737478" cy="4186842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181386AB-9EBB-4685-B6D3-E22A15BC0D51}"/>
              </a:ext>
            </a:extLst>
          </p:cNvPr>
          <p:cNvSpPr/>
          <p:nvPr/>
        </p:nvSpPr>
        <p:spPr>
          <a:xfrm>
            <a:off x="305319" y="1891010"/>
            <a:ext cx="5114405" cy="30931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600" dirty="0">
                <a:solidFill>
                  <a:srgbClr val="002060"/>
                </a:solidFill>
              </a:rPr>
              <a:t>Одновременное существование 4 версий :</a:t>
            </a:r>
          </a:p>
          <a:p>
            <a:pPr marL="342900" lvl="0" indent="-3429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ru-RU" sz="1600" dirty="0">
                <a:solidFill>
                  <a:srgbClr val="002060"/>
                </a:solidFill>
              </a:rPr>
              <a:t>рабочая (актуализируемая, автоматическое сохранение) </a:t>
            </a:r>
          </a:p>
          <a:p>
            <a:pPr marL="342900" lvl="0" indent="-3429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ru-RU" sz="1600" dirty="0">
                <a:solidFill>
                  <a:srgbClr val="002060"/>
                </a:solidFill>
              </a:rPr>
              <a:t>оперативная (завершенная актуализация по листу, региону – сохранение по усмотрению автора)</a:t>
            </a:r>
          </a:p>
          <a:p>
            <a:pPr marL="342900" lvl="0" indent="-3429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ru-RU" sz="1600" dirty="0">
                <a:solidFill>
                  <a:srgbClr val="002060"/>
                </a:solidFill>
              </a:rPr>
              <a:t>ежегодная  (итоговая за год или этап, прошедшая  УС - сохраняется и  предусматривается возможность публикации по решению Заказчика) </a:t>
            </a:r>
          </a:p>
          <a:p>
            <a:pPr marL="342900" lvl="0" indent="-3429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ru-RU" sz="1600" dirty="0">
                <a:solidFill>
                  <a:srgbClr val="002060"/>
                </a:solidFill>
              </a:rPr>
              <a:t>Официальная (принятая НРС - публикуется  для широкого доступа по решению Заказчика). </a:t>
            </a:r>
            <a:endParaRPr lang="ru-RU" sz="1600" dirty="0">
              <a:solidFill>
                <a:srgbClr val="00206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90701" y="88574"/>
            <a:ext cx="8801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Архитектура и средства организации геолого-картографических материалов сводных и обзорных карт </a:t>
            </a:r>
            <a:endParaRPr lang="ru-RU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4011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Прямая со стрелкой 1">
            <a:extLst>
              <a:ext uri="{FF2B5EF4-FFF2-40B4-BE49-F238E27FC236}">
                <a16:creationId xmlns:a16="http://schemas.microsoft.com/office/drawing/2014/main" id="{4A65417F-88AA-4D24-BF37-BF59786E9C68}"/>
              </a:ext>
            </a:extLst>
          </p:cNvPr>
          <p:cNvCxnSpPr>
            <a:cxnSpLocks/>
            <a:stCxn id="3" idx="1"/>
            <a:endCxn id="4" idx="3"/>
          </p:cNvCxnSpPr>
          <p:nvPr/>
        </p:nvCxnSpPr>
        <p:spPr>
          <a:xfrm flipH="1">
            <a:off x="2884865" y="3711785"/>
            <a:ext cx="1441261" cy="0"/>
          </a:xfrm>
          <a:prstGeom prst="straightConnector1">
            <a:avLst/>
          </a:prstGeom>
          <a:ln>
            <a:headEnd type="stealth" w="lg" len="med"/>
            <a:tailEnd type="stealth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6126" y="2740409"/>
            <a:ext cx="3295663" cy="1942752"/>
          </a:xfrm>
          <a:prstGeom prst="roundRect">
            <a:avLst>
              <a:gd name="adj" fmla="val 5571"/>
            </a:avLst>
          </a:prstGeom>
          <a:ln>
            <a:solidFill>
              <a:srgbClr val="002060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177" y="2991785"/>
            <a:ext cx="2466688" cy="1440000"/>
          </a:xfrm>
          <a:prstGeom prst="roundRect">
            <a:avLst>
              <a:gd name="adj" fmla="val 5571"/>
            </a:avLst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26692" y="2991785"/>
            <a:ext cx="2472037" cy="1440000"/>
          </a:xfrm>
          <a:prstGeom prst="roundRect">
            <a:avLst>
              <a:gd name="adj" fmla="val 5571"/>
            </a:avLst>
          </a:prstGeom>
          <a:ln>
            <a:solidFill>
              <a:schemeClr val="bg1">
                <a:lumMod val="75000"/>
              </a:schemeClr>
            </a:solidFill>
          </a:ln>
        </p:spPr>
      </p:pic>
      <p:grpSp>
        <p:nvGrpSpPr>
          <p:cNvPr id="6" name="Группа 5"/>
          <p:cNvGrpSpPr/>
          <p:nvPr/>
        </p:nvGrpSpPr>
        <p:grpSpPr>
          <a:xfrm>
            <a:off x="338403" y="433317"/>
            <a:ext cx="11740310" cy="1875277"/>
            <a:chOff x="-1080822" y="810633"/>
            <a:chExt cx="11740310" cy="1875277"/>
          </a:xfrm>
        </p:grpSpPr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331061" y="1245910"/>
              <a:ext cx="2447342" cy="1440000"/>
            </a:xfrm>
            <a:prstGeom prst="roundRect">
              <a:avLst>
                <a:gd name="adj" fmla="val 5571"/>
              </a:avLst>
            </a:prstGeom>
            <a:ln>
              <a:solidFill>
                <a:schemeClr val="bg1">
                  <a:lumMod val="75000"/>
                </a:schemeClr>
              </a:solidFill>
            </a:ln>
          </p:spPr>
        </p:pic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1080822" y="1153622"/>
              <a:ext cx="2453496" cy="1440000"/>
            </a:xfrm>
            <a:prstGeom prst="roundRect">
              <a:avLst>
                <a:gd name="adj" fmla="val 5571"/>
              </a:avLst>
            </a:prstGeom>
            <a:ln>
              <a:solidFill>
                <a:schemeClr val="bg1">
                  <a:lumMod val="75000"/>
                </a:schemeClr>
              </a:solidFill>
            </a:ln>
          </p:spPr>
        </p:pic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174434" y="1165184"/>
              <a:ext cx="2485054" cy="1440000"/>
            </a:xfrm>
            <a:prstGeom prst="roundRect">
              <a:avLst>
                <a:gd name="adj" fmla="val 5571"/>
              </a:avLst>
            </a:prstGeom>
            <a:ln>
              <a:solidFill>
                <a:schemeClr val="bg1">
                  <a:lumMod val="75000"/>
                </a:schemeClr>
              </a:solidFill>
            </a:ln>
          </p:spPr>
        </p:pic>
        <p:sp>
          <p:nvSpPr>
            <p:cNvPr id="10" name="Прямоугольник 9"/>
            <p:cNvSpPr/>
            <p:nvPr/>
          </p:nvSpPr>
          <p:spPr>
            <a:xfrm>
              <a:off x="3467960" y="890446"/>
              <a:ext cx="217354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dirty="0">
                  <a:solidFill>
                    <a:srgbClr val="27277E"/>
                  </a:solidFill>
                </a:rPr>
                <a:t>Геологическая карта</a:t>
              </a:r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8373253" y="822195"/>
              <a:ext cx="218822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dirty="0">
                  <a:solidFill>
                    <a:srgbClr val="27277E"/>
                  </a:solidFill>
                </a:rPr>
                <a:t>Тектоническая карта</a:t>
              </a: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-1062678" y="810633"/>
              <a:ext cx="249953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dirty="0">
                  <a:solidFill>
                    <a:srgbClr val="27277E"/>
                  </a:solidFill>
                </a:rPr>
                <a:t>ГК верхнего докембрия</a:t>
              </a:r>
            </a:p>
          </p:txBody>
        </p:sp>
      </p:grpSp>
      <p:sp>
        <p:nvSpPr>
          <p:cNvPr id="13" name="Прямоугольник 12"/>
          <p:cNvSpPr/>
          <p:nvPr/>
        </p:nvSpPr>
        <p:spPr>
          <a:xfrm>
            <a:off x="418177" y="2571070"/>
            <a:ext cx="24617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>
                <a:solidFill>
                  <a:srgbClr val="27277E"/>
                </a:solidFill>
              </a:rPr>
              <a:t>ГК нижнего докембрия</a:t>
            </a:r>
          </a:p>
        </p:txBody>
      </p:sp>
      <p:cxnSp>
        <p:nvCxnSpPr>
          <p:cNvPr id="14" name="Прямая со стрелкой 13">
            <a:extLst>
              <a:ext uri="{FF2B5EF4-FFF2-40B4-BE49-F238E27FC236}">
                <a16:creationId xmlns:a16="http://schemas.microsoft.com/office/drawing/2014/main" id="{4A65417F-88AA-4D24-BF37-BF59786E9C68}"/>
              </a:ext>
            </a:extLst>
          </p:cNvPr>
          <p:cNvCxnSpPr>
            <a:cxnSpLocks/>
            <a:stCxn id="5" idx="1"/>
            <a:endCxn id="3" idx="3"/>
          </p:cNvCxnSpPr>
          <p:nvPr/>
        </p:nvCxnSpPr>
        <p:spPr>
          <a:xfrm flipH="1">
            <a:off x="7621789" y="3711785"/>
            <a:ext cx="1904903" cy="0"/>
          </a:xfrm>
          <a:prstGeom prst="straightConnector1">
            <a:avLst/>
          </a:prstGeom>
          <a:ln>
            <a:headEnd type="stealth" w="lg" len="med"/>
            <a:tailEnd type="stealth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рямоугольник 14"/>
          <p:cNvSpPr/>
          <p:nvPr/>
        </p:nvSpPr>
        <p:spPr>
          <a:xfrm>
            <a:off x="7788300" y="2535935"/>
            <a:ext cx="2900933" cy="4925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70000"/>
              </a:lnSpc>
            </a:pPr>
            <a:r>
              <a:rPr lang="ru-RU" dirty="0">
                <a:solidFill>
                  <a:srgbClr val="27277E"/>
                </a:solidFill>
              </a:rPr>
              <a:t>Карта магматических формаций</a:t>
            </a:r>
          </a:p>
        </p:txBody>
      </p:sp>
      <p:cxnSp>
        <p:nvCxnSpPr>
          <p:cNvPr id="16" name="Соединительная линия уступом 15"/>
          <p:cNvCxnSpPr>
            <a:stCxn id="9" idx="2"/>
            <a:endCxn id="3" idx="0"/>
          </p:cNvCxnSpPr>
          <p:nvPr/>
        </p:nvCxnSpPr>
        <p:spPr>
          <a:xfrm rot="5400000">
            <a:off x="8148802" y="53024"/>
            <a:ext cx="512541" cy="4862228"/>
          </a:xfrm>
          <a:prstGeom prst="bentConnector3">
            <a:avLst>
              <a:gd name="adj1" fmla="val 50000"/>
            </a:avLst>
          </a:prstGeom>
          <a:noFill/>
          <a:ln w="12700" cap="flat">
            <a:solidFill>
              <a:srgbClr val="3E75A6"/>
            </a:solidFill>
            <a:prstDash val="solid"/>
            <a:miter lim="400000"/>
            <a:headEnd type="triangle" w="lg" len="lg"/>
            <a:tailEnd type="triangle" w="lg" len="lg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7" name="Соединительная линия уступом 16"/>
          <p:cNvCxnSpPr>
            <a:stCxn id="3" idx="0"/>
            <a:endCxn id="8" idx="2"/>
          </p:cNvCxnSpPr>
          <p:nvPr/>
        </p:nvCxnSpPr>
        <p:spPr>
          <a:xfrm rot="16200000" flipV="1">
            <a:off x="3507504" y="273954"/>
            <a:ext cx="524103" cy="4408807"/>
          </a:xfrm>
          <a:prstGeom prst="bentConnector3">
            <a:avLst>
              <a:gd name="adj1" fmla="val 50000"/>
            </a:avLst>
          </a:prstGeom>
          <a:noFill/>
          <a:ln w="12700" cap="flat">
            <a:solidFill>
              <a:srgbClr val="3E75A6"/>
            </a:solidFill>
            <a:prstDash val="solid"/>
            <a:miter lim="400000"/>
            <a:headEnd type="triangle" w="lg" len="lg"/>
            <a:tailEnd type="triangle" w="lg" len="lg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8" name="Соединительная линия уступом 17"/>
          <p:cNvCxnSpPr>
            <a:stCxn id="3" idx="2"/>
            <a:endCxn id="24" idx="3"/>
          </p:cNvCxnSpPr>
          <p:nvPr/>
        </p:nvCxnSpPr>
        <p:spPr>
          <a:xfrm rot="5400000">
            <a:off x="3940657" y="3611132"/>
            <a:ext cx="961273" cy="3105330"/>
          </a:xfrm>
          <a:prstGeom prst="bentConnector2">
            <a:avLst/>
          </a:prstGeom>
          <a:noFill/>
          <a:ln w="12700" cap="flat">
            <a:solidFill>
              <a:srgbClr val="3E75A6"/>
            </a:solidFill>
            <a:prstDash val="solid"/>
            <a:miter lim="400000"/>
            <a:headEnd type="triangle" w="lg" len="lg"/>
            <a:tailEnd type="triangle" w="lg" len="lg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id="{CE77F7FE-A52A-4E3D-A1A1-2B79D6B5F370}"/>
              </a:ext>
            </a:extLst>
          </p:cNvPr>
          <p:cNvSpPr/>
          <p:nvPr/>
        </p:nvSpPr>
        <p:spPr>
          <a:xfrm>
            <a:off x="6211970" y="5172560"/>
            <a:ext cx="1990453" cy="1060188"/>
          </a:xfrm>
          <a:prstGeom prst="roundRect">
            <a:avLst/>
          </a:prstGeom>
          <a:ln w="38100">
            <a:solidFill>
              <a:schemeClr val="bg1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70000"/>
              </a:lnSpc>
            </a:pPr>
            <a:r>
              <a:rPr lang="ru-RU" dirty="0" err="1"/>
              <a:t>Пометальные</a:t>
            </a:r>
            <a:r>
              <a:rPr lang="ru-RU" dirty="0"/>
              <a:t> карты</a:t>
            </a:r>
          </a:p>
        </p:txBody>
      </p:sp>
      <p:sp>
        <p:nvSpPr>
          <p:cNvPr id="20" name="Прямоугольник: скругленные углы 18">
            <a:extLst>
              <a:ext uri="{FF2B5EF4-FFF2-40B4-BE49-F238E27FC236}">
                <a16:creationId xmlns:a16="http://schemas.microsoft.com/office/drawing/2014/main" id="{CE77F7FE-A52A-4E3D-A1A1-2B79D6B5F370}"/>
              </a:ext>
            </a:extLst>
          </p:cNvPr>
          <p:cNvSpPr/>
          <p:nvPr/>
        </p:nvSpPr>
        <p:spPr>
          <a:xfrm>
            <a:off x="8440435" y="5172899"/>
            <a:ext cx="1990453" cy="1060188"/>
          </a:xfrm>
          <a:prstGeom prst="roundRect">
            <a:avLst/>
          </a:prstGeom>
          <a:ln w="38100">
            <a:solidFill>
              <a:schemeClr val="bg1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70000"/>
              </a:lnSpc>
            </a:pPr>
            <a:r>
              <a:rPr lang="ru-RU" dirty="0"/>
              <a:t>Карта четвертичных образований</a:t>
            </a:r>
          </a:p>
        </p:txBody>
      </p:sp>
      <p:cxnSp>
        <p:nvCxnSpPr>
          <p:cNvPr id="21" name="Соединительная линия уступом 20"/>
          <p:cNvCxnSpPr>
            <a:stCxn id="3" idx="2"/>
            <a:endCxn id="19" idx="0"/>
          </p:cNvCxnSpPr>
          <p:nvPr/>
        </p:nvCxnSpPr>
        <p:spPr>
          <a:xfrm rot="16200000" flipH="1">
            <a:off x="6345878" y="4311240"/>
            <a:ext cx="489399" cy="1233239"/>
          </a:xfrm>
          <a:prstGeom prst="bentConnector3">
            <a:avLst>
              <a:gd name="adj1" fmla="val 50000"/>
            </a:avLst>
          </a:prstGeom>
          <a:noFill/>
          <a:ln w="12700" cap="flat">
            <a:solidFill>
              <a:srgbClr val="3E75A6"/>
            </a:solidFill>
            <a:prstDash val="solid"/>
            <a:miter lim="400000"/>
            <a:headEnd type="triangle" w="lg" len="lg"/>
            <a:tailEnd type="triangle" w="lg" len="lg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2" name="Соединительная линия уступом 21"/>
          <p:cNvCxnSpPr>
            <a:stCxn id="3" idx="2"/>
            <a:endCxn id="20" idx="0"/>
          </p:cNvCxnSpPr>
          <p:nvPr/>
        </p:nvCxnSpPr>
        <p:spPr>
          <a:xfrm rot="16200000" flipH="1">
            <a:off x="7459941" y="3197178"/>
            <a:ext cx="489738" cy="3461704"/>
          </a:xfrm>
          <a:prstGeom prst="bentConnector3">
            <a:avLst>
              <a:gd name="adj1" fmla="val 50000"/>
            </a:avLst>
          </a:prstGeom>
          <a:noFill/>
          <a:ln w="12700" cap="flat">
            <a:solidFill>
              <a:srgbClr val="3E75A6"/>
            </a:solidFill>
            <a:prstDash val="solid"/>
            <a:miter lim="400000"/>
            <a:headEnd type="triangle" w="lg" len="lg"/>
            <a:tailEnd type="triangle" w="lg" len="lg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3" name="Соединительная линия уступом 22"/>
          <p:cNvCxnSpPr>
            <a:stCxn id="3" idx="0"/>
            <a:endCxn id="7" idx="2"/>
          </p:cNvCxnSpPr>
          <p:nvPr/>
        </p:nvCxnSpPr>
        <p:spPr>
          <a:xfrm rot="16200000" flipV="1">
            <a:off x="5758051" y="2524501"/>
            <a:ext cx="431815" cy="1"/>
          </a:xfrm>
          <a:prstGeom prst="bentConnector3">
            <a:avLst>
              <a:gd name="adj1" fmla="val 50000"/>
            </a:avLst>
          </a:prstGeom>
          <a:noFill/>
          <a:ln w="12700" cap="flat">
            <a:solidFill>
              <a:srgbClr val="3E75A6"/>
            </a:solidFill>
            <a:prstDash val="solid"/>
            <a:miter lim="400000"/>
            <a:headEnd type="triangle" w="lg" len="lg"/>
            <a:tailEnd type="triangle" w="lg" len="lg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24" name="Рисунок 2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8874" y="4922827"/>
            <a:ext cx="2459754" cy="1443213"/>
          </a:xfrm>
          <a:prstGeom prst="roundRect">
            <a:avLst>
              <a:gd name="adj" fmla="val 5571"/>
            </a:avLst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25" name="Прямоугольник 24"/>
          <p:cNvSpPr/>
          <p:nvPr/>
        </p:nvSpPr>
        <p:spPr>
          <a:xfrm>
            <a:off x="342008" y="4556287"/>
            <a:ext cx="26140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>
                <a:solidFill>
                  <a:srgbClr val="27277E"/>
                </a:solidFill>
              </a:rPr>
              <a:t>Прогнозно-</a:t>
            </a:r>
            <a:r>
              <a:rPr lang="ru-RU" dirty="0" err="1">
                <a:solidFill>
                  <a:srgbClr val="27277E"/>
                </a:solidFill>
              </a:rPr>
              <a:t>минерагенич</a:t>
            </a:r>
            <a:endParaRPr lang="ru-RU" dirty="0">
              <a:solidFill>
                <a:srgbClr val="27277E"/>
              </a:solidFill>
            </a:endParaRP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E85D6845-1008-44F4-B6F2-DF4C62E406B6}"/>
              </a:ext>
            </a:extLst>
          </p:cNvPr>
          <p:cNvSpPr txBox="1">
            <a:spLocks/>
          </p:cNvSpPr>
          <p:nvPr/>
        </p:nvSpPr>
        <p:spPr>
          <a:xfrm>
            <a:off x="1153800" y="43003"/>
            <a:ext cx="9640313" cy="5284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Набор базовых сводных и обзорных карт, создаваемых силами ВСЕГЕИ </a:t>
            </a:r>
          </a:p>
        </p:txBody>
      </p:sp>
    </p:spTree>
    <p:extLst>
      <p:ext uri="{BB962C8B-B14F-4D97-AF65-F5344CB8AC3E}">
        <p14:creationId xmlns:p14="http://schemas.microsoft.com/office/powerpoint/2010/main" val="3031613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E85D6845-1008-44F4-B6F2-DF4C62E406B6}"/>
              </a:ext>
            </a:extLst>
          </p:cNvPr>
          <p:cNvSpPr txBox="1">
            <a:spLocks/>
          </p:cNvSpPr>
          <p:nvPr/>
        </p:nvSpPr>
        <p:spPr>
          <a:xfrm>
            <a:off x="1153800" y="43003"/>
            <a:ext cx="9640313" cy="5284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Эталонная база знаков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53B6501-46DB-43C8-A732-89557495A0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858" y="723893"/>
            <a:ext cx="6800870" cy="489585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E2E0B03-FAB5-40A3-AD90-B4F9D66469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8701" y="1492250"/>
            <a:ext cx="7094768" cy="513365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810784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37505" y="4623477"/>
            <a:ext cx="2754495" cy="1425572"/>
          </a:xfrm>
          <a:prstGeom prst="rect">
            <a:avLst/>
          </a:prstGeom>
          <a:ln w="3175">
            <a:solidFill>
              <a:schemeClr val="bg1">
                <a:lumMod val="75000"/>
              </a:schemeClr>
            </a:solidFill>
          </a:ln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18893" y="2109072"/>
            <a:ext cx="2743346" cy="1436364"/>
          </a:xfrm>
          <a:prstGeom prst="rect">
            <a:avLst/>
          </a:prstGeom>
          <a:ln w="3175">
            <a:solidFill>
              <a:schemeClr val="bg1">
                <a:lumMod val="75000"/>
              </a:schemeClr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5390" y="4612043"/>
            <a:ext cx="2742127" cy="1440000"/>
          </a:xfrm>
          <a:prstGeom prst="rect">
            <a:avLst/>
          </a:prstGeom>
          <a:ln w="3175">
            <a:solidFill>
              <a:schemeClr val="bg1">
                <a:lumMod val="75000"/>
              </a:schemeClr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69967" y="2148550"/>
            <a:ext cx="2741919" cy="1440000"/>
          </a:xfrm>
          <a:prstGeom prst="rect">
            <a:avLst/>
          </a:prstGeom>
          <a:ln w="3175">
            <a:solidFill>
              <a:schemeClr val="bg1">
                <a:lumMod val="75000"/>
              </a:schemeClr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63955" y="840023"/>
            <a:ext cx="2743902" cy="1440000"/>
          </a:xfrm>
          <a:prstGeom prst="rect">
            <a:avLst/>
          </a:prstGeom>
          <a:ln w="3175">
            <a:solidFill>
              <a:schemeClr val="bg1">
                <a:lumMod val="75000"/>
              </a:schemeClr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89165" y="3457077"/>
            <a:ext cx="2750092" cy="1440000"/>
          </a:xfrm>
          <a:prstGeom prst="rect">
            <a:avLst/>
          </a:prstGeom>
          <a:ln w="3175">
            <a:solidFill>
              <a:schemeClr val="bg1">
                <a:lumMod val="75000"/>
              </a:schemeClr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4553" y="786474"/>
            <a:ext cx="2769571" cy="1440000"/>
          </a:xfrm>
          <a:prstGeom prst="rect">
            <a:avLst/>
          </a:prstGeom>
          <a:ln w="3175">
            <a:solidFill>
              <a:schemeClr val="bg1">
                <a:lumMod val="75000"/>
              </a:schemeClr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2704" y="2683528"/>
            <a:ext cx="2765153" cy="1440000"/>
          </a:xfrm>
          <a:prstGeom prst="rect">
            <a:avLst/>
          </a:prstGeom>
          <a:ln w="3175">
            <a:solidFill>
              <a:schemeClr val="bg1">
                <a:lumMod val="75000"/>
              </a:schemeClr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4553" y="4609049"/>
            <a:ext cx="2763304" cy="1440000"/>
          </a:xfrm>
          <a:prstGeom prst="rect">
            <a:avLst/>
          </a:prstGeom>
          <a:ln w="3175">
            <a:solidFill>
              <a:schemeClr val="bg1">
                <a:lumMod val="75000"/>
              </a:schemeClr>
            </a:solidFill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735091" y="3400585"/>
            <a:ext cx="2743346" cy="1442943"/>
          </a:xfrm>
          <a:prstGeom prst="rect">
            <a:avLst/>
          </a:prstGeom>
          <a:ln w="3175">
            <a:solidFill>
              <a:schemeClr val="bg1">
                <a:lumMod val="75000"/>
              </a:schemeClr>
            </a:solidFill>
          </a:ln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735091" y="779911"/>
            <a:ext cx="2743346" cy="1439491"/>
          </a:xfrm>
          <a:prstGeom prst="rect">
            <a:avLst/>
          </a:prstGeom>
          <a:ln w="3175">
            <a:solidFill>
              <a:schemeClr val="bg1">
                <a:lumMod val="75000"/>
              </a:schemeClr>
            </a:solidFill>
          </a:ln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E85D6845-1008-44F4-B6F2-DF4C62E406B6}"/>
              </a:ext>
            </a:extLst>
          </p:cNvPr>
          <p:cNvSpPr txBox="1">
            <a:spLocks/>
          </p:cNvSpPr>
          <p:nvPr/>
        </p:nvSpPr>
        <p:spPr>
          <a:xfrm>
            <a:off x="1153800" y="43003"/>
            <a:ext cx="9640313" cy="5284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Структурированный  массив цифровой геологической информации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903234" y="441357"/>
            <a:ext cx="435370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600" b="1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Геологическая карта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5115183" y="501469"/>
            <a:ext cx="206215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600" b="1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Тектоническая карта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9707496" y="441357"/>
            <a:ext cx="223776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600" b="1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Геофизические карты</a:t>
            </a:r>
          </a:p>
        </p:txBody>
      </p:sp>
      <p:sp>
        <p:nvSpPr>
          <p:cNvPr id="2" name="Стрелка: изогнутая вниз 1">
            <a:extLst>
              <a:ext uri="{FF2B5EF4-FFF2-40B4-BE49-F238E27FC236}">
                <a16:creationId xmlns:a16="http://schemas.microsoft.com/office/drawing/2014/main" id="{93DF6C7F-32CD-48F8-B1CB-F6B47380C3C9}"/>
              </a:ext>
            </a:extLst>
          </p:cNvPr>
          <p:cNvSpPr/>
          <p:nvPr/>
        </p:nvSpPr>
        <p:spPr>
          <a:xfrm>
            <a:off x="3879850" y="1079500"/>
            <a:ext cx="5018028" cy="1604028"/>
          </a:xfrm>
          <a:prstGeom prst="curvedDownArrow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9" name="Стрелка: изогнутая вниз 18">
            <a:extLst>
              <a:ext uri="{FF2B5EF4-FFF2-40B4-BE49-F238E27FC236}">
                <a16:creationId xmlns:a16="http://schemas.microsoft.com/office/drawing/2014/main" id="{CC0867B5-C4A0-445D-9E39-6A3E3541DFC6}"/>
              </a:ext>
            </a:extLst>
          </p:cNvPr>
          <p:cNvSpPr/>
          <p:nvPr/>
        </p:nvSpPr>
        <p:spPr>
          <a:xfrm rot="10800000">
            <a:off x="3637246" y="4169551"/>
            <a:ext cx="5018028" cy="1604028"/>
          </a:xfrm>
          <a:prstGeom prst="curvedDownArrow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64221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92159" y="992715"/>
            <a:ext cx="6020545" cy="381405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84017" y="422003"/>
            <a:ext cx="57785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002060"/>
                </a:solidFill>
              </a:rPr>
              <a:t>Цифровая геологическая карта территории Российской Федерации и прилегающих акваторий масштаба 1:2 500 000</a:t>
            </a: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4" t="9794" r="744"/>
          <a:stretch/>
        </p:blipFill>
        <p:spPr>
          <a:xfrm>
            <a:off x="5973956" y="1399509"/>
            <a:ext cx="5961026" cy="3296729"/>
          </a:xfrm>
          <a:prstGeom prst="rect">
            <a:avLst/>
          </a:prstGeom>
          <a:ln w="12700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502" y="3274198"/>
            <a:ext cx="6349373" cy="3311619"/>
          </a:xfrm>
          <a:prstGeom prst="rect">
            <a:avLst/>
          </a:prstGeom>
          <a:ln w="12700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2" name="Стрелка: изогнутая вправо 31">
            <a:extLst>
              <a:ext uri="{FF2B5EF4-FFF2-40B4-BE49-F238E27FC236}">
                <a16:creationId xmlns:a16="http://schemas.microsoft.com/office/drawing/2014/main" id="{603DA65A-7B48-4976-BF5F-7B89F4A28B4A}"/>
              </a:ext>
            </a:extLst>
          </p:cNvPr>
          <p:cNvSpPr/>
          <p:nvPr/>
        </p:nvSpPr>
        <p:spPr>
          <a:xfrm rot="19708174">
            <a:off x="4273118" y="2579878"/>
            <a:ext cx="1237836" cy="2943311"/>
          </a:xfrm>
          <a:prstGeom prst="curvedRightArrow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E85D6845-1008-44F4-B6F2-DF4C62E406B6}"/>
              </a:ext>
            </a:extLst>
          </p:cNvPr>
          <p:cNvSpPr txBox="1">
            <a:spLocks/>
          </p:cNvSpPr>
          <p:nvPr/>
        </p:nvSpPr>
        <p:spPr>
          <a:xfrm>
            <a:off x="1153800" y="43003"/>
            <a:ext cx="9640313" cy="5284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Структурированный  массив цифровой геологической информации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94502" y="6278040"/>
            <a:ext cx="46815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i="1" dirty="0">
                <a:solidFill>
                  <a:srgbClr val="151E6A"/>
                </a:solidFill>
                <a:latin typeface="Calibri"/>
                <a:cs typeface="Arial" charset="0"/>
              </a:rPr>
              <a:t>Геологическая карта позднедокембрийских образований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421981" y="1064561"/>
            <a:ext cx="46446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i="1" dirty="0">
                <a:solidFill>
                  <a:srgbClr val="151E6A"/>
                </a:solidFill>
                <a:latin typeface="Calibri"/>
                <a:cs typeface="Arial" charset="0"/>
              </a:rPr>
              <a:t>Геологическая карта раннедокембрийских образований</a:t>
            </a:r>
          </a:p>
        </p:txBody>
      </p:sp>
      <p:sp>
        <p:nvSpPr>
          <p:cNvPr id="8" name="TextBox 5">
            <a:extLst>
              <a:ext uri="{FF2B5EF4-FFF2-40B4-BE49-F238E27FC236}">
                <a16:creationId xmlns:a16="http://schemas.microsoft.com/office/drawing/2014/main" id="{55CD3558-0A19-4D2F-881B-9B5EB4B4DF1F}"/>
              </a:ext>
            </a:extLst>
          </p:cNvPr>
          <p:cNvSpPr txBox="1"/>
          <p:nvPr/>
        </p:nvSpPr>
        <p:spPr>
          <a:xfrm>
            <a:off x="6358146" y="5784376"/>
            <a:ext cx="4326143" cy="30777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Карта позднего докембрия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ED9F4916-4156-44F6-B5E5-B4E7AA92C831}"/>
              </a:ext>
            </a:extLst>
          </p:cNvPr>
          <p:cNvSpPr/>
          <p:nvPr/>
        </p:nvSpPr>
        <p:spPr>
          <a:xfrm>
            <a:off x="6472343" y="5629582"/>
            <a:ext cx="4176585" cy="1055459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9A0FC6E-9A8A-45C6-86F3-F70D11F72AFB}"/>
              </a:ext>
            </a:extLst>
          </p:cNvPr>
          <p:cNvSpPr txBox="1"/>
          <p:nvPr/>
        </p:nvSpPr>
        <p:spPr>
          <a:xfrm>
            <a:off x="6301771" y="5876571"/>
            <a:ext cx="4533822" cy="425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lnSpc>
                <a:spcPts val="1300"/>
              </a:lnSpc>
              <a:defRPr sz="1400" b="0">
                <a:solidFill>
                  <a:schemeClr val="accent1">
                    <a:lumMod val="50000"/>
                  </a:schemeClr>
                </a:solidFill>
                <a:effectLst/>
              </a:defRPr>
            </a:lvl1pPr>
          </a:lstStyle>
          <a:p>
            <a:r>
              <a:rPr lang="ru-RU" sz="1500" b="1" dirty="0">
                <a:solidFill>
                  <a:schemeClr val="accent3">
                    <a:lumMod val="75000"/>
                  </a:schemeClr>
                </a:solidFill>
              </a:rPr>
              <a:t>Пользователи, подключаемые через удаленный рабочий стол ВСЕГЕИ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29C9C8F-B05E-4C6A-AF9D-3819A1E35FFD}"/>
              </a:ext>
            </a:extLst>
          </p:cNvPr>
          <p:cNvSpPr txBox="1"/>
          <p:nvPr/>
        </p:nvSpPr>
        <p:spPr>
          <a:xfrm>
            <a:off x="6301771" y="5674751"/>
            <a:ext cx="4438892" cy="2782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lnSpc>
                <a:spcPts val="1300"/>
              </a:lnSpc>
              <a:defRPr sz="1400" b="0">
                <a:solidFill>
                  <a:schemeClr val="accent1">
                    <a:lumMod val="50000"/>
                  </a:schemeClr>
                </a:solidFill>
                <a:effectLst/>
              </a:defRPr>
            </a:lvl1pPr>
          </a:lstStyle>
          <a:p>
            <a:r>
              <a:rPr lang="ru-RU" sz="1800" b="1" dirty="0"/>
              <a:t>Локальная сеть ВСЕГЕИ, Интернет,</a:t>
            </a:r>
            <a:r>
              <a:rPr lang="en-US" sz="1800" b="1" dirty="0"/>
              <a:t> VPN</a:t>
            </a:r>
            <a:r>
              <a:rPr lang="ru-RU" sz="1800" b="1" dirty="0"/>
              <a:t> </a:t>
            </a:r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423B724C-556A-4575-9E9B-77906F87012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41" b="99119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3512" y="6165476"/>
            <a:ext cx="805150" cy="540544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36196495-BEAE-4415-A746-C7839150A64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41" b="99119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56196" y="6184986"/>
            <a:ext cx="805150" cy="540544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EE08D61E-D674-4F75-864E-039C56DAAEB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41" b="99119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39166" y="6163567"/>
            <a:ext cx="805150" cy="540544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4D33187B-435A-49FB-A892-CB96D9175CA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41" b="99119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9384" y="6174277"/>
            <a:ext cx="805150" cy="540544"/>
          </a:xfrm>
          <a:prstGeom prst="rect">
            <a:avLst/>
          </a:prstGeom>
        </p:spPr>
      </p:pic>
      <p:sp>
        <p:nvSpPr>
          <p:cNvPr id="33" name="Стрелка: изогнутая влево 32">
            <a:extLst>
              <a:ext uri="{FF2B5EF4-FFF2-40B4-BE49-F238E27FC236}">
                <a16:creationId xmlns:a16="http://schemas.microsoft.com/office/drawing/2014/main" id="{0FFB547B-28F1-4496-8793-AE522FDB54C3}"/>
              </a:ext>
            </a:extLst>
          </p:cNvPr>
          <p:cNvSpPr/>
          <p:nvPr/>
        </p:nvSpPr>
        <p:spPr>
          <a:xfrm rot="9571539" flipH="1">
            <a:off x="6307380" y="1520957"/>
            <a:ext cx="1244042" cy="3011772"/>
          </a:xfrm>
          <a:prstGeom prst="curvedLeftArrow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5" name="Стрелка: вниз 34">
            <a:extLst>
              <a:ext uri="{FF2B5EF4-FFF2-40B4-BE49-F238E27FC236}">
                <a16:creationId xmlns:a16="http://schemas.microsoft.com/office/drawing/2014/main" id="{C3AC34E1-5BE4-4A4C-824F-9FF6491DFAF1}"/>
              </a:ext>
            </a:extLst>
          </p:cNvPr>
          <p:cNvSpPr/>
          <p:nvPr/>
        </p:nvSpPr>
        <p:spPr>
          <a:xfrm rot="10800000">
            <a:off x="6358146" y="4729578"/>
            <a:ext cx="485729" cy="785216"/>
          </a:xfrm>
          <a:prstGeom prst="downArrow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CCB3B158-E423-4F4F-BB3A-A71F0D809D2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41" b="99119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10828" y="6144497"/>
            <a:ext cx="805150" cy="540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08401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B0BEE0E39A853E4BA642C3B5416E94CC" ma:contentTypeVersion="1" ma:contentTypeDescription="Создание документа." ma:contentTypeScope="" ma:versionID="70e44cb0f70efbf996be193e08643b8b">
  <xsd:schema xmlns:xsd="http://www.w3.org/2001/XMLSchema" xmlns:xs="http://www.w3.org/2001/XMLSchema" xmlns:p="http://schemas.microsoft.com/office/2006/metadata/properties" xmlns:ns2="ead7e9e8-aee4-4293-900d-1b39f43043aa" targetNamespace="http://schemas.microsoft.com/office/2006/metadata/properties" ma:root="true" ma:fieldsID="f6022bbc62be2c33669f3a80dc673e04" ns2:_="">
    <xsd:import namespace="ead7e9e8-aee4-4293-900d-1b39f43043aa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ad7e9e8-aee4-4293-900d-1b39f43043aa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Значение идентификатора документа" ma:description="Значение идентификатора документа, присвоенного данному элементу." ma:internalName="_dlc_DocId" ma:readOnly="true">
      <xsd:simpleType>
        <xsd:restriction base="dms:Text"/>
      </xsd:simpleType>
    </xsd:element>
    <xsd:element name="_dlc_DocIdUrl" ma:index="9" nillable="true" ma:displayName="Идентификатор документа" ma:description="Постоянная ссылка на этот документ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ead7e9e8-aee4-4293-900d-1b39f43043aa">3JWRRTHZRK3P-168445580-391</_dlc_DocId>
    <_dlc_DocIdUrl xmlns="ead7e9e8-aee4-4293-900d-1b39f43043aa">
      <Url>https://portal.vsegei.ru/CorporateDocuments/_layouts/15/DocIdRedir.aspx?ID=3JWRRTHZRK3P-168445580-391</Url>
      <Description>3JWRRTHZRK3P-168445580-391</Description>
    </_dlc_DocIdUrl>
  </documentManagement>
</p:properties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EB85CCDB-33B0-48ED-BE3B-2F91991D381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EC0A9E1-5816-4226-88D4-61FA797D71D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ad7e9e8-aee4-4293-900d-1b39f43043a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1EBEA943-5128-42CB-9A83-522E14AD08F1}">
  <ds:schemaRefs>
    <ds:schemaRef ds:uri="http://schemas.microsoft.com/office/infopath/2007/PartnerControls"/>
    <ds:schemaRef ds:uri="http://purl.org/dc/elements/1.1/"/>
    <ds:schemaRef ds:uri="http://schemas.microsoft.com/office/2006/documentManagement/types"/>
    <ds:schemaRef ds:uri="http://purl.org/dc/terms/"/>
    <ds:schemaRef ds:uri="http://www.w3.org/XML/1998/namespace"/>
    <ds:schemaRef ds:uri="http://purl.org/dc/dcmitype/"/>
    <ds:schemaRef ds:uri="http://schemas.microsoft.com/office/2006/metadata/properties"/>
    <ds:schemaRef ds:uri="http://schemas.openxmlformats.org/package/2006/metadata/core-properties"/>
    <ds:schemaRef ds:uri="ead7e9e8-aee4-4293-900d-1b39f43043aa"/>
  </ds:schemaRefs>
</ds:datastoreItem>
</file>

<file path=customXml/itemProps4.xml><?xml version="1.0" encoding="utf-8"?>
<ds:datastoreItem xmlns:ds="http://schemas.openxmlformats.org/officeDocument/2006/customXml" ds:itemID="{4DF23026-B935-45AD-970B-F23ECB40AA72}">
  <ds:schemaRefs>
    <ds:schemaRef ds:uri="http://schemas.microsoft.com/sharepoint/event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4713</TotalTime>
  <Words>1280</Words>
  <Application>Microsoft Office PowerPoint</Application>
  <PresentationFormat>Широкоэкранный</PresentationFormat>
  <Paragraphs>218</Paragraphs>
  <Slides>24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31" baseType="lpstr">
      <vt:lpstr>Arial</vt:lpstr>
      <vt:lpstr>Arial Nova</vt:lpstr>
      <vt:lpstr>Calibri</vt:lpstr>
      <vt:lpstr>Calibri Light</vt:lpstr>
      <vt:lpstr>Helvetica Neue Medium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Шаблон презентации на русском</dc:title>
  <dc:creator>Остроумова Ирина Алексеевна</dc:creator>
  <cp:lastModifiedBy>Зубова Татьяна Николаевна</cp:lastModifiedBy>
  <cp:revision>198</cp:revision>
  <cp:lastPrinted>2018-02-01T08:07:10Z</cp:lastPrinted>
  <dcterms:created xsi:type="dcterms:W3CDTF">2018-01-22T07:17:49Z</dcterms:created>
  <dcterms:modified xsi:type="dcterms:W3CDTF">2023-04-24T10:41:23Z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0x010100B0BEE0E39A853E4BA642C3B5416E94CC</vt:lpwstr>
  </property>
  <property fmtid="{D5CDD505-2E9C-101B-9397-08002B2CF9AE}" pid="3" name="_dlc_DocIdItemGuid">
    <vt:lpwstr>71532b1c-270f-45a5-937e-4d6364bae161</vt:lpwstr>
  </property>
</Properties>
</file>