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618" r:id="rId3"/>
    <p:sldId id="619" r:id="rId4"/>
    <p:sldId id="1008" r:id="rId5"/>
    <p:sldId id="1009" r:id="rId6"/>
    <p:sldId id="1010" r:id="rId7"/>
    <p:sldId id="620" r:id="rId8"/>
    <p:sldId id="353" r:id="rId9"/>
    <p:sldId id="432" r:id="rId10"/>
    <p:sldId id="426" r:id="rId11"/>
    <p:sldId id="438" r:id="rId12"/>
    <p:sldId id="349" r:id="rId13"/>
    <p:sldId id="350" r:id="rId14"/>
    <p:sldId id="621" r:id="rId15"/>
    <p:sldId id="259" r:id="rId16"/>
    <p:sldId id="258" r:id="rId17"/>
    <p:sldId id="262" r:id="rId18"/>
    <p:sldId id="261" r:id="rId19"/>
    <p:sldId id="265" r:id="rId20"/>
    <p:sldId id="460" r:id="rId21"/>
    <p:sldId id="458" r:id="rId22"/>
    <p:sldId id="617" r:id="rId23"/>
    <p:sldId id="459" r:id="rId24"/>
    <p:sldId id="1007" r:id="rId25"/>
    <p:sldId id="518" r:id="rId26"/>
    <p:sldId id="41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746" autoAdjust="0"/>
  </p:normalViewPr>
  <p:slideViewPr>
    <p:cSldViewPr snapToGrid="0">
      <p:cViewPr>
        <p:scale>
          <a:sx n="100" d="100"/>
          <a:sy n="100" d="100"/>
        </p:scale>
        <p:origin x="126" y="-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A0F86-9E8B-41F8-A5CF-3F02A06A2661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CDCBE-5768-4CCB-9752-33F66D7C8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27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B41B6-4AF5-46B9-81F6-B70C9BE0505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413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335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>
                <a:latin typeface="Calibri" panose="020F0502020204030204" pitchFamily="34" charset="0"/>
              </a:rPr>
              <a:t>Осуществляется постоянный мониторинг ОСШ, внедрение дополнительных инструментов стратиграфической корреляции, создание массива палеонтолого-стратиграфической справочной информации.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Обновленная ОСШ с уточненными датировками ярусных границ в связи с обновленной МСШ 2022 года, сопровождается сведениями: по общей характеристике шкалы, по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биозональным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шкалам; по геохронологическим датировкам ярусных границ; по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магнитостратиграфическим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характеристикам; по изотопным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хемостратиграфическим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 работа проводится под руководством и с участием Межведомственного стратиграфического комитета, который базируется во ВСЕГЕИ. Комитет проводит работу по обновлению Стратиграфического кодекса России, ежегодно публикует Постановления МСК, работает по совершенствованию научно-методических документов, касающихся стратиграфической основы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Госгеолкарты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3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>
                <a:latin typeface="Calibri" panose="020F0502020204030204" pitchFamily="34" charset="0"/>
              </a:rPr>
              <a:t>Для широкого круга пользователей  при картосоставительских и съемочных работах любого масштаба для более точного сопоставления и увязки </a:t>
            </a:r>
            <a:r>
              <a:rPr lang="ru-RU" sz="1200" b="0" dirty="0" err="1">
                <a:latin typeface="Calibri" panose="020F0502020204030204" pitchFamily="34" charset="0"/>
              </a:rPr>
              <a:t>картируемых</a:t>
            </a:r>
            <a:r>
              <a:rPr lang="ru-RU" sz="1200" b="0" dirty="0">
                <a:latin typeface="Calibri" panose="020F0502020204030204" pitchFamily="34" charset="0"/>
              </a:rPr>
              <a:t> подразделений с ОСШ.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58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Планомерно пополняемый и обновляемый информационный ресурс,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включающий систематизированную информацию о местных и региональных картографируемых стратиграфических подразделениях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37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Уникальный фактологический материал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разделами по стратиграфии отдельных интервалов разрезов севера Восточно-Европейской платформы, Тимано-Печорского региона, островов западной части Арктической зоны России, Пай-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севера Урала и др., включающий литологическую характеристику опорных разрезов, палеонтологическую характеристику, монографические описания характерных видов фауны и флоры и палеонтологические таблицы.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22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ea typeface="Calibri" panose="020F0502020204030204" pitchFamily="34" charset="0"/>
              </a:rPr>
              <a:t>Текущими задачами является увязка картографируемых подразделений по границам листов и серий листов Госгеолкарты-1000 на территории Северо-Востока и Дальнего Востока РФ,  обоснование и обеспечение высокоточной корреляции </a:t>
            </a:r>
            <a:r>
              <a:rPr lang="ru-RU" b="1" dirty="0" err="1">
                <a:ea typeface="Calibri" panose="020F0502020204030204" pitchFamily="34" charset="0"/>
              </a:rPr>
              <a:t>литостратиграфических</a:t>
            </a:r>
            <a:r>
              <a:rPr lang="ru-RU" b="1" dirty="0">
                <a:ea typeface="Calibri" panose="020F0502020204030204" pitchFamily="34" charset="0"/>
              </a:rPr>
              <a:t> подразделений. </a:t>
            </a:r>
            <a:r>
              <a:rPr lang="ru-RU" dirty="0">
                <a:ea typeface="Calibri" panose="020F0502020204030204" pitchFamily="34" charset="0"/>
              </a:rPr>
              <a:t>Эта работа проводится с 2021 года. В 2022 г. она осуществлялась  для групп листов в пределах Верхояно-Колымской и Дальневосточной серийных легенд</a:t>
            </a:r>
            <a:r>
              <a:rPr lang="ru-RU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1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DB9434F1-8F46-44BD-A7E5-4E07438E0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1DA08E5D-1C98-46A7-9958-D99866FE7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/>
              <a:t> Для того, чтобы определить геологические проблемы, решаемые изотопными методами, нужно мысленно перейти с макроуровня горных хребтов и региональных </a:t>
            </a:r>
            <a:r>
              <a:rPr lang="ru-RU" altLang="ru-RU" dirty="0" err="1"/>
              <a:t>транссектов</a:t>
            </a:r>
            <a:r>
              <a:rPr lang="ru-RU" altLang="ru-RU" dirty="0"/>
              <a:t> на </a:t>
            </a:r>
            <a:r>
              <a:rPr lang="ru-RU" altLang="ru-RU" dirty="0" err="1"/>
              <a:t>наноуровень</a:t>
            </a:r>
            <a:r>
              <a:rPr lang="ru-RU" altLang="ru-RU" dirty="0"/>
              <a:t> неоднородностей в минеральных индивидах. </a:t>
            </a:r>
          </a:p>
          <a:p>
            <a:endParaRPr lang="ru-RU" altLang="ru-RU" dirty="0"/>
          </a:p>
          <a:p>
            <a:endParaRPr lang="ru-RU" altLang="ru-RU" b="1" dirty="0"/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333C158E-6BE0-4465-97EC-0E2AE9362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53E067-41D8-44EF-826E-228F7A6442EA}" type="slidenum">
              <a:rPr lang="ru-RU" altLang="ru-RU" sz="1200" smtClean="0"/>
              <a:pPr/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1307E454-612F-4DF3-8A6E-4114E0B204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CB8E3C5A-2299-4838-A140-82D2FD4CC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84F6049A-71F4-4795-BB62-FA823D810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2D038F-5E9B-481F-B605-149A06BCACED}" type="slidenum">
              <a:rPr lang="ru-RU" altLang="ru-RU" sz="1200" smtClean="0"/>
              <a:pPr/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41B6-4AF5-46B9-81F6-B70C9BE0505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380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3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36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581807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9191" indent="-2881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2601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3642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4682" indent="-23052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5723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6763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7804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8844" indent="-23052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0228E5-8E11-4D73-8DC7-02485FBF2A27}" type="slidenum">
              <a:rPr lang="ru-RU" altLang="ru-RU" sz="1200" baseline="0">
                <a:solidFill>
                  <a:srgbClr val="000000"/>
                </a:solidFill>
              </a:rPr>
              <a:pPr/>
              <a:t>26</a:t>
            </a:fld>
            <a:endParaRPr lang="ru-RU" altLang="ru-RU" sz="1200" baseline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4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примере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Чумышского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золоторудного поля (Магаданская обл.) демонстрируется результирующая составляющая данного подхода к минералого-петрографическому и геохимическому изучению ГМ-образований в виде примеров разнообразных карт, схем, фотографий и таблиц.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цель Практического пособия ‑ вооружить геологов-съемщиков практическими приемами использования предлагаемой методики при производстве ГСР-200/2 (ГСР-50) и продемонстрировать на примере отдельных рудных районов и полей эффективность ее применения при прогнозировании скрытой с поверхности рудной минерализации. В ходе производства работ ГСР-200/2 рекомендуется использовать данную методику только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отдельных ‑ перспективных участках недр,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отвечающих рангу потенциального рудного поля, то есть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локализованных площадях размером 10-30 км</a:t>
            </a:r>
            <a:r>
              <a:rPr lang="ru-RU" sz="120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Практическое пособие подготовлено к изданию на Картфабрике ВСЕГЕИ и скоро выйдет в свет как в электронном, так и бумажном виде.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8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472D6-816E-4DA6-842E-FCDA1A8DD18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/>
              <a:t>Прил_9_Прогнозное_районирование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55198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Пособие дополняет ранее составленные ИМГРЭ  Требования к содержанию и оформлению материалов ГХО–200 (2021) и ГХО–1000 (2005). Главное внимание в пособии уделено изложению конкретных рекомендаций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технологии производства региональных геохимических работ и методике интерпретации геохимической информации, т.е. описанию того, что и как следует делать в подготовительный, полевой и камеральный периоды для получения надежных и информативных результатов ГХР. Пособие апробировано в 6 ведущих научно-исследовательских институтах и в 3 крупных горнорудных компаниях, а именно: в Институте геохимии Сибирского отделения РАН, в Институте минералогии и геохимии редких элементов, в Санкт-Петербургском горном университете, в Московском и  Санкт-Петербургском государственных университетах, в  Центральном научно-исследовательском геологоразведочном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институте, в ООО «Норильский Никель», в  АО  «Полиметалл», в УК «Петропавловск». С учетом замечаний и предложений, содержащихся в экспертных заключениях этих организаций была подготовлена исправленная и дополненная версия ««Практического пособия….». Документ, в первую очередь, ориентирован на начинающих геохимиков, для чего он с учетом замечаний и предложений экспертов в значительной степени упрощен. Пособие рекомендуется к применению при производстве региональных геохимических работ, в том числе при создании Геохимических основ ГК–200/2 и ГК–1000/3. Многие положения в части методов геохимических поисков, применяемых на закрытых территориях, методик обработки и интерпретации геохимической информации могут с успехом применяться и при производстве крупномасштабных и детальных поисковых геохимических работ.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34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56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CDCBE-5768-4CCB-9752-33F66D7C85A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9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41B6-4AF5-46B9-81F6-B70C9BE0505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34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7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0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48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6" y="273588"/>
            <a:ext cx="4430903" cy="368503"/>
            <a:chOff x="336529" y="273588"/>
            <a:chExt cx="3323177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139047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003193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9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3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>
            <a:extLst>
              <a:ext uri="{FF2B5EF4-FFF2-40B4-BE49-F238E27FC236}">
                <a16:creationId xmlns:a16="http://schemas.microsoft.com/office/drawing/2014/main" id="{73811E58-3578-4CD1-8930-536868AF0E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2450" y="6373813"/>
            <a:ext cx="3692525" cy="346075"/>
            <a:chOff x="244014" y="6373288"/>
            <a:chExt cx="2769533" cy="3462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C0AD23-E83C-4B76-81D0-EBF42AACA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697" y="6489233"/>
              <a:ext cx="1859850" cy="230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1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C91069-522E-4869-AAF4-B85FB896B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841" y="6373288"/>
              <a:ext cx="1750307" cy="230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1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5" name="Рисунок 9">
              <a:extLst>
                <a:ext uri="{FF2B5EF4-FFF2-40B4-BE49-F238E27FC236}">
                  <a16:creationId xmlns:a16="http://schemas.microsoft.com/office/drawing/2014/main" id="{21A7A4E0-6B77-4AA4-844F-CFCF0928A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14" y="6395869"/>
              <a:ext cx="92099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23F836FB-FF59-41B6-9AA2-52E94E3C2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938" y="6327775"/>
            <a:ext cx="5032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C4C31E20-BC7A-4372-A48C-608B393E2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8891" r="8859" b="8063"/>
          <a:stretch>
            <a:fillRect/>
          </a:stretch>
        </p:blipFill>
        <p:spPr bwMode="auto">
          <a:xfrm>
            <a:off x="8148638" y="6305550"/>
            <a:ext cx="5413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4E0DD36A-81A2-4C7E-920F-E9028D70E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88" y="6321425"/>
            <a:ext cx="50323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3">
            <a:extLst>
              <a:ext uri="{FF2B5EF4-FFF2-40B4-BE49-F238E27FC236}">
                <a16:creationId xmlns:a16="http://schemas.microsoft.com/office/drawing/2014/main" id="{76DD24AB-969B-4732-ABB6-88DA29735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88" y="6323013"/>
            <a:ext cx="500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id="{A90E4F34-7549-456E-BCDB-683B595AC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6323013"/>
            <a:ext cx="4984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5">
            <a:extLst>
              <a:ext uri="{FF2B5EF4-FFF2-40B4-BE49-F238E27FC236}">
                <a16:creationId xmlns:a16="http://schemas.microsoft.com/office/drawing/2014/main" id="{0AA039CD-6DAF-457C-BFF5-1326B6C6E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5" y="6323013"/>
            <a:ext cx="4953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1DB3B2-2B44-4E43-A629-5FC9CCBCD6A6}"/>
              </a:ext>
            </a:extLst>
          </p:cNvPr>
          <p:cNvSpPr/>
          <p:nvPr/>
        </p:nvSpPr>
        <p:spPr>
          <a:xfrm>
            <a:off x="9971088" y="6323013"/>
            <a:ext cx="508000" cy="3810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6DC8EE-ED5C-4C88-8542-278BE458199E}"/>
              </a:ext>
            </a:extLst>
          </p:cNvPr>
          <p:cNvSpPr/>
          <p:nvPr/>
        </p:nvSpPr>
        <p:spPr>
          <a:xfrm>
            <a:off x="9374188" y="6323013"/>
            <a:ext cx="496887" cy="377825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221E83B-39CF-444F-93F2-E09ED0088DBE}"/>
              </a:ext>
            </a:extLst>
          </p:cNvPr>
          <p:cNvSpPr/>
          <p:nvPr/>
        </p:nvSpPr>
        <p:spPr>
          <a:xfrm>
            <a:off x="8786813" y="6323013"/>
            <a:ext cx="508000" cy="382587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0DF3E33-B3A6-4A23-8353-9D73F774683F}"/>
              </a:ext>
            </a:extLst>
          </p:cNvPr>
          <p:cNvSpPr/>
          <p:nvPr/>
        </p:nvSpPr>
        <p:spPr>
          <a:xfrm>
            <a:off x="8162925" y="6321425"/>
            <a:ext cx="517525" cy="37623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2EE49A-9337-4DEF-9542-5F928B2AF48E}"/>
              </a:ext>
            </a:extLst>
          </p:cNvPr>
          <p:cNvSpPr/>
          <p:nvPr/>
        </p:nvSpPr>
        <p:spPr>
          <a:xfrm>
            <a:off x="10574338" y="6323013"/>
            <a:ext cx="503237" cy="377825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60E6F4C-96EF-49C8-BFC1-A33F5C4B2BF5}"/>
              </a:ext>
            </a:extLst>
          </p:cNvPr>
          <p:cNvSpPr/>
          <p:nvPr/>
        </p:nvSpPr>
        <p:spPr>
          <a:xfrm>
            <a:off x="11182350" y="6327775"/>
            <a:ext cx="504825" cy="37623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08431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820516-B65E-4BEC-8D12-F54B66926CCA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671F38-7E19-48D4-B43D-4846178BA9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C95024-128A-481F-BFF1-0C62D6FD31EE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C469DC-4F73-4666-B5FB-B5DB022EC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351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7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4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37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9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4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4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8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6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DCE4-83EC-4655-BE31-54083256399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3BE1-A66D-4BE9-B971-99F13C4B2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0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7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90" y="964712"/>
            <a:ext cx="8479307" cy="2839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A3791-E7CD-4E0F-A3DD-3E1B1CA5E7E6}"/>
              </a:ext>
            </a:extLst>
          </p:cNvPr>
          <p:cNvSpPr txBox="1"/>
          <p:nvPr/>
        </p:nvSpPr>
        <p:spPr>
          <a:xfrm>
            <a:off x="330200" y="4037020"/>
            <a:ext cx="110489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Основные результаты и текущие задачи научно-методического сопровождения государственного геологического картографирования</a:t>
            </a:r>
            <a:r>
              <a:rPr lang="ru-RU" sz="2400" dirty="0"/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ru-RU" dirty="0"/>
              <a:t>Шишкин М.А., Петров С.Ю., Толмачева Т.Ю., Раевская Е.Г., Шевченко С.С., Шатов В.В., Кирсанов А.А., Соколов С.В., Снежко В.В. (ФГБУ «ВСЕГЕИ»)</a:t>
            </a:r>
          </a:p>
        </p:txBody>
      </p:sp>
    </p:spTree>
    <p:extLst>
      <p:ext uri="{BB962C8B-B14F-4D97-AF65-F5344CB8AC3E}">
        <p14:creationId xmlns:p14="http://schemas.microsoft.com/office/powerpoint/2010/main" val="221898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131228-CBA9-4914-A1ED-B853942FD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33" y="0"/>
            <a:ext cx="95831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01E20-B873-4261-AA3C-78D66B3C7C01}"/>
              </a:ext>
            </a:extLst>
          </p:cNvPr>
          <p:cNvSpPr txBox="1"/>
          <p:nvPr/>
        </p:nvSpPr>
        <p:spPr>
          <a:xfrm>
            <a:off x="90254" y="0"/>
            <a:ext cx="2428357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b="1" dirty="0" err="1"/>
              <a:t>Брянковская</a:t>
            </a:r>
            <a:r>
              <a:rPr lang="ru-RU" b="1" dirty="0"/>
              <a:t> площадь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7804E-8985-4329-BA3A-38A9EFF3B6D5}"/>
              </a:ext>
            </a:extLst>
          </p:cNvPr>
          <p:cNvSpPr txBox="1"/>
          <p:nvPr/>
        </p:nvSpPr>
        <p:spPr>
          <a:xfrm>
            <a:off x="649042" y="455057"/>
            <a:ext cx="46538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Zn</a:t>
            </a:r>
            <a:endParaRPr lang="ru-RU" b="1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76762F5-EC06-4566-8879-695F5A4EF575}"/>
              </a:ext>
            </a:extLst>
          </p:cNvPr>
          <p:cNvCxnSpPr>
            <a:cxnSpLocks/>
          </p:cNvCxnSpPr>
          <p:nvPr/>
        </p:nvCxnSpPr>
        <p:spPr>
          <a:xfrm flipV="1">
            <a:off x="1483050" y="5591175"/>
            <a:ext cx="755325" cy="2000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C50399-574D-4F55-B8AB-2CE784E259AB}"/>
              </a:ext>
            </a:extLst>
          </p:cNvPr>
          <p:cNvSpPr txBox="1"/>
          <p:nvPr/>
        </p:nvSpPr>
        <p:spPr>
          <a:xfrm>
            <a:off x="280415" y="5419293"/>
            <a:ext cx="12026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Открыто среднее </a:t>
            </a:r>
            <a:r>
              <a:rPr lang="en-US" sz="1100" b="1" dirty="0" err="1"/>
              <a:t>Pb,Zn</a:t>
            </a:r>
            <a:r>
              <a:rPr lang="ru-RU" sz="1100" b="1" dirty="0"/>
              <a:t> месторождение</a:t>
            </a:r>
          </a:p>
        </p:txBody>
      </p:sp>
    </p:spTree>
    <p:extLst>
      <p:ext uri="{BB962C8B-B14F-4D97-AF65-F5344CB8AC3E}">
        <p14:creationId xmlns:p14="http://schemas.microsoft.com/office/powerpoint/2010/main" val="320035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64B78C-6B02-4751-A475-D498EED7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6" y="228263"/>
            <a:ext cx="11797048" cy="8103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8418F-D3E1-4CA3-855F-9AB09270FD92}"/>
              </a:ext>
            </a:extLst>
          </p:cNvPr>
          <p:cNvSpPr txBox="1"/>
          <p:nvPr/>
        </p:nvSpPr>
        <p:spPr>
          <a:xfrm>
            <a:off x="0" y="0"/>
            <a:ext cx="121920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Магаданская область:  Результаты оценки изученности </a:t>
            </a:r>
            <a:r>
              <a:rPr lang="ru-RU" sz="1200" b="1" dirty="0" err="1"/>
              <a:t>Ульбейская</a:t>
            </a:r>
            <a:r>
              <a:rPr lang="ru-RU" sz="1200" b="1" dirty="0"/>
              <a:t> площадь листов </a:t>
            </a:r>
            <a:r>
              <a:rPr lang="en-US" sz="1200" b="1" dirty="0"/>
              <a:t>P-54-XXXVI, P-55-XXXI (</a:t>
            </a:r>
            <a:r>
              <a:rPr lang="ru-RU" sz="1200" b="1" dirty="0" err="1"/>
              <a:t>Ульбейская</a:t>
            </a:r>
            <a:r>
              <a:rPr lang="ru-RU" sz="1200" b="1" dirty="0"/>
              <a:t> площадь)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83663-A87A-409F-8EEE-CBEAA59C0CAF}"/>
              </a:ext>
            </a:extLst>
          </p:cNvPr>
          <p:cNvSpPr txBox="1"/>
          <p:nvPr/>
        </p:nvSpPr>
        <p:spPr>
          <a:xfrm>
            <a:off x="197476" y="228263"/>
            <a:ext cx="56516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Вид аномального поля </a:t>
            </a:r>
            <a:r>
              <a:rPr lang="en-US" sz="1100" dirty="0"/>
              <a:t>Mo </a:t>
            </a:r>
            <a:r>
              <a:rPr lang="ru-RU" sz="1100" dirty="0"/>
              <a:t>в потоках рассеяния по искусственно </a:t>
            </a:r>
          </a:p>
          <a:p>
            <a:pPr algn="ctr"/>
            <a:r>
              <a:rPr lang="ru-RU" sz="1100" dirty="0"/>
              <a:t>разреженной сети предшественников до масштаба 1:200 000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4961A-3077-4AE3-B42A-F037688E577C}"/>
              </a:ext>
            </a:extLst>
          </p:cNvPr>
          <p:cNvSpPr txBox="1"/>
          <p:nvPr/>
        </p:nvSpPr>
        <p:spPr>
          <a:xfrm>
            <a:off x="5849155" y="307776"/>
            <a:ext cx="614536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Вид аномального поля </a:t>
            </a:r>
            <a:r>
              <a:rPr lang="en-US" sz="1100" dirty="0"/>
              <a:t>Mo </a:t>
            </a:r>
            <a:r>
              <a:rPr lang="ru-RU" sz="1100" dirty="0"/>
              <a:t>в потоках рассеяния по фактической сети опробования м-ба 1:50 000 предшественников</a:t>
            </a:r>
          </a:p>
        </p:txBody>
      </p:sp>
    </p:spTree>
    <p:extLst>
      <p:ext uri="{BB962C8B-B14F-4D97-AF65-F5344CB8AC3E}">
        <p14:creationId xmlns:p14="http://schemas.microsoft.com/office/powerpoint/2010/main" val="2195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60E4C93-6185-4E61-8C45-100BCAA2CEB5}"/>
              </a:ext>
            </a:extLst>
          </p:cNvPr>
          <p:cNvSpPr txBox="1"/>
          <p:nvPr/>
        </p:nvSpPr>
        <p:spPr>
          <a:xfrm>
            <a:off x="0" y="646331"/>
            <a:ext cx="12191999" cy="34156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</a:rPr>
              <a:t>В Пособии приводится геолого-геохимическая характеристика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177 продуктивных рудных ассоциац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ий </a:t>
            </a:r>
            <a:r>
              <a:rPr lang="ru-RU" sz="1300" dirty="0">
                <a:solidFill>
                  <a:prstClr val="black"/>
                </a:solidFill>
              </a:rPr>
              <a:t>155 золоторудных месторождений, сгруппированных по рудным формациям и геохимическим (минеральным) типам, и по 28 платиносодержащим месторождениям.  Практическое применение базы данных </a:t>
            </a:r>
            <a:r>
              <a:rPr lang="ru-RU" sz="1300" dirty="0" err="1">
                <a:solidFill>
                  <a:prstClr val="black"/>
                </a:solidFill>
              </a:rPr>
              <a:t>благороднометальных</a:t>
            </a:r>
            <a:r>
              <a:rPr lang="ru-RU" sz="1300" dirty="0">
                <a:solidFill>
                  <a:prstClr val="black"/>
                </a:solidFill>
              </a:rPr>
              <a:t> месторождений, систематизированного свода </a:t>
            </a:r>
            <a:r>
              <a:rPr lang="ru-RU" sz="1300" dirty="0" err="1">
                <a:solidFill>
                  <a:prstClr val="black"/>
                </a:solidFill>
              </a:rPr>
              <a:t>геолого</a:t>
            </a:r>
            <a:r>
              <a:rPr lang="ru-RU" sz="1300" dirty="0">
                <a:solidFill>
                  <a:prstClr val="black"/>
                </a:solidFill>
              </a:rPr>
              <a:t>–геохимических характеристик рудных формаций, также разработанных методик оценки </a:t>
            </a:r>
            <a:r>
              <a:rPr lang="ru-RU" sz="1300" dirty="0" err="1">
                <a:solidFill>
                  <a:prstClr val="black"/>
                </a:solidFill>
              </a:rPr>
              <a:t>рудноформационной</a:t>
            </a:r>
            <a:r>
              <a:rPr lang="ru-RU" sz="1300" dirty="0">
                <a:solidFill>
                  <a:prstClr val="black"/>
                </a:solidFill>
              </a:rPr>
              <a:t> принадлежности позволяет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повысить достоверность оценки масштаба прогнозируемого объекта,  перспектив выделяемых АГХП и рекомендаций по их изучению на последующей стадии геолого-разведочных работ, проводить выбор объектов аналогов</a:t>
            </a:r>
            <a:r>
              <a:rPr lang="en-US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^</a:t>
            </a:r>
            <a:endParaRPr lang="ru-RU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300" dirty="0">
                <a:solidFill>
                  <a:prstClr val="black"/>
                </a:solidFill>
              </a:rPr>
              <a:t>- при ГДП-200 и ГК-1000 по данным </a:t>
            </a:r>
            <a:r>
              <a:rPr lang="ru-RU" sz="1300" dirty="0" err="1">
                <a:solidFill>
                  <a:prstClr val="black"/>
                </a:solidFill>
              </a:rPr>
              <a:t>штуфного</a:t>
            </a:r>
            <a:r>
              <a:rPr lang="ru-RU" sz="1300" dirty="0">
                <a:solidFill>
                  <a:prstClr val="black"/>
                </a:solidFill>
              </a:rPr>
              <a:t> (</a:t>
            </a:r>
            <a:r>
              <a:rPr lang="ru-RU" sz="1300" dirty="0" err="1">
                <a:solidFill>
                  <a:prstClr val="black"/>
                </a:solidFill>
              </a:rPr>
              <a:t>сколкового</a:t>
            </a:r>
            <a:r>
              <a:rPr lang="ru-RU" sz="1300" dirty="0">
                <a:solidFill>
                  <a:prstClr val="black"/>
                </a:solidFill>
              </a:rPr>
              <a:t>) опробования более обоснованно проводить выбор ближнего аналога  объекта изучения для последующей оценки прогнозных ресурсов методом геологической аналогии;</a:t>
            </a:r>
          </a:p>
          <a:p>
            <a:r>
              <a:rPr lang="ru-RU" sz="1300" dirty="0">
                <a:solidFill>
                  <a:prstClr val="black"/>
                </a:solidFill>
              </a:rPr>
              <a:t>- при проведении ГХР -200, 1000 повысить достоверность определения </a:t>
            </a:r>
            <a:r>
              <a:rPr lang="ru-RU" sz="1300" dirty="0" err="1">
                <a:solidFill>
                  <a:prstClr val="black"/>
                </a:solidFill>
              </a:rPr>
              <a:t>рудноформационной</a:t>
            </a:r>
            <a:r>
              <a:rPr lang="ru-RU" sz="1300" dirty="0">
                <a:solidFill>
                  <a:prstClr val="black"/>
                </a:solidFill>
              </a:rPr>
              <a:t> принадлежности коренных источников </a:t>
            </a:r>
            <a:r>
              <a:rPr lang="ru-RU" sz="1300" dirty="0" err="1">
                <a:solidFill>
                  <a:prstClr val="black"/>
                </a:solidFill>
              </a:rPr>
              <a:t>гипергенных</a:t>
            </a:r>
            <a:r>
              <a:rPr lang="ru-RU" sz="1300" dirty="0">
                <a:solidFill>
                  <a:prstClr val="black"/>
                </a:solidFill>
              </a:rPr>
              <a:t> ореолов, что, в свою очередь, предопределяет достоверность оценки масштаба прогнозируемого объекта,  перспектив выделяемых АГХП и рекомендаций по их изучению на последующей стадии ГРР работ. </a:t>
            </a:r>
          </a:p>
          <a:p>
            <a:pPr algn="ctr">
              <a:lnSpc>
                <a:spcPct val="107000"/>
              </a:lnSpc>
            </a:pPr>
            <a:endParaRPr lang="en-US" sz="14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Геохимическая систематизация золото-, серебросодержащих проявлений (фрагмент)</a:t>
            </a:r>
            <a:r>
              <a:rPr lang="ru-RU" sz="1400" b="1" kern="1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prstClr val="black"/>
              </a:solidFill>
            </a:endParaRP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ctr"/>
            <a:r>
              <a:rPr lang="ru-RU" sz="1400" dirty="0"/>
              <a:t>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920857"/>
              </p:ext>
            </p:extLst>
          </p:nvPr>
        </p:nvGraphicFramePr>
        <p:xfrm>
          <a:off x="0" y="3238854"/>
          <a:ext cx="12192002" cy="3619146"/>
        </p:xfrm>
        <a:graphic>
          <a:graphicData uri="http://schemas.openxmlformats.org/drawingml/2006/table">
            <a:tbl>
              <a:tblPr firstRow="1" firstCol="1" bandRow="1"/>
              <a:tblGrid>
                <a:gridCol w="92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64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68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036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7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Геохимический</a:t>
                      </a: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тип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Минеральный тип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проявл.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Формация, тип по предшественникам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Геохимический спектр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(индексы - значения  КК)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 проявлений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4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Гипотермальные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0508" marR="3050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Золото-углеродистая мало-, умерено-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сульфидная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AuPt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ru-RU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Золото-</a:t>
                      </a:r>
                      <a:r>
                        <a:rPr lang="ru-RU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платинометально</a:t>
                      </a: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-пирит-арсенопиритовый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Золото-</a:t>
                      </a:r>
                      <a:br>
                        <a:rPr lang="ru-RU" sz="1200" kern="10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kern="10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черносланцевая (углеродистая)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9004</a:t>
                      </a: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1883</a:t>
                      </a: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Sb</a:t>
                      </a:r>
                      <a:r>
                        <a:rPr lang="en-US" sz="1200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Ag</a:t>
                      </a:r>
                      <a:r>
                        <a:rPr lang="en-US" sz="1200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</a:t>
                      </a:r>
                      <a:r>
                        <a:rPr lang="en-US" sz="1200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1200" spc="-4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</a:t>
                      </a:r>
                      <a:r>
                        <a:rPr lang="en-US" sz="1200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4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US" sz="1200" spc="-40" baseline="-250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 </a:t>
                      </a:r>
                      <a:r>
                        <a:rPr lang="en-US" sz="1200" spc="-4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Pd</a:t>
                      </a:r>
                      <a:r>
                        <a:rPr lang="en-US" sz="1200" spc="-40" baseline="-250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</a:t>
                      </a:r>
                      <a:r>
                        <a:rPr lang="en-US" sz="1200" b="1" spc="-4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spc="-4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(Co, Ni, Bi)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Cu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(Hg, </a:t>
                      </a: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Zn)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 (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Ba, Cr) 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 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(V, Sn)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 </a:t>
                      </a:r>
                      <a:endParaRPr lang="ru-RU" sz="1200" spc="-40" baseline="-2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(U, </a:t>
                      </a: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Наталкинское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Ветренское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Павлик, Светлое (СВ);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Мурунтау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Урталик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(Ср. Азия); Олимпиада 1 (Сибирь);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Сагурское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Унгличиканское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Маломырское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Токурское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Харгинское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(Приамурье), Майское 3 (Чукотка)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7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Золото-серебро- </a:t>
                      </a:r>
                      <a:r>
                        <a:rPr lang="ru-RU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редкоме</a:t>
                      </a: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тальная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AuBi</a:t>
                      </a: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AsFe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Золото-висмутин-арсенопирит-пиритовый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Золото-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редкометальная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13138</a:t>
                      </a: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969</a:t>
                      </a: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898</a:t>
                      </a: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</a:t>
                      </a:r>
                      <a:r>
                        <a:rPr lang="en-US" sz="1200" b="1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Ag</a:t>
                      </a:r>
                      <a:r>
                        <a:rPr lang="en-US" sz="1200" b="1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Sb</a:t>
                      </a:r>
                      <a:r>
                        <a:rPr lang="en-US" sz="1200" spc="-4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1200" spc="-4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4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</a:t>
                      </a:r>
                      <a:r>
                        <a:rPr lang="en-US" sz="1200" spc="-40" baseline="-250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200" spc="-40" baseline="-2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(Cr, Co)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V)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(Ba, U, </a:t>
                      </a:r>
                      <a:r>
                        <a:rPr lang="en-US" sz="1200" spc="-4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200" spc="-4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 </a:t>
                      </a:r>
                      <a:r>
                        <a:rPr lang="en-US" sz="1200" spc="-4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(+Se)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Малыш, Валун, 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Халали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Школьное 2 ,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Чепак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(СВ); Кировское 3 (Приамурье); Туманное (</a:t>
                      </a:r>
                      <a:r>
                        <a:rPr lang="ru-RU" sz="1200" kern="1000" spc="-4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Cибирь</a:t>
                      </a:r>
                      <a:r>
                        <a:rPr lang="ru-RU" sz="1200" kern="10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08" marR="305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7F34D2-6A47-41D2-8C36-0E50D89C1368}"/>
              </a:ext>
            </a:extLst>
          </p:cNvPr>
          <p:cNvSpPr/>
          <p:nvPr/>
        </p:nvSpPr>
        <p:spPr>
          <a:xfrm>
            <a:off x="0" y="0"/>
            <a:ext cx="1205277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Практическое пособие по оценке </a:t>
            </a:r>
            <a:r>
              <a:rPr lang="ru-RU" b="1" dirty="0" err="1"/>
              <a:t>рудно</a:t>
            </a:r>
            <a:r>
              <a:rPr lang="en-US" b="1" dirty="0"/>
              <a:t>-</a:t>
            </a:r>
            <a:r>
              <a:rPr lang="ru-RU" b="1" dirty="0"/>
              <a:t>формационной принадлежности прогнозируемого </a:t>
            </a:r>
            <a:r>
              <a:rPr lang="ru-RU" b="1" dirty="0" err="1"/>
              <a:t>благороднометального</a:t>
            </a:r>
            <a:r>
              <a:rPr lang="ru-RU" b="1" dirty="0"/>
              <a:t> </a:t>
            </a:r>
            <a:r>
              <a:rPr lang="ru-RU" b="1" dirty="0" err="1"/>
              <a:t>оруденения</a:t>
            </a:r>
            <a:r>
              <a:rPr lang="ru-RU" b="1" dirty="0"/>
              <a:t> при создании геохимических основГДП-200 и ГК-1000».</a:t>
            </a:r>
          </a:p>
        </p:txBody>
      </p:sp>
    </p:spTree>
    <p:extLst>
      <p:ext uri="{BB962C8B-B14F-4D97-AF65-F5344CB8AC3E}">
        <p14:creationId xmlns:p14="http://schemas.microsoft.com/office/powerpoint/2010/main" val="117092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B70EBCF-6F45-4B36-8F62-002D48B60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18" y="60105"/>
            <a:ext cx="8294987" cy="2539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</a:rPr>
              <a:t>Унифицированная система оценки прогнозных ресурсов по </a:t>
            </a:r>
            <a:r>
              <a:rPr lang="ru-RU" sz="1200" dirty="0" err="1">
                <a:solidFill>
                  <a:schemeClr val="bg1"/>
                </a:solidFill>
              </a:rPr>
              <a:t>гипергенным</a:t>
            </a:r>
            <a:r>
              <a:rPr lang="ru-RU" sz="1200" dirty="0">
                <a:solidFill>
                  <a:schemeClr val="bg1"/>
                </a:solidFill>
              </a:rPr>
              <a:t> ореолам</a:t>
            </a:r>
            <a:endParaRPr lang="ru-RU" altLang="ru-RU" sz="1200" b="1" dirty="0">
              <a:solidFill>
                <a:schemeClr val="bg1"/>
              </a:solidFill>
              <a:effectLst>
                <a:outerShdw blurRad="50800" dist="38100" dir="5400000" rotWithShape="0">
                  <a:srgbClr val="000000">
                    <a:alpha val="40000"/>
                  </a:srgbClr>
                </a:outerShdw>
              </a:effectLst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A1F1920-517B-453A-B4B2-B7ED5001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57415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400" b="1" dirty="0">
                <a:latin typeface="+mn-lt"/>
              </a:rPr>
              <a:t>Разработана Унифицированная система оценки прогнозных ресурсов (ресурсного потенциала) по потокам и вторичным ореолам рассеяния</a:t>
            </a:r>
          </a:p>
        </p:txBody>
      </p:sp>
      <p:pic>
        <p:nvPicPr>
          <p:cNvPr id="10" name="Объект 7">
            <a:extLst>
              <a:ext uri="{FF2B5EF4-FFF2-40B4-BE49-F238E27FC236}">
                <a16:creationId xmlns:a16="http://schemas.microsoft.com/office/drawing/2014/main" id="{F9342ABF-23F2-4579-8DF7-7D8427E6C0A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 l="2479" t="2405" r="4602" b="4811"/>
          <a:stretch>
            <a:fillRect/>
          </a:stretch>
        </p:blipFill>
        <p:spPr bwMode="auto">
          <a:xfrm>
            <a:off x="1757918" y="900485"/>
            <a:ext cx="5055345" cy="25986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3ECE83A-860C-4EBA-9F57-7E4FE2B1E82E}"/>
                  </a:ext>
                </a:extLst>
              </p:cNvPr>
              <p:cNvSpPr/>
              <p:nvPr/>
            </p:nvSpPr>
            <p:spPr>
              <a:xfrm flipH="1">
                <a:off x="7074195" y="2211573"/>
                <a:ext cx="2706423" cy="497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  <m:f>
                        <m:f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ru-RU" sz="1400" dirty="0"/>
              </a:p>
            </p:txBody>
          </p:sp>
        </mc:Choice>
        <mc:Fallback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43ECE83A-860C-4EBA-9F57-7E4FE2B1E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74195" y="2211573"/>
                <a:ext cx="2706423" cy="4970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7892098-51BE-4B2E-AEDC-A921524BA7AE}"/>
              </a:ext>
            </a:extLst>
          </p:cNvPr>
          <p:cNvSpPr txBox="1"/>
          <p:nvPr/>
        </p:nvSpPr>
        <p:spPr>
          <a:xfrm>
            <a:off x="-110872" y="574159"/>
            <a:ext cx="11521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Зависимость значений доли балансовых руд (α) от распространенности микроэлементов в земной </a:t>
            </a:r>
            <a:r>
              <a:rPr lang="ru-RU" sz="1400" b="1" dirty="0" err="1"/>
              <a:t>коре</a:t>
            </a:r>
            <a:r>
              <a:rPr lang="ru-RU" sz="1400" b="1" dirty="0"/>
              <a:t> (</a:t>
            </a:r>
            <a:r>
              <a:rPr lang="ru-RU" sz="1400" b="1" i="1" dirty="0"/>
              <a:t>К</a:t>
            </a:r>
            <a:r>
              <a:rPr lang="ru-RU" sz="1400" b="1" dirty="0"/>
              <a:t>) и площади (</a:t>
            </a:r>
            <a:r>
              <a:rPr lang="en-US" sz="1400" b="1" i="1" dirty="0"/>
              <a:t>S</a:t>
            </a:r>
            <a:r>
              <a:rPr lang="ru-RU" sz="1400" b="1" i="1" dirty="0"/>
              <a:t>)</a:t>
            </a:r>
            <a:r>
              <a:rPr lang="ru-RU" sz="1400" b="1" dirty="0"/>
              <a:t> аномалий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0D8E53-8FF7-455D-BE66-DF16A7D0423F}"/>
              </a:ext>
            </a:extLst>
          </p:cNvPr>
          <p:cNvSpPr txBox="1"/>
          <p:nvPr/>
        </p:nvSpPr>
        <p:spPr>
          <a:xfrm>
            <a:off x="671510" y="3582290"/>
            <a:ext cx="99570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/>
              <a:t>Методика количественной оценки ресурсов базируется на следующих методических разработках: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способе выделения </a:t>
            </a:r>
            <a:r>
              <a:rPr lang="ru-RU" sz="1400" kern="1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рудогенных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систем с использованием структурных и концентрационных геохимических признаков;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зависимости доли концентрированных форм нахождения элементов (</a:t>
            </a:r>
            <a:r>
              <a:rPr lang="ru-RU" sz="1400" i="1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) от площади аномалии;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зависимости значений коэффициента соответствия вторичный ореол – первичный ореол (</a:t>
            </a:r>
            <a:r>
              <a:rPr lang="ru-RU" sz="1400" i="1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) от </a:t>
            </a:r>
            <a:r>
              <a:rPr lang="ru-RU" sz="1400" kern="1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сульфидности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прогнозируемого </a:t>
            </a:r>
            <a:r>
              <a:rPr lang="ru-RU" sz="1400" kern="1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оруденения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и ландшафтных условий локализации аномалий;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результатах анализа и синтеза разрозненных данных о значениях коэффициента соответствия поток – вторичный ореол (</a:t>
            </a:r>
            <a:r>
              <a:rPr lang="ru-RU" sz="1400" i="1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k'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) при различных способах </a:t>
            </a:r>
            <a:r>
              <a:rPr lang="ru-RU" sz="1400" kern="1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пробоподготовки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адаптированных применительно к аномалиям старших рангов методических подходах при определении вертикального размаха </a:t>
            </a:r>
            <a:r>
              <a:rPr lang="ru-RU" sz="1400" kern="11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оруденения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i="1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) на основе принципа подобия; 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результатах геохимической типизации месторождений различной формационной принадлежности;</a:t>
            </a:r>
          </a:p>
          <a:p>
            <a:pPr indent="-342900" algn="just"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ru-RU" sz="1400" kern="1100" dirty="0">
                <a:ea typeface="Times New Roman" panose="02020603050405020304" pitchFamily="18" charset="0"/>
                <a:cs typeface="Times New Roman" panose="02020603050405020304" pitchFamily="18" charset="0"/>
              </a:rPr>
              <a:t> способе определения природы аномалий на основе анализа спектров АГХП младших рангов по экстремальным пробам;</a:t>
            </a:r>
          </a:p>
          <a:p>
            <a:r>
              <a:rPr lang="ru-RU" sz="1400" dirty="0">
                <a:solidFill>
                  <a:prstClr val="black"/>
                </a:solidFill>
              </a:rPr>
              <a:t>Результаты апробации методики на протяжении более чем 20 лет, свидетельствуют, что ее практическая реализация на всех стадиях ГРР позволяет получать несмещенные оценки прогнозных ресурсов адекватные реальным запасам прогнозируемых рудных объектов.</a:t>
            </a:r>
            <a:endParaRPr lang="ru-RU" sz="1400" kern="1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6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8B9D66-D214-422A-BC3A-833F45CB2A53}"/>
              </a:ext>
            </a:extLst>
          </p:cNvPr>
          <p:cNvSpPr/>
          <p:nvPr/>
        </p:nvSpPr>
        <p:spPr>
          <a:xfrm>
            <a:off x="0" y="811364"/>
            <a:ext cx="12192000" cy="5032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Подготавливаются к апробации: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Geolnise"/>
              </a:rPr>
              <a:t>   - Практическое пособие по использованию БПЛА при проведении геолого-съемочных работ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документом, разъясняющим основные подходы к использованию беспилотных летательных аппаратов (БПЛА) на полевых геолого-съемочных работах.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400" b="1" i="1" kern="1600" dirty="0">
                <a:solidFill>
                  <a:srgbClr val="7030A0"/>
                </a:solidFill>
                <a:latin typeface="Times New Roman" panose="02020603050405020304" pitchFamily="18" charset="0"/>
              </a:rPr>
              <a:t>    </a:t>
            </a:r>
            <a:r>
              <a:rPr lang="ru-RU" sz="1600" b="1" i="1" kern="1600" dirty="0">
                <a:solidFill>
                  <a:srgbClr val="7030A0"/>
                </a:solidFill>
                <a:latin typeface="Times New Roman" panose="02020603050405020304" pitchFamily="18" charset="0"/>
              </a:rPr>
              <a:t>- Практическое руководство по составу и подготовке к электронному изданию базовых сводных и обзорных карт геологического содержания территории Российской Федерации и ее континентального шельфа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определяет состав, структуру и формат представления цифровых материалов для следующих сводных и обзорных карт масштаба 1:2 500 000 (1:5 000 000):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геологической; четвертичных образований;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минерагенической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тектонической; тектонического районирования; магматических формаций; аномального магнитного поля; аномального гравитационного поля.</a:t>
            </a:r>
            <a:endParaRPr lang="ru-RU" sz="1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600" b="1" i="1" kern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Практическое руководство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составу и структуре данных, порядку ведения и форматам представления выходной продукции информационного ресурса по мониторингу сводной цифровой геолого-картографической основы России для обеспечения управления фондом недр на федеральном и региональном уровнях («ГИС-Атлас «Недра России»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адресовано составителям ГИС-Атласа,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ключает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рекомендации по составу, структурной организации, послойному описанию цифровых моделей, составу и структуре атрибутивных таблиц и баз данных, форматам представления цифровых моделей, сопровождающих баз данных, макетов печати карт и справочных материалов ГИС-Атласа, подготавливаемых в рамках выполнения работ по объект.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 к опережающей геофизической основе Государственной геологической карты Российской Федерации м-ба 1:200 000 (второе издание)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лет составление идет по понятиям, но благодаря активной позиции и методическому руководству геофизической секции НРС и лично зам. руководителя секции Т.П. Литвиновой  в настоящее время создание основ достаточно стандартизировано. Наиболее слабым звеном остаются схемы предварительной геолого-геофизической интерпретации от которых геофизики настоятельно пытаются откреститься</a:t>
            </a:r>
          </a:p>
        </p:txBody>
      </p:sp>
    </p:spTree>
    <p:extLst>
      <p:ext uri="{BB962C8B-B14F-4D97-AF65-F5344CB8AC3E}">
        <p14:creationId xmlns:p14="http://schemas.microsoft.com/office/powerpoint/2010/main" val="50382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C3E653-8396-43E2-8BA3-E2E17C510AD8}"/>
              </a:ext>
            </a:extLst>
          </p:cNvPr>
          <p:cNvSpPr txBox="1"/>
          <p:nvPr/>
        </p:nvSpPr>
        <p:spPr>
          <a:xfrm>
            <a:off x="4650571" y="6460931"/>
            <a:ext cx="7541429" cy="37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dirty="0"/>
              <a:t>Актуализированные </a:t>
            </a:r>
            <a:r>
              <a:rPr lang="ru-RU" sz="1200" dirty="0" err="1"/>
              <a:t>биозональные</a:t>
            </a:r>
            <a:r>
              <a:rPr lang="ru-RU" sz="1200" dirty="0"/>
              <a:t> шкалы регионов РФ. Силурийская система  (фрагмент) с рассчитанными возрастами границ региональных биостратиграфических подразделений для ввода в ИР «Серийные легенды»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B04CAD3-2510-49C8-A01B-3A22335CF7B4}"/>
              </a:ext>
            </a:extLst>
          </p:cNvPr>
          <p:cNvGrpSpPr/>
          <p:nvPr/>
        </p:nvGrpSpPr>
        <p:grpSpPr>
          <a:xfrm>
            <a:off x="5819353" y="3018937"/>
            <a:ext cx="6105105" cy="3113911"/>
            <a:chOff x="3862404" y="2124733"/>
            <a:chExt cx="8126505" cy="411119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72C14DF-7CD2-4D21-ABBF-27C21BAD9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044"/>
            <a:stretch/>
          </p:blipFill>
          <p:spPr>
            <a:xfrm>
              <a:off x="3862404" y="2159553"/>
              <a:ext cx="3518410" cy="40360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0BA9514-B4FA-493E-ADD9-0E486D3B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140" y="2124733"/>
              <a:ext cx="4592869" cy="4064001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E00083B-D9FB-4813-9FA3-47B1F0352B88}"/>
                </a:ext>
              </a:extLst>
            </p:cNvPr>
            <p:cNvSpPr/>
            <p:nvPr/>
          </p:nvSpPr>
          <p:spPr>
            <a:xfrm>
              <a:off x="8413059" y="465709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4C2BC90-0716-4CE9-8BF7-12F492AA6016}"/>
                </a:ext>
              </a:extLst>
            </p:cNvPr>
            <p:cNvSpPr/>
            <p:nvPr/>
          </p:nvSpPr>
          <p:spPr>
            <a:xfrm>
              <a:off x="7972423" y="5306450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0C7BA2-E409-404D-B841-1482DB242132}"/>
                </a:ext>
              </a:extLst>
            </p:cNvPr>
            <p:cNvSpPr/>
            <p:nvPr/>
          </p:nvSpPr>
          <p:spPr>
            <a:xfrm>
              <a:off x="7972423" y="3229738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0BD64FB-A33B-46A5-B647-37C81370CFB1}"/>
                </a:ext>
              </a:extLst>
            </p:cNvPr>
            <p:cNvSpPr/>
            <p:nvPr/>
          </p:nvSpPr>
          <p:spPr>
            <a:xfrm>
              <a:off x="7972423" y="380577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3635E38-49C5-49F4-B116-6FFB25470389}"/>
                </a:ext>
              </a:extLst>
            </p:cNvPr>
            <p:cNvSpPr/>
            <p:nvPr/>
          </p:nvSpPr>
          <p:spPr>
            <a:xfrm>
              <a:off x="8405728" y="5320216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C891F8A-5AD1-4DBF-B365-D12D2BEAA659}"/>
                </a:ext>
              </a:extLst>
            </p:cNvPr>
            <p:cNvSpPr/>
            <p:nvPr/>
          </p:nvSpPr>
          <p:spPr>
            <a:xfrm>
              <a:off x="8405728" y="567993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5DA27D7-C388-4815-B6B1-5F42101F870A}"/>
                </a:ext>
              </a:extLst>
            </p:cNvPr>
            <p:cNvSpPr/>
            <p:nvPr/>
          </p:nvSpPr>
          <p:spPr>
            <a:xfrm>
              <a:off x="8419685" y="6086839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ADFD4EC-59D6-4E3E-B80B-1DBBD235AFBE}"/>
                </a:ext>
              </a:extLst>
            </p:cNvPr>
            <p:cNvSpPr/>
            <p:nvPr/>
          </p:nvSpPr>
          <p:spPr>
            <a:xfrm>
              <a:off x="8419685" y="2911828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</a:t>
              </a: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3322EB4-3240-421A-8609-2083ADD0A64A}"/>
                </a:ext>
              </a:extLst>
            </p:cNvPr>
            <p:cNvSpPr/>
            <p:nvPr/>
          </p:nvSpPr>
          <p:spPr>
            <a:xfrm>
              <a:off x="8413059" y="589362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D006D0A-5994-4EC2-9771-A077B3CB5B87}"/>
                </a:ext>
              </a:extLst>
            </p:cNvPr>
            <p:cNvSpPr/>
            <p:nvPr/>
          </p:nvSpPr>
          <p:spPr>
            <a:xfrm>
              <a:off x="9146424" y="532086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D7B7BA4-6A88-4BC4-924F-C9C364A46A15}"/>
                </a:ext>
              </a:extLst>
            </p:cNvPr>
            <p:cNvSpPr/>
            <p:nvPr/>
          </p:nvSpPr>
          <p:spPr>
            <a:xfrm>
              <a:off x="10241296" y="508303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8FD4DC6E-66DA-4220-8026-09EBF7C59639}"/>
                </a:ext>
              </a:extLst>
            </p:cNvPr>
            <p:cNvSpPr/>
            <p:nvPr/>
          </p:nvSpPr>
          <p:spPr>
            <a:xfrm>
              <a:off x="7965445" y="2809066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1F6E312-FDFD-48C1-BD09-7A8D5EB3590D}"/>
                </a:ext>
              </a:extLst>
            </p:cNvPr>
            <p:cNvSpPr/>
            <p:nvPr/>
          </p:nvSpPr>
          <p:spPr>
            <a:xfrm>
              <a:off x="7966260" y="4930024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A5EE7144-3A1A-4F6B-B5A9-716057C7AA14}"/>
                </a:ext>
              </a:extLst>
            </p:cNvPr>
            <p:cNvSpPr/>
            <p:nvPr/>
          </p:nvSpPr>
          <p:spPr>
            <a:xfrm>
              <a:off x="7965445" y="3517754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4F4D2A9-3C3A-44E6-8E56-BAF0CE51D63A}"/>
                </a:ext>
              </a:extLst>
            </p:cNvPr>
            <p:cNvSpPr/>
            <p:nvPr/>
          </p:nvSpPr>
          <p:spPr>
            <a:xfrm>
              <a:off x="9168681" y="601358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D7D593C8-39B3-4E36-ABE9-F07FD4C82E6C}"/>
                </a:ext>
              </a:extLst>
            </p:cNvPr>
            <p:cNvSpPr/>
            <p:nvPr/>
          </p:nvSpPr>
          <p:spPr>
            <a:xfrm>
              <a:off x="9168681" y="5893620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75427CD-051B-4492-9BE0-6933E456A3F4}"/>
                </a:ext>
              </a:extLst>
            </p:cNvPr>
            <p:cNvSpPr/>
            <p:nvPr/>
          </p:nvSpPr>
          <p:spPr>
            <a:xfrm>
              <a:off x="9168681" y="577365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013FF38-DCC8-4D38-AD24-A3660A78CCB1}"/>
                </a:ext>
              </a:extLst>
            </p:cNvPr>
            <p:cNvSpPr/>
            <p:nvPr/>
          </p:nvSpPr>
          <p:spPr>
            <a:xfrm>
              <a:off x="10208045" y="569838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56F5148-4D93-499A-A5E0-1E7396433AB5}"/>
                </a:ext>
              </a:extLst>
            </p:cNvPr>
            <p:cNvSpPr/>
            <p:nvPr/>
          </p:nvSpPr>
          <p:spPr>
            <a:xfrm>
              <a:off x="10207552" y="5486795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4B02587-0507-4CCD-92D9-A2FF1735184C}"/>
                </a:ext>
              </a:extLst>
            </p:cNvPr>
            <p:cNvSpPr/>
            <p:nvPr/>
          </p:nvSpPr>
          <p:spPr>
            <a:xfrm>
              <a:off x="8810046" y="322907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C2666DB1-68B8-4972-BDAE-D1EDE4938AD7}"/>
                </a:ext>
              </a:extLst>
            </p:cNvPr>
            <p:cNvSpPr/>
            <p:nvPr/>
          </p:nvSpPr>
          <p:spPr>
            <a:xfrm>
              <a:off x="8786959" y="298637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C9F23D8-FF6E-4EED-B6C0-77435FC37F37}"/>
                </a:ext>
              </a:extLst>
            </p:cNvPr>
            <p:cNvSpPr/>
            <p:nvPr/>
          </p:nvSpPr>
          <p:spPr>
            <a:xfrm>
              <a:off x="9647669" y="2907445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8B854E43-B460-4389-AEEB-A0ADFB86FA22}"/>
                </a:ext>
              </a:extLst>
            </p:cNvPr>
            <p:cNvSpPr/>
            <p:nvPr/>
          </p:nvSpPr>
          <p:spPr>
            <a:xfrm>
              <a:off x="9647669" y="3640882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D2127D5-DF45-43EB-A8E2-E186325A536E}"/>
                </a:ext>
              </a:extLst>
            </p:cNvPr>
            <p:cNvSpPr/>
            <p:nvPr/>
          </p:nvSpPr>
          <p:spPr>
            <a:xfrm>
              <a:off x="9647669" y="321648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9C650B48-85ED-4C8C-8AB1-AA76514942E8}"/>
                </a:ext>
              </a:extLst>
            </p:cNvPr>
            <p:cNvSpPr/>
            <p:nvPr/>
          </p:nvSpPr>
          <p:spPr>
            <a:xfrm>
              <a:off x="10201928" y="4353919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2274BFFE-7A25-4EF3-BDF4-16611610116E}"/>
                </a:ext>
              </a:extLst>
            </p:cNvPr>
            <p:cNvSpPr/>
            <p:nvPr/>
          </p:nvSpPr>
          <p:spPr>
            <a:xfrm>
              <a:off x="10201928" y="4233956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C8422244-383B-4F2C-B7E0-DCECCC7A32BD}"/>
                </a:ext>
              </a:extLst>
            </p:cNvPr>
            <p:cNvSpPr/>
            <p:nvPr/>
          </p:nvSpPr>
          <p:spPr>
            <a:xfrm>
              <a:off x="10201928" y="411399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26AA2420-6BFB-4735-BBC2-8BE2396E86D8}"/>
                </a:ext>
              </a:extLst>
            </p:cNvPr>
            <p:cNvSpPr/>
            <p:nvPr/>
          </p:nvSpPr>
          <p:spPr>
            <a:xfrm>
              <a:off x="10190034" y="466808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599B9F03-56FA-4325-B716-24A6F5AD7795}"/>
                </a:ext>
              </a:extLst>
            </p:cNvPr>
            <p:cNvSpPr/>
            <p:nvPr/>
          </p:nvSpPr>
          <p:spPr>
            <a:xfrm>
              <a:off x="10197135" y="3346729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6BB8B1EF-4149-4B0D-9C64-E0E5723247E4}"/>
                </a:ext>
              </a:extLst>
            </p:cNvPr>
            <p:cNvSpPr/>
            <p:nvPr/>
          </p:nvSpPr>
          <p:spPr>
            <a:xfrm>
              <a:off x="10197135" y="310680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2BA8B752-C0F4-414C-8692-34317AC29E34}"/>
                </a:ext>
              </a:extLst>
            </p:cNvPr>
            <p:cNvSpPr/>
            <p:nvPr/>
          </p:nvSpPr>
          <p:spPr>
            <a:xfrm>
              <a:off x="10201928" y="2866408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CB4F5B2D-CD51-4BFC-B232-7BBC413F19AB}"/>
                </a:ext>
              </a:extLst>
            </p:cNvPr>
            <p:cNvSpPr/>
            <p:nvPr/>
          </p:nvSpPr>
          <p:spPr>
            <a:xfrm>
              <a:off x="10843141" y="590723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03AB6EAD-1B1B-420B-B048-25E07914E0CA}"/>
                </a:ext>
              </a:extLst>
            </p:cNvPr>
            <p:cNvSpPr/>
            <p:nvPr/>
          </p:nvSpPr>
          <p:spPr>
            <a:xfrm>
              <a:off x="10826742" y="545553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4F735E57-280B-4534-94C1-35187D50653B}"/>
                </a:ext>
              </a:extLst>
            </p:cNvPr>
            <p:cNvSpPr/>
            <p:nvPr/>
          </p:nvSpPr>
          <p:spPr>
            <a:xfrm>
              <a:off x="10826742" y="5252514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EE2DA8F4-3631-437F-B5D2-61155E230668}"/>
                </a:ext>
              </a:extLst>
            </p:cNvPr>
            <p:cNvSpPr/>
            <p:nvPr/>
          </p:nvSpPr>
          <p:spPr>
            <a:xfrm>
              <a:off x="10826742" y="4970280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32BEB284-6F8C-4496-85F4-D8D23BA0AF59}"/>
                </a:ext>
              </a:extLst>
            </p:cNvPr>
            <p:cNvSpPr/>
            <p:nvPr/>
          </p:nvSpPr>
          <p:spPr>
            <a:xfrm>
              <a:off x="10834525" y="365404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E61F824F-F6DE-4083-ADD1-A37E0CFEF65F}"/>
                </a:ext>
              </a:extLst>
            </p:cNvPr>
            <p:cNvSpPr/>
            <p:nvPr/>
          </p:nvSpPr>
          <p:spPr>
            <a:xfrm>
              <a:off x="11671816" y="5592549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E1438FEA-FDD7-4CFA-BCF2-1ADEF1C05783}"/>
                </a:ext>
              </a:extLst>
            </p:cNvPr>
            <p:cNvSpPr/>
            <p:nvPr/>
          </p:nvSpPr>
          <p:spPr>
            <a:xfrm>
              <a:off x="11688455" y="4233956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AC7B3937-0ACF-49B0-8A29-471FAF2E38E8}"/>
                </a:ext>
              </a:extLst>
            </p:cNvPr>
            <p:cNvSpPr/>
            <p:nvPr/>
          </p:nvSpPr>
          <p:spPr>
            <a:xfrm>
              <a:off x="11670326" y="5244766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A64DBD14-5351-4082-BF81-955B9912EF4B}"/>
                </a:ext>
              </a:extLst>
            </p:cNvPr>
            <p:cNvSpPr/>
            <p:nvPr/>
          </p:nvSpPr>
          <p:spPr>
            <a:xfrm>
              <a:off x="11690735" y="322157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435E2F1F-F6DA-4A1D-B665-DE4604A3F40E}"/>
                </a:ext>
              </a:extLst>
            </p:cNvPr>
            <p:cNvSpPr/>
            <p:nvPr/>
          </p:nvSpPr>
          <p:spPr>
            <a:xfrm>
              <a:off x="11676184" y="273233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1AD31139-BFF7-4EB8-987F-638DF14F2033}"/>
                </a:ext>
              </a:extLst>
            </p:cNvPr>
            <p:cNvSpPr/>
            <p:nvPr/>
          </p:nvSpPr>
          <p:spPr>
            <a:xfrm>
              <a:off x="10843095" y="3334048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44044174-FFE9-4C50-9EAE-A3452C0A5C1A}"/>
                </a:ext>
              </a:extLst>
            </p:cNvPr>
            <p:cNvSpPr/>
            <p:nvPr/>
          </p:nvSpPr>
          <p:spPr>
            <a:xfrm>
              <a:off x="10826742" y="4685945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05675148-5A0F-42A2-AB7B-66D6673C5FA8}"/>
                </a:ext>
              </a:extLst>
            </p:cNvPr>
            <p:cNvSpPr/>
            <p:nvPr/>
          </p:nvSpPr>
          <p:spPr>
            <a:xfrm>
              <a:off x="10826742" y="4446019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DA5EBF7D-67CC-4B00-81BF-BDBD0819C8E0}"/>
                </a:ext>
              </a:extLst>
            </p:cNvPr>
            <p:cNvSpPr/>
            <p:nvPr/>
          </p:nvSpPr>
          <p:spPr>
            <a:xfrm>
              <a:off x="11260047" y="558306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9307FA30-B702-4972-B7CD-E3898B57AB06}"/>
                </a:ext>
              </a:extLst>
            </p:cNvPr>
            <p:cNvSpPr/>
            <p:nvPr/>
          </p:nvSpPr>
          <p:spPr>
            <a:xfrm>
              <a:off x="11260047" y="5376923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4E032C61-2E87-4CC4-B444-3A5611CB0542}"/>
                </a:ext>
              </a:extLst>
            </p:cNvPr>
            <p:cNvSpPr/>
            <p:nvPr/>
          </p:nvSpPr>
          <p:spPr>
            <a:xfrm>
              <a:off x="11271837" y="5079111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07212ED1-E3EB-4F79-9E74-37675BF56DA3}"/>
                </a:ext>
              </a:extLst>
            </p:cNvPr>
            <p:cNvSpPr/>
            <p:nvPr/>
          </p:nvSpPr>
          <p:spPr>
            <a:xfrm>
              <a:off x="11277865" y="3231937"/>
              <a:ext cx="298174" cy="14908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69F531E-B6C2-48AB-84D8-AC20F520FAF5}"/>
              </a:ext>
            </a:extLst>
          </p:cNvPr>
          <p:cNvGrpSpPr/>
          <p:nvPr/>
        </p:nvGrpSpPr>
        <p:grpSpPr>
          <a:xfrm>
            <a:off x="-66675" y="1932386"/>
            <a:ext cx="9127543" cy="736548"/>
            <a:chOff x="40646" y="1117921"/>
            <a:chExt cx="9127543" cy="7365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501E236-6E85-44A1-818B-4F72AC3195D6}"/>
                </a:ext>
              </a:extLst>
            </p:cNvPr>
            <p:cNvSpPr/>
            <p:nvPr/>
          </p:nvSpPr>
          <p:spPr>
            <a:xfrm>
              <a:off x="6831388" y="1147428"/>
              <a:ext cx="2165273" cy="6177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5023529B-5F15-48C3-ADB7-1EBC1AFC0B40}"/>
                </a:ext>
              </a:extLst>
            </p:cNvPr>
            <p:cNvSpPr/>
            <p:nvPr/>
          </p:nvSpPr>
          <p:spPr>
            <a:xfrm>
              <a:off x="191870" y="1141929"/>
              <a:ext cx="947641" cy="6177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0385B3F4-554C-41B7-A926-3ED0C54F809B}"/>
                </a:ext>
              </a:extLst>
            </p:cNvPr>
            <p:cNvSpPr/>
            <p:nvPr/>
          </p:nvSpPr>
          <p:spPr>
            <a:xfrm>
              <a:off x="1181460" y="1141094"/>
              <a:ext cx="869871" cy="6177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3EB31EBD-393D-4033-8DF0-B15F56DDFBC8}"/>
                </a:ext>
              </a:extLst>
            </p:cNvPr>
            <p:cNvSpPr/>
            <p:nvPr/>
          </p:nvSpPr>
          <p:spPr>
            <a:xfrm>
              <a:off x="2102129" y="1141297"/>
              <a:ext cx="2684557" cy="6177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3E07F2FD-978D-422B-990F-815404BE5153}"/>
                </a:ext>
              </a:extLst>
            </p:cNvPr>
            <p:cNvSpPr/>
            <p:nvPr/>
          </p:nvSpPr>
          <p:spPr>
            <a:xfrm>
              <a:off x="5758156" y="1141094"/>
              <a:ext cx="1022431" cy="6177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6359B5F5-34E3-4F90-8275-1923CC8964CE}"/>
                </a:ext>
              </a:extLst>
            </p:cNvPr>
            <p:cNvSpPr/>
            <p:nvPr/>
          </p:nvSpPr>
          <p:spPr>
            <a:xfrm>
              <a:off x="4837484" y="1141094"/>
              <a:ext cx="869871" cy="61776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717B2687-603D-4D67-B452-D2091ADAF1B7}"/>
                </a:ext>
              </a:extLst>
            </p:cNvPr>
            <p:cNvCxnSpPr>
              <a:cxnSpLocks/>
              <a:endCxn id="57" idx="3"/>
            </p:cNvCxnSpPr>
            <p:nvPr/>
          </p:nvCxnSpPr>
          <p:spPr>
            <a:xfrm>
              <a:off x="6831388" y="1449977"/>
              <a:ext cx="2165273" cy="6335"/>
            </a:xfrm>
            <a:prstGeom prst="line">
              <a:avLst/>
            </a:prstGeom>
            <a:ln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7A41BD64-5A22-480B-B8B1-CF9BE7EF7421}"/>
                </a:ext>
              </a:extLst>
            </p:cNvPr>
            <p:cNvCxnSpPr>
              <a:cxnSpLocks/>
            </p:cNvCxnSpPr>
            <p:nvPr/>
          </p:nvCxnSpPr>
          <p:spPr>
            <a:xfrm>
              <a:off x="2116403" y="1587289"/>
              <a:ext cx="2670280" cy="0"/>
            </a:xfrm>
            <a:prstGeom prst="line">
              <a:avLst/>
            </a:prstGeom>
            <a:ln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957F2F68-4995-43F2-80E4-1CD2EA047D01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>
              <a:off x="5758156" y="1449978"/>
              <a:ext cx="997914" cy="0"/>
            </a:xfrm>
            <a:prstGeom prst="line">
              <a:avLst/>
            </a:prstGeom>
            <a:ln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Подзаголовок 2">
              <a:extLst>
                <a:ext uri="{FF2B5EF4-FFF2-40B4-BE49-F238E27FC236}">
                  <a16:creationId xmlns:a16="http://schemas.microsoft.com/office/drawing/2014/main" id="{BB32B997-B752-4FC8-AE6A-ACC56BBF3F3F}"/>
                </a:ext>
              </a:extLst>
            </p:cNvPr>
            <p:cNvSpPr txBox="1">
              <a:spLocks/>
            </p:cNvSpPr>
            <p:nvPr/>
          </p:nvSpPr>
          <p:spPr>
            <a:xfrm>
              <a:off x="1003569" y="1144529"/>
              <a:ext cx="1225650" cy="22858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Геохронологи</a:t>
              </a:r>
              <a:r>
                <a:rPr lang="ru-RU" sz="1000" dirty="0">
                  <a:cs typeface="Times New Roman" panose="02020603050405020304" pitchFamily="18" charset="0"/>
                </a:rPr>
                <a:t>-</a:t>
              </a:r>
            </a:p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ческая</a:t>
              </a:r>
              <a:r>
                <a:rPr lang="ru-RU" sz="1000" dirty="0">
                  <a:cs typeface="Times New Roman" panose="02020603050405020304" pitchFamily="18" charset="0"/>
                </a:rPr>
                <a:t> шкала,</a:t>
              </a:r>
            </a:p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млн.л</a:t>
              </a:r>
              <a:endParaRPr lang="ru-RU" sz="1000" dirty="0">
                <a:cs typeface="Times New Roman" panose="02020603050405020304" pitchFamily="18" charset="0"/>
              </a:endParaRPr>
            </a:p>
            <a:p>
              <a:pPr>
                <a:spcBef>
                  <a:spcPts val="0"/>
                </a:spcBef>
              </a:pPr>
              <a:r>
                <a:rPr lang="ru-RU" sz="1000" dirty="0">
                  <a:cs typeface="Times New Roman" panose="02020603050405020304" pitchFamily="18" charset="0"/>
                </a:rPr>
                <a:t>(</a:t>
              </a:r>
              <a:r>
                <a:rPr lang="en-US" sz="1000" dirty="0">
                  <a:cs typeface="Times New Roman" panose="02020603050405020304" pitchFamily="18" charset="0"/>
                </a:rPr>
                <a:t>GTS, 2020)</a:t>
              </a:r>
              <a:endParaRPr lang="ru-RU" sz="1000" dirty="0">
                <a:cs typeface="Times New Roman" panose="02020603050405020304" pitchFamily="18" charset="0"/>
              </a:endParaRPr>
            </a:p>
          </p:txBody>
        </p:sp>
        <p:sp>
          <p:nvSpPr>
            <p:cNvPr id="67" name="Подзаголовок 2">
              <a:extLst>
                <a:ext uri="{FF2B5EF4-FFF2-40B4-BE49-F238E27FC236}">
                  <a16:creationId xmlns:a16="http://schemas.microsoft.com/office/drawing/2014/main" id="{8AD5E6B7-C6E4-4A4A-8CFE-A2327EC8C40F}"/>
                </a:ext>
              </a:extLst>
            </p:cNvPr>
            <p:cNvSpPr txBox="1">
              <a:spLocks/>
            </p:cNvSpPr>
            <p:nvPr/>
          </p:nvSpPr>
          <p:spPr>
            <a:xfrm>
              <a:off x="40646" y="1163001"/>
              <a:ext cx="1225650" cy="22858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cs typeface="Times New Roman" panose="02020603050405020304" pitchFamily="18" charset="0"/>
                </a:rPr>
                <a:t>ОСШ, 2020</a:t>
              </a:r>
            </a:p>
          </p:txBody>
        </p:sp>
        <p:sp>
          <p:nvSpPr>
            <p:cNvPr id="68" name="Подзаголовок 2">
              <a:extLst>
                <a:ext uri="{FF2B5EF4-FFF2-40B4-BE49-F238E27FC236}">
                  <a16:creationId xmlns:a16="http://schemas.microsoft.com/office/drawing/2014/main" id="{C25F5749-78E2-4D3B-844F-5CE545CA2F53}"/>
                </a:ext>
              </a:extLst>
            </p:cNvPr>
            <p:cNvSpPr txBox="1">
              <a:spLocks/>
            </p:cNvSpPr>
            <p:nvPr/>
          </p:nvSpPr>
          <p:spPr>
            <a:xfrm>
              <a:off x="2140229" y="1230525"/>
              <a:ext cx="2586431" cy="22858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cs typeface="Times New Roman" panose="02020603050405020304" pitchFamily="18" charset="0"/>
                </a:rPr>
                <a:t>Стандартные </a:t>
              </a:r>
              <a:r>
                <a:rPr lang="ru-RU" sz="1200" dirty="0" err="1">
                  <a:cs typeface="Times New Roman" panose="02020603050405020304" pitchFamily="18" charset="0"/>
                </a:rPr>
                <a:t>биозональные</a:t>
              </a:r>
              <a:r>
                <a:rPr lang="ru-RU" sz="1200" dirty="0">
                  <a:cs typeface="Times New Roman" panose="02020603050405020304" pitchFamily="18" charset="0"/>
                </a:rPr>
                <a:t> шкалы</a:t>
              </a:r>
            </a:p>
          </p:txBody>
        </p:sp>
        <p:sp>
          <p:nvSpPr>
            <p:cNvPr id="69" name="Подзаголовок 2">
              <a:extLst>
                <a:ext uri="{FF2B5EF4-FFF2-40B4-BE49-F238E27FC236}">
                  <a16:creationId xmlns:a16="http://schemas.microsoft.com/office/drawing/2014/main" id="{60040101-DFAC-4CAA-93DD-BF6FFD1B89CA}"/>
                </a:ext>
              </a:extLst>
            </p:cNvPr>
            <p:cNvSpPr txBox="1">
              <a:spLocks/>
            </p:cNvSpPr>
            <p:nvPr/>
          </p:nvSpPr>
          <p:spPr>
            <a:xfrm>
              <a:off x="6581758" y="1175492"/>
              <a:ext cx="2586431" cy="22858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>
                  <a:cs typeface="Times New Roman" panose="02020603050405020304" pitchFamily="18" charset="0"/>
                </a:rPr>
                <a:t>Событийные шкалы</a:t>
              </a:r>
            </a:p>
          </p:txBody>
        </p:sp>
        <p:sp>
          <p:nvSpPr>
            <p:cNvPr id="70" name="Подзаголовок 2">
              <a:extLst>
                <a:ext uri="{FF2B5EF4-FFF2-40B4-BE49-F238E27FC236}">
                  <a16:creationId xmlns:a16="http://schemas.microsoft.com/office/drawing/2014/main" id="{8935BF61-3B9F-4414-A134-E7652DD3BB4B}"/>
                </a:ext>
              </a:extLst>
            </p:cNvPr>
            <p:cNvSpPr txBox="1">
              <a:spLocks/>
            </p:cNvSpPr>
            <p:nvPr/>
          </p:nvSpPr>
          <p:spPr>
            <a:xfrm>
              <a:off x="7546662" y="1502210"/>
              <a:ext cx="1621527" cy="2526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cs typeface="Times New Roman" panose="02020603050405020304" pitchFamily="18" charset="0"/>
                </a:rPr>
                <a:t>Биотические события</a:t>
              </a:r>
            </a:p>
          </p:txBody>
        </p: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4189E9D6-53C6-4B42-8AC9-B7C1E444FF3C}"/>
                </a:ext>
              </a:extLst>
            </p:cNvPr>
            <p:cNvCxnSpPr>
              <a:cxnSpLocks/>
            </p:cNvCxnSpPr>
            <p:nvPr/>
          </p:nvCxnSpPr>
          <p:spPr>
            <a:xfrm>
              <a:off x="7682809" y="1449977"/>
              <a:ext cx="0" cy="315218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813EB98A-778D-417A-998E-648EDF92E3A5}"/>
                </a:ext>
              </a:extLst>
            </p:cNvPr>
            <p:cNvCxnSpPr>
              <a:cxnSpLocks/>
            </p:cNvCxnSpPr>
            <p:nvPr/>
          </p:nvCxnSpPr>
          <p:spPr>
            <a:xfrm>
              <a:off x="3101284" y="1587289"/>
              <a:ext cx="0" cy="187456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11E5E0D8-5115-41D7-917E-7E22BE8298FB}"/>
                </a:ext>
              </a:extLst>
            </p:cNvPr>
            <p:cNvCxnSpPr>
              <a:cxnSpLocks/>
            </p:cNvCxnSpPr>
            <p:nvPr/>
          </p:nvCxnSpPr>
          <p:spPr>
            <a:xfrm>
              <a:off x="4034734" y="1587289"/>
              <a:ext cx="0" cy="19145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Подзаголовок 2">
              <a:extLst>
                <a:ext uri="{FF2B5EF4-FFF2-40B4-BE49-F238E27FC236}">
                  <a16:creationId xmlns:a16="http://schemas.microsoft.com/office/drawing/2014/main" id="{4A74B53D-78DE-49D0-83F0-24C2617159C5}"/>
                </a:ext>
              </a:extLst>
            </p:cNvPr>
            <p:cNvSpPr txBox="1">
              <a:spLocks/>
            </p:cNvSpPr>
            <p:nvPr/>
          </p:nvSpPr>
          <p:spPr>
            <a:xfrm>
              <a:off x="4659596" y="1143370"/>
              <a:ext cx="1225650" cy="22858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Магнито</a:t>
              </a:r>
              <a:r>
                <a:rPr lang="ru-RU" sz="1000" dirty="0">
                  <a:cs typeface="Times New Roman" panose="02020603050405020304" pitchFamily="18" charset="0"/>
                </a:rPr>
                <a:t>-</a:t>
              </a:r>
            </a:p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стратиграфи</a:t>
              </a:r>
              <a:r>
                <a:rPr lang="ru-RU" sz="1000" dirty="0">
                  <a:cs typeface="Times New Roman" panose="02020603050405020304" pitchFamily="18" charset="0"/>
                </a:rPr>
                <a:t>-</a:t>
              </a:r>
            </a:p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ческая</a:t>
              </a:r>
              <a:r>
                <a:rPr lang="ru-RU" sz="1000" dirty="0">
                  <a:cs typeface="Times New Roman" panose="02020603050405020304" pitchFamily="18" charset="0"/>
                </a:rPr>
                <a:t> шкала,</a:t>
              </a:r>
            </a:p>
            <a:p>
              <a:pPr>
                <a:spcBef>
                  <a:spcPts val="0"/>
                </a:spcBef>
              </a:pPr>
              <a:r>
                <a:rPr lang="ru-RU" sz="1000" dirty="0">
                  <a:cs typeface="Times New Roman" panose="02020603050405020304" pitchFamily="18" charset="0"/>
                </a:rPr>
                <a:t>(</a:t>
              </a:r>
              <a:r>
                <a:rPr lang="en-US" sz="1000" dirty="0">
                  <a:cs typeface="Times New Roman" panose="02020603050405020304" pitchFamily="18" charset="0"/>
                </a:rPr>
                <a:t>GTS, 2020)</a:t>
              </a:r>
              <a:endParaRPr lang="ru-RU" sz="1000" dirty="0">
                <a:cs typeface="Times New Roman" panose="02020603050405020304" pitchFamily="18" charset="0"/>
              </a:endParaRPr>
            </a:p>
          </p:txBody>
        </p:sp>
        <p:sp>
          <p:nvSpPr>
            <p:cNvPr id="75" name="Подзаголовок 2">
              <a:extLst>
                <a:ext uri="{FF2B5EF4-FFF2-40B4-BE49-F238E27FC236}">
                  <a16:creationId xmlns:a16="http://schemas.microsoft.com/office/drawing/2014/main" id="{BF996A83-5B96-4E9F-B683-9B925AFDE747}"/>
                </a:ext>
              </a:extLst>
            </p:cNvPr>
            <p:cNvSpPr txBox="1">
              <a:spLocks/>
            </p:cNvSpPr>
            <p:nvPr/>
          </p:nvSpPr>
          <p:spPr>
            <a:xfrm>
              <a:off x="5656547" y="1117921"/>
              <a:ext cx="1225650" cy="22858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Хемостратигра</a:t>
              </a:r>
              <a:r>
                <a:rPr lang="ru-RU" sz="1000" dirty="0">
                  <a:cs typeface="Times New Roman" panose="02020603050405020304" pitchFamily="18" charset="0"/>
                </a:rPr>
                <a:t>-</a:t>
              </a:r>
            </a:p>
            <a:p>
              <a:pPr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фическая</a:t>
              </a:r>
              <a:r>
                <a:rPr lang="ru-RU" sz="1000" dirty="0">
                  <a:cs typeface="Times New Roman" panose="02020603050405020304" pitchFamily="18" charset="0"/>
                </a:rPr>
                <a:t> шкала</a:t>
              </a:r>
            </a:p>
          </p:txBody>
        </p:sp>
        <p:sp>
          <p:nvSpPr>
            <p:cNvPr id="76" name="Подзаголовок 2">
              <a:extLst>
                <a:ext uri="{FF2B5EF4-FFF2-40B4-BE49-F238E27FC236}">
                  <a16:creationId xmlns:a16="http://schemas.microsoft.com/office/drawing/2014/main" id="{382917C6-9ECB-4461-A0B1-97A969CCB5A9}"/>
                </a:ext>
              </a:extLst>
            </p:cNvPr>
            <p:cNvSpPr txBox="1">
              <a:spLocks/>
            </p:cNvSpPr>
            <p:nvPr/>
          </p:nvSpPr>
          <p:spPr>
            <a:xfrm>
              <a:off x="6476536" y="1461650"/>
              <a:ext cx="1621527" cy="2526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  <a:spcBef>
                  <a:spcPts val="0"/>
                </a:spcBef>
              </a:pPr>
              <a:r>
                <a:rPr lang="ru-RU" sz="1000" dirty="0" err="1">
                  <a:cs typeface="Times New Roman" panose="02020603050405020304" pitchFamily="18" charset="0"/>
                </a:rPr>
                <a:t>Седименто</a:t>
              </a:r>
              <a:r>
                <a:rPr lang="ru-RU" sz="1000" dirty="0">
                  <a:cs typeface="Times New Roman" panose="02020603050405020304" pitchFamily="18" charset="0"/>
                </a:rPr>
                <a:t>-</a:t>
              </a:r>
            </a:p>
            <a:p>
              <a:pPr>
                <a:lnSpc>
                  <a:spcPct val="60000"/>
                </a:lnSpc>
                <a:spcBef>
                  <a:spcPts val="0"/>
                </a:spcBef>
              </a:pPr>
              <a:r>
                <a:rPr lang="ru-RU" sz="1000" dirty="0">
                  <a:cs typeface="Times New Roman" panose="02020603050405020304" pitchFamily="18" charset="0"/>
                </a:rPr>
                <a:t>логические </a:t>
              </a:r>
            </a:p>
            <a:p>
              <a:pPr>
                <a:lnSpc>
                  <a:spcPct val="60000"/>
                </a:lnSpc>
                <a:spcBef>
                  <a:spcPts val="0"/>
                </a:spcBef>
              </a:pPr>
              <a:r>
                <a:rPr lang="ru-RU" sz="1000" dirty="0">
                  <a:cs typeface="Times New Roman" panose="02020603050405020304" pitchFamily="18" charset="0"/>
                </a:rPr>
                <a:t>события</a:t>
              </a:r>
            </a:p>
          </p:txBody>
        </p:sp>
        <p:sp>
          <p:nvSpPr>
            <p:cNvPr id="77" name="Подзаголовок 2">
              <a:extLst>
                <a:ext uri="{FF2B5EF4-FFF2-40B4-BE49-F238E27FC236}">
                  <a16:creationId xmlns:a16="http://schemas.microsoft.com/office/drawing/2014/main" id="{5B03F394-0D6F-48D3-A2A3-357607BDA8FE}"/>
                </a:ext>
              </a:extLst>
            </p:cNvPr>
            <p:cNvSpPr txBox="1">
              <a:spLocks/>
            </p:cNvSpPr>
            <p:nvPr/>
          </p:nvSpPr>
          <p:spPr>
            <a:xfrm>
              <a:off x="2034873" y="1554147"/>
              <a:ext cx="1245359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cs typeface="Times New Roman" panose="02020603050405020304" pitchFamily="18" charset="0"/>
                </a:rPr>
                <a:t>граптолиты</a:t>
              </a:r>
            </a:p>
          </p:txBody>
        </p:sp>
        <p:sp>
          <p:nvSpPr>
            <p:cNvPr id="78" name="Подзаголовок 2">
              <a:extLst>
                <a:ext uri="{FF2B5EF4-FFF2-40B4-BE49-F238E27FC236}">
                  <a16:creationId xmlns:a16="http://schemas.microsoft.com/office/drawing/2014/main" id="{0F418581-596B-4687-8C92-52CB40132F1B}"/>
                </a:ext>
              </a:extLst>
            </p:cNvPr>
            <p:cNvSpPr txBox="1">
              <a:spLocks/>
            </p:cNvSpPr>
            <p:nvPr/>
          </p:nvSpPr>
          <p:spPr>
            <a:xfrm>
              <a:off x="2939087" y="1554146"/>
              <a:ext cx="1245359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cs typeface="Times New Roman" panose="02020603050405020304" pitchFamily="18" charset="0"/>
                </a:rPr>
                <a:t>конодонты</a:t>
              </a:r>
            </a:p>
          </p:txBody>
        </p:sp>
        <p:sp>
          <p:nvSpPr>
            <p:cNvPr id="79" name="Подзаголовок 2">
              <a:extLst>
                <a:ext uri="{FF2B5EF4-FFF2-40B4-BE49-F238E27FC236}">
                  <a16:creationId xmlns:a16="http://schemas.microsoft.com/office/drawing/2014/main" id="{DEA655D4-59D0-4BBF-988B-A270815DB0F7}"/>
                </a:ext>
              </a:extLst>
            </p:cNvPr>
            <p:cNvSpPr txBox="1">
              <a:spLocks/>
            </p:cNvSpPr>
            <p:nvPr/>
          </p:nvSpPr>
          <p:spPr>
            <a:xfrm>
              <a:off x="3786151" y="1554145"/>
              <a:ext cx="1245359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 err="1">
                  <a:cs typeface="Times New Roman" panose="02020603050405020304" pitchFamily="18" charset="0"/>
                </a:rPr>
                <a:t>хитинозои</a:t>
              </a:r>
              <a:endParaRPr lang="ru-RU" sz="1000" dirty="0">
                <a:cs typeface="Times New Roman" panose="02020603050405020304" pitchFamily="18" charset="0"/>
              </a:endParaRPr>
            </a:p>
          </p:txBody>
        </p: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42A43D68-274D-4466-82E4-5DA9A00087C2}"/>
                </a:ext>
              </a:extLst>
            </p:cNvPr>
            <p:cNvCxnSpPr>
              <a:cxnSpLocks/>
            </p:cNvCxnSpPr>
            <p:nvPr/>
          </p:nvCxnSpPr>
          <p:spPr>
            <a:xfrm>
              <a:off x="5816607" y="1734185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8BE418A5-B440-4229-A062-65AC7B73F469}"/>
                </a:ext>
              </a:extLst>
            </p:cNvPr>
            <p:cNvCxnSpPr>
              <a:cxnSpLocks/>
            </p:cNvCxnSpPr>
            <p:nvPr/>
          </p:nvCxnSpPr>
          <p:spPr>
            <a:xfrm>
              <a:off x="5933151" y="1731204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4580A8BF-35D6-44A1-9F2F-BC6958B29209}"/>
                </a:ext>
              </a:extLst>
            </p:cNvPr>
            <p:cNvCxnSpPr>
              <a:cxnSpLocks/>
            </p:cNvCxnSpPr>
            <p:nvPr/>
          </p:nvCxnSpPr>
          <p:spPr>
            <a:xfrm>
              <a:off x="6055671" y="1734194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9EE4E4E2-8526-44DE-A3F4-49EC1310924E}"/>
                </a:ext>
              </a:extLst>
            </p:cNvPr>
            <p:cNvCxnSpPr>
              <a:cxnSpLocks/>
            </p:cNvCxnSpPr>
            <p:nvPr/>
          </p:nvCxnSpPr>
          <p:spPr>
            <a:xfrm>
              <a:off x="6166229" y="1737177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02E1B016-85F6-48E4-8DD9-B439770EF716}"/>
                </a:ext>
              </a:extLst>
            </p:cNvPr>
            <p:cNvCxnSpPr>
              <a:cxnSpLocks/>
            </p:cNvCxnSpPr>
            <p:nvPr/>
          </p:nvCxnSpPr>
          <p:spPr>
            <a:xfrm>
              <a:off x="6282774" y="1740172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8072CEC5-B7E5-4E43-913C-71489B0D7844}"/>
                </a:ext>
              </a:extLst>
            </p:cNvPr>
            <p:cNvCxnSpPr>
              <a:cxnSpLocks/>
            </p:cNvCxnSpPr>
            <p:nvPr/>
          </p:nvCxnSpPr>
          <p:spPr>
            <a:xfrm>
              <a:off x="6393341" y="1731210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дзаголовок 2">
              <a:extLst>
                <a:ext uri="{FF2B5EF4-FFF2-40B4-BE49-F238E27FC236}">
                  <a16:creationId xmlns:a16="http://schemas.microsoft.com/office/drawing/2014/main" id="{DF57D6B1-29CF-4F88-8C0B-C5FCC009C95C}"/>
                </a:ext>
              </a:extLst>
            </p:cNvPr>
            <p:cNvSpPr txBox="1">
              <a:spLocks/>
            </p:cNvSpPr>
            <p:nvPr/>
          </p:nvSpPr>
          <p:spPr>
            <a:xfrm>
              <a:off x="5683433" y="1622512"/>
              <a:ext cx="1245359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800" dirty="0">
                  <a:cs typeface="Times New Roman" panose="02020603050405020304" pitchFamily="18" charset="0"/>
                </a:rPr>
                <a:t>-2   0   2   4   5   6   8</a:t>
              </a:r>
            </a:p>
          </p:txBody>
        </p: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31855619-0986-4660-99E9-12EA9768319B}"/>
                </a:ext>
              </a:extLst>
            </p:cNvPr>
            <p:cNvCxnSpPr>
              <a:cxnSpLocks/>
            </p:cNvCxnSpPr>
            <p:nvPr/>
          </p:nvCxnSpPr>
          <p:spPr>
            <a:xfrm>
              <a:off x="6506890" y="1731208"/>
              <a:ext cx="0" cy="40560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322085E-D550-40F9-893F-606D628DF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6147" y="1462924"/>
              <a:ext cx="455584" cy="1553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</a:ln>
          </p:spPr>
        </p:pic>
        <p:sp>
          <p:nvSpPr>
            <p:cNvPr id="89" name="Подзаголовок 2">
              <a:extLst>
                <a:ext uri="{FF2B5EF4-FFF2-40B4-BE49-F238E27FC236}">
                  <a16:creationId xmlns:a16="http://schemas.microsoft.com/office/drawing/2014/main" id="{13BFE7DF-3ECD-4C00-B994-9E58E343052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0996" y="1427457"/>
              <a:ext cx="574161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00" dirty="0">
                  <a:cs typeface="Times New Roman" panose="02020603050405020304" pitchFamily="18" charset="0"/>
                </a:rPr>
                <a:t>Система</a:t>
              </a:r>
            </a:p>
          </p:txBody>
        </p:sp>
        <p:sp>
          <p:nvSpPr>
            <p:cNvPr id="90" name="Подзаголовок 2">
              <a:extLst>
                <a:ext uri="{FF2B5EF4-FFF2-40B4-BE49-F238E27FC236}">
                  <a16:creationId xmlns:a16="http://schemas.microsoft.com/office/drawing/2014/main" id="{8839D1FC-D583-46E4-AA58-B7CCAC432DA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62638" y="1418521"/>
              <a:ext cx="592042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cs typeface="Times New Roman" panose="02020603050405020304" pitchFamily="18" charset="0"/>
                </a:rPr>
                <a:t>Отдел</a:t>
              </a:r>
            </a:p>
          </p:txBody>
        </p:sp>
        <p:sp>
          <p:nvSpPr>
            <p:cNvPr id="91" name="Подзаголовок 2">
              <a:extLst>
                <a:ext uri="{FF2B5EF4-FFF2-40B4-BE49-F238E27FC236}">
                  <a16:creationId xmlns:a16="http://schemas.microsoft.com/office/drawing/2014/main" id="{87A04CE9-8F44-43C6-A692-FE5C7AADE9E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2473" y="1437573"/>
              <a:ext cx="592042" cy="23195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cs typeface="Times New Roman" panose="02020603050405020304" pitchFamily="18" charset="0"/>
                </a:rPr>
                <a:t>Ярус</a:t>
              </a:r>
            </a:p>
          </p:txBody>
        </p: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B4B2F4A2-586F-4EF9-8052-63C64A591015}"/>
                </a:ext>
              </a:extLst>
            </p:cNvPr>
            <p:cNvCxnSpPr>
              <a:cxnSpLocks/>
            </p:cNvCxnSpPr>
            <p:nvPr/>
          </p:nvCxnSpPr>
          <p:spPr>
            <a:xfrm>
              <a:off x="183018" y="1376911"/>
              <a:ext cx="947641" cy="0"/>
            </a:xfrm>
            <a:prstGeom prst="line">
              <a:avLst/>
            </a:prstGeom>
            <a:ln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A05C7C9F-BC6B-44BD-96CD-E46CBB2D8DCB}"/>
                </a:ext>
              </a:extLst>
            </p:cNvPr>
            <p:cNvCxnSpPr>
              <a:cxnSpLocks/>
            </p:cNvCxnSpPr>
            <p:nvPr/>
          </p:nvCxnSpPr>
          <p:spPr>
            <a:xfrm>
              <a:off x="790906" y="1372763"/>
              <a:ext cx="0" cy="378461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B1374B9A-1438-41D6-B8C1-88D96F2DA96A}"/>
                </a:ext>
              </a:extLst>
            </p:cNvPr>
            <p:cNvCxnSpPr>
              <a:cxnSpLocks/>
            </p:cNvCxnSpPr>
            <p:nvPr/>
          </p:nvCxnSpPr>
          <p:spPr>
            <a:xfrm>
              <a:off x="483578" y="1372763"/>
              <a:ext cx="0" cy="378461"/>
            </a:xfrm>
            <a:prstGeom prst="line">
              <a:avLst/>
            </a:prstGeom>
            <a:ln>
              <a:solidFill>
                <a:srgbClr val="446B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B32EC879-3ECD-4F39-A9E5-4BA948D258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93" y="3064675"/>
            <a:ext cx="3623744" cy="31036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F2E1A151-7372-4E61-9746-47643AFA77F2}"/>
              </a:ext>
            </a:extLst>
          </p:cNvPr>
          <p:cNvSpPr/>
          <p:nvPr/>
        </p:nvSpPr>
        <p:spPr>
          <a:xfrm>
            <a:off x="148438" y="64477"/>
            <a:ext cx="11820939" cy="187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</a:pPr>
            <a:r>
              <a:rPr lang="ru-RU" sz="2000" b="1" dirty="0">
                <a:ea typeface="Calibri" panose="020F0502020204030204" pitchFamily="34" charset="0"/>
              </a:rPr>
              <a:t>Работы по совершенствованию стратиграфического обеспечения государственного геологического картографирования направлены на:</a:t>
            </a:r>
          </a:p>
          <a:p>
            <a:pPr marL="571500" indent="-285750" algn="just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актуализацию  Общей и региональных стратиграфических шкал, уточнение </a:t>
            </a:r>
            <a:r>
              <a:rPr lang="ru-RU" sz="1600" dirty="0" err="1">
                <a:ea typeface="Calibri" panose="020F0502020204030204" pitchFamily="34" charset="0"/>
              </a:rPr>
              <a:t>биозональных</a:t>
            </a:r>
            <a:r>
              <a:rPr lang="ru-RU" sz="1600" dirty="0">
                <a:ea typeface="Calibri" panose="020F0502020204030204" pitchFamily="34" charset="0"/>
              </a:rPr>
              <a:t>  последовательностей</a:t>
            </a:r>
          </a:p>
          <a:p>
            <a:pPr marL="571500" indent="-285750" algn="just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err="1">
                <a:ea typeface="Calibri" panose="020F0502020204030204" pitchFamily="34" charset="0"/>
              </a:rPr>
              <a:t>доизучение</a:t>
            </a:r>
            <a:r>
              <a:rPr lang="ru-RU" sz="1600" dirty="0">
                <a:ea typeface="Calibri" panose="020F0502020204030204" pitchFamily="34" charset="0"/>
              </a:rPr>
              <a:t> опорных разрезов верхнего докембрия и </a:t>
            </a:r>
            <a:r>
              <a:rPr lang="ru-RU" sz="1600" dirty="0" err="1">
                <a:ea typeface="Calibri" panose="020F0502020204030204" pitchFamily="34" charset="0"/>
              </a:rPr>
              <a:t>фанерозоя</a:t>
            </a:r>
            <a:r>
              <a:rPr lang="ru-RU" sz="1600" dirty="0">
                <a:ea typeface="Calibri" panose="020F0502020204030204" pitchFamily="34" charset="0"/>
              </a:rPr>
              <a:t> России </a:t>
            </a:r>
          </a:p>
          <a:p>
            <a:pPr marL="571500" indent="-285750" algn="just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разработку  новых научно-методических подходов к стратиграфическому изучению осадочных толщ </a:t>
            </a:r>
            <a:r>
              <a:rPr lang="ru-RU" sz="1600" dirty="0" err="1">
                <a:ea typeface="Calibri" panose="020F0502020204030204" pitchFamily="34" charset="0"/>
              </a:rPr>
              <a:t>фанерозоя</a:t>
            </a:r>
            <a:r>
              <a:rPr lang="ru-RU" sz="1600" dirty="0">
                <a:ea typeface="Calibri" panose="020F0502020204030204" pitchFamily="34" charset="0"/>
              </a:rPr>
              <a:t>, обновление нормативных  документов (</a:t>
            </a:r>
            <a:r>
              <a:rPr lang="ru-RU" sz="1600" dirty="0" err="1">
                <a:ea typeface="Calibri" panose="020F0502020204030204" pitchFamily="34" charset="0"/>
              </a:rPr>
              <a:t>в.т.ч</a:t>
            </a:r>
            <a:r>
              <a:rPr lang="ru-RU" sz="1600" dirty="0">
                <a:ea typeface="Calibri" panose="020F0502020204030204" pitchFamily="34" charset="0"/>
              </a:rPr>
              <a:t>. Стратиграфический кодекс России)</a:t>
            </a:r>
          </a:p>
          <a:p>
            <a:pPr marL="571500" indent="-285750" algn="just">
              <a:lnSpc>
                <a:spcPts val="2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решение проблемных стратиграфических вопросов  в  рамках  создания Госгеолкарты-1000 и -200.  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386BCA4F-B64B-4B2D-AE64-4A11C7A7A244}"/>
              </a:ext>
            </a:extLst>
          </p:cNvPr>
          <p:cNvSpPr/>
          <p:nvPr/>
        </p:nvSpPr>
        <p:spPr>
          <a:xfrm>
            <a:off x="8761293" y="1470804"/>
            <a:ext cx="3435501" cy="1479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200" dirty="0"/>
              <a:t>По 11 системам </a:t>
            </a:r>
            <a:r>
              <a:rPr lang="ru-RU" sz="1200" dirty="0" err="1"/>
              <a:t>фанерозоя</a:t>
            </a:r>
            <a:r>
              <a:rPr lang="ru-RU" sz="1200" dirty="0"/>
              <a:t> составлены комплекты актуализированных</a:t>
            </a:r>
          </a:p>
          <a:p>
            <a:pPr algn="r">
              <a:lnSpc>
                <a:spcPts val="1200"/>
              </a:lnSpc>
            </a:pPr>
            <a:r>
              <a:rPr lang="ru-RU" sz="1200" dirty="0" err="1"/>
              <a:t>биозональных</a:t>
            </a:r>
            <a:r>
              <a:rPr lang="ru-RU" sz="1200" dirty="0"/>
              <a:t> шкал и региональных корреляционных схем с опорными разрезами. Произведен расчет геохронологического возраста границ горизонтов и региональных биостратиграфических подразделений – зон, слоев, характерных комплексов фауны и флоры. </a:t>
            </a:r>
          </a:p>
          <a:p>
            <a:pPr algn="r">
              <a:lnSpc>
                <a:spcPts val="1200"/>
              </a:lnSpc>
            </a:pPr>
            <a:r>
              <a:rPr lang="ru-RU" sz="1200" dirty="0"/>
              <a:t> </a:t>
            </a: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1F6F6CD4-8B50-4E44-9530-A7C4778454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5717" y="3355060"/>
            <a:ext cx="2109191" cy="3099529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3097C9B6-EF6D-418D-B94F-9CC929399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709" y="3528108"/>
            <a:ext cx="1993520" cy="27924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5" name="Рисунок 1" descr="лого МСК">
            <a:extLst>
              <a:ext uri="{FF2B5EF4-FFF2-40B4-BE49-F238E27FC236}">
                <a16:creationId xmlns:a16="http://schemas.microsoft.com/office/drawing/2014/main" id="{240CA3DA-5D61-400C-A4B1-C0448CB3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41" y="2334812"/>
            <a:ext cx="1187401" cy="11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8EC685-AB92-457C-8970-9BF88FF13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7663" y="2694218"/>
            <a:ext cx="2520570" cy="821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6353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607A41-1EB1-48F0-B6AD-18B84DE06154}"/>
              </a:ext>
            </a:extLst>
          </p:cNvPr>
          <p:cNvSpPr/>
          <p:nvPr/>
        </p:nvSpPr>
        <p:spPr>
          <a:xfrm>
            <a:off x="640525" y="7673"/>
            <a:ext cx="10461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</a:rPr>
              <a:t>Для представления стратиграфических основ Госгеолкарты-1000 и -200 в институте разработаны информационные ресурсы: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</a:rPr>
              <a:t> </a:t>
            </a:r>
            <a:endParaRPr lang="ru-RU" sz="1600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C109F2-175F-4C29-BD71-37A8B15FD3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42" y="2180190"/>
            <a:ext cx="7496141" cy="36340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642DF0-C613-4FBB-8DDA-DECDBC0060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4716772" y="2797284"/>
            <a:ext cx="7219050" cy="406071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84851F3-5825-4008-A18E-3A4C97B79846}"/>
              </a:ext>
            </a:extLst>
          </p:cNvPr>
          <p:cNvSpPr/>
          <p:nvPr/>
        </p:nvSpPr>
        <p:spPr>
          <a:xfrm>
            <a:off x="1180409" y="777885"/>
            <a:ext cx="10654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ea typeface="Calibri" panose="020F0502020204030204" pitchFamily="34" charset="0"/>
              </a:rPr>
              <a:t>«Серийные легенды» </a:t>
            </a:r>
          </a:p>
          <a:p>
            <a:pPr marL="285750" indent="-285750" algn="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ea typeface="Calibri" panose="020F0502020204030204" pitchFamily="34" charset="0"/>
              </a:rPr>
              <a:t>«Электронный словарь картографируемых подразделений» </a:t>
            </a:r>
          </a:p>
          <a:p>
            <a:pPr marL="285750" indent="-285750" algn="r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ea typeface="Calibri" panose="020F0502020204030204" pitchFamily="34" charset="0"/>
              </a:rPr>
              <a:t>«Атлас  опорных разрезов </a:t>
            </a:r>
            <a:r>
              <a:rPr lang="ru-RU" dirty="0" err="1">
                <a:ea typeface="Calibri" panose="020F0502020204030204" pitchFamily="34" charset="0"/>
              </a:rPr>
              <a:t>фанерозоя</a:t>
            </a:r>
            <a:r>
              <a:rPr lang="ru-RU" dirty="0">
                <a:ea typeface="Calibri" panose="020F0502020204030204" pitchFamily="34" charset="0"/>
              </a:rPr>
              <a:t> континентальной суши </a:t>
            </a:r>
          </a:p>
          <a:p>
            <a:pPr algn="r"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</a:rPr>
              <a:t>     и островов западной части Арктической зоны России и Урала» </a:t>
            </a:r>
            <a:endParaRPr lang="ru-RU" sz="1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11313-DA8A-4D30-9415-DA82395DF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25" y="1043794"/>
            <a:ext cx="3894067" cy="66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3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E485B1-5B8F-406E-BE80-3A361BE6DA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4" t="9962"/>
          <a:stretch/>
        </p:blipFill>
        <p:spPr>
          <a:xfrm>
            <a:off x="489862" y="2438471"/>
            <a:ext cx="4824498" cy="41314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BC057F-DC23-476D-8A41-2FE2E38835E6}"/>
              </a:ext>
            </a:extLst>
          </p:cNvPr>
          <p:cNvSpPr/>
          <p:nvPr/>
        </p:nvSpPr>
        <p:spPr>
          <a:xfrm>
            <a:off x="6790985" y="3453899"/>
            <a:ext cx="3965815" cy="323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500" dirty="0"/>
              <a:t>      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Паспорт </a:t>
            </a:r>
            <a:r>
              <a:rPr lang="ru-RU" sz="1500" b="1" dirty="0" err="1">
                <a:solidFill>
                  <a:schemeClr val="accent5">
                    <a:lumMod val="50000"/>
                  </a:schemeClr>
                </a:solidFill>
              </a:rPr>
              <a:t>стратона</a:t>
            </a: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</a:rPr>
              <a:t> включает: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сведения об авторе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сведения о стратотипе с географическими координатами местонахождения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литологический состав и мощность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палеонтологическую характеристику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информацию о стратиграфическом положении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географическое распространение с привязкой к номенклатурным листам и серийным легендам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дополнительные изотопные, палеомагнитные, палеоклиматические данные (при наличии)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графику (при наличии)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примечания (если есть) 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список литературных источников 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D87C110-93CE-4922-B99A-E15D6C2E52C8}"/>
              </a:ext>
            </a:extLst>
          </p:cNvPr>
          <p:cNvGrpSpPr/>
          <p:nvPr/>
        </p:nvGrpSpPr>
        <p:grpSpPr>
          <a:xfrm>
            <a:off x="2460169" y="10870"/>
            <a:ext cx="9731835" cy="2761217"/>
            <a:chOff x="2460169" y="10870"/>
            <a:chExt cx="9731835" cy="276121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6664C47-52C5-4619-8848-08223A8AA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3914"/>
            <a:stretch/>
          </p:blipFill>
          <p:spPr>
            <a:xfrm>
              <a:off x="3581400" y="881742"/>
              <a:ext cx="8610600" cy="165462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01F7C9C-8DE2-4D81-92CF-14C2DB0B3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0169" y="896671"/>
              <a:ext cx="1143000" cy="762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C600825-D18D-4928-994D-E0A024775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"/>
            <a:stretch/>
          </p:blipFill>
          <p:spPr>
            <a:xfrm>
              <a:off x="2460175" y="10870"/>
              <a:ext cx="9731829" cy="87099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39B5842-BC7A-40AD-87A6-F11270E8F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1396" y="2529036"/>
              <a:ext cx="8610600" cy="243051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9F741A-F7F2-4270-A514-919AFA467E9F}"/>
              </a:ext>
            </a:extLst>
          </p:cNvPr>
          <p:cNvSpPr/>
          <p:nvPr/>
        </p:nvSpPr>
        <p:spPr>
          <a:xfrm>
            <a:off x="5321406" y="2772087"/>
            <a:ext cx="11268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Наполняется и обновляется на основе современных МСШ, ОСШ и </a:t>
            </a:r>
          </a:p>
          <a:p>
            <a:r>
              <a:rPr lang="ru-RU" b="1" dirty="0">
                <a:solidFill>
                  <a:srgbClr val="C00000"/>
                </a:solidFill>
              </a:rPr>
              <a:t>новых региональных стратиграфических схем для территорий РФ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D45762-6455-4276-BF1C-9C1262979D18}"/>
              </a:ext>
            </a:extLst>
          </p:cNvPr>
          <p:cNvSpPr/>
          <p:nvPr/>
        </p:nvSpPr>
        <p:spPr>
          <a:xfrm>
            <a:off x="2340429" y="5182104"/>
            <a:ext cx="2823741" cy="98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dirty="0">
                <a:solidFill>
                  <a:srgbClr val="C00000"/>
                </a:solidFill>
              </a:rPr>
              <a:t>БД увязана с ИР «Серийные легенды», </a:t>
            </a:r>
          </a:p>
          <a:p>
            <a:pPr algn="r">
              <a:lnSpc>
                <a:spcPct val="80000"/>
              </a:lnSpc>
            </a:pPr>
            <a:r>
              <a:rPr lang="ru-RU" dirty="0">
                <a:solidFill>
                  <a:srgbClr val="C00000"/>
                </a:solidFill>
              </a:rPr>
              <a:t>БД «Стратотипы», </a:t>
            </a:r>
          </a:p>
          <a:p>
            <a:pPr algn="r">
              <a:lnSpc>
                <a:spcPct val="80000"/>
              </a:lnSpc>
            </a:pPr>
            <a:r>
              <a:rPr lang="ru-RU" dirty="0">
                <a:solidFill>
                  <a:srgbClr val="C00000"/>
                </a:solidFill>
              </a:rPr>
              <a:t>БД «</a:t>
            </a:r>
            <a:r>
              <a:rPr lang="ru-RU" dirty="0" err="1">
                <a:solidFill>
                  <a:srgbClr val="C00000"/>
                </a:solidFill>
              </a:rPr>
              <a:t>Петротипы</a:t>
            </a:r>
            <a:r>
              <a:rPr lang="ru-RU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01F5EE5-9A3C-4178-8ABD-7D61B297BBCF}"/>
              </a:ext>
            </a:extLst>
          </p:cNvPr>
          <p:cNvSpPr/>
          <p:nvPr/>
        </p:nvSpPr>
        <p:spPr>
          <a:xfrm>
            <a:off x="392254" y="1415134"/>
            <a:ext cx="2402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На 20.04.2023</a:t>
            </a:r>
          </a:p>
          <a:p>
            <a:r>
              <a:rPr lang="ru-RU" dirty="0">
                <a:solidFill>
                  <a:srgbClr val="C00000"/>
                </a:solidFill>
              </a:rPr>
              <a:t>содержит более </a:t>
            </a:r>
            <a:r>
              <a:rPr lang="ru-RU" b="1" dirty="0">
                <a:solidFill>
                  <a:srgbClr val="C00000"/>
                </a:solidFill>
              </a:rPr>
              <a:t>5 800 </a:t>
            </a:r>
          </a:p>
          <a:p>
            <a:r>
              <a:rPr lang="ru-RU" dirty="0">
                <a:solidFill>
                  <a:srgbClr val="C00000"/>
                </a:solidFill>
              </a:rPr>
              <a:t>описаний </a:t>
            </a:r>
            <a:r>
              <a:rPr lang="ru-RU" dirty="0" err="1">
                <a:solidFill>
                  <a:srgbClr val="C00000"/>
                </a:solidFill>
              </a:rPr>
              <a:t>стратонов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38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95B534-A6B6-46D0-92D5-5406C96A7732}"/>
              </a:ext>
            </a:extLst>
          </p:cNvPr>
          <p:cNvSpPr/>
          <p:nvPr/>
        </p:nvSpPr>
        <p:spPr>
          <a:xfrm>
            <a:off x="1142374" y="46465"/>
            <a:ext cx="7965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a typeface="Calibri" panose="020F0502020204030204" pitchFamily="34" charset="0"/>
              </a:rPr>
              <a:t>Атлас  опорных разрезов </a:t>
            </a:r>
            <a:r>
              <a:rPr lang="ru-RU" b="1" dirty="0" err="1">
                <a:ea typeface="Calibri" panose="020F0502020204030204" pitchFamily="34" charset="0"/>
              </a:rPr>
              <a:t>фанерозоя</a:t>
            </a:r>
            <a:r>
              <a:rPr lang="ru-RU" b="1" dirty="0">
                <a:ea typeface="Calibri" panose="020F0502020204030204" pitchFamily="34" charset="0"/>
              </a:rPr>
              <a:t> континентальной суши и </a:t>
            </a:r>
          </a:p>
          <a:p>
            <a:r>
              <a:rPr lang="ru-RU" b="1" dirty="0">
                <a:ea typeface="Calibri" panose="020F0502020204030204" pitchFamily="34" charset="0"/>
              </a:rPr>
              <a:t>островов западной части Арктической зоны России и Урала</a:t>
            </a:r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C16C4D-9D1F-42C1-9FE5-2241832F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1404" y="-1562115"/>
            <a:ext cx="2915240" cy="7606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6024F2-6A83-48E0-BA0C-92614FFEE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50" y="148902"/>
            <a:ext cx="3666521" cy="26758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E4D430-CE15-4E04-A3DE-4EB36AFCDF44}"/>
              </a:ext>
            </a:extLst>
          </p:cNvPr>
          <p:cNvSpPr/>
          <p:nvPr/>
        </p:nvSpPr>
        <p:spPr>
          <a:xfrm>
            <a:off x="43357" y="3614995"/>
            <a:ext cx="8411334" cy="48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200" dirty="0">
                <a:ea typeface="Geolnise"/>
              </a:rPr>
              <a:t>Опорный разрез нижних границ </a:t>
            </a:r>
            <a:r>
              <a:rPr lang="ru-RU" sz="1200" dirty="0" err="1">
                <a:ea typeface="Geolnise"/>
              </a:rPr>
              <a:t>валанжинского</a:t>
            </a:r>
            <a:r>
              <a:rPr lang="ru-RU" sz="1200" dirty="0">
                <a:ea typeface="Geolnise"/>
              </a:rPr>
              <a:t> и </a:t>
            </a:r>
            <a:r>
              <a:rPr lang="ru-RU" sz="1200" dirty="0" err="1">
                <a:ea typeface="Geolnise"/>
              </a:rPr>
              <a:t>готеривского</a:t>
            </a:r>
            <a:r>
              <a:rPr lang="ru-RU" sz="1200" dirty="0">
                <a:ea typeface="Geolnise"/>
              </a:rPr>
              <a:t> ярусов для бореальных районов России. Печорская плита, разрез по р. Ижме в южной части бассейна р. Печора </a:t>
            </a:r>
          </a:p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ru-RU" sz="1200" dirty="0">
              <a:effectLst/>
              <a:ea typeface="Geolnise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5056C9-99E4-47FB-B585-494742BDEBB3}"/>
              </a:ext>
            </a:extLst>
          </p:cNvPr>
          <p:cNvGrpSpPr/>
          <p:nvPr/>
        </p:nvGrpSpPr>
        <p:grpSpPr>
          <a:xfrm>
            <a:off x="8217094" y="2824789"/>
            <a:ext cx="3845877" cy="3884309"/>
            <a:chOff x="8217094" y="2824789"/>
            <a:chExt cx="3845877" cy="388430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B2FC7DC-C6BB-4CDF-9EBF-CC637A180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77894" y="2865732"/>
              <a:ext cx="830224" cy="9144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7B7F9E1-8653-4B92-BE52-AB341E3FB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7094" y="3841626"/>
              <a:ext cx="3845877" cy="286747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B2D4C0-7F50-42D8-964E-8B4480024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26198" y="2824789"/>
              <a:ext cx="2936773" cy="996286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FA449CA-DDF1-4C81-93C2-020AFBD34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9" y="3915590"/>
            <a:ext cx="3579586" cy="279350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5186BD4-BE52-4010-9A16-6F7F982C9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907" y="3950886"/>
            <a:ext cx="4107714" cy="2793508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62A933A-7151-4A44-8610-E5A52CC91E70}"/>
              </a:ext>
            </a:extLst>
          </p:cNvPr>
          <p:cNvSpPr/>
          <p:nvPr/>
        </p:nvSpPr>
        <p:spPr>
          <a:xfrm>
            <a:off x="2924218" y="6601831"/>
            <a:ext cx="5353676" cy="35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200" dirty="0">
                <a:ea typeface="Geolnise"/>
              </a:rPr>
              <a:t>Корреляция </a:t>
            </a:r>
            <a:r>
              <a:rPr lang="ru-RU" sz="1200" dirty="0" err="1">
                <a:ea typeface="Geolnise"/>
              </a:rPr>
              <a:t>лландоверийских</a:t>
            </a:r>
            <a:r>
              <a:rPr lang="ru-RU" sz="1200" dirty="0">
                <a:ea typeface="Geolnise"/>
              </a:rPr>
              <a:t> отложений разрезов п-</a:t>
            </a:r>
            <a:r>
              <a:rPr lang="ru-RU" sz="1200" dirty="0" err="1">
                <a:ea typeface="Geolnise"/>
              </a:rPr>
              <a:t>ва</a:t>
            </a:r>
            <a:r>
              <a:rPr lang="ru-RU" sz="1200" dirty="0">
                <a:ea typeface="Geolnise"/>
              </a:rPr>
              <a:t> Канин и </a:t>
            </a:r>
            <a:r>
              <a:rPr lang="ru-RU" sz="1200" dirty="0" err="1">
                <a:ea typeface="Geolnise"/>
              </a:rPr>
              <a:t>Тимана</a:t>
            </a:r>
            <a:endParaRPr lang="ru-RU" sz="1200" dirty="0">
              <a:ea typeface="Geolnise"/>
            </a:endParaRPr>
          </a:p>
          <a:p>
            <a:pPr algn="ctr">
              <a:lnSpc>
                <a:spcPct val="70000"/>
              </a:lnSpc>
              <a:spcAft>
                <a:spcPts val="600"/>
              </a:spcAft>
            </a:pPr>
            <a:endParaRPr lang="ru-RU" sz="1200" dirty="0">
              <a:effectLst/>
              <a:ea typeface="Geolnise"/>
            </a:endParaRPr>
          </a:p>
        </p:txBody>
      </p:sp>
    </p:spTree>
    <p:extLst>
      <p:ext uri="{BB962C8B-B14F-4D97-AF65-F5344CB8AC3E}">
        <p14:creationId xmlns:p14="http://schemas.microsoft.com/office/powerpoint/2010/main" val="68523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7C050F-B40E-4E10-8D4C-8624E0A4F571}"/>
              </a:ext>
            </a:extLst>
          </p:cNvPr>
          <p:cNvSpPr/>
          <p:nvPr/>
        </p:nvSpPr>
        <p:spPr>
          <a:xfrm>
            <a:off x="204009" y="295767"/>
            <a:ext cx="11549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</a:rPr>
              <a:t>Текущими задачами является увязка картографируемых подразделений по границам листов и серий листов Госгеолкарты-1000 на территории Северо-Востока и Дальнего Востока РФ,  обоснование и обеспечение высокоточной корреляции </a:t>
            </a:r>
            <a:r>
              <a:rPr lang="ru-RU" b="1" dirty="0" err="1">
                <a:ea typeface="Calibri" panose="020F0502020204030204" pitchFamily="34" charset="0"/>
              </a:rPr>
              <a:t>литостратиграфических</a:t>
            </a:r>
            <a:r>
              <a:rPr lang="ru-RU" b="1" dirty="0">
                <a:ea typeface="Calibri" panose="020F0502020204030204" pitchFamily="34" charset="0"/>
              </a:rPr>
              <a:t> подразделений.  </a:t>
            </a:r>
          </a:p>
          <a:p>
            <a:pPr algn="just">
              <a:spcAft>
                <a:spcPts val="0"/>
              </a:spcAft>
            </a:pPr>
            <a:endParaRPr lang="ru-RU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EC9C6-0B59-468A-86E1-66C1DC68A05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285" y="2047231"/>
            <a:ext cx="4133130" cy="316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C7663E-CCB0-4839-AC8F-92C75FA779E9}"/>
              </a:ext>
            </a:extLst>
          </p:cNvPr>
          <p:cNvSpPr/>
          <p:nvPr/>
        </p:nvSpPr>
        <p:spPr>
          <a:xfrm>
            <a:off x="343223" y="5209923"/>
            <a:ext cx="4133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ea typeface="Calibri" panose="020F0502020204030204" pitchFamily="34" charset="0"/>
              </a:rPr>
              <a:t>Пример несовпадения контуров СФЗ районирования.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ea typeface="Calibri" panose="020F0502020204030204" pitchFamily="34" charset="0"/>
              </a:rPr>
              <a:t>Пермь. Верхояно-Колымская СЛ. Магаданская часть.</a:t>
            </a:r>
            <a:endParaRPr lang="ru-RU" sz="1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5A57BE-64F1-46D8-AA89-5DE7A72356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7933" y="2114217"/>
            <a:ext cx="4544879" cy="2952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17F2B8-B8D3-41E9-BCF1-D7019E70C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9752" y="2114217"/>
            <a:ext cx="2890648" cy="29525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672FE478-71E4-47C8-B52A-32DFF7762CD3}"/>
              </a:ext>
            </a:extLst>
          </p:cNvPr>
          <p:cNvSpPr/>
          <p:nvPr/>
        </p:nvSpPr>
        <p:spPr>
          <a:xfrm>
            <a:off x="4193884" y="3187700"/>
            <a:ext cx="489062" cy="135924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AAFC31-9314-4C8E-AE10-3EA75C431983}"/>
              </a:ext>
            </a:extLst>
          </p:cNvPr>
          <p:cNvSpPr/>
          <p:nvPr/>
        </p:nvSpPr>
        <p:spPr>
          <a:xfrm>
            <a:off x="204009" y="1102183"/>
            <a:ext cx="11208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Calibri" panose="020F0502020204030204" pitchFamily="34" charset="0"/>
              </a:rPr>
              <a:t>Эта работа проводится с 2021 года. В 2022 г. она осуществлялась  для групп листов</a:t>
            </a:r>
            <a:r>
              <a:rPr lang="ru-RU" dirty="0"/>
              <a:t>: </a:t>
            </a:r>
          </a:p>
          <a:p>
            <a:pPr algn="just"/>
            <a:r>
              <a:rPr lang="ru-RU" b="1" dirty="0"/>
              <a:t>Р-56, Р-57, Q-56, Q-57 </a:t>
            </a:r>
            <a:r>
              <a:rPr lang="ru-RU" dirty="0"/>
              <a:t>в</a:t>
            </a:r>
            <a:r>
              <a:rPr lang="ru-RU" dirty="0">
                <a:ea typeface="Calibri" panose="020F0502020204030204" pitchFamily="34" charset="0"/>
              </a:rPr>
              <a:t> </a:t>
            </a:r>
            <a:r>
              <a:rPr lang="ru-RU" dirty="0"/>
              <a:t>пределах Верхояно-Колымской СЛ</a:t>
            </a:r>
          </a:p>
          <a:p>
            <a:pPr algn="just"/>
            <a:r>
              <a:rPr lang="ru-RU" b="1" dirty="0"/>
              <a:t>L-(52),53, (К-52,53), </a:t>
            </a:r>
            <a:r>
              <a:rPr lang="ru-RU" b="1" dirty="0" err="1"/>
              <a:t>NSl</a:t>
            </a:r>
            <a:r>
              <a:rPr lang="ru-RU" b="1" dirty="0"/>
              <a:t> (M-</a:t>
            </a:r>
            <a:r>
              <a:rPr lang="ru-RU" b="1" dirty="0" err="1"/>
              <a:t>Sl</a:t>
            </a:r>
            <a:r>
              <a:rPr lang="ru-RU" b="1" dirty="0"/>
              <a:t>), М-52, М-53, N-52, N-53, 0-53 </a:t>
            </a:r>
            <a:r>
              <a:rPr lang="ru-RU" dirty="0"/>
              <a:t>в</a:t>
            </a:r>
            <a:r>
              <a:rPr lang="ru-RU" dirty="0">
                <a:ea typeface="Calibri" panose="020F0502020204030204" pitchFamily="34" charset="0"/>
              </a:rPr>
              <a:t> </a:t>
            </a:r>
            <a:r>
              <a:rPr lang="ru-RU" dirty="0"/>
              <a:t>пределах Дальневосточной СЛ</a:t>
            </a:r>
            <a:endParaRPr lang="ru-RU" dirty="0"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ru-RU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839B90-CC64-4607-953C-E0CBFC473E8C}"/>
              </a:ext>
            </a:extLst>
          </p:cNvPr>
          <p:cNvSpPr/>
          <p:nvPr/>
        </p:nvSpPr>
        <p:spPr>
          <a:xfrm>
            <a:off x="4682947" y="1890010"/>
            <a:ext cx="7509054" cy="361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E65E06-DDEC-45D5-95E0-C36A6069226C}"/>
              </a:ext>
            </a:extLst>
          </p:cNvPr>
          <p:cNvSpPr/>
          <p:nvPr/>
        </p:nvSpPr>
        <p:spPr>
          <a:xfrm>
            <a:off x="5201348" y="5514068"/>
            <a:ext cx="7229977" cy="1310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>
                <a:ea typeface="Calibri" panose="020F0502020204030204" pitchFamily="34" charset="0"/>
              </a:rPr>
              <a:t>Предлагаемые</a:t>
            </a:r>
            <a:r>
              <a:rPr lang="ru-RU" b="1" dirty="0"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схемы структурно-формационного районирования</a:t>
            </a:r>
            <a:r>
              <a:rPr lang="ru-RU" dirty="0"/>
              <a:t> сопровождаются обновленным списком подразделений районирования и </a:t>
            </a:r>
            <a:r>
              <a:rPr lang="ru-RU" b="1" dirty="0">
                <a:solidFill>
                  <a:srgbClr val="C00000"/>
                </a:solidFill>
              </a:rPr>
              <a:t>легендами в формате корреляционных схем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для осадочных образований. </a:t>
            </a:r>
          </a:p>
          <a:p>
            <a:pPr>
              <a:lnSpc>
                <a:spcPts val="1900"/>
              </a:lnSpc>
            </a:pPr>
            <a:r>
              <a:rPr lang="ru-RU" dirty="0"/>
              <a:t>Пример по пермской системе.</a:t>
            </a:r>
            <a:endParaRPr lang="ru-RU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229243A-12FD-4D38-84A5-EE0C848A02EA}"/>
              </a:ext>
            </a:extLst>
          </p:cNvPr>
          <p:cNvSpPr/>
          <p:nvPr/>
        </p:nvSpPr>
        <p:spPr>
          <a:xfrm>
            <a:off x="4182982" y="5501116"/>
            <a:ext cx="122990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ea typeface="Calibri" panose="020F0502020204030204" pitchFamily="34" charset="0"/>
              </a:rPr>
              <a:t>Результат:</a:t>
            </a:r>
          </a:p>
          <a:p>
            <a:pPr algn="just">
              <a:spcAft>
                <a:spcPts val="0"/>
              </a:spcAft>
            </a:pPr>
            <a:endParaRPr lang="ru-RU" sz="17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35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354CDB-F8E5-40E5-A8EB-83E17C0AAE38}"/>
              </a:ext>
            </a:extLst>
          </p:cNvPr>
          <p:cNvSpPr/>
          <p:nvPr/>
        </p:nvSpPr>
        <p:spPr>
          <a:xfrm>
            <a:off x="291317" y="620316"/>
            <a:ext cx="11780322" cy="5478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новые и актуализированные нормативно-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метододические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документы, введенные в действие и находящиеся в стадии апробации и подготовки за прошедший год.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</a:t>
            </a:r>
            <a:r>
              <a:rPr lang="ru-RU" sz="1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Апрообированы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2021 г. и введены в действие в полном объеме в качестве оценочных параметров:</a:t>
            </a: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>
              <a:spcAft>
                <a:spcPts val="0"/>
              </a:spcAft>
            </a:pPr>
            <a:r>
              <a:rPr lang="ru-RU" sz="1400" i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1400" i="1" kern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kern="1400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Методические рекомендации по организации, проведению и конечным результатам геолого-съемочных работ, завершающихся созданием Госгеолкарты-200 (второго издания). (2021 г.)</a:t>
            </a:r>
            <a:r>
              <a:rPr lang="ru-RU" sz="1400" b="1" i="1" kern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регламентируют организацию, производство, оценочные параметры, состав и подготовку к изданию комплекта итоговых материалов региональных геолого-съемочных работ масштаба 1 : 200 000, заканчивающихся созданием комплекта Госгеолкарты-200 (второе издание);</a:t>
            </a:r>
          </a:p>
          <a:p>
            <a:pPr indent="180340" algn="just">
              <a:spcAft>
                <a:spcPts val="0"/>
              </a:spcAft>
            </a:pPr>
            <a:r>
              <a:rPr lang="ru-RU" sz="1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Методическое руководство по составлению и подготовке к изданию листов Государственной геологической карты Российской Федерации масштаба 1 : 200 000 (второго издания). Версия 1.5. (2021 г).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регламентирует составление и подготовку к изданию Государственной геологической карты Российской Федерации масштаба 1:200 000 (Госгеолкарты­200/2);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Методическое руководство по составлению и подготовке к изданию листов Государственной геологической карты Российской Федерации масштаба 1 : 1 000 000 (третьего поколения). Версия 1.5 (2021 г.)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регламентирует составление и подготовку к изданию Государственной геологической карты Российской Федерации масштаба 1:1000 000 (Третьего поколения). И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справлены ошибки предыдущей версии, учтен опыт работ по созданию Госгеолкарты-1000/3 за 2015–20</a:t>
            </a:r>
            <a:r>
              <a:rPr lang="ru-RU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гг., и более подробно изложены требования по оформлению отдельных графических элементов комплекта, вызывающих затруднения у авторов при подготовке к изданию по результатам рассмотрения на НРС Роснедра;</a:t>
            </a:r>
          </a:p>
          <a:p>
            <a:pPr indent="180340" algn="just">
              <a:spcAft>
                <a:spcPts val="0"/>
              </a:spcAft>
            </a:pPr>
            <a:r>
              <a:rPr lang="ru-RU" sz="1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Единые требования к составу, структуре и форматам представления в НРС Роснедра комплектов цифровых материалов листов Государственных геологических карт масштабов 1 : 1 000 000 и 1 : 200 000. Версия 1.7. (2021 г)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определяют состав, унифицированную структуру и формат представления цифровых материалов по листам Государственной геологической карты Российской Федерации масштаба 1 : 200 000 (издание второе) и масштаба 1 : 1 000 000 (третье поколение). 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1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Методические рекомендации по применение геодезической системы координат 2011 года (ГСК-2011) в геологической отрасли», </a:t>
            </a:r>
            <a:r>
              <a:rPr lang="ru-RU" sz="1400" dirty="0">
                <a:latin typeface="Times New Roman" panose="02020603050405020304" pitchFamily="18" charset="0"/>
              </a:rPr>
              <a:t>ФГБУ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Росгеолфонд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подробно и полно рассмотрены все аспекты применения ГСК-2011.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ЭБЗ тектонической карты 2500;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актуализированные ЭБЗ-200 и 1000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21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>
            <a:extLst>
              <a:ext uri="{FF2B5EF4-FFF2-40B4-BE49-F238E27FC236}">
                <a16:creationId xmlns:a16="http://schemas.microsoft.com/office/drawing/2014/main" id="{9DF2AF30-37DE-4D4E-8CD3-2AD88C7DE1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83563" y="549275"/>
          <a:ext cx="385762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Image" r:id="rId4" imgW="6187976" imgH="4275191" progId="Photoshop.Image.8">
                  <p:embed/>
                </p:oleObj>
              </mc:Choice>
              <mc:Fallback>
                <p:oleObj name="Image" r:id="rId4" imgW="6187976" imgH="4275191" progId="Photoshop.Image.8">
                  <p:embed/>
                  <p:pic>
                    <p:nvPicPr>
                      <p:cNvPr id="6146" name="Object 4">
                        <a:extLst>
                          <a:ext uri="{FF2B5EF4-FFF2-40B4-BE49-F238E27FC236}">
                            <a16:creationId xmlns:a16="http://schemas.microsoft.com/office/drawing/2014/main" id="{9DF2AF30-37DE-4D4E-8CD3-2AD88C7DE1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3563" y="549275"/>
                        <a:ext cx="3857625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6">
            <a:extLst>
              <a:ext uri="{FF2B5EF4-FFF2-40B4-BE49-F238E27FC236}">
                <a16:creationId xmlns:a16="http://schemas.microsoft.com/office/drawing/2014/main" id="{56FFB68F-DAAC-4A8E-A44C-ABC2A280C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996950"/>
            <a:ext cx="5116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00066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73681D-701F-4395-BC69-1759281186B2}"/>
              </a:ext>
            </a:extLst>
          </p:cNvPr>
          <p:cNvSpPr/>
          <p:nvPr/>
        </p:nvSpPr>
        <p:spPr>
          <a:xfrm>
            <a:off x="77788" y="5322888"/>
            <a:ext cx="480218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9" name="Рисунок 1">
            <a:extLst>
              <a:ext uri="{FF2B5EF4-FFF2-40B4-BE49-F238E27FC236}">
                <a16:creationId xmlns:a16="http://schemas.microsoft.com/office/drawing/2014/main" id="{F75D6088-1CD8-4132-89D5-ED5E4C5FD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2508250"/>
            <a:ext cx="11509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Прямоугольник 3">
            <a:extLst>
              <a:ext uri="{FF2B5EF4-FFF2-40B4-BE49-F238E27FC236}">
                <a16:creationId xmlns:a16="http://schemas.microsoft.com/office/drawing/2014/main" id="{5E71A2C3-1AEE-4122-9499-F62F9D27A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18"/>
            <a:ext cx="12192000" cy="3857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>
                <a:cs typeface="Times New Roman" panose="02020603050405020304" pitchFamily="18" charset="0"/>
              </a:rPr>
              <a:t>Научно-методическое обеспечение лабораторных работ, </a:t>
            </a:r>
            <a:r>
              <a:rPr lang="ru-RU" altLang="ru-RU" sz="1800" b="1">
                <a:solidFill>
                  <a:srgbClr val="000000"/>
                </a:solidFill>
                <a:cs typeface="Times New Roman" panose="02020603050405020304" pitchFamily="18" charset="0"/>
              </a:rPr>
              <a:t>новые методы и технологии для сопровождения  ГГК</a:t>
            </a:r>
            <a:endParaRPr lang="ru-RU" altLang="ru-RU" sz="1800" b="1" u="sng">
              <a:solidFill>
                <a:srgbClr val="000066"/>
              </a:solidFill>
            </a:endParaRPr>
          </a:p>
        </p:txBody>
      </p:sp>
      <p:sp>
        <p:nvSpPr>
          <p:cNvPr id="6151" name="Прямоугольник 4">
            <a:extLst>
              <a:ext uri="{FF2B5EF4-FFF2-40B4-BE49-F238E27FC236}">
                <a16:creationId xmlns:a16="http://schemas.microsoft.com/office/drawing/2014/main" id="{220A514A-35EF-4AC9-AA24-3AB5629C6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2690813"/>
            <a:ext cx="6108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400">
              <a:solidFill>
                <a:srgbClr val="22228B"/>
              </a:solidFill>
            </a:endParaRPr>
          </a:p>
        </p:txBody>
      </p:sp>
      <p:sp>
        <p:nvSpPr>
          <p:cNvPr id="6152" name="Прямоугольник 2">
            <a:extLst>
              <a:ext uri="{FF2B5EF4-FFF2-40B4-BE49-F238E27FC236}">
                <a16:creationId xmlns:a16="http://schemas.microsoft.com/office/drawing/2014/main" id="{1D50216D-B066-4929-9733-80EE51444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84713"/>
            <a:ext cx="3624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400" b="1" u="sng">
              <a:solidFill>
                <a:srgbClr val="000066"/>
              </a:solidFill>
            </a:endParaRPr>
          </a:p>
        </p:txBody>
      </p:sp>
      <p:sp>
        <p:nvSpPr>
          <p:cNvPr id="6153" name="Прямоугольник 2">
            <a:extLst>
              <a:ext uri="{FF2B5EF4-FFF2-40B4-BE49-F238E27FC236}">
                <a16:creationId xmlns:a16="http://schemas.microsoft.com/office/drawing/2014/main" id="{9AD640B2-7602-486A-B917-502D6A307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812800"/>
            <a:ext cx="78962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За 2016-2023 г.г. разработан ряд новых методик локального U-Pb  датирования различных геологических пород и руд по новым минералам геохронометрам с помощью вторично ионного масс-спектрометра </a:t>
            </a:r>
            <a:r>
              <a:rPr lang="en-US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SHRIMP-II, </a:t>
            </a: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включая: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Методика датирования рудоносных магматических пород и околорудных метасоматитов по </a:t>
            </a:r>
            <a:r>
              <a:rPr lang="ru-RU" altLang="ru-RU" sz="14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пирохлору</a:t>
            </a: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Методика датирования геологических объектов основного состава по </a:t>
            </a:r>
            <a:r>
              <a:rPr lang="ru-RU" altLang="ru-RU" sz="14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бадделеиту</a:t>
            </a: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Методика датирования магматических, метаморфических и рудных процессов по </a:t>
            </a:r>
            <a:r>
              <a:rPr lang="ru-RU" altLang="ru-RU" sz="14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титаниту</a:t>
            </a: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-В стадии завершения Практическое пособие по использованию новых минералов-геохронометров - </a:t>
            </a:r>
            <a:r>
              <a:rPr lang="ru-RU" altLang="ru-RU" sz="14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апатита</a:t>
            </a: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4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рутила</a:t>
            </a:r>
            <a:r>
              <a:rPr lang="ru-RU" altLang="ru-RU" sz="1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для расширения номенклатуры датируемых геологических обстановок и объектов</a:t>
            </a:r>
            <a:r>
              <a:rPr lang="en-US" altLang="ru-RU" sz="1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altLang="ru-RU" sz="14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 b="1" i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Дальнейшее развитие изотопных  методов в приложении к актуальным задачам ГРР: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«Разработка инновационных методов и технологий комплексных изотопных исследований серебра и индикаторов минералообразования (S, Pb, Cu, Ni, Os) для поисков и оценки перспективных остродефицитных и стратегических рудных объектов (полиметаллические, порфировые, редкометальные, россыпные)».</a:t>
            </a:r>
            <a:endParaRPr lang="ru-RU" altLang="ru-RU" sz="14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54" name="Picture 2" descr="Изображение 378">
            <a:extLst>
              <a:ext uri="{FF2B5EF4-FFF2-40B4-BE49-F238E27FC236}">
                <a16:creationId xmlns:a16="http://schemas.microsoft.com/office/drawing/2014/main" id="{8F9B1DBE-FC53-4D3E-93BC-7A8ED2D8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500563"/>
            <a:ext cx="27876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F914FD-9F42-468F-9529-901045E666FF}"/>
              </a:ext>
            </a:extLst>
          </p:cNvPr>
          <p:cNvSpPr/>
          <p:nvPr/>
        </p:nvSpPr>
        <p:spPr>
          <a:xfrm>
            <a:off x="3031334" y="4352110"/>
            <a:ext cx="4986968" cy="10635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1400" dirty="0">
                <a:ea typeface="Times New Roman" panose="02020603050405020304" pitchFamily="18" charset="0"/>
              </a:rPr>
              <a:t>3.1</a:t>
            </a:r>
            <a:r>
              <a:rPr lang="en-US" sz="1400" dirty="0">
                <a:ea typeface="Times New Roman" panose="02020603050405020304" pitchFamily="18" charset="0"/>
              </a:rPr>
              <a:t>/ </a:t>
            </a:r>
            <a:r>
              <a:rPr lang="ru-RU" sz="1400" dirty="0">
                <a:ea typeface="Times New Roman" panose="02020603050405020304" pitchFamily="18" charset="0"/>
              </a:rPr>
              <a:t>Определение золота и элементов платиновой группы </a:t>
            </a:r>
            <a:r>
              <a:rPr lang="ru-RU" sz="1400" dirty="0"/>
              <a:t>(</a:t>
            </a:r>
            <a:r>
              <a:rPr lang="ru-RU" sz="1400" dirty="0">
                <a:ea typeface="Times New Roman" panose="02020603050405020304" pitchFamily="18" charset="0"/>
              </a:rPr>
              <a:t>платины, палладия, родия, рутения и иридия</a:t>
            </a:r>
            <a:r>
              <a:rPr lang="ru-RU" sz="1400" dirty="0"/>
              <a:t>)</a:t>
            </a:r>
            <a:r>
              <a:rPr lang="ru-RU" sz="1400" dirty="0">
                <a:ea typeface="Times New Roman" panose="02020603050405020304" pitchFamily="18" charset="0"/>
              </a:rPr>
              <a:t> в горных породах, рудах, почвах и донных отложениях методом </a:t>
            </a:r>
            <a:r>
              <a:rPr lang="en-US" sz="1400" dirty="0">
                <a:ea typeface="Times New Roman" panose="02020603050405020304" pitchFamily="18" charset="0"/>
              </a:rPr>
              <a:t>ISP</a:t>
            </a:r>
            <a:r>
              <a:rPr lang="ru-RU" sz="1400" dirty="0">
                <a:ea typeface="Times New Roman" panose="02020603050405020304" pitchFamily="18" charset="0"/>
              </a:rPr>
              <a:t> МС</a:t>
            </a:r>
            <a:r>
              <a:rPr lang="ru-RU" sz="1400" dirty="0">
                <a:ea typeface="Calibri" panose="020F0502020204030204" pitchFamily="34" charset="0"/>
              </a:rPr>
              <a:t> </a:t>
            </a:r>
            <a:r>
              <a:rPr lang="en-US" sz="1400" dirty="0">
                <a:highlight>
                  <a:srgbClr val="FFFF00"/>
                </a:highlight>
                <a:ea typeface="Calibri" panose="020F0502020204030204" pitchFamily="34" charset="0"/>
              </a:rPr>
              <a:t>c</a:t>
            </a:r>
            <a:r>
              <a:rPr lang="ru-RU" sz="1400" dirty="0">
                <a:highlight>
                  <a:srgbClr val="FFFF00"/>
                </a:highlight>
                <a:ea typeface="Calibri" panose="020F0502020204030204" pitchFamily="34" charset="0"/>
              </a:rPr>
              <a:t>  пределами определения 0.002г/т для всех шести элементов.</a:t>
            </a:r>
            <a:endParaRPr lang="ru-RU" sz="1400" dirty="0"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72F9A7-4D6E-4C86-BFC4-2A7ABCFC76DD}"/>
              </a:ext>
            </a:extLst>
          </p:cNvPr>
          <p:cNvSpPr/>
          <p:nvPr/>
        </p:nvSpPr>
        <p:spPr>
          <a:xfrm>
            <a:off x="2989091" y="5490850"/>
            <a:ext cx="4986968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1400" dirty="0">
                <a:ea typeface="Times New Roman" panose="02020603050405020304" pitchFamily="18" charset="0"/>
              </a:rPr>
              <a:t>3.2 </a:t>
            </a:r>
            <a:r>
              <a:rPr lang="ru-RU" sz="1400" dirty="0">
                <a:highlight>
                  <a:srgbClr val="FFFF00"/>
                </a:highlight>
                <a:ea typeface="Times New Roman" panose="02020603050405020304" pitchFamily="18" charset="0"/>
              </a:rPr>
              <a:t>Методика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 определения редкоземельных элементов (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Sc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Y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La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Ce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Pr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Nd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Sm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Eu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Gd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Tb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Dy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Ho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Er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Tm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Yb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Lu) </a:t>
            </a:r>
            <a:r>
              <a:rPr lang="ru-RU" sz="1400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</a:rPr>
              <a:t>в горных породах, рудах, почвах, продуктах технологического передела методом ИСП МС  с повышенной точностью</a:t>
            </a:r>
            <a:r>
              <a:rPr lang="ru-RU" sz="1400" dirty="0">
                <a:highlight>
                  <a:srgbClr val="FFFF00"/>
                </a:highlight>
                <a:ea typeface="Times New Roman" panose="02020603050405020304" pitchFamily="18" charset="0"/>
              </a:rPr>
              <a:t> (</a:t>
            </a:r>
            <a:r>
              <a:rPr lang="en-US" sz="1400" dirty="0">
                <a:highlight>
                  <a:srgbClr val="FFFF00"/>
                </a:highlight>
                <a:ea typeface="Times New Roman" panose="02020603050405020304" pitchFamily="18" charset="0"/>
              </a:rPr>
              <a:t>I</a:t>
            </a:r>
            <a:r>
              <a:rPr lang="ru-RU" sz="1400" dirty="0">
                <a:highlight>
                  <a:srgbClr val="FFFF00"/>
                </a:highlight>
                <a:ea typeface="Times New Roman" panose="02020603050405020304" pitchFamily="18" charset="0"/>
              </a:rPr>
              <a:t> - </a:t>
            </a:r>
            <a:r>
              <a:rPr lang="en-US" sz="1400" dirty="0">
                <a:highlight>
                  <a:srgbClr val="FFFF00"/>
                </a:highlight>
                <a:ea typeface="Times New Roman" panose="02020603050405020304" pitchFamily="18" charset="0"/>
              </a:rPr>
              <a:t>II</a:t>
            </a:r>
            <a:r>
              <a:rPr lang="ru-RU" sz="1400" dirty="0">
                <a:highlight>
                  <a:srgbClr val="FFFF00"/>
                </a:highlight>
                <a:ea typeface="Times New Roman" panose="02020603050405020304" pitchFamily="18" charset="0"/>
              </a:rPr>
              <a:t> категория).</a:t>
            </a:r>
            <a:r>
              <a:rPr lang="ru-RU" sz="1400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6157" name="Рисунок 3">
            <a:extLst>
              <a:ext uri="{FF2B5EF4-FFF2-40B4-BE49-F238E27FC236}">
                <a16:creationId xmlns:a16="http://schemas.microsoft.com/office/drawing/2014/main" id="{285848CA-9470-4820-BD49-BDC445FBE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75" y="3416300"/>
            <a:ext cx="19224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Прямоугольник 3">
            <a:extLst>
              <a:ext uri="{FF2B5EF4-FFF2-40B4-BE49-F238E27FC236}">
                <a16:creationId xmlns:a16="http://schemas.microsoft.com/office/drawing/2014/main" id="{D9D0ED79-0D38-4EFE-B16C-8955F06A2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1175" y="4835525"/>
            <a:ext cx="3886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ru-RU" altLang="ru-RU" sz="12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400">
                <a:solidFill>
                  <a:srgbClr val="000000"/>
                </a:solidFill>
                <a:cs typeface="Times New Roman" panose="02020603050405020304" pitchFamily="18" charset="0"/>
              </a:rPr>
              <a:t>Обнаружение и детальная характеристика искомых минеральных фаз в материале пробы;</a:t>
            </a:r>
            <a:endParaRPr lang="en-US" altLang="ru-RU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ru-RU" altLang="ru-RU" sz="1400">
                <a:solidFill>
                  <a:srgbClr val="000000"/>
                </a:solidFill>
                <a:cs typeface="Times New Roman" panose="02020603050405020304" pitchFamily="18" charset="0"/>
              </a:rPr>
              <a:t> Автоматизированный количественный мин анализ ППШ, шлихов и протолочек;</a:t>
            </a:r>
            <a:endParaRPr lang="en-US" altLang="ru-RU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ru-RU" altLang="ru-RU" sz="1400">
                <a:solidFill>
                  <a:srgbClr val="000000"/>
                </a:solidFill>
                <a:cs typeface="Times New Roman" panose="02020603050405020304" pitchFamily="18" charset="0"/>
              </a:rPr>
              <a:t> Модальный анализ по петрографическим шлифам с их полной морфологической и химической характеристикой;</a:t>
            </a:r>
          </a:p>
          <a:p>
            <a:pPr algn="just"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ru-RU" altLang="ru-RU" sz="1400">
                <a:solidFill>
                  <a:srgbClr val="000000"/>
                </a:solidFill>
                <a:cs typeface="Times New Roman" panose="02020603050405020304" pitchFamily="18" charset="0"/>
              </a:rPr>
              <a:t> Количественный анализ минеральных ассоциаций   и др. </a:t>
            </a:r>
            <a:endParaRPr lang="en-US" altLang="ru-RU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2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159" name="Прямоугольник 6">
            <a:extLst>
              <a:ext uri="{FF2B5EF4-FFF2-40B4-BE49-F238E27FC236}">
                <a16:creationId xmlns:a16="http://schemas.microsoft.com/office/drawing/2014/main" id="{D3576A06-C616-4A01-9C34-5BEFF4B6A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713" y="3470275"/>
            <a:ext cx="2203450" cy="13843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668463" algn="l"/>
                <a:tab pos="35956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68463" algn="l"/>
                <a:tab pos="35956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68463" algn="l"/>
                <a:tab pos="35956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68463" algn="l"/>
                <a:tab pos="35956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68463" algn="l"/>
                <a:tab pos="35956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8463" algn="l"/>
                <a:tab pos="35956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8463" algn="l"/>
                <a:tab pos="35956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8463" algn="l"/>
                <a:tab pos="35956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8463" algn="l"/>
                <a:tab pos="35956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2060"/>
                </a:solidFill>
                <a:ea typeface="Geolnise"/>
                <a:cs typeface="Geolnise"/>
              </a:rPr>
              <a:t>3.</a:t>
            </a:r>
            <a:r>
              <a:rPr lang="en-US" altLang="ru-RU" sz="1400" b="1">
                <a:solidFill>
                  <a:srgbClr val="002060"/>
                </a:solidFill>
                <a:ea typeface="Geolnise"/>
                <a:cs typeface="Geolnise"/>
              </a:rPr>
              <a:t> </a:t>
            </a:r>
            <a:r>
              <a:rPr lang="ru-RU" altLang="ru-RU" sz="1400" b="1">
                <a:solidFill>
                  <a:srgbClr val="002060"/>
                </a:solidFill>
                <a:ea typeface="Geolnise"/>
                <a:cs typeface="Geolnise"/>
              </a:rPr>
              <a:t>Практическое руководство по комплексному изучению минерального состава горных пород,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2060"/>
                </a:solidFill>
                <a:ea typeface="Geolnise"/>
                <a:cs typeface="Geolnise"/>
              </a:rPr>
              <a:t>на микроскопе VEGA 3</a:t>
            </a:r>
            <a:r>
              <a:rPr lang="ru-RU" altLang="ru-RU" sz="1400">
                <a:solidFill>
                  <a:srgbClr val="002060"/>
                </a:solidFill>
                <a:ea typeface="Geolnise"/>
                <a:cs typeface="Geolnise"/>
              </a:rPr>
              <a:t> </a:t>
            </a:r>
            <a:endParaRPr lang="ru-RU" altLang="ru-RU" sz="140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6160" name="Прямоугольник 3">
            <a:extLst>
              <a:ext uri="{FF2B5EF4-FFF2-40B4-BE49-F238E27FC236}">
                <a16:creationId xmlns:a16="http://schemas.microsoft.com/office/drawing/2014/main" id="{9A3A124C-B572-4199-99D9-EDBB67C8F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4002088"/>
            <a:ext cx="7265987" cy="320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400" b="1">
                <a:solidFill>
                  <a:srgbClr val="22228B"/>
                </a:solidFill>
                <a:cs typeface="Times New Roman" panose="02020603050405020304" pitchFamily="18" charset="0"/>
              </a:rPr>
              <a:t>2. Методики количественного определения благородных и редкоземельных элементов</a:t>
            </a:r>
          </a:p>
        </p:txBody>
      </p:sp>
      <p:sp>
        <p:nvSpPr>
          <p:cNvPr id="6161" name="Прямоугольник 3">
            <a:extLst>
              <a:ext uri="{FF2B5EF4-FFF2-40B4-BE49-F238E27FC236}">
                <a16:creationId xmlns:a16="http://schemas.microsoft.com/office/drawing/2014/main" id="{187141CA-6165-4159-9513-FE51A2A75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479425"/>
            <a:ext cx="7265988" cy="320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400" b="1" dirty="0">
                <a:solidFill>
                  <a:srgbClr val="22228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Изотопная геохронология. Определить возраст геологических объектов и процессов </a:t>
            </a:r>
            <a:endParaRPr lang="ru-RU" altLang="ru-RU" sz="1800" b="1" u="sng" dirty="0">
              <a:solidFill>
                <a:srgbClr val="00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56">
            <a:extLst>
              <a:ext uri="{FF2B5EF4-FFF2-40B4-BE49-F238E27FC236}">
                <a16:creationId xmlns:a16="http://schemas.microsoft.com/office/drawing/2014/main" id="{07D733AA-F025-4995-9E84-69CB8C5B23B8}"/>
              </a:ext>
            </a:extLst>
          </p:cNvPr>
          <p:cNvGrpSpPr>
            <a:grpSpLocks/>
          </p:cNvGrpSpPr>
          <p:nvPr/>
        </p:nvGrpSpPr>
        <p:grpSpPr bwMode="auto">
          <a:xfrm>
            <a:off x="0" y="-3175"/>
            <a:ext cx="12192000" cy="415925"/>
            <a:chOff x="1615440" y="1481208"/>
            <a:chExt cx="12227426" cy="553251"/>
          </a:xfrm>
          <a:solidFill>
            <a:srgbClr val="FFC000"/>
          </a:solidFill>
        </p:grpSpPr>
        <p:pic>
          <p:nvPicPr>
            <p:cNvPr id="58" name="image5.png">
              <a:extLst>
                <a:ext uri="{FF2B5EF4-FFF2-40B4-BE49-F238E27FC236}">
                  <a16:creationId xmlns:a16="http://schemas.microsoft.com/office/drawing/2014/main" id="{D971116C-E0FE-46AE-9697-74124124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15440" y="1481208"/>
              <a:ext cx="12227426" cy="553251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61" name="image7.jpg">
              <a:extLst>
                <a:ext uri="{FF2B5EF4-FFF2-40B4-BE49-F238E27FC236}">
                  <a16:creationId xmlns:a16="http://schemas.microsoft.com/office/drawing/2014/main" id="{D52D261B-F568-4746-9137-72E579046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863" y="1603683"/>
              <a:ext cx="706899" cy="261844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C94E3D2-8444-4F73-9032-D0E02F1C0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32213"/>
            <a:ext cx="8294687" cy="31547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Лаборатория оптически стимулированной люминесценции (ОСЛ) ФГБУ «ВСЕГЕИ»</a:t>
            </a:r>
            <a:r>
              <a:rPr lang="en-US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alt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2017–2023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B65AD0F-7CCA-41AD-BE8A-1BA970FD5509}"/>
              </a:ext>
            </a:extLst>
          </p:cNvPr>
          <p:cNvGrpSpPr/>
          <p:nvPr/>
        </p:nvGrpSpPr>
        <p:grpSpPr>
          <a:xfrm>
            <a:off x="5199855" y="4404518"/>
            <a:ext cx="6886575" cy="2412337"/>
            <a:chOff x="5999163" y="5186363"/>
            <a:chExt cx="4665662" cy="1671637"/>
          </a:xfrm>
        </p:grpSpPr>
        <p:pic>
          <p:nvPicPr>
            <p:cNvPr id="8197" name="Рисунок 18">
              <a:extLst>
                <a:ext uri="{FF2B5EF4-FFF2-40B4-BE49-F238E27FC236}">
                  <a16:creationId xmlns:a16="http://schemas.microsoft.com/office/drawing/2014/main" id="{5F7231F5-2579-40A9-AC22-AFFAC4796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163" y="5186363"/>
              <a:ext cx="4665662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40400DCA-2430-4D32-9F49-202A0BF381F5}"/>
                </a:ext>
              </a:extLst>
            </p:cNvPr>
            <p:cNvSpPr/>
            <p:nvPr/>
          </p:nvSpPr>
          <p:spPr>
            <a:xfrm>
              <a:off x="9763125" y="5570538"/>
              <a:ext cx="96838" cy="88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7BC54A2F-11F0-47A6-AF77-77010342F26B}"/>
                </a:ext>
              </a:extLst>
            </p:cNvPr>
            <p:cNvSpPr/>
            <p:nvPr/>
          </p:nvSpPr>
          <p:spPr>
            <a:xfrm>
              <a:off x="9859963" y="5381625"/>
              <a:ext cx="760412" cy="3000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162±23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9773A40-B326-4AAE-A249-E5A9EFC38746}"/>
                </a:ext>
              </a:extLst>
            </p:cNvPr>
            <p:cNvSpPr/>
            <p:nvPr/>
          </p:nvSpPr>
          <p:spPr>
            <a:xfrm>
              <a:off x="9869488" y="5556250"/>
              <a:ext cx="537035" cy="2302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173±16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57120F2-AA6A-4C6B-A4C4-06669795DFC3}"/>
              </a:ext>
            </a:extLst>
          </p:cNvPr>
          <p:cNvGrpSpPr/>
          <p:nvPr/>
        </p:nvGrpSpPr>
        <p:grpSpPr>
          <a:xfrm>
            <a:off x="52784" y="3886994"/>
            <a:ext cx="5062141" cy="2793206"/>
            <a:chOff x="1524000" y="4306888"/>
            <a:chExt cx="4924425" cy="2598737"/>
          </a:xfrm>
        </p:grpSpPr>
        <p:pic>
          <p:nvPicPr>
            <p:cNvPr id="8196" name="Рисунок 16">
              <a:extLst>
                <a:ext uri="{FF2B5EF4-FFF2-40B4-BE49-F238E27FC236}">
                  <a16:creationId xmlns:a16="http://schemas.microsoft.com/office/drawing/2014/main" id="{5766477A-AE87-424C-974F-93BA00A1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306888"/>
              <a:ext cx="4924425" cy="259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87E7BA8-E18A-4F7E-A861-6187E47A2E91}"/>
                </a:ext>
              </a:extLst>
            </p:cNvPr>
            <p:cNvSpPr/>
            <p:nvPr/>
          </p:nvSpPr>
          <p:spPr>
            <a:xfrm>
              <a:off x="3943350" y="4970463"/>
              <a:ext cx="760413" cy="3000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165±16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C8B6E21-CC81-462E-905F-396816276457}"/>
                </a:ext>
              </a:extLst>
            </p:cNvPr>
            <p:cNvSpPr/>
            <p:nvPr/>
          </p:nvSpPr>
          <p:spPr>
            <a:xfrm>
              <a:off x="2597150" y="4872038"/>
              <a:ext cx="760413" cy="3000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162±23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2E51871-64F1-4B50-AB45-7CEBC2211601}"/>
                </a:ext>
              </a:extLst>
            </p:cNvPr>
            <p:cNvSpPr/>
            <p:nvPr/>
          </p:nvSpPr>
          <p:spPr>
            <a:xfrm>
              <a:off x="2606675" y="5045075"/>
              <a:ext cx="758825" cy="3000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173±16</a:t>
              </a: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8A14421-8325-4ABD-97F0-ACEBA212B096}"/>
                </a:ext>
              </a:extLst>
            </p:cNvPr>
            <p:cNvSpPr/>
            <p:nvPr/>
          </p:nvSpPr>
          <p:spPr>
            <a:xfrm>
              <a:off x="1765300" y="5432425"/>
              <a:ext cx="96838" cy="88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9D147E31-2440-4C60-A8C5-84C21B5F7D47}"/>
                </a:ext>
              </a:extLst>
            </p:cNvPr>
            <p:cNvSpPr/>
            <p:nvPr/>
          </p:nvSpPr>
          <p:spPr>
            <a:xfrm>
              <a:off x="1920875" y="5294313"/>
              <a:ext cx="760413" cy="3000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151±16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777C7265-3F25-4911-8883-583B5D7B4A19}"/>
                </a:ext>
              </a:extLst>
            </p:cNvPr>
            <p:cNvSpPr/>
            <p:nvPr/>
          </p:nvSpPr>
          <p:spPr>
            <a:xfrm>
              <a:off x="1917700" y="5478463"/>
              <a:ext cx="760413" cy="3000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137±12</a:t>
              </a: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A285A9F-90AF-4E92-893B-A77F6417515B}"/>
                </a:ext>
              </a:extLst>
            </p:cNvPr>
            <p:cNvSpPr/>
            <p:nvPr/>
          </p:nvSpPr>
          <p:spPr>
            <a:xfrm>
              <a:off x="2538413" y="4991100"/>
              <a:ext cx="96837" cy="88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54CBCC8-7E31-467B-9B70-48CFD43BE54A}"/>
                </a:ext>
              </a:extLst>
            </p:cNvPr>
            <p:cNvSpPr/>
            <p:nvPr/>
          </p:nvSpPr>
          <p:spPr>
            <a:xfrm>
              <a:off x="3903663" y="5064125"/>
              <a:ext cx="96837" cy="88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DE7E82E1-1779-4F00-8AC0-DDD683507BAC}"/>
                </a:ext>
              </a:extLst>
            </p:cNvPr>
            <p:cNvSpPr/>
            <p:nvPr/>
          </p:nvSpPr>
          <p:spPr>
            <a:xfrm>
              <a:off x="1879600" y="5546725"/>
              <a:ext cx="96838" cy="88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350" dirty="0"/>
            </a:p>
          </p:txBody>
        </p:sp>
      </p:grpSp>
      <p:sp>
        <p:nvSpPr>
          <p:cNvPr id="28691" name="TextBox 1">
            <a:extLst>
              <a:ext uri="{FF2B5EF4-FFF2-40B4-BE49-F238E27FC236}">
                <a16:creationId xmlns:a16="http://schemas.microsoft.com/office/drawing/2014/main" id="{A662C972-D10C-476B-ABD9-12B8EC6EA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9" y="339725"/>
            <a:ext cx="11980862" cy="365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atin typeface="+mj-lt"/>
                <a:cs typeface="Arial" panose="020B0604020202020204" pitchFamily="34" charset="0"/>
              </a:rPr>
              <a:t>В 2017 г. в ФГБУ «ВСЕГЕИ» создана первая и до сих пор единственная в России лаборатория ОСЛ.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ОСЛ – безальтернативный метод датирования четвертичных образований вне зависимости от их природы.</a:t>
            </a:r>
            <a:r>
              <a:rPr lang="en-US" altLang="ru-RU" sz="1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Зерна кварца и полевых шпатов присутствуют практически во всех обломочных породах.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Метод позволяет датировать осадочные породы возрастом от 0 до 250 тыс., а магматические – до ~1 млн. лет.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Датировано более тысячи образцов со всей территории</a:t>
            </a:r>
            <a:r>
              <a:rPr lang="en-US" altLang="ru-RU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России от Калининграда до Курильских островов.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ОСЛ датирование открывает новые возможности для решения вопросов в области стратиграфии,</a:t>
            </a:r>
            <a:r>
              <a:rPr lang="en-US" altLang="ru-RU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инженерной геологии и гидрогеологии, при выявлении закономерностей распространения россыпных</a:t>
            </a:r>
            <a:r>
              <a:rPr lang="en-US" altLang="ru-RU" sz="14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месторождений и установления их связи с коренными источниками.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 лаборатории ФГБУ «ВСЕГЕИ» разработаны</a:t>
            </a:r>
            <a:r>
              <a:rPr lang="ru-RU" altLang="ru-RU" sz="1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и утверждены первые отечественные методики и практические руководства датирования четвертичных образований ОСЛ методом:</a:t>
            </a:r>
          </a:p>
          <a:p>
            <a:pPr lvl="1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 2018 г. – по отдельным навескам зерен кварца,</a:t>
            </a:r>
          </a:p>
          <a:p>
            <a:pPr lvl="1">
              <a:lnSpc>
                <a:spcPts val="2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 2020 г. – по отдельным навескам зерен калиевых полевых шпатов.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 настоящий момент продолжается работа по совершенствованию ОСЛ датирования, разрабатываются практические руководства для датирования четвертичных образований способом ОСЛ по отдельным зёрнам кварца и калиевых полевых шпатов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2034A8-8601-4446-86AF-602E19446547}"/>
              </a:ext>
            </a:extLst>
          </p:cNvPr>
          <p:cNvSpPr txBox="1"/>
          <p:nvPr/>
        </p:nvSpPr>
        <p:spPr>
          <a:xfrm>
            <a:off x="3982638" y="3867802"/>
            <a:ext cx="80381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Пример датирования крупнейшего стратотипического разреза Алтае-Саянской области – разреза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Чаган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в рамках создания карты четвертичных образований 1:1 000 000 листа M-45 (Горно-Алтайск)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420"/>
            <a:ext cx="6938409" cy="52038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2221"/>
            <a:ext cx="12191999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Применение 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OSL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при ГДП-200 и подготовка к изданию  листов Q-41-III, IV (Западно-Воркутинская площадь) 2 этап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" y="349377"/>
            <a:ext cx="499357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Актуализированакарта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плиоцен-четвертичных образований</a:t>
            </a:r>
          </a:p>
          <a:p>
            <a:pPr algn="ctr"/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Показана эффективность применения </a:t>
            </a:r>
            <a:r>
              <a:rPr 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OSL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00FF"/>
              </a:solidFill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8817BC08-4DAB-4ED0-B9A6-77B03703C9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40292" y="4321838"/>
          <a:ext cx="7708514" cy="2309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016">
                  <a:extLst>
                    <a:ext uri="{9D8B030D-6E8A-4147-A177-3AD203B41FA5}">
                      <a16:colId xmlns:a16="http://schemas.microsoft.com/office/drawing/2014/main" val="1439269712"/>
                    </a:ext>
                  </a:extLst>
                </a:gridCol>
                <a:gridCol w="584165">
                  <a:extLst>
                    <a:ext uri="{9D8B030D-6E8A-4147-A177-3AD203B41FA5}">
                      <a16:colId xmlns:a16="http://schemas.microsoft.com/office/drawing/2014/main" val="624717022"/>
                    </a:ext>
                  </a:extLst>
                </a:gridCol>
                <a:gridCol w="1301146">
                  <a:extLst>
                    <a:ext uri="{9D8B030D-6E8A-4147-A177-3AD203B41FA5}">
                      <a16:colId xmlns:a16="http://schemas.microsoft.com/office/drawing/2014/main" val="973420310"/>
                    </a:ext>
                  </a:extLst>
                </a:gridCol>
                <a:gridCol w="1521961">
                  <a:extLst>
                    <a:ext uri="{9D8B030D-6E8A-4147-A177-3AD203B41FA5}">
                      <a16:colId xmlns:a16="http://schemas.microsoft.com/office/drawing/2014/main" val="3583334940"/>
                    </a:ext>
                  </a:extLst>
                </a:gridCol>
                <a:gridCol w="384405">
                  <a:extLst>
                    <a:ext uri="{9D8B030D-6E8A-4147-A177-3AD203B41FA5}">
                      <a16:colId xmlns:a16="http://schemas.microsoft.com/office/drawing/2014/main" val="2326797821"/>
                    </a:ext>
                  </a:extLst>
                </a:gridCol>
                <a:gridCol w="845475">
                  <a:extLst>
                    <a:ext uri="{9D8B030D-6E8A-4147-A177-3AD203B41FA5}">
                      <a16:colId xmlns:a16="http://schemas.microsoft.com/office/drawing/2014/main" val="1791041049"/>
                    </a:ext>
                  </a:extLst>
                </a:gridCol>
                <a:gridCol w="576607">
                  <a:extLst>
                    <a:ext uri="{9D8B030D-6E8A-4147-A177-3AD203B41FA5}">
                      <a16:colId xmlns:a16="http://schemas.microsoft.com/office/drawing/2014/main" val="3484503682"/>
                    </a:ext>
                  </a:extLst>
                </a:gridCol>
                <a:gridCol w="2249739">
                  <a:extLst>
                    <a:ext uri="{9D8B030D-6E8A-4147-A177-3AD203B41FA5}">
                      <a16:colId xmlns:a16="http://schemas.microsoft.com/office/drawing/2014/main" val="1882388676"/>
                    </a:ext>
                  </a:extLst>
                </a:gridCol>
              </a:tblGrid>
              <a:tr h="543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№п/п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№ пробы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Геоморфологическое положение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Генетический тип образований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Глубина отбора, м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Высота над урезом реки /уровнем моря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Возраст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Интерпретация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3833065"/>
                  </a:ext>
                </a:extLst>
              </a:tr>
              <a:tr h="128113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Долина р. Сейда и ее притоков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064964"/>
                  </a:ext>
                </a:extLst>
              </a:tr>
              <a:tr h="102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7004/2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Сармаюская свита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Ледниково-озерные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,1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25/1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197±20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Озерно-ледниковые (вычегодский г-т)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0844145"/>
                  </a:ext>
                </a:extLst>
              </a:tr>
              <a:tr h="133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7008/1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 терраса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Аллювий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1,8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2/123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20.2±3.3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Аллювий первой террасы 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650796"/>
                  </a:ext>
                </a:extLst>
              </a:tr>
              <a:tr h="2102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7015/1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 терраса руч.Харбейтывис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Аллювий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6,7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1,5/118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111±10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Вероятно,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карский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флювиогляциал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на уровне 3-ей террасы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7356032"/>
                  </a:ext>
                </a:extLst>
              </a:tr>
              <a:tr h="19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7017/1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 терраса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Аллювий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0,6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3,5/113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8.8±0.7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Аллювий первой террасы.  Высокая пойма?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8053179"/>
                  </a:ext>
                </a:extLst>
              </a:tr>
              <a:tr h="102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7019/1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 терраса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Аллювий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4,7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15/1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61±6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Аллювий второй террасы?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6241896"/>
                  </a:ext>
                </a:extLst>
              </a:tr>
              <a:tr h="201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7020/4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 терраса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Аллювий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4/116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20.6±1.9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Аллювий первой террасы?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718367"/>
                  </a:ext>
                </a:extLst>
              </a:tr>
              <a:tr h="102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7022/4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Сармаюская свита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Ледниково-озерные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1,7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8/1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±1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Озерно-ледниковые (вычегодский г-т)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466964"/>
                  </a:ext>
                </a:extLst>
              </a:tr>
              <a:tr h="146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7027/7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Сармаюская свита??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Ледниково-озерные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3,6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25/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128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215±14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Озерно-ледниковые (вычегодский г-т)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536059"/>
                  </a:ext>
                </a:extLst>
              </a:tr>
              <a:tr h="2102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7041/1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Зандровые образования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Флювиогляция карская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-/140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±24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Вычегодский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флювиогляциал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???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245173"/>
                  </a:ext>
                </a:extLst>
              </a:tr>
              <a:tr h="102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6042/1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терраса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Аллювий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2,8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3,3/19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3.9±1.2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Пойменный аллювий?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712634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9FA1AF-E302-4719-B419-E0E158DD5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576" y="321118"/>
            <a:ext cx="6871715" cy="395470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D0C6B56C-F269-4876-B702-BBAFE9876339}"/>
              </a:ext>
            </a:extLst>
          </p:cNvPr>
          <p:cNvSpPr txBox="1"/>
          <p:nvPr/>
        </p:nvSpPr>
        <p:spPr>
          <a:xfrm>
            <a:off x="5522774" y="321118"/>
            <a:ext cx="551340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изменению Легенды Полярно-Уральской серии листов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C11F16-F6BF-4F08-BA27-048179E26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0" y="4995564"/>
            <a:ext cx="4236291" cy="17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6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0">
            <a:extLst>
              <a:ext uri="{FF2B5EF4-FFF2-40B4-BE49-F238E27FC236}">
                <a16:creationId xmlns:a16="http://schemas.microsoft.com/office/drawing/2014/main" id="{CBC64B14-2A32-4B3E-8594-1A5D4260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444728"/>
            <a:ext cx="11912600" cy="3079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ГДП-200 </a:t>
            </a:r>
            <a:r>
              <a:rPr lang="ru-RU" altLang="ru-RU" sz="1400" b="1" dirty="0">
                <a:cs typeface="Times New Roman" panose="02020603050405020304" pitchFamily="18" charset="0"/>
              </a:rPr>
              <a:t>листа</a:t>
            </a:r>
            <a:r>
              <a:rPr lang="ru-RU" altLang="ru-RU" sz="1400" b="1" i="1" dirty="0">
                <a:cs typeface="Times New Roman" panose="02020603050405020304" pitchFamily="18" charset="0"/>
              </a:rPr>
              <a:t> </a:t>
            </a:r>
            <a:r>
              <a:rPr lang="en-US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M-46-XII </a:t>
            </a: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(Балгазын) – поисковый участок «</a:t>
            </a:r>
            <a:r>
              <a:rPr lang="ru-RU" altLang="ru-RU" sz="14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Таннуольский</a:t>
            </a: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» (Республика Тыва). Енисейская партия отд. </a:t>
            </a:r>
            <a:r>
              <a:rPr lang="ru-RU" altLang="ru-RU" sz="14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РГиПИ</a:t>
            </a: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Восточной Сибири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84BAF-B80A-4379-BC8A-D7FA93A49945}"/>
              </a:ext>
            </a:extLst>
          </p:cNvPr>
          <p:cNvSpPr txBox="1"/>
          <p:nvPr/>
        </p:nvSpPr>
        <p:spPr>
          <a:xfrm>
            <a:off x="85726" y="744656"/>
            <a:ext cx="1133284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полевом сезоне 2022 года на детальном участке «Таннуольский» (60 км</a:t>
            </a:r>
            <a:r>
              <a:rPr lang="ru-RU" sz="1200" b="1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) сотрудниками Енисейской партии (9 человек, 4 маршрутные пары) выполнено литохимическое опробование по ВОР и экспресс анализ проб непосредственно на участке работ по следующей методике: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Отбор проб по сети 500 х 100 м </a:t>
            </a:r>
            <a:r>
              <a:rPr lang="ru-RU" sz="1200" b="1" dirty="0">
                <a:solidFill>
                  <a:srgbClr val="FF0000"/>
                </a:solidFill>
                <a:cs typeface="Times New Roman" panose="02020603050405020304" pitchFamily="18" charset="0"/>
              </a:rPr>
              <a:t>(1106 проб</a:t>
            </a: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) – 10-14 дней;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Сушка проб – 12-14 дней;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Просеивание проб до фракции -1,0 мм – 8-10 дней;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Упаковка проб в крафтовые конверты – 8-10 дней;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Измерение проб портативным спектрометром </a:t>
            </a:r>
            <a:r>
              <a:rPr lang="en-US" sz="1200" dirty="0">
                <a:solidFill>
                  <a:prstClr val="black"/>
                </a:solidFill>
                <a:cs typeface="Times New Roman" panose="02020603050405020304" pitchFamily="18" charset="0"/>
              </a:rPr>
              <a:t>Olympus Vanta M</a:t>
            </a: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 через </a:t>
            </a:r>
            <a:r>
              <a:rPr lang="ru-RU" sz="1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крафтовый</a:t>
            </a: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 пакет – 10-14 дней;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Полевая камеральная обработка результатов анализа и построение моноэлементных карт – 2 дня;</a:t>
            </a:r>
          </a:p>
          <a:p>
            <a:pPr marL="228600" indent="-228600" algn="just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>
                <a:solidFill>
                  <a:prstClr val="black"/>
                </a:solidFill>
                <a:cs typeface="Times New Roman" panose="02020603050405020304" pitchFamily="18" charset="0"/>
              </a:rPr>
              <a:t>Заверка на местности наиболее контрастных аномалий маршрутами со штуфным опробованием – 2 дня.</a:t>
            </a:r>
          </a:p>
          <a:p>
            <a:pPr algn="just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С учетом перекрытий этапов работ участок отработан приблизительно за 20 дней</a:t>
            </a:r>
          </a:p>
        </p:txBody>
      </p:sp>
      <p:pic>
        <p:nvPicPr>
          <p:cNvPr id="10244" name="Рисунок 2">
            <a:extLst>
              <a:ext uri="{FF2B5EF4-FFF2-40B4-BE49-F238E27FC236}">
                <a16:creationId xmlns:a16="http://schemas.microsoft.com/office/drawing/2014/main" id="{8FBB3156-160B-4B02-90ED-51559D8A0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740803"/>
            <a:ext cx="6769100" cy="38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3">
            <a:extLst>
              <a:ext uri="{FF2B5EF4-FFF2-40B4-BE49-F238E27FC236}">
                <a16:creationId xmlns:a16="http://schemas.microsoft.com/office/drawing/2014/main" id="{ADBF6D95-08B9-46F8-8F66-EE7ED7CE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41" y="3890374"/>
            <a:ext cx="3973830" cy="2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Прямоугольник 5">
            <a:extLst>
              <a:ext uri="{FF2B5EF4-FFF2-40B4-BE49-F238E27FC236}">
                <a16:creationId xmlns:a16="http://schemas.microsoft.com/office/drawing/2014/main" id="{B6C9F715-FA68-4F83-94F6-BB809FD2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065113"/>
            <a:ext cx="595788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сопоставления  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XRF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ICP-MS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анализов (медь) проб. Установлено незначительное систематическое завышение показаний 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XRF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отношению к </a:t>
            </a:r>
            <a:r>
              <a:rPr lang="en-US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ICP-MS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их устойчивой корреляции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7" name="Прямоугольник 11">
            <a:extLst>
              <a:ext uri="{FF2B5EF4-FFF2-40B4-BE49-F238E27FC236}">
                <a16:creationId xmlns:a16="http://schemas.microsoft.com/office/drawing/2014/main" id="{F3EE0559-8B74-46DF-B648-A3FC767B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6386513"/>
            <a:ext cx="5835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Выявлена протяженная (до 1 км) зона вкрапленных руд с содержаниями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– </a:t>
            </a: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0,28%, </a:t>
            </a:r>
            <a:r>
              <a:rPr lang="en-US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 – </a:t>
            </a: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1,52</a:t>
            </a:r>
            <a:r>
              <a:rPr lang="en-US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г/т (по результатам </a:t>
            </a:r>
            <a:r>
              <a:rPr lang="ru-RU" altLang="ru-RU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штуфного</a:t>
            </a: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опробования)</a:t>
            </a:r>
            <a:endParaRPr lang="en-US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2B30FFF-2A1C-41E0-9FCD-159568EDE30D}"/>
              </a:ext>
            </a:extLst>
          </p:cNvPr>
          <p:cNvCxnSpPr>
            <a:cxnSpLocks/>
          </p:cNvCxnSpPr>
          <p:nvPr/>
        </p:nvCxnSpPr>
        <p:spPr>
          <a:xfrm flipV="1">
            <a:off x="3576638" y="4580925"/>
            <a:ext cx="1503362" cy="18389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88C8F86-7092-4825-B1BB-A730B6E30C58}"/>
              </a:ext>
            </a:extLst>
          </p:cNvPr>
          <p:cNvCxnSpPr>
            <a:cxnSpLocks/>
          </p:cNvCxnSpPr>
          <p:nvPr/>
        </p:nvCxnSpPr>
        <p:spPr>
          <a:xfrm flipH="1" flipV="1">
            <a:off x="1874520" y="4489236"/>
            <a:ext cx="1644970" cy="19306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50" name="Рисунок 19">
            <a:extLst>
              <a:ext uri="{FF2B5EF4-FFF2-40B4-BE49-F238E27FC236}">
                <a16:creationId xmlns:a16="http://schemas.microsoft.com/office/drawing/2014/main" id="{36E2B8AF-264B-4FE4-BC8A-D6BC9B9F8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045" y="1275470"/>
            <a:ext cx="1557655" cy="203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Рисунок 20">
            <a:extLst>
              <a:ext uri="{FF2B5EF4-FFF2-40B4-BE49-F238E27FC236}">
                <a16:creationId xmlns:a16="http://schemas.microsoft.com/office/drawing/2014/main" id="{C9E5712A-B2EE-4661-AD44-8D486181C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41" y="1275470"/>
            <a:ext cx="2226310" cy="19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Прямоугольник 21">
            <a:extLst>
              <a:ext uri="{FF2B5EF4-FFF2-40B4-BE49-F238E27FC236}">
                <a16:creationId xmlns:a16="http://schemas.microsoft.com/office/drawing/2014/main" id="{7667AB56-264C-415C-83B5-42D31CF73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3314616"/>
            <a:ext cx="48355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</a:t>
            </a:r>
            <a:r>
              <a:rPr lang="ru-RU" alt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пробоподготовки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(сушка, просев) и измерения проб в полевых условиях на участке «</a:t>
            </a:r>
            <a:r>
              <a:rPr lang="ru-RU" alt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Таннуольский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9114D-7CFD-4EDB-9292-45EEB6157FD6}"/>
              </a:ext>
            </a:extLst>
          </p:cNvPr>
          <p:cNvSpPr txBox="1"/>
          <p:nvPr/>
        </p:nvSpPr>
        <p:spPr>
          <a:xfrm>
            <a:off x="0" y="13484"/>
            <a:ext cx="12206288" cy="3539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/>
              <a:t>Актуальная задача : внедрение портативных </a:t>
            </a:r>
            <a:r>
              <a:rPr lang="ru-RU" sz="1700" b="1" dirty="0" err="1"/>
              <a:t>рентгено</a:t>
            </a:r>
            <a:r>
              <a:rPr lang="ru-RU" sz="1700" b="1" dirty="0"/>
              <a:t>-флуоресцентных спектрометров  на полевых работах при ГДП-200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Text Box 5">
            <a:extLst>
              <a:ext uri="{FF2B5EF4-FFF2-40B4-BE49-F238E27FC236}">
                <a16:creationId xmlns:a16="http://schemas.microsoft.com/office/drawing/2014/main" id="{248EB15F-9314-43F6-A3EE-618594B65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98" y="23618"/>
            <a:ext cx="12019203" cy="2862322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90000"/>
              </a:lnSpc>
              <a:buNone/>
            </a:pPr>
            <a:r>
              <a:rPr 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Новые технологии в области дистанционных исследований при ГДП-200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800" dirty="0">
                <a:solidFill>
                  <a:srgbClr val="000000"/>
                </a:solidFill>
                <a:cs typeface="Calibri" panose="020F0502020204030204" pitchFamily="34" charset="0"/>
              </a:rPr>
              <a:t>       </a:t>
            </a:r>
            <a:r>
              <a:rPr lang="ru-RU" altLang="ru-RU" sz="1600" dirty="0">
                <a:solidFill>
                  <a:srgbClr val="000000"/>
                </a:solidFill>
                <a:cs typeface="Calibri" panose="020F0502020204030204" pitchFamily="34" charset="0"/>
              </a:rPr>
              <a:t>В настоящее время во ВСЕГЕИ имеется программно-аппаратный комплекс, включающий: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- </a:t>
            </a:r>
            <a:r>
              <a:rPr lang="ru-RU" altLang="ru-RU" sz="160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аэрогиперспектрометр</a:t>
            </a:r>
            <a:r>
              <a:rPr lang="en-US" altLang="ru-RU" sz="160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позволяющий получать снимки в 625 спектральных каналах, </a:t>
            </a: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в диапазонах 380 – 2500 </a:t>
            </a:r>
            <a:r>
              <a:rPr lang="ru-RU" alt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нм</a:t>
            </a: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,  с пространственным  </a:t>
            </a:r>
            <a:r>
              <a:rPr lang="ru-RU" altLang="ru-RU" sz="1600" dirty="0">
                <a:solidFill>
                  <a:srgbClr val="000000"/>
                </a:solidFill>
                <a:cs typeface="Calibri" panose="020F0502020204030204" pitchFamily="34" charset="0"/>
              </a:rPr>
              <a:t>разрешением – 1м;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cs typeface="Calibri" panose="020F0502020204030204" pitchFamily="34" charset="0"/>
              </a:rPr>
              <a:t>- полевой </a:t>
            </a:r>
            <a:r>
              <a:rPr lang="ru-RU" alt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полнодиапазонный</a:t>
            </a: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портативный </a:t>
            </a:r>
            <a:r>
              <a:rPr lang="ru-RU" alt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спектрорадиометр</a:t>
            </a: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PSR+ (спектральный диапазон 350 - 2500 </a:t>
            </a:r>
            <a:r>
              <a:rPr lang="ru-RU" alt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нм</a:t>
            </a:r>
            <a:r>
              <a:rPr lang="ru-RU" alt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, спектральное </a:t>
            </a:r>
            <a:r>
              <a:rPr lang="ru-RU" altLang="ru-RU" sz="160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разрешение 0,3 – 0,8 </a:t>
            </a:r>
            <a:r>
              <a:rPr lang="ru-RU" altLang="ru-RU" sz="160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нм</a:t>
            </a:r>
            <a:r>
              <a:rPr lang="ru-RU" altLang="ru-RU" sz="160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, 1024 канала), для создания </a:t>
            </a:r>
            <a:r>
              <a:rPr lang="ru-RU" altLang="ru-RU" sz="1600" dirty="0">
                <a:solidFill>
                  <a:srgbClr val="000000"/>
                </a:solidFill>
                <a:latin typeface="Arial"/>
                <a:cs typeface="Calibri" panose="020F0502020204030204" pitchFamily="34" charset="0"/>
              </a:rPr>
              <a:t>библиотеки спектров минералов и горных пород.</a:t>
            </a:r>
            <a:endParaRPr lang="ru-RU" altLang="ru-RU" sz="16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dirty="0">
                <a:solidFill>
                  <a:srgbClr val="000000"/>
                </a:solidFill>
              </a:rPr>
              <a:t>      В 2022 г. Норильским филиалом ВСЕГЕИ была проведена опытная </a:t>
            </a:r>
            <a:r>
              <a:rPr lang="ru-RU" sz="1600" dirty="0" err="1">
                <a:solidFill>
                  <a:srgbClr val="000000"/>
                </a:solidFill>
              </a:rPr>
              <a:t>гиперспектральная</a:t>
            </a:r>
            <a:r>
              <a:rPr lang="ru-RU" sz="1600" dirty="0">
                <a:solidFill>
                  <a:srgbClr val="000000"/>
                </a:solidFill>
              </a:rPr>
              <a:t> аэросъемка в пределах </a:t>
            </a:r>
            <a:r>
              <a:rPr lang="ru-RU" sz="1600" dirty="0" err="1">
                <a:solidFill>
                  <a:srgbClr val="000000"/>
                </a:solidFill>
              </a:rPr>
              <a:t>Попигайской</a:t>
            </a:r>
            <a:r>
              <a:rPr lang="ru-RU" sz="1600" dirty="0">
                <a:solidFill>
                  <a:srgbClr val="000000"/>
                </a:solidFill>
              </a:rPr>
              <a:t> площади (лист </a:t>
            </a:r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ru-RU" sz="1600" dirty="0">
                <a:solidFill>
                  <a:srgbClr val="000000"/>
                </a:solidFill>
              </a:rPr>
              <a:t>-49-</a:t>
            </a:r>
            <a:r>
              <a:rPr lang="en-US" sz="1600" dirty="0">
                <a:solidFill>
                  <a:srgbClr val="000000"/>
                </a:solidFill>
              </a:rPr>
              <a:t>III</a:t>
            </a:r>
            <a:r>
              <a:rPr lang="ru-RU" sz="1600" dirty="0">
                <a:solidFill>
                  <a:srgbClr val="000000"/>
                </a:solidFill>
              </a:rPr>
              <a:t>-</a:t>
            </a:r>
            <a:r>
              <a:rPr lang="en-US" sz="1600" dirty="0">
                <a:solidFill>
                  <a:srgbClr val="000000"/>
                </a:solidFill>
              </a:rPr>
              <a:t>IV</a:t>
            </a:r>
            <a:r>
              <a:rPr lang="ru-RU" sz="1600" dirty="0">
                <a:solidFill>
                  <a:srgbClr val="000000"/>
                </a:solidFill>
              </a:rPr>
              <a:t>)</a:t>
            </a:r>
            <a:r>
              <a:rPr lang="ru-RU" sz="1600" dirty="0"/>
              <a:t>.</a:t>
            </a:r>
            <a:r>
              <a:rPr lang="ru-RU" altLang="ru-RU" sz="1600" dirty="0"/>
              <a:t> По данным аэросъемки,  в центре дистанционных методов  </a:t>
            </a:r>
            <a:r>
              <a:rPr lang="ru-RU" altLang="ru-RU" sz="1600" dirty="0" err="1"/>
              <a:t>природоресурсных</a:t>
            </a:r>
            <a:r>
              <a:rPr lang="ru-RU" altLang="ru-RU" sz="1600" dirty="0"/>
              <a:t> исследований ВСЕГЕИ, была создана </a:t>
            </a:r>
            <a:r>
              <a:rPr lang="ru-RU" altLang="ru-RU" sz="1600" dirty="0" err="1"/>
              <a:t>гиперспектральная</a:t>
            </a:r>
            <a:r>
              <a:rPr lang="ru-RU" altLang="ru-RU" sz="1600" dirty="0"/>
              <a:t> дистанционная основа, </a:t>
            </a:r>
            <a:r>
              <a:rPr lang="ru-RU" altLang="ru-RU" sz="1600" dirty="0">
                <a:solidFill>
                  <a:srgbClr val="000000"/>
                </a:solidFill>
                <a:latin typeface="Arial"/>
              </a:rPr>
              <a:t>спектральный анализ которой </a:t>
            </a:r>
            <a:r>
              <a:rPr lang="ru-RU" altLang="ru-RU" sz="1600" dirty="0"/>
              <a:t>позволил получить схему</a:t>
            </a:r>
            <a:r>
              <a:rPr lang="ru-RU" altLang="ru-RU" sz="1600" dirty="0">
                <a:solidFill>
                  <a:srgbClr val="000000"/>
                </a:solidFill>
                <a:latin typeface="Arial"/>
              </a:rPr>
              <a:t> вероятностного распространения 12 минералов, отобранных по результатам изучения геологических материалов</a:t>
            </a:r>
            <a:r>
              <a:rPr lang="ru-RU" sz="1600" dirty="0">
                <a:solidFill>
                  <a:srgbClr val="000000"/>
                </a:solidFill>
              </a:rPr>
              <a:t> листа </a:t>
            </a:r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ru-RU" sz="1600" dirty="0">
                <a:solidFill>
                  <a:srgbClr val="000000"/>
                </a:solidFill>
              </a:rPr>
              <a:t>-49-</a:t>
            </a:r>
            <a:r>
              <a:rPr lang="en-US" sz="1600" dirty="0">
                <a:solidFill>
                  <a:srgbClr val="000000"/>
                </a:solidFill>
              </a:rPr>
              <a:t>III</a:t>
            </a:r>
            <a:r>
              <a:rPr lang="ru-RU" sz="1600" dirty="0">
                <a:solidFill>
                  <a:srgbClr val="000000"/>
                </a:solidFill>
              </a:rPr>
              <a:t>-</a:t>
            </a:r>
            <a:r>
              <a:rPr lang="en-US" sz="1600" dirty="0">
                <a:solidFill>
                  <a:srgbClr val="000000"/>
                </a:solidFill>
              </a:rPr>
              <a:t>IV</a:t>
            </a:r>
            <a:r>
              <a:rPr lang="ru-RU" sz="1600" dirty="0"/>
              <a:t>.</a:t>
            </a:r>
            <a:endParaRPr lang="ru-RU" altLang="ru-RU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649ACF-C8D8-41EF-9A39-6AB134544B2B}"/>
              </a:ext>
            </a:extLst>
          </p:cNvPr>
          <p:cNvSpPr/>
          <p:nvPr/>
        </p:nvSpPr>
        <p:spPr>
          <a:xfrm>
            <a:off x="279400" y="35945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70C7E38-D25B-443D-B18A-071506F4FCBE}"/>
              </a:ext>
            </a:extLst>
          </p:cNvPr>
          <p:cNvSpPr/>
          <p:nvPr/>
        </p:nvSpPr>
        <p:spPr>
          <a:xfrm>
            <a:off x="311149" y="6150114"/>
            <a:ext cx="11569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Схема распространения минералов по результатам спектрального анализа </a:t>
            </a:r>
            <a:r>
              <a:rPr lang="ru-RU" sz="2000" dirty="0" err="1">
                <a:solidFill>
                  <a:schemeClr val="bg1"/>
                </a:solidFill>
              </a:rPr>
              <a:t>гиперспектральной</a:t>
            </a:r>
            <a:r>
              <a:rPr lang="ru-RU" sz="2000" dirty="0">
                <a:solidFill>
                  <a:schemeClr val="bg1"/>
                </a:solidFill>
              </a:rPr>
              <a:t> дистанционной основы, созданной по данным  аэросъемки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E9B436-2E92-4094-9A83-C6517DAF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8" y="3100001"/>
            <a:ext cx="12192000" cy="20299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FAE837-BB49-465C-B512-680D67D5D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983980"/>
            <a:ext cx="5868000" cy="1025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b="1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5B0E1E6-46E6-4C20-9086-8352306A3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39925"/>
            <a:ext cx="5362575" cy="28947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ru-RU"/>
            </a:defPPr>
            <a:lvl1pPr>
              <a:defRPr sz="1600" b="1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defRPr>
            </a:lvl1pPr>
          </a:lstStyle>
          <a:p>
            <a:pPr algn="just"/>
            <a:r>
              <a:rPr lang="ru-RU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пределах листа 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N-46-XIX</a:t>
            </a:r>
            <a:r>
              <a:rPr lang="ru-RU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была проведена </a:t>
            </a:r>
            <a:r>
              <a:rPr lang="ru-RU" b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гиперспектральная</a:t>
            </a:r>
            <a:r>
              <a:rPr lang="ru-RU" b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аэросъемка, </a:t>
            </a:r>
            <a:r>
              <a:rPr lang="ru-RU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созданы дистанционные основы 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проведен  их спектральный анализ, в результате которого созданы:</a:t>
            </a:r>
          </a:p>
          <a:p>
            <a:pPr algn="just"/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схема ореолов 10 минералов – индикаторов геологических обстановок, перспективных на твердые полезные ископаемые;</a:t>
            </a:r>
          </a:p>
          <a:p>
            <a:pPr marL="285750" indent="-285750" algn="just">
              <a:buFontTx/>
              <a:buChar char="-"/>
            </a:pP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схема околорудных </a:t>
            </a:r>
            <a:r>
              <a:rPr lang="ru-RU" b="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метасоматитов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 схемы совмещены с картой полезных ископаемых 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листа 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N-46-XIX 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масштаба 1:200 000.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7328BC-409E-41EF-9F6E-4E3B3507FF11}"/>
              </a:ext>
            </a:extLst>
          </p:cNvPr>
          <p:cNvSpPr/>
          <p:nvPr/>
        </p:nvSpPr>
        <p:spPr>
          <a:xfrm>
            <a:off x="586048" y="46287"/>
            <a:ext cx="9585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Новые технологии в области дистанционных исследований при ГДП-200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D924FC-C86E-4D37-BF1E-02169F4172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95" y="439925"/>
            <a:ext cx="6444000" cy="31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871AD2-768E-4454-AB81-F5597FA94C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" y="3523313"/>
            <a:ext cx="5760000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6FB7E1-5F1D-4821-BAF3-7F27C2BABB9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66" y="3547619"/>
            <a:ext cx="6408000" cy="3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63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5B1214F-8C79-41AB-8C84-9610777CA39D}" type="slidenum">
              <a:rPr lang="ru-RU" altLang="ru-RU" sz="1400">
                <a:solidFill>
                  <a:srgbClr val="000000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2279857" y="0"/>
            <a:ext cx="815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Arial" panose="020B0604020202020204" pitchFamily="34" charset="0"/>
              </a:rPr>
              <a:t>СПАСИБО 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B08E7F-E829-425A-8AB2-DC0384F9E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46" y="515208"/>
            <a:ext cx="8543694" cy="62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8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ECAED8-B0CD-463E-8AA5-97F53DC39AE0}"/>
              </a:ext>
            </a:extLst>
          </p:cNvPr>
          <p:cNvSpPr/>
          <p:nvPr/>
        </p:nvSpPr>
        <p:spPr>
          <a:xfrm>
            <a:off x="133349" y="697414"/>
            <a:ext cx="11591925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Прошли апробацию НРС Роснедра в 2023 г:</a:t>
            </a:r>
          </a:p>
          <a:p>
            <a:pPr indent="-285750" algn="just">
              <a:buFontTx/>
              <a:buChar char="-"/>
            </a:pPr>
            <a:r>
              <a:rPr lang="ru-RU" sz="1400" b="1" i="1" kern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ewtonC"/>
              </a:rPr>
              <a:t>Методические рекомендации по составу и структуре сопровождающих и первичных баз данных ГК-200/2 и ГК-1000/3</a:t>
            </a:r>
            <a:r>
              <a:rPr lang="ru-RU" sz="14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ewtonC"/>
              </a:rPr>
              <a:t> определяют единую структуру первичных и сопровождающих баз данных к комплектам листов Государственной геологической карты Российской Федерации масштабов 1 : 200 000 (ГК-200/2) и 1 : 1 000 000 (ГК-1000/3), состав и объем необходимой информации, формы ее введения и программные решения, обеспечивающие связь баз данных с покрытиями карт комплектов.</a:t>
            </a:r>
          </a:p>
          <a:p>
            <a:pPr indent="-285750" algn="just">
              <a:buFontTx/>
              <a:buChar char="-"/>
            </a:pPr>
            <a:endParaRPr lang="ru-RU" sz="1400" kern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NewtonC"/>
            </a:endParaRPr>
          </a:p>
          <a:p>
            <a:pPr indent="180340" algn="just"/>
            <a:r>
              <a:rPr lang="ru-RU" sz="1400" b="1" i="1" kern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ewtonC"/>
              </a:rPr>
              <a:t>- </a:t>
            </a:r>
            <a:r>
              <a:rPr lang="ru-RU" sz="1400" b="1" i="1" kern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Практическое руководство по документации горных выработок и геологических разрезов при проведении региональных </a:t>
            </a:r>
            <a:r>
              <a:rPr lang="ru-RU" sz="1400" b="1" i="1" kern="1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геологосъёмочных</a:t>
            </a:r>
            <a:r>
              <a:rPr lang="ru-RU" sz="1400" b="1" i="1" kern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</a:t>
            </a:r>
            <a:r>
              <a:rPr lang="ru-RU" sz="1400" b="1" i="1" kern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описание правил документации поверхностных горных выработок, которые проходятся при средне-масштабных поисковых 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геологосъемочных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работах, а также основные требования к документации детальных разрезов. Цель документа - стандартизация документации горных работ и описаний разрезов в электронном и аналоговом виде. Даны рекомендации и описаны пошаговые алгоритмы ведения документации в электронном виде с применением мобильных устройств в программном приложении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SHERPA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746EAE-2F34-4683-AEA0-C15A4D6F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7" y="3190404"/>
            <a:ext cx="5921666" cy="3549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CD252-9951-41CB-8611-BDC395835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3190404"/>
            <a:ext cx="5019674" cy="3536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CE0B9-6244-47C0-9167-BC8275890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817" y="4898586"/>
            <a:ext cx="2423970" cy="17097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E40819-A140-4784-B4AE-48428C497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369" y="4800600"/>
            <a:ext cx="3717977" cy="19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0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8" y="141136"/>
            <a:ext cx="4890052" cy="66274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61660" y="1793116"/>
            <a:ext cx="4293705" cy="266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ПРАКТИЧЕСКОЕ ПОСОБИЕ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lvl="0" algn="ctr">
              <a:lnSpc>
                <a:spcPct val="107000"/>
              </a:lnSpc>
              <a:defRPr/>
            </a:pP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07000"/>
              </a:lnSpc>
              <a:defRPr/>
            </a:pPr>
            <a:r>
              <a:rPr lang="ru-RU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ПРОГНОЗУ ОРУДЕНЕНИЯ </a:t>
            </a:r>
          </a:p>
          <a:p>
            <a:pPr lvl="0" algn="ctr">
              <a:lnSpc>
                <a:spcPct val="107000"/>
              </a:lnSpc>
              <a:defRPr/>
            </a:pPr>
            <a:r>
              <a:rPr lang="ru-RU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ОСНОВЕ ПЕТРОГРАФО-ГЕОХИМИЧЕСКОГО ИЗУЧЕНИЯ </a:t>
            </a:r>
          </a:p>
          <a:p>
            <a:pPr lvl="0" algn="ctr">
              <a:lnSpc>
                <a:spcPct val="107000"/>
              </a:lnSpc>
              <a:defRPr/>
            </a:pPr>
            <a:r>
              <a:rPr lang="ru-RU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КАРТИРОВАНИЯ ПОЛЕЙ ГИДРОТЕРМАЛЬНО ИЗМЕНЕННЫХ ПОРОД </a:t>
            </a:r>
          </a:p>
          <a:p>
            <a:pPr lvl="0" algn="ctr">
              <a:lnSpc>
                <a:spcPct val="107000"/>
              </a:lnSpc>
              <a:defRPr/>
            </a:pPr>
            <a:r>
              <a:rPr lang="ru-RU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ПРОИЗВОДСТВЕ ГСР-200 (ГСР-50)</a:t>
            </a:r>
          </a:p>
        </p:txBody>
      </p:sp>
      <p:pic>
        <p:nvPicPr>
          <p:cNvPr id="5" name="Рисунок 7" descr="H:\Молчанов_Терехов_2020\Методические рекомендации_ГМО_ЛП\2022\Макет Практического пособия_Шатов_Кашин_ver_2_Page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93" y="141136"/>
            <a:ext cx="4876316" cy="672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0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131764"/>
            <a:ext cx="8983663" cy="82708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Технологическая схема </a:t>
            </a:r>
            <a:br>
              <a:rPr lang="ru-RU" sz="1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прогнозирования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оруденения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основе петрографо-геохимического изучения и картирования полей гидротермально измененных пород при ГДП-200/2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7 «шагов»)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251" y="1071564"/>
            <a:ext cx="3902075" cy="3968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 равномерной сети опорных пунктов петрографо-геохимического опробования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04963" y="2982913"/>
            <a:ext cx="3930650" cy="43656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ru-RU" sz="1200" b="1" dirty="0">
                <a:solidFill>
                  <a:srgbClr val="002060"/>
                </a:solidFill>
              </a:rPr>
              <a:t>.</a:t>
            </a:r>
            <a:r>
              <a:rPr lang="ru-RU" sz="1000" b="1" dirty="0">
                <a:solidFill>
                  <a:srgbClr val="002060"/>
                </a:solidFill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прозрачно-полированных шлифов, подготовка минералого-петрографической базы данных</a:t>
            </a:r>
          </a:p>
        </p:txBody>
      </p:sp>
      <p:pic>
        <p:nvPicPr>
          <p:cNvPr id="1126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592263"/>
            <a:ext cx="172878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92263"/>
            <a:ext cx="1849438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Фото_Чумыш_Page_02_Image_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9" y="3578225"/>
            <a:ext cx="114617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7719588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46239" y="4524376"/>
            <a:ext cx="3856037" cy="430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3.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Карты гидротермально-метасоматической зональности</a:t>
            </a:r>
          </a:p>
        </p:txBody>
      </p: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3360739" y="4997450"/>
            <a:ext cx="2141537" cy="1830388"/>
            <a:chOff x="0" y="264"/>
            <a:chExt cx="2841" cy="2589"/>
          </a:xfrm>
        </p:grpSpPr>
        <p:sp>
          <p:nvSpPr>
            <p:cNvPr id="11288" name="Rectangle 16"/>
            <p:cNvSpPr>
              <a:spLocks noChangeArrowheads="1"/>
            </p:cNvSpPr>
            <p:nvPr/>
          </p:nvSpPr>
          <p:spPr bwMode="auto">
            <a:xfrm>
              <a:off x="0" y="264"/>
              <a:ext cx="2568" cy="25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11289" name="Picture 17" descr="Прил_6_ГМ-зональность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8" r="28148" b="4175"/>
            <a:stretch>
              <a:fillRect/>
            </a:stretch>
          </p:blipFill>
          <p:spPr bwMode="auto">
            <a:xfrm>
              <a:off x="4" y="265"/>
              <a:ext cx="2837" cy="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5" descr="Фото_Чумыш_Page_03_Image_0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4" y="3578225"/>
            <a:ext cx="1139825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937250" y="1071563"/>
            <a:ext cx="4572000" cy="431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4.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геохимической базы данных, </a:t>
            </a:r>
          </a:p>
          <a:p>
            <a:pPr algn="ctr">
              <a:defRPr/>
            </a:pP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отдельных </a:t>
            </a:r>
            <a:r>
              <a:rPr lang="ru-RU" sz="1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моноэлементных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 </a:t>
            </a:r>
          </a:p>
        </p:txBody>
      </p:sp>
      <p:pic>
        <p:nvPicPr>
          <p:cNvPr id="11276" name="Picture 6" descr="Прил_7_Аномальное_геохим_пол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r="24779" b="851"/>
          <a:stretch>
            <a:fillRect/>
          </a:stretch>
        </p:blipFill>
        <p:spPr bwMode="auto">
          <a:xfrm>
            <a:off x="5997575" y="3211514"/>
            <a:ext cx="2262188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92" descr="Прил_14_Распредел_AuBiC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22841"/>
          <a:stretch>
            <a:fillRect/>
          </a:stretch>
        </p:blipFill>
        <p:spPr bwMode="auto">
          <a:xfrm>
            <a:off x="6096000" y="1560514"/>
            <a:ext cx="13589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4" descr="Прил_15_Распредел_AgPbS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571626"/>
            <a:ext cx="1384300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961063" y="2879726"/>
            <a:ext cx="4572000" cy="276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5.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Карты аномального геохимического поля </a:t>
            </a:r>
          </a:p>
        </p:txBody>
      </p:sp>
      <p:pic>
        <p:nvPicPr>
          <p:cNvPr id="25" name="Picture 10" descr="Прил_8_Модель_формировани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5816601"/>
            <a:ext cx="27114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665789" y="5316538"/>
            <a:ext cx="4867275" cy="430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FF0000"/>
                </a:solidFill>
                <a:latin typeface="Arial Black" panose="020B0A04020102020204" pitchFamily="34" charset="0"/>
              </a:rPr>
              <a:t>6.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Моделей формирования вертикальной метасоматической, рудно-геохимической и рудно-метасоматической зональностей </a:t>
            </a:r>
          </a:p>
        </p:txBody>
      </p:sp>
      <p:pic>
        <p:nvPicPr>
          <p:cNvPr id="28" name="Picture 4" descr="Фото_Чумыш_Page_08_Image_0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9" y="3578225"/>
            <a:ext cx="11382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3" descr="Прил_6_ГМ-зональнос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1" t="1114" b="44432"/>
          <a:stretch>
            <a:fillRect/>
          </a:stretch>
        </p:blipFill>
        <p:spPr bwMode="auto">
          <a:xfrm>
            <a:off x="1766889" y="5051426"/>
            <a:ext cx="1362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4" descr="Прил_7_Аномальное_геохим_пол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1" t="6900" b="59474"/>
          <a:stretch>
            <a:fillRect/>
          </a:stretch>
        </p:blipFill>
        <p:spPr bwMode="auto">
          <a:xfrm>
            <a:off x="9434513" y="3622676"/>
            <a:ext cx="1168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 descr="Прил_7_Аномальное_геохим_пол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1" t="41074"/>
          <a:stretch>
            <a:fillRect/>
          </a:stretch>
        </p:blipFill>
        <p:spPr bwMode="auto">
          <a:xfrm>
            <a:off x="8320088" y="3622676"/>
            <a:ext cx="10604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Прил_13_Привнос-вынос_A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8"/>
          <a:stretch>
            <a:fillRect/>
          </a:stretch>
        </p:blipFill>
        <p:spPr bwMode="auto">
          <a:xfrm>
            <a:off x="9056689" y="1566863"/>
            <a:ext cx="13668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Прямоугольник 33"/>
          <p:cNvSpPr>
            <a:spLocks noChangeArrowheads="1"/>
          </p:cNvSpPr>
          <p:nvPr/>
        </p:nvSpPr>
        <p:spPr bwMode="auto">
          <a:xfrm>
            <a:off x="8540751" y="5910264"/>
            <a:ext cx="199231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2060"/>
                </a:solidFill>
              </a:rPr>
              <a:t>Разработка минералого-петрографических и геохимических критериев прогноза гидротермального оруденения</a:t>
            </a:r>
            <a:endParaRPr lang="ru-RU" altLang="ru-RU" sz="1000"/>
          </a:p>
        </p:txBody>
      </p:sp>
    </p:spTree>
    <p:extLst>
      <p:ext uri="{BB962C8B-B14F-4D97-AF65-F5344CB8AC3E}">
        <p14:creationId xmlns:p14="http://schemas.microsoft.com/office/powerpoint/2010/main" val="19872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51" name="Object 15"/>
          <p:cNvGraphicFramePr>
            <a:graphicFrameLocks noChangeAspect="1"/>
          </p:cNvGraphicFramePr>
          <p:nvPr/>
        </p:nvGraphicFramePr>
        <p:xfrm>
          <a:off x="1885951" y="787401"/>
          <a:ext cx="5915025" cy="512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CorelDRAW" r:id="rId4" imgW="10176891" imgH="8823350" progId="CorelDRAW.Graphic.13">
                  <p:embed/>
                </p:oleObj>
              </mc:Choice>
              <mc:Fallback>
                <p:oleObj name="CorelDRAW" r:id="rId4" imgW="10176891" imgH="8823350" progId="CorelDRAW.Graphic.13">
                  <p:embed/>
                  <p:pic>
                    <p:nvPicPr>
                      <p:cNvPr id="3995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1" y="787401"/>
                        <a:ext cx="5915025" cy="512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600201" y="123825"/>
            <a:ext cx="8963025" cy="5842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600" b="1" dirty="0">
                <a:solidFill>
                  <a:srgbClr val="7030A0"/>
                </a:solidFill>
                <a:latin typeface="Arial Black" panose="020B0A04020102020204" pitchFamily="34" charset="0"/>
              </a:rPr>
              <a:t>7.</a:t>
            </a:r>
            <a:r>
              <a:rPr lang="ru-RU" altLang="ru-RU" sz="1600" b="1" dirty="0">
                <a:solidFill>
                  <a:srgbClr val="7030A0"/>
                </a:solidFill>
              </a:rPr>
              <a:t> Подготовка </a:t>
            </a:r>
            <a:r>
              <a:rPr lang="ru-RU" altLang="ru-RU" sz="1600" b="1" i="1" dirty="0">
                <a:solidFill>
                  <a:srgbClr val="7030A0"/>
                </a:solidFill>
              </a:rPr>
              <a:t>Карты прогнозного районирования</a:t>
            </a:r>
            <a:r>
              <a:rPr lang="ru-RU" altLang="ru-RU" sz="1600" b="1" dirty="0">
                <a:solidFill>
                  <a:srgbClr val="7030A0"/>
                </a:solidFill>
              </a:rPr>
              <a:t>, локализация и обоснование перспективных участков недр под поисково-оценочные работы</a:t>
            </a:r>
          </a:p>
        </p:txBody>
      </p:sp>
      <p:graphicFrame>
        <p:nvGraphicFramePr>
          <p:cNvPr id="39945" name="Object 9"/>
          <p:cNvGraphicFramePr>
            <a:graphicFrameLocks noGrp="1" noChangeAspect="1"/>
          </p:cNvGraphicFramePr>
          <p:nvPr>
            <p:ph idx="4294967295"/>
          </p:nvPr>
        </p:nvGraphicFramePr>
        <p:xfrm>
          <a:off x="1914525" y="787400"/>
          <a:ext cx="8229600" cy="553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CorelDRAW" r:id="rId6" imgW="14135862" imgH="9503258" progId="CorelDRAW.Graphic.13">
                  <p:embed/>
                </p:oleObj>
              </mc:Choice>
              <mc:Fallback>
                <p:oleObj name="CorelDRAW" r:id="rId6" imgW="14135862" imgH="9503258" progId="CorelDRAW.Graphic.13">
                  <p:embed/>
                  <p:pic>
                    <p:nvPicPr>
                      <p:cNvPr id="399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5" y="787400"/>
                        <a:ext cx="8229600" cy="553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2" name="Object 16"/>
          <p:cNvGraphicFramePr>
            <a:graphicFrameLocks noChangeAspect="1"/>
          </p:cNvGraphicFramePr>
          <p:nvPr/>
        </p:nvGraphicFramePr>
        <p:xfrm>
          <a:off x="1897063" y="787400"/>
          <a:ext cx="5892800" cy="511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orelDRAW" r:id="rId8" imgW="10176891" imgH="8831072" progId="CorelDRAW.Graphic.13">
                  <p:embed/>
                </p:oleObj>
              </mc:Choice>
              <mc:Fallback>
                <p:oleObj name="CorelDRAW" r:id="rId8" imgW="10176891" imgH="8831072" progId="CorelDRAW.Graphic.13">
                  <p:embed/>
                  <p:pic>
                    <p:nvPicPr>
                      <p:cNvPr id="3995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787400"/>
                        <a:ext cx="5892800" cy="511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3" name="Object 17"/>
          <p:cNvGraphicFramePr>
            <a:graphicFrameLocks noChangeAspect="1"/>
          </p:cNvGraphicFramePr>
          <p:nvPr/>
        </p:nvGraphicFramePr>
        <p:xfrm>
          <a:off x="1905000" y="787401"/>
          <a:ext cx="5888038" cy="510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CorelDRAW" r:id="rId10" imgW="10176891" imgH="8823350" progId="CorelDRAW.Graphic.13">
                  <p:embed/>
                </p:oleObj>
              </mc:Choice>
              <mc:Fallback>
                <p:oleObj name="CorelDRAW" r:id="rId10" imgW="10176891" imgH="8823350" progId="CorelDRAW.Graphic.13">
                  <p:embed/>
                  <p:pic>
                    <p:nvPicPr>
                      <p:cNvPr id="3995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787401"/>
                        <a:ext cx="5888038" cy="510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4" name="Object 18"/>
          <p:cNvGraphicFramePr>
            <a:graphicFrameLocks noChangeAspect="1"/>
          </p:cNvGraphicFramePr>
          <p:nvPr/>
        </p:nvGraphicFramePr>
        <p:xfrm>
          <a:off x="1914526" y="796926"/>
          <a:ext cx="5864225" cy="508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CorelDRAW" r:id="rId12" imgW="10176891" imgH="8823350" progId="CorelDRAW.Graphic.13">
                  <p:embed/>
                </p:oleObj>
              </mc:Choice>
              <mc:Fallback>
                <p:oleObj name="CorelDRAW" r:id="rId12" imgW="10176891" imgH="8823350" progId="CorelDRAW.Graphic.13">
                  <p:embed/>
                  <p:pic>
                    <p:nvPicPr>
                      <p:cNvPr id="3995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6" y="796926"/>
                        <a:ext cx="5864225" cy="5083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9F6E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77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 tmFilter="0, 0; .2, .5; .8, .5; 1, 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500" autoRev="1" fill="hold"/>
                                        <p:tgtEl>
                                          <p:spTgt spid="399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C338E9-0E17-40D0-93AD-58314D6139E2}"/>
              </a:ext>
            </a:extLst>
          </p:cNvPr>
          <p:cNvSpPr/>
          <p:nvPr/>
        </p:nvSpPr>
        <p:spPr>
          <a:xfrm>
            <a:off x="61912" y="817483"/>
            <a:ext cx="12068175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580"/>
            <a:r>
              <a:rPr lang="ru-RU" b="1" dirty="0">
                <a:solidFill>
                  <a:srgbClr val="C00000"/>
                </a:solidFill>
              </a:rPr>
              <a:t>Находятся в стадии апробации:</a:t>
            </a:r>
            <a:endParaRPr lang="ru-RU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i="1" kern="1400" dirty="0">
                <a:solidFill>
                  <a:srgbClr val="7030A0"/>
                </a:solidFill>
                <a:latin typeface="Times New Roman" panose="02020603050405020304" pitchFamily="18" charset="0"/>
              </a:rPr>
              <a:t>- Практическое руководство по мониторингу государственной геологической карты масштаба 1:1 000 000 территории Российской Федерации и ее континентального шельфа». (первая редакция) </a:t>
            </a:r>
            <a:r>
              <a:rPr lang="ru-RU" sz="1400" dirty="0">
                <a:latin typeface="Times New Roman" panose="02020603050405020304" pitchFamily="18" charset="0"/>
              </a:rPr>
              <a:t>в котором сформулированы единые принципы этапов мониторинга Госгеолкарты-1000/3, требования к организации, производству и составу работ каждого этапа, загрузке актуализированных комплектов ГК-1000 в Единую геолого-картографическую модель территории Российской Федерации, исходные материалы и ожидаемые результаты.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sz="1600" b="1" i="1" kern="1400" dirty="0">
                <a:solidFill>
                  <a:srgbClr val="7030A0"/>
                </a:solidFill>
                <a:latin typeface="Times New Roman" panose="02020603050405020304" pitchFamily="18" charset="0"/>
              </a:rPr>
              <a:t>Практическое пособие по производству геохимических работ при создании геохимических основ ГК–200/2 и ГК–1000/3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представляет собой методическое руководство по проведению региональных </a:t>
            </a:r>
            <a:r>
              <a:rPr lang="ru-RU" sz="1400" dirty="0">
                <a:latin typeface="Times New Roman" panose="02020603050405020304" pitchFamily="18" charset="0"/>
                <a:ea typeface="Geolnise"/>
              </a:rPr>
              <a:t>геохимических работ, назначением которых является создание геохимических основ ГК–200/2 и ГК–1000/3 и которые нацелены, в первую очередь, на прогноз и поиски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твердых полезных ископаемых. </a:t>
            </a:r>
            <a:r>
              <a:rPr lang="ru-RU" sz="1400" dirty="0">
                <a:latin typeface="Times New Roman" panose="02020603050405020304" pitchFamily="18" charset="0"/>
                <a:ea typeface="Geolnise"/>
              </a:rPr>
              <a:t>В пособии отражены </a:t>
            </a:r>
            <a:r>
              <a:rPr lang="ru-RU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новые методические и технологические разработки и прикладные результаты геохимических работ последних десятилетий, а именно: технология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 полевых работ </a:t>
            </a:r>
            <a:r>
              <a:rPr lang="ru-RU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типовых ландшафтных обстановках территории РФ, включающая эффективные методы геохимических съемок, рациональные плотности и сети опробования,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 по производству химико-аналитических работ, по технологии обработки и интерпретации прогнозно-геохимической информации.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Geolnise"/>
              </a:rPr>
              <a:t>- Методические рекомендации по проведению комплексных аэрогеофизических съемок</a:t>
            </a:r>
            <a:r>
              <a:rPr lang="ru-RU" sz="1600" i="1" dirty="0">
                <a:latin typeface="Times New Roman" panose="02020603050405020304" pitchFamily="18" charset="0"/>
                <a:ea typeface="Geolnise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ea typeface="Geolnise"/>
              </a:rPr>
              <a:t>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хватывают вопросы проектирования, организации, методики проведения, камеральной обработки и представления результатов аэрогеофизических съемок, выполняемых на опережающем этапе геолого-съемочных работ, заканчивающихся созданием комплекта Госгеолкарты-200 (второе издание).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Методическое пособие по выделению геологических формаций как индикаторов геодинамических обстановок их образования при проведении мелкомасштабных и среднемасштабных геолого-съёмочных работ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имеет своей целью описание и обобщение конкретных признаков геодинамических режимов сложно построенных областей земной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коры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могут быть диагностированы на современном теоретическом и аналитическом уровне и использованы при составлении тектонических блоков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Госгеолкарт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Практические рекомендации по геологической документации на мобильных устройствах  в программной среде </a:t>
            </a:r>
            <a:r>
              <a:rPr lang="en-US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Sherpa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содержит пошаговое описание использования технологии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Sherpa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при камеральной подготовке к полевым работам, ведению полевой документации, камеральной обработки полученных результатов с выгрузкой карт фактов, журналов опробования, полевых дневников, полистных баз первичных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80939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55BE14-9EBC-4E5E-BBA3-CD48F6201188}"/>
              </a:ext>
            </a:extLst>
          </p:cNvPr>
          <p:cNvSpPr txBox="1"/>
          <p:nvPr/>
        </p:nvSpPr>
        <p:spPr>
          <a:xfrm>
            <a:off x="76199" y="834881"/>
            <a:ext cx="7058025" cy="38933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/>
              <a:t>Пособие составлено на основе обобщения результатов геохимических исследований отечественных научно-исследовательских и производственных организаций ВСЕГЕИ, ИМГРЭ, МГУ, СВКНИИ, ДВИМС, СПГУ и др. с учетом позитивного опыта региональных геохимических работ за рубежом (Финляндия, Китай, США, Канада и др.) и поисковых геохимических работ, проводимых частными российскими и зарубежными компаниями.  В документе отражены новые методические разработки геохимических работ последних десятилетий, а именно: технология проведения полевых работ в типовых ландшафтных обстановках территории РФ, включающая эффективные методы геохимических съемок, рациональные плотности и сети опробования, рекомендации по производству химико-аналитических работ, по технологии обработки и интерпретации прогнозно-геохимической информации. </a:t>
            </a:r>
          </a:p>
          <a:p>
            <a:pPr algn="just"/>
            <a:r>
              <a:rPr lang="ru-RU" sz="1300" dirty="0"/>
              <a:t>На рис. приведена схема опробования на открытых территориях при ГХР–200 по усовершенствованной методике </a:t>
            </a:r>
            <a:r>
              <a:rPr lang="ru-RU" sz="1300" b="1" dirty="0">
                <a:solidFill>
                  <a:srgbClr val="0070C0"/>
                </a:solidFill>
                <a:cs typeface="Times New Roman" panose="02020603050405020304" pitchFamily="18" charset="0"/>
              </a:rPr>
              <a:t>с опробованием только верховьев речных систем и с дополнительным опробованием рыхлых отложений ложбин и нижних частей склонов </a:t>
            </a:r>
            <a:r>
              <a:rPr lang="ru-RU" sz="1300" i="1" dirty="0">
                <a:cs typeface="Times New Roman" panose="02020603050405020304" pitchFamily="18" charset="0"/>
              </a:rPr>
              <a:t>(Соколов и др., 2019).</a:t>
            </a:r>
            <a:r>
              <a:rPr lang="ru-RU" sz="1300" dirty="0">
                <a:cs typeface="Times New Roman" panose="02020603050405020304" pitchFamily="18" charset="0"/>
              </a:rPr>
              <a:t> Средняя плотность опробования по этой методике составляет около 1 пробы на 3-4 км</a:t>
            </a:r>
            <a:r>
              <a:rPr lang="ru-RU" sz="1300" baseline="30000" dirty="0">
                <a:cs typeface="Times New Roman" panose="02020603050405020304" pitchFamily="18" charset="0"/>
              </a:rPr>
              <a:t>2</a:t>
            </a:r>
            <a:r>
              <a:rPr lang="ru-RU" sz="1300" dirty="0">
                <a:cs typeface="Times New Roman" panose="02020603050405020304" pitchFamily="18" charset="0"/>
              </a:rPr>
              <a:t>, т.е. в существенно ниже, чем по инструктивной  методике (1983). Это позволяет без дополнительных финансовых затрат, перейти от полуколичественных к количественным методам анализа, </a:t>
            </a:r>
            <a:r>
              <a:rPr lang="ru-RU" sz="1300" dirty="0"/>
              <a:t>и, как следствие, </a:t>
            </a:r>
            <a:r>
              <a:rPr lang="ru-RU" sz="1300" b="1" dirty="0">
                <a:solidFill>
                  <a:srgbClr val="0070C0"/>
                </a:solidFill>
              </a:rPr>
              <a:t>повысить надежность прогноза </a:t>
            </a:r>
            <a:r>
              <a:rPr lang="ru-RU" sz="1300" b="1" dirty="0" err="1">
                <a:solidFill>
                  <a:srgbClr val="0070C0"/>
                </a:solidFill>
              </a:rPr>
              <a:t>рудогенных</a:t>
            </a:r>
            <a:r>
              <a:rPr lang="ru-RU" sz="1300" b="1" dirty="0">
                <a:solidFill>
                  <a:srgbClr val="0070C0"/>
                </a:solidFill>
              </a:rPr>
              <a:t> систем, достоверность оценок их </a:t>
            </a:r>
            <a:r>
              <a:rPr lang="ru-RU" sz="1300" b="1" dirty="0" err="1">
                <a:solidFill>
                  <a:srgbClr val="0070C0"/>
                </a:solidFill>
              </a:rPr>
              <a:t>рудноформационной</a:t>
            </a:r>
            <a:r>
              <a:rPr lang="ru-RU" sz="1300" b="1" dirty="0">
                <a:solidFill>
                  <a:srgbClr val="0070C0"/>
                </a:solidFill>
              </a:rPr>
              <a:t> принадлежности и ресурсного потенциала.</a:t>
            </a:r>
            <a:endParaRPr lang="ru-RU" sz="13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4" y="212369"/>
            <a:ext cx="4905376" cy="6433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5504F2-DE6E-40B1-B6AB-A1D627481C60}"/>
              </a:ext>
            </a:extLst>
          </p:cNvPr>
          <p:cNvSpPr/>
          <p:nvPr/>
        </p:nvSpPr>
        <p:spPr>
          <a:xfrm>
            <a:off x="0" y="0"/>
            <a:ext cx="7134224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Практическое пособие по проведению региональных геохимических работ при создании геохимических основ ГК–200/2 и ГК–1000/3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9FD7D6-61CC-4BA5-81CA-C640D7CCA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4916806"/>
            <a:ext cx="5153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5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DADB06-AF46-482C-967B-9772060C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4" y="1885949"/>
            <a:ext cx="5903483" cy="4733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ED88D-BFDA-4EC5-860F-85C963AB6585}"/>
              </a:ext>
            </a:extLst>
          </p:cNvPr>
          <p:cNvSpPr txBox="1"/>
          <p:nvPr/>
        </p:nvSpPr>
        <p:spPr>
          <a:xfrm>
            <a:off x="2949427" y="-37182"/>
            <a:ext cx="673075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Результаты ОГХР-200 и составления  ГХО </a:t>
            </a:r>
            <a:r>
              <a:rPr lang="ru-RU" b="1" dirty="0" err="1"/>
              <a:t>Белоноченская</a:t>
            </a:r>
            <a:r>
              <a:rPr lang="ru-RU" b="1" dirty="0"/>
              <a:t> площадь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0A4FF-9DE9-4F83-B2B2-6AFE6685A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053" y="347472"/>
            <a:ext cx="6053331" cy="471701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E757F5D-9D67-4F4B-B37F-270C0AE6EC6A}"/>
              </a:ext>
            </a:extLst>
          </p:cNvPr>
          <p:cNvGrpSpPr/>
          <p:nvPr/>
        </p:nvGrpSpPr>
        <p:grpSpPr>
          <a:xfrm>
            <a:off x="2566327" y="332150"/>
            <a:ext cx="1704975" cy="1747595"/>
            <a:chOff x="7950261" y="-18277"/>
            <a:chExt cx="3408773" cy="356100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DEA77D0-B53F-402E-9E27-49A31F60F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" t="11493" r="2895" b="21923"/>
            <a:stretch/>
          </p:blipFill>
          <p:spPr>
            <a:xfrm>
              <a:off x="7950261" y="-18277"/>
              <a:ext cx="3408773" cy="3561003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E33A90E-330C-4014-B56E-56F41895CCDF}"/>
                </a:ext>
              </a:extLst>
            </p:cNvPr>
            <p:cNvSpPr/>
            <p:nvPr/>
          </p:nvSpPr>
          <p:spPr>
            <a:xfrm>
              <a:off x="7950262" y="114300"/>
              <a:ext cx="2231230" cy="4134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2788D9-F3E4-4F65-914E-968362DF8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r="2867"/>
          <a:stretch/>
        </p:blipFill>
        <p:spPr>
          <a:xfrm>
            <a:off x="4296639" y="374450"/>
            <a:ext cx="1671077" cy="1733549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D0A38E69-3CF5-4961-A24E-78F5F46820AF}"/>
              </a:ext>
            </a:extLst>
          </p:cNvPr>
          <p:cNvSpPr/>
          <p:nvPr/>
        </p:nvSpPr>
        <p:spPr>
          <a:xfrm>
            <a:off x="6315075" y="800100"/>
            <a:ext cx="1485900" cy="1485900"/>
          </a:xfrm>
          <a:custGeom>
            <a:avLst/>
            <a:gdLst>
              <a:gd name="connsiteX0" fmla="*/ 133350 w 1485900"/>
              <a:gd name="connsiteY0" fmla="*/ 295275 h 1485900"/>
              <a:gd name="connsiteX1" fmla="*/ 790575 w 1485900"/>
              <a:gd name="connsiteY1" fmla="*/ 0 h 1485900"/>
              <a:gd name="connsiteX2" fmla="*/ 1485900 w 1485900"/>
              <a:gd name="connsiteY2" fmla="*/ 933450 h 1485900"/>
              <a:gd name="connsiteX3" fmla="*/ 914400 w 1485900"/>
              <a:gd name="connsiteY3" fmla="*/ 1485900 h 1485900"/>
              <a:gd name="connsiteX4" fmla="*/ 0 w 1485900"/>
              <a:gd name="connsiteY4" fmla="*/ 381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1485900">
                <a:moveTo>
                  <a:pt x="133350" y="295275"/>
                </a:moveTo>
                <a:lnTo>
                  <a:pt x="790575" y="0"/>
                </a:lnTo>
                <a:lnTo>
                  <a:pt x="1485900" y="933450"/>
                </a:lnTo>
                <a:lnTo>
                  <a:pt x="914400" y="1485900"/>
                </a:lnTo>
                <a:lnTo>
                  <a:pt x="0" y="38100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A1827-9103-4EDC-BA7B-4466595E128E}"/>
              </a:ext>
            </a:extLst>
          </p:cNvPr>
          <p:cNvSpPr txBox="1"/>
          <p:nvPr/>
        </p:nvSpPr>
        <p:spPr>
          <a:xfrm>
            <a:off x="2046616" y="418975"/>
            <a:ext cx="902811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Ag, Au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Pb,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3A2B6-2505-4289-80D0-5CDEA857A734}"/>
              </a:ext>
            </a:extLst>
          </p:cNvPr>
          <p:cNvSpPr txBox="1"/>
          <p:nvPr/>
        </p:nvSpPr>
        <p:spPr>
          <a:xfrm>
            <a:off x="3898606" y="1450827"/>
            <a:ext cx="86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2900 проб</a:t>
            </a:r>
          </a:p>
          <a:p>
            <a:r>
              <a:rPr lang="ru-RU" sz="1200" dirty="0"/>
              <a:t>500х100м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0C7DCB-8535-46E6-BCD0-4E5A12383B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12160"/>
          <a:stretch/>
        </p:blipFill>
        <p:spPr>
          <a:xfrm>
            <a:off x="7666076" y="4469135"/>
            <a:ext cx="1664450" cy="1933065"/>
          </a:xfrm>
          <a:prstGeom prst="rect">
            <a:avLst/>
          </a:prstGeom>
        </p:spPr>
      </p:pic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11B9BCC7-3A24-42FB-8CE1-9DE31DFFB23F}"/>
              </a:ext>
            </a:extLst>
          </p:cNvPr>
          <p:cNvSpPr/>
          <p:nvPr/>
        </p:nvSpPr>
        <p:spPr>
          <a:xfrm>
            <a:off x="6302864" y="3988448"/>
            <a:ext cx="858417" cy="970384"/>
          </a:xfrm>
          <a:custGeom>
            <a:avLst/>
            <a:gdLst>
              <a:gd name="connsiteX0" fmla="*/ 289249 w 858417"/>
              <a:gd name="connsiteY0" fmla="*/ 970384 h 970384"/>
              <a:gd name="connsiteX1" fmla="*/ 746449 w 858417"/>
              <a:gd name="connsiteY1" fmla="*/ 970384 h 970384"/>
              <a:gd name="connsiteX2" fmla="*/ 858417 w 858417"/>
              <a:gd name="connsiteY2" fmla="*/ 849086 h 970384"/>
              <a:gd name="connsiteX3" fmla="*/ 746449 w 858417"/>
              <a:gd name="connsiteY3" fmla="*/ 419878 h 970384"/>
              <a:gd name="connsiteX4" fmla="*/ 223935 w 858417"/>
              <a:gd name="connsiteY4" fmla="*/ 0 h 970384"/>
              <a:gd name="connsiteX5" fmla="*/ 0 w 858417"/>
              <a:gd name="connsiteY5" fmla="*/ 121298 h 970384"/>
              <a:gd name="connsiteX6" fmla="*/ 9331 w 858417"/>
              <a:gd name="connsiteY6" fmla="*/ 559837 h 970384"/>
              <a:gd name="connsiteX7" fmla="*/ 223935 w 858417"/>
              <a:gd name="connsiteY7" fmla="*/ 970384 h 97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8417" h="970384">
                <a:moveTo>
                  <a:pt x="289249" y="970384"/>
                </a:moveTo>
                <a:lnTo>
                  <a:pt x="746449" y="970384"/>
                </a:lnTo>
                <a:lnTo>
                  <a:pt x="858417" y="849086"/>
                </a:lnTo>
                <a:lnTo>
                  <a:pt x="746449" y="419878"/>
                </a:lnTo>
                <a:lnTo>
                  <a:pt x="223935" y="0"/>
                </a:lnTo>
                <a:lnTo>
                  <a:pt x="0" y="121298"/>
                </a:lnTo>
                <a:lnTo>
                  <a:pt x="9331" y="559837"/>
                </a:lnTo>
                <a:lnTo>
                  <a:pt x="223935" y="97038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AD87C-0251-4E2C-9D88-D84FBD006859}"/>
              </a:ext>
            </a:extLst>
          </p:cNvPr>
          <p:cNvSpPr txBox="1"/>
          <p:nvPr/>
        </p:nvSpPr>
        <p:spPr>
          <a:xfrm>
            <a:off x="4235447" y="316468"/>
            <a:ext cx="174278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«Начальный»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DB5C61-D0EC-44D2-A48C-D6FCA05B73B5}"/>
              </a:ext>
            </a:extLst>
          </p:cNvPr>
          <p:cNvSpPr txBox="1"/>
          <p:nvPr/>
        </p:nvSpPr>
        <p:spPr>
          <a:xfrm>
            <a:off x="6931987" y="4124835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Участок «Невидимка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C4035EA4-A69B-4DC6-9D7C-60C7DA0A0EF6}"/>
              </a:ext>
            </a:extLst>
          </p:cNvPr>
          <p:cNvSpPr/>
          <p:nvPr/>
        </p:nvSpPr>
        <p:spPr>
          <a:xfrm rot="1527775">
            <a:off x="7173248" y="4647508"/>
            <a:ext cx="603257" cy="250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370C25B7-889A-4A16-AD79-27047489F327}"/>
              </a:ext>
            </a:extLst>
          </p:cNvPr>
          <p:cNvSpPr/>
          <p:nvPr/>
        </p:nvSpPr>
        <p:spPr>
          <a:xfrm rot="10800000">
            <a:off x="5845739" y="1179170"/>
            <a:ext cx="456668" cy="250132"/>
          </a:xfrm>
          <a:prstGeom prst="rightArrow">
            <a:avLst>
              <a:gd name="adj1" fmla="val 5151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6386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13224</TotalTime>
  <Words>4661</Words>
  <Application>Microsoft Office PowerPoint</Application>
  <PresentationFormat>Широкоэкранный</PresentationFormat>
  <Paragraphs>379</Paragraphs>
  <Slides>26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Cambria Math</vt:lpstr>
      <vt:lpstr>Geolnise</vt:lpstr>
      <vt:lpstr>NewtonC</vt:lpstr>
      <vt:lpstr>Symbol</vt:lpstr>
      <vt:lpstr>Times New Roman</vt:lpstr>
      <vt:lpstr>Wingdings</vt:lpstr>
      <vt:lpstr>1_Тема Office</vt:lpstr>
      <vt:lpstr>Image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Технологическая схема  прогнозирования оруденения на основе петрографо-геохимического изучения и картирования полей гидротермально измененных пород при ГДП-200/2 (7 «шагов»)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Разработана Унифицированная система оценки прогнозных ресурсов (ресурсного потенциала) по потокам и вторичным ореолам рассеяния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Раевская Елена Геннадьевна</dc:creator>
  <cp:lastModifiedBy>Шишкин Михаил Александрович</cp:lastModifiedBy>
  <cp:revision>96</cp:revision>
  <dcterms:created xsi:type="dcterms:W3CDTF">2023-04-12T12:40:00Z</dcterms:created>
  <dcterms:modified xsi:type="dcterms:W3CDTF">2023-04-25T15:59:43Z</dcterms:modified>
</cp:coreProperties>
</file>