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324" r:id="rId2"/>
    <p:sldId id="4339" r:id="rId3"/>
    <p:sldId id="4341" r:id="rId4"/>
    <p:sldId id="4340" r:id="rId5"/>
    <p:sldId id="4328" r:id="rId6"/>
    <p:sldId id="4343" r:id="rId7"/>
    <p:sldId id="4352" r:id="rId8"/>
    <p:sldId id="4348" r:id="rId9"/>
    <p:sldId id="4338" r:id="rId10"/>
    <p:sldId id="4326" r:id="rId11"/>
    <p:sldId id="4336" r:id="rId12"/>
    <p:sldId id="4344" r:id="rId13"/>
    <p:sldId id="4364" r:id="rId14"/>
    <p:sldId id="4363" r:id="rId15"/>
    <p:sldId id="430" r:id="rId16"/>
    <p:sldId id="435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5887" autoAdjust="0"/>
  </p:normalViewPr>
  <p:slideViewPr>
    <p:cSldViewPr snapToGrid="0">
      <p:cViewPr>
        <p:scale>
          <a:sx n="75" d="100"/>
          <a:sy n="75" d="100"/>
        </p:scale>
        <p:origin x="922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4FCFE-25AA-4142-A906-BAC93BB4AB42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8CE4C-9C56-4DC9-95E5-42BB5840A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539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17F0B45D-6D11-47AD-B70C-B9803F5A90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41363"/>
            <a:ext cx="6570663" cy="36972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5F409F87-68EB-408D-8099-C556333A5D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z-Cyrl-UZ" altLang="ru-RU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18CAEBBB-7331-417F-AEF4-515863E4A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BED184C-7FFB-4AB1-92A6-DCFEFC666021}" type="slidenum">
              <a:rPr lang="ru-RU" altLang="ru-RU">
                <a:latin typeface="Times New Roman" panose="02020603050405020304" pitchFamily="18" charset="0"/>
              </a:rPr>
              <a:pPr/>
              <a:t>15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63E5A-3F92-49A8-8ACD-8FE19A6AA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4C37D6-7576-4057-8045-C5FA253EB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F36FC4-694C-44DD-B118-2375D49D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9D87E-99DC-4E9A-9942-3890B28B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A9D11-8ACC-42D5-B3A1-19A86187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93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E99E6-42D5-47B2-BE16-ED93F44F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93AEC-2833-4C7B-8595-86D01EA43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EDC4F0-80F5-49BD-BE3A-A155DD12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88BE3B-6878-412E-AF87-358FBF0A6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F4FC2-C667-42AB-8C5F-F790BBB2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20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3929B1-71CD-45E5-90CE-43E22AAEC7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12E12F-597D-4571-8291-B07D71CE6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2C3DD5-8DCD-475B-8547-F41749F4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A55EE-8DF9-4234-B1D0-BA5B2FC7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6110B3-F91D-4743-9702-CBFFEF80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2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CFC0D-E6CB-4E7B-A198-EB86FAB71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90630B-768D-4A5C-BA65-8106CFF7F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85916-7515-48F0-84C2-C072468D6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813C5D-F8FC-4B3B-8C91-053E2FD94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84D2F7-7CD9-4008-AD49-4FA5C4F7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0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21662-2951-4441-9DA0-230B21EE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1F15AC-E224-491D-AFD2-0BB89DC93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388D5-E0FD-4864-9C7B-CEDD7FCD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DEF5A5-BBEE-4DFB-B298-A2F0DE157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6BEA80-D4F5-4A23-A288-C31F1C1B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31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046FC-C59D-4674-B211-715CB3CF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5DF4C5-41F7-4F0C-B33F-0035B473E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650143-3036-482D-930E-096667687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10DD49-A409-4426-98C7-FFF79732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2FEC4-BEBA-4935-8C42-F0386C864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E768C4-45F1-45D4-AD34-30CF5C862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42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6A95-A402-4160-9B82-ECB96308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EC1A03-3EC7-40E2-9BB2-C90494D26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0BE1B-35C7-4855-A328-D6561D637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BB2A82-7426-4BEA-B404-100B05334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65A97C-23A0-4C0B-AA51-33143E977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2DFC1B-0383-4C8C-BC8A-9CC70A6B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A613C3-A686-4F4E-9E71-C6864A8F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13032D-8CD6-4339-B9BE-0388407B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63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89307-9E09-471C-B2C8-9A93282B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1734B8-7D8F-46D5-A3EE-455C93A2A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F8C0FB-05AE-4870-8B5C-A1B8B097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811048-5D2A-4B06-B017-3A3F9AB0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73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0163DC-BC37-48BD-8B67-16834732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C2BEF9-89ED-43A6-B7F1-35DC70D08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88F3F6-B8E0-4124-86CF-00D07837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8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6D4BB-2507-4098-A84E-89A7B1D46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26C349-8674-4957-8AA4-E85E555DC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2F60F0-A7AE-463A-88E0-CA8D43DD4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E4919C-E9F5-42BB-9C25-60ED79E75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6B744D-28F8-40E1-96BE-F8B2D496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A48520-C4A9-4742-84F9-A4709231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7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FABCA-0F24-41CA-B970-80A79795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4D6F638-D3B3-4764-A6F2-301E57F45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909A55-0A2C-4766-AF9C-5443DD45A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E051C3-82BE-411D-82CB-C616F242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24794-CB54-4A56-83CF-662951D4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006DA8-2A0A-4EC7-9630-038ACF34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5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43F39-A47E-45B6-AB9C-896A29DD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7D8E53-C16F-40B7-AF99-F90E29259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7B965D-6829-48A3-A1B1-5D14F286F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7DC94-0292-4260-A113-7D39227C42D3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FC252D-EB7D-473F-9BAA-727BAC416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3407F5-22FC-40E8-A608-79F74F7AA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B5D91-E749-4F4D-9FA7-825B41B81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0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289BEC-06B4-4BF8-89D7-E04DEB195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57" y="1385830"/>
            <a:ext cx="10277474" cy="44454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altLang="ru-RU" sz="39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Создание обновленной геологической карты Республики Узбекистан </a:t>
            </a:r>
            <a:br>
              <a:rPr lang="ru-RU" altLang="ru-RU" sz="39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39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масштаба 1:500 000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Авторы: Р. Х.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Миркамалов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Г.А.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Ванесян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Ф.К.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Диваев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Доклад: Рустамов А.И.,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Дулабова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Н.Ю.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DB091-F11C-46BA-AA32-4570B9038AFC}"/>
              </a:ext>
            </a:extLst>
          </p:cNvPr>
          <p:cNvSpPr txBox="1"/>
          <p:nvPr/>
        </p:nvSpPr>
        <p:spPr>
          <a:xfrm>
            <a:off x="657224" y="413590"/>
            <a:ext cx="1027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МИНИСТЕРСТВО ГОРНОДОБЫВАЮЩЕЙ ПРОМЫШЛЕННОСТИ И ГЕОЛОГИИ РЕСПУБЛИКИ УЗБЕКИСТАН</a:t>
            </a:r>
          </a:p>
        </p:txBody>
      </p:sp>
    </p:spTree>
    <p:extLst>
      <p:ext uri="{BB962C8B-B14F-4D97-AF65-F5344CB8AC3E}">
        <p14:creationId xmlns:p14="http://schemas.microsoft.com/office/powerpoint/2010/main" val="4174124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EBFC4A-64AD-4B41-BBFF-CC5D1CE1A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31" y="212843"/>
            <a:ext cx="9085937" cy="6432314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69905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72D561F-432A-4222-AEE5-82616015CA58}"/>
              </a:ext>
            </a:extLst>
          </p:cNvPr>
          <p:cNvGrpSpPr/>
          <p:nvPr/>
        </p:nvGrpSpPr>
        <p:grpSpPr>
          <a:xfrm>
            <a:off x="5021928" y="101600"/>
            <a:ext cx="4859432" cy="3188252"/>
            <a:chOff x="2356687" y="4073563"/>
            <a:chExt cx="4214530" cy="266412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52C340-5EB8-48E3-AFC1-910F9DE8BCEA}"/>
                </a:ext>
              </a:extLst>
            </p:cNvPr>
            <p:cNvGrpSpPr/>
            <p:nvPr/>
          </p:nvGrpSpPr>
          <p:grpSpPr>
            <a:xfrm>
              <a:off x="4663434" y="4073563"/>
              <a:ext cx="1907783" cy="2657259"/>
              <a:chOff x="2430473" y="4074773"/>
              <a:chExt cx="1907783" cy="2657259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1942E39F-4423-49F2-8150-6122FE507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0473" y="4074773"/>
                <a:ext cx="1907783" cy="1321066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B3823C10-8CF8-4DB2-B430-54B1E53CD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0473" y="5410965"/>
                <a:ext cx="1907783" cy="1321067"/>
              </a:xfrm>
              <a:prstGeom prst="rect">
                <a:avLst/>
              </a:prstGeom>
            </p:spPr>
          </p:pic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B6DF7B1-2DFC-4123-B145-26C96E52C240}"/>
                </a:ext>
              </a:extLst>
            </p:cNvPr>
            <p:cNvGrpSpPr/>
            <p:nvPr/>
          </p:nvGrpSpPr>
          <p:grpSpPr>
            <a:xfrm>
              <a:off x="2356687" y="4074772"/>
              <a:ext cx="2206924" cy="2662911"/>
              <a:chOff x="4394454" y="4035215"/>
              <a:chExt cx="2080713" cy="2660966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B15D1BE2-8F6B-452A-AD51-6BB7B6DF1C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75" b="2712"/>
              <a:stretch/>
            </p:blipFill>
            <p:spPr>
              <a:xfrm>
                <a:off x="4429268" y="5410965"/>
                <a:ext cx="2024515" cy="1285216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D1CA02DA-406B-4868-A155-CAE42018C2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4" b="1607"/>
              <a:stretch/>
            </p:blipFill>
            <p:spPr>
              <a:xfrm>
                <a:off x="4394454" y="4035215"/>
                <a:ext cx="2080713" cy="1334516"/>
              </a:xfrm>
              <a:prstGeom prst="rect">
                <a:avLst/>
              </a:prstGeom>
            </p:spPr>
          </p:pic>
        </p:grp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A9DE2B-4ADA-4CDB-9264-8FEB8D0F8C30}"/>
              </a:ext>
            </a:extLst>
          </p:cNvPr>
          <p:cNvGrpSpPr/>
          <p:nvPr/>
        </p:nvGrpSpPr>
        <p:grpSpPr>
          <a:xfrm>
            <a:off x="6096000" y="2789661"/>
            <a:ext cx="4859432" cy="3306339"/>
            <a:chOff x="7230535" y="4051470"/>
            <a:chExt cx="3976654" cy="259242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80DFD01-C29D-43B7-978E-79C4C963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535" y="4051470"/>
              <a:ext cx="1838584" cy="127726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806D704-EF99-4D6F-8399-2E70BD8F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535" y="5363335"/>
              <a:ext cx="1838584" cy="1277259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63BC0F8-C1C7-4E10-8E60-CC6532B3F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2105" y="4053755"/>
              <a:ext cx="2085084" cy="127497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9C04A6F-498B-49BA-99E0-E762DB261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2105" y="5368925"/>
              <a:ext cx="2085084" cy="1274974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E8B787-DFF6-466C-8A9F-DB5948374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" y="0"/>
            <a:ext cx="48594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DD47F8-835D-4739-BEC5-63B56A68432F}"/>
              </a:ext>
            </a:extLst>
          </p:cNvPr>
          <p:cNvSpPr txBox="1"/>
          <p:nvPr/>
        </p:nvSpPr>
        <p:spPr>
          <a:xfrm>
            <a:off x="5227917" y="6170178"/>
            <a:ext cx="684301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Геологическая и регистрационные карты полезных ископаемых вместе с легендой подготовлен к изданию в виде книги формата А3+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69180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8656364-5B4A-478C-9D82-1E5177BEE932}"/>
              </a:ext>
            </a:extLst>
          </p:cNvPr>
          <p:cNvSpPr/>
          <p:nvPr/>
        </p:nvSpPr>
        <p:spPr>
          <a:xfrm>
            <a:off x="0" y="1141492"/>
            <a:ext cx="12192000" cy="49398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 hangingPunct="0">
              <a:spcAft>
                <a:spcPts val="600"/>
              </a:spcAft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обновленной геологической карты Республики Узбекистан масштаба 1:500 000.</a:t>
            </a:r>
          </a:p>
          <a:p>
            <a:pPr marL="342900" indent="-342900" algn="just" hangingPunct="0">
              <a:spcAft>
                <a:spcPts val="600"/>
              </a:spcAft>
              <a:buFont typeface="+mj-lt"/>
              <a:buAutoNum type="arabicParenR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Следует отметить, что в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первые для Республики Узбекистан составлена и утверждена Легенда к Геологической карте масштаба 1:500000. Легенда подготовлена на основе геодинамического районирования складчатого фундамента с использованием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террейнового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анализа и с учетом сопредельных территорий соседних государств (Казахстан, Киргизия, Таджикистан и Туркмения) и может служить основой для стыковки пограничных листов и для создания единой карты Центральной Азии.</a:t>
            </a:r>
          </a:p>
          <a:p>
            <a:pPr marL="342900" indent="-342900" algn="just" hangingPunct="0">
              <a:spcAft>
                <a:spcPts val="600"/>
              </a:spcAft>
              <a:buFont typeface="+mj-lt"/>
              <a:buAutoNum type="arabicParenR"/>
            </a:pP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Впервые Геологическая карта составлена на основе ГИС-технологий с охватом сопредельных территорий соседних государств, увязана с космическими снимками территории и сопровождается базой данных по стратифицированным и интрузивным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картируемым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единицам, которая в дальнейшем войдет в отраслевой классификатор.</a:t>
            </a:r>
          </a:p>
          <a:p>
            <a:pPr marL="342900" indent="-342900" algn="just" hangingPunct="0">
              <a:spcAft>
                <a:spcPts val="600"/>
              </a:spcAft>
              <a:buFont typeface="+mj-lt"/>
              <a:buAutoNum type="arabicParenR"/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Кроме того, при составлении данной мелкомасштабной геологической карты был использован опыт ведущих геологов сопредельных государств, участвующих в унификации геологических материалов по линии </a:t>
            </a:r>
            <a:r>
              <a:rPr lang="ru-RU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Межправсовета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стран СНГ, что благотворно влияет на современный уровень построений и достижений геологической отрасли республики в годы Независимости.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C477D-5AAA-4A62-A1AE-B1AECC03E82D}"/>
              </a:ext>
            </a:extLst>
          </p:cNvPr>
          <p:cNvSpPr txBox="1"/>
          <p:nvPr/>
        </p:nvSpPr>
        <p:spPr>
          <a:xfrm>
            <a:off x="1" y="0"/>
            <a:ext cx="12191999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РЕЗУЛЬТАТЫ РАБОТ ПО СОСТАВЛЕНИЮ ГЕОЛОГИЧЕСКОЙ КАРТЫ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РЕСПУБЛИКИ УЗБЕКИСТАН МАСШТАБА 1:500 000</a:t>
            </a:r>
          </a:p>
        </p:txBody>
      </p:sp>
    </p:spTree>
    <p:extLst>
      <p:ext uri="{BB962C8B-B14F-4D97-AF65-F5344CB8AC3E}">
        <p14:creationId xmlns:p14="http://schemas.microsoft.com/office/powerpoint/2010/main" val="1074393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5046BE-AD1C-43D3-97F4-E90D10F3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562" y="1800493"/>
            <a:ext cx="8944876" cy="5031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D9D9F7-1181-4ED6-9F86-DD4AAD99207A}"/>
              </a:ext>
            </a:extLst>
          </p:cNvPr>
          <p:cNvSpPr txBox="1"/>
          <p:nvPr/>
        </p:nvSpPr>
        <p:spPr>
          <a:xfrm>
            <a:off x="0" y="0"/>
            <a:ext cx="121920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Составление комплект карт геологического содержание территории Республики Узбекистан</a:t>
            </a:r>
            <a:r>
              <a:rPr lang="en-US" sz="1600" b="1" dirty="0"/>
              <a:t> </a:t>
            </a:r>
            <a:r>
              <a:rPr lang="ru-RU" sz="1600" b="1" dirty="0"/>
              <a:t>масштаба 1:200 000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A9AB3F-CE07-47AB-8AF6-C9065EF93036}"/>
              </a:ext>
            </a:extLst>
          </p:cNvPr>
          <p:cNvSpPr/>
          <p:nvPr/>
        </p:nvSpPr>
        <p:spPr>
          <a:xfrm>
            <a:off x="0" y="338554"/>
            <a:ext cx="12192000" cy="14619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5600" algn="just" hangingPunct="0">
              <a:spcAft>
                <a:spcPts val="6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Осуществляется проект по составлению комплект геологических карт масштаба 1:200 000, которая прежде всего является важнейшим источником геологической информации при решении широкого круга вопросов в области горного дела, мелиорации, строительства, рационального природопользования, экологии, прогноза опасных, включая катастрофических природных процесс на локальных территориях. </a:t>
            </a:r>
          </a:p>
          <a:p>
            <a:pPr indent="355600" algn="just" hangingPunct="0">
              <a:spcAft>
                <a:spcPts val="6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Одна из главных задач геологической отрасли состоит в подготовке достоверной и научно-обоснованной информации недр для разнообразных нужд общества. Отсюда и вытекает необходимость и важность создания нового поколения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Госгеолкарты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200 Республики Узбекистан.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Поэтому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осуществляется ц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ифровизация имеющихся геологических карт с дополнениями новых данных.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74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AAD02D-6C25-43B2-8C32-DC89A18A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" t="6666" r="1170"/>
          <a:stretch/>
        </p:blipFill>
        <p:spPr>
          <a:xfrm>
            <a:off x="213360" y="459060"/>
            <a:ext cx="11816079" cy="639894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9AE8E-5D45-446F-9861-C00ACA0E5C10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Фрагмент геологической карты Узбекистана масштаба 1:200 000 в программе </a:t>
            </a:r>
            <a:r>
              <a:rPr lang="en-US" b="1" dirty="0"/>
              <a:t>ArcGIS</a:t>
            </a:r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606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56">
            <a:extLst>
              <a:ext uri="{FF2B5EF4-FFF2-40B4-BE49-F238E27FC236}">
                <a16:creationId xmlns:a16="http://schemas.microsoft.com/office/drawing/2014/main" id="{CE1F7C05-93C6-4267-A2B6-AC8CAC1D3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r="7471"/>
          <a:stretch>
            <a:fillRect/>
          </a:stretch>
        </p:blipFill>
        <p:spPr bwMode="auto">
          <a:xfrm>
            <a:off x="1914684" y="441257"/>
            <a:ext cx="9107488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27">
            <a:extLst>
              <a:ext uri="{FF2B5EF4-FFF2-40B4-BE49-F238E27FC236}">
                <a16:creationId xmlns:a16="http://schemas.microsoft.com/office/drawing/2014/main" id="{DB97FA85-DE44-4753-B38E-F38BF7C2C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4" y="4955629"/>
            <a:ext cx="4699011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ru-RU" sz="1000" b="1" dirty="0">
                <a:latin typeface="Arial" pitchFamily="34" charset="0"/>
              </a:rPr>
              <a:t>                        Ожидаемые результаты:</a:t>
            </a:r>
          </a:p>
          <a:p>
            <a:pPr indent="180975" algn="just"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</a:rPr>
              <a:t>1. Создание обновленных многослойных цифровых карт геологического содержания для нужд различных отраслей экономики.</a:t>
            </a:r>
          </a:p>
          <a:p>
            <a:pPr indent="180975" algn="just"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</a:rPr>
              <a:t>2. Выделение новых перспективных площадей на различные виды       полезных ископаемых на открытых и закрытых территориях. </a:t>
            </a:r>
          </a:p>
          <a:p>
            <a:pPr indent="180975" algn="just"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</a:rPr>
              <a:t>3. Оценка прогнозных ресурсов полезных ископаемых по выделенным перспективным площадям на основе установленных закономерностей их размещения.</a:t>
            </a:r>
          </a:p>
          <a:p>
            <a:pPr indent="180975" algn="just" eaLnBrk="1" fontAlgn="auto" hangingPunct="1">
              <a:spcBef>
                <a:spcPts val="40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</a:rPr>
              <a:t>4. Разработка предложений по дальнейшему изучению выделенных новых перспективных площадей и позиций. </a:t>
            </a:r>
          </a:p>
        </p:txBody>
      </p:sp>
      <p:sp>
        <p:nvSpPr>
          <p:cNvPr id="3076" name="Text Box 10">
            <a:extLst>
              <a:ext uri="{FF2B5EF4-FFF2-40B4-BE49-F238E27FC236}">
                <a16:creationId xmlns:a16="http://schemas.microsoft.com/office/drawing/2014/main" id="{1470DD3A-3C56-4032-B69A-8DA380AB3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486"/>
            <a:ext cx="12192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70C0"/>
                </a:solidFill>
                <a:latin typeface="Arial" panose="020B0604020202020204" pitchFamily="34" charset="0"/>
              </a:rPr>
              <a:t>Схема расположения площадей региональных геологических работ среднего и крупного масштаба</a:t>
            </a:r>
          </a:p>
        </p:txBody>
      </p:sp>
      <p:sp>
        <p:nvSpPr>
          <p:cNvPr id="3077" name="TextBox 12">
            <a:extLst>
              <a:ext uri="{FF2B5EF4-FFF2-40B4-BE49-F238E27FC236}">
                <a16:creationId xmlns:a16="http://schemas.microsoft.com/office/drawing/2014/main" id="{5B9D9F0A-2E22-473F-BCBA-004563465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827" y="1385177"/>
            <a:ext cx="1252365" cy="215444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Arial" panose="020B0604020202020204" pitchFamily="34" charset="0"/>
              </a:rPr>
              <a:t>СЗ часть гор </a:t>
            </a:r>
            <a:r>
              <a:rPr lang="ru-RU" altLang="ru-RU" sz="800" dirty="0" err="1">
                <a:latin typeface="Arial" panose="020B0604020202020204" pitchFamily="34" charset="0"/>
              </a:rPr>
              <a:t>Букантау</a:t>
            </a:r>
            <a:endParaRPr lang="ru-RU" altLang="ru-RU" sz="800" dirty="0">
              <a:latin typeface="Arial" panose="020B0604020202020204" pitchFamily="34" charset="0"/>
            </a:endParaRPr>
          </a:p>
        </p:txBody>
      </p:sp>
      <p:sp>
        <p:nvSpPr>
          <p:cNvPr id="3078" name="TextBox 12">
            <a:extLst>
              <a:ext uri="{FF2B5EF4-FFF2-40B4-BE49-F238E27FC236}">
                <a16:creationId xmlns:a16="http://schemas.microsoft.com/office/drawing/2014/main" id="{8F1504F1-7982-4E80-AE2D-55F141AFB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885" y="996718"/>
            <a:ext cx="2086591" cy="215444"/>
          </a:xfrm>
          <a:prstGeom prst="rect">
            <a:avLst/>
          </a:prstGeom>
          <a:solidFill>
            <a:srgbClr val="FFFFCC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Arial" panose="020B0604020202020204" pitchFamily="34" charset="0"/>
              </a:rPr>
              <a:t>СЗ и центральная части гор </a:t>
            </a:r>
            <a:r>
              <a:rPr lang="ru-RU" altLang="ru-RU" sz="800" dirty="0" err="1">
                <a:latin typeface="Arial" panose="020B0604020202020204" pitchFamily="34" charset="0"/>
              </a:rPr>
              <a:t>Букантау</a:t>
            </a:r>
            <a:r>
              <a:rPr lang="ru-RU" altLang="ru-RU" sz="800" dirty="0">
                <a:latin typeface="Arial" panose="020B0604020202020204" pitchFamily="34" charset="0"/>
              </a:rPr>
              <a:t> </a:t>
            </a:r>
            <a:endParaRPr lang="ru-RU" altLang="ru-RU" sz="700" i="1" dirty="0">
              <a:latin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A958F2C-8634-416C-8616-73586C928AA0}"/>
              </a:ext>
            </a:extLst>
          </p:cNvPr>
          <p:cNvCxnSpPr>
            <a:cxnSpLocks/>
            <a:stCxn id="96" idx="9"/>
            <a:endCxn id="3078" idx="2"/>
          </p:cNvCxnSpPr>
          <p:nvPr/>
        </p:nvCxnSpPr>
        <p:spPr>
          <a:xfrm flipH="1" flipV="1">
            <a:off x="5484181" y="1212162"/>
            <a:ext cx="33540" cy="154053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5FBB485-335C-49B1-84A1-18F0B3A4DFC4}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6340562" y="1843191"/>
            <a:ext cx="493630" cy="110241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12">
            <a:extLst>
              <a:ext uri="{FF2B5EF4-FFF2-40B4-BE49-F238E27FC236}">
                <a16:creationId xmlns:a16="http://schemas.microsoft.com/office/drawing/2014/main" id="{F4B96DF1-5A55-4710-8F03-FBC4A950B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192" y="1735469"/>
            <a:ext cx="1685924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/>
              <a:t>Восточная часть гор </a:t>
            </a:r>
            <a:r>
              <a:rPr lang="ru-RU" altLang="ru-RU" dirty="0" err="1"/>
              <a:t>Букантау</a:t>
            </a:r>
            <a:endParaRPr lang="ru-RU" altLang="ru-RU" sz="700" i="1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11E4A228-11CE-494C-852D-215B19AAB460}"/>
              </a:ext>
            </a:extLst>
          </p:cNvPr>
          <p:cNvCxnSpPr>
            <a:cxnSpLocks/>
            <a:endCxn id="54" idx="1"/>
          </p:cNvCxnSpPr>
          <p:nvPr/>
        </p:nvCxnSpPr>
        <p:spPr>
          <a:xfrm flipV="1">
            <a:off x="6834192" y="2572161"/>
            <a:ext cx="923496" cy="88941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12">
            <a:extLst>
              <a:ext uri="{FF2B5EF4-FFF2-40B4-BE49-F238E27FC236}">
                <a16:creationId xmlns:a16="http://schemas.microsoft.com/office/drawing/2014/main" id="{E6F24C83-6A7E-4348-81C3-1A099CC13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7688" y="2464439"/>
            <a:ext cx="1074351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/>
              <a:t>Горы </a:t>
            </a:r>
            <a:r>
              <a:rPr lang="ru-RU" altLang="ru-RU" dirty="0" err="1"/>
              <a:t>Аристантау</a:t>
            </a:r>
            <a:r>
              <a:rPr lang="ru-RU" altLang="ru-RU" dirty="0"/>
              <a:t> 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23177581-25B1-4645-8088-3DD2D0F4640C}"/>
              </a:ext>
            </a:extLst>
          </p:cNvPr>
          <p:cNvCxnSpPr>
            <a:cxnSpLocks/>
          </p:cNvCxnSpPr>
          <p:nvPr/>
        </p:nvCxnSpPr>
        <p:spPr>
          <a:xfrm flipV="1">
            <a:off x="6606664" y="2346960"/>
            <a:ext cx="1051701" cy="97164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12">
            <a:extLst>
              <a:ext uri="{FF2B5EF4-FFF2-40B4-BE49-F238E27FC236}">
                <a16:creationId xmlns:a16="http://schemas.microsoft.com/office/drawing/2014/main" id="{E5E0EA67-9279-4AA5-858E-FA1EA818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207" y="2094301"/>
            <a:ext cx="1212489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/>
              <a:t>Горы </a:t>
            </a:r>
            <a:r>
              <a:rPr lang="ru-RU" altLang="ru-RU" dirty="0" err="1"/>
              <a:t>Тамдытау</a:t>
            </a:r>
            <a:endParaRPr lang="ru-RU" altLang="ru-RU" dirty="0"/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08A7AE6C-C9F1-408C-9CF6-FE1DABDE7DCE}"/>
              </a:ext>
            </a:extLst>
          </p:cNvPr>
          <p:cNvCxnSpPr>
            <a:cxnSpLocks/>
            <a:endCxn id="62" idx="3"/>
          </p:cNvCxnSpPr>
          <p:nvPr/>
        </p:nvCxnSpPr>
        <p:spPr>
          <a:xfrm flipH="1" flipV="1">
            <a:off x="3362673" y="2991133"/>
            <a:ext cx="1013228" cy="347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12">
            <a:extLst>
              <a:ext uri="{FF2B5EF4-FFF2-40B4-BE49-F238E27FC236}">
                <a16:creationId xmlns:a16="http://schemas.microsoft.com/office/drawing/2014/main" id="{37CB8D50-AB4F-4CA5-B778-B85F92AB9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237" y="2883411"/>
            <a:ext cx="1109436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/>
              <a:t>Горы </a:t>
            </a:r>
            <a:r>
              <a:rPr lang="ru-RU" altLang="ru-RU" dirty="0" err="1"/>
              <a:t>Султанувайс</a:t>
            </a:r>
            <a:endParaRPr lang="ru-RU" altLang="ru-RU" dirty="0"/>
          </a:p>
        </p:txBody>
      </p:sp>
      <p:sp>
        <p:nvSpPr>
          <p:cNvPr id="69" name="TextBox 12">
            <a:extLst>
              <a:ext uri="{FF2B5EF4-FFF2-40B4-BE49-F238E27FC236}">
                <a16:creationId xmlns:a16="http://schemas.microsoft.com/office/drawing/2014/main" id="{E688CCBD-0D1C-423D-A480-08DED3B52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576" y="4632713"/>
            <a:ext cx="1716478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/>
              <a:t>Восточная часть </a:t>
            </a:r>
            <a:r>
              <a:rPr lang="ru-RU" altLang="ru-RU" dirty="0" err="1"/>
              <a:t>Кульджуктау</a:t>
            </a:r>
            <a:r>
              <a:rPr lang="ru-RU" altLang="ru-RU" dirty="0"/>
              <a:t> </a:t>
            </a: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7A8D5E37-6386-4CD7-AE64-C9903A4CAB3C}"/>
              </a:ext>
            </a:extLst>
          </p:cNvPr>
          <p:cNvCxnSpPr>
            <a:cxnSpLocks/>
            <a:stCxn id="69" idx="3"/>
          </p:cNvCxnSpPr>
          <p:nvPr/>
        </p:nvCxnSpPr>
        <p:spPr>
          <a:xfrm flipV="1">
            <a:off x="5311054" y="3903874"/>
            <a:ext cx="733216" cy="8365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12">
            <a:extLst>
              <a:ext uri="{FF2B5EF4-FFF2-40B4-BE49-F238E27FC236}">
                <a16:creationId xmlns:a16="http://schemas.microsoft.com/office/drawing/2014/main" id="{57FC2F18-B9B3-4710-8863-2C52A3664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365" y="2848986"/>
            <a:ext cx="1173674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/>
              <a:t>Горы </a:t>
            </a:r>
            <a:r>
              <a:rPr lang="ru-RU" altLang="ru-RU" dirty="0" err="1"/>
              <a:t>Егербелитау</a:t>
            </a:r>
            <a:endParaRPr lang="ru-RU" altLang="ru-RU" dirty="0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B2A29603-6674-4CE3-8817-717046E302D9}"/>
              </a:ext>
            </a:extLst>
          </p:cNvPr>
          <p:cNvCxnSpPr>
            <a:cxnSpLocks/>
            <a:endCxn id="73" idx="2"/>
          </p:cNvCxnSpPr>
          <p:nvPr/>
        </p:nvCxnSpPr>
        <p:spPr>
          <a:xfrm flipV="1">
            <a:off x="7938507" y="3064430"/>
            <a:ext cx="306695" cy="94440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12">
            <a:extLst>
              <a:ext uri="{FF2B5EF4-FFF2-40B4-BE49-F238E27FC236}">
                <a16:creationId xmlns:a16="http://schemas.microsoft.com/office/drawing/2014/main" id="{AB6D46B6-D1D9-44D9-B125-ACB51D483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304" y="6217368"/>
            <a:ext cx="1247775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/>
              <a:t>Южный Узбекистан</a:t>
            </a:r>
          </a:p>
        </p:txBody>
      </p: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463861F4-E019-4A1E-A4D8-6F460AFA4207}"/>
              </a:ext>
            </a:extLst>
          </p:cNvPr>
          <p:cNvCxnSpPr>
            <a:cxnSpLocks/>
            <a:endCxn id="77" idx="3"/>
          </p:cNvCxnSpPr>
          <p:nvPr/>
        </p:nvCxnSpPr>
        <p:spPr>
          <a:xfrm flipH="1">
            <a:off x="7458079" y="5362151"/>
            <a:ext cx="299610" cy="9629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94" name="TextBox 12">
            <a:extLst>
              <a:ext uri="{FF2B5EF4-FFF2-40B4-BE49-F238E27FC236}">
                <a16:creationId xmlns:a16="http://schemas.microsoft.com/office/drawing/2014/main" id="{91BB10EA-4E3D-4527-8A93-48B4E29D9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1590" y="4107571"/>
            <a:ext cx="1133138" cy="215444"/>
          </a:xfrm>
          <a:prstGeom prst="rect">
            <a:avLst/>
          </a:prstGeom>
          <a:solidFill>
            <a:srgbClr val="FFFFCC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 i="1" dirty="0" err="1">
                <a:latin typeface="Arial" panose="020B0604020202020204" pitchFamily="34" charset="0"/>
              </a:rPr>
              <a:t>Малгузарские</a:t>
            </a:r>
            <a:r>
              <a:rPr lang="ru-RU" altLang="ru-RU" sz="800" i="1" dirty="0">
                <a:latin typeface="Arial" panose="020B0604020202020204" pitchFamily="34" charset="0"/>
              </a:rPr>
              <a:t> горы</a:t>
            </a:r>
            <a:endParaRPr lang="ru-RU" altLang="ru-RU" sz="600" i="1" dirty="0">
              <a:latin typeface="Arial" panose="020B0604020202020204" pitchFamily="34" charset="0"/>
            </a:endParaRPr>
          </a:p>
        </p:txBody>
      </p: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9B65B436-3C94-483E-98FF-BA3C49AF3AFA}"/>
              </a:ext>
            </a:extLst>
          </p:cNvPr>
          <p:cNvCxnSpPr>
            <a:cxnSpLocks/>
            <a:endCxn id="3094" idx="1"/>
          </p:cNvCxnSpPr>
          <p:nvPr/>
        </p:nvCxnSpPr>
        <p:spPr>
          <a:xfrm flipV="1">
            <a:off x="8520116" y="4215293"/>
            <a:ext cx="391474" cy="19419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96" name="TextBox 12">
            <a:extLst>
              <a:ext uri="{FF2B5EF4-FFF2-40B4-BE49-F238E27FC236}">
                <a16:creationId xmlns:a16="http://schemas.microsoft.com/office/drawing/2014/main" id="{51E75ACE-27AF-4BD4-98C8-DECCDDA4D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766" y="4202692"/>
            <a:ext cx="1001712" cy="215444"/>
          </a:xfrm>
          <a:prstGeom prst="rect">
            <a:avLst/>
          </a:prstGeom>
          <a:solidFill>
            <a:srgbClr val="FFFFCC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Arial" panose="020B0604020202020204" pitchFamily="34" charset="0"/>
              </a:rPr>
              <a:t>гор </a:t>
            </a:r>
            <a:r>
              <a:rPr lang="ru-RU" altLang="ru-RU" sz="800" dirty="0" err="1">
                <a:latin typeface="Arial" panose="020B0604020202020204" pitchFamily="34" charset="0"/>
              </a:rPr>
              <a:t>Кульджуктау</a:t>
            </a:r>
            <a:endParaRPr lang="ru-RU" altLang="ru-RU" sz="600" i="1" dirty="0">
              <a:latin typeface="Arial" panose="020B0604020202020204" pitchFamily="34" charset="0"/>
            </a:endParaRPr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3B8A941F-0DD3-45D3-B6CD-F115594D79B2}"/>
              </a:ext>
            </a:extLst>
          </p:cNvPr>
          <p:cNvCxnSpPr>
            <a:cxnSpLocks/>
            <a:endCxn id="3096" idx="3"/>
          </p:cNvCxnSpPr>
          <p:nvPr/>
        </p:nvCxnSpPr>
        <p:spPr>
          <a:xfrm flipH="1">
            <a:off x="4708478" y="3959225"/>
            <a:ext cx="862012" cy="35118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98" name="TextBox 12">
            <a:extLst>
              <a:ext uri="{FF2B5EF4-FFF2-40B4-BE49-F238E27FC236}">
                <a16:creationId xmlns:a16="http://schemas.microsoft.com/office/drawing/2014/main" id="{7A20A0DC-0B2F-4D7C-AB27-A8E32C771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169" y="3774911"/>
            <a:ext cx="1952625" cy="215444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Arial" panose="020B0604020202020204" pitchFamily="34" charset="0"/>
              </a:rPr>
              <a:t>Западная часть гор </a:t>
            </a:r>
            <a:r>
              <a:rPr lang="ru-RU" altLang="ru-RU" sz="800" dirty="0" err="1">
                <a:latin typeface="Arial" panose="020B0604020202020204" pitchFamily="34" charset="0"/>
              </a:rPr>
              <a:t>Кульджуктау</a:t>
            </a:r>
            <a:endParaRPr lang="ru-RU" altLang="ru-RU" sz="800" dirty="0">
              <a:latin typeface="Arial" panose="020B0604020202020204" pitchFamily="34" charset="0"/>
            </a:endParaRPr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E4F359A1-C628-45A8-B333-A9C7E704420D}"/>
              </a:ext>
            </a:extLst>
          </p:cNvPr>
          <p:cNvCxnSpPr>
            <a:cxnSpLocks/>
            <a:stCxn id="3098" idx="3"/>
          </p:cNvCxnSpPr>
          <p:nvPr/>
        </p:nvCxnSpPr>
        <p:spPr>
          <a:xfrm flipV="1">
            <a:off x="4624794" y="3755380"/>
            <a:ext cx="1034010" cy="12725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12">
            <a:extLst>
              <a:ext uri="{FF2B5EF4-FFF2-40B4-BE49-F238E27FC236}">
                <a16:creationId xmlns:a16="http://schemas.microsoft.com/office/drawing/2014/main" id="{1E9D731B-6576-45ED-973B-4BB2BBD1C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845" y="3318601"/>
            <a:ext cx="1952625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 err="1"/>
              <a:t>Овминзатов</a:t>
            </a:r>
            <a:r>
              <a:rPr lang="ru-RU" altLang="ru-RU" dirty="0"/>
              <a:t>, </a:t>
            </a:r>
            <a:r>
              <a:rPr lang="ru-RU" altLang="ru-RU" dirty="0" err="1"/>
              <a:t>Белтов</a:t>
            </a:r>
            <a:r>
              <a:rPr lang="ru-RU" altLang="ru-RU" dirty="0"/>
              <a:t>, </a:t>
            </a:r>
            <a:r>
              <a:rPr lang="ru-RU" altLang="ru-RU" dirty="0" err="1"/>
              <a:t>Жетимтау</a:t>
            </a:r>
            <a:endParaRPr lang="ru-RU" altLang="ru-RU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DCA66829-3C94-458A-AB02-E3C469CD2A10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4786470" y="3426323"/>
            <a:ext cx="965995" cy="15678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01B3BD03-FEAB-458E-B47E-147042061B07}"/>
              </a:ext>
            </a:extLst>
          </p:cNvPr>
          <p:cNvSpPr/>
          <p:nvPr/>
        </p:nvSpPr>
        <p:spPr>
          <a:xfrm>
            <a:off x="6468428" y="4289425"/>
            <a:ext cx="349250" cy="160338"/>
          </a:xfrm>
          <a:custGeom>
            <a:avLst/>
            <a:gdLst>
              <a:gd name="connsiteX0" fmla="*/ 42862 w 990600"/>
              <a:gd name="connsiteY0" fmla="*/ 207168 h 492918"/>
              <a:gd name="connsiteX1" fmla="*/ 347662 w 990600"/>
              <a:gd name="connsiteY1" fmla="*/ 192881 h 492918"/>
              <a:gd name="connsiteX2" fmla="*/ 342900 w 990600"/>
              <a:gd name="connsiteY2" fmla="*/ 23812 h 492918"/>
              <a:gd name="connsiteX3" fmla="*/ 971550 w 990600"/>
              <a:gd name="connsiteY3" fmla="*/ 0 h 492918"/>
              <a:gd name="connsiteX4" fmla="*/ 990600 w 990600"/>
              <a:gd name="connsiteY4" fmla="*/ 490537 h 492918"/>
              <a:gd name="connsiteX5" fmla="*/ 697706 w 990600"/>
              <a:gd name="connsiteY5" fmla="*/ 492918 h 492918"/>
              <a:gd name="connsiteX6" fmla="*/ 692943 w 990600"/>
              <a:gd name="connsiteY6" fmla="*/ 369093 h 492918"/>
              <a:gd name="connsiteX7" fmla="*/ 352425 w 990600"/>
              <a:gd name="connsiteY7" fmla="*/ 376237 h 492918"/>
              <a:gd name="connsiteX8" fmla="*/ 347662 w 990600"/>
              <a:gd name="connsiteY8" fmla="*/ 304800 h 492918"/>
              <a:gd name="connsiteX9" fmla="*/ 0 w 990600"/>
              <a:gd name="connsiteY9" fmla="*/ 314325 h 492918"/>
              <a:gd name="connsiteX10" fmla="*/ 42862 w 990600"/>
              <a:gd name="connsiteY10" fmla="*/ 207168 h 492918"/>
              <a:gd name="connsiteX0" fmla="*/ 21799 w 1000493"/>
              <a:gd name="connsiteY0" fmla="*/ 207168 h 492918"/>
              <a:gd name="connsiteX1" fmla="*/ 357555 w 1000493"/>
              <a:gd name="connsiteY1" fmla="*/ 192881 h 492918"/>
              <a:gd name="connsiteX2" fmla="*/ 352793 w 1000493"/>
              <a:gd name="connsiteY2" fmla="*/ 23812 h 492918"/>
              <a:gd name="connsiteX3" fmla="*/ 981443 w 1000493"/>
              <a:gd name="connsiteY3" fmla="*/ 0 h 492918"/>
              <a:gd name="connsiteX4" fmla="*/ 1000493 w 1000493"/>
              <a:gd name="connsiteY4" fmla="*/ 490537 h 492918"/>
              <a:gd name="connsiteX5" fmla="*/ 707599 w 1000493"/>
              <a:gd name="connsiteY5" fmla="*/ 492918 h 492918"/>
              <a:gd name="connsiteX6" fmla="*/ 702836 w 1000493"/>
              <a:gd name="connsiteY6" fmla="*/ 369093 h 492918"/>
              <a:gd name="connsiteX7" fmla="*/ 362318 w 1000493"/>
              <a:gd name="connsiteY7" fmla="*/ 376237 h 492918"/>
              <a:gd name="connsiteX8" fmla="*/ 357555 w 1000493"/>
              <a:gd name="connsiteY8" fmla="*/ 304800 h 492918"/>
              <a:gd name="connsiteX9" fmla="*/ 9893 w 1000493"/>
              <a:gd name="connsiteY9" fmla="*/ 314325 h 492918"/>
              <a:gd name="connsiteX10" fmla="*/ 21799 w 1000493"/>
              <a:gd name="connsiteY10" fmla="*/ 207168 h 492918"/>
              <a:gd name="connsiteX0" fmla="*/ 11906 w 990600"/>
              <a:gd name="connsiteY0" fmla="*/ 207168 h 492918"/>
              <a:gd name="connsiteX1" fmla="*/ 347662 w 990600"/>
              <a:gd name="connsiteY1" fmla="*/ 192881 h 492918"/>
              <a:gd name="connsiteX2" fmla="*/ 342900 w 990600"/>
              <a:gd name="connsiteY2" fmla="*/ 23812 h 492918"/>
              <a:gd name="connsiteX3" fmla="*/ 971550 w 990600"/>
              <a:gd name="connsiteY3" fmla="*/ 0 h 492918"/>
              <a:gd name="connsiteX4" fmla="*/ 990600 w 990600"/>
              <a:gd name="connsiteY4" fmla="*/ 490537 h 492918"/>
              <a:gd name="connsiteX5" fmla="*/ 697706 w 990600"/>
              <a:gd name="connsiteY5" fmla="*/ 492918 h 492918"/>
              <a:gd name="connsiteX6" fmla="*/ 692943 w 990600"/>
              <a:gd name="connsiteY6" fmla="*/ 369093 h 492918"/>
              <a:gd name="connsiteX7" fmla="*/ 352425 w 990600"/>
              <a:gd name="connsiteY7" fmla="*/ 376237 h 492918"/>
              <a:gd name="connsiteX8" fmla="*/ 347662 w 990600"/>
              <a:gd name="connsiteY8" fmla="*/ 304800 h 492918"/>
              <a:gd name="connsiteX9" fmla="*/ 0 w 990600"/>
              <a:gd name="connsiteY9" fmla="*/ 314325 h 492918"/>
              <a:gd name="connsiteX10" fmla="*/ 11906 w 990600"/>
              <a:gd name="connsiteY10" fmla="*/ 207168 h 492918"/>
              <a:gd name="connsiteX0" fmla="*/ 0 w 978694"/>
              <a:gd name="connsiteY0" fmla="*/ 207168 h 492918"/>
              <a:gd name="connsiteX1" fmla="*/ 335756 w 978694"/>
              <a:gd name="connsiteY1" fmla="*/ 192881 h 492918"/>
              <a:gd name="connsiteX2" fmla="*/ 330994 w 978694"/>
              <a:gd name="connsiteY2" fmla="*/ 23812 h 492918"/>
              <a:gd name="connsiteX3" fmla="*/ 959644 w 978694"/>
              <a:gd name="connsiteY3" fmla="*/ 0 h 492918"/>
              <a:gd name="connsiteX4" fmla="*/ 978694 w 978694"/>
              <a:gd name="connsiteY4" fmla="*/ 490537 h 492918"/>
              <a:gd name="connsiteX5" fmla="*/ 685800 w 978694"/>
              <a:gd name="connsiteY5" fmla="*/ 492918 h 492918"/>
              <a:gd name="connsiteX6" fmla="*/ 681037 w 978694"/>
              <a:gd name="connsiteY6" fmla="*/ 369093 h 492918"/>
              <a:gd name="connsiteX7" fmla="*/ 340519 w 978694"/>
              <a:gd name="connsiteY7" fmla="*/ 376237 h 492918"/>
              <a:gd name="connsiteX8" fmla="*/ 335756 w 978694"/>
              <a:gd name="connsiteY8" fmla="*/ 304800 h 492918"/>
              <a:gd name="connsiteX9" fmla="*/ 7144 w 978694"/>
              <a:gd name="connsiteY9" fmla="*/ 311944 h 492918"/>
              <a:gd name="connsiteX10" fmla="*/ 0 w 978694"/>
              <a:gd name="connsiteY10" fmla="*/ 207168 h 492918"/>
              <a:gd name="connsiteX0" fmla="*/ 0 w 978694"/>
              <a:gd name="connsiteY0" fmla="*/ 207168 h 492918"/>
              <a:gd name="connsiteX1" fmla="*/ 342899 w 978694"/>
              <a:gd name="connsiteY1" fmla="*/ 152399 h 492918"/>
              <a:gd name="connsiteX2" fmla="*/ 330994 w 978694"/>
              <a:gd name="connsiteY2" fmla="*/ 23812 h 492918"/>
              <a:gd name="connsiteX3" fmla="*/ 959644 w 978694"/>
              <a:gd name="connsiteY3" fmla="*/ 0 h 492918"/>
              <a:gd name="connsiteX4" fmla="*/ 978694 w 978694"/>
              <a:gd name="connsiteY4" fmla="*/ 490537 h 492918"/>
              <a:gd name="connsiteX5" fmla="*/ 685800 w 978694"/>
              <a:gd name="connsiteY5" fmla="*/ 492918 h 492918"/>
              <a:gd name="connsiteX6" fmla="*/ 681037 w 978694"/>
              <a:gd name="connsiteY6" fmla="*/ 369093 h 492918"/>
              <a:gd name="connsiteX7" fmla="*/ 340519 w 978694"/>
              <a:gd name="connsiteY7" fmla="*/ 376237 h 492918"/>
              <a:gd name="connsiteX8" fmla="*/ 335756 w 978694"/>
              <a:gd name="connsiteY8" fmla="*/ 304800 h 492918"/>
              <a:gd name="connsiteX9" fmla="*/ 7144 w 978694"/>
              <a:gd name="connsiteY9" fmla="*/ 311944 h 492918"/>
              <a:gd name="connsiteX10" fmla="*/ 0 w 978694"/>
              <a:gd name="connsiteY10" fmla="*/ 207168 h 492918"/>
              <a:gd name="connsiteX0" fmla="*/ 0 w 983457"/>
              <a:gd name="connsiteY0" fmla="*/ 147637 h 492918"/>
              <a:gd name="connsiteX1" fmla="*/ 347662 w 983457"/>
              <a:gd name="connsiteY1" fmla="*/ 152399 h 492918"/>
              <a:gd name="connsiteX2" fmla="*/ 335757 w 983457"/>
              <a:gd name="connsiteY2" fmla="*/ 23812 h 492918"/>
              <a:gd name="connsiteX3" fmla="*/ 964407 w 983457"/>
              <a:gd name="connsiteY3" fmla="*/ 0 h 492918"/>
              <a:gd name="connsiteX4" fmla="*/ 983457 w 983457"/>
              <a:gd name="connsiteY4" fmla="*/ 490537 h 492918"/>
              <a:gd name="connsiteX5" fmla="*/ 690563 w 983457"/>
              <a:gd name="connsiteY5" fmla="*/ 492918 h 492918"/>
              <a:gd name="connsiteX6" fmla="*/ 685800 w 983457"/>
              <a:gd name="connsiteY6" fmla="*/ 369093 h 492918"/>
              <a:gd name="connsiteX7" fmla="*/ 345282 w 983457"/>
              <a:gd name="connsiteY7" fmla="*/ 376237 h 492918"/>
              <a:gd name="connsiteX8" fmla="*/ 340519 w 983457"/>
              <a:gd name="connsiteY8" fmla="*/ 304800 h 492918"/>
              <a:gd name="connsiteX9" fmla="*/ 11907 w 983457"/>
              <a:gd name="connsiteY9" fmla="*/ 311944 h 492918"/>
              <a:gd name="connsiteX10" fmla="*/ 0 w 983457"/>
              <a:gd name="connsiteY10" fmla="*/ 147637 h 492918"/>
              <a:gd name="connsiteX0" fmla="*/ 0 w 983457"/>
              <a:gd name="connsiteY0" fmla="*/ 147637 h 492918"/>
              <a:gd name="connsiteX1" fmla="*/ 330994 w 983457"/>
              <a:gd name="connsiteY1" fmla="*/ 154780 h 492918"/>
              <a:gd name="connsiteX2" fmla="*/ 335757 w 983457"/>
              <a:gd name="connsiteY2" fmla="*/ 23812 h 492918"/>
              <a:gd name="connsiteX3" fmla="*/ 964407 w 983457"/>
              <a:gd name="connsiteY3" fmla="*/ 0 h 492918"/>
              <a:gd name="connsiteX4" fmla="*/ 983457 w 983457"/>
              <a:gd name="connsiteY4" fmla="*/ 490537 h 492918"/>
              <a:gd name="connsiteX5" fmla="*/ 690563 w 983457"/>
              <a:gd name="connsiteY5" fmla="*/ 492918 h 492918"/>
              <a:gd name="connsiteX6" fmla="*/ 685800 w 983457"/>
              <a:gd name="connsiteY6" fmla="*/ 369093 h 492918"/>
              <a:gd name="connsiteX7" fmla="*/ 345282 w 983457"/>
              <a:gd name="connsiteY7" fmla="*/ 376237 h 492918"/>
              <a:gd name="connsiteX8" fmla="*/ 340519 w 983457"/>
              <a:gd name="connsiteY8" fmla="*/ 304800 h 492918"/>
              <a:gd name="connsiteX9" fmla="*/ 11907 w 983457"/>
              <a:gd name="connsiteY9" fmla="*/ 311944 h 492918"/>
              <a:gd name="connsiteX10" fmla="*/ 0 w 983457"/>
              <a:gd name="connsiteY10" fmla="*/ 147637 h 492918"/>
              <a:gd name="connsiteX0" fmla="*/ 0 w 983457"/>
              <a:gd name="connsiteY0" fmla="*/ 147637 h 492918"/>
              <a:gd name="connsiteX1" fmla="*/ 347662 w 983457"/>
              <a:gd name="connsiteY1" fmla="*/ 142874 h 492918"/>
              <a:gd name="connsiteX2" fmla="*/ 335757 w 983457"/>
              <a:gd name="connsiteY2" fmla="*/ 23812 h 492918"/>
              <a:gd name="connsiteX3" fmla="*/ 964407 w 983457"/>
              <a:gd name="connsiteY3" fmla="*/ 0 h 492918"/>
              <a:gd name="connsiteX4" fmla="*/ 983457 w 983457"/>
              <a:gd name="connsiteY4" fmla="*/ 490537 h 492918"/>
              <a:gd name="connsiteX5" fmla="*/ 690563 w 983457"/>
              <a:gd name="connsiteY5" fmla="*/ 492918 h 492918"/>
              <a:gd name="connsiteX6" fmla="*/ 685800 w 983457"/>
              <a:gd name="connsiteY6" fmla="*/ 369093 h 492918"/>
              <a:gd name="connsiteX7" fmla="*/ 345282 w 983457"/>
              <a:gd name="connsiteY7" fmla="*/ 376237 h 492918"/>
              <a:gd name="connsiteX8" fmla="*/ 340519 w 983457"/>
              <a:gd name="connsiteY8" fmla="*/ 304800 h 492918"/>
              <a:gd name="connsiteX9" fmla="*/ 11907 w 983457"/>
              <a:gd name="connsiteY9" fmla="*/ 311944 h 492918"/>
              <a:gd name="connsiteX10" fmla="*/ 0 w 983457"/>
              <a:gd name="connsiteY10" fmla="*/ 147637 h 49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3457" h="492918">
                <a:moveTo>
                  <a:pt x="0" y="147637"/>
                </a:moveTo>
                <a:lnTo>
                  <a:pt x="347662" y="142874"/>
                </a:lnTo>
                <a:lnTo>
                  <a:pt x="335757" y="23812"/>
                </a:lnTo>
                <a:lnTo>
                  <a:pt x="964407" y="0"/>
                </a:lnTo>
                <a:lnTo>
                  <a:pt x="983457" y="490537"/>
                </a:lnTo>
                <a:lnTo>
                  <a:pt x="690563" y="492918"/>
                </a:lnTo>
                <a:lnTo>
                  <a:pt x="685800" y="369093"/>
                </a:lnTo>
                <a:lnTo>
                  <a:pt x="345282" y="376237"/>
                </a:lnTo>
                <a:lnTo>
                  <a:pt x="340519" y="304800"/>
                </a:lnTo>
                <a:lnTo>
                  <a:pt x="11907" y="311944"/>
                </a:lnTo>
                <a:cubicBezTo>
                  <a:pt x="12701" y="277019"/>
                  <a:pt x="1588" y="199232"/>
                  <a:pt x="0" y="147637"/>
                </a:cubicBezTo>
                <a:close/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3175">
                <a:solidFill>
                  <a:srgbClr val="FF5050"/>
                </a:solidFill>
                <a:prstDash val="sysDot"/>
              </a:ln>
              <a:solidFill>
                <a:schemeClr val="tx1"/>
              </a:solidFill>
            </a:endParaRPr>
          </a:p>
        </p:txBody>
      </p:sp>
      <p:sp>
        <p:nvSpPr>
          <p:cNvPr id="58" name="TextBox 12">
            <a:extLst>
              <a:ext uri="{FF2B5EF4-FFF2-40B4-BE49-F238E27FC236}">
                <a16:creationId xmlns:a16="http://schemas.microsoft.com/office/drawing/2014/main" id="{BCA95771-DBEF-48B9-805F-479FE82CA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9483" y="5038986"/>
            <a:ext cx="933450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/>
              <a:t>Горы </a:t>
            </a:r>
            <a:r>
              <a:rPr lang="ru-RU" altLang="ru-RU" dirty="0" err="1"/>
              <a:t>Зиаэтдин</a:t>
            </a:r>
            <a:endParaRPr lang="ru-RU" altLang="ru-RU" sz="500" i="1" dirty="0"/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8EF380DB-2F59-4A8E-AC4B-E21D40B6E34C}"/>
              </a:ext>
            </a:extLst>
          </p:cNvPr>
          <p:cNvCxnSpPr>
            <a:cxnSpLocks/>
            <a:stCxn id="28" idx="6"/>
          </p:cNvCxnSpPr>
          <p:nvPr/>
        </p:nvCxnSpPr>
        <p:spPr>
          <a:xfrm flipH="1">
            <a:off x="6068255" y="4409485"/>
            <a:ext cx="643718" cy="62950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06" name="Рисунок 2048">
            <a:extLst>
              <a:ext uri="{FF2B5EF4-FFF2-40B4-BE49-F238E27FC236}">
                <a16:creationId xmlns:a16="http://schemas.microsoft.com/office/drawing/2014/main" id="{3A19E57C-6A19-4D1B-AC1D-3E72B892E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579" y="4183064"/>
            <a:ext cx="2381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12">
            <a:extLst>
              <a:ext uri="{FF2B5EF4-FFF2-40B4-BE49-F238E27FC236}">
                <a16:creationId xmlns:a16="http://schemas.microsoft.com/office/drawing/2014/main" id="{B652EFB2-B6CF-4C08-9EC7-9558222CC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562" y="5463724"/>
            <a:ext cx="1137506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 err="1"/>
              <a:t>Малгузарские</a:t>
            </a:r>
            <a:r>
              <a:rPr lang="ru-RU" altLang="ru-RU" dirty="0"/>
              <a:t> горы</a:t>
            </a: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AAAFA95A-9629-4518-B480-6B95301C0F89}"/>
              </a:ext>
            </a:extLst>
          </p:cNvPr>
          <p:cNvCxnSpPr>
            <a:cxnSpLocks/>
            <a:stCxn id="3106" idx="1"/>
            <a:endCxn id="66" idx="3"/>
          </p:cNvCxnSpPr>
          <p:nvPr/>
        </p:nvCxnSpPr>
        <p:spPr>
          <a:xfrm flipH="1">
            <a:off x="6530068" y="4310858"/>
            <a:ext cx="1265511" cy="1260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46FF9246-0331-4D84-B0DA-8F25EE2BFEF6}"/>
              </a:ext>
            </a:extLst>
          </p:cNvPr>
          <p:cNvSpPr/>
          <p:nvPr/>
        </p:nvSpPr>
        <p:spPr>
          <a:xfrm>
            <a:off x="7957502" y="4356892"/>
            <a:ext cx="531811" cy="26908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3175">
                <a:solidFill>
                  <a:srgbClr val="FF5050"/>
                </a:solidFill>
                <a:prstDash val="sysDot"/>
              </a:ln>
              <a:solidFill>
                <a:schemeClr val="tx1"/>
              </a:solidFill>
            </a:endParaRPr>
          </a:p>
        </p:txBody>
      </p:sp>
      <p:sp>
        <p:nvSpPr>
          <p:cNvPr id="75" name="TextBox 12">
            <a:extLst>
              <a:ext uri="{FF2B5EF4-FFF2-40B4-BE49-F238E27FC236}">
                <a16:creationId xmlns:a16="http://schemas.microsoft.com/office/drawing/2014/main" id="{44279336-E0CB-483A-98E9-02089C742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702" y="4538043"/>
            <a:ext cx="1830387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defRPr sz="800"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dirty="0" err="1"/>
              <a:t>Малгузарские</a:t>
            </a:r>
            <a:r>
              <a:rPr lang="ru-RU" altLang="ru-RU" dirty="0"/>
              <a:t> и Гиссарские горные сооружения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0073B5B4-1CD8-4F4B-A225-F23F74447186}"/>
              </a:ext>
            </a:extLst>
          </p:cNvPr>
          <p:cNvCxnSpPr>
            <a:cxnSpLocks/>
            <a:stCxn id="81" idx="3"/>
            <a:endCxn id="75" idx="1"/>
          </p:cNvCxnSpPr>
          <p:nvPr/>
        </p:nvCxnSpPr>
        <p:spPr>
          <a:xfrm flipV="1">
            <a:off x="8060265" y="4707320"/>
            <a:ext cx="735437" cy="40994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1F656FD2-1B65-403A-AC59-1E91535EA973}"/>
              </a:ext>
            </a:extLst>
          </p:cNvPr>
          <p:cNvSpPr/>
          <p:nvPr/>
        </p:nvSpPr>
        <p:spPr>
          <a:xfrm>
            <a:off x="7572902" y="4934703"/>
            <a:ext cx="487363" cy="36512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3175">
                <a:solidFill>
                  <a:srgbClr val="FF5050"/>
                </a:solidFill>
                <a:prstDash val="sysDot"/>
              </a:ln>
              <a:solidFill>
                <a:schemeClr val="tx1"/>
              </a:solidFill>
            </a:endParaRPr>
          </a:p>
        </p:txBody>
      </p: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A935B049-CFC4-41F4-B702-E5A3A4EEEB80}"/>
              </a:ext>
            </a:extLst>
          </p:cNvPr>
          <p:cNvCxnSpPr>
            <a:cxnSpLocks/>
            <a:stCxn id="72" idx="3"/>
            <a:endCxn id="75" idx="1"/>
          </p:cNvCxnSpPr>
          <p:nvPr/>
        </p:nvCxnSpPr>
        <p:spPr>
          <a:xfrm>
            <a:off x="8489313" y="4491433"/>
            <a:ext cx="306389" cy="2158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2" name="Прямоугольник 2071">
            <a:extLst>
              <a:ext uri="{FF2B5EF4-FFF2-40B4-BE49-F238E27FC236}">
                <a16:creationId xmlns:a16="http://schemas.microsoft.com/office/drawing/2014/main" id="{08B6265E-59DD-40FD-9193-E2FA4875AC10}"/>
              </a:ext>
            </a:extLst>
          </p:cNvPr>
          <p:cNvSpPr/>
          <p:nvPr/>
        </p:nvSpPr>
        <p:spPr>
          <a:xfrm>
            <a:off x="5579429" y="2595564"/>
            <a:ext cx="363537" cy="231775"/>
          </a:xfrm>
          <a:prstGeom prst="rect">
            <a:avLst/>
          </a:prstGeom>
          <a:noFill/>
          <a:ln w="28575">
            <a:solidFill>
              <a:srgbClr val="E1F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3175">
                <a:solidFill>
                  <a:srgbClr val="FF5050"/>
                </a:solidFill>
                <a:prstDash val="sysDot"/>
              </a:ln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F20D7B5-1D18-43B5-AF2A-845824C69B06}"/>
              </a:ext>
            </a:extLst>
          </p:cNvPr>
          <p:cNvCxnSpPr>
            <a:cxnSpLocks/>
            <a:stCxn id="3077" idx="2"/>
          </p:cNvCxnSpPr>
          <p:nvPr/>
        </p:nvCxnSpPr>
        <p:spPr>
          <a:xfrm flipH="1">
            <a:off x="5903590" y="1600621"/>
            <a:ext cx="304420" cy="11374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7298CE1C-6387-4B91-AE06-6249BC66348F}"/>
              </a:ext>
            </a:extLst>
          </p:cNvPr>
          <p:cNvSpPr/>
          <p:nvPr/>
        </p:nvSpPr>
        <p:spPr>
          <a:xfrm>
            <a:off x="5517721" y="2664310"/>
            <a:ext cx="450850" cy="250825"/>
          </a:xfrm>
          <a:custGeom>
            <a:avLst/>
            <a:gdLst>
              <a:gd name="connsiteX0" fmla="*/ 0 w 446596"/>
              <a:gd name="connsiteY0" fmla="*/ 0 h 250031"/>
              <a:gd name="connsiteX1" fmla="*/ 446596 w 446596"/>
              <a:gd name="connsiteY1" fmla="*/ 0 h 250031"/>
              <a:gd name="connsiteX2" fmla="*/ 446596 w 446596"/>
              <a:gd name="connsiteY2" fmla="*/ 250031 h 250031"/>
              <a:gd name="connsiteX3" fmla="*/ 0 w 446596"/>
              <a:gd name="connsiteY3" fmla="*/ 250031 h 250031"/>
              <a:gd name="connsiteX4" fmla="*/ 0 w 446596"/>
              <a:gd name="connsiteY4" fmla="*/ 0 h 250031"/>
              <a:gd name="connsiteX0" fmla="*/ 3460 w 450056"/>
              <a:gd name="connsiteY0" fmla="*/ 0 h 250031"/>
              <a:gd name="connsiteX1" fmla="*/ 450056 w 450056"/>
              <a:gd name="connsiteY1" fmla="*/ 0 h 250031"/>
              <a:gd name="connsiteX2" fmla="*/ 450056 w 450056"/>
              <a:gd name="connsiteY2" fmla="*/ 250031 h 250031"/>
              <a:gd name="connsiteX3" fmla="*/ 3460 w 450056"/>
              <a:gd name="connsiteY3" fmla="*/ 250031 h 250031"/>
              <a:gd name="connsiteX4" fmla="*/ 0 w 450056"/>
              <a:gd name="connsiteY4" fmla="*/ 78581 h 250031"/>
              <a:gd name="connsiteX5" fmla="*/ 3460 w 450056"/>
              <a:gd name="connsiteY5" fmla="*/ 0 h 250031"/>
              <a:gd name="connsiteX0" fmla="*/ 3460 w 450056"/>
              <a:gd name="connsiteY0" fmla="*/ 1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3460 w 450056"/>
              <a:gd name="connsiteY4" fmla="*/ 250032 h 250032"/>
              <a:gd name="connsiteX5" fmla="*/ 0 w 450056"/>
              <a:gd name="connsiteY5" fmla="*/ 78582 h 250032"/>
              <a:gd name="connsiteX6" fmla="*/ 3460 w 450056"/>
              <a:gd name="connsiteY6" fmla="*/ 1 h 250032"/>
              <a:gd name="connsiteX0" fmla="*/ 3460 w 450056"/>
              <a:gd name="connsiteY0" fmla="*/ 1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90487 w 450056"/>
              <a:gd name="connsiteY4" fmla="*/ 247650 h 250032"/>
              <a:gd name="connsiteX5" fmla="*/ 3460 w 450056"/>
              <a:gd name="connsiteY5" fmla="*/ 250032 h 250032"/>
              <a:gd name="connsiteX6" fmla="*/ 0 w 450056"/>
              <a:gd name="connsiteY6" fmla="*/ 78582 h 250032"/>
              <a:gd name="connsiteX7" fmla="*/ 3460 w 450056"/>
              <a:gd name="connsiteY7" fmla="*/ 1 h 250032"/>
              <a:gd name="connsiteX0" fmla="*/ 3460 w 450056"/>
              <a:gd name="connsiteY0" fmla="*/ 1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278606 w 450056"/>
              <a:gd name="connsiteY4" fmla="*/ 245269 h 250032"/>
              <a:gd name="connsiteX5" fmla="*/ 90487 w 450056"/>
              <a:gd name="connsiteY5" fmla="*/ 247650 h 250032"/>
              <a:gd name="connsiteX6" fmla="*/ 3460 w 450056"/>
              <a:gd name="connsiteY6" fmla="*/ 250032 h 250032"/>
              <a:gd name="connsiteX7" fmla="*/ 0 w 450056"/>
              <a:gd name="connsiteY7" fmla="*/ 78582 h 250032"/>
              <a:gd name="connsiteX8" fmla="*/ 3460 w 450056"/>
              <a:gd name="connsiteY8" fmla="*/ 1 h 250032"/>
              <a:gd name="connsiteX0" fmla="*/ 3460 w 450056"/>
              <a:gd name="connsiteY0" fmla="*/ 1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278606 w 450056"/>
              <a:gd name="connsiteY4" fmla="*/ 245269 h 250032"/>
              <a:gd name="connsiteX5" fmla="*/ 152400 w 450056"/>
              <a:gd name="connsiteY5" fmla="*/ 242888 h 250032"/>
              <a:gd name="connsiteX6" fmla="*/ 90487 w 450056"/>
              <a:gd name="connsiteY6" fmla="*/ 247650 h 250032"/>
              <a:gd name="connsiteX7" fmla="*/ 3460 w 450056"/>
              <a:gd name="connsiteY7" fmla="*/ 250032 h 250032"/>
              <a:gd name="connsiteX8" fmla="*/ 0 w 450056"/>
              <a:gd name="connsiteY8" fmla="*/ 78582 h 250032"/>
              <a:gd name="connsiteX9" fmla="*/ 3460 w 450056"/>
              <a:gd name="connsiteY9" fmla="*/ 1 h 250032"/>
              <a:gd name="connsiteX0" fmla="*/ 3460 w 450056"/>
              <a:gd name="connsiteY0" fmla="*/ 1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278606 w 450056"/>
              <a:gd name="connsiteY4" fmla="*/ 245269 h 250032"/>
              <a:gd name="connsiteX5" fmla="*/ 221456 w 450056"/>
              <a:gd name="connsiteY5" fmla="*/ 240507 h 250032"/>
              <a:gd name="connsiteX6" fmla="*/ 152400 w 450056"/>
              <a:gd name="connsiteY6" fmla="*/ 242888 h 250032"/>
              <a:gd name="connsiteX7" fmla="*/ 90487 w 450056"/>
              <a:gd name="connsiteY7" fmla="*/ 247650 h 250032"/>
              <a:gd name="connsiteX8" fmla="*/ 3460 w 450056"/>
              <a:gd name="connsiteY8" fmla="*/ 250032 h 250032"/>
              <a:gd name="connsiteX9" fmla="*/ 0 w 450056"/>
              <a:gd name="connsiteY9" fmla="*/ 78582 h 250032"/>
              <a:gd name="connsiteX10" fmla="*/ 3460 w 450056"/>
              <a:gd name="connsiteY10" fmla="*/ 1 h 250032"/>
              <a:gd name="connsiteX0" fmla="*/ 177291 w 450056"/>
              <a:gd name="connsiteY0" fmla="*/ 85726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278606 w 450056"/>
              <a:gd name="connsiteY4" fmla="*/ 245269 h 250032"/>
              <a:gd name="connsiteX5" fmla="*/ 221456 w 450056"/>
              <a:gd name="connsiteY5" fmla="*/ 240507 h 250032"/>
              <a:gd name="connsiteX6" fmla="*/ 152400 w 450056"/>
              <a:gd name="connsiteY6" fmla="*/ 242888 h 250032"/>
              <a:gd name="connsiteX7" fmla="*/ 90487 w 450056"/>
              <a:gd name="connsiteY7" fmla="*/ 247650 h 250032"/>
              <a:gd name="connsiteX8" fmla="*/ 3460 w 450056"/>
              <a:gd name="connsiteY8" fmla="*/ 250032 h 250032"/>
              <a:gd name="connsiteX9" fmla="*/ 0 w 450056"/>
              <a:gd name="connsiteY9" fmla="*/ 78582 h 250032"/>
              <a:gd name="connsiteX10" fmla="*/ 177291 w 450056"/>
              <a:gd name="connsiteY10" fmla="*/ 85726 h 250032"/>
              <a:gd name="connsiteX0" fmla="*/ 177291 w 450056"/>
              <a:gd name="connsiteY0" fmla="*/ 85726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278606 w 450056"/>
              <a:gd name="connsiteY4" fmla="*/ 245269 h 250032"/>
              <a:gd name="connsiteX5" fmla="*/ 221456 w 450056"/>
              <a:gd name="connsiteY5" fmla="*/ 240507 h 250032"/>
              <a:gd name="connsiteX6" fmla="*/ 152400 w 450056"/>
              <a:gd name="connsiteY6" fmla="*/ 242888 h 250032"/>
              <a:gd name="connsiteX7" fmla="*/ 90487 w 450056"/>
              <a:gd name="connsiteY7" fmla="*/ 247650 h 250032"/>
              <a:gd name="connsiteX8" fmla="*/ 3460 w 450056"/>
              <a:gd name="connsiteY8" fmla="*/ 250032 h 250032"/>
              <a:gd name="connsiteX9" fmla="*/ 0 w 450056"/>
              <a:gd name="connsiteY9" fmla="*/ 88107 h 250032"/>
              <a:gd name="connsiteX10" fmla="*/ 177291 w 450056"/>
              <a:gd name="connsiteY10" fmla="*/ 85726 h 250032"/>
              <a:gd name="connsiteX0" fmla="*/ 177291 w 450056"/>
              <a:gd name="connsiteY0" fmla="*/ 85726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278606 w 450056"/>
              <a:gd name="connsiteY4" fmla="*/ 245269 h 250032"/>
              <a:gd name="connsiteX5" fmla="*/ 221456 w 450056"/>
              <a:gd name="connsiteY5" fmla="*/ 240507 h 250032"/>
              <a:gd name="connsiteX6" fmla="*/ 95250 w 450056"/>
              <a:gd name="connsiteY6" fmla="*/ 176213 h 250032"/>
              <a:gd name="connsiteX7" fmla="*/ 90487 w 450056"/>
              <a:gd name="connsiteY7" fmla="*/ 247650 h 250032"/>
              <a:gd name="connsiteX8" fmla="*/ 3460 w 450056"/>
              <a:gd name="connsiteY8" fmla="*/ 250032 h 250032"/>
              <a:gd name="connsiteX9" fmla="*/ 0 w 450056"/>
              <a:gd name="connsiteY9" fmla="*/ 88107 h 250032"/>
              <a:gd name="connsiteX10" fmla="*/ 177291 w 450056"/>
              <a:gd name="connsiteY10" fmla="*/ 85726 h 250032"/>
              <a:gd name="connsiteX0" fmla="*/ 177291 w 450056"/>
              <a:gd name="connsiteY0" fmla="*/ 85726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278606 w 450056"/>
              <a:gd name="connsiteY4" fmla="*/ 245269 h 250032"/>
              <a:gd name="connsiteX5" fmla="*/ 285750 w 450056"/>
              <a:gd name="connsiteY5" fmla="*/ 180976 h 250032"/>
              <a:gd name="connsiteX6" fmla="*/ 95250 w 450056"/>
              <a:gd name="connsiteY6" fmla="*/ 176213 h 250032"/>
              <a:gd name="connsiteX7" fmla="*/ 90487 w 450056"/>
              <a:gd name="connsiteY7" fmla="*/ 247650 h 250032"/>
              <a:gd name="connsiteX8" fmla="*/ 3460 w 450056"/>
              <a:gd name="connsiteY8" fmla="*/ 250032 h 250032"/>
              <a:gd name="connsiteX9" fmla="*/ 0 w 450056"/>
              <a:gd name="connsiteY9" fmla="*/ 88107 h 250032"/>
              <a:gd name="connsiteX10" fmla="*/ 177291 w 450056"/>
              <a:gd name="connsiteY10" fmla="*/ 85726 h 250032"/>
              <a:gd name="connsiteX0" fmla="*/ 177291 w 450056"/>
              <a:gd name="connsiteY0" fmla="*/ 85726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278606 w 450056"/>
              <a:gd name="connsiteY4" fmla="*/ 245269 h 250032"/>
              <a:gd name="connsiteX5" fmla="*/ 285750 w 450056"/>
              <a:gd name="connsiteY5" fmla="*/ 180976 h 250032"/>
              <a:gd name="connsiteX6" fmla="*/ 95250 w 450056"/>
              <a:gd name="connsiteY6" fmla="*/ 183356 h 250032"/>
              <a:gd name="connsiteX7" fmla="*/ 90487 w 450056"/>
              <a:gd name="connsiteY7" fmla="*/ 247650 h 250032"/>
              <a:gd name="connsiteX8" fmla="*/ 3460 w 450056"/>
              <a:gd name="connsiteY8" fmla="*/ 250032 h 250032"/>
              <a:gd name="connsiteX9" fmla="*/ 0 w 450056"/>
              <a:gd name="connsiteY9" fmla="*/ 88107 h 250032"/>
              <a:gd name="connsiteX10" fmla="*/ 177291 w 450056"/>
              <a:gd name="connsiteY10" fmla="*/ 85726 h 250032"/>
              <a:gd name="connsiteX0" fmla="*/ 177291 w 450056"/>
              <a:gd name="connsiteY0" fmla="*/ 85726 h 250032"/>
              <a:gd name="connsiteX1" fmla="*/ 178593 w 450056"/>
              <a:gd name="connsiteY1" fmla="*/ 0 h 250032"/>
              <a:gd name="connsiteX2" fmla="*/ 450056 w 450056"/>
              <a:gd name="connsiteY2" fmla="*/ 1 h 250032"/>
              <a:gd name="connsiteX3" fmla="*/ 450056 w 450056"/>
              <a:gd name="connsiteY3" fmla="*/ 250032 h 250032"/>
              <a:gd name="connsiteX4" fmla="*/ 288131 w 450056"/>
              <a:gd name="connsiteY4" fmla="*/ 245269 h 250032"/>
              <a:gd name="connsiteX5" fmla="*/ 285750 w 450056"/>
              <a:gd name="connsiteY5" fmla="*/ 180976 h 250032"/>
              <a:gd name="connsiteX6" fmla="*/ 95250 w 450056"/>
              <a:gd name="connsiteY6" fmla="*/ 183356 h 250032"/>
              <a:gd name="connsiteX7" fmla="*/ 90487 w 450056"/>
              <a:gd name="connsiteY7" fmla="*/ 247650 h 250032"/>
              <a:gd name="connsiteX8" fmla="*/ 3460 w 450056"/>
              <a:gd name="connsiteY8" fmla="*/ 250032 h 250032"/>
              <a:gd name="connsiteX9" fmla="*/ 0 w 450056"/>
              <a:gd name="connsiteY9" fmla="*/ 88107 h 250032"/>
              <a:gd name="connsiteX10" fmla="*/ 177291 w 450056"/>
              <a:gd name="connsiteY10" fmla="*/ 85726 h 25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0056" h="250032">
                <a:moveTo>
                  <a:pt x="177291" y="85726"/>
                </a:moveTo>
                <a:lnTo>
                  <a:pt x="178593" y="0"/>
                </a:lnTo>
                <a:lnTo>
                  <a:pt x="450056" y="1"/>
                </a:lnTo>
                <a:lnTo>
                  <a:pt x="450056" y="250032"/>
                </a:lnTo>
                <a:lnTo>
                  <a:pt x="288131" y="245269"/>
                </a:lnTo>
                <a:cubicBezTo>
                  <a:pt x="287337" y="223838"/>
                  <a:pt x="286544" y="202407"/>
                  <a:pt x="285750" y="180976"/>
                </a:cubicBezTo>
                <a:lnTo>
                  <a:pt x="95250" y="183356"/>
                </a:lnTo>
                <a:lnTo>
                  <a:pt x="90487" y="247650"/>
                </a:lnTo>
                <a:lnTo>
                  <a:pt x="3460" y="250032"/>
                </a:lnTo>
                <a:cubicBezTo>
                  <a:pt x="2307" y="192882"/>
                  <a:pt x="1153" y="145257"/>
                  <a:pt x="0" y="88107"/>
                </a:cubicBezTo>
                <a:lnTo>
                  <a:pt x="177291" y="85726"/>
                </a:lnTo>
                <a:close/>
              </a:path>
            </a:pathLst>
          </a:custGeom>
          <a:noFill/>
          <a:ln w="28575">
            <a:solidFill>
              <a:srgbClr val="F98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3175">
                <a:solidFill>
                  <a:srgbClr val="FF5050"/>
                </a:solidFill>
                <a:prstDash val="sysDot"/>
              </a:ln>
              <a:solidFill>
                <a:schemeClr val="tx1"/>
              </a:solidFill>
            </a:endParaRPr>
          </a:p>
        </p:txBody>
      </p:sp>
      <p:grpSp>
        <p:nvGrpSpPr>
          <p:cNvPr id="3117" name="Группа 1">
            <a:extLst>
              <a:ext uri="{FF2B5EF4-FFF2-40B4-BE49-F238E27FC236}">
                <a16:creationId xmlns:a16="http://schemas.microsoft.com/office/drawing/2014/main" id="{CFAB50B9-BB95-4DD7-A151-9A25F4122399}"/>
              </a:ext>
            </a:extLst>
          </p:cNvPr>
          <p:cNvGrpSpPr>
            <a:grpSpLocks/>
          </p:cNvGrpSpPr>
          <p:nvPr/>
        </p:nvGrpSpPr>
        <p:grpSpPr bwMode="auto">
          <a:xfrm>
            <a:off x="8715853" y="6419057"/>
            <a:ext cx="1910236" cy="338554"/>
            <a:chOff x="6895626" y="6419850"/>
            <a:chExt cx="1910236" cy="338554"/>
          </a:xfrm>
        </p:grpSpPr>
        <p:sp>
          <p:nvSpPr>
            <p:cNvPr id="2053" name="Прямоугольник 2052">
              <a:extLst>
                <a:ext uri="{FF2B5EF4-FFF2-40B4-BE49-F238E27FC236}">
                  <a16:creationId xmlns:a16="http://schemas.microsoft.com/office/drawing/2014/main" id="{2AB17A8D-ACDA-4706-B396-1F9483821F14}"/>
                </a:ext>
              </a:extLst>
            </p:cNvPr>
            <p:cNvSpPr/>
            <p:nvPr/>
          </p:nvSpPr>
          <p:spPr>
            <a:xfrm>
              <a:off x="6895626" y="6488042"/>
              <a:ext cx="244475" cy="12382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n w="3175">
                  <a:solidFill>
                    <a:srgbClr val="FF5050"/>
                  </a:solidFill>
                  <a:prstDash val="sysDot"/>
                </a:ln>
                <a:solidFill>
                  <a:schemeClr val="tx1"/>
                </a:solidFill>
              </a:endParaRPr>
            </a:p>
          </p:txBody>
        </p:sp>
        <p:sp>
          <p:nvSpPr>
            <p:cNvPr id="3119" name="Прямоугольник 227">
              <a:extLst>
                <a:ext uri="{FF2B5EF4-FFF2-40B4-BE49-F238E27FC236}">
                  <a16:creationId xmlns:a16="http://schemas.microsoft.com/office/drawing/2014/main" id="{758608FB-9BE8-46C4-B150-357EFE163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0738" y="6419850"/>
              <a:ext cx="16351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 dirty="0">
                  <a:latin typeface="Arial" panose="020B0604020202020204" pitchFamily="34" charset="0"/>
                </a:rPr>
                <a:t>Площадные геохимические исследования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1909D4-E118-4C3B-82C1-BA297E20A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D52242-ABD1-4DE0-9071-EA42EB4C0FC3}"/>
              </a:ext>
            </a:extLst>
          </p:cNvPr>
          <p:cNvSpPr txBox="1"/>
          <p:nvPr/>
        </p:nvSpPr>
        <p:spPr>
          <a:xfrm>
            <a:off x="2955636" y="120072"/>
            <a:ext cx="7043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8537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59FB8F-5C9E-41DB-BAE8-80ACF62B4D67}"/>
              </a:ext>
            </a:extLst>
          </p:cNvPr>
          <p:cNvSpPr txBox="1"/>
          <p:nvPr/>
        </p:nvSpPr>
        <p:spPr>
          <a:xfrm>
            <a:off x="529433" y="535230"/>
            <a:ext cx="11133134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47675" algn="just"/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Актуальность:</a:t>
            </a:r>
          </a:p>
          <a:p>
            <a:pPr indent="447675" algn="just"/>
            <a:r>
              <a:rPr lang="ru-RU" dirty="0">
                <a:latin typeface="Arial" pitchFamily="34" charset="0"/>
                <a:cs typeface="Arial" pitchFamily="34" charset="0"/>
              </a:rPr>
              <a:t>В связи с сокращением фонда легко-открываемых приповерхностных рудных месторождений,  перед геологической службой Республики Узбекистан стоит задача по переходу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на качественно  новую </a:t>
            </a:r>
            <a:r>
              <a:rPr lang="ru-RU" dirty="0">
                <a:latin typeface="Arial" pitchFamily="34" charset="0"/>
                <a:cs typeface="Arial" pitchFamily="34" charset="0"/>
              </a:rPr>
              <a:t>ступень геологоразведочных работ, предполагающую поиски рудных скоплений на перекрытых чехлом площадях и слепых рудных тел на глубоких горизонтах. Для подобных исследований необходимо повышение достоверности прогноза на основе обновленных геологических карт масштабов 1:500 000 – 1:50 000, дневной поверхности и поверхности фундамента.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F72ADD-4338-4F67-B7A4-953081B6E21C}"/>
              </a:ext>
            </a:extLst>
          </p:cNvPr>
          <p:cNvSpPr/>
          <p:nvPr/>
        </p:nvSpPr>
        <p:spPr>
          <a:xfrm>
            <a:off x="529433" y="3083560"/>
            <a:ext cx="11133134" cy="34660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проведении работ использовались: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Геологические карты масштаба 1:500 000 - Республики  Узбекистан (В.В. Козырев, </a:t>
            </a:r>
            <a:r>
              <a:rPr lang="ru-RU" sz="1600" spc="-1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В.В.Михайлов</a:t>
            </a:r>
            <a: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др., 1998),  Киргизии (1980), Геологическая карта Таджикистана (1984);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Легенда к Геологической карте Средней Азии м-ба 1:1 500 000 (Власов, 1984), а также результаты геологических съемок масштаба 1:50 000 – 200 000;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«Геодинамическая карта </a:t>
            </a:r>
            <a:r>
              <a:rPr lang="ru-RU" sz="1600" spc="-1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домезозойского</a:t>
            </a:r>
            <a: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фундамента территории Узбекистана  масштаба 1:500 000» </a:t>
            </a:r>
            <a:b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(Р.Х. Миркамалов и др., 2011г.);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«Структурно-геологическая карта Тянь-Шаня» масштаба 1:500 000 (Ю.С. </a:t>
            </a:r>
            <a:r>
              <a:rPr lang="ru-RU" sz="1600" spc="-1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Бискэ</a:t>
            </a:r>
            <a: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1995г.).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Кроме того, при подготовке паспортов свит были использованы: Стратиграфические словари Узбекистана (2000), Киргизии (2015).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Существенную помощь в составлении легенды оказали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А.И.Ким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И.М.Абдуазимова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Т.М.Кремлякова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И.А.Ким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другие сотрудники Стратиграфической партии КГПЭ. </a:t>
            </a:r>
          </a:p>
        </p:txBody>
      </p:sp>
    </p:spTree>
    <p:extLst>
      <p:ext uri="{BB962C8B-B14F-4D97-AF65-F5344CB8AC3E}">
        <p14:creationId xmlns:p14="http://schemas.microsoft.com/office/powerpoint/2010/main" val="209375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B66400-B48C-4198-9978-9D796E345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12" y="3621845"/>
            <a:ext cx="5633935" cy="300826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BA7D01-8377-4127-854E-969C1A3462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6"/>
          <a:stretch/>
        </p:blipFill>
        <p:spPr>
          <a:xfrm>
            <a:off x="6175511" y="209328"/>
            <a:ext cx="5633935" cy="321967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5DC77DA-25C3-4A59-B822-AC4E77AB7D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805876"/>
              </p:ext>
            </p:extLst>
          </p:nvPr>
        </p:nvGraphicFramePr>
        <p:xfrm>
          <a:off x="242280" y="188599"/>
          <a:ext cx="5774207" cy="4291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CorelDRAW" r:id="rId5" imgW="8327441" imgH="6935932" progId="CorelDraw.Graphic.22">
                  <p:embed/>
                </p:oleObj>
              </mc:Choice>
              <mc:Fallback>
                <p:oleObj name="CorelDRAW" r:id="rId5" imgW="8327441" imgH="6935932" progId="CorelDraw.Graphic.2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55DC77DA-25C3-4A59-B822-AC4E77AB7D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2280" y="188599"/>
                        <a:ext cx="5774207" cy="4291961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2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A810F7A-A1E4-417D-9A38-0BDD42FE0B1F}"/>
              </a:ext>
            </a:extLst>
          </p:cNvPr>
          <p:cNvSpPr txBox="1"/>
          <p:nvPr/>
        </p:nvSpPr>
        <p:spPr>
          <a:xfrm>
            <a:off x="242278" y="4608235"/>
            <a:ext cx="5774209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Геологическая карта масштаба 1:500 000 может быть использована для следующих целей:</a:t>
            </a:r>
          </a:p>
          <a:p>
            <a:pPr algn="just"/>
            <a:r>
              <a:rPr lang="ru-RU" sz="1400" dirty="0"/>
              <a:t>- в печатном варианте для наглядной демонстрации геологического строения и размещения полезных ископаемых на охватываемой площади;</a:t>
            </a:r>
          </a:p>
          <a:p>
            <a:pPr algn="just"/>
            <a:r>
              <a:rPr lang="ru-RU" sz="1400" dirty="0"/>
              <a:t>- в электронном варианте для мониторинга и прогноза полезных ископаемых;</a:t>
            </a:r>
          </a:p>
          <a:p>
            <a:pPr algn="just"/>
            <a:r>
              <a:rPr lang="ru-RU" sz="1400" dirty="0"/>
              <a:t>- в альбомном варианте в качестве учебного пособия для студентов </a:t>
            </a:r>
            <a:br>
              <a:rPr lang="ru-RU" sz="1400" dirty="0"/>
            </a:br>
            <a:r>
              <a:rPr lang="ru-RU" sz="1400" dirty="0"/>
              <a:t>и презентационного материала для инвесторов. </a:t>
            </a:r>
          </a:p>
        </p:txBody>
      </p:sp>
    </p:spTree>
    <p:extLst>
      <p:ext uri="{BB962C8B-B14F-4D97-AF65-F5344CB8AC3E}">
        <p14:creationId xmlns:p14="http://schemas.microsoft.com/office/powerpoint/2010/main" val="2366054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3A7394-E96D-4989-9E35-06F00C92C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7698" r="3102" b="16794"/>
          <a:stretch/>
        </p:blipFill>
        <p:spPr>
          <a:xfrm>
            <a:off x="189324" y="66058"/>
            <a:ext cx="5926045" cy="33191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28D440-BBE5-4F2A-8025-7B9A97628E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7297" r="6874" b="8397"/>
          <a:stretch/>
        </p:blipFill>
        <p:spPr>
          <a:xfrm>
            <a:off x="189324" y="3455317"/>
            <a:ext cx="5910731" cy="33191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C3C233-F0DB-46AE-8BDC-CA4973D93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" t="2904" r="1877" b="2470"/>
          <a:stretch/>
        </p:blipFill>
        <p:spPr>
          <a:xfrm>
            <a:off x="6385672" y="67056"/>
            <a:ext cx="5553456" cy="3318139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8B83CE-BAFB-4561-8D6C-C87EB6821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9" t="2284" r="756" b="1376"/>
          <a:stretch/>
        </p:blipFill>
        <p:spPr>
          <a:xfrm>
            <a:off x="6385672" y="3455317"/>
            <a:ext cx="5553456" cy="3318139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443813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D65C06-65BC-41E7-9EA8-B4B646834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8" y="452846"/>
            <a:ext cx="9890033" cy="6209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94F82-14EA-4919-B6B6-683A7E2A5FBE}"/>
              </a:ext>
            </a:extLst>
          </p:cNvPr>
          <p:cNvSpPr txBox="1"/>
          <p:nvPr/>
        </p:nvSpPr>
        <p:spPr>
          <a:xfrm>
            <a:off x="2308061" y="83514"/>
            <a:ext cx="732892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СХЕМА КОРРЕЛЯЦИИ КАРТИРУЕМЫХ ПАЛЕОЗОЙСКИХ ПОДРАЗДЕЛЕЙ </a:t>
            </a:r>
          </a:p>
        </p:txBody>
      </p:sp>
    </p:spTree>
    <p:extLst>
      <p:ext uri="{BB962C8B-B14F-4D97-AF65-F5344CB8AC3E}">
        <p14:creationId xmlns:p14="http://schemas.microsoft.com/office/powerpoint/2010/main" val="2224188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3AB4F8-8882-4895-9C25-04E1208D90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5"/>
          <a:stretch/>
        </p:blipFill>
        <p:spPr>
          <a:xfrm>
            <a:off x="1077747" y="4677255"/>
            <a:ext cx="10149728" cy="21674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40750-CBC1-4936-97E2-AA464A1F2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/>
          <a:stretch/>
        </p:blipFill>
        <p:spPr>
          <a:xfrm>
            <a:off x="1077747" y="497839"/>
            <a:ext cx="10149728" cy="21674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E57A8B-532C-425E-A5C8-719C6C6865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13093" r="1220" b="3748"/>
          <a:stretch/>
        </p:blipFill>
        <p:spPr>
          <a:xfrm>
            <a:off x="1077747" y="2641599"/>
            <a:ext cx="10149726" cy="20351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7F3C3-F8AB-4163-A10F-E3FC889F9C04}"/>
              </a:ext>
            </a:extLst>
          </p:cNvPr>
          <p:cNvSpPr txBox="1"/>
          <p:nvPr/>
        </p:nvSpPr>
        <p:spPr>
          <a:xfrm>
            <a:off x="2005580" y="64127"/>
            <a:ext cx="7748019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Сводная легенда для </a:t>
            </a:r>
            <a:r>
              <a:rPr lang="ru-RU" sz="1600" b="1" dirty="0" err="1">
                <a:solidFill>
                  <a:schemeClr val="tx1"/>
                </a:solidFill>
              </a:rPr>
              <a:t>домезозойских</a:t>
            </a:r>
            <a:r>
              <a:rPr lang="ru-RU" sz="1600" b="1" dirty="0">
                <a:solidFill>
                  <a:schemeClr val="tx1"/>
                </a:solidFill>
              </a:rPr>
              <a:t> образований (3 полоса) </a:t>
            </a:r>
          </a:p>
        </p:txBody>
      </p:sp>
    </p:spTree>
    <p:extLst>
      <p:ext uri="{BB962C8B-B14F-4D97-AF65-F5344CB8AC3E}">
        <p14:creationId xmlns:p14="http://schemas.microsoft.com/office/powerpoint/2010/main" val="1937193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70C07D-4615-48CD-BD3A-CDE085391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4" y="78199"/>
            <a:ext cx="10539496" cy="670160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8103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D2506BA-9121-473B-8BBB-1026C0F70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22" y="203595"/>
            <a:ext cx="5911398" cy="64237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AE0C79-4B8F-4ADE-BF81-62CCCF3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5" y="203595"/>
            <a:ext cx="5911398" cy="64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79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31350E7-7E48-41F5-A85E-1B641A017C0D}"/>
              </a:ext>
            </a:extLst>
          </p:cNvPr>
          <p:cNvGrpSpPr/>
          <p:nvPr/>
        </p:nvGrpSpPr>
        <p:grpSpPr>
          <a:xfrm>
            <a:off x="1394457" y="57938"/>
            <a:ext cx="8868368" cy="6742123"/>
            <a:chOff x="80007" y="114298"/>
            <a:chExt cx="8868368" cy="674212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DAE704F-8A5D-4600-9D57-FD081361D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872" y="1471127"/>
              <a:ext cx="1246147" cy="135414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3F4EC37-7E16-4AD5-AE73-2267D5FC5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716" y="1436164"/>
              <a:ext cx="1246147" cy="135414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8DDEDAB-B2ED-45EF-8D48-EC7E2A4A0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429" y="1436164"/>
              <a:ext cx="1246147" cy="1354142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865B287-1EDD-48E8-B342-BAFD2579D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103" y="1428734"/>
              <a:ext cx="1246148" cy="135414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E60D62E-04DA-4488-9808-C214177E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68" y="114298"/>
              <a:ext cx="1235918" cy="134302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0E394CE-DAC8-48E1-A2E9-ACFDEB16E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86" y="122213"/>
              <a:ext cx="1249865" cy="1358184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FE9C35F-9A7B-46CB-B9CA-75A223DF5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716" y="122213"/>
              <a:ext cx="1249866" cy="1358184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063D221-6C44-4AFC-8804-71F0D4A5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9" y="1483609"/>
              <a:ext cx="1249866" cy="1358184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27C313AA-E28D-4749-BC77-1514FC852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593" y="4139009"/>
              <a:ext cx="1246148" cy="1354144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8882D85-52CE-4AA2-8C27-A36648122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759" y="4108466"/>
              <a:ext cx="1242313" cy="134997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D04C2AF-5C5F-4BFC-A892-209EF7757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149" y="4108466"/>
              <a:ext cx="1242313" cy="1349977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18C3D652-516B-4F39-B2F4-2B02E1704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796" y="4137021"/>
              <a:ext cx="1189344" cy="1292417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D7B0D2E-236F-4332-834D-94F3EB09C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647" y="2790307"/>
              <a:ext cx="1330728" cy="1446054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E8EDF374-4C3D-43E3-8B88-D42516833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221" y="5491165"/>
              <a:ext cx="1256373" cy="1365256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3B8D1AC8-E9E2-4699-A9C6-B7189FF8B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148" y="5444516"/>
              <a:ext cx="1256373" cy="136525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1570A9C-26D5-4078-A9D1-B62B349F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7" y="2829977"/>
              <a:ext cx="1249865" cy="1358184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0259B56-FBC6-4CEC-B208-BF9A36F15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428" y="2800972"/>
              <a:ext cx="1276558" cy="1387189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B779FF5-DB28-4B1D-822A-6974DD210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369" y="2819574"/>
              <a:ext cx="1246372" cy="1354143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946B20D-D704-42A6-940D-20B044BB7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764" y="2800971"/>
              <a:ext cx="1231325" cy="133803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FA613127-68BC-46CA-B7B0-89BFD8684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594" y="2782878"/>
              <a:ext cx="1246148" cy="135414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D2506BA-9121-473B-8BBB-1026C0F7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7238" y="2782480"/>
              <a:ext cx="1214460" cy="131971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1DB3C95-FC54-45A4-A271-C7EEAB5B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474" y="1373520"/>
              <a:ext cx="1330728" cy="144605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848291B-53E3-42F6-ACE4-701ED24C9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942" y="1399558"/>
              <a:ext cx="1272630" cy="1382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3117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2750</TotalTime>
  <Words>787</Words>
  <Application>Microsoft Office PowerPoint</Application>
  <PresentationFormat>Широкоэкранный</PresentationFormat>
  <Paragraphs>60</Paragraphs>
  <Slides>16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Bookman Old Style</vt:lpstr>
      <vt:lpstr>Calibri</vt:lpstr>
      <vt:lpstr>Calibri Light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PAVILION</cp:lastModifiedBy>
  <cp:revision>120</cp:revision>
  <dcterms:created xsi:type="dcterms:W3CDTF">2022-06-15T07:15:19Z</dcterms:created>
  <dcterms:modified xsi:type="dcterms:W3CDTF">2023-04-22T16:21:56Z</dcterms:modified>
</cp:coreProperties>
</file>