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429" r:id="rId4"/>
    <p:sldId id="428" r:id="rId5"/>
    <p:sldId id="430" r:id="rId6"/>
    <p:sldId id="398" r:id="rId7"/>
    <p:sldId id="385" r:id="rId8"/>
    <p:sldId id="423" r:id="rId9"/>
    <p:sldId id="424" r:id="rId10"/>
    <p:sldId id="425" r:id="rId11"/>
    <p:sldId id="426" r:id="rId12"/>
    <p:sldId id="400" r:id="rId13"/>
    <p:sldId id="404" r:id="rId14"/>
    <p:sldId id="427" r:id="rId15"/>
    <p:sldId id="41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40" userDrawn="1">
          <p15:clr>
            <a:srgbClr val="A4A3A4"/>
          </p15:clr>
        </p15:guide>
        <p15:guide id="2" pos="937" userDrawn="1">
          <p15:clr>
            <a:srgbClr val="A4A3A4"/>
          </p15:clr>
        </p15:guide>
        <p15:guide id="3" pos="2275" userDrawn="1">
          <p15:clr>
            <a:srgbClr val="A4A3A4"/>
          </p15:clr>
        </p15:guide>
        <p15:guide id="4" orient="horz" pos="3690" userDrawn="1">
          <p15:clr>
            <a:srgbClr val="A4A3A4"/>
          </p15:clr>
        </p15:guide>
        <p15:guide id="5" pos="5428" userDrawn="1">
          <p15:clr>
            <a:srgbClr val="A4A3A4"/>
          </p15:clr>
        </p15:guide>
        <p15:guide id="6" pos="6788" userDrawn="1">
          <p15:clr>
            <a:srgbClr val="A4A3A4"/>
          </p15:clr>
        </p15:guide>
        <p15:guide id="7" orient="horz" pos="2024" userDrawn="1">
          <p15:clr>
            <a:srgbClr val="A4A3A4"/>
          </p15:clr>
        </p15:guide>
        <p15:guide id="8" orient="horz" pos="6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92673B"/>
    <a:srgbClr val="7798D3"/>
    <a:srgbClr val="3A66B4"/>
    <a:srgbClr val="203864"/>
    <a:srgbClr val="FF8001"/>
    <a:srgbClr val="02B6CE"/>
    <a:srgbClr val="4D6491"/>
    <a:srgbClr val="B0BCD4"/>
    <a:srgbClr val="829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378" autoAdjust="0"/>
    <p:restoredTop sz="93593" autoAdjust="0"/>
  </p:normalViewPr>
  <p:slideViewPr>
    <p:cSldViewPr snapToGrid="0">
      <p:cViewPr>
        <p:scale>
          <a:sx n="100" d="100"/>
          <a:sy n="100" d="100"/>
        </p:scale>
        <p:origin x="-660" y="-210"/>
      </p:cViewPr>
      <p:guideLst>
        <p:guide orient="horz" pos="2340"/>
        <p:guide orient="horz" pos="3690"/>
        <p:guide orient="horz" pos="2024"/>
        <p:guide orient="horz" pos="686"/>
        <p:guide pos="937"/>
        <p:guide pos="2275"/>
        <p:guide pos="5428"/>
        <p:guide pos="67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1847130475799755E-2"/>
          <c:w val="1"/>
          <c:h val="0.982867086437516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id_rgi_object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1F4E79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96-4830-A67A-445C8CEDD751}"/>
              </c:ext>
            </c:extLst>
          </c:dPt>
          <c:dPt>
            <c:idx val="1"/>
            <c:bubble3D val="0"/>
            <c:spPr>
              <a:solidFill>
                <a:srgbClr val="0083C4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96-4830-A67A-445C8CEDD751}"/>
              </c:ext>
            </c:extLst>
          </c:dPt>
          <c:dPt>
            <c:idx val="2"/>
            <c:bubble3D val="0"/>
            <c:spPr>
              <a:solidFill>
                <a:srgbClr val="00ADEA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96-4830-A67A-445C8CEDD751}"/>
              </c:ext>
            </c:extLst>
          </c:dPt>
          <c:dPt>
            <c:idx val="3"/>
            <c:bubble3D val="0"/>
            <c:spPr>
              <a:solidFill>
                <a:srgbClr val="09D0FF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A96-4830-A67A-445C8CEDD751}"/>
              </c:ext>
            </c:extLst>
          </c:dPt>
          <c:dPt>
            <c:idx val="4"/>
            <c:bubble3D val="0"/>
            <c:spPr>
              <a:solidFill>
                <a:srgbClr val="0090A4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A96-4830-A67A-445C8CEDD751}"/>
              </c:ext>
            </c:extLst>
          </c:dPt>
          <c:dPt>
            <c:idx val="5"/>
            <c:bubble3D val="0"/>
            <c:spPr>
              <a:solidFill>
                <a:srgbClr val="03D7CD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A96-4830-A67A-445C8CEDD751}"/>
              </c:ext>
            </c:extLst>
          </c:dPt>
          <c:dPt>
            <c:idx val="6"/>
            <c:bubble3D val="0"/>
            <c:spPr>
              <a:solidFill>
                <a:srgbClr val="19BDB5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A96-4830-A67A-445C8CEDD751}"/>
              </c:ext>
            </c:extLst>
          </c:dPt>
          <c:dPt>
            <c:idx val="7"/>
            <c:bubble3D val="0"/>
            <c:spPr>
              <a:solidFill>
                <a:srgbClr val="1E9E76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A96-4830-A67A-445C8CEDD751}"/>
              </c:ext>
            </c:extLst>
          </c:dPt>
          <c:dPt>
            <c:idx val="8"/>
            <c:bubble3D val="0"/>
            <c:spPr>
              <a:solidFill>
                <a:srgbClr val="67D729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A96-4830-A67A-445C8CEDD751}"/>
              </c:ext>
            </c:extLst>
          </c:dPt>
          <c:dPt>
            <c:idx val="9"/>
            <c:bubble3D val="0"/>
            <c:spPr>
              <a:solidFill>
                <a:srgbClr val="A4D32D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A96-4830-A67A-445C8CEDD751}"/>
              </c:ext>
            </c:extLst>
          </c:dPt>
          <c:cat>
            <c:strRef>
              <c:f>Лист1!$A$2:$A$11</c:f>
              <c:strCache>
                <c:ptCount val="10"/>
                <c:pt idx="0">
                  <c:v>ФГБУ "Росгеолфонд"</c:v>
                </c:pt>
                <c:pt idx="1">
                  <c:v>ФБУ "ТФГИ по ДФО"</c:v>
                </c:pt>
                <c:pt idx="2">
                  <c:v>ФБУ "ТФГИ по СФО"</c:v>
                </c:pt>
                <c:pt idx="3">
                  <c:v>ФБУ "ТФГИ по ПФО"</c:v>
                </c:pt>
                <c:pt idx="4">
                  <c:v>ФБУ "ТФГИ по УФО"</c:v>
                </c:pt>
                <c:pt idx="5">
                  <c:v>ФБУ "ТФГИ по ЦФО"</c:v>
                </c:pt>
                <c:pt idx="6">
                  <c:v>ФБУ "ТФГИ по СЗФО"</c:v>
                </c:pt>
                <c:pt idx="7">
                  <c:v>ФБУ "ТФГИ по ЮФО"</c:v>
                </c:pt>
                <c:pt idx="8">
                  <c:v>ГБУ Республики Крым ТФГИ</c:v>
                </c:pt>
                <c:pt idx="9">
                  <c:v>Другие организации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1062806</c:v>
                </c:pt>
                <c:pt idx="1">
                  <c:v>193927</c:v>
                </c:pt>
                <c:pt idx="2">
                  <c:v>188707</c:v>
                </c:pt>
                <c:pt idx="3">
                  <c:v>180362</c:v>
                </c:pt>
                <c:pt idx="4">
                  <c:v>119956</c:v>
                </c:pt>
                <c:pt idx="5">
                  <c:v>99274</c:v>
                </c:pt>
                <c:pt idx="6">
                  <c:v>97519</c:v>
                </c:pt>
                <c:pt idx="7">
                  <c:v>97488</c:v>
                </c:pt>
                <c:pt idx="8">
                  <c:v>7937</c:v>
                </c:pt>
                <c:pt idx="9">
                  <c:v>200656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0A96-4830-A67A-445C8CEDD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98101188209292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id_rgi_object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CCFFA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52-4134-83DD-1C1828158FF4}"/>
              </c:ext>
            </c:extLst>
          </c:dPt>
          <c:dPt>
            <c:idx val="1"/>
            <c:bubble3D val="0"/>
            <c:spPr>
              <a:solidFill>
                <a:srgbClr val="57AFF7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52-4134-83DD-1C1828158FF4}"/>
              </c:ext>
            </c:extLst>
          </c:dPt>
          <c:dPt>
            <c:idx val="2"/>
            <c:bubble3D val="0"/>
            <c:spPr>
              <a:solidFill>
                <a:srgbClr val="0B8AF3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52-4134-83DD-1C1828158FF4}"/>
              </c:ext>
            </c:extLst>
          </c:dPt>
          <c:dPt>
            <c:idx val="3"/>
            <c:bubble3D val="0"/>
            <c:spPr>
              <a:solidFill>
                <a:srgbClr val="7A90FE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52-4134-83DD-1C1828158FF4}"/>
              </c:ext>
            </c:extLst>
          </c:dPt>
          <c:dPt>
            <c:idx val="4"/>
            <c:bubble3D val="0"/>
            <c:spPr>
              <a:solidFill>
                <a:srgbClr val="4952FD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A52-4134-83DD-1C1828158FF4}"/>
              </c:ext>
            </c:extLst>
          </c:dPt>
          <c:dPt>
            <c:idx val="5"/>
            <c:bubble3D val="0"/>
            <c:spPr>
              <a:solidFill>
                <a:srgbClr val="8C7DFF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A52-4134-83DD-1C1828158FF4}"/>
              </c:ext>
            </c:extLst>
          </c:dPt>
          <c:dPt>
            <c:idx val="6"/>
            <c:bubble3D val="0"/>
            <c:spPr>
              <a:solidFill>
                <a:srgbClr val="BDABFF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A52-4134-83DD-1C1828158FF4}"/>
              </c:ext>
            </c:extLst>
          </c:dPt>
          <c:cat>
            <c:strRef>
              <c:f>Лист1!$A$2:$A$8</c:f>
              <c:strCache>
                <c:ptCount val="7"/>
                <c:pt idx="0">
                  <c:v>Геологический отчет</c:v>
                </c:pt>
                <c:pt idx="1">
                  <c:v>Карточка изученности</c:v>
                </c:pt>
                <c:pt idx="2">
                  <c:v>Протокол</c:v>
                </c:pt>
                <c:pt idx="3">
                  <c:v>Карточка учета буровой скважины на воду</c:v>
                </c:pt>
                <c:pt idx="4">
                  <c:v>Паспорт ГКМ</c:v>
                </c:pt>
                <c:pt idx="5">
                  <c:v>Изданные карты</c:v>
                </c:pt>
                <c:pt idx="6">
                  <c:v>Другие объекты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978259</c:v>
                </c:pt>
                <c:pt idx="1">
                  <c:v>611852</c:v>
                </c:pt>
                <c:pt idx="2">
                  <c:v>205223</c:v>
                </c:pt>
                <c:pt idx="3">
                  <c:v>169045</c:v>
                </c:pt>
                <c:pt idx="4">
                  <c:v>125631</c:v>
                </c:pt>
                <c:pt idx="5">
                  <c:v>38508</c:v>
                </c:pt>
                <c:pt idx="6">
                  <c:v>178101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A52-4134-83DD-1C1828158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7040705131383E-2"/>
          <c:y val="0"/>
          <c:w val="0.98282959294868621"/>
          <c:h val="0.966000495908752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id_rgi_object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1F4E79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E8-4AB6-BAC2-4B073003D387}"/>
              </c:ext>
            </c:extLst>
          </c:dPt>
          <c:dPt>
            <c:idx val="1"/>
            <c:bubble3D val="0"/>
            <c:spPr>
              <a:solidFill>
                <a:srgbClr val="00ADEA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E8-4AB6-BAC2-4B073003D387}"/>
              </c:ext>
            </c:extLst>
          </c:dPt>
          <c:dPt>
            <c:idx val="2"/>
            <c:bubble3D val="0"/>
            <c:spPr>
              <a:solidFill>
                <a:srgbClr val="09D0FF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E8-4AB6-BAC2-4B073003D387}"/>
              </c:ext>
            </c:extLst>
          </c:dPt>
          <c:dPt>
            <c:idx val="3"/>
            <c:bubble3D val="0"/>
            <c:spPr>
              <a:solidFill>
                <a:srgbClr val="03D7CD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E8-4AB6-BAC2-4B073003D387}"/>
              </c:ext>
            </c:extLst>
          </c:dPt>
          <c:dPt>
            <c:idx val="4"/>
            <c:bubble3D val="0"/>
            <c:spPr>
              <a:solidFill>
                <a:srgbClr val="0090A4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E8-4AB6-BAC2-4B073003D387}"/>
              </c:ext>
            </c:extLst>
          </c:dPt>
          <c:dPt>
            <c:idx val="5"/>
            <c:bubble3D val="0"/>
            <c:spPr>
              <a:solidFill>
                <a:srgbClr val="19BDB5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E8-4AB6-BAC2-4B073003D387}"/>
              </c:ext>
            </c:extLst>
          </c:dPt>
          <c:dPt>
            <c:idx val="6"/>
            <c:bubble3D val="0"/>
            <c:spPr>
              <a:solidFill>
                <a:srgbClr val="0083C4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6E8-4AB6-BAC2-4B073003D387}"/>
              </c:ext>
            </c:extLst>
          </c:dPt>
          <c:dPt>
            <c:idx val="7"/>
            <c:bubble3D val="0"/>
            <c:spPr>
              <a:solidFill>
                <a:srgbClr val="A4D32D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6E8-4AB6-BAC2-4B073003D387}"/>
              </c:ext>
            </c:extLst>
          </c:dPt>
          <c:dPt>
            <c:idx val="8"/>
            <c:bubble3D val="0"/>
            <c:spPr>
              <a:solidFill>
                <a:srgbClr val="1E9E76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6E8-4AB6-BAC2-4B073003D387}"/>
              </c:ext>
            </c:extLst>
          </c:dPt>
          <c:dPt>
            <c:idx val="9"/>
            <c:bubble3D val="0"/>
            <c:spPr>
              <a:solidFill>
                <a:srgbClr val="67D729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6E8-4AB6-BAC2-4B073003D387}"/>
              </c:ext>
            </c:extLst>
          </c:dPt>
          <c:cat>
            <c:strRef>
              <c:f>Лист1!$A$2:$A$11</c:f>
              <c:strCache>
                <c:ptCount val="10"/>
                <c:pt idx="0">
                  <c:v>ФГБУ "Росгеолфонд"</c:v>
                </c:pt>
                <c:pt idx="1">
                  <c:v>ФБУ "ТФГИ по СФО"</c:v>
                </c:pt>
                <c:pt idx="2">
                  <c:v>ФБУ "ТФГИ по ПФО"</c:v>
                </c:pt>
                <c:pt idx="3">
                  <c:v>ФБУ "ТФГИ по ЦФО"</c:v>
                </c:pt>
                <c:pt idx="4">
                  <c:v>ФБУ "ТФГИ по УФО"</c:v>
                </c:pt>
                <c:pt idx="5">
                  <c:v>ФБУ "ТФГИ по СЗФО"</c:v>
                </c:pt>
                <c:pt idx="6">
                  <c:v>ФБУ "ТФГИ по ДФО"</c:v>
                </c:pt>
                <c:pt idx="7">
                  <c:v>Другие организации</c:v>
                </c:pt>
                <c:pt idx="8">
                  <c:v>ФБУ "ТФГИ по ЮФО"</c:v>
                </c:pt>
                <c:pt idx="9">
                  <c:v>ГБУ Республики Крым ТФГИ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250682</c:v>
                </c:pt>
                <c:pt idx="1">
                  <c:v>2656</c:v>
                </c:pt>
                <c:pt idx="2">
                  <c:v>1803</c:v>
                </c:pt>
                <c:pt idx="3">
                  <c:v>1793</c:v>
                </c:pt>
                <c:pt idx="4">
                  <c:v>1668</c:v>
                </c:pt>
                <c:pt idx="5">
                  <c:v>1074</c:v>
                </c:pt>
                <c:pt idx="6">
                  <c:v>1024</c:v>
                </c:pt>
                <c:pt idx="7">
                  <c:v>885</c:v>
                </c:pt>
                <c:pt idx="8">
                  <c:v>554</c:v>
                </c:pt>
                <c:pt idx="9">
                  <c:v>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6E8-4AB6-BAC2-4B073003D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656712112660007E-2"/>
          <c:w val="0.98146139030944157"/>
          <c:h val="0.987343287887340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id_rgi_object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7A90FE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D1-447F-9A93-61F78AC575EC}"/>
              </c:ext>
            </c:extLst>
          </c:dPt>
          <c:dPt>
            <c:idx val="1"/>
            <c:bubble3D val="0"/>
            <c:spPr>
              <a:solidFill>
                <a:srgbClr val="4952FD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D1-447F-9A93-61F78AC575EC}"/>
              </c:ext>
            </c:extLst>
          </c:dPt>
          <c:dPt>
            <c:idx val="2"/>
            <c:bubble3D val="0"/>
            <c:spPr>
              <a:solidFill>
                <a:srgbClr val="9CCFFA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D1-447F-9A93-61F78AC575EC}"/>
              </c:ext>
            </c:extLst>
          </c:dPt>
          <c:dPt>
            <c:idx val="3"/>
            <c:bubble3D val="0"/>
            <c:spPr>
              <a:solidFill>
                <a:srgbClr val="0B8AF3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D1-447F-9A93-61F78AC575EC}"/>
              </c:ext>
            </c:extLst>
          </c:dPt>
          <c:dPt>
            <c:idx val="4"/>
            <c:bubble3D val="0"/>
            <c:spPr>
              <a:solidFill>
                <a:srgbClr val="8C7DFF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FD1-447F-9A93-61F78AC575EC}"/>
              </c:ext>
            </c:extLst>
          </c:dPt>
          <c:cat>
            <c:strRef>
              <c:f>Лист1!$A$2:$A$6</c:f>
              <c:strCache>
                <c:ptCount val="5"/>
                <c:pt idx="0">
                  <c:v>Буровая скважина на воду</c:v>
                </c:pt>
                <c:pt idx="1">
                  <c:v>Паспорт ГКМ</c:v>
                </c:pt>
                <c:pt idx="2">
                  <c:v>Геологический отчет</c:v>
                </c:pt>
                <c:pt idx="3">
                  <c:v>Протокол</c:v>
                </c:pt>
                <c:pt idx="4">
                  <c:v>Изданные карты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156511</c:v>
                </c:pt>
                <c:pt idx="1">
                  <c:v>57337</c:v>
                </c:pt>
                <c:pt idx="2">
                  <c:v>93294</c:v>
                </c:pt>
                <c:pt idx="3">
                  <c:v>11264</c:v>
                </c:pt>
                <c:pt idx="4">
                  <c:v>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FD1-447F-9A93-61F78AC57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7EE6-F8B3-432C-A3AF-8DA551956B4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87A3D-BB68-4EAD-91E7-4A711CA72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7A3D-BB68-4EAD-91E7-4A711CA723D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8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7A3D-BB68-4EAD-91E7-4A711CA723D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8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7A3D-BB68-4EAD-91E7-4A711CA723D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83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7A3D-BB68-4EAD-91E7-4A711CA723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48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8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0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5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24.04.2023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0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24.04.2023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8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24.04.2023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42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24.04.2023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1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24.04.2023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85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24.04.2023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36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24.04.2023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45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24.04.2023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3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20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24.04.2023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559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24.04.2023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92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24.04.2023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50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234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1261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6114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624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9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982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452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506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36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82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8674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369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450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788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7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6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84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27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1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6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B19FE-7B69-4198-8CDD-AAE7AC39FC1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7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BCCCED-1CE1-8A4F-B76A-310BDCE2AA38}" type="datetimeFigureOut">
              <a:rPr lang="ru-RU"/>
              <a:t>24.04.2023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7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fld id="{85F2F7C2-1C51-43F0-9613-78F1B1646D65}" type="datetime1">
              <a:rPr lang="en-US" sz="1200" spc="-1">
                <a:solidFill>
                  <a:srgbClr val="8B8B8B"/>
                </a:solidFill>
                <a:latin typeface="Calibri"/>
              </a:rPr>
              <a:pPr/>
              <a:t>4/24/2023</a:t>
            </a:fld>
            <a:endParaRPr lang="ru-RU" sz="1200" spc="-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spc="-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/>
            <a:fld id="{65F2FEBD-8A36-489C-8892-9AF15AC9921E}" type="slidenum">
              <a:rPr lang="en-US" sz="1200" spc="-1">
                <a:solidFill>
                  <a:srgbClr val="8B8B8B"/>
                </a:solidFill>
                <a:latin typeface="Calibri"/>
              </a:rPr>
              <a:pPr algn="r"/>
              <a:t>‹#›</a:t>
            </a:fld>
            <a:endParaRPr lang="ru-RU" sz="1200" spc="-1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747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ubsoil@rfgf.r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354BBCA7-7FBD-4CA0-9D58-75EE97A4A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8608"/>
            <a:ext cx="12192000" cy="4279392"/>
          </a:xfrm>
          <a:prstGeom prst="rect">
            <a:avLst/>
          </a:prstGeom>
        </p:spPr>
      </p:pic>
      <p:sp>
        <p:nvSpPr>
          <p:cNvPr id="663" name="CustomShape 1"/>
          <p:cNvSpPr/>
          <p:nvPr/>
        </p:nvSpPr>
        <p:spPr>
          <a:xfrm>
            <a:off x="978633" y="2754779"/>
            <a:ext cx="2913354" cy="702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000" spc="4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АРАКЧЕЕ</a:t>
            </a:r>
            <a:r>
              <a:rPr lang="ru-RU" sz="3000" spc="299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4000" b="1" spc="-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000" spc="-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1600" b="1" spc="2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Дмитрий Борисови</a:t>
            </a:r>
            <a:r>
              <a:rPr lang="ru-RU" sz="1600" b="1" spc="29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</a:t>
            </a:r>
            <a:endParaRPr lang="ru-RU" sz="1600" spc="-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CustomShape 5"/>
          <p:cNvSpPr/>
          <p:nvPr/>
        </p:nvSpPr>
        <p:spPr>
          <a:xfrm>
            <a:off x="978632" y="1046942"/>
            <a:ext cx="11003081" cy="34148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ru-RU" sz="2400" b="1" spc="820" dirty="0" smtClean="0">
                <a:solidFill>
                  <a:srgbClr val="0070C0"/>
                </a:solidFill>
                <a:latin typeface="Tahoma"/>
                <a:ea typeface="Tahoma"/>
              </a:rPr>
              <a:t>Государственные </a:t>
            </a:r>
            <a:r>
              <a:rPr lang="ru-RU" sz="2400" b="1" spc="820" dirty="0">
                <a:solidFill>
                  <a:srgbClr val="0070C0"/>
                </a:solidFill>
                <a:latin typeface="Tahoma"/>
                <a:ea typeface="Tahoma"/>
              </a:rPr>
              <a:t>системы учета </a:t>
            </a:r>
            <a:r>
              <a:rPr lang="ru-RU" sz="2400" b="1" spc="820" dirty="0">
                <a:solidFill>
                  <a:srgbClr val="0070C0"/>
                </a:solidFill>
                <a:latin typeface="Tahoma"/>
                <a:ea typeface="Tahoma"/>
              </a:rPr>
              <a:t>м</a:t>
            </a:r>
            <a:r>
              <a:rPr lang="ru-RU" sz="2400" b="1" spc="820" dirty="0" smtClean="0">
                <a:solidFill>
                  <a:srgbClr val="0070C0"/>
                </a:solidFill>
                <a:latin typeface="Tahoma"/>
                <a:ea typeface="Tahoma"/>
              </a:rPr>
              <a:t>инерально-сырьевой </a:t>
            </a:r>
            <a:r>
              <a:rPr lang="ru-RU" sz="2400" b="1" spc="820" dirty="0">
                <a:solidFill>
                  <a:srgbClr val="0070C0"/>
                </a:solidFill>
                <a:latin typeface="Tahoma"/>
                <a:ea typeface="Tahoma"/>
              </a:rPr>
              <a:t>базы и лицензирования для обеспечения управления фондом </a:t>
            </a:r>
            <a:r>
              <a:rPr lang="ru-RU" sz="2400" b="1" spc="820" dirty="0" smtClean="0">
                <a:solidFill>
                  <a:srgbClr val="0070C0"/>
                </a:solidFill>
                <a:latin typeface="Tahoma"/>
                <a:ea typeface="Tahoma"/>
              </a:rPr>
              <a:t>недр</a:t>
            </a:r>
            <a:endParaRPr lang="ru-RU" sz="2400" b="1" spc="820" dirty="0">
              <a:solidFill>
                <a:srgbClr val="0070C0"/>
              </a:solidFill>
              <a:latin typeface="Tahoma"/>
              <a:ea typeface="Tahoma"/>
            </a:endParaRPr>
          </a:p>
          <a:p>
            <a:endParaRPr lang="en-US" sz="4000" dirty="0" smtClean="0">
              <a:solidFill>
                <a:srgbClr val="0070C0"/>
              </a:solidFill>
              <a:latin typeface="Tahoma"/>
              <a:ea typeface="Tahoma"/>
            </a:endParaRPr>
          </a:p>
          <a:p>
            <a:endParaRPr lang="en-US" sz="4000" dirty="0">
              <a:solidFill>
                <a:srgbClr val="0070C0"/>
              </a:solidFill>
              <a:latin typeface="Tahoma"/>
              <a:ea typeface="Tahoma"/>
            </a:endParaRPr>
          </a:p>
          <a:p>
            <a:endParaRPr lang="ru-RU" sz="4000" dirty="0">
              <a:solidFill>
                <a:srgbClr val="0070C0"/>
              </a:solidFill>
              <a:latin typeface="Tahoma"/>
              <a:ea typeface="Tahoma"/>
            </a:endParaRPr>
          </a:p>
        </p:txBody>
      </p:sp>
      <p:sp>
        <p:nvSpPr>
          <p:cNvPr id="35" name="CustomShape 5"/>
          <p:cNvSpPr/>
          <p:nvPr/>
        </p:nvSpPr>
        <p:spPr>
          <a:xfrm>
            <a:off x="978632" y="3446077"/>
            <a:ext cx="2913354" cy="490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ru-RU" sz="1300" spc="170" dirty="0">
                <a:solidFill>
                  <a:prstClr val="black"/>
                </a:solidFill>
                <a:latin typeface="Tahoma"/>
                <a:ea typeface="Tahoma"/>
              </a:rPr>
              <a:t>Генеральный директор </a:t>
            </a:r>
          </a:p>
          <a:p>
            <a:r>
              <a:rPr lang="ru-RU" sz="1300" spc="170" dirty="0">
                <a:solidFill>
                  <a:prstClr val="black"/>
                </a:solidFill>
                <a:latin typeface="Tahoma"/>
                <a:ea typeface="Tahoma"/>
              </a:rPr>
              <a:t>ФГБУ «</a:t>
            </a:r>
            <a:r>
              <a:rPr lang="ru-RU" sz="1300" spc="170" dirty="0" err="1">
                <a:solidFill>
                  <a:prstClr val="black"/>
                </a:solidFill>
                <a:latin typeface="Tahoma"/>
                <a:ea typeface="Tahoma"/>
              </a:rPr>
              <a:t>Росгеолфонд</a:t>
            </a:r>
            <a:r>
              <a:rPr lang="ru-RU" sz="1300" spc="170" dirty="0">
                <a:solidFill>
                  <a:prstClr val="black"/>
                </a:solidFill>
                <a:latin typeface="Tahoma"/>
                <a:ea typeface="Tahoma"/>
              </a:rPr>
              <a:t>»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E323C459-EB41-475D-87DA-D36B20643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841" y="191095"/>
            <a:ext cx="2030019" cy="871788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A45615B8-CA50-487E-B620-11B1198D51F9}"/>
              </a:ext>
            </a:extLst>
          </p:cNvPr>
          <p:cNvGrpSpPr>
            <a:grpSpLocks noChangeAspect="1"/>
          </p:cNvGrpSpPr>
          <p:nvPr/>
        </p:nvGrpSpPr>
        <p:grpSpPr>
          <a:xfrm>
            <a:off x="317480" y="305456"/>
            <a:ext cx="661152" cy="757427"/>
            <a:chOff x="2441576" y="-1185863"/>
            <a:chExt cx="1068388" cy="1223963"/>
          </a:xfrm>
          <a:solidFill>
            <a:schemeClr val="tx1"/>
          </a:solidFill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12C4247C-60DE-49F7-A640-8862CA6A1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888" y="-793750"/>
              <a:ext cx="638175" cy="523875"/>
            </a:xfrm>
            <a:custGeom>
              <a:avLst/>
              <a:gdLst>
                <a:gd name="T0" fmla="*/ 1019 w 1458"/>
                <a:gd name="T1" fmla="*/ 0 h 1201"/>
                <a:gd name="T2" fmla="*/ 915 w 1458"/>
                <a:gd name="T3" fmla="*/ 87 h 1201"/>
                <a:gd name="T4" fmla="*/ 1079 w 1458"/>
                <a:gd name="T5" fmla="*/ 282 h 1201"/>
                <a:gd name="T6" fmla="*/ 730 w 1458"/>
                <a:gd name="T7" fmla="*/ 574 h 1201"/>
                <a:gd name="T8" fmla="*/ 380 w 1458"/>
                <a:gd name="T9" fmla="*/ 280 h 1201"/>
                <a:gd name="T10" fmla="*/ 542 w 1458"/>
                <a:gd name="T11" fmla="*/ 87 h 1201"/>
                <a:gd name="T12" fmla="*/ 439 w 1458"/>
                <a:gd name="T13" fmla="*/ 0 h 1201"/>
                <a:gd name="T14" fmla="*/ 172 w 1458"/>
                <a:gd name="T15" fmla="*/ 273 h 1201"/>
                <a:gd name="T16" fmla="*/ 0 w 1458"/>
                <a:gd name="T17" fmla="*/ 655 h 1201"/>
                <a:gd name="T18" fmla="*/ 38 w 1458"/>
                <a:gd name="T19" fmla="*/ 687 h 1201"/>
                <a:gd name="T20" fmla="*/ 292 w 1458"/>
                <a:gd name="T21" fmla="*/ 384 h 1201"/>
                <a:gd name="T22" fmla="*/ 624 w 1458"/>
                <a:gd name="T23" fmla="*/ 663 h 1201"/>
                <a:gd name="T24" fmla="*/ 107 w 1458"/>
                <a:gd name="T25" fmla="*/ 1097 h 1201"/>
                <a:gd name="T26" fmla="*/ 194 w 1458"/>
                <a:gd name="T27" fmla="*/ 1201 h 1201"/>
                <a:gd name="T28" fmla="*/ 730 w 1458"/>
                <a:gd name="T29" fmla="*/ 751 h 1201"/>
                <a:gd name="T30" fmla="*/ 1266 w 1458"/>
                <a:gd name="T31" fmla="*/ 1201 h 1201"/>
                <a:gd name="T32" fmla="*/ 1353 w 1458"/>
                <a:gd name="T33" fmla="*/ 1097 h 1201"/>
                <a:gd name="T34" fmla="*/ 835 w 1458"/>
                <a:gd name="T35" fmla="*/ 663 h 1201"/>
                <a:gd name="T36" fmla="*/ 1166 w 1458"/>
                <a:gd name="T37" fmla="*/ 385 h 1201"/>
                <a:gd name="T38" fmla="*/ 1420 w 1458"/>
                <a:gd name="T39" fmla="*/ 687 h 1201"/>
                <a:gd name="T40" fmla="*/ 1458 w 1458"/>
                <a:gd name="T41" fmla="*/ 655 h 1201"/>
                <a:gd name="T42" fmla="*/ 1285 w 1458"/>
                <a:gd name="T43" fmla="*/ 273 h 1201"/>
                <a:gd name="T44" fmla="*/ 1019 w 1458"/>
                <a:gd name="T45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8" h="1201">
                  <a:moveTo>
                    <a:pt x="1019" y="0"/>
                  </a:moveTo>
                  <a:lnTo>
                    <a:pt x="915" y="87"/>
                  </a:lnTo>
                  <a:lnTo>
                    <a:pt x="1079" y="282"/>
                  </a:lnTo>
                  <a:lnTo>
                    <a:pt x="730" y="574"/>
                  </a:lnTo>
                  <a:lnTo>
                    <a:pt x="380" y="280"/>
                  </a:lnTo>
                  <a:lnTo>
                    <a:pt x="542" y="87"/>
                  </a:lnTo>
                  <a:lnTo>
                    <a:pt x="439" y="0"/>
                  </a:lnTo>
                  <a:cubicBezTo>
                    <a:pt x="439" y="0"/>
                    <a:pt x="294" y="105"/>
                    <a:pt x="172" y="273"/>
                  </a:cubicBezTo>
                  <a:cubicBezTo>
                    <a:pt x="51" y="441"/>
                    <a:pt x="0" y="655"/>
                    <a:pt x="0" y="655"/>
                  </a:cubicBezTo>
                  <a:lnTo>
                    <a:pt x="38" y="687"/>
                  </a:lnTo>
                  <a:lnTo>
                    <a:pt x="292" y="384"/>
                  </a:lnTo>
                  <a:lnTo>
                    <a:pt x="624" y="663"/>
                  </a:lnTo>
                  <a:lnTo>
                    <a:pt x="107" y="1097"/>
                  </a:lnTo>
                  <a:lnTo>
                    <a:pt x="194" y="1201"/>
                  </a:lnTo>
                  <a:lnTo>
                    <a:pt x="730" y="751"/>
                  </a:lnTo>
                  <a:lnTo>
                    <a:pt x="1266" y="1201"/>
                  </a:lnTo>
                  <a:lnTo>
                    <a:pt x="1353" y="1097"/>
                  </a:lnTo>
                  <a:lnTo>
                    <a:pt x="835" y="663"/>
                  </a:lnTo>
                  <a:lnTo>
                    <a:pt x="1166" y="385"/>
                  </a:lnTo>
                  <a:lnTo>
                    <a:pt x="1420" y="687"/>
                  </a:lnTo>
                  <a:lnTo>
                    <a:pt x="1458" y="655"/>
                  </a:lnTo>
                  <a:cubicBezTo>
                    <a:pt x="1458" y="655"/>
                    <a:pt x="1407" y="441"/>
                    <a:pt x="1285" y="273"/>
                  </a:cubicBezTo>
                  <a:cubicBezTo>
                    <a:pt x="1164" y="105"/>
                    <a:pt x="1019" y="0"/>
                    <a:pt x="10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B34D6704-BDCE-4F80-857F-32D3640C4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1576" y="-1028700"/>
              <a:ext cx="1068388" cy="1066800"/>
            </a:xfrm>
            <a:custGeom>
              <a:avLst/>
              <a:gdLst>
                <a:gd name="T0" fmla="*/ 1390 w 2441"/>
                <a:gd name="T1" fmla="*/ 151 h 2441"/>
                <a:gd name="T2" fmla="*/ 1221 w 2441"/>
                <a:gd name="T3" fmla="*/ 288 h 2441"/>
                <a:gd name="T4" fmla="*/ 1051 w 2441"/>
                <a:gd name="T5" fmla="*/ 151 h 2441"/>
                <a:gd name="T6" fmla="*/ 625 w 2441"/>
                <a:gd name="T7" fmla="*/ 0 h 2441"/>
                <a:gd name="T8" fmla="*/ 0 w 2441"/>
                <a:gd name="T9" fmla="*/ 0 h 2441"/>
                <a:gd name="T10" fmla="*/ 0 w 2441"/>
                <a:gd name="T11" fmla="*/ 2068 h 2441"/>
                <a:gd name="T12" fmla="*/ 522 w 2441"/>
                <a:gd name="T13" fmla="*/ 2068 h 2441"/>
                <a:gd name="T14" fmla="*/ 950 w 2441"/>
                <a:gd name="T15" fmla="*/ 2221 h 2441"/>
                <a:gd name="T16" fmla="*/ 1221 w 2441"/>
                <a:gd name="T17" fmla="*/ 2441 h 2441"/>
                <a:gd name="T18" fmla="*/ 1491 w 2441"/>
                <a:gd name="T19" fmla="*/ 2221 h 2441"/>
                <a:gd name="T20" fmla="*/ 1920 w 2441"/>
                <a:gd name="T21" fmla="*/ 2068 h 2441"/>
                <a:gd name="T22" fmla="*/ 2441 w 2441"/>
                <a:gd name="T23" fmla="*/ 2068 h 2441"/>
                <a:gd name="T24" fmla="*/ 2441 w 2441"/>
                <a:gd name="T25" fmla="*/ 0 h 2441"/>
                <a:gd name="T26" fmla="*/ 1817 w 2441"/>
                <a:gd name="T27" fmla="*/ 0 h 2441"/>
                <a:gd name="T28" fmla="*/ 1390 w 2441"/>
                <a:gd name="T29" fmla="*/ 151 h 2441"/>
                <a:gd name="T30" fmla="*/ 2306 w 2441"/>
                <a:gd name="T31" fmla="*/ 1932 h 2441"/>
                <a:gd name="T32" fmla="*/ 1920 w 2441"/>
                <a:gd name="T33" fmla="*/ 1932 h 2441"/>
                <a:gd name="T34" fmla="*/ 1406 w 2441"/>
                <a:gd name="T35" fmla="*/ 2115 h 2441"/>
                <a:gd name="T36" fmla="*/ 1221 w 2441"/>
                <a:gd name="T37" fmla="*/ 2266 h 2441"/>
                <a:gd name="T38" fmla="*/ 1036 w 2441"/>
                <a:gd name="T39" fmla="*/ 2115 h 2441"/>
                <a:gd name="T40" fmla="*/ 522 w 2441"/>
                <a:gd name="T41" fmla="*/ 1932 h 2441"/>
                <a:gd name="T42" fmla="*/ 136 w 2441"/>
                <a:gd name="T43" fmla="*/ 1932 h 2441"/>
                <a:gd name="T44" fmla="*/ 136 w 2441"/>
                <a:gd name="T45" fmla="*/ 135 h 2441"/>
                <a:gd name="T46" fmla="*/ 625 w 2441"/>
                <a:gd name="T47" fmla="*/ 135 h 2441"/>
                <a:gd name="T48" fmla="*/ 966 w 2441"/>
                <a:gd name="T49" fmla="*/ 256 h 2441"/>
                <a:gd name="T50" fmla="*/ 1135 w 2441"/>
                <a:gd name="T51" fmla="*/ 393 h 2441"/>
                <a:gd name="T52" fmla="*/ 1221 w 2441"/>
                <a:gd name="T53" fmla="*/ 462 h 2441"/>
                <a:gd name="T54" fmla="*/ 1306 w 2441"/>
                <a:gd name="T55" fmla="*/ 393 h 2441"/>
                <a:gd name="T56" fmla="*/ 1476 w 2441"/>
                <a:gd name="T57" fmla="*/ 256 h 2441"/>
                <a:gd name="T58" fmla="*/ 1817 w 2441"/>
                <a:gd name="T59" fmla="*/ 135 h 2441"/>
                <a:gd name="T60" fmla="*/ 2306 w 2441"/>
                <a:gd name="T61" fmla="*/ 135 h 2441"/>
                <a:gd name="T62" fmla="*/ 2306 w 2441"/>
                <a:gd name="T63" fmla="*/ 1932 h 2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1" h="2441">
                  <a:moveTo>
                    <a:pt x="1390" y="151"/>
                  </a:moveTo>
                  <a:lnTo>
                    <a:pt x="1221" y="288"/>
                  </a:lnTo>
                  <a:lnTo>
                    <a:pt x="1051" y="151"/>
                  </a:lnTo>
                  <a:cubicBezTo>
                    <a:pt x="931" y="53"/>
                    <a:pt x="780" y="0"/>
                    <a:pt x="625" y="0"/>
                  </a:cubicBezTo>
                  <a:lnTo>
                    <a:pt x="0" y="0"/>
                  </a:lnTo>
                  <a:lnTo>
                    <a:pt x="0" y="2068"/>
                  </a:lnTo>
                  <a:lnTo>
                    <a:pt x="522" y="2068"/>
                  </a:lnTo>
                  <a:cubicBezTo>
                    <a:pt x="678" y="2068"/>
                    <a:pt x="829" y="2122"/>
                    <a:pt x="950" y="2221"/>
                  </a:cubicBezTo>
                  <a:lnTo>
                    <a:pt x="1221" y="2441"/>
                  </a:lnTo>
                  <a:lnTo>
                    <a:pt x="1491" y="2221"/>
                  </a:lnTo>
                  <a:cubicBezTo>
                    <a:pt x="1612" y="2122"/>
                    <a:pt x="1764" y="2068"/>
                    <a:pt x="1920" y="2068"/>
                  </a:cubicBezTo>
                  <a:lnTo>
                    <a:pt x="2441" y="2068"/>
                  </a:lnTo>
                  <a:lnTo>
                    <a:pt x="2441" y="0"/>
                  </a:lnTo>
                  <a:lnTo>
                    <a:pt x="1817" y="0"/>
                  </a:lnTo>
                  <a:cubicBezTo>
                    <a:pt x="1662" y="0"/>
                    <a:pt x="1511" y="53"/>
                    <a:pt x="1390" y="151"/>
                  </a:cubicBezTo>
                  <a:close/>
                  <a:moveTo>
                    <a:pt x="2306" y="1932"/>
                  </a:moveTo>
                  <a:lnTo>
                    <a:pt x="1920" y="1932"/>
                  </a:lnTo>
                  <a:cubicBezTo>
                    <a:pt x="1733" y="1932"/>
                    <a:pt x="1551" y="1997"/>
                    <a:pt x="1406" y="2115"/>
                  </a:cubicBezTo>
                  <a:lnTo>
                    <a:pt x="1221" y="2266"/>
                  </a:lnTo>
                  <a:lnTo>
                    <a:pt x="1036" y="2115"/>
                  </a:lnTo>
                  <a:cubicBezTo>
                    <a:pt x="891" y="1997"/>
                    <a:pt x="708" y="1932"/>
                    <a:pt x="522" y="1932"/>
                  </a:cubicBezTo>
                  <a:lnTo>
                    <a:pt x="136" y="1932"/>
                  </a:lnTo>
                  <a:lnTo>
                    <a:pt x="136" y="135"/>
                  </a:lnTo>
                  <a:lnTo>
                    <a:pt x="625" y="135"/>
                  </a:lnTo>
                  <a:cubicBezTo>
                    <a:pt x="749" y="135"/>
                    <a:pt x="870" y="178"/>
                    <a:pt x="966" y="256"/>
                  </a:cubicBezTo>
                  <a:lnTo>
                    <a:pt x="1135" y="393"/>
                  </a:lnTo>
                  <a:lnTo>
                    <a:pt x="1221" y="462"/>
                  </a:lnTo>
                  <a:lnTo>
                    <a:pt x="1306" y="393"/>
                  </a:lnTo>
                  <a:lnTo>
                    <a:pt x="1476" y="256"/>
                  </a:lnTo>
                  <a:cubicBezTo>
                    <a:pt x="1572" y="178"/>
                    <a:pt x="1693" y="135"/>
                    <a:pt x="1817" y="135"/>
                  </a:cubicBezTo>
                  <a:lnTo>
                    <a:pt x="2306" y="135"/>
                  </a:lnTo>
                  <a:lnTo>
                    <a:pt x="2306" y="19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25FEAA4E-A8B2-4C45-B9B2-49DF52985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1576" y="-1185863"/>
              <a:ext cx="1068388" cy="112713"/>
            </a:xfrm>
            <a:custGeom>
              <a:avLst/>
              <a:gdLst>
                <a:gd name="T0" fmla="*/ 85 w 2441"/>
                <a:gd name="T1" fmla="*/ 152 h 255"/>
                <a:gd name="T2" fmla="*/ 0 w 2441"/>
                <a:gd name="T3" fmla="*/ 10 h 255"/>
                <a:gd name="T4" fmla="*/ 50 w 2441"/>
                <a:gd name="T5" fmla="*/ 53 h 255"/>
                <a:gd name="T6" fmla="*/ 75 w 2441"/>
                <a:gd name="T7" fmla="*/ 109 h 255"/>
                <a:gd name="T8" fmla="*/ 187 w 2441"/>
                <a:gd name="T9" fmla="*/ 111 h 255"/>
                <a:gd name="T10" fmla="*/ 294 w 2441"/>
                <a:gd name="T11" fmla="*/ 7 h 255"/>
                <a:gd name="T12" fmla="*/ 294 w 2441"/>
                <a:gd name="T13" fmla="*/ 53 h 255"/>
                <a:gd name="T14" fmla="*/ 239 w 2441"/>
                <a:gd name="T15" fmla="*/ 111 h 255"/>
                <a:gd name="T16" fmla="*/ 631 w 2441"/>
                <a:gd name="T17" fmla="*/ 184 h 255"/>
                <a:gd name="T18" fmla="*/ 493 w 2441"/>
                <a:gd name="T19" fmla="*/ 111 h 255"/>
                <a:gd name="T20" fmla="*/ 625 w 2441"/>
                <a:gd name="T21" fmla="*/ 36 h 255"/>
                <a:gd name="T22" fmla="*/ 725 w 2441"/>
                <a:gd name="T23" fmla="*/ 215 h 255"/>
                <a:gd name="T24" fmla="*/ 800 w 2441"/>
                <a:gd name="T25" fmla="*/ 10 h 255"/>
                <a:gd name="T26" fmla="*/ 725 w 2441"/>
                <a:gd name="T27" fmla="*/ 215 h 255"/>
                <a:gd name="T28" fmla="*/ 894 w 2441"/>
                <a:gd name="T29" fmla="*/ 172 h 255"/>
                <a:gd name="T30" fmla="*/ 956 w 2441"/>
                <a:gd name="T31" fmla="*/ 90 h 255"/>
                <a:gd name="T32" fmla="*/ 972 w 2441"/>
                <a:gd name="T33" fmla="*/ 53 h 255"/>
                <a:gd name="T34" fmla="*/ 843 w 2441"/>
                <a:gd name="T35" fmla="*/ 215 h 255"/>
                <a:gd name="T36" fmla="*/ 1120 w 2441"/>
                <a:gd name="T37" fmla="*/ 219 h 255"/>
                <a:gd name="T38" fmla="*/ 1013 w 2441"/>
                <a:gd name="T39" fmla="*/ 111 h 255"/>
                <a:gd name="T40" fmla="*/ 1175 w 2441"/>
                <a:gd name="T41" fmla="*/ 111 h 255"/>
                <a:gd name="T42" fmla="*/ 1255 w 2441"/>
                <a:gd name="T43" fmla="*/ 217 h 255"/>
                <a:gd name="T44" fmla="*/ 1383 w 2441"/>
                <a:gd name="T45" fmla="*/ 53 h 255"/>
                <a:gd name="T46" fmla="*/ 1433 w 2441"/>
                <a:gd name="T47" fmla="*/ 10 h 255"/>
                <a:gd name="T48" fmla="*/ 1255 w 2441"/>
                <a:gd name="T49" fmla="*/ 172 h 255"/>
                <a:gd name="T50" fmla="*/ 1572 w 2441"/>
                <a:gd name="T51" fmla="*/ 193 h 255"/>
                <a:gd name="T52" fmla="*/ 1622 w 2441"/>
                <a:gd name="T53" fmla="*/ 193 h 255"/>
                <a:gd name="T54" fmla="*/ 1622 w 2441"/>
                <a:gd name="T55" fmla="*/ 0 h 255"/>
                <a:gd name="T56" fmla="*/ 1481 w 2441"/>
                <a:gd name="T57" fmla="*/ 106 h 255"/>
                <a:gd name="T58" fmla="*/ 1572 w 2441"/>
                <a:gd name="T59" fmla="*/ 151 h 255"/>
                <a:gd name="T60" fmla="*/ 1663 w 2441"/>
                <a:gd name="T61" fmla="*/ 106 h 255"/>
                <a:gd name="T62" fmla="*/ 1750 w 2441"/>
                <a:gd name="T63" fmla="*/ 111 h 255"/>
                <a:gd name="T64" fmla="*/ 1858 w 2441"/>
                <a:gd name="T65" fmla="*/ 7 h 255"/>
                <a:gd name="T66" fmla="*/ 1858 w 2441"/>
                <a:gd name="T67" fmla="*/ 53 h 255"/>
                <a:gd name="T68" fmla="*/ 1802 w 2441"/>
                <a:gd name="T69" fmla="*/ 111 h 255"/>
                <a:gd name="T70" fmla="*/ 2140 w 2441"/>
                <a:gd name="T71" fmla="*/ 135 h 255"/>
                <a:gd name="T72" fmla="*/ 2190 w 2441"/>
                <a:gd name="T73" fmla="*/ 10 h 255"/>
                <a:gd name="T74" fmla="*/ 2065 w 2441"/>
                <a:gd name="T75" fmla="*/ 92 h 255"/>
                <a:gd name="T76" fmla="*/ 2015 w 2441"/>
                <a:gd name="T77" fmla="*/ 215 h 255"/>
                <a:gd name="T78" fmla="*/ 2279 w 2441"/>
                <a:gd name="T79" fmla="*/ 255 h 255"/>
                <a:gd name="T80" fmla="*/ 2397 w 2441"/>
                <a:gd name="T81" fmla="*/ 255 h 255"/>
                <a:gd name="T82" fmla="*/ 2419 w 2441"/>
                <a:gd name="T83" fmla="*/ 172 h 255"/>
                <a:gd name="T84" fmla="*/ 2280 w 2441"/>
                <a:gd name="T85" fmla="*/ 59 h 255"/>
                <a:gd name="T86" fmla="*/ 2233 w 2441"/>
                <a:gd name="T87" fmla="*/ 255 h 255"/>
                <a:gd name="T88" fmla="*/ 2327 w 2441"/>
                <a:gd name="T89" fmla="*/ 53 h 255"/>
                <a:gd name="T90" fmla="*/ 2305 w 2441"/>
                <a:gd name="T91" fmla="*/ 17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41" h="255">
                  <a:moveTo>
                    <a:pt x="50" y="215"/>
                  </a:moveTo>
                  <a:lnTo>
                    <a:pt x="50" y="152"/>
                  </a:lnTo>
                  <a:lnTo>
                    <a:pt x="85" y="152"/>
                  </a:lnTo>
                  <a:cubicBezTo>
                    <a:pt x="125" y="152"/>
                    <a:pt x="152" y="122"/>
                    <a:pt x="152" y="81"/>
                  </a:cubicBezTo>
                  <a:cubicBezTo>
                    <a:pt x="152" y="39"/>
                    <a:pt x="125" y="10"/>
                    <a:pt x="85" y="10"/>
                  </a:cubicBezTo>
                  <a:lnTo>
                    <a:pt x="0" y="10"/>
                  </a:lnTo>
                  <a:lnTo>
                    <a:pt x="0" y="215"/>
                  </a:lnTo>
                  <a:lnTo>
                    <a:pt x="50" y="215"/>
                  </a:lnTo>
                  <a:close/>
                  <a:moveTo>
                    <a:pt x="50" y="53"/>
                  </a:moveTo>
                  <a:lnTo>
                    <a:pt x="76" y="53"/>
                  </a:lnTo>
                  <a:cubicBezTo>
                    <a:pt x="92" y="53"/>
                    <a:pt x="101" y="64"/>
                    <a:pt x="101" y="81"/>
                  </a:cubicBezTo>
                  <a:cubicBezTo>
                    <a:pt x="101" y="97"/>
                    <a:pt x="92" y="109"/>
                    <a:pt x="75" y="109"/>
                  </a:cubicBezTo>
                  <a:lnTo>
                    <a:pt x="50" y="109"/>
                  </a:lnTo>
                  <a:lnTo>
                    <a:pt x="50" y="53"/>
                  </a:lnTo>
                  <a:close/>
                  <a:moveTo>
                    <a:pt x="187" y="111"/>
                  </a:moveTo>
                  <a:cubicBezTo>
                    <a:pt x="187" y="172"/>
                    <a:pt x="232" y="219"/>
                    <a:pt x="294" y="219"/>
                  </a:cubicBezTo>
                  <a:cubicBezTo>
                    <a:pt x="356" y="219"/>
                    <a:pt x="401" y="172"/>
                    <a:pt x="401" y="111"/>
                  </a:cubicBezTo>
                  <a:cubicBezTo>
                    <a:pt x="401" y="53"/>
                    <a:pt x="356" y="7"/>
                    <a:pt x="294" y="7"/>
                  </a:cubicBezTo>
                  <a:cubicBezTo>
                    <a:pt x="232" y="7"/>
                    <a:pt x="187" y="53"/>
                    <a:pt x="187" y="111"/>
                  </a:cubicBezTo>
                  <a:close/>
                  <a:moveTo>
                    <a:pt x="239" y="111"/>
                  </a:moveTo>
                  <a:cubicBezTo>
                    <a:pt x="239" y="78"/>
                    <a:pt x="263" y="53"/>
                    <a:pt x="294" y="53"/>
                  </a:cubicBezTo>
                  <a:cubicBezTo>
                    <a:pt x="325" y="53"/>
                    <a:pt x="349" y="78"/>
                    <a:pt x="349" y="111"/>
                  </a:cubicBezTo>
                  <a:cubicBezTo>
                    <a:pt x="349" y="146"/>
                    <a:pt x="325" y="173"/>
                    <a:pt x="294" y="173"/>
                  </a:cubicBezTo>
                  <a:cubicBezTo>
                    <a:pt x="263" y="173"/>
                    <a:pt x="239" y="146"/>
                    <a:pt x="239" y="111"/>
                  </a:cubicBezTo>
                  <a:close/>
                  <a:moveTo>
                    <a:pt x="441" y="112"/>
                  </a:moveTo>
                  <a:cubicBezTo>
                    <a:pt x="441" y="173"/>
                    <a:pt x="482" y="219"/>
                    <a:pt x="548" y="219"/>
                  </a:cubicBezTo>
                  <a:cubicBezTo>
                    <a:pt x="586" y="219"/>
                    <a:pt x="613" y="203"/>
                    <a:pt x="631" y="184"/>
                  </a:cubicBezTo>
                  <a:lnTo>
                    <a:pt x="605" y="147"/>
                  </a:lnTo>
                  <a:cubicBezTo>
                    <a:pt x="591" y="161"/>
                    <a:pt x="571" y="173"/>
                    <a:pt x="550" y="173"/>
                  </a:cubicBezTo>
                  <a:cubicBezTo>
                    <a:pt x="511" y="173"/>
                    <a:pt x="493" y="141"/>
                    <a:pt x="493" y="111"/>
                  </a:cubicBezTo>
                  <a:cubicBezTo>
                    <a:pt x="493" y="81"/>
                    <a:pt x="509" y="53"/>
                    <a:pt x="550" y="53"/>
                  </a:cubicBezTo>
                  <a:cubicBezTo>
                    <a:pt x="569" y="53"/>
                    <a:pt x="589" y="62"/>
                    <a:pt x="602" y="73"/>
                  </a:cubicBezTo>
                  <a:lnTo>
                    <a:pt x="625" y="36"/>
                  </a:lnTo>
                  <a:cubicBezTo>
                    <a:pt x="605" y="16"/>
                    <a:pt x="576" y="7"/>
                    <a:pt x="548" y="7"/>
                  </a:cubicBezTo>
                  <a:cubicBezTo>
                    <a:pt x="485" y="7"/>
                    <a:pt x="441" y="53"/>
                    <a:pt x="441" y="112"/>
                  </a:cubicBezTo>
                  <a:close/>
                  <a:moveTo>
                    <a:pt x="725" y="215"/>
                  </a:moveTo>
                  <a:lnTo>
                    <a:pt x="725" y="53"/>
                  </a:lnTo>
                  <a:lnTo>
                    <a:pt x="800" y="53"/>
                  </a:lnTo>
                  <a:lnTo>
                    <a:pt x="800" y="10"/>
                  </a:lnTo>
                  <a:lnTo>
                    <a:pt x="675" y="10"/>
                  </a:lnTo>
                  <a:lnTo>
                    <a:pt x="675" y="215"/>
                  </a:lnTo>
                  <a:lnTo>
                    <a:pt x="725" y="215"/>
                  </a:lnTo>
                  <a:close/>
                  <a:moveTo>
                    <a:pt x="976" y="215"/>
                  </a:moveTo>
                  <a:lnTo>
                    <a:pt x="976" y="172"/>
                  </a:lnTo>
                  <a:lnTo>
                    <a:pt x="894" y="172"/>
                  </a:lnTo>
                  <a:lnTo>
                    <a:pt x="894" y="133"/>
                  </a:lnTo>
                  <a:lnTo>
                    <a:pt x="956" y="133"/>
                  </a:lnTo>
                  <a:lnTo>
                    <a:pt x="956" y="90"/>
                  </a:lnTo>
                  <a:lnTo>
                    <a:pt x="894" y="90"/>
                  </a:lnTo>
                  <a:lnTo>
                    <a:pt x="894" y="53"/>
                  </a:lnTo>
                  <a:lnTo>
                    <a:pt x="972" y="53"/>
                  </a:lnTo>
                  <a:lnTo>
                    <a:pt x="972" y="10"/>
                  </a:lnTo>
                  <a:lnTo>
                    <a:pt x="843" y="10"/>
                  </a:lnTo>
                  <a:lnTo>
                    <a:pt x="843" y="215"/>
                  </a:lnTo>
                  <a:lnTo>
                    <a:pt x="976" y="215"/>
                  </a:lnTo>
                  <a:close/>
                  <a:moveTo>
                    <a:pt x="1013" y="111"/>
                  </a:moveTo>
                  <a:cubicBezTo>
                    <a:pt x="1013" y="172"/>
                    <a:pt x="1058" y="219"/>
                    <a:pt x="1120" y="219"/>
                  </a:cubicBezTo>
                  <a:cubicBezTo>
                    <a:pt x="1182" y="219"/>
                    <a:pt x="1227" y="172"/>
                    <a:pt x="1227" y="111"/>
                  </a:cubicBezTo>
                  <a:cubicBezTo>
                    <a:pt x="1227" y="53"/>
                    <a:pt x="1182" y="7"/>
                    <a:pt x="1120" y="7"/>
                  </a:cubicBezTo>
                  <a:cubicBezTo>
                    <a:pt x="1058" y="7"/>
                    <a:pt x="1013" y="53"/>
                    <a:pt x="1013" y="111"/>
                  </a:cubicBezTo>
                  <a:close/>
                  <a:moveTo>
                    <a:pt x="1064" y="111"/>
                  </a:moveTo>
                  <a:cubicBezTo>
                    <a:pt x="1064" y="78"/>
                    <a:pt x="1089" y="53"/>
                    <a:pt x="1120" y="53"/>
                  </a:cubicBezTo>
                  <a:cubicBezTo>
                    <a:pt x="1150" y="53"/>
                    <a:pt x="1175" y="78"/>
                    <a:pt x="1175" y="111"/>
                  </a:cubicBezTo>
                  <a:cubicBezTo>
                    <a:pt x="1175" y="146"/>
                    <a:pt x="1150" y="173"/>
                    <a:pt x="1120" y="173"/>
                  </a:cubicBezTo>
                  <a:cubicBezTo>
                    <a:pt x="1089" y="173"/>
                    <a:pt x="1064" y="146"/>
                    <a:pt x="1064" y="111"/>
                  </a:cubicBezTo>
                  <a:close/>
                  <a:moveTo>
                    <a:pt x="1255" y="217"/>
                  </a:moveTo>
                  <a:cubicBezTo>
                    <a:pt x="1312" y="217"/>
                    <a:pt x="1343" y="179"/>
                    <a:pt x="1343" y="78"/>
                  </a:cubicBezTo>
                  <a:lnTo>
                    <a:pt x="1343" y="53"/>
                  </a:lnTo>
                  <a:lnTo>
                    <a:pt x="1383" y="53"/>
                  </a:lnTo>
                  <a:lnTo>
                    <a:pt x="1383" y="215"/>
                  </a:lnTo>
                  <a:lnTo>
                    <a:pt x="1433" y="215"/>
                  </a:lnTo>
                  <a:lnTo>
                    <a:pt x="1433" y="10"/>
                  </a:lnTo>
                  <a:lnTo>
                    <a:pt x="1296" y="10"/>
                  </a:lnTo>
                  <a:lnTo>
                    <a:pt x="1296" y="77"/>
                  </a:lnTo>
                  <a:cubicBezTo>
                    <a:pt x="1296" y="151"/>
                    <a:pt x="1279" y="169"/>
                    <a:pt x="1255" y="172"/>
                  </a:cubicBezTo>
                  <a:lnTo>
                    <a:pt x="1255" y="217"/>
                  </a:lnTo>
                  <a:close/>
                  <a:moveTo>
                    <a:pt x="1481" y="106"/>
                  </a:moveTo>
                  <a:cubicBezTo>
                    <a:pt x="1481" y="155"/>
                    <a:pt x="1518" y="193"/>
                    <a:pt x="1572" y="193"/>
                  </a:cubicBezTo>
                  <a:lnTo>
                    <a:pt x="1572" y="219"/>
                  </a:lnTo>
                  <a:lnTo>
                    <a:pt x="1622" y="219"/>
                  </a:lnTo>
                  <a:lnTo>
                    <a:pt x="1622" y="193"/>
                  </a:lnTo>
                  <a:cubicBezTo>
                    <a:pt x="1677" y="193"/>
                    <a:pt x="1714" y="155"/>
                    <a:pt x="1714" y="106"/>
                  </a:cubicBezTo>
                  <a:cubicBezTo>
                    <a:pt x="1714" y="58"/>
                    <a:pt x="1677" y="21"/>
                    <a:pt x="1622" y="21"/>
                  </a:cubicBezTo>
                  <a:lnTo>
                    <a:pt x="1622" y="0"/>
                  </a:lnTo>
                  <a:lnTo>
                    <a:pt x="1572" y="0"/>
                  </a:lnTo>
                  <a:lnTo>
                    <a:pt x="1572" y="21"/>
                  </a:lnTo>
                  <a:cubicBezTo>
                    <a:pt x="1518" y="21"/>
                    <a:pt x="1481" y="58"/>
                    <a:pt x="1481" y="106"/>
                  </a:cubicBezTo>
                  <a:close/>
                  <a:moveTo>
                    <a:pt x="1532" y="106"/>
                  </a:moveTo>
                  <a:cubicBezTo>
                    <a:pt x="1532" y="82"/>
                    <a:pt x="1549" y="63"/>
                    <a:pt x="1572" y="63"/>
                  </a:cubicBezTo>
                  <a:lnTo>
                    <a:pt x="1572" y="151"/>
                  </a:lnTo>
                  <a:cubicBezTo>
                    <a:pt x="1549" y="151"/>
                    <a:pt x="1532" y="131"/>
                    <a:pt x="1532" y="106"/>
                  </a:cubicBezTo>
                  <a:close/>
                  <a:moveTo>
                    <a:pt x="1622" y="63"/>
                  </a:moveTo>
                  <a:cubicBezTo>
                    <a:pt x="1646" y="63"/>
                    <a:pt x="1663" y="82"/>
                    <a:pt x="1663" y="106"/>
                  </a:cubicBezTo>
                  <a:cubicBezTo>
                    <a:pt x="1663" y="131"/>
                    <a:pt x="1646" y="151"/>
                    <a:pt x="1622" y="151"/>
                  </a:cubicBezTo>
                  <a:lnTo>
                    <a:pt x="1622" y="63"/>
                  </a:lnTo>
                  <a:close/>
                  <a:moveTo>
                    <a:pt x="1750" y="111"/>
                  </a:moveTo>
                  <a:cubicBezTo>
                    <a:pt x="1750" y="172"/>
                    <a:pt x="1796" y="219"/>
                    <a:pt x="1858" y="219"/>
                  </a:cubicBezTo>
                  <a:cubicBezTo>
                    <a:pt x="1919" y="219"/>
                    <a:pt x="1965" y="172"/>
                    <a:pt x="1965" y="111"/>
                  </a:cubicBezTo>
                  <a:cubicBezTo>
                    <a:pt x="1965" y="53"/>
                    <a:pt x="1919" y="7"/>
                    <a:pt x="1858" y="7"/>
                  </a:cubicBezTo>
                  <a:cubicBezTo>
                    <a:pt x="1796" y="7"/>
                    <a:pt x="1750" y="53"/>
                    <a:pt x="1750" y="111"/>
                  </a:cubicBezTo>
                  <a:close/>
                  <a:moveTo>
                    <a:pt x="1802" y="111"/>
                  </a:moveTo>
                  <a:cubicBezTo>
                    <a:pt x="1802" y="78"/>
                    <a:pt x="1827" y="53"/>
                    <a:pt x="1858" y="53"/>
                  </a:cubicBezTo>
                  <a:cubicBezTo>
                    <a:pt x="1888" y="53"/>
                    <a:pt x="1913" y="78"/>
                    <a:pt x="1913" y="111"/>
                  </a:cubicBezTo>
                  <a:cubicBezTo>
                    <a:pt x="1913" y="146"/>
                    <a:pt x="1888" y="173"/>
                    <a:pt x="1858" y="173"/>
                  </a:cubicBezTo>
                  <a:cubicBezTo>
                    <a:pt x="1827" y="173"/>
                    <a:pt x="1802" y="146"/>
                    <a:pt x="1802" y="111"/>
                  </a:cubicBezTo>
                  <a:close/>
                  <a:moveTo>
                    <a:pt x="2065" y="215"/>
                  </a:moveTo>
                  <a:lnTo>
                    <a:pt x="2065" y="135"/>
                  </a:lnTo>
                  <a:lnTo>
                    <a:pt x="2140" y="135"/>
                  </a:lnTo>
                  <a:lnTo>
                    <a:pt x="2140" y="215"/>
                  </a:lnTo>
                  <a:lnTo>
                    <a:pt x="2190" y="215"/>
                  </a:lnTo>
                  <a:lnTo>
                    <a:pt x="2190" y="10"/>
                  </a:lnTo>
                  <a:lnTo>
                    <a:pt x="2140" y="10"/>
                  </a:lnTo>
                  <a:lnTo>
                    <a:pt x="2140" y="92"/>
                  </a:lnTo>
                  <a:lnTo>
                    <a:pt x="2065" y="92"/>
                  </a:lnTo>
                  <a:lnTo>
                    <a:pt x="2065" y="10"/>
                  </a:lnTo>
                  <a:lnTo>
                    <a:pt x="2015" y="10"/>
                  </a:lnTo>
                  <a:lnTo>
                    <a:pt x="2015" y="215"/>
                  </a:lnTo>
                  <a:lnTo>
                    <a:pt x="2065" y="215"/>
                  </a:lnTo>
                  <a:close/>
                  <a:moveTo>
                    <a:pt x="2233" y="255"/>
                  </a:moveTo>
                  <a:lnTo>
                    <a:pt x="2279" y="255"/>
                  </a:lnTo>
                  <a:lnTo>
                    <a:pt x="2279" y="215"/>
                  </a:lnTo>
                  <a:lnTo>
                    <a:pt x="2397" y="215"/>
                  </a:lnTo>
                  <a:lnTo>
                    <a:pt x="2397" y="255"/>
                  </a:lnTo>
                  <a:lnTo>
                    <a:pt x="2441" y="255"/>
                  </a:lnTo>
                  <a:lnTo>
                    <a:pt x="2441" y="172"/>
                  </a:lnTo>
                  <a:lnTo>
                    <a:pt x="2419" y="172"/>
                  </a:lnTo>
                  <a:lnTo>
                    <a:pt x="2419" y="10"/>
                  </a:lnTo>
                  <a:lnTo>
                    <a:pt x="2280" y="10"/>
                  </a:lnTo>
                  <a:lnTo>
                    <a:pt x="2280" y="59"/>
                  </a:lnTo>
                  <a:cubicBezTo>
                    <a:pt x="2280" y="96"/>
                    <a:pt x="2275" y="136"/>
                    <a:pt x="2254" y="172"/>
                  </a:cubicBezTo>
                  <a:lnTo>
                    <a:pt x="2233" y="172"/>
                  </a:lnTo>
                  <a:lnTo>
                    <a:pt x="2233" y="255"/>
                  </a:lnTo>
                  <a:close/>
                  <a:moveTo>
                    <a:pt x="2305" y="172"/>
                  </a:moveTo>
                  <a:cubicBezTo>
                    <a:pt x="2322" y="141"/>
                    <a:pt x="2327" y="95"/>
                    <a:pt x="2327" y="63"/>
                  </a:cubicBezTo>
                  <a:lnTo>
                    <a:pt x="2327" y="53"/>
                  </a:lnTo>
                  <a:lnTo>
                    <a:pt x="2368" y="53"/>
                  </a:lnTo>
                  <a:lnTo>
                    <a:pt x="2368" y="172"/>
                  </a:lnTo>
                  <a:lnTo>
                    <a:pt x="2305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4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Группа 32"/>
          <p:cNvGrpSpPr>
            <a:grpSpLocks noChangeAspect="1"/>
          </p:cNvGrpSpPr>
          <p:nvPr/>
        </p:nvGrpSpPr>
        <p:grpSpPr>
          <a:xfrm>
            <a:off x="323281" y="260648"/>
            <a:ext cx="522793" cy="521281"/>
            <a:chOff x="191828" y="442033"/>
            <a:chExt cx="522793" cy="521281"/>
          </a:xfrm>
          <a:solidFill>
            <a:schemeClr val="accent1">
              <a:lumMod val="75000"/>
            </a:schemeClr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297596" y="5568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191828" y="4420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9"/>
          <p:cNvSpPr/>
          <p:nvPr/>
        </p:nvSpPr>
        <p:spPr bwMode="auto">
          <a:xfrm>
            <a:off x="429048" y="4128760"/>
            <a:ext cx="113902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1200" normalizeH="0" baseline="0" noProof="0" dirty="0">
                <a:ln>
                  <a:noFill/>
                </a:ln>
                <a:solidFill>
                  <a:srgbClr val="5273A1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ОСНОВНЫЕ ЭТАПЫ ПОЛУЧЕНИЯ ДОСТУПА В ЛКН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0" y="4378736"/>
            <a:ext cx="3480194" cy="1279075"/>
            <a:chOff x="0" y="4378736"/>
            <a:chExt cx="3480194" cy="1279075"/>
          </a:xfrm>
        </p:grpSpPr>
        <p:sp>
          <p:nvSpPr>
            <p:cNvPr id="24" name="Пятиугольник 23"/>
            <p:cNvSpPr/>
            <p:nvPr/>
          </p:nvSpPr>
          <p:spPr>
            <a:xfrm>
              <a:off x="0" y="4378736"/>
              <a:ext cx="3480194" cy="1279075"/>
            </a:xfrm>
            <a:prstGeom prst="homePlate">
              <a:avLst>
                <a:gd name="adj" fmla="val 35266"/>
              </a:avLst>
            </a:prstGeom>
            <a:gradFill>
              <a:gsLst>
                <a:gs pos="1000">
                  <a:srgbClr val="00B0F0">
                    <a:alpha val="67000"/>
                  </a:srgbClr>
                </a:gs>
                <a:gs pos="100000">
                  <a:srgbClr val="008FF0">
                    <a:alpha val="34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64985" y="4672024"/>
              <a:ext cx="2993567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2" indent="0" algn="l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Arial"/>
                </a:rPr>
                <a:t>РЕГИСТРАЦИЯ В ЕСИА ЮРИДИЧЕСКОГО ЛИЦА, УПРАВЛЕНИЕ ПРОФИЛЕМ КОМПАНИИ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196436" y="4378737"/>
            <a:ext cx="3126211" cy="1279075"/>
            <a:chOff x="3196436" y="4378737"/>
            <a:chExt cx="3126211" cy="1279075"/>
          </a:xfrm>
        </p:grpSpPr>
        <p:sp>
          <p:nvSpPr>
            <p:cNvPr id="27" name="Шеврон 26"/>
            <p:cNvSpPr/>
            <p:nvPr/>
          </p:nvSpPr>
          <p:spPr>
            <a:xfrm>
              <a:off x="3196436" y="4378737"/>
              <a:ext cx="3126211" cy="1279075"/>
            </a:xfrm>
            <a:prstGeom prst="chevron">
              <a:avLst>
                <a:gd name="adj" fmla="val 35529"/>
              </a:avLst>
            </a:prstGeom>
            <a:gradFill>
              <a:gsLst>
                <a:gs pos="0">
                  <a:srgbClr val="3D6DC3"/>
                </a:gs>
                <a:gs pos="100000">
                  <a:srgbClr val="3D6DC3">
                    <a:alpha val="46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 bwMode="auto">
            <a:xfrm>
              <a:off x="3737458" y="4650540"/>
              <a:ext cx="2336615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2" indent="0" algn="l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Arial"/>
                </a:rPr>
                <a:t>ОБЕСПЕЧЕНИЕ СОТРУДНИКОВ ДОСТУПОМ В СООТВЕТСТВИИ С РОЛЕВОЙ МОДЕЛЬЮ 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038890" y="4378737"/>
            <a:ext cx="3126211" cy="1279075"/>
            <a:chOff x="6038890" y="4378737"/>
            <a:chExt cx="3126211" cy="1279075"/>
          </a:xfrm>
        </p:grpSpPr>
        <p:sp>
          <p:nvSpPr>
            <p:cNvPr id="28" name="Шеврон 27"/>
            <p:cNvSpPr/>
            <p:nvPr/>
          </p:nvSpPr>
          <p:spPr>
            <a:xfrm>
              <a:off x="6038890" y="4378737"/>
              <a:ext cx="3126211" cy="1279075"/>
            </a:xfrm>
            <a:prstGeom prst="chevron">
              <a:avLst>
                <a:gd name="adj" fmla="val 35529"/>
              </a:avLst>
            </a:prstGeom>
            <a:gradFill>
              <a:gsLst>
                <a:gs pos="0">
                  <a:schemeClr val="accent1">
                    <a:lumMod val="75000"/>
                    <a:alpha val="83000"/>
                  </a:schemeClr>
                </a:gs>
                <a:gs pos="100000">
                  <a:schemeClr val="accent1">
                    <a:lumMod val="75000"/>
                    <a:alpha val="66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 bwMode="auto">
            <a:xfrm>
              <a:off x="6631354" y="4650539"/>
              <a:ext cx="2336615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2" indent="0" algn="l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Arial"/>
                </a:rPr>
                <a:t>ОФОРМЛЕНИЕ ЭЛЕКТРОННОЙ ЦИФРОВОЙ ПОДПИСИ (ЭЦП)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8881344" y="4378737"/>
            <a:ext cx="3126211" cy="1279075"/>
            <a:chOff x="8881344" y="4378737"/>
            <a:chExt cx="3126211" cy="1279075"/>
          </a:xfrm>
        </p:grpSpPr>
        <p:sp>
          <p:nvSpPr>
            <p:cNvPr id="29" name="Шеврон 28"/>
            <p:cNvSpPr/>
            <p:nvPr/>
          </p:nvSpPr>
          <p:spPr>
            <a:xfrm>
              <a:off x="8881344" y="4378737"/>
              <a:ext cx="3126211" cy="1279075"/>
            </a:xfrm>
            <a:prstGeom prst="chevron">
              <a:avLst>
                <a:gd name="adj" fmla="val 35529"/>
              </a:avLst>
            </a:prstGeom>
            <a:gradFill>
              <a:gsLst>
                <a:gs pos="0">
                  <a:srgbClr val="3838C8">
                    <a:alpha val="66000"/>
                  </a:srgbClr>
                </a:gs>
                <a:gs pos="100000">
                  <a:srgbClr val="3838C8">
                    <a:alpha val="45882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 bwMode="auto">
            <a:xfrm>
              <a:off x="9482717" y="4672023"/>
              <a:ext cx="2043949" cy="6924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2" indent="0" algn="l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Arial"/>
                </a:rPr>
                <a:t>ПОДГОТОВКА МАТЕРИАЛОВ ДЛЯ ПРЕДСТАВЛЕНИЯ В ЛКН</a:t>
              </a:r>
            </a:p>
          </p:txBody>
        </p:sp>
      </p:grpSp>
      <p:sp>
        <p:nvSpPr>
          <p:cNvPr id="44" name="Прямоугольник 121"/>
          <p:cNvSpPr/>
          <p:nvPr/>
        </p:nvSpPr>
        <p:spPr bwMode="auto">
          <a:xfrm>
            <a:off x="9903196" y="3242698"/>
            <a:ext cx="2254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/>
                <a:cs typeface="Arial"/>
                <a:hlinkClick r:id="rId3" tooltip="mailto:subsoil@rfgf.ru"/>
              </a:rPr>
              <a:t>subsoil@rfgf.ru</a:t>
            </a:r>
            <a:r>
              <a:rPr kumimoji="0" lang="en-US" sz="2400" b="1" i="1" u="sng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endParaRPr kumimoji="0" lang="ru-RU" sz="2400" b="1" i="1" u="sng" strike="noStrike" kern="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4985" y="1297832"/>
            <a:ext cx="7660236" cy="889354"/>
            <a:chOff x="3860110" y="3590683"/>
            <a:chExt cx="7660236" cy="889354"/>
          </a:xfrm>
        </p:grpSpPr>
        <p:sp>
          <p:nvSpPr>
            <p:cNvPr id="62" name="TextBox 9"/>
            <p:cNvSpPr/>
            <p:nvPr/>
          </p:nvSpPr>
          <p:spPr bwMode="auto">
            <a:xfrm>
              <a:off x="9360106" y="3691906"/>
              <a:ext cx="2160240" cy="724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Пользователей зарегистрировано</a:t>
              </a:r>
              <a:r>
                <a:rPr kumimoji="0" lang="ru-RU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 на </a:t>
              </a: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конец 2021 года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381201" y="3618263"/>
              <a:ext cx="223811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kern="0" dirty="0">
                  <a:solidFill>
                    <a:srgbClr val="0091FE"/>
                  </a:solidFill>
                  <a:latin typeface="Calibri"/>
                  <a:cs typeface="Arial"/>
                </a:rPr>
                <a:t>~</a:t>
              </a:r>
              <a:r>
                <a: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srgbClr val="0091FE"/>
                  </a:solidFill>
                  <a:effectLst/>
                  <a:uLnTx/>
                  <a:uFillTx/>
                  <a:latin typeface="Calibri"/>
                  <a:cs typeface="Arial"/>
                </a:rPr>
                <a:t> </a:t>
              </a:r>
              <a:r>
                <a:rPr kumimoji="0" lang="ru-RU" sz="5000" b="1" i="0" u="none" strike="noStrike" kern="0" cap="none" spc="0" normalizeH="0" baseline="0" noProof="0" dirty="0">
                  <a:ln>
                    <a:noFill/>
                  </a:ln>
                  <a:solidFill>
                    <a:srgbClr val="0091FE"/>
                  </a:solidFill>
                  <a:effectLst/>
                  <a:uLnTx/>
                  <a:uFillTx/>
                  <a:latin typeface="Calibri"/>
                  <a:cs typeface="Arial"/>
                </a:rPr>
                <a:t>3 500 </a:t>
              </a:r>
              <a:endParaRPr kumimoji="0" lang="ru-RU" sz="5000" b="0" i="0" u="none" strike="noStrike" kern="0" cap="none" spc="0" normalizeH="0" baseline="0" noProof="0" dirty="0">
                <a:ln>
                  <a:noFill/>
                </a:ln>
                <a:solidFill>
                  <a:srgbClr val="0091F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49" name="TextBox 9"/>
            <p:cNvSpPr/>
            <p:nvPr/>
          </p:nvSpPr>
          <p:spPr bwMode="auto">
            <a:xfrm>
              <a:off x="5326756" y="3691360"/>
              <a:ext cx="2160240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Пользователей</a:t>
              </a:r>
            </a:p>
            <a:p>
              <a:pPr marL="0" marR="0" lvl="0" indent="0" algn="l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зарегистрировано</a:t>
              </a:r>
            </a:p>
            <a:p>
              <a:pPr marL="0" marR="0" lvl="0" indent="0" algn="l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В 2019 году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860110" y="3590683"/>
              <a:ext cx="176843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srgbClr val="0091FE"/>
                  </a:solidFill>
                  <a:effectLst/>
                  <a:uLnTx/>
                  <a:uFillTx/>
                  <a:latin typeface="Calibri"/>
                  <a:cs typeface="Arial"/>
                </a:rPr>
                <a:t>~ 2</a:t>
              </a:r>
              <a:r>
                <a:rPr kumimoji="0" lang="ru-RU" sz="5000" b="1" i="0" u="none" strike="noStrike" kern="0" cap="none" spc="0" normalizeH="0" baseline="0" noProof="0" dirty="0">
                  <a:ln>
                    <a:noFill/>
                  </a:ln>
                  <a:solidFill>
                    <a:srgbClr val="0091FE"/>
                  </a:solidFill>
                  <a:effectLst/>
                  <a:uLnTx/>
                  <a:uFillTx/>
                  <a:latin typeface="Calibri"/>
                  <a:cs typeface="Arial"/>
                </a:rPr>
                <a:t>00 </a:t>
              </a:r>
            </a:p>
          </p:txBody>
        </p:sp>
      </p:grpSp>
      <p:sp>
        <p:nvSpPr>
          <p:cNvPr id="46" name="Прямоугольник 3"/>
          <p:cNvSpPr/>
          <p:nvPr/>
        </p:nvSpPr>
        <p:spPr bwMode="auto">
          <a:xfrm>
            <a:off x="2135560" y="2655536"/>
            <a:ext cx="879436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Начиная с 2021 отчетного года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91FE"/>
                </a:solidFill>
                <a:effectLst/>
                <a:uLnTx/>
                <a:uFillTx/>
                <a:latin typeface="Calibri"/>
                <a:cs typeface="Arial"/>
              </a:rPr>
              <a:t>представление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1FE"/>
                </a:solidFill>
                <a:effectLst/>
                <a:uLnTx/>
                <a:uFillTx/>
                <a:latin typeface="Calibri"/>
                <a:cs typeface="Arial"/>
              </a:rPr>
              <a:t>статотчетности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91FE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возможно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91FE"/>
                </a:solidFill>
                <a:effectLst/>
                <a:uLnTx/>
                <a:uFillTx/>
                <a:latin typeface="Calibri"/>
                <a:cs typeface="Arial"/>
              </a:rPr>
              <a:t>только в электронном виде</a:t>
            </a:r>
          </a:p>
          <a:p>
            <a:pPr marL="0" marR="0" lvl="2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С 10.01.2022 предусмотрена подача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статформ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через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91FE"/>
                </a:solidFill>
                <a:effectLst/>
                <a:uLnTx/>
                <a:uFillTx/>
                <a:latin typeface="Calibri"/>
                <a:cs typeface="Arial"/>
              </a:rPr>
              <a:t>ЛКН </a:t>
            </a:r>
          </a:p>
        </p:txBody>
      </p:sp>
      <p:sp>
        <p:nvSpPr>
          <p:cNvPr id="30" name="TextBox 9"/>
          <p:cNvSpPr/>
          <p:nvPr/>
        </p:nvSpPr>
        <p:spPr bwMode="auto">
          <a:xfrm>
            <a:off x="10150996" y="1325412"/>
            <a:ext cx="216024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Пользователей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зарегистрировано на текущий момент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876847" y="1261838"/>
            <a:ext cx="241925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kern="0" dirty="0">
                <a:solidFill>
                  <a:srgbClr val="0091FE"/>
                </a:solidFill>
                <a:latin typeface="Calibri"/>
                <a:cs typeface="Arial"/>
              </a:rPr>
              <a:t>&gt;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0091FE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1FE"/>
                </a:solidFill>
                <a:effectLst/>
                <a:uLnTx/>
                <a:uFillTx/>
                <a:latin typeface="Calibri"/>
                <a:cs typeface="Arial"/>
              </a:rPr>
              <a:t>350</a:t>
            </a:r>
            <a:r>
              <a:rPr kumimoji="0" lang="ru-RU" sz="5000" b="1" i="0" u="none" strike="noStrike" kern="0" cap="none" spc="0" normalizeH="0" baseline="0" noProof="0" dirty="0">
                <a:ln>
                  <a:noFill/>
                </a:ln>
                <a:solidFill>
                  <a:srgbClr val="0091FE"/>
                </a:solidFill>
                <a:effectLst/>
                <a:uLnTx/>
                <a:uFillTx/>
                <a:latin typeface="Calibri"/>
                <a:cs typeface="Arial"/>
              </a:rPr>
              <a:t>00 </a:t>
            </a:r>
            <a:endParaRPr kumimoji="0" lang="ru-RU" sz="5000" b="0" i="0" u="none" strike="noStrike" kern="0" cap="none" spc="0" normalizeH="0" baseline="0" noProof="0" dirty="0">
              <a:ln>
                <a:noFill/>
              </a:ln>
              <a:solidFill>
                <a:srgbClr val="0091F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7417BF7-103E-4D52-AC7E-C74CB5B128F0}"/>
              </a:ext>
            </a:extLst>
          </p:cNvPr>
          <p:cNvSpPr/>
          <p:nvPr/>
        </p:nvSpPr>
        <p:spPr>
          <a:xfrm>
            <a:off x="2006600" y="182254"/>
            <a:ext cx="10185400" cy="822272"/>
          </a:xfrm>
          <a:prstGeom prst="rect">
            <a:avLst/>
          </a:prstGeom>
        </p:spPr>
        <p:txBody>
          <a:bodyPr wrap="square" lIns="36000" tIns="36000" rIns="36000" bIns="46800">
            <a:spAutoFit/>
          </a:bodyPr>
          <a:lstStyle/>
          <a:p>
            <a:r>
              <a:rPr lang="ru-RU" sz="2400" b="1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ЛИЧНЫЙ КАБИНЕТ НЕДРОПОЛЬЗОВАТЕЛЯ: </a:t>
            </a:r>
          </a:p>
          <a:p>
            <a:r>
              <a:rPr lang="ru-RU" sz="2400" b="1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сервис сбора статистической отчетности </a:t>
            </a:r>
            <a:r>
              <a:rPr lang="ru-RU" sz="2400" b="1" dirty="0" err="1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недропользователей</a:t>
            </a:r>
            <a:r>
              <a:rPr lang="ru-RU" sz="2400" b="1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27" y="121400"/>
            <a:ext cx="771162" cy="79977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58" y="1204364"/>
            <a:ext cx="4867844" cy="444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01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832509" y="44748"/>
            <a:ext cx="10257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ФГИС «АСЛН»: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сервис лицензирования недропользования полностью в электронном виде</a:t>
            </a:r>
          </a:p>
        </p:txBody>
      </p:sp>
      <p:grpSp>
        <p:nvGrpSpPr>
          <p:cNvPr id="15" name="Группа 14"/>
          <p:cNvGrpSpPr>
            <a:grpSpLocks noChangeAspect="1"/>
          </p:cNvGrpSpPr>
          <p:nvPr/>
        </p:nvGrpSpPr>
        <p:grpSpPr>
          <a:xfrm>
            <a:off x="323281" y="260648"/>
            <a:ext cx="522793" cy="521281"/>
            <a:chOff x="191828" y="442033"/>
            <a:chExt cx="522793" cy="521281"/>
          </a:xfrm>
          <a:solidFill>
            <a:schemeClr val="accent1">
              <a:lumMod val="75000"/>
            </a:schemeClr>
          </a:solidFill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297596" y="5568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191828" y="4420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747000" y="1684867"/>
            <a:ext cx="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79968" y="155968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совершенствование механизмов</a:t>
            </a:r>
            <a:br>
              <a:rPr lang="ru-RU" b="1" dirty="0"/>
            </a:br>
            <a:r>
              <a:rPr lang="ru-RU" b="1" dirty="0"/>
              <a:t>лицензирования </a:t>
            </a:r>
            <a:r>
              <a:rPr lang="ru-RU" b="1" dirty="0" smtClean="0"/>
              <a:t>недропользования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введение механизма проведения аукционов</a:t>
            </a:r>
            <a:br>
              <a:rPr lang="ru-RU" b="1" dirty="0"/>
            </a:br>
            <a:r>
              <a:rPr lang="ru-RU" b="1" dirty="0"/>
              <a:t>на право пользования участками недр в</a:t>
            </a:r>
            <a:br>
              <a:rPr lang="ru-RU" b="1" dirty="0"/>
            </a:br>
            <a:r>
              <a:rPr lang="ru-RU" b="1" dirty="0"/>
              <a:t>электронной </a:t>
            </a:r>
            <a:r>
              <a:rPr lang="ru-RU" b="1" dirty="0" smtClean="0"/>
              <a:t>форме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цифровизация</a:t>
            </a:r>
            <a:r>
              <a:rPr lang="ru-RU" b="1" dirty="0"/>
              <a:t> процедур лицензирования,</a:t>
            </a:r>
            <a:br>
              <a:rPr lang="ru-RU" b="1" dirty="0"/>
            </a:br>
            <a:r>
              <a:rPr lang="ru-RU" b="1" dirty="0"/>
              <a:t>учета, согласования и экспертизы проектной</a:t>
            </a:r>
            <a:br>
              <a:rPr lang="ru-RU" b="1" dirty="0"/>
            </a:br>
            <a:r>
              <a:rPr lang="ru-RU" b="1" dirty="0" smtClean="0"/>
              <a:t>документации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формирование лицензии по утвержденной</a:t>
            </a:r>
            <a:br>
              <a:rPr lang="ru-RU" b="1" dirty="0"/>
            </a:br>
            <a:r>
              <a:rPr lang="ru-RU" b="1" dirty="0"/>
              <a:t>форме в виде XML файла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7497" y="1190357"/>
            <a:ext cx="455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F4E79"/>
                </a:solidFill>
              </a:rPr>
              <a:t>Федеральный закон от 30.04.2021 No123-ФЗ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3" y="847086"/>
            <a:ext cx="11183564" cy="593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99" y="1054526"/>
            <a:ext cx="10220325" cy="523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28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299109" y="290455"/>
            <a:ext cx="10257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Цифровые сервисы </a:t>
            </a:r>
            <a:r>
              <a:rPr lang="ru-RU" sz="2400" b="1" dirty="0" err="1" smtClean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Росгеолфонда</a:t>
            </a:r>
            <a:r>
              <a:rPr lang="ru-RU" sz="2400" b="1" dirty="0" smtClean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: онлайн предоставление  актуализированной структурированной информации по состоянию МСБ  и недропользованию</a:t>
            </a:r>
            <a:endParaRPr lang="ru-RU" sz="2400" b="1" dirty="0">
              <a:ln w="0"/>
              <a:solidFill>
                <a:srgbClr val="1F4E79"/>
              </a:solidFill>
              <a:ea typeface="Myriad Pro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>
            <a:grpSpLocks noChangeAspect="1"/>
          </p:cNvGrpSpPr>
          <p:nvPr/>
        </p:nvGrpSpPr>
        <p:grpSpPr>
          <a:xfrm>
            <a:off x="323281" y="260648"/>
            <a:ext cx="522793" cy="521281"/>
            <a:chOff x="191828" y="442033"/>
            <a:chExt cx="522793" cy="521281"/>
          </a:xfrm>
          <a:solidFill>
            <a:schemeClr val="accent1">
              <a:lumMod val="75000"/>
            </a:schemeClr>
          </a:solidFill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297596" y="5568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191828" y="4420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747000" y="1684867"/>
            <a:ext cx="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490784"/>
            <a:ext cx="8904743" cy="467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490782"/>
            <a:ext cx="8914833" cy="521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490784"/>
            <a:ext cx="8801100" cy="471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96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BA981F8-79B6-4E45-B724-6F1512FC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12834BD5-4B3D-4C73-996D-4265E6903D80}"/>
              </a:ext>
            </a:extLst>
          </p:cNvPr>
          <p:cNvSpPr/>
          <p:nvPr/>
        </p:nvSpPr>
        <p:spPr>
          <a:xfrm>
            <a:off x="5026279" y="517840"/>
            <a:ext cx="4592515" cy="1330104"/>
          </a:xfrm>
          <a:prstGeom prst="rect">
            <a:avLst/>
          </a:prstGeom>
        </p:spPr>
        <p:txBody>
          <a:bodyPr wrap="square" lIns="36000" tIns="36000" rIns="36000" bIns="468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000" b="1" spc="120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РОСГЕОЛФОНД</a:t>
            </a:r>
          </a:p>
          <a:p>
            <a:pPr>
              <a:lnSpc>
                <a:spcPct val="90000"/>
              </a:lnSpc>
            </a:pPr>
            <a:r>
              <a:rPr lang="ru-RU" sz="2000" spc="600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ЦИФРОВИЗАЦИЯ </a:t>
            </a:r>
          </a:p>
          <a:p>
            <a:pPr>
              <a:lnSpc>
                <a:spcPct val="90000"/>
              </a:lnSpc>
            </a:pPr>
            <a:r>
              <a:rPr lang="ru-RU" sz="2000" spc="550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ГЕОЛОГИЧЕСКОЙ</a:t>
            </a:r>
          </a:p>
          <a:p>
            <a:pPr>
              <a:lnSpc>
                <a:spcPct val="90000"/>
              </a:lnSpc>
            </a:pPr>
            <a:r>
              <a:rPr lang="ru-RU" sz="2000" spc="900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ИНФОРМАЦИИ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580552" y="2361870"/>
            <a:ext cx="5192736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7" name="Группа 96">
            <a:extLst>
              <a:ext uri="{FF2B5EF4-FFF2-40B4-BE49-F238E27FC236}">
                <a16:creationId xmlns:a16="http://schemas.microsoft.com/office/drawing/2014/main" xmlns="" id="{EDBF1904-47CB-4B4A-913F-6FEEAC178B0A}"/>
              </a:ext>
            </a:extLst>
          </p:cNvPr>
          <p:cNvGrpSpPr>
            <a:grpSpLocks noChangeAspect="1"/>
          </p:cNvGrpSpPr>
          <p:nvPr/>
        </p:nvGrpSpPr>
        <p:grpSpPr>
          <a:xfrm>
            <a:off x="266991" y="288229"/>
            <a:ext cx="510059" cy="510404"/>
            <a:chOff x="349775" y="288229"/>
            <a:chExt cx="510059" cy="510404"/>
          </a:xfrm>
          <a:solidFill>
            <a:srgbClr val="1F4E79"/>
          </a:solidFill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xmlns="" id="{28392D49-E1EF-422D-9571-9AA3079B6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00" y="400277"/>
              <a:ext cx="305210" cy="251249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xmlns="" id="{A2510DFB-2F06-48BB-9241-2D3D207E4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775" y="288229"/>
              <a:ext cx="510059" cy="510404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57417BF7-103E-4D52-AC7E-C74CB5B128F0}"/>
              </a:ext>
            </a:extLst>
          </p:cNvPr>
          <p:cNvSpPr/>
          <p:nvPr/>
        </p:nvSpPr>
        <p:spPr>
          <a:xfrm>
            <a:off x="1081150" y="288229"/>
            <a:ext cx="10471660" cy="452940"/>
          </a:xfrm>
          <a:prstGeom prst="rect">
            <a:avLst/>
          </a:prstGeom>
        </p:spPr>
        <p:txBody>
          <a:bodyPr wrap="square" lIns="36000" tIns="36000" rIns="36000" bIns="46800">
            <a:spAutoFit/>
          </a:bodyPr>
          <a:lstStyle/>
          <a:p>
            <a:pPr lvl="0" algn="ctr" defTabSz="457200">
              <a:defRPr/>
            </a:pPr>
            <a:r>
              <a:rPr lang="ru-RU" sz="2400" b="1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ГОСУДАРСТВЕННЫЕ УСЛУГИ РОСНЕДР В ЦИФРОВОМ ВИДЕ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62064" y="1411406"/>
            <a:ext cx="481626" cy="462726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36060" y="2847697"/>
            <a:ext cx="3005174" cy="369175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 bwMode="auto">
          <a:xfrm>
            <a:off x="1097365" y="1343528"/>
            <a:ext cx="4208264" cy="4824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C00000"/>
              </a:buClr>
              <a:buSzPct val="100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Заключение об отсутствии полезных ископаемых  за пределами населенных пунктов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C00000"/>
              </a:buClr>
              <a:buSzPct val="100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Предоставление геологической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информации о недрах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C00000"/>
              </a:buClr>
              <a:buSzPct val="100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Лицензирование недропользования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Определение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кондиционности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запасов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полезных ископаемых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Разрешение на строительство объектов капитального строительства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Разрешение на ввод в эксплуатацию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объектов капитального строительства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Государственная экспертиза запасов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полезных ископаемых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Экспертиза проектов по геологическому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изучению недр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 проведения конкурсов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аукционов на право пользования недрами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935B122A-6623-424C-800F-E225EDF7D4FA}"/>
              </a:ext>
            </a:extLst>
          </p:cNvPr>
          <p:cNvSpPr/>
          <p:nvPr/>
        </p:nvSpPr>
        <p:spPr bwMode="auto">
          <a:xfrm>
            <a:off x="4376212" y="1695746"/>
            <a:ext cx="129783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 </a:t>
            </a:r>
            <a:r>
              <a:rPr kumimoji="0" lang="ru-RU" sz="1400" b="0" i="0" u="none" strike="noStrike" kern="1200" cap="none" spc="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ЗНАЧИМЫ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 </a:t>
            </a:r>
            <a:r>
              <a:rPr kumimoji="0" lang="ru-RU" sz="1400" b="0" i="0" u="none" strike="noStrike" kern="1200" cap="none" spc="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ГОСУСЛУГ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47" name="Скругленный прямоугольник 4"/>
          <p:cNvSpPr/>
          <p:nvPr/>
        </p:nvSpPr>
        <p:spPr bwMode="auto">
          <a:xfrm>
            <a:off x="7864762" y="4272284"/>
            <a:ext cx="2953080" cy="225087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8148941" y="871171"/>
            <a:ext cx="226400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ВОСТРЕБОВАННОСТЬ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</a:t>
            </a: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8544327" y="1291198"/>
            <a:ext cx="1868616" cy="110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обращений в год: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г. –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8 616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г. –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9 695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г.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12 253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7743654" y="2967880"/>
            <a:ext cx="3203727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ОБЕСПЕЧЕНИЯ ПРОЦЕССА ОКАЗАНИЯ УСЛУГ В ЦИФРОВОМ ВИДЕ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НЕОБХОДИМА</a:t>
            </a: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7864761" y="3683568"/>
            <a:ext cx="2953081" cy="588716"/>
          </a:xfrm>
          <a:prstGeom prst="rect">
            <a:avLst/>
          </a:prstGeom>
          <a:solidFill>
            <a:srgbClr val="C00000"/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ПЛАТФОРМА НЕДРОПОЛЬЗОВАНИЯ:</a:t>
            </a:r>
          </a:p>
        </p:txBody>
      </p:sp>
      <p:sp>
        <p:nvSpPr>
          <p:cNvPr id="53" name="Стрелка вниз 52"/>
          <p:cNvSpPr/>
          <p:nvPr/>
        </p:nvSpPr>
        <p:spPr bwMode="auto">
          <a:xfrm>
            <a:off x="9021098" y="2473255"/>
            <a:ext cx="534473" cy="507615"/>
          </a:xfrm>
          <a:prstGeom prst="downArrow">
            <a:avLst/>
          </a:prstGeom>
          <a:gradFill>
            <a:gsLst>
              <a:gs pos="1000">
                <a:srgbClr val="C00000">
                  <a:alpha val="0"/>
                </a:srgbClr>
              </a:gs>
              <a:gs pos="100000">
                <a:srgbClr val="B5351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8148941" y="4350710"/>
            <a:ext cx="2392681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ФГИСы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8148941" y="5141105"/>
            <a:ext cx="2392681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ЦОДы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(отказоустойчивые)</a:t>
            </a: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8148941" y="5369544"/>
            <a:ext cx="239268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хранение и обработка информации</a:t>
            </a: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8148941" y="4572677"/>
            <a:ext cx="239268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быстрый доступ и анализ информации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16289543-F84A-42A8-A4BE-BBC632427AD0}"/>
              </a:ext>
            </a:extLst>
          </p:cNvPr>
          <p:cNvSpPr txBox="1"/>
          <p:nvPr/>
        </p:nvSpPr>
        <p:spPr bwMode="auto">
          <a:xfrm>
            <a:off x="8148941" y="5808604"/>
            <a:ext cx="256355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прогнозируемый рост объема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 </a:t>
            </a:r>
            <a:r>
              <a:rPr lang="ru-RU" sz="1400" b="1" noProof="0" dirty="0">
                <a:solidFill>
                  <a:srgbClr val="C00000"/>
                </a:solidFill>
                <a:latin typeface="Calibri" panose="020F0502020204030204"/>
              </a:rPr>
              <a:t>2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Пб/год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27F76D28-C802-4C9D-9CB0-3768D3CF8DEF}"/>
              </a:ext>
            </a:extLst>
          </p:cNvPr>
          <p:cNvSpPr/>
          <p:nvPr/>
        </p:nvSpPr>
        <p:spPr bwMode="auto">
          <a:xfrm>
            <a:off x="577090" y="813695"/>
            <a:ext cx="505322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4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ГОСУСЛУГИ РОСНЕДР</a:t>
            </a:r>
          </a:p>
        </p:txBody>
      </p:sp>
    </p:spTree>
    <p:extLst>
      <p:ext uri="{BB962C8B-B14F-4D97-AF65-F5344CB8AC3E}">
        <p14:creationId xmlns:p14="http://schemas.microsoft.com/office/powerpoint/2010/main" val="40045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7" name="Группа 96">
            <a:extLst>
              <a:ext uri="{FF2B5EF4-FFF2-40B4-BE49-F238E27FC236}">
                <a16:creationId xmlns:a16="http://schemas.microsoft.com/office/drawing/2014/main" xmlns="" id="{EDBF1904-47CB-4B4A-913F-6FEEAC178B0A}"/>
              </a:ext>
            </a:extLst>
          </p:cNvPr>
          <p:cNvGrpSpPr>
            <a:grpSpLocks noChangeAspect="1"/>
          </p:cNvGrpSpPr>
          <p:nvPr/>
        </p:nvGrpSpPr>
        <p:grpSpPr>
          <a:xfrm>
            <a:off x="266991" y="288229"/>
            <a:ext cx="510059" cy="510404"/>
            <a:chOff x="349775" y="288229"/>
            <a:chExt cx="510059" cy="510404"/>
          </a:xfrm>
          <a:solidFill>
            <a:srgbClr val="1F4E79"/>
          </a:solidFill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xmlns="" id="{28392D49-E1EF-422D-9571-9AA3079B6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00" y="400277"/>
              <a:ext cx="305210" cy="251249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xmlns="" id="{A2510DFB-2F06-48BB-9241-2D3D207E4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775" y="288229"/>
              <a:ext cx="510059" cy="510404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57417BF7-103E-4D52-AC7E-C74CB5B128F0}"/>
              </a:ext>
            </a:extLst>
          </p:cNvPr>
          <p:cNvSpPr/>
          <p:nvPr/>
        </p:nvSpPr>
        <p:spPr>
          <a:xfrm>
            <a:off x="1081150" y="288229"/>
            <a:ext cx="10471660" cy="452940"/>
          </a:xfrm>
          <a:prstGeom prst="rect">
            <a:avLst/>
          </a:prstGeom>
        </p:spPr>
        <p:txBody>
          <a:bodyPr wrap="square" lIns="36000" tIns="36000" rIns="36000" bIns="46800">
            <a:spAutoFit/>
          </a:bodyPr>
          <a:lstStyle/>
          <a:p>
            <a:pPr lvl="0" algn="ctr" defTabSz="457200">
              <a:defRPr/>
            </a:pPr>
            <a:endParaRPr lang="ru-RU" sz="2400" b="1" dirty="0">
              <a:ln w="0"/>
              <a:solidFill>
                <a:srgbClr val="1F4E79"/>
              </a:solidFill>
              <a:ea typeface="Myriad Pro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-5829" y="228404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ГОСУДАРСТВЕННЫЕ ИНФОРМАЦИОННЫЕ </a:t>
            </a:r>
            <a:r>
              <a:rPr lang="ru-RU" sz="2400" b="1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СИСТЕМЫ И РЕСУРСЫ РОСНЕДР</a:t>
            </a: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7338047" y="1233697"/>
            <a:ext cx="2397219" cy="1300552"/>
          </a:xfrm>
          <a:prstGeom prst="roundRect">
            <a:avLst>
              <a:gd name="adj" fmla="val 4324"/>
            </a:avLst>
          </a:prstGeom>
          <a:solidFill>
            <a:srgbClr val="B8EEED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2071653" y="1233697"/>
            <a:ext cx="2397219" cy="1300552"/>
          </a:xfrm>
          <a:prstGeom prst="roundRect">
            <a:avLst>
              <a:gd name="adj" fmla="val 5748"/>
            </a:avLst>
          </a:prstGeom>
          <a:solidFill>
            <a:srgbClr val="F8C5C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2071653" y="1336069"/>
            <a:ext cx="239721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ФГИС «АСЛН»</a:t>
            </a: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7338047" y="1336069"/>
            <a:ext cx="239721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ФГИС «ЕФГИ»</a:t>
            </a: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2071653" y="1633000"/>
            <a:ext cx="239721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Федеральная государственная автоматизированная система лицензирования недропользования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7338046" y="1633000"/>
            <a:ext cx="239721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Федеральная государственная система единый фонд геологической информации </a:t>
            </a:r>
            <a:b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недрах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3782740" y="3981802"/>
            <a:ext cx="5551760" cy="211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rgbClr val="4472C4"/>
              </a:buClr>
              <a:buSzPct val="80000"/>
              <a:buFont typeface="Wingdings 2" panose="05020102010507070707" pitchFamily="18" charset="2"/>
              <a:buChar char=""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Государственный реестр работ по геологическому изучению недр 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rgbClr val="4472C4"/>
              </a:buClr>
              <a:buSzPct val="80000"/>
              <a:buFont typeface="Wingdings 2" panose="05020102010507070707" pitchFamily="18" charset="2"/>
              <a:buChar char=""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Государственный реестр участков недр, предоставленных в пользование, </a:t>
            </a:r>
            <a:b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и лицензий на пользование недрами 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rgbClr val="4472C4"/>
              </a:buClr>
              <a:buSzPct val="80000"/>
              <a:buFont typeface="Wingdings 2" panose="05020102010507070707" pitchFamily="18" charset="2"/>
              <a:buChar char=""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Государственный кадастр месторождений 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rgbClr val="4472C4"/>
              </a:buClr>
              <a:buSzPct val="80000"/>
              <a:buFont typeface="Wingdings 2" panose="05020102010507070707" pitchFamily="18" charset="2"/>
              <a:buChar char=""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Реестр единого фонда геологической информации о недрах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rgbClr val="4472C4"/>
              </a:buClr>
              <a:buSzPct val="80000"/>
              <a:buFont typeface="Wingdings 2" panose="05020102010507070707" pitchFamily="18" charset="2"/>
              <a:buChar char=""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Интерактивная карта изученности территории РФ и ее шельфа 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rgbClr val="4472C4"/>
              </a:buClr>
              <a:buSzPct val="80000"/>
              <a:buFont typeface="Wingdings 2" panose="05020102010507070707" pitchFamily="18" charset="2"/>
              <a:buChar char=""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Карта оцифрованных границ площадей залегания полезных ископаемых 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rgbClr val="4472C4"/>
              </a:buClr>
              <a:buSzPct val="80000"/>
              <a:buFont typeface="Wingdings 2" panose="05020102010507070707" pitchFamily="18" charset="2"/>
              <a:buChar char=""/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itchFamily="18" charset="0"/>
              </a:rPr>
              <a:t>Интерактивная электронная карта недропользования РФ</a:t>
            </a: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3782741" y="3643976"/>
            <a:ext cx="458436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ОТКРЫТЫЕ ИНФОРМАЦИОННЫЕ РЕСУРСЫ</a:t>
            </a: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2071653" y="798633"/>
            <a:ext cx="766361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i="0" u="none" strike="noStrike" kern="1200" cap="none" spc="50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 СИСТЕМЫ РОСНЕДР</a:t>
            </a:r>
          </a:p>
        </p:txBody>
      </p:sp>
      <p:sp>
        <p:nvSpPr>
          <p:cNvPr id="67" name="Скругленный прямоугольник 66"/>
          <p:cNvSpPr/>
          <p:nvPr/>
        </p:nvSpPr>
        <p:spPr bwMode="auto">
          <a:xfrm>
            <a:off x="4704849" y="2263897"/>
            <a:ext cx="2397219" cy="965272"/>
          </a:xfrm>
          <a:prstGeom prst="roundRect">
            <a:avLst>
              <a:gd name="adj" fmla="val 5748"/>
            </a:avLst>
          </a:prstGeom>
          <a:solidFill>
            <a:srgbClr val="CCE3F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4704849" y="2376628"/>
            <a:ext cx="239721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ЕДИНАЯ АНАЛИТИЧЕСКАЯ ПЛАТФОРМА ОСНОВНЫХ ИНФОРМАЦИОННЫХ СИСТЕМ РОСНЕДР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26">
            <a:extLst>
              <a:ext uri="{FF2B5EF4-FFF2-40B4-BE49-F238E27FC236}">
                <a16:creationId xmlns="" xmlns:a16="http://schemas.microsoft.com/office/drawing/2014/main" id="{458FEFC0-5248-47AC-BE5F-5DADABF30C8D}"/>
              </a:ext>
            </a:extLst>
          </p:cNvPr>
          <p:cNvSpPr/>
          <p:nvPr/>
        </p:nvSpPr>
        <p:spPr bwMode="auto">
          <a:xfrm flipV="1">
            <a:off x="3270261" y="2534249"/>
            <a:ext cx="1434587" cy="311648"/>
          </a:xfrm>
          <a:custGeom>
            <a:avLst/>
            <a:gdLst>
              <a:gd name="connsiteX0" fmla="*/ 0 w 317412"/>
              <a:gd name="connsiteY0" fmla="*/ 0 h 3816646"/>
              <a:gd name="connsiteX1" fmla="*/ 317412 w 317412"/>
              <a:gd name="connsiteY1" fmla="*/ 0 h 3816646"/>
              <a:gd name="connsiteX2" fmla="*/ 317412 w 317412"/>
              <a:gd name="connsiteY2" fmla="*/ 3816646 h 3816646"/>
              <a:gd name="connsiteX3" fmla="*/ 0 w 317412"/>
              <a:gd name="connsiteY3" fmla="*/ 3816646 h 3816646"/>
              <a:gd name="connsiteX4" fmla="*/ 0 w 317412"/>
              <a:gd name="connsiteY4" fmla="*/ 0 h 3816646"/>
              <a:gd name="connsiteX0" fmla="*/ 317412 w 408852"/>
              <a:gd name="connsiteY0" fmla="*/ 3816646 h 3908086"/>
              <a:gd name="connsiteX1" fmla="*/ 0 w 408852"/>
              <a:gd name="connsiteY1" fmla="*/ 3816646 h 3908086"/>
              <a:gd name="connsiteX2" fmla="*/ 0 w 408852"/>
              <a:gd name="connsiteY2" fmla="*/ 0 h 3908086"/>
              <a:gd name="connsiteX3" fmla="*/ 317412 w 408852"/>
              <a:gd name="connsiteY3" fmla="*/ 0 h 3908086"/>
              <a:gd name="connsiteX4" fmla="*/ 408852 w 408852"/>
              <a:gd name="connsiteY4" fmla="*/ 3908086 h 3908086"/>
              <a:gd name="connsiteX0" fmla="*/ 317412 w 317412"/>
              <a:gd name="connsiteY0" fmla="*/ 3816646 h 3816646"/>
              <a:gd name="connsiteX1" fmla="*/ 0 w 317412"/>
              <a:gd name="connsiteY1" fmla="*/ 3816646 h 3816646"/>
              <a:gd name="connsiteX2" fmla="*/ 0 w 317412"/>
              <a:gd name="connsiteY2" fmla="*/ 0 h 3816646"/>
              <a:gd name="connsiteX3" fmla="*/ 317412 w 317412"/>
              <a:gd name="connsiteY3" fmla="*/ 0 h 3816646"/>
              <a:gd name="connsiteX0" fmla="*/ 0 w 317412"/>
              <a:gd name="connsiteY0" fmla="*/ 3816646 h 3816646"/>
              <a:gd name="connsiteX1" fmla="*/ 0 w 317412"/>
              <a:gd name="connsiteY1" fmla="*/ 0 h 3816646"/>
              <a:gd name="connsiteX2" fmla="*/ 317412 w 317412"/>
              <a:gd name="connsiteY2" fmla="*/ 0 h 381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412" h="3816646">
                <a:moveTo>
                  <a:pt x="0" y="3816646"/>
                </a:moveTo>
                <a:lnTo>
                  <a:pt x="0" y="0"/>
                </a:lnTo>
                <a:lnTo>
                  <a:pt x="317412" y="0"/>
                </a:lnTo>
              </a:path>
            </a:pathLst>
          </a:custGeom>
          <a:noFill/>
          <a:ln w="1905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Прямоугольник 26">
            <a:extLst>
              <a:ext uri="{FF2B5EF4-FFF2-40B4-BE49-F238E27FC236}">
                <a16:creationId xmlns="" xmlns:a16="http://schemas.microsoft.com/office/drawing/2014/main" id="{458FEFC0-5248-47AC-BE5F-5DADABF30C8D}"/>
              </a:ext>
            </a:extLst>
          </p:cNvPr>
          <p:cNvSpPr/>
          <p:nvPr/>
        </p:nvSpPr>
        <p:spPr bwMode="auto">
          <a:xfrm flipH="1" flipV="1">
            <a:off x="7101462" y="2534249"/>
            <a:ext cx="1434587" cy="311648"/>
          </a:xfrm>
          <a:custGeom>
            <a:avLst/>
            <a:gdLst>
              <a:gd name="connsiteX0" fmla="*/ 0 w 317412"/>
              <a:gd name="connsiteY0" fmla="*/ 0 h 3816646"/>
              <a:gd name="connsiteX1" fmla="*/ 317412 w 317412"/>
              <a:gd name="connsiteY1" fmla="*/ 0 h 3816646"/>
              <a:gd name="connsiteX2" fmla="*/ 317412 w 317412"/>
              <a:gd name="connsiteY2" fmla="*/ 3816646 h 3816646"/>
              <a:gd name="connsiteX3" fmla="*/ 0 w 317412"/>
              <a:gd name="connsiteY3" fmla="*/ 3816646 h 3816646"/>
              <a:gd name="connsiteX4" fmla="*/ 0 w 317412"/>
              <a:gd name="connsiteY4" fmla="*/ 0 h 3816646"/>
              <a:gd name="connsiteX0" fmla="*/ 317412 w 408852"/>
              <a:gd name="connsiteY0" fmla="*/ 3816646 h 3908086"/>
              <a:gd name="connsiteX1" fmla="*/ 0 w 408852"/>
              <a:gd name="connsiteY1" fmla="*/ 3816646 h 3908086"/>
              <a:gd name="connsiteX2" fmla="*/ 0 w 408852"/>
              <a:gd name="connsiteY2" fmla="*/ 0 h 3908086"/>
              <a:gd name="connsiteX3" fmla="*/ 317412 w 408852"/>
              <a:gd name="connsiteY3" fmla="*/ 0 h 3908086"/>
              <a:gd name="connsiteX4" fmla="*/ 408852 w 408852"/>
              <a:gd name="connsiteY4" fmla="*/ 3908086 h 3908086"/>
              <a:gd name="connsiteX0" fmla="*/ 317412 w 317412"/>
              <a:gd name="connsiteY0" fmla="*/ 3816646 h 3816646"/>
              <a:gd name="connsiteX1" fmla="*/ 0 w 317412"/>
              <a:gd name="connsiteY1" fmla="*/ 3816646 h 3816646"/>
              <a:gd name="connsiteX2" fmla="*/ 0 w 317412"/>
              <a:gd name="connsiteY2" fmla="*/ 0 h 3816646"/>
              <a:gd name="connsiteX3" fmla="*/ 317412 w 317412"/>
              <a:gd name="connsiteY3" fmla="*/ 0 h 3816646"/>
              <a:gd name="connsiteX0" fmla="*/ 0 w 317412"/>
              <a:gd name="connsiteY0" fmla="*/ 3816646 h 3816646"/>
              <a:gd name="connsiteX1" fmla="*/ 0 w 317412"/>
              <a:gd name="connsiteY1" fmla="*/ 0 h 3816646"/>
              <a:gd name="connsiteX2" fmla="*/ 317412 w 317412"/>
              <a:gd name="connsiteY2" fmla="*/ 0 h 381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412" h="3816646">
                <a:moveTo>
                  <a:pt x="0" y="3816646"/>
                </a:moveTo>
                <a:lnTo>
                  <a:pt x="0" y="0"/>
                </a:lnTo>
                <a:lnTo>
                  <a:pt x="317412" y="0"/>
                </a:lnTo>
              </a:path>
            </a:pathLst>
          </a:custGeom>
          <a:noFill/>
          <a:ln w="19050">
            <a:solidFill>
              <a:srgbClr val="009999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CustomShape 3"/>
          <p:cNvSpPr/>
          <p:nvPr/>
        </p:nvSpPr>
        <p:spPr bwMode="auto">
          <a:xfrm>
            <a:off x="142874" y="1331606"/>
            <a:ext cx="1902349" cy="8449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1" strike="noStrike" spc="-1" dirty="0"/>
              <a:t>ОПЕРАТИВНАЯ </a:t>
            </a:r>
            <a:r>
              <a:rPr sz="1600" dirty="0"/>
              <a:t/>
            </a:r>
            <a:br>
              <a:rPr sz="1600" dirty="0"/>
            </a:br>
            <a:r>
              <a:rPr lang="ru-RU" sz="1100" b="1" strike="noStrike" spc="-1" dirty="0"/>
              <a:t>мониторинг состояния фонда недр,</a:t>
            </a:r>
            <a:r>
              <a:rPr sz="1100" b="1" dirty="0"/>
              <a:t/>
            </a:r>
            <a:br>
              <a:rPr sz="1100" b="1" dirty="0"/>
            </a:br>
            <a:r>
              <a:rPr lang="ru-RU" sz="1100" b="1" strike="noStrike" spc="-1" dirty="0"/>
              <a:t>оказание </a:t>
            </a:r>
            <a:r>
              <a:rPr lang="ru-RU" sz="1100" b="1" spc="-1" dirty="0" err="1"/>
              <a:t>Госуслуг</a:t>
            </a:r>
            <a:endParaRPr lang="ru-RU" sz="1100" b="1" strike="noStrike" spc="-1" dirty="0"/>
          </a:p>
        </p:txBody>
      </p:sp>
      <p:sp>
        <p:nvSpPr>
          <p:cNvPr id="72" name="CustomShape 4"/>
          <p:cNvSpPr/>
          <p:nvPr/>
        </p:nvSpPr>
        <p:spPr bwMode="auto">
          <a:xfrm>
            <a:off x="9761802" y="1331606"/>
            <a:ext cx="2182548" cy="8449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/>
              <a:t>ФОНДОВАЯ</a:t>
            </a:r>
            <a:r>
              <a:rPr sz="1600" dirty="0"/>
              <a:t/>
            </a:r>
            <a:br>
              <a:rPr sz="1600" dirty="0"/>
            </a:br>
            <a:r>
              <a:rPr lang="ru-RU" sz="1100" b="1" strike="noStrike" spc="-1" dirty="0"/>
              <a:t>учет и поиск всей геологической</a:t>
            </a:r>
            <a:r>
              <a:rPr sz="1100" b="1" dirty="0"/>
              <a:t/>
            </a:r>
            <a:br>
              <a:rPr sz="1100" b="1" dirty="0"/>
            </a:br>
            <a:r>
              <a:rPr lang="ru-RU" sz="1100" b="1" strike="noStrike" spc="-1" dirty="0"/>
              <a:t>информации</a:t>
            </a:r>
            <a:r>
              <a:rPr lang="ru-RU" sz="1100" b="1" spc="-1" dirty="0"/>
              <a:t> </a:t>
            </a:r>
            <a:r>
              <a:rPr lang="ru-RU" sz="1100" b="1" strike="noStrike" spc="-1" dirty="0"/>
              <a:t>(первичной</a:t>
            </a:r>
            <a:r>
              <a:rPr sz="1100" b="1" dirty="0"/>
              <a:t/>
            </a:r>
            <a:br>
              <a:rPr sz="1100" b="1" dirty="0"/>
            </a:br>
            <a:r>
              <a:rPr lang="ru-RU" sz="1100" b="1" strike="noStrike" spc="-1" dirty="0"/>
              <a:t>и интерпретированной) </a:t>
            </a:r>
          </a:p>
        </p:txBody>
      </p:sp>
    </p:spTree>
    <p:extLst>
      <p:ext uri="{BB962C8B-B14F-4D97-AF65-F5344CB8AC3E}">
        <p14:creationId xmlns:p14="http://schemas.microsoft.com/office/powerpoint/2010/main" val="28329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0056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56"/>
            <a:ext cx="12192000" cy="6858000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9092380" y="4714713"/>
            <a:ext cx="2687533" cy="1020840"/>
          </a:xfrm>
          <a:prstGeom prst="roundRect">
            <a:avLst>
              <a:gd name="adj" fmla="val 6575"/>
            </a:avLst>
          </a:prstGeom>
          <a:gradFill>
            <a:gsLst>
              <a:gs pos="0">
                <a:srgbClr val="D4ECFF">
                  <a:alpha val="0"/>
                </a:srgbClr>
              </a:gs>
              <a:gs pos="100000">
                <a:srgbClr val="D4EC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064839" y="3481596"/>
            <a:ext cx="2980132" cy="1135000"/>
          </a:xfrm>
          <a:prstGeom prst="roundRect">
            <a:avLst>
              <a:gd name="adj" fmla="val 6575"/>
            </a:avLst>
          </a:prstGeom>
          <a:gradFill>
            <a:gsLst>
              <a:gs pos="0">
                <a:srgbClr val="D4ECFF">
                  <a:alpha val="0"/>
                </a:srgbClr>
              </a:gs>
              <a:gs pos="100000">
                <a:srgbClr val="D4EC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xmlns="" id="{EDBF1904-47CB-4B4A-913F-6FEEAC178B0A}"/>
              </a:ext>
            </a:extLst>
          </p:cNvPr>
          <p:cNvGrpSpPr>
            <a:grpSpLocks noChangeAspect="1"/>
          </p:cNvGrpSpPr>
          <p:nvPr/>
        </p:nvGrpSpPr>
        <p:grpSpPr>
          <a:xfrm>
            <a:off x="266991" y="288229"/>
            <a:ext cx="510059" cy="510404"/>
            <a:chOff x="349775" y="288229"/>
            <a:chExt cx="510059" cy="510404"/>
          </a:xfrm>
          <a:solidFill>
            <a:srgbClr val="1F4E79"/>
          </a:solidFill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xmlns="" id="{28392D49-E1EF-422D-9571-9AA3079B6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00" y="400277"/>
              <a:ext cx="305210" cy="251249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xmlns="" id="{A2510DFB-2F06-48BB-9241-2D3D207E4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775" y="288229"/>
              <a:ext cx="510059" cy="510404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57417BF7-103E-4D52-AC7E-C74CB5B128F0}"/>
              </a:ext>
            </a:extLst>
          </p:cNvPr>
          <p:cNvSpPr/>
          <p:nvPr/>
        </p:nvSpPr>
        <p:spPr>
          <a:xfrm>
            <a:off x="1822765" y="132295"/>
            <a:ext cx="10471660" cy="822272"/>
          </a:xfrm>
          <a:prstGeom prst="rect">
            <a:avLst/>
          </a:prstGeom>
        </p:spPr>
        <p:txBody>
          <a:bodyPr wrap="square" lIns="36000" tIns="36000" rIns="36000" bIns="46800">
            <a:spAutoFit/>
          </a:bodyPr>
          <a:lstStyle/>
          <a:p>
            <a:r>
              <a:rPr lang="ru-RU" sz="2400" b="1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ФГИС «</a:t>
            </a:r>
            <a:r>
              <a:rPr lang="ru-RU" sz="2400" b="1" dirty="0" smtClean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Единый фонд геологической информации (ЕФГИ)»: </a:t>
            </a:r>
            <a:endParaRPr lang="ru-RU" sz="2400" b="1" dirty="0">
              <a:ln w="0"/>
              <a:solidFill>
                <a:srgbClr val="1F4E79"/>
              </a:solidFill>
              <a:ea typeface="Myriad Pro" charset="0"/>
              <a:cs typeface="Arial" panose="020B0604020202020204" pitchFamily="34" charset="0"/>
            </a:endParaRPr>
          </a:p>
          <a:p>
            <a:r>
              <a:rPr lang="ru-RU" sz="2400" b="1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сервис сбора и предоставления геологической информации</a:t>
            </a:r>
          </a:p>
        </p:txBody>
      </p:sp>
      <p:sp>
        <p:nvSpPr>
          <p:cNvPr id="89" name="Номер слайда 53">
            <a:extLst>
              <a:ext uri="{FF2B5EF4-FFF2-40B4-BE49-F238E27FC236}">
                <a16:creationId xmlns:a16="http://schemas.microsoft.com/office/drawing/2014/main" xmlns="" id="{29450A42-63DC-4273-9045-D9473F15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84348"/>
            <a:ext cx="462985" cy="307777"/>
          </a:xfrm>
        </p:spPr>
        <p:txBody>
          <a:bodyPr wrap="square">
            <a:spAutoFit/>
          </a:bodyPr>
          <a:lstStyle/>
          <a:p>
            <a:fld id="{0A4C9252-7F5B-40B2-924E-8636884E5C94}" type="slidenum">
              <a:rPr lang="ru-RU" sz="1400" smtClean="0">
                <a:solidFill>
                  <a:srgbClr val="68BBF4"/>
                </a:solidFill>
              </a:rPr>
              <a:t>4</a:t>
            </a:fld>
            <a:endParaRPr lang="ru-RU" sz="1400" dirty="0">
              <a:solidFill>
                <a:srgbClr val="68BBF4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19367" y="2773710"/>
            <a:ext cx="301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pc="300" dirty="0">
                <a:solidFill>
                  <a:srgbClr val="0070C0"/>
                </a:solidFill>
              </a:rPr>
              <a:t>ЗАДАЧИ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7259438" y="3499040"/>
            <a:ext cx="3323897" cy="2219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285750" indent="-285750">
              <a:lnSpc>
                <a:spcPct val="105000"/>
              </a:lnSpc>
              <a:spcBef>
                <a:spcPts val="1200"/>
              </a:spcBef>
              <a:buClr>
                <a:srgbClr val="0070C0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Учет</a:t>
            </a:r>
          </a:p>
          <a:p>
            <a:pPr marL="285750" indent="-285750">
              <a:lnSpc>
                <a:spcPct val="105000"/>
              </a:lnSpc>
              <a:spcBef>
                <a:spcPts val="1200"/>
              </a:spcBef>
              <a:buClr>
                <a:srgbClr val="0070C0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Поиск</a:t>
            </a:r>
          </a:p>
          <a:p>
            <a:pPr marL="285750" indent="-285750">
              <a:lnSpc>
                <a:spcPct val="105000"/>
              </a:lnSpc>
              <a:spcBef>
                <a:spcPts val="1200"/>
              </a:spcBef>
              <a:buClr>
                <a:srgbClr val="0070C0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Сбор </a:t>
            </a:r>
          </a:p>
          <a:p>
            <a:pPr marL="285750" indent="-285750">
              <a:lnSpc>
                <a:spcPct val="105000"/>
              </a:lnSpc>
              <a:spcBef>
                <a:spcPts val="1200"/>
              </a:spcBef>
              <a:buClr>
                <a:srgbClr val="0070C0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Накопление </a:t>
            </a:r>
          </a:p>
          <a:p>
            <a:pPr marL="285750" indent="-285750">
              <a:lnSpc>
                <a:spcPct val="105000"/>
              </a:lnSpc>
              <a:spcBef>
                <a:spcPts val="1200"/>
              </a:spcBef>
              <a:buClr>
                <a:srgbClr val="0070C0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Безопасное хранение</a:t>
            </a:r>
          </a:p>
          <a:p>
            <a:pPr marL="285750" indent="-285750">
              <a:lnSpc>
                <a:spcPct val="105000"/>
              </a:lnSpc>
              <a:spcBef>
                <a:spcPts val="1200"/>
              </a:spcBef>
              <a:buClr>
                <a:srgbClr val="0070C0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Предоставление потребителям</a:t>
            </a:r>
          </a:p>
        </p:txBody>
      </p:sp>
      <p:sp>
        <p:nvSpPr>
          <p:cNvPr id="95" name="Прямоугольник 94"/>
          <p:cNvSpPr/>
          <p:nvPr/>
        </p:nvSpPr>
        <p:spPr>
          <a:xfrm rot="16200000">
            <a:off x="5858316" y="4282179"/>
            <a:ext cx="2365263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Clr>
                <a:srgbClr val="0070C0"/>
              </a:buClr>
            </a:pPr>
            <a:r>
              <a:rPr lang="ru-RU" sz="1600" b="1" spc="370" dirty="0">
                <a:solidFill>
                  <a:srgbClr val="0070C0"/>
                </a:solidFill>
              </a:rPr>
              <a:t>Г</a:t>
            </a:r>
            <a:r>
              <a:rPr lang="ru-RU" sz="1600" b="1" spc="360" dirty="0">
                <a:solidFill>
                  <a:srgbClr val="0070C0"/>
                </a:solidFill>
              </a:rPr>
              <a:t>ЕОЛОГИЧЕСКА</a:t>
            </a:r>
            <a:r>
              <a:rPr lang="ru-RU" sz="1600" b="1" spc="300" dirty="0">
                <a:solidFill>
                  <a:srgbClr val="0070C0"/>
                </a:solidFill>
              </a:rPr>
              <a:t>Я </a:t>
            </a:r>
            <a:r>
              <a:rPr lang="en-US" sz="1600" b="1" spc="300" dirty="0">
                <a:solidFill>
                  <a:srgbClr val="0070C0"/>
                </a:solidFill>
              </a:rPr>
              <a:t/>
            </a:r>
            <a:br>
              <a:rPr lang="en-US" sz="1600" b="1" spc="300" dirty="0">
                <a:solidFill>
                  <a:srgbClr val="0070C0"/>
                </a:solidFill>
              </a:rPr>
            </a:br>
            <a:r>
              <a:rPr lang="ru-RU" sz="1600" b="1" spc="600" dirty="0">
                <a:solidFill>
                  <a:srgbClr val="0070C0"/>
                </a:solidFill>
              </a:rPr>
              <a:t>ИНФОРМАЦИ</a:t>
            </a:r>
            <a:r>
              <a:rPr lang="ru-RU" sz="1600" b="1" spc="300" dirty="0">
                <a:solidFill>
                  <a:srgbClr val="0070C0"/>
                </a:solidFill>
              </a:rPr>
              <a:t>Я</a:t>
            </a:r>
          </a:p>
        </p:txBody>
      </p:sp>
      <p:sp>
        <p:nvSpPr>
          <p:cNvPr id="108" name="Google Shape;175;p19"/>
          <p:cNvSpPr txBox="1"/>
          <p:nvPr/>
        </p:nvSpPr>
        <p:spPr>
          <a:xfrm>
            <a:off x="668484" y="6284770"/>
            <a:ext cx="6970565" cy="34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0C0C0C"/>
              </a:buClr>
              <a:buSzPts val="675"/>
            </a:pPr>
            <a:r>
              <a:rPr lang="ru-RU" sz="1600" b="1" spc="500" dirty="0">
                <a:solidFill>
                  <a:srgbClr val="2CB1AE"/>
                </a:solidFill>
                <a:ea typeface="Calibri"/>
                <a:cs typeface="Calibri"/>
                <a:sym typeface="Calibri"/>
              </a:rPr>
              <a:t>В соответствии с законом «О недрах»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97509" y="936877"/>
            <a:ext cx="263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pc="600" dirty="0">
                <a:solidFill>
                  <a:srgbClr val="2CB1AE"/>
                </a:solidFill>
              </a:rPr>
              <a:t>ЦЕЛИ</a:t>
            </a:r>
          </a:p>
        </p:txBody>
      </p:sp>
      <p:sp>
        <p:nvSpPr>
          <p:cNvPr id="113" name="Google Shape;175;p19"/>
          <p:cNvSpPr txBox="1"/>
          <p:nvPr/>
        </p:nvSpPr>
        <p:spPr>
          <a:xfrm>
            <a:off x="668486" y="1559495"/>
            <a:ext cx="6144902" cy="42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0C0C0C"/>
              </a:buClr>
              <a:buSzPts val="675"/>
            </a:pPr>
            <a:r>
              <a:rPr lang="ru-RU" sz="2100" dirty="0">
                <a:ea typeface="Calibri"/>
                <a:cs typeface="Calibri"/>
                <a:sym typeface="Calibri"/>
              </a:rPr>
              <a:t>ОБЕСПЕЧЕНИЕ ГЕОЛОГИЧЕСКОЙ ИНФОРМАЦИЕЙ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97514" y="2498326"/>
            <a:ext cx="161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spc="120" dirty="0">
                <a:cs typeface="Arial" panose="020B0604020202020204" pitchFamily="34" charset="0"/>
              </a:rPr>
              <a:t>ФЕДЕРАЛЬНЫХ</a:t>
            </a:r>
            <a:r>
              <a:rPr lang="ru-RU" sz="1200" b="1" dirty="0">
                <a:cs typeface="Arial" panose="020B0604020202020204" pitchFamily="34" charset="0"/>
              </a:rPr>
              <a:t> </a:t>
            </a:r>
            <a:br>
              <a:rPr lang="ru-RU" sz="1200" b="1" dirty="0">
                <a:cs typeface="Arial" panose="020B0604020202020204" pitchFamily="34" charset="0"/>
              </a:rPr>
            </a:br>
            <a:r>
              <a:rPr lang="ru-RU" sz="1200" b="1" dirty="0">
                <a:cs typeface="Arial" panose="020B0604020202020204" pitchFamily="34" charset="0"/>
              </a:rPr>
              <a:t>ОРГАНОВ ВЛАСТИ</a:t>
            </a:r>
            <a:endParaRPr lang="ru-RU" sz="12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4699098" y="2498326"/>
            <a:ext cx="161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cs typeface="Arial" panose="020B0604020202020204" pitchFamily="34" charset="0"/>
              </a:rPr>
              <a:t>ШИРОКОГО КРУГА </a:t>
            </a:r>
            <a:br>
              <a:rPr lang="ru-RU" sz="1200" b="1" dirty="0">
                <a:cs typeface="Arial" panose="020B0604020202020204" pitchFamily="34" charset="0"/>
              </a:rPr>
            </a:br>
            <a:r>
              <a:rPr lang="ru-RU" sz="1200" b="1" spc="40" dirty="0">
                <a:cs typeface="Arial" panose="020B0604020202020204" pitchFamily="34" charset="0"/>
              </a:rPr>
              <a:t>ПОЛЬЗОВАТЕЛЕ</a:t>
            </a:r>
            <a:r>
              <a:rPr lang="ru-RU" sz="1200" b="1" dirty="0">
                <a:cs typeface="Arial" panose="020B0604020202020204" pitchFamily="34" charset="0"/>
              </a:rPr>
              <a:t>Й</a:t>
            </a:r>
            <a:endParaRPr lang="ru-RU" sz="12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2748308" y="2498326"/>
            <a:ext cx="1625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spc="60" dirty="0">
                <a:cs typeface="Arial" panose="020B0604020202020204" pitchFamily="34" charset="0"/>
              </a:rPr>
              <a:t>РЕГИОНАЛЬНЫХ</a:t>
            </a:r>
            <a:r>
              <a:rPr lang="ru-RU" sz="1200" b="1" dirty="0">
                <a:cs typeface="Arial" panose="020B0604020202020204" pitchFamily="34" charset="0"/>
              </a:rPr>
              <a:t> </a:t>
            </a:r>
            <a:br>
              <a:rPr lang="ru-RU" sz="1200" b="1" dirty="0">
                <a:cs typeface="Arial" panose="020B0604020202020204" pitchFamily="34" charset="0"/>
              </a:rPr>
            </a:br>
            <a:r>
              <a:rPr lang="ru-RU" sz="1200" b="1" dirty="0">
                <a:cs typeface="Arial" panose="020B0604020202020204" pitchFamily="34" charset="0"/>
              </a:rPr>
              <a:t>ОРГАНОВ ВЛАСТИ</a:t>
            </a:r>
            <a:endParaRPr lang="ru-RU" sz="1200" b="1" dirty="0"/>
          </a:p>
        </p:txBody>
      </p:sp>
      <p:sp>
        <p:nvSpPr>
          <p:cNvPr id="154" name="Google Shape;175;p19"/>
          <p:cNvSpPr txBox="1"/>
          <p:nvPr/>
        </p:nvSpPr>
        <p:spPr>
          <a:xfrm>
            <a:off x="8318091" y="3496344"/>
            <a:ext cx="2726879" cy="112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171450" indent="-171450">
              <a:lnSpc>
                <a:spcPct val="90000"/>
              </a:lnSpc>
              <a:buClr>
                <a:srgbClr val="0070C0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200" dirty="0">
                <a:ea typeface="Calibri"/>
                <a:cs typeface="Calibri"/>
                <a:sym typeface="Calibri"/>
              </a:rPr>
              <a:t>в федеральном фонде, </a:t>
            </a:r>
          </a:p>
          <a:p>
            <a:pPr marL="171450" indent="-171450">
              <a:lnSpc>
                <a:spcPct val="90000"/>
              </a:lnSpc>
              <a:buClr>
                <a:srgbClr val="0070C0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200" dirty="0">
                <a:ea typeface="Calibri"/>
                <a:cs typeface="Calibri"/>
                <a:sym typeface="Calibri"/>
              </a:rPr>
              <a:t>в территориальных фондах, </a:t>
            </a:r>
          </a:p>
          <a:p>
            <a:pPr marL="171450" indent="-171450">
              <a:lnSpc>
                <a:spcPct val="90000"/>
              </a:lnSpc>
              <a:buClr>
                <a:srgbClr val="0070C0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200" dirty="0">
                <a:ea typeface="Calibri"/>
                <a:cs typeface="Calibri"/>
                <a:sym typeface="Calibri"/>
              </a:rPr>
              <a:t>в фондах субъектов РФ, </a:t>
            </a:r>
          </a:p>
          <a:p>
            <a:pPr marL="171450" indent="-171450">
              <a:lnSpc>
                <a:spcPct val="90000"/>
              </a:lnSpc>
              <a:buClr>
                <a:srgbClr val="0070C0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200" dirty="0">
                <a:ea typeface="Calibri"/>
                <a:cs typeface="Calibri"/>
                <a:sym typeface="Calibri"/>
              </a:rPr>
              <a:t>в добывающих компаниях, </a:t>
            </a:r>
          </a:p>
          <a:p>
            <a:pPr marL="171450" indent="-171450">
              <a:lnSpc>
                <a:spcPct val="90000"/>
              </a:lnSpc>
              <a:buClr>
                <a:srgbClr val="0070C0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200" dirty="0">
                <a:ea typeface="Calibri"/>
                <a:cs typeface="Calibri"/>
                <a:sym typeface="Calibri"/>
              </a:rPr>
              <a:t>в </a:t>
            </a:r>
            <a:r>
              <a:rPr lang="ru-RU" sz="1200" dirty="0" err="1">
                <a:ea typeface="Calibri"/>
                <a:cs typeface="Calibri"/>
                <a:sym typeface="Calibri"/>
              </a:rPr>
              <a:t>некомерческих</a:t>
            </a:r>
            <a:r>
              <a:rPr lang="ru-RU" sz="1200" dirty="0">
                <a:ea typeface="Calibri"/>
                <a:cs typeface="Calibri"/>
                <a:sym typeface="Calibri"/>
              </a:rPr>
              <a:t> организациях, </a:t>
            </a:r>
          </a:p>
          <a:p>
            <a:pPr marL="171450" indent="-171450">
              <a:lnSpc>
                <a:spcPct val="90000"/>
              </a:lnSpc>
              <a:buClr>
                <a:srgbClr val="0070C0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200" dirty="0">
                <a:ea typeface="Calibri"/>
                <a:cs typeface="Calibri"/>
                <a:sym typeface="Calibri"/>
              </a:rPr>
              <a:t>производимая в ходе ГРР</a:t>
            </a:r>
          </a:p>
        </p:txBody>
      </p:sp>
      <p:sp>
        <p:nvSpPr>
          <p:cNvPr id="155" name="Google Shape;175;p19"/>
          <p:cNvSpPr txBox="1"/>
          <p:nvPr/>
        </p:nvSpPr>
        <p:spPr>
          <a:xfrm>
            <a:off x="10183761" y="4744209"/>
            <a:ext cx="1511710" cy="9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0C0C0C"/>
              </a:buClr>
              <a:buSzPts val="675"/>
            </a:pPr>
            <a:r>
              <a:rPr lang="ru-RU" sz="1200" dirty="0">
                <a:ea typeface="Calibri"/>
                <a:cs typeface="Calibri"/>
                <a:sym typeface="Calibri"/>
              </a:rPr>
              <a:t>на электронных </a:t>
            </a:r>
          </a:p>
          <a:p>
            <a:pPr>
              <a:lnSpc>
                <a:spcPct val="90000"/>
              </a:lnSpc>
              <a:buClr>
                <a:srgbClr val="0C0C0C"/>
              </a:buClr>
              <a:buSzPts val="675"/>
            </a:pPr>
            <a:r>
              <a:rPr lang="ru-RU" sz="1200" dirty="0">
                <a:ea typeface="Calibri"/>
                <a:cs typeface="Calibri"/>
                <a:sym typeface="Calibri"/>
              </a:rPr>
              <a:t>носителях </a:t>
            </a:r>
          </a:p>
          <a:p>
            <a:pPr>
              <a:lnSpc>
                <a:spcPct val="90000"/>
              </a:lnSpc>
              <a:buClr>
                <a:srgbClr val="0C0C0C"/>
              </a:buClr>
              <a:buSzPts val="675"/>
            </a:pPr>
            <a:r>
              <a:rPr lang="ru-RU" sz="1200" dirty="0">
                <a:ea typeface="Calibri"/>
                <a:cs typeface="Calibri"/>
                <a:sym typeface="Calibri"/>
              </a:rPr>
              <a:t>в федеральном и </a:t>
            </a:r>
          </a:p>
          <a:p>
            <a:pPr>
              <a:lnSpc>
                <a:spcPct val="90000"/>
              </a:lnSpc>
              <a:buClr>
                <a:srgbClr val="0C0C0C"/>
              </a:buClr>
              <a:buSzPts val="675"/>
            </a:pPr>
            <a:r>
              <a:rPr lang="ru-RU" sz="1200" dirty="0">
                <a:ea typeface="Calibri"/>
                <a:cs typeface="Calibri"/>
                <a:sym typeface="Calibri"/>
              </a:rPr>
              <a:t>территориальных </a:t>
            </a:r>
          </a:p>
          <a:p>
            <a:pPr>
              <a:lnSpc>
                <a:spcPct val="90000"/>
              </a:lnSpc>
              <a:buClr>
                <a:srgbClr val="0C0C0C"/>
              </a:buClr>
              <a:buSzPts val="675"/>
            </a:pPr>
            <a:r>
              <a:rPr lang="ru-RU" sz="1200" dirty="0">
                <a:ea typeface="Calibri"/>
                <a:cs typeface="Calibri"/>
                <a:sym typeface="Calibri"/>
              </a:rPr>
              <a:t>фондах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8485" y="3408944"/>
            <a:ext cx="4022775" cy="2760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800"/>
              </a:spcBef>
              <a:buClr>
                <a:srgbClr val="02B6CE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Управление государственным фондом недр 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Clr>
                <a:srgbClr val="02B6CE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Ведение государственного кадастра месторождений и проявлений полезных ископаемых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Clr>
                <a:srgbClr val="2CB1AE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Ведение государственного баланса запасов полезных ископаемых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Clr>
                <a:srgbClr val="02B6CE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Ведение государственного реестра работ по геологическому изучению недр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Clr>
                <a:srgbClr val="02B6CE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Ведение </a:t>
            </a:r>
            <a:r>
              <a:rPr lang="ru-RU" sz="1400" b="1" dirty="0" err="1">
                <a:solidFill>
                  <a:schemeClr val="tx1"/>
                </a:solidFill>
              </a:rPr>
              <a:t>лиценизий</a:t>
            </a:r>
            <a:r>
              <a:rPr lang="ru-RU" sz="1400" b="1" dirty="0">
                <a:solidFill>
                  <a:schemeClr val="tx1"/>
                </a:solidFill>
              </a:rPr>
              <a:t> на пользование недрами</a:t>
            </a:r>
          </a:p>
        </p:txBody>
      </p:sp>
    </p:spTree>
    <p:extLst>
      <p:ext uri="{BB962C8B-B14F-4D97-AF65-F5344CB8AC3E}">
        <p14:creationId xmlns:p14="http://schemas.microsoft.com/office/powerpoint/2010/main" val="33650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DBF1904-47CB-4B4A-913F-6FEEAC178B0A}"/>
              </a:ext>
            </a:extLst>
          </p:cNvPr>
          <p:cNvGrpSpPr>
            <a:grpSpLocks noChangeAspect="1"/>
          </p:cNvGrpSpPr>
          <p:nvPr/>
        </p:nvGrpSpPr>
        <p:grpSpPr>
          <a:xfrm>
            <a:off x="266991" y="288229"/>
            <a:ext cx="510059" cy="510404"/>
            <a:chOff x="349775" y="288229"/>
            <a:chExt cx="510059" cy="510404"/>
          </a:xfrm>
          <a:solidFill>
            <a:srgbClr val="1F4E79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28392D49-E1EF-422D-9571-9AA3079B6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00" y="400277"/>
              <a:ext cx="305210" cy="251249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A2510DFB-2F06-48BB-9241-2D3D207E4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775" y="288229"/>
              <a:ext cx="510059" cy="510404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7417BF7-103E-4D52-AC7E-C74CB5B128F0}"/>
              </a:ext>
            </a:extLst>
          </p:cNvPr>
          <p:cNvSpPr/>
          <p:nvPr/>
        </p:nvSpPr>
        <p:spPr>
          <a:xfrm>
            <a:off x="0" y="297224"/>
            <a:ext cx="12192000" cy="452940"/>
          </a:xfrm>
          <a:prstGeom prst="rect">
            <a:avLst/>
          </a:prstGeom>
        </p:spPr>
        <p:txBody>
          <a:bodyPr wrap="square" lIns="36000" tIns="36000" rIns="36000" bIns="4680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СХЕМА ДВИЖЕНИЯ ГЕОЛОГИЧЕСКОЙ ИНФОРМАЦИИ В ЕФГИ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21130" y="5295674"/>
            <a:ext cx="299737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dirty="0">
                <a:effectLst/>
              </a:rPr>
              <a:t>ПЕРВИЧНАЯ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521130" y="5621608"/>
            <a:ext cx="299737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dirty="0">
                <a:effectLst/>
              </a:rPr>
              <a:t>ИНТЕРПРЕТИРОВАННАЯ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202328" y="4686712"/>
            <a:ext cx="231618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/>
              </a:rPr>
              <a:t>ГЕОЛОГИЧЕСКАЯ </a:t>
            </a:r>
            <a:br>
              <a:rPr lang="ru-RU" b="1" dirty="0">
                <a:solidFill>
                  <a:srgbClr val="0070C0"/>
                </a:solidFill>
                <a:effectLst/>
              </a:rPr>
            </a:br>
            <a:r>
              <a:rPr lang="ru-RU" b="1" dirty="0">
                <a:solidFill>
                  <a:srgbClr val="0070C0"/>
                </a:solidFill>
                <a:effectLst/>
              </a:rPr>
              <a:t>ИНФОРМАЦИЯ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751696" y="4852014"/>
            <a:ext cx="281140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285750" indent="-285750">
              <a:buClr>
                <a:srgbClr val="0070C0"/>
              </a:buClr>
              <a:buFont typeface="Tahoma" panose="020B0604030504040204" pitchFamily="34" charset="0"/>
              <a:buChar char="►"/>
            </a:pPr>
            <a:r>
              <a:rPr lang="ru-RU" sz="1600" b="1" dirty="0">
                <a:solidFill>
                  <a:schemeClr val="tx1"/>
                </a:solidFill>
              </a:rPr>
              <a:t>Учет </a:t>
            </a:r>
          </a:p>
          <a:p>
            <a:pPr marL="285750" indent="-285750">
              <a:buClr>
                <a:srgbClr val="0070C0"/>
              </a:buClr>
              <a:buFont typeface="Tahoma" panose="020B0604030504040204" pitchFamily="34" charset="0"/>
              <a:buChar char="►"/>
            </a:pPr>
            <a:r>
              <a:rPr lang="ru-RU" sz="1600" b="1" dirty="0">
                <a:solidFill>
                  <a:schemeClr val="tx1"/>
                </a:solidFill>
              </a:rPr>
              <a:t>Проверка </a:t>
            </a:r>
          </a:p>
          <a:p>
            <a:pPr marL="285750" indent="-285750">
              <a:buClr>
                <a:srgbClr val="0070C0"/>
              </a:buClr>
              <a:buFont typeface="Tahoma" panose="020B0604030504040204" pitchFamily="34" charset="0"/>
              <a:buChar char="►"/>
            </a:pPr>
            <a:r>
              <a:rPr lang="ru-RU" sz="1600" b="1" dirty="0">
                <a:solidFill>
                  <a:schemeClr val="tx1"/>
                </a:solidFill>
              </a:rPr>
              <a:t>Структурирование </a:t>
            </a:r>
          </a:p>
          <a:p>
            <a:pPr marL="285750" indent="-285750">
              <a:buClr>
                <a:srgbClr val="0070C0"/>
              </a:buClr>
              <a:buFont typeface="Tahoma" panose="020B0604030504040204" pitchFamily="34" charset="0"/>
              <a:buChar char="►"/>
            </a:pPr>
            <a:r>
              <a:rPr lang="ru-RU" sz="1600" b="1" dirty="0">
                <a:solidFill>
                  <a:schemeClr val="tx1"/>
                </a:solidFill>
              </a:rPr>
              <a:t>Безопасное хранение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91856" y="3260599"/>
            <a:ext cx="258467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b="1" dirty="0">
                <a:solidFill>
                  <a:srgbClr val="009242"/>
                </a:solidFill>
                <a:effectLst/>
              </a:rPr>
              <a:t>ПОРТАЛ ПОДАЧИ ГЕОЛОГИЧЕСКОЙ </a:t>
            </a:r>
            <a:br>
              <a:rPr lang="ru-RU" b="1" dirty="0">
                <a:solidFill>
                  <a:srgbClr val="009242"/>
                </a:solidFill>
                <a:effectLst/>
              </a:rPr>
            </a:br>
            <a:r>
              <a:rPr lang="ru-RU" b="1" dirty="0">
                <a:solidFill>
                  <a:srgbClr val="009242"/>
                </a:solidFill>
                <a:effectLst/>
              </a:rPr>
              <a:t>ИНФОРМАЦИИ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648543" y="2461168"/>
            <a:ext cx="180296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1400" b="1" dirty="0"/>
              <a:t>э</a:t>
            </a:r>
            <a:r>
              <a:rPr lang="ru-RU" sz="1400" b="1" dirty="0">
                <a:effectLst/>
              </a:rPr>
              <a:t>лектронный 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400" b="1" dirty="0"/>
              <a:t>документ</a:t>
            </a:r>
            <a:endParaRPr lang="ru-RU" sz="1400" b="1" dirty="0">
              <a:effectLst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526093" y="2068463"/>
            <a:ext cx="2385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/>
              <a:t>поставщик геологической информации</a:t>
            </a:r>
            <a:endParaRPr lang="ru-RU" sz="1200" b="1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22" y="978461"/>
            <a:ext cx="875144" cy="643318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5175099" y="938515"/>
            <a:ext cx="181396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/>
              <a:t>поиск </a:t>
            </a:r>
            <a:br>
              <a:rPr lang="ru-RU" sz="1200" b="1" dirty="0"/>
            </a:br>
            <a:r>
              <a:rPr lang="ru-RU" sz="1200" b="1" dirty="0"/>
              <a:t>места хранения </a:t>
            </a:r>
            <a:br>
              <a:rPr lang="ru-RU" sz="1200" b="1" dirty="0"/>
            </a:br>
            <a:r>
              <a:rPr lang="ru-RU" sz="1200" b="1" dirty="0"/>
              <a:t>геологической </a:t>
            </a:r>
            <a:br>
              <a:rPr lang="ru-RU" sz="1200" b="1" dirty="0"/>
            </a:br>
            <a:r>
              <a:rPr lang="ru-RU" sz="1200" b="1" dirty="0"/>
              <a:t>информации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601633" y="2461168"/>
            <a:ext cx="1802960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b="1" dirty="0"/>
              <a:t>э</a:t>
            </a:r>
            <a:r>
              <a:rPr lang="ru-RU" sz="1400" b="1" dirty="0">
                <a:effectLst/>
              </a:rPr>
              <a:t>лектронный 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dirty="0"/>
              <a:t>документ</a:t>
            </a:r>
            <a:endParaRPr lang="ru-RU" sz="1400" b="1" dirty="0">
              <a:effectLst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A0F1D8DE-AD4F-432E-96E7-74E9BB554995}"/>
              </a:ext>
            </a:extLst>
          </p:cNvPr>
          <p:cNvSpPr/>
          <p:nvPr/>
        </p:nvSpPr>
        <p:spPr>
          <a:xfrm>
            <a:off x="8019420" y="2068463"/>
            <a:ext cx="2385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b="1" dirty="0"/>
              <a:t>получатель геологической информации</a:t>
            </a:r>
            <a:endParaRPr lang="ru-RU" sz="1200" b="1" dirty="0">
              <a:effectLst/>
            </a:endParaRPr>
          </a:p>
        </p:txBody>
      </p:sp>
      <p:sp>
        <p:nvSpPr>
          <p:cNvPr id="50" name="Номер слайда 53">
            <a:extLst>
              <a:ext uri="{FF2B5EF4-FFF2-40B4-BE49-F238E27FC236}">
                <a16:creationId xmlns:a16="http://schemas.microsoft.com/office/drawing/2014/main" xmlns="" id="{538CF773-A20B-42AE-A80E-1FEB5780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84348"/>
            <a:ext cx="462985" cy="307777"/>
          </a:xfrm>
        </p:spPr>
        <p:txBody>
          <a:bodyPr wrap="square">
            <a:spAutoFit/>
          </a:bodyPr>
          <a:lstStyle/>
          <a:p>
            <a:fld id="{0A4C9252-7F5B-40B2-924E-8636884E5C94}" type="slidenum">
              <a:rPr lang="ru-RU" sz="1400" smtClean="0">
                <a:solidFill>
                  <a:srgbClr val="68BBF4"/>
                </a:solidFill>
              </a:rPr>
              <a:t>5</a:t>
            </a:fld>
            <a:endParaRPr lang="ru-RU" sz="1400" dirty="0">
              <a:solidFill>
                <a:srgbClr val="68BBF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10" y="1088667"/>
            <a:ext cx="348841" cy="34884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845474" y="1263087"/>
            <a:ext cx="3444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flipH="1">
            <a:off x="7700430" y="1621779"/>
            <a:ext cx="6264" cy="2696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70" y="2863605"/>
            <a:ext cx="2419656" cy="1821749"/>
          </a:xfrm>
          <a:prstGeom prst="rect">
            <a:avLst/>
          </a:prstGeom>
        </p:spPr>
      </p:pic>
      <p:sp>
        <p:nvSpPr>
          <p:cNvPr id="32" name="Google Shape;253;p23"/>
          <p:cNvSpPr txBox="1"/>
          <p:nvPr/>
        </p:nvSpPr>
        <p:spPr>
          <a:xfrm>
            <a:off x="6897466" y="4612003"/>
            <a:ext cx="2585866" cy="24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33" rIns="45700" bIns="22833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0070C0"/>
              </a:buClr>
            </a:pPr>
            <a:r>
              <a:rPr lang="ru-RU" sz="1400" b="1" dirty="0"/>
              <a:t>Сайт ФГИС «ЕФГИ»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180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с одним скругленным углом 68"/>
          <p:cNvSpPr/>
          <p:nvPr/>
        </p:nvSpPr>
        <p:spPr>
          <a:xfrm flipH="1">
            <a:off x="6543675" y="5763592"/>
            <a:ext cx="5648325" cy="1094407"/>
          </a:xfrm>
          <a:prstGeom prst="round1Rect">
            <a:avLst>
              <a:gd name="adj" fmla="val 47999"/>
            </a:avLst>
          </a:prstGeom>
          <a:gradFill>
            <a:gsLst>
              <a:gs pos="0">
                <a:srgbClr val="D1EBFF"/>
              </a:gs>
              <a:gs pos="100000">
                <a:srgbClr val="D1EB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с одним скругленным углом 67"/>
          <p:cNvSpPr/>
          <p:nvPr/>
        </p:nvSpPr>
        <p:spPr>
          <a:xfrm>
            <a:off x="3010" y="5763592"/>
            <a:ext cx="6254915" cy="1094407"/>
          </a:xfrm>
          <a:prstGeom prst="round1Rect">
            <a:avLst>
              <a:gd name="adj" fmla="val 47999"/>
            </a:avLst>
          </a:prstGeom>
          <a:gradFill>
            <a:gsLst>
              <a:gs pos="0">
                <a:srgbClr val="D1EBFF"/>
              </a:gs>
              <a:gs pos="100000">
                <a:srgbClr val="D1EB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0" y="3283746"/>
            <a:ext cx="12192529" cy="789914"/>
          </a:xfrm>
          <a:prstGeom prst="rect">
            <a:avLst/>
          </a:prstGeom>
          <a:gradFill>
            <a:gsLst>
              <a:gs pos="0">
                <a:srgbClr val="D1EBFF"/>
              </a:gs>
              <a:gs pos="100000">
                <a:srgbClr val="D1EB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486" y="9525"/>
            <a:ext cx="12192529" cy="1998029"/>
          </a:xfrm>
          <a:prstGeom prst="rect">
            <a:avLst/>
          </a:prstGeom>
          <a:gradFill>
            <a:gsLst>
              <a:gs pos="0">
                <a:srgbClr val="D1EBFF"/>
              </a:gs>
              <a:gs pos="100000">
                <a:srgbClr val="D1EB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EDBF1904-47CB-4B4A-913F-6FEEAC178B0A}"/>
              </a:ext>
            </a:extLst>
          </p:cNvPr>
          <p:cNvGrpSpPr>
            <a:grpSpLocks noChangeAspect="1"/>
          </p:cNvGrpSpPr>
          <p:nvPr/>
        </p:nvGrpSpPr>
        <p:grpSpPr>
          <a:xfrm>
            <a:off x="266991" y="288229"/>
            <a:ext cx="510059" cy="510404"/>
            <a:chOff x="349775" y="288229"/>
            <a:chExt cx="510059" cy="510404"/>
          </a:xfrm>
          <a:solidFill>
            <a:srgbClr val="1F4E79"/>
          </a:solidFill>
        </p:grpSpPr>
        <p:sp>
          <p:nvSpPr>
            <p:cNvPr id="9" name="Freeform 5">
              <a:extLst>
                <a:ext uri="{FF2B5EF4-FFF2-40B4-BE49-F238E27FC236}">
                  <a16:creationId xmlns="" xmlns:a16="http://schemas.microsoft.com/office/drawing/2014/main" id="{28392D49-E1EF-422D-9571-9AA3079B6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00" y="400277"/>
              <a:ext cx="305210" cy="251249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A2510DFB-2F06-48BB-9241-2D3D207E4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775" y="288229"/>
              <a:ext cx="510059" cy="510404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7417BF7-103E-4D52-AC7E-C74CB5B128F0}"/>
              </a:ext>
            </a:extLst>
          </p:cNvPr>
          <p:cNvSpPr/>
          <p:nvPr/>
        </p:nvSpPr>
        <p:spPr>
          <a:xfrm>
            <a:off x="0" y="297224"/>
            <a:ext cx="12192000" cy="452940"/>
          </a:xfrm>
          <a:prstGeom prst="rect">
            <a:avLst/>
          </a:prstGeom>
        </p:spPr>
        <p:txBody>
          <a:bodyPr wrap="square" lIns="36000" tIns="36000" rIns="36000" bIns="4680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ОБЩИЕ СВЕДЕНИЯ ПО ОБЪЕКТАМ УЧЁТА РЕЕСТРА ЕФГИ </a:t>
            </a:r>
            <a:r>
              <a:rPr lang="en-US" sz="2400" dirty="0" smtClean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31.023.2023</a:t>
            </a:r>
            <a:endParaRPr lang="ru-RU" sz="2400" dirty="0">
              <a:ln w="0"/>
              <a:solidFill>
                <a:srgbClr val="1F4E79"/>
              </a:solidFill>
              <a:ea typeface="Myriad Pro" charset="0"/>
              <a:cs typeface="Arial" panose="020B0604020202020204" pitchFamily="34" charset="0"/>
            </a:endParaRPr>
          </a:p>
        </p:txBody>
      </p:sp>
      <p:sp>
        <p:nvSpPr>
          <p:cNvPr id="63" name="Номер слайда 53">
            <a:extLst>
              <a:ext uri="{FF2B5EF4-FFF2-40B4-BE49-F238E27FC236}">
                <a16:creationId xmlns="" xmlns:a16="http://schemas.microsoft.com/office/drawing/2014/main" id="{5B573078-D2EF-42D5-898C-8C62DAF1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84348"/>
            <a:ext cx="462985" cy="307777"/>
          </a:xfrm>
        </p:spPr>
        <p:txBody>
          <a:bodyPr wrap="square">
            <a:spAutoFit/>
          </a:bodyPr>
          <a:lstStyle/>
          <a:p>
            <a:fld id="{0A4C9252-7F5B-40B2-924E-8636884E5C94}" type="slidenum">
              <a:rPr lang="ru-RU" sz="1400" smtClean="0">
                <a:solidFill>
                  <a:srgbClr val="68BBF4"/>
                </a:solidFill>
              </a:rPr>
              <a:t>6</a:t>
            </a:fld>
            <a:endParaRPr lang="ru-RU" sz="1400" dirty="0">
              <a:solidFill>
                <a:srgbClr val="68BBF4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06746" y="595768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607796"/>
                </a:solidFill>
              </a:rPr>
              <a:t>2 </a:t>
            </a:r>
            <a:r>
              <a:rPr lang="en-US" sz="3600" b="1" dirty="0">
                <a:solidFill>
                  <a:srgbClr val="607796"/>
                </a:solidFill>
              </a:rPr>
              <a:t>315</a:t>
            </a:r>
            <a:r>
              <a:rPr lang="ru-RU" sz="3600" b="1" dirty="0">
                <a:solidFill>
                  <a:srgbClr val="607796"/>
                </a:solidFill>
              </a:rPr>
              <a:t> </a:t>
            </a:r>
            <a:r>
              <a:rPr lang="en-US" sz="3600" b="1" dirty="0">
                <a:solidFill>
                  <a:srgbClr val="607796"/>
                </a:solidFill>
              </a:rPr>
              <a:t>064</a:t>
            </a:r>
            <a:endParaRPr lang="ru-RU" sz="3600" b="1" dirty="0">
              <a:solidFill>
                <a:srgbClr val="607796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74755" y="5935664"/>
            <a:ext cx="2568920" cy="724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b="1" dirty="0"/>
              <a:t>количество </a:t>
            </a:r>
            <a:br>
              <a:rPr lang="ru-RU" b="1" dirty="0"/>
            </a:br>
            <a:r>
              <a:rPr lang="ru-RU" b="1" dirty="0"/>
              <a:t>объектов учета </a:t>
            </a:r>
          </a:p>
          <a:p>
            <a:pPr algn="ctr">
              <a:lnSpc>
                <a:spcPct val="75000"/>
              </a:lnSpc>
            </a:pPr>
            <a:r>
              <a:rPr lang="ru-RU" b="1" dirty="0"/>
              <a:t>реестра ЕФГИ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128056" y="5961754"/>
            <a:ext cx="1693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607796"/>
                </a:solidFill>
              </a:rPr>
              <a:t>329</a:t>
            </a:r>
            <a:r>
              <a:rPr lang="ru-RU" sz="3600" b="1" dirty="0">
                <a:solidFill>
                  <a:srgbClr val="607796"/>
                </a:solidFill>
              </a:rPr>
              <a:t> </a:t>
            </a:r>
            <a:r>
              <a:rPr lang="en-US" sz="3600" b="1" dirty="0">
                <a:solidFill>
                  <a:srgbClr val="607796"/>
                </a:solidFill>
              </a:rPr>
              <a:t>490</a:t>
            </a:r>
            <a:endParaRPr lang="ru-RU" sz="3600" b="1" dirty="0">
              <a:solidFill>
                <a:srgbClr val="607796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591194" y="5940151"/>
            <a:ext cx="184406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b="1" dirty="0"/>
              <a:t>количество </a:t>
            </a:r>
          </a:p>
          <a:p>
            <a:pPr algn="ctr">
              <a:lnSpc>
                <a:spcPct val="75000"/>
              </a:lnSpc>
            </a:pPr>
            <a:r>
              <a:rPr lang="ru-RU" b="1" dirty="0"/>
              <a:t>электронных </a:t>
            </a:r>
            <a:endParaRPr lang="en-US" b="1" dirty="0"/>
          </a:p>
          <a:p>
            <a:pPr algn="ctr">
              <a:lnSpc>
                <a:spcPct val="75000"/>
              </a:lnSpc>
            </a:pPr>
            <a:r>
              <a:rPr lang="ru-RU" b="1" dirty="0"/>
              <a:t>документов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-531" y="1715267"/>
            <a:ext cx="2204671" cy="70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0C0"/>
              </a:buClr>
            </a:pPr>
            <a:r>
              <a:rPr lang="ru-RU" sz="2200" spc="600" dirty="0">
                <a:solidFill>
                  <a:schemeClr val="tx1"/>
                </a:solidFill>
              </a:rPr>
              <a:t>ВИД </a:t>
            </a:r>
          </a:p>
          <a:p>
            <a:pPr algn="r">
              <a:lnSpc>
                <a:spcPct val="90000"/>
              </a:lnSpc>
              <a:buClr>
                <a:srgbClr val="0070C0"/>
              </a:buClr>
            </a:pPr>
            <a:r>
              <a:rPr lang="ru-RU" sz="2200" spc="300" dirty="0">
                <a:solidFill>
                  <a:schemeClr val="tx1"/>
                </a:solidFill>
              </a:rPr>
              <a:t>ОБЪЕКТА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-15564" y="4200836"/>
            <a:ext cx="2219703" cy="70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0C0"/>
              </a:buClr>
            </a:pPr>
            <a:r>
              <a:rPr lang="ru-RU" sz="2200" spc="600" dirty="0">
                <a:solidFill>
                  <a:schemeClr val="tx1"/>
                </a:solidFill>
              </a:rPr>
              <a:t>МЕСТО </a:t>
            </a:r>
          </a:p>
          <a:p>
            <a:pPr algn="r">
              <a:lnSpc>
                <a:spcPct val="90000"/>
              </a:lnSpc>
              <a:buClr>
                <a:srgbClr val="0070C0"/>
              </a:buClr>
            </a:pPr>
            <a:r>
              <a:rPr lang="ru-RU" sz="2200" spc="300" dirty="0">
                <a:solidFill>
                  <a:schemeClr val="tx1"/>
                </a:solidFill>
              </a:rPr>
              <a:t>ХРАНЕНИЯ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274061" y="3400802"/>
            <a:ext cx="2143127" cy="2234350"/>
            <a:chOff x="2274061" y="3257927"/>
            <a:chExt cx="2143127" cy="2234350"/>
          </a:xfrm>
        </p:grpSpPr>
        <p:graphicFrame>
          <p:nvGraphicFramePr>
            <p:cNvPr id="29" name="Диаграмма 28"/>
            <p:cNvGraphicFramePr/>
            <p:nvPr>
              <p:extLst/>
            </p:nvPr>
          </p:nvGraphicFramePr>
          <p:xfrm>
            <a:off x="2274061" y="3257927"/>
            <a:ext cx="2143127" cy="2234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8" name="Прямоугольник 37"/>
            <p:cNvSpPr/>
            <p:nvPr/>
          </p:nvSpPr>
          <p:spPr>
            <a:xfrm>
              <a:off x="2283588" y="4173525"/>
              <a:ext cx="21240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2 315 064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287441" y="1008677"/>
            <a:ext cx="2173075" cy="2193160"/>
            <a:chOff x="2287441" y="903902"/>
            <a:chExt cx="2173075" cy="2193160"/>
          </a:xfrm>
        </p:grpSpPr>
        <p:graphicFrame>
          <p:nvGraphicFramePr>
            <p:cNvPr id="28" name="Диаграмма 27"/>
            <p:cNvGraphicFramePr/>
            <p:nvPr>
              <p:extLst/>
            </p:nvPr>
          </p:nvGraphicFramePr>
          <p:xfrm>
            <a:off x="2291294" y="903902"/>
            <a:ext cx="2169222" cy="2193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9" name="Прямоугольник 38"/>
            <p:cNvSpPr/>
            <p:nvPr/>
          </p:nvSpPr>
          <p:spPr>
            <a:xfrm>
              <a:off x="2287441" y="1735151"/>
              <a:ext cx="211636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2 315 064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840097" y="3445577"/>
            <a:ext cx="2218934" cy="2218150"/>
            <a:chOff x="7840097" y="3302702"/>
            <a:chExt cx="2218934" cy="2218150"/>
          </a:xfrm>
        </p:grpSpPr>
        <p:graphicFrame>
          <p:nvGraphicFramePr>
            <p:cNvPr id="37" name="Диаграмма 36"/>
            <p:cNvGraphicFramePr/>
            <p:nvPr>
              <p:extLst/>
            </p:nvPr>
          </p:nvGraphicFramePr>
          <p:xfrm>
            <a:off x="7840097" y="3302702"/>
            <a:ext cx="2218934" cy="22181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0" name="Прямоугольник 39"/>
            <p:cNvSpPr/>
            <p:nvPr/>
          </p:nvSpPr>
          <p:spPr>
            <a:xfrm>
              <a:off x="7903409" y="4173525"/>
              <a:ext cx="210249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3</a:t>
              </a:r>
              <a:r>
                <a:rPr lang="en-US" sz="2400" dirty="0"/>
                <a:t>29</a:t>
              </a:r>
              <a:r>
                <a:rPr lang="ru-RU" sz="2400" dirty="0"/>
                <a:t> </a:t>
              </a:r>
              <a:r>
                <a:rPr lang="en-US" sz="2400" dirty="0"/>
                <a:t>490</a:t>
              </a:r>
              <a:endParaRPr lang="ru-RU" sz="2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840097" y="978603"/>
            <a:ext cx="2206245" cy="2170606"/>
            <a:chOff x="7840097" y="873828"/>
            <a:chExt cx="2206245" cy="2170606"/>
          </a:xfrm>
        </p:grpSpPr>
        <p:graphicFrame>
          <p:nvGraphicFramePr>
            <p:cNvPr id="36" name="Диаграмма 35"/>
            <p:cNvGraphicFramePr/>
            <p:nvPr>
              <p:extLst/>
            </p:nvPr>
          </p:nvGraphicFramePr>
          <p:xfrm>
            <a:off x="7840097" y="873828"/>
            <a:ext cx="2206245" cy="21706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2" name="Прямоугольник 41"/>
            <p:cNvSpPr/>
            <p:nvPr/>
          </p:nvSpPr>
          <p:spPr>
            <a:xfrm>
              <a:off x="7899801" y="1735151"/>
              <a:ext cx="21097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3</a:t>
              </a:r>
              <a:r>
                <a:rPr lang="en-US" sz="2400" dirty="0"/>
                <a:t>29</a:t>
              </a:r>
              <a:r>
                <a:rPr lang="ru-RU" sz="2400" dirty="0"/>
                <a:t> </a:t>
              </a:r>
              <a:r>
                <a:rPr lang="en-US" sz="2400" dirty="0"/>
                <a:t>490</a:t>
              </a:r>
              <a:endParaRPr lang="ru-RU" sz="2400" dirty="0"/>
            </a:p>
          </p:txBody>
        </p:sp>
      </p:grp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5289120" y="1146277"/>
            <a:ext cx="2721405" cy="1778949"/>
            <a:chOff x="5289120" y="1041502"/>
            <a:chExt cx="2721405" cy="1778949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489677" y="1041502"/>
              <a:ext cx="2520848" cy="17789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buClr>
                  <a:srgbClr val="39CECE"/>
                </a:buClr>
              </a:pPr>
              <a:r>
                <a:rPr lang="ru-RU" sz="1400" dirty="0">
                  <a:solidFill>
                    <a:schemeClr val="tx1"/>
                  </a:solidFill>
                </a:rPr>
                <a:t>Геологический отчет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buClr>
                  <a:srgbClr val="39CECE"/>
                </a:buClr>
              </a:pPr>
              <a:r>
                <a:rPr lang="ru-RU" sz="1400" dirty="0">
                  <a:solidFill>
                    <a:schemeClr val="tx1"/>
                  </a:solidFill>
                </a:rPr>
                <a:t>Карточка изученности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buClr>
                  <a:srgbClr val="39CECE"/>
                </a:buClr>
              </a:pPr>
              <a:r>
                <a:rPr lang="ru-RU" sz="1400" dirty="0">
                  <a:solidFill>
                    <a:schemeClr val="tx1"/>
                  </a:solidFill>
                </a:rPr>
                <a:t>Протокол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buClr>
                  <a:srgbClr val="39CECE"/>
                </a:buClr>
              </a:pPr>
              <a:r>
                <a:rPr lang="ru-RU" sz="1400" dirty="0">
                  <a:solidFill>
                    <a:schemeClr val="tx1"/>
                  </a:solidFill>
                </a:rPr>
                <a:t>Карточка учета буровой </a:t>
              </a:r>
              <a:br>
                <a:rPr lang="ru-RU" sz="1400" dirty="0">
                  <a:solidFill>
                    <a:schemeClr val="tx1"/>
                  </a:solidFill>
                </a:rPr>
              </a:br>
              <a:r>
                <a:rPr lang="ru-RU" sz="1400" dirty="0">
                  <a:solidFill>
                    <a:schemeClr val="tx1"/>
                  </a:solidFill>
                </a:rPr>
                <a:t>скважины на воду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buClr>
                  <a:srgbClr val="39CECE"/>
                </a:buClr>
              </a:pPr>
              <a:r>
                <a:rPr lang="ru-RU" sz="1400" dirty="0">
                  <a:solidFill>
                    <a:schemeClr val="tx1"/>
                  </a:solidFill>
                </a:rPr>
                <a:t>Паспорт ГКМ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buClr>
                  <a:srgbClr val="39CECE"/>
                </a:buClr>
              </a:pPr>
              <a:r>
                <a:rPr lang="ru-RU" sz="1400" dirty="0">
                  <a:solidFill>
                    <a:schemeClr val="tx1"/>
                  </a:solidFill>
                </a:rPr>
                <a:t>Изданные карты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buClr>
                  <a:srgbClr val="39CECE"/>
                </a:buClr>
              </a:pPr>
              <a:r>
                <a:rPr lang="ru-RU" sz="1400" dirty="0">
                  <a:solidFill>
                    <a:schemeClr val="tx1"/>
                  </a:solidFill>
                </a:rPr>
                <a:t>Другие объекты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289120" y="1086694"/>
              <a:ext cx="143141" cy="143141"/>
            </a:xfrm>
            <a:prstGeom prst="rect">
              <a:avLst/>
            </a:prstGeom>
            <a:solidFill>
              <a:srgbClr val="9CCF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289120" y="1325372"/>
              <a:ext cx="143141" cy="143141"/>
            </a:xfrm>
            <a:prstGeom prst="rect">
              <a:avLst/>
            </a:prstGeom>
            <a:solidFill>
              <a:srgbClr val="57A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289120" y="1545402"/>
              <a:ext cx="143141" cy="143141"/>
            </a:xfrm>
            <a:prstGeom prst="rect">
              <a:avLst/>
            </a:prstGeom>
            <a:solidFill>
              <a:srgbClr val="0B8A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289120" y="1766579"/>
              <a:ext cx="143141" cy="143141"/>
            </a:xfrm>
            <a:prstGeom prst="rect">
              <a:avLst/>
            </a:prstGeom>
            <a:solidFill>
              <a:srgbClr val="7A9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289120" y="2152943"/>
              <a:ext cx="143141" cy="143141"/>
            </a:xfrm>
            <a:prstGeom prst="rect">
              <a:avLst/>
            </a:prstGeom>
            <a:solidFill>
              <a:srgbClr val="495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289120" y="2381277"/>
              <a:ext cx="143141" cy="143141"/>
            </a:xfrm>
            <a:prstGeom prst="rect">
              <a:avLst/>
            </a:prstGeom>
            <a:solidFill>
              <a:srgbClr val="8C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289120" y="2600999"/>
              <a:ext cx="143141" cy="143141"/>
            </a:xfrm>
            <a:prstGeom prst="rect">
              <a:avLst/>
            </a:prstGeom>
            <a:solidFill>
              <a:srgbClr val="BDA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>
            <a:grpSpLocks noChangeAspect="1"/>
          </p:cNvGrpSpPr>
          <p:nvPr/>
        </p:nvGrpSpPr>
        <p:grpSpPr>
          <a:xfrm>
            <a:off x="5289120" y="3390328"/>
            <a:ext cx="2721405" cy="2277547"/>
            <a:chOff x="5289120" y="3154465"/>
            <a:chExt cx="2721405" cy="2277547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489677" y="3154465"/>
              <a:ext cx="2520848" cy="22775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buClr>
                  <a:srgbClr val="39CECE"/>
                </a:buClr>
              </a:pPr>
              <a:r>
                <a:rPr lang="ru-RU" sz="1400" dirty="0">
                  <a:solidFill>
                    <a:schemeClr val="tx1"/>
                  </a:solidFill>
                </a:rPr>
                <a:t>ФГБУ «</a:t>
              </a:r>
              <a:r>
                <a:rPr lang="ru-RU" sz="1400" dirty="0" err="1">
                  <a:solidFill>
                    <a:schemeClr val="tx1"/>
                  </a:solidFill>
                </a:rPr>
                <a:t>Росгеолфонд</a:t>
              </a:r>
              <a:r>
                <a:rPr lang="ru-RU" sz="1400" dirty="0">
                  <a:solidFill>
                    <a:schemeClr val="tx1"/>
                  </a:solidFill>
                </a:rPr>
                <a:t>»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buClr>
                  <a:srgbClr val="39CECE"/>
                </a:buClr>
              </a:pPr>
              <a:r>
                <a:rPr lang="ru-RU" sz="1400" dirty="0">
                  <a:solidFill>
                    <a:schemeClr val="tx1"/>
                  </a:solidFill>
                </a:rPr>
                <a:t>ФГБУ «ТФГИ по ДФО»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buClr>
                  <a:srgbClr val="39CECE"/>
                </a:buClr>
              </a:pPr>
              <a:r>
                <a:rPr lang="ru-RU" sz="1400" dirty="0">
                  <a:solidFill>
                    <a:schemeClr val="tx1"/>
                  </a:solidFill>
                </a:rPr>
                <a:t>ФГБУ «ТФГИ по СФО»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buClr>
                  <a:srgbClr val="39CECE"/>
                </a:buClr>
              </a:pPr>
              <a:r>
                <a:rPr lang="ru-RU" sz="1400" dirty="0">
                  <a:solidFill>
                    <a:schemeClr val="tx1"/>
                  </a:solidFill>
                </a:rPr>
                <a:t>ФГБУ «ТФГИ по ПФО»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buClr>
                  <a:srgbClr val="39CECE"/>
                </a:buClr>
              </a:pPr>
              <a:r>
                <a:rPr lang="ru-RU" sz="1400" dirty="0">
                  <a:solidFill>
                    <a:schemeClr val="tx1"/>
                  </a:solidFill>
                </a:rPr>
                <a:t>ФГБУ «ТФГИ по УФО»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buClr>
                  <a:srgbClr val="39CECE"/>
                </a:buClr>
              </a:pPr>
              <a:r>
                <a:rPr lang="ru-RU" sz="1400" dirty="0">
                  <a:solidFill>
                    <a:schemeClr val="tx1"/>
                  </a:solidFill>
                </a:rPr>
                <a:t>ФГБУ «ТФГИ по ЦФО»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buClr>
                  <a:srgbClr val="39CECE"/>
                </a:buClr>
              </a:pPr>
              <a:r>
                <a:rPr lang="ru-RU" sz="1400" dirty="0">
                  <a:solidFill>
                    <a:schemeClr val="tx1"/>
                  </a:solidFill>
                </a:rPr>
                <a:t>ФГБУ «ТФГИ по СЗФО»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buClr>
                  <a:srgbClr val="39CECE"/>
                </a:buClr>
              </a:pPr>
              <a:r>
                <a:rPr lang="ru-RU" sz="1400" dirty="0">
                  <a:solidFill>
                    <a:schemeClr val="tx1"/>
                  </a:solidFill>
                </a:rPr>
                <a:t>ФГБУ «ТФГИ по ЮФО»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buClr>
                  <a:srgbClr val="39CECE"/>
                </a:buClr>
              </a:pPr>
              <a:r>
                <a:rPr lang="ru-RU" sz="1400" dirty="0">
                  <a:solidFill>
                    <a:schemeClr val="tx1"/>
                  </a:solidFill>
                </a:rPr>
                <a:t>ГБУ </a:t>
              </a:r>
              <a:r>
                <a:rPr lang="ru-RU" sz="1400" dirty="0" err="1">
                  <a:solidFill>
                    <a:schemeClr val="tx1"/>
                  </a:solidFill>
                </a:rPr>
                <a:t>Респ</a:t>
              </a:r>
              <a:r>
                <a:rPr lang="ru-RU" sz="1400" dirty="0">
                  <a:solidFill>
                    <a:schemeClr val="tx1"/>
                  </a:solidFill>
                </a:rPr>
                <a:t>. Крым ТФГИ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buClr>
                  <a:srgbClr val="39CECE"/>
                </a:buClr>
              </a:pPr>
              <a:r>
                <a:rPr lang="ru-RU" sz="1400" dirty="0">
                  <a:solidFill>
                    <a:schemeClr val="tx1"/>
                  </a:solidFill>
                </a:rPr>
                <a:t>Другие организации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289120" y="3189771"/>
              <a:ext cx="143141" cy="143141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289120" y="3433212"/>
              <a:ext cx="143141" cy="143141"/>
            </a:xfrm>
            <a:prstGeom prst="rect">
              <a:avLst/>
            </a:prstGeom>
            <a:solidFill>
              <a:srgbClr val="0083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289120" y="3662768"/>
              <a:ext cx="143141" cy="143141"/>
            </a:xfrm>
            <a:prstGeom prst="rect">
              <a:avLst/>
            </a:prstGeom>
            <a:solidFill>
              <a:srgbClr val="00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289120" y="3879181"/>
              <a:ext cx="143141" cy="143141"/>
            </a:xfrm>
            <a:prstGeom prst="rect">
              <a:avLst/>
            </a:prstGeom>
            <a:solidFill>
              <a:srgbClr val="09D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289120" y="4096783"/>
              <a:ext cx="143141" cy="143141"/>
            </a:xfrm>
            <a:prstGeom prst="rect">
              <a:avLst/>
            </a:prstGeom>
            <a:solidFill>
              <a:srgbClr val="009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289120" y="4321164"/>
              <a:ext cx="143141" cy="143141"/>
            </a:xfrm>
            <a:prstGeom prst="rect">
              <a:avLst/>
            </a:prstGeom>
            <a:solidFill>
              <a:srgbClr val="03D7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289120" y="4550726"/>
              <a:ext cx="143141" cy="143141"/>
            </a:xfrm>
            <a:prstGeom prst="rect">
              <a:avLst/>
            </a:prstGeom>
            <a:solidFill>
              <a:srgbClr val="19BD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289120" y="4762381"/>
              <a:ext cx="143141" cy="143141"/>
            </a:xfrm>
            <a:prstGeom prst="rect">
              <a:avLst/>
            </a:prstGeom>
            <a:solidFill>
              <a:srgbClr val="1E9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289120" y="4988770"/>
              <a:ext cx="143141" cy="143141"/>
            </a:xfrm>
            <a:prstGeom prst="rect">
              <a:avLst/>
            </a:prstGeom>
            <a:solidFill>
              <a:srgbClr val="67D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289120" y="5209952"/>
              <a:ext cx="143141" cy="143141"/>
            </a:xfrm>
            <a:prstGeom prst="rect">
              <a:avLst/>
            </a:prstGeom>
            <a:solidFill>
              <a:srgbClr val="A4D3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10142330" y="1715267"/>
            <a:ext cx="2049669" cy="70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0070C0"/>
              </a:buClr>
            </a:pPr>
            <a:r>
              <a:rPr lang="ru-RU" sz="2200" spc="600" dirty="0">
                <a:solidFill>
                  <a:schemeClr val="tx1"/>
                </a:solidFill>
              </a:rPr>
              <a:t>ВИД </a:t>
            </a:r>
          </a:p>
          <a:p>
            <a:pPr>
              <a:lnSpc>
                <a:spcPct val="90000"/>
              </a:lnSpc>
              <a:buClr>
                <a:srgbClr val="0070C0"/>
              </a:buClr>
            </a:pPr>
            <a:r>
              <a:rPr lang="ru-RU" sz="2200" spc="300" dirty="0">
                <a:solidFill>
                  <a:schemeClr val="tx1"/>
                </a:solidFill>
              </a:rPr>
              <a:t>ОБЪЕКТА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0142330" y="4200836"/>
            <a:ext cx="2049669" cy="70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0070C0"/>
              </a:buClr>
            </a:pPr>
            <a:r>
              <a:rPr lang="ru-RU" sz="2200" spc="600" dirty="0">
                <a:solidFill>
                  <a:schemeClr val="tx1"/>
                </a:solidFill>
              </a:rPr>
              <a:t>МЕСТО </a:t>
            </a:r>
          </a:p>
          <a:p>
            <a:pPr>
              <a:lnSpc>
                <a:spcPct val="90000"/>
              </a:lnSpc>
              <a:buClr>
                <a:srgbClr val="0070C0"/>
              </a:buClr>
            </a:pPr>
            <a:r>
              <a:rPr lang="ru-RU" sz="2200" spc="300" dirty="0">
                <a:solidFill>
                  <a:schemeClr val="tx1"/>
                </a:solidFill>
              </a:rPr>
              <a:t>ХРАНЕНИЯ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1591" y="5970398"/>
            <a:ext cx="731583" cy="6035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4747" y="5898675"/>
            <a:ext cx="762066" cy="7071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901426"/>
            <a:ext cx="119253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7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7417BF7-103E-4D52-AC7E-C74CB5B128F0}"/>
              </a:ext>
            </a:extLst>
          </p:cNvPr>
          <p:cNvSpPr/>
          <p:nvPr/>
        </p:nvSpPr>
        <p:spPr>
          <a:xfrm>
            <a:off x="0" y="297224"/>
            <a:ext cx="12192000" cy="452940"/>
          </a:xfrm>
          <a:prstGeom prst="rect">
            <a:avLst/>
          </a:prstGeom>
        </p:spPr>
        <p:txBody>
          <a:bodyPr wrap="square" lIns="36000" tIns="36000" rIns="36000" bIns="4680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БЕЗБУМАЖНЫЙ СБОР ГЕОЛОГИЧЕСКОЙ ИНФОРМАЦИИ В ФГИС «ЕФГИ»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155211" y="1828066"/>
            <a:ext cx="2921814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spcBef>
                <a:spcPts val="1800"/>
              </a:spcBef>
              <a:buClr>
                <a:srgbClr val="39CECE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Единое окно подачи геологической отчетности, интегрированное с личным кабинетом </a:t>
            </a:r>
            <a:r>
              <a:rPr lang="ru-RU" sz="1400" b="1" dirty="0" err="1">
                <a:solidFill>
                  <a:schemeClr val="tx1"/>
                </a:solidFill>
              </a:rPr>
              <a:t>недропользователя</a:t>
            </a:r>
            <a:r>
              <a:rPr lang="ru-RU" sz="1400" b="1" dirty="0">
                <a:solidFill>
                  <a:schemeClr val="tx1"/>
                </a:solidFill>
              </a:rPr>
              <a:t> (ЛКН) </a:t>
            </a:r>
            <a:r>
              <a:rPr lang="ru-RU" sz="1400" b="1" dirty="0" err="1">
                <a:solidFill>
                  <a:schemeClr val="tx1"/>
                </a:solidFill>
              </a:rPr>
              <a:t>Роснедра</a:t>
            </a: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1800"/>
              </a:spcBef>
              <a:buClr>
                <a:srgbClr val="39CECE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Единый производственный цикл приемки геологической отчетности Федеральным и территориальными фондами</a:t>
            </a:r>
          </a:p>
          <a:p>
            <a:pPr marL="285750" indent="-285750">
              <a:spcBef>
                <a:spcPts val="1800"/>
              </a:spcBef>
              <a:buClr>
                <a:srgbClr val="39CECE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Проверенные комплекты геологической информации, загруженные во ФГИС «ЕФГИ» </a:t>
            </a:r>
          </a:p>
        </p:txBody>
      </p:sp>
      <p:sp>
        <p:nvSpPr>
          <p:cNvPr id="124" name="Номер слайда 53">
            <a:extLst>
              <a:ext uri="{FF2B5EF4-FFF2-40B4-BE49-F238E27FC236}">
                <a16:creationId xmlns="" xmlns:a16="http://schemas.microsoft.com/office/drawing/2014/main" id="{E84A0F42-C8A6-48B1-867E-67BEC050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84348"/>
            <a:ext cx="462985" cy="307777"/>
          </a:xfrm>
        </p:spPr>
        <p:txBody>
          <a:bodyPr wrap="square">
            <a:spAutoFit/>
          </a:bodyPr>
          <a:lstStyle/>
          <a:p>
            <a:fld id="{0A4C9252-7F5B-40B2-924E-8636884E5C94}" type="slidenum">
              <a:rPr lang="ru-RU" sz="1400" smtClean="0">
                <a:solidFill>
                  <a:srgbClr val="68BBF4"/>
                </a:solidFill>
              </a:rPr>
              <a:t>7</a:t>
            </a:fld>
            <a:endParaRPr lang="ru-RU" sz="1400" dirty="0">
              <a:solidFill>
                <a:srgbClr val="68BBF4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DBF1904-47CB-4B4A-913F-6FEEAC178B0A}"/>
              </a:ext>
            </a:extLst>
          </p:cNvPr>
          <p:cNvGrpSpPr>
            <a:grpSpLocks noChangeAspect="1"/>
          </p:cNvGrpSpPr>
          <p:nvPr/>
        </p:nvGrpSpPr>
        <p:grpSpPr>
          <a:xfrm>
            <a:off x="266991" y="288229"/>
            <a:ext cx="510059" cy="510404"/>
            <a:chOff x="349775" y="288229"/>
            <a:chExt cx="510059" cy="510404"/>
          </a:xfrm>
          <a:solidFill>
            <a:srgbClr val="1F4E79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28392D49-E1EF-422D-9571-9AA3079B6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00" y="400277"/>
              <a:ext cx="305210" cy="251249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A2510DFB-2F06-48BB-9241-2D3D207E4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775" y="288229"/>
              <a:ext cx="510059" cy="510404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542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36DE8B2-0C2B-4DB5-A408-9795B14DA00C}"/>
              </a:ext>
            </a:extLst>
          </p:cNvPr>
          <p:cNvSpPr/>
          <p:nvPr/>
        </p:nvSpPr>
        <p:spPr>
          <a:xfrm>
            <a:off x="0" y="297224"/>
            <a:ext cx="12192000" cy="452940"/>
          </a:xfrm>
          <a:prstGeom prst="rect">
            <a:avLst/>
          </a:prstGeom>
        </p:spPr>
        <p:txBody>
          <a:bodyPr wrap="square" lIns="36000" tIns="36000" rIns="36000" bIns="4680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ПРОЦЕСС ПРЕДСТАВЛЕНИЯ ГЕОЛОГИЧЕСКОЙ ИНФОРМАЦИИ В ФГИС «ЕФГИ»</a:t>
            </a:r>
          </a:p>
        </p:txBody>
      </p:sp>
      <p:sp>
        <p:nvSpPr>
          <p:cNvPr id="54" name="Номер слайда 53">
            <a:extLst>
              <a:ext uri="{FF2B5EF4-FFF2-40B4-BE49-F238E27FC236}">
                <a16:creationId xmlns="" xmlns:a16="http://schemas.microsoft.com/office/drawing/2014/main" id="{1E42DB8A-C7E3-423C-B724-44436D8B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84348"/>
            <a:ext cx="462985" cy="307777"/>
          </a:xfrm>
        </p:spPr>
        <p:txBody>
          <a:bodyPr wrap="square">
            <a:spAutoFit/>
          </a:bodyPr>
          <a:lstStyle/>
          <a:p>
            <a:fld id="{0A4C9252-7F5B-40B2-924E-8636884E5C94}" type="slidenum">
              <a:rPr lang="ru-RU" sz="1400" smtClean="0">
                <a:solidFill>
                  <a:srgbClr val="68BBF4"/>
                </a:solidFill>
              </a:rPr>
              <a:t>8</a:t>
            </a:fld>
            <a:endParaRPr lang="ru-RU" sz="1400" dirty="0">
              <a:solidFill>
                <a:srgbClr val="68BBF4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DBF1904-47CB-4B4A-913F-6FEEAC178B0A}"/>
              </a:ext>
            </a:extLst>
          </p:cNvPr>
          <p:cNvGrpSpPr>
            <a:grpSpLocks noChangeAspect="1"/>
          </p:cNvGrpSpPr>
          <p:nvPr/>
        </p:nvGrpSpPr>
        <p:grpSpPr>
          <a:xfrm>
            <a:off x="266991" y="288229"/>
            <a:ext cx="510059" cy="510404"/>
            <a:chOff x="349775" y="288229"/>
            <a:chExt cx="510059" cy="510404"/>
          </a:xfrm>
          <a:solidFill>
            <a:srgbClr val="1F4E79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28392D49-E1EF-422D-9571-9AA3079B6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00" y="400277"/>
              <a:ext cx="305210" cy="251249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A2510DFB-2F06-48BB-9241-2D3D207E4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775" y="288229"/>
              <a:ext cx="510059" cy="510404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916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36DE8B2-0C2B-4DB5-A408-9795B14DA00C}"/>
              </a:ext>
            </a:extLst>
          </p:cNvPr>
          <p:cNvSpPr/>
          <p:nvPr/>
        </p:nvSpPr>
        <p:spPr>
          <a:xfrm>
            <a:off x="0" y="297224"/>
            <a:ext cx="12192000" cy="452940"/>
          </a:xfrm>
          <a:prstGeom prst="rect">
            <a:avLst/>
          </a:prstGeom>
        </p:spPr>
        <p:txBody>
          <a:bodyPr wrap="square" lIns="36000" tIns="36000" rIns="36000" bIns="4680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             НОВЫЙ ПОРТАЛ </a:t>
            </a:r>
            <a:r>
              <a:rPr lang="ru-RU" sz="2400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ПРЕДСТАВЛЕНИЯ ГЕОЛОГИЧЕСКОЙ ИНФОРМАЦИИ В ФГИС «ЕФГИ»</a:t>
            </a:r>
          </a:p>
        </p:txBody>
      </p:sp>
      <p:sp>
        <p:nvSpPr>
          <p:cNvPr id="54" name="Номер слайда 53">
            <a:extLst>
              <a:ext uri="{FF2B5EF4-FFF2-40B4-BE49-F238E27FC236}">
                <a16:creationId xmlns="" xmlns:a16="http://schemas.microsoft.com/office/drawing/2014/main" id="{1E42DB8A-C7E3-423C-B724-44436D8B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84348"/>
            <a:ext cx="462985" cy="307777"/>
          </a:xfrm>
        </p:spPr>
        <p:txBody>
          <a:bodyPr wrap="square">
            <a:spAutoFit/>
          </a:bodyPr>
          <a:lstStyle/>
          <a:p>
            <a:fld id="{0A4C9252-7F5B-40B2-924E-8636884E5C94}" type="slidenum">
              <a:rPr lang="ru-RU" sz="1400" smtClean="0">
                <a:solidFill>
                  <a:srgbClr val="68BBF4"/>
                </a:solidFill>
              </a:rPr>
              <a:t>9</a:t>
            </a:fld>
            <a:endParaRPr lang="ru-RU" sz="1400" dirty="0">
              <a:solidFill>
                <a:srgbClr val="68BBF4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DBF1904-47CB-4B4A-913F-6FEEAC178B0A}"/>
              </a:ext>
            </a:extLst>
          </p:cNvPr>
          <p:cNvGrpSpPr>
            <a:grpSpLocks noChangeAspect="1"/>
          </p:cNvGrpSpPr>
          <p:nvPr/>
        </p:nvGrpSpPr>
        <p:grpSpPr>
          <a:xfrm>
            <a:off x="266991" y="288229"/>
            <a:ext cx="510059" cy="510404"/>
            <a:chOff x="349775" y="288229"/>
            <a:chExt cx="510059" cy="510404"/>
          </a:xfrm>
          <a:solidFill>
            <a:srgbClr val="1F4E79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28392D49-E1EF-422D-9571-9AA3079B6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00" y="400277"/>
              <a:ext cx="305210" cy="251249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A2510DFB-2F06-48BB-9241-2D3D207E4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775" y="288229"/>
              <a:ext cx="510059" cy="510404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5" y="942975"/>
            <a:ext cx="1142150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4" y="942975"/>
            <a:ext cx="11557541" cy="556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4" y="942975"/>
            <a:ext cx="11557541" cy="55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4" y="1117989"/>
            <a:ext cx="11475701" cy="544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1" y="942975"/>
            <a:ext cx="11561511" cy="553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6" y="916742"/>
            <a:ext cx="11466396" cy="555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7" y="916742"/>
            <a:ext cx="11506833" cy="555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08" y="916742"/>
            <a:ext cx="11501307" cy="555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6" y="750164"/>
            <a:ext cx="11656725" cy="558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5" y="832608"/>
            <a:ext cx="9833328" cy="553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2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27292</TotalTime>
  <Words>581</Words>
  <Application>Microsoft Office PowerPoint</Application>
  <PresentationFormat>Произвольный</PresentationFormat>
  <Paragraphs>182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1_Тема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Кононенко Ольга Антоновна</dc:creator>
  <cp:lastModifiedBy>Аракчеев Дмитрий Борисович</cp:lastModifiedBy>
  <cp:revision>783</cp:revision>
  <cp:lastPrinted>2019-02-26T17:47:50Z</cp:lastPrinted>
  <dcterms:created xsi:type="dcterms:W3CDTF">2018-09-03T09:38:13Z</dcterms:created>
  <dcterms:modified xsi:type="dcterms:W3CDTF">2023-04-24T15:04:56Z</dcterms:modified>
</cp:coreProperties>
</file>