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6"/>
  </p:notesMasterIdLst>
  <p:sldIdLst>
    <p:sldId id="501" r:id="rId2"/>
    <p:sldId id="559" r:id="rId3"/>
    <p:sldId id="308" r:id="rId4"/>
    <p:sldId id="555" r:id="rId5"/>
    <p:sldId id="439" r:id="rId6"/>
    <p:sldId id="401" r:id="rId7"/>
    <p:sldId id="535" r:id="rId8"/>
    <p:sldId id="536" r:id="rId9"/>
    <p:sldId id="543" r:id="rId10"/>
    <p:sldId id="544" r:id="rId11"/>
    <p:sldId id="546" r:id="rId12"/>
    <p:sldId id="540" r:id="rId13"/>
    <p:sldId id="547" r:id="rId14"/>
    <p:sldId id="542" r:id="rId15"/>
    <p:sldId id="467" r:id="rId16"/>
    <p:sldId id="556" r:id="rId17"/>
    <p:sldId id="554" r:id="rId18"/>
    <p:sldId id="548" r:id="rId19"/>
    <p:sldId id="560" r:id="rId20"/>
    <p:sldId id="567" r:id="rId21"/>
    <p:sldId id="561" r:id="rId22"/>
    <p:sldId id="562" r:id="rId23"/>
    <p:sldId id="563" r:id="rId24"/>
    <p:sldId id="564" r:id="rId25"/>
    <p:sldId id="565" r:id="rId26"/>
    <p:sldId id="566" r:id="rId27"/>
    <p:sldId id="568" r:id="rId28"/>
    <p:sldId id="553" r:id="rId29"/>
    <p:sldId id="570" r:id="rId30"/>
    <p:sldId id="569" r:id="rId31"/>
    <p:sldId id="539" r:id="rId32"/>
    <p:sldId id="301" r:id="rId33"/>
    <p:sldId id="533" r:id="rId34"/>
    <p:sldId id="531" r:id="rId35"/>
  </p:sldIdLst>
  <p:sldSz cx="12192000" cy="6858000"/>
  <p:notesSz cx="6797675" cy="9928225"/>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FCFCF"/>
    <a:srgbClr val="3C2D91"/>
    <a:srgbClr val="322591"/>
    <a:srgbClr val="185AC2"/>
    <a:srgbClr val="FFBEBE"/>
    <a:srgbClr val="A7F508"/>
    <a:srgbClr val="741213"/>
    <a:srgbClr val="EAEFF7"/>
    <a:srgbClr val="E09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75374" autoAdjust="0"/>
  </p:normalViewPr>
  <p:slideViewPr>
    <p:cSldViewPr snapToGrid="0">
      <p:cViewPr varScale="1">
        <p:scale>
          <a:sx n="87" d="100"/>
          <a:sy n="87" d="100"/>
        </p:scale>
        <p:origin x="1236"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7CB27CB-57D1-4A38-A88F-947326C788DC}" type="datetimeFigureOut">
              <a:rPr lang="ru-RU"/>
              <a:pPr>
                <a:defRPr/>
              </a:pPr>
              <a:t>24.04.2023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328EA92-9D75-4C69-92E2-C3C5412A6DD5}" type="slidenum">
              <a:rPr lang="ru-RU"/>
              <a:pPr>
                <a:defRPr/>
              </a:pPr>
              <a:t>‹#›</a:t>
            </a:fld>
            <a:endParaRPr lang="ru-RU"/>
          </a:p>
        </p:txBody>
      </p:sp>
    </p:spTree>
    <p:extLst>
      <p:ext uri="{BB962C8B-B14F-4D97-AF65-F5344CB8AC3E}">
        <p14:creationId xmlns:p14="http://schemas.microsoft.com/office/powerpoint/2010/main" val="26434129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D399734-F812-4E89-82B8-09CF2DB5EEDF}" type="slidenum">
              <a:rPr lang="ru-RU" smtClean="0"/>
              <a:t>1</a:t>
            </a:fld>
            <a:endParaRPr lang="ru-RU"/>
          </a:p>
        </p:txBody>
      </p:sp>
    </p:spTree>
    <p:extLst>
      <p:ext uri="{BB962C8B-B14F-4D97-AF65-F5344CB8AC3E}">
        <p14:creationId xmlns:p14="http://schemas.microsoft.com/office/powerpoint/2010/main" val="544465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Более подробное изучение и фиксацию этих невязок проводились уже конкретно для каждой из групп листов. Все комплекты оценивались по широкому ряду параметров, это соответствие действующим нормативно-методическим документам, учет новых данных полученных при выполнении работ по созданию ГК-200, созданию сети опорных профилей и в результате работ институтов РАН и других источников. Проводилась оценка самих легенд серий, в том числе на соответствие действующей ОСШ, выполнен сбор дополнений к ним.</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10</a:t>
            </a:fld>
            <a:endParaRPr lang="ru-RU"/>
          </a:p>
        </p:txBody>
      </p:sp>
    </p:spTree>
    <p:extLst>
      <p:ext uri="{BB962C8B-B14F-4D97-AF65-F5344CB8AC3E}">
        <p14:creationId xmlns:p14="http://schemas.microsoft.com/office/powerpoint/2010/main" val="2117047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Техзаданием предполагалось завершить оценочный этап на всех листах, подготовленных к изданию к 2020 году, однако к концу 2021 стало понятно, что этот объем работы слишком большой и в уточненном ТЗ для трети из них оценка была предусмотрена только для объектов полезных ископаемых, т.е. их загрузка соотнесение с объектами ГКМ. При этом формируются списки проблем по объектам ПИ. Всего за по во время оценочного этапа всем листам было загружено около 77 тысяч объектов. Для 17 тысяч было найдено соответствие объектам в ГКМ, т.е. объектов присутствующих только на Госгеолкарте-1000 порядка 60 тысяч. Но стоит признать, что и в ГКМ есть достаточно большое количество объектов, отсутствующих в ГК-1000, в основном это объекты общераспространенных ПИ</a:t>
            </a:r>
            <a:endParaRPr lang="ru-RU" sz="1800" b="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11</a:t>
            </a:fld>
            <a:endParaRPr lang="ru-RU"/>
          </a:p>
        </p:txBody>
      </p:sp>
    </p:spTree>
    <p:extLst>
      <p:ext uri="{BB962C8B-B14F-4D97-AF65-F5344CB8AC3E}">
        <p14:creationId xmlns:p14="http://schemas.microsoft.com/office/powerpoint/2010/main" val="3320794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Итогом оценочного этапа стала подготовка Перечня геологических задач мониторинга и мероприятий, необходимых для их решения, для каждой серийной легенды. Определены очередность их выполнения, необходимость проведения полевых работ. </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12</a:t>
            </a:fld>
            <a:endParaRPr lang="ru-RU"/>
          </a:p>
        </p:txBody>
      </p:sp>
    </p:spTree>
    <p:extLst>
      <p:ext uri="{BB962C8B-B14F-4D97-AF65-F5344CB8AC3E}">
        <p14:creationId xmlns:p14="http://schemas.microsoft.com/office/powerpoint/2010/main" val="2999398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Следующий результат в рамках завершенного объекта в полной мере касается только первой группы  из 22-х листов - это актуализированные комплекты и объяснительные записки. Они приведены в соответствие с действующими нормативно-методическими документами.</a:t>
            </a:r>
          </a:p>
          <a:p>
            <a:r>
              <a:rPr lang="ru-RU" sz="1200" kern="1200" dirty="0">
                <a:solidFill>
                  <a:schemeClr val="tx1"/>
                </a:solidFill>
                <a:effectLst/>
                <a:latin typeface="+mn-lt"/>
                <a:ea typeface="+mn-ea"/>
                <a:cs typeface="+mn-cs"/>
              </a:rPr>
              <a:t>Для первичной загрузки в ЕГКМ цифровых моделей актуализированных комплектов предусматривается их проверка </a:t>
            </a:r>
            <a:r>
              <a:rPr lang="ru-RU" sz="1200" kern="1200" dirty="0" err="1">
                <a:solidFill>
                  <a:schemeClr val="tx1"/>
                </a:solidFill>
                <a:effectLst/>
                <a:latin typeface="+mn-lt"/>
                <a:ea typeface="+mn-ea"/>
                <a:cs typeface="+mn-cs"/>
              </a:rPr>
              <a:t>мепинспектором</a:t>
            </a:r>
            <a:r>
              <a:rPr lang="ru-RU" sz="1200" kern="1200" dirty="0">
                <a:solidFill>
                  <a:schemeClr val="tx1"/>
                </a:solidFill>
                <a:effectLst/>
                <a:latin typeface="+mn-lt"/>
                <a:ea typeface="+mn-ea"/>
                <a:cs typeface="+mn-cs"/>
              </a:rPr>
              <a:t>. Как оказалось, по опыту работ, это очень трудоемкая и долгая работа, но она необходима для возможности интеграции в БД ЕГКМ. Объяснительные записки к комплектам актуализируются по разделам. Для удобства рассмотрения на НРС на данный момент в них цветом выделены добавления или изменения</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13</a:t>
            </a:fld>
            <a:endParaRPr lang="ru-RU"/>
          </a:p>
        </p:txBody>
      </p:sp>
    </p:spTree>
    <p:extLst>
      <p:ext uri="{BB962C8B-B14F-4D97-AF65-F5344CB8AC3E}">
        <p14:creationId xmlns:p14="http://schemas.microsoft.com/office/powerpoint/2010/main" val="3244980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 2021 и 2022 году в пределах 8 легенд серий проведены полевые работы для увязки листов, решения стратиграфических и металлогенических задач. В дальнейшем, также на основном этапе мониторинга предполагается проведение полевых работ для решения проблемных вопросов увязки</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14</a:t>
            </a:fld>
            <a:endParaRPr lang="ru-RU"/>
          </a:p>
        </p:txBody>
      </p:sp>
    </p:spTree>
    <p:extLst>
      <p:ext uri="{BB962C8B-B14F-4D97-AF65-F5344CB8AC3E}">
        <p14:creationId xmlns:p14="http://schemas.microsoft.com/office/powerpoint/2010/main" val="145816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Оформление карт, в том числе для предполагаемой в дальнейшем выгрузки комплектов из ЕГКМ и распечатки их в миллионном масштабе: на слайде показаны регистрационная часть КПИ и карта фактов. Для полноценного показа на распечатке, надо либо затратить много времени для разноски информации, либо делать многочисленные врезки. Т.к. рассмотрение на НРС будет происходить в цифровом виде разноску объектов полезных, индексов на геологической карте, а также прочих точечных объектов делать не надо. Технологически в среде настольных </a:t>
            </a:r>
            <a:r>
              <a:rPr lang="ru-RU" sz="1200" kern="1200" dirty="0" err="1">
                <a:solidFill>
                  <a:schemeClr val="tx1"/>
                </a:solidFill>
                <a:effectLst/>
                <a:latin typeface="+mn-lt"/>
                <a:ea typeface="+mn-ea"/>
                <a:cs typeface="+mn-cs"/>
              </a:rPr>
              <a:t>гис</a:t>
            </a:r>
            <a:r>
              <a:rPr lang="ru-RU" sz="1200" kern="1200" dirty="0">
                <a:solidFill>
                  <a:schemeClr val="tx1"/>
                </a:solidFill>
                <a:effectLst/>
                <a:latin typeface="+mn-lt"/>
                <a:ea typeface="+mn-ea"/>
                <a:cs typeface="+mn-cs"/>
              </a:rPr>
              <a:t> – это повлечет за собой отмену базового масштаба отображения, чтобы объекты «разбегались» при приближении. А для возможности распечатки закладывается возможность подготовки электронного издания материалов ЕГКМ, когда в электронное представление будет напрямую «подтягивать» данные из ЕГКМ. Но это все же дело будущего, сейчас основная задача привести все комплекты к единообразию, увязать и загрузить в ЕГКМ</a:t>
            </a:r>
          </a:p>
        </p:txBody>
      </p:sp>
      <p:sp>
        <p:nvSpPr>
          <p:cNvPr id="4" name="Номер слайда 3"/>
          <p:cNvSpPr>
            <a:spLocks noGrp="1"/>
          </p:cNvSpPr>
          <p:nvPr>
            <p:ph type="sldNum" sz="quarter" idx="10"/>
          </p:nvPr>
        </p:nvSpPr>
        <p:spPr/>
        <p:txBody>
          <a:bodyPr/>
          <a:lstStyle/>
          <a:p>
            <a:fld id="{1D399734-F812-4E89-82B8-09CF2DB5EEDF}" type="slidenum">
              <a:rPr lang="ru-RU" smtClean="0"/>
              <a:t>15</a:t>
            </a:fld>
            <a:endParaRPr lang="ru-RU"/>
          </a:p>
        </p:txBody>
      </p:sp>
    </p:spTree>
    <p:extLst>
      <p:ext uri="{BB962C8B-B14F-4D97-AF65-F5344CB8AC3E}">
        <p14:creationId xmlns:p14="http://schemas.microsoft.com/office/powerpoint/2010/main" val="379259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Подробнее о базах данных. На слайде схема размещения сопровождающей информации комплектов ГК-1000 в централизованных ресурсах, предложенная в Практическом руководстве. Место каждому блоку информации есть в уже существующих ресурсах. Сами ресурсы – это: стратотипы и </a:t>
            </a:r>
            <a:r>
              <a:rPr lang="ru-RU" sz="1200" kern="1200" dirty="0" err="1">
                <a:solidFill>
                  <a:schemeClr val="tx1"/>
                </a:solidFill>
                <a:effectLst/>
                <a:latin typeface="+mn-lt"/>
                <a:ea typeface="+mn-ea"/>
                <a:cs typeface="+mn-cs"/>
              </a:rPr>
              <a:t>петротипы</a:t>
            </a:r>
            <a:r>
              <a:rPr lang="ru-RU" sz="1200" kern="1200" dirty="0">
                <a:solidFill>
                  <a:schemeClr val="tx1"/>
                </a:solidFill>
                <a:effectLst/>
                <a:latin typeface="+mn-lt"/>
                <a:ea typeface="+mn-ea"/>
                <a:cs typeface="+mn-cs"/>
              </a:rPr>
              <a:t>, которые редактируются исполнителями в распределенном удаленном варианте. Это Карты фактического материала и базы данных к ним, которые формируются в формате базы данных </a:t>
            </a:r>
            <a:r>
              <a:rPr lang="ru-RU" sz="1200" kern="1200" dirty="0" err="1">
                <a:solidFill>
                  <a:schemeClr val="tx1"/>
                </a:solidFill>
                <a:effectLst/>
                <a:latin typeface="+mn-lt"/>
                <a:ea typeface="+mn-ea"/>
                <a:cs typeface="+mn-cs"/>
              </a:rPr>
              <a:t>Акцесс</a:t>
            </a:r>
            <a:r>
              <a:rPr lang="ru-RU" sz="1200" kern="1200" dirty="0">
                <a:solidFill>
                  <a:schemeClr val="tx1"/>
                </a:solidFill>
                <a:effectLst/>
                <a:latin typeface="+mn-lt"/>
                <a:ea typeface="+mn-ea"/>
                <a:cs typeface="+mn-cs"/>
              </a:rPr>
              <a:t> и передаются для загрузки. Ресурс полезных ископаемых – о нем я уже говорил, однако при актуализации комплектов объединенные объекты из ГКМ и </a:t>
            </a:r>
            <a:r>
              <a:rPr lang="ru-RU" sz="1200" kern="1200" dirty="0" err="1">
                <a:solidFill>
                  <a:schemeClr val="tx1"/>
                </a:solidFill>
                <a:effectLst/>
                <a:latin typeface="+mn-lt"/>
                <a:ea typeface="+mn-ea"/>
                <a:cs typeface="+mn-cs"/>
              </a:rPr>
              <a:t>Госгеолкарты</a:t>
            </a:r>
            <a:r>
              <a:rPr lang="ru-RU" sz="1200" kern="1200" dirty="0">
                <a:solidFill>
                  <a:schemeClr val="tx1"/>
                </a:solidFill>
                <a:effectLst/>
                <a:latin typeface="+mn-lt"/>
                <a:ea typeface="+mn-ea"/>
                <a:cs typeface="+mn-cs"/>
              </a:rPr>
              <a:t> наполняются различной атрибутикой путем заполнения стандартной БД POLISC, при этом в случае наличия объекта в ГКМ, вся информация оттуда автоматически выгружается в форму БД заранее. Еще один ресурс - Хранилище геолого-картографических данных где размещается </a:t>
            </a:r>
            <a:r>
              <a:rPr lang="ru-RU" sz="1200" kern="1200" dirty="0" err="1">
                <a:solidFill>
                  <a:schemeClr val="tx1"/>
                </a:solidFill>
                <a:effectLst/>
                <a:latin typeface="+mn-lt"/>
                <a:ea typeface="+mn-ea"/>
                <a:cs typeface="+mn-cs"/>
              </a:rPr>
              <a:t>координатно</a:t>
            </a:r>
            <a:r>
              <a:rPr lang="ru-RU" sz="1200" kern="1200" dirty="0">
                <a:solidFill>
                  <a:schemeClr val="tx1"/>
                </a:solidFill>
                <a:effectLst/>
                <a:latin typeface="+mn-lt"/>
                <a:ea typeface="+mn-ea"/>
                <a:cs typeface="+mn-cs"/>
              </a:rPr>
              <a:t> не привязанная информация из БД исходных комплектов – это ГФО, ГХО, ДО, различные дополнительные материалы, которые снабжены метаинформацией и привязаны просто к номенклатуре листа. Для исключения дублирования, информацию по изученности территории листов предлагается получать используя Интерактивную карту изученности Росгеолфонда.</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16</a:t>
            </a:fld>
            <a:endParaRPr lang="ru-RU"/>
          </a:p>
        </p:txBody>
      </p:sp>
    </p:spTree>
    <p:extLst>
      <p:ext uri="{BB962C8B-B14F-4D97-AF65-F5344CB8AC3E}">
        <p14:creationId xmlns:p14="http://schemas.microsoft.com/office/powerpoint/2010/main" val="3942404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Здесь примеры ресурсов. Часть из них так же доступна через Цифровой двойник недр России</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17</a:t>
            </a:fld>
            <a:endParaRPr lang="ru-RU"/>
          </a:p>
        </p:txBody>
      </p:sp>
    </p:spTree>
    <p:extLst>
      <p:ext uri="{BB962C8B-B14F-4D97-AF65-F5344CB8AC3E}">
        <p14:creationId xmlns:p14="http://schemas.microsoft.com/office/powerpoint/2010/main" val="1724674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Актуализированные легенды к полистным комплектам увязанные между собой – это результат подготовительного этапа, на основе их готовятся макеты актуализированных легенд серий в пределах которых обновлялись листы – это на данный момент результат для первой группы из 22 ном. листов. Эти работы потребовали определения единых срезов для всей группы листов, составления единых схем районирования, учет дополнений и изменений в легенды. В результате сводные легенды нашли свое отражение в ИР «Серийные легенды»</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18</a:t>
            </a:fld>
            <a:endParaRPr lang="ru-RU"/>
          </a:p>
        </p:txBody>
      </p:sp>
    </p:spTree>
    <p:extLst>
      <p:ext uri="{BB962C8B-B14F-4D97-AF65-F5344CB8AC3E}">
        <p14:creationId xmlns:p14="http://schemas.microsoft.com/office/powerpoint/2010/main" val="2327428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a:t>Теперь </a:t>
            </a:r>
            <a:r>
              <a:rPr lang="ru-RU" dirty="0"/>
              <a:t>собственно о ЕГКМ и материалах загруженных в нее</a:t>
            </a:r>
          </a:p>
        </p:txBody>
      </p:sp>
      <p:sp>
        <p:nvSpPr>
          <p:cNvPr id="4" name="Номер слайда 3"/>
          <p:cNvSpPr>
            <a:spLocks noGrp="1"/>
          </p:cNvSpPr>
          <p:nvPr>
            <p:ph type="sldNum" sz="quarter" idx="10"/>
          </p:nvPr>
        </p:nvSpPr>
        <p:spPr/>
        <p:txBody>
          <a:bodyPr/>
          <a:lstStyle/>
          <a:p>
            <a:pPr>
              <a:defRPr/>
            </a:pPr>
            <a:fld id="{F328EA92-9D75-4C69-92E2-C3C5412A6DD5}" type="slidenum">
              <a:rPr lang="ru-RU" smtClean="0"/>
              <a:pPr>
                <a:defRPr/>
              </a:pPr>
              <a:t>19</a:t>
            </a:fld>
            <a:endParaRPr lang="ru-RU"/>
          </a:p>
        </p:txBody>
      </p:sp>
    </p:spTree>
    <p:extLst>
      <p:ext uri="{BB962C8B-B14F-4D97-AF65-F5344CB8AC3E}">
        <p14:creationId xmlns:p14="http://schemas.microsoft.com/office/powerpoint/2010/main" val="345480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kern="1200" dirty="0">
                <a:solidFill>
                  <a:schemeClr val="tx1"/>
                </a:solidFill>
                <a:effectLst/>
                <a:latin typeface="+mn-lt"/>
                <a:ea typeface="+mn-ea"/>
                <a:cs typeface="+mn-cs"/>
              </a:rPr>
              <a:t>Единая геолого-картографическая модель территории России и ее континентального шельфа предусмотрена как технологическая платформа для мониторинга, создается с 2021 г Центром информационных технологий ВСЕГЕИ с  участием специалистов Минерал-инфо. Содержательной основой наполнения ЕГКМ являются комплекты государственных геологических карт масштабов 1:1 000 000, актуализированные, увязанные между собой и загруженные в базу данных. Для формирования бесшовного геологического покрытия страны используется информационный ресурс «Серийные легенды».</a:t>
            </a:r>
          </a:p>
          <a:p>
            <a:r>
              <a:rPr lang="ru-RU" sz="1200" b="0" kern="1200" dirty="0">
                <a:solidFill>
                  <a:schemeClr val="tx1"/>
                </a:solidFill>
                <a:effectLst/>
                <a:latin typeface="+mn-lt"/>
                <a:ea typeface="+mn-ea"/>
                <a:cs typeface="+mn-cs"/>
              </a:rPr>
              <a:t>Уже сейчас Технологическая платформа обеспечивает </a:t>
            </a:r>
            <a:r>
              <a:rPr lang="ru-RU" sz="1200" b="0" kern="1200" dirty="0" err="1">
                <a:solidFill>
                  <a:schemeClr val="tx1"/>
                </a:solidFill>
                <a:effectLst/>
                <a:latin typeface="+mn-lt"/>
                <a:ea typeface="+mn-ea"/>
                <a:cs typeface="+mn-cs"/>
              </a:rPr>
              <a:t>валидацию</a:t>
            </a:r>
            <a:r>
              <a:rPr lang="ru-RU" sz="1200" b="0" kern="1200" dirty="0">
                <a:solidFill>
                  <a:schemeClr val="tx1"/>
                </a:solidFill>
                <a:effectLst/>
                <a:latin typeface="+mn-lt"/>
                <a:ea typeface="+mn-ea"/>
                <a:cs typeface="+mn-cs"/>
              </a:rPr>
              <a:t>, загрузку, структурированное хранение и представление материалов актуализированных комплектов ГК-1000,   а также взаимодействие с различными ресурсами «Цифрового двойника недр России». До конца этого года будут обеспечены инструменты выгрузки (как </a:t>
            </a:r>
            <a:r>
              <a:rPr lang="ru-RU" sz="1200" b="0" kern="1200" dirty="0" err="1">
                <a:solidFill>
                  <a:schemeClr val="tx1"/>
                </a:solidFill>
                <a:effectLst/>
                <a:latin typeface="+mn-lt"/>
                <a:ea typeface="+mn-ea"/>
                <a:cs typeface="+mn-cs"/>
              </a:rPr>
              <a:t>покомплектной</a:t>
            </a:r>
            <a:r>
              <a:rPr lang="ru-RU" sz="1200" b="0" kern="1200" dirty="0">
                <a:solidFill>
                  <a:schemeClr val="tx1"/>
                </a:solidFill>
                <a:effectLst/>
                <a:latin typeface="+mn-lt"/>
                <a:ea typeface="+mn-ea"/>
                <a:cs typeface="+mn-cs"/>
              </a:rPr>
              <a:t>, так и по различным крупным геологическим структурам), а также, распределенного редактирования материалов, загруженных в ЕГКМ. </a:t>
            </a:r>
          </a:p>
          <a:p>
            <a:r>
              <a:rPr lang="ru-RU" sz="1200" b="0" kern="1200" dirty="0">
                <a:solidFill>
                  <a:schemeClr val="tx1"/>
                </a:solidFill>
                <a:effectLst/>
                <a:latin typeface="+mn-lt"/>
                <a:ea typeface="+mn-ea"/>
                <a:cs typeface="+mn-cs"/>
              </a:rPr>
              <a:t>Наполнение ЕГКМ содержанием и корректировка </a:t>
            </a:r>
            <a:r>
              <a:rPr lang="ru-RU" sz="1200" b="0" kern="1200" dirty="0" err="1">
                <a:solidFill>
                  <a:schemeClr val="tx1"/>
                </a:solidFill>
                <a:effectLst/>
                <a:latin typeface="+mn-lt"/>
                <a:ea typeface="+mn-ea"/>
                <a:cs typeface="+mn-cs"/>
              </a:rPr>
              <a:t>централизваонных</a:t>
            </a:r>
            <a:r>
              <a:rPr lang="ru-RU" sz="1200" b="0" kern="1200" dirty="0">
                <a:solidFill>
                  <a:schemeClr val="tx1"/>
                </a:solidFill>
                <a:effectLst/>
                <a:latin typeface="+mn-lt"/>
                <a:ea typeface="+mn-ea"/>
                <a:cs typeface="+mn-cs"/>
              </a:rPr>
              <a:t> ресурсов начаты с 2020 году в рамках первого объекта Программы Мониторинга Госгеолкарты-1000. В 2022 году он был завершен первичной загрузкой первых 22 листов ЕГКМ. Т.е. – 9 % от общего числа ном. листов территории России и ее континентального шельфа. Напомню что, полный ввод листов в ЕГКМ для последующего мониторинга планируется к 2030 году.</a:t>
            </a:r>
          </a:p>
        </p:txBody>
      </p:sp>
      <p:sp>
        <p:nvSpPr>
          <p:cNvPr id="4" name="Номер слайда 3"/>
          <p:cNvSpPr>
            <a:spLocks noGrp="1"/>
          </p:cNvSpPr>
          <p:nvPr>
            <p:ph type="sldNum" sz="quarter" idx="10"/>
          </p:nvPr>
        </p:nvSpPr>
        <p:spPr/>
        <p:txBody>
          <a:bodyPr/>
          <a:lstStyle/>
          <a:p>
            <a:pPr>
              <a:defRPr/>
            </a:pPr>
            <a:fld id="{F328EA92-9D75-4C69-92E2-C3C5412A6DD5}" type="slidenum">
              <a:rPr lang="ru-RU" smtClean="0"/>
              <a:pPr>
                <a:defRPr/>
              </a:pPr>
              <a:t>2</a:t>
            </a:fld>
            <a:endParaRPr lang="ru-RU"/>
          </a:p>
        </p:txBody>
      </p:sp>
    </p:spTree>
    <p:extLst>
      <p:ext uri="{BB962C8B-B14F-4D97-AF65-F5344CB8AC3E}">
        <p14:creationId xmlns:p14="http://schemas.microsoft.com/office/powerpoint/2010/main" val="1346915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В ЕГКМ предполагается загрузка всех обязательных карт и схем комплектов</a:t>
            </a:r>
          </a:p>
          <a:p>
            <a:r>
              <a:rPr lang="ru-RU" sz="1200" kern="1200" dirty="0">
                <a:solidFill>
                  <a:schemeClr val="tx1"/>
                </a:solidFill>
                <a:effectLst/>
                <a:latin typeface="+mn-lt"/>
                <a:ea typeface="+mn-ea"/>
                <a:cs typeface="+mn-cs"/>
              </a:rPr>
              <a:t>Для первых листов были актуализированы только основные карты, указанные в левой части слайда. Актуализация вспомогательных карт масштаба 1:2,5-1:5М предстоит в этом году с использованием аналогичных карт сводного и обзорного уровней на всю территорию страны.</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20</a:t>
            </a:fld>
            <a:endParaRPr lang="ru-RU"/>
          </a:p>
        </p:txBody>
      </p:sp>
    </p:spTree>
    <p:extLst>
      <p:ext uri="{BB962C8B-B14F-4D97-AF65-F5344CB8AC3E}">
        <p14:creationId xmlns:p14="http://schemas.microsoft.com/office/powerpoint/2010/main" val="182342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Приведу примеры размещения основных карт комплекта в ЕГКМ на 22 листа. Карта дочетвертичных образований </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21</a:t>
            </a:fld>
            <a:endParaRPr lang="ru-RU"/>
          </a:p>
        </p:txBody>
      </p:sp>
    </p:spTree>
    <p:extLst>
      <p:ext uri="{BB962C8B-B14F-4D97-AF65-F5344CB8AC3E}">
        <p14:creationId xmlns:p14="http://schemas.microsoft.com/office/powerpoint/2010/main" val="378787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Учтены результаты двухсоттысячных карт, созданных после ГК-1000, созданы сводные легенды на группы листов, увязаны полотна карт, актуализированы разделы объяснительных записок, цифровые модели приведены в соответствие с действующими требованиями, прошли проверку </a:t>
            </a:r>
            <a:r>
              <a:rPr lang="ru-RU" sz="1200" kern="1200" dirty="0" err="1">
                <a:solidFill>
                  <a:schemeClr val="tx1"/>
                </a:solidFill>
                <a:effectLst/>
                <a:latin typeface="+mn-lt"/>
                <a:ea typeface="+mn-ea"/>
                <a:cs typeface="+mn-cs"/>
              </a:rPr>
              <a:t>мепинспектором</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валидацию</a:t>
            </a:r>
            <a:r>
              <a:rPr lang="ru-RU" sz="1200" kern="1200" dirty="0">
                <a:solidFill>
                  <a:schemeClr val="tx1"/>
                </a:solidFill>
                <a:effectLst/>
                <a:latin typeface="+mn-lt"/>
                <a:ea typeface="+mn-ea"/>
                <a:cs typeface="+mn-cs"/>
              </a:rPr>
              <a:t> и представляются из ЕГКМ.</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22</a:t>
            </a:fld>
            <a:endParaRPr lang="ru-RU"/>
          </a:p>
        </p:txBody>
      </p:sp>
    </p:spTree>
    <p:extLst>
      <p:ext uri="{BB962C8B-B14F-4D97-AF65-F5344CB8AC3E}">
        <p14:creationId xmlns:p14="http://schemas.microsoft.com/office/powerpoint/2010/main" val="2799408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Карта четвертичных образований</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23</a:t>
            </a:fld>
            <a:endParaRPr lang="ru-RU"/>
          </a:p>
        </p:txBody>
      </p:sp>
    </p:spTree>
    <p:extLst>
      <p:ext uri="{BB962C8B-B14F-4D97-AF65-F5344CB8AC3E}">
        <p14:creationId xmlns:p14="http://schemas.microsoft.com/office/powerpoint/2010/main" val="1788317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Так же увязаны полигоны, обновлены легенды, в том числе с учетом изменений в возрастных границах четвертичных образований, обновлены объекты полезных ископаемых </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24</a:t>
            </a:fld>
            <a:endParaRPr lang="ru-RU"/>
          </a:p>
        </p:txBody>
      </p:sp>
    </p:spTree>
    <p:extLst>
      <p:ext uri="{BB962C8B-B14F-4D97-AF65-F5344CB8AC3E}">
        <p14:creationId xmlns:p14="http://schemas.microsoft.com/office/powerpoint/2010/main" val="331239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Карта закономерностей размещения и прогноза полезных ископаемых</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25</a:t>
            </a:fld>
            <a:endParaRPr lang="ru-RU"/>
          </a:p>
        </p:txBody>
      </p:sp>
    </p:spTree>
    <p:extLst>
      <p:ext uri="{BB962C8B-B14F-4D97-AF65-F5344CB8AC3E}">
        <p14:creationId xmlns:p14="http://schemas.microsoft.com/office/powerpoint/2010/main" val="2603834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Геологические подразделения наследуются с геологической карты, </a:t>
            </a:r>
            <a:r>
              <a:rPr lang="ru-RU" dirty="0" err="1"/>
              <a:t>минерагенические</a:t>
            </a:r>
            <a:r>
              <a:rPr lang="ru-RU" dirty="0"/>
              <a:t> таксоны согласуются между листами, как по рангу, так и по специализации. Регистрационная часть полезных ископаемых на данный момент существует в двух идентичных представлениях – в полистных слоях, которые поступали на загрузку в ЕГКМ и в ИР «Полезные ископаемые», это нужно, чтобы при обновлении ГКМ оставалась возможность подгрузить те объекты, которые были описаны на момент актуализации Объяснительных записок</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26</a:t>
            </a:fld>
            <a:endParaRPr lang="ru-RU"/>
          </a:p>
        </p:txBody>
      </p:sp>
    </p:spTree>
    <p:extLst>
      <p:ext uri="{BB962C8B-B14F-4D97-AF65-F5344CB8AC3E}">
        <p14:creationId xmlns:p14="http://schemas.microsoft.com/office/powerpoint/2010/main" val="1636276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Еще о составе и возможностях ЕГКМ. На вкладке </a:t>
            </a:r>
            <a:r>
              <a:rPr lang="ru-RU" sz="1200" kern="1200" dirty="0" err="1">
                <a:solidFill>
                  <a:schemeClr val="tx1"/>
                </a:solidFill>
                <a:effectLst/>
                <a:latin typeface="+mn-lt"/>
                <a:ea typeface="+mn-ea"/>
                <a:cs typeface="+mn-cs"/>
              </a:rPr>
              <a:t>Единная</a:t>
            </a:r>
            <a:r>
              <a:rPr lang="ru-RU" sz="1200" kern="1200" dirty="0">
                <a:solidFill>
                  <a:schemeClr val="tx1"/>
                </a:solidFill>
                <a:effectLst/>
                <a:latin typeface="+mn-lt"/>
                <a:ea typeface="+mn-ea"/>
                <a:cs typeface="+mn-cs"/>
              </a:rPr>
              <a:t> цифровая модель, можно включить отображение всех загруженных полотен карт и схем, это схоже с известным ресурсом </a:t>
            </a:r>
            <a:r>
              <a:rPr lang="ru-RU" sz="1200" kern="1200" dirty="0" err="1">
                <a:solidFill>
                  <a:schemeClr val="tx1"/>
                </a:solidFill>
                <a:effectLst/>
                <a:latin typeface="+mn-lt"/>
                <a:ea typeface="+mn-ea"/>
                <a:cs typeface="+mn-cs"/>
              </a:rPr>
              <a:t>георастров</a:t>
            </a:r>
            <a:r>
              <a:rPr lang="ru-RU" sz="1200" kern="1200" dirty="0">
                <a:solidFill>
                  <a:schemeClr val="tx1"/>
                </a:solidFill>
                <a:effectLst/>
                <a:latin typeface="+mn-lt"/>
                <a:ea typeface="+mn-ea"/>
                <a:cs typeface="+mn-cs"/>
              </a:rPr>
              <a:t>, кроме полотен карт ЕГКМ позволяет отображать, пока еще не в полном объеме, в отдельных окнах сопровождающую </a:t>
            </a:r>
            <a:r>
              <a:rPr lang="ru-RU" sz="1200" kern="1200" dirty="0" err="1">
                <a:solidFill>
                  <a:schemeClr val="tx1"/>
                </a:solidFill>
                <a:effectLst/>
                <a:latin typeface="+mn-lt"/>
                <a:ea typeface="+mn-ea"/>
                <a:cs typeface="+mn-cs"/>
              </a:rPr>
              <a:t>зарамочную</a:t>
            </a:r>
            <a:r>
              <a:rPr lang="ru-RU" sz="1200" kern="1200" dirty="0">
                <a:solidFill>
                  <a:schemeClr val="tx1"/>
                </a:solidFill>
                <a:effectLst/>
                <a:latin typeface="+mn-lt"/>
                <a:ea typeface="+mn-ea"/>
                <a:cs typeface="+mn-cs"/>
              </a:rPr>
              <a:t> информацию к картам комплекта. Кроме того, можно ограничить отображение только нужных комплектов</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27</a:t>
            </a:fld>
            <a:endParaRPr lang="ru-RU"/>
          </a:p>
        </p:txBody>
      </p:sp>
    </p:spTree>
    <p:extLst>
      <p:ext uri="{BB962C8B-B14F-4D97-AF65-F5344CB8AC3E}">
        <p14:creationId xmlns:p14="http://schemas.microsoft.com/office/powerpoint/2010/main" val="2189381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Пример загруженной геологической карты листа </a:t>
            </a:r>
            <a:r>
              <a:rPr lang="en-US" dirty="0"/>
              <a:t>N</a:t>
            </a:r>
            <a:r>
              <a:rPr lang="ru-RU" dirty="0"/>
              <a:t>-40 и М-40 с окнами Условных обозначений и разреза</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28</a:t>
            </a:fld>
            <a:endParaRPr lang="ru-RU"/>
          </a:p>
        </p:txBody>
      </p:sp>
    </p:spTree>
    <p:extLst>
      <p:ext uri="{BB962C8B-B14F-4D97-AF65-F5344CB8AC3E}">
        <p14:creationId xmlns:p14="http://schemas.microsoft.com/office/powerpoint/2010/main" val="3134370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 они же отображаемые только в пределах Уральских гор</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29</a:t>
            </a:fld>
            <a:endParaRPr lang="ru-RU"/>
          </a:p>
        </p:txBody>
      </p:sp>
    </p:spTree>
    <p:extLst>
      <p:ext uri="{BB962C8B-B14F-4D97-AF65-F5344CB8AC3E}">
        <p14:creationId xmlns:p14="http://schemas.microsoft.com/office/powerpoint/2010/main" val="272887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На примере первого объекта хотелось бы показать основные полученные результаты работ. В соответствии с концепцией в 2020 – 2022 </a:t>
            </a:r>
            <a:r>
              <a:rPr lang="ru-RU" sz="1200" kern="1200" dirty="0" err="1">
                <a:solidFill>
                  <a:schemeClr val="tx1"/>
                </a:solidFill>
                <a:effectLst/>
                <a:latin typeface="+mn-lt"/>
                <a:ea typeface="+mn-ea"/>
                <a:cs typeface="+mn-cs"/>
              </a:rPr>
              <a:t>гг</a:t>
            </a:r>
            <a:r>
              <a:rPr lang="ru-RU" sz="1200" kern="1200" dirty="0">
                <a:solidFill>
                  <a:schemeClr val="tx1"/>
                </a:solidFill>
                <a:effectLst/>
                <a:latin typeface="+mn-lt"/>
                <a:ea typeface="+mn-ea"/>
                <a:cs typeface="+mn-cs"/>
              </a:rPr>
              <a:t> последовательность работ по мониторингу предусматривала для каждого из первых 22 листов выполнение трех этапов – оценочного, подготовительного и основного. Одновременно, в рамках тематических работ, велась разработка технологической составляющей ЕГКМ</a:t>
            </a:r>
          </a:p>
        </p:txBody>
      </p:sp>
      <p:sp>
        <p:nvSpPr>
          <p:cNvPr id="4" name="Номер слайда 3"/>
          <p:cNvSpPr>
            <a:spLocks noGrp="1"/>
          </p:cNvSpPr>
          <p:nvPr>
            <p:ph type="sldNum" sz="quarter" idx="5"/>
          </p:nvPr>
        </p:nvSpPr>
        <p:spPr/>
        <p:txBody>
          <a:bodyPr/>
          <a:lstStyle/>
          <a:p>
            <a:fld id="{1D399734-F812-4E89-82B8-09CF2DB5EEDF}" type="slidenum">
              <a:rPr lang="ru-RU" smtClean="0"/>
              <a:t>3</a:t>
            </a:fld>
            <a:endParaRPr lang="ru-RU"/>
          </a:p>
        </p:txBody>
      </p:sp>
    </p:spTree>
    <p:extLst>
      <p:ext uri="{BB962C8B-B14F-4D97-AF65-F5344CB8AC3E}">
        <p14:creationId xmlns:p14="http://schemas.microsoft.com/office/powerpoint/2010/main" val="2260393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На вкладке Информационные ресурсы, как раз возможно подключение централизованных ресурсов о которых говорилось выше и которые для первых листов полностью увязаны с актуализированными комплектами: это карта фактов, стратотипы, </a:t>
            </a:r>
            <a:r>
              <a:rPr lang="ru-RU" sz="1200" kern="1200" dirty="0" err="1">
                <a:solidFill>
                  <a:schemeClr val="tx1"/>
                </a:solidFill>
                <a:effectLst/>
                <a:latin typeface="+mn-lt"/>
                <a:ea typeface="+mn-ea"/>
                <a:cs typeface="+mn-cs"/>
              </a:rPr>
              <a:t>петротипы</a:t>
            </a:r>
            <a:r>
              <a:rPr lang="ru-RU" sz="1200" kern="1200" dirty="0">
                <a:solidFill>
                  <a:schemeClr val="tx1"/>
                </a:solidFill>
                <a:effectLst/>
                <a:latin typeface="+mn-lt"/>
                <a:ea typeface="+mn-ea"/>
                <a:cs typeface="+mn-cs"/>
              </a:rPr>
              <a:t>, геохронологический атлас, полезные ископаемые и дополнительно подключен ресурс </a:t>
            </a:r>
            <a:r>
              <a:rPr lang="ru-RU" sz="1200" kern="1200" dirty="0" err="1">
                <a:solidFill>
                  <a:schemeClr val="tx1"/>
                </a:solidFill>
                <a:effectLst/>
                <a:latin typeface="+mn-lt"/>
                <a:ea typeface="+mn-ea"/>
                <a:cs typeface="+mn-cs"/>
              </a:rPr>
              <a:t>георастров</a:t>
            </a:r>
            <a:r>
              <a:rPr lang="ru-RU" sz="1200" kern="1200" dirty="0">
                <a:solidFill>
                  <a:schemeClr val="tx1"/>
                </a:solidFill>
                <a:effectLst/>
                <a:latin typeface="+mn-lt"/>
                <a:ea typeface="+mn-ea"/>
                <a:cs typeface="+mn-cs"/>
              </a:rPr>
              <a:t>. Здесь тоже можно ограничить показ объектов, но только выбранными комплектами (из списка, загруженных в ЕГКМ)</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30</a:t>
            </a:fld>
            <a:endParaRPr lang="ru-RU"/>
          </a:p>
        </p:txBody>
      </p:sp>
    </p:spTree>
    <p:extLst>
      <p:ext uri="{BB962C8B-B14F-4D97-AF65-F5344CB8AC3E}">
        <p14:creationId xmlns:p14="http://schemas.microsoft.com/office/powerpoint/2010/main" val="4058546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С этого года  для первых 22 ном. листов  начат Основной этап мониторинга. Особое внимание будет уделено интеграции двух масштабных уровней миллионного и сводного и обзорного. Предполагается последовательная взаимосвязь между двумя уровнями с обеспечением учета новой информации из мониторинга в сводных картах и обеспечение увязки </a:t>
            </a:r>
            <a:r>
              <a:rPr lang="ru-RU" sz="1200" kern="1200" dirty="0" err="1">
                <a:solidFill>
                  <a:schemeClr val="tx1"/>
                </a:solidFill>
                <a:effectLst/>
                <a:latin typeface="+mn-lt"/>
                <a:ea typeface="+mn-ea"/>
                <a:cs typeface="+mn-cs"/>
              </a:rPr>
              <a:t>мониторящихся</a:t>
            </a:r>
            <a:r>
              <a:rPr lang="ru-RU" sz="1200" kern="1200" dirty="0">
                <a:solidFill>
                  <a:schemeClr val="tx1"/>
                </a:solidFill>
                <a:effectLst/>
                <a:latin typeface="+mn-lt"/>
                <a:ea typeface="+mn-ea"/>
                <a:cs typeface="+mn-cs"/>
              </a:rPr>
              <a:t> комплектов  по крупным структурам или территориям и снятие спорных вопросов привлекая в качестве экспертов авторские коллективы обзорного  картографирования</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31</a:t>
            </a:fld>
            <a:endParaRPr lang="ru-RU"/>
          </a:p>
        </p:txBody>
      </p:sp>
    </p:spTree>
    <p:extLst>
      <p:ext uri="{BB962C8B-B14F-4D97-AF65-F5344CB8AC3E}">
        <p14:creationId xmlns:p14="http://schemas.microsoft.com/office/powerpoint/2010/main" val="2051638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Предполагаемая методика взаимодействия между комплектами в мониторинге и базовыми покрытиями сводного и обзорного уровня приведена на слайде. Это касается тектонической карты, карты четвертичных образований и минерагенического блока, в том числе прогноза на нефть и газ. На сегодня предложена следующая схема: из карт сводного уровня при начале подготовительного этапа делается выдержка на группу листов, которая в дальнейшем редактируется на основании различных новых данных, в случае противоречий между уровнями привлекаются специалисты предметных отделов. После апробации актуализированных комплектов ГК-1000, материалы комплектов «встраиваются» в сводные карты. Далее при последующей актуализации схема повторяется.</a:t>
            </a:r>
          </a:p>
        </p:txBody>
      </p:sp>
      <p:sp>
        <p:nvSpPr>
          <p:cNvPr id="4" name="Номер слайда 3"/>
          <p:cNvSpPr>
            <a:spLocks noGrp="1"/>
          </p:cNvSpPr>
          <p:nvPr>
            <p:ph type="sldNum" sz="quarter" idx="5"/>
          </p:nvPr>
        </p:nvSpPr>
        <p:spPr/>
        <p:txBody>
          <a:bodyPr/>
          <a:lstStyle/>
          <a:p>
            <a:fld id="{E96FF29B-D2FB-4FE8-86EA-952C04581694}" type="slidenum">
              <a:rPr lang="ru-RU" smtClean="0"/>
              <a:t>32</a:t>
            </a:fld>
            <a:endParaRPr lang="ru-RU"/>
          </a:p>
        </p:txBody>
      </p:sp>
    </p:spTree>
    <p:extLst>
      <p:ext uri="{BB962C8B-B14F-4D97-AF65-F5344CB8AC3E}">
        <p14:creationId xmlns:p14="http://schemas.microsoft.com/office/powerpoint/2010/main" val="2734137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Несколько слов о задачах на ближайшую перспективу, которые определились в ходе работ и с учетом некоторых сложностей выявленных по опыту первого объекта:</a:t>
            </a:r>
          </a:p>
          <a:p>
            <a:r>
              <a:rPr lang="ru-RU" sz="1200" kern="1200" dirty="0">
                <a:solidFill>
                  <a:schemeClr val="tx1"/>
                </a:solidFill>
                <a:effectLst/>
                <a:latin typeface="+mn-lt"/>
                <a:ea typeface="+mn-ea"/>
                <a:cs typeface="+mn-cs"/>
              </a:rPr>
              <a:t>Первое - с учетом наличия уже сейчас в работе примыкающих друг к другу легенд серий необходимо добиваться полной </a:t>
            </a:r>
            <a:r>
              <a:rPr lang="ru-RU" sz="1200" kern="1200" dirty="0" err="1">
                <a:solidFill>
                  <a:schemeClr val="tx1"/>
                </a:solidFill>
                <a:effectLst/>
                <a:latin typeface="+mn-lt"/>
                <a:ea typeface="+mn-ea"/>
                <a:cs typeface="+mn-cs"/>
              </a:rPr>
              <a:t>межсерийной</a:t>
            </a:r>
            <a:r>
              <a:rPr lang="ru-RU" sz="1200" kern="1200" dirty="0">
                <a:solidFill>
                  <a:schemeClr val="tx1"/>
                </a:solidFill>
                <a:effectLst/>
                <a:latin typeface="+mn-lt"/>
                <a:ea typeface="+mn-ea"/>
                <a:cs typeface="+mn-cs"/>
              </a:rPr>
              <a:t> корреляции уже к завершению подготовительного этапа, для исключения проведения повторных работ по границам серий</a:t>
            </a:r>
          </a:p>
          <a:p>
            <a:r>
              <a:rPr lang="ru-RU" sz="1200" kern="1200" dirty="0">
                <a:solidFill>
                  <a:schemeClr val="tx1"/>
                </a:solidFill>
                <a:effectLst/>
                <a:latin typeface="+mn-lt"/>
                <a:ea typeface="+mn-ea"/>
                <a:cs typeface="+mn-cs"/>
              </a:rPr>
              <a:t>- предполагается усиление региональных отделов специалистами по цифровой картографии и техническими исполнителями.</a:t>
            </a:r>
          </a:p>
          <a:p>
            <a:r>
              <a:rPr lang="ru-RU" sz="1200" kern="1200" dirty="0">
                <a:solidFill>
                  <a:schemeClr val="tx1"/>
                </a:solidFill>
                <a:effectLst/>
                <a:latin typeface="+mn-lt"/>
                <a:ea typeface="+mn-ea"/>
                <a:cs typeface="+mn-cs"/>
              </a:rPr>
              <a:t>- возможны предложения по упрощению технического (геологического) задания, а, следовательно, и проектной документации, в части детальности описания состава, видов и объема работ на объект в целом, что упростит формирование ежегодных дополнений в проект. Технологическая часть работы с ЕГКМ в обязательном порядке будет сосредоточена на переводе всех частей системы и технологических процессов актуализации и создания комплектов и сопровождающих цифровых материалов на отечественное ПО. </a:t>
            </a:r>
          </a:p>
          <a:p>
            <a:r>
              <a:rPr lang="ru-RU" sz="1200" kern="1200" dirty="0">
                <a:solidFill>
                  <a:schemeClr val="tx1"/>
                </a:solidFill>
                <a:effectLst/>
                <a:latin typeface="+mn-lt"/>
                <a:ea typeface="+mn-ea"/>
                <a:cs typeface="+mn-cs"/>
              </a:rPr>
              <a:t>Но вообще хочется отметить уже начавшую проявляться конечную систему, еще не совсем четкую, со своими проблемами, болезнями роста, но такую, которой не реализовал еще никто в мире. Схожие есть только у основных геологических служб, но и те не настолько широки, как по составу материалов, так и по площади. И если удастся реализовать задуманное – есть все возможности получить мощный инструмент для редактирования, хранения, обновления и предоставления различной геологической информации.</a:t>
            </a:r>
          </a:p>
          <a:p>
            <a:r>
              <a:rPr lang="ru-RU" sz="1200" kern="1200" dirty="0">
                <a:solidFill>
                  <a:schemeClr val="tx1"/>
                </a:solidFill>
                <a:effectLst/>
                <a:latin typeface="+mn-lt"/>
                <a:ea typeface="+mn-ea"/>
                <a:cs typeface="+mn-cs"/>
              </a:rPr>
              <a:t>К 2030 году мы планируем загрузить в ЕГКМ все номенклатурные листы Госгеолкарты-1000 и приступить к основному этапу мониторинга мелкомасштабного картографирования территории России и ее континентального шельфа</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33</a:t>
            </a:fld>
            <a:endParaRPr lang="ru-RU"/>
          </a:p>
        </p:txBody>
      </p:sp>
    </p:spTree>
    <p:extLst>
      <p:ext uri="{BB962C8B-B14F-4D97-AF65-F5344CB8AC3E}">
        <p14:creationId xmlns:p14="http://schemas.microsoft.com/office/powerpoint/2010/main" val="3683255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Образ слайда 1"/>
          <p:cNvSpPr>
            <a:spLocks noGrp="1" noRot="1" noChangeAspect="1"/>
          </p:cNvSpPr>
          <p:nvPr>
            <p:ph type="sldImg"/>
          </p:nvPr>
        </p:nvSpPr>
        <p:spPr bwMode="auto">
          <a:noFill/>
          <a:ln>
            <a:solidFill>
              <a:srgbClr val="000000"/>
            </a:solidFill>
            <a:miter lim="800000"/>
            <a:headEnd/>
            <a:tailEnd/>
          </a:ln>
        </p:spPr>
      </p:sp>
      <p:sp>
        <p:nvSpPr>
          <p:cNvPr id="77826"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a:p>
        </p:txBody>
      </p:sp>
      <p:sp>
        <p:nvSpPr>
          <p:cNvPr id="67587"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669B09-B4F4-4E6D-8F72-D8948BD8C784}" type="slidenum">
              <a:rPr lang="ru-RU">
                <a:cs typeface="Arial" charset="0"/>
              </a:rPr>
              <a:pPr fontAlgn="base">
                <a:spcBef>
                  <a:spcPct val="0"/>
                </a:spcBef>
                <a:spcAft>
                  <a:spcPct val="0"/>
                </a:spcAft>
                <a:defRPr/>
              </a:pPr>
              <a:t>34</a:t>
            </a:fld>
            <a:endParaRPr lang="ru-RU">
              <a:cs typeface="Arial" charset="0"/>
            </a:endParaRPr>
          </a:p>
        </p:txBody>
      </p:sp>
    </p:spTree>
    <p:extLst>
      <p:ext uri="{BB962C8B-B14F-4D97-AF65-F5344CB8AC3E}">
        <p14:creationId xmlns:p14="http://schemas.microsoft.com/office/powerpoint/2010/main" val="467976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Позднее для методического сопровождения, было разработано Практическое руководство по мониторингу. Это Руководство  после апробации в НРС  будет использоваться как основной методический документ. Руководство  характеризует  полный технологический цикл  и содержание работ  и сопровождается приложениями с описанием приемов работы с различными централизованными ресурсами</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4</a:t>
            </a:fld>
            <a:endParaRPr lang="ru-RU"/>
          </a:p>
        </p:txBody>
      </p:sp>
    </p:spTree>
    <p:extLst>
      <p:ext uri="{BB962C8B-B14F-4D97-AF65-F5344CB8AC3E}">
        <p14:creationId xmlns:p14="http://schemas.microsoft.com/office/powerpoint/2010/main" val="129905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На слайде приведена схема первого объекта. Подготовительный этап по 22 ном. листам завершен первичной загрузкой комплектов в ЕГКМ. После апробации результатов в НРС Роснедр в этом году предусматривается переход к основному этапу мониторинга. </a:t>
            </a:r>
          </a:p>
          <a:p>
            <a:r>
              <a:rPr lang="ru-RU" sz="1200" kern="1200" dirty="0">
                <a:solidFill>
                  <a:schemeClr val="tx1"/>
                </a:solidFill>
                <a:effectLst/>
                <a:latin typeface="+mn-lt"/>
                <a:ea typeface="+mn-ea"/>
                <a:cs typeface="+mn-cs"/>
              </a:rPr>
              <a:t>Листы второй группы, введены в оценку в 2021 году. Из них 35 листов перешли в подготовительный этап в 2022. И третья группа листов оценки прошлого года разделилась на 2 части, 47-мь для которых выполнена полная оценка и 68 для которых выполнялись только работы с ресурсом Полезных ископаемых.</a:t>
            </a:r>
          </a:p>
          <a:p>
            <a:r>
              <a:rPr lang="ru-RU" sz="1200" kern="1200" dirty="0">
                <a:solidFill>
                  <a:schemeClr val="tx1"/>
                </a:solidFill>
                <a:effectLst/>
                <a:latin typeface="+mn-lt"/>
                <a:ea typeface="+mn-ea"/>
                <a:cs typeface="+mn-cs"/>
              </a:rPr>
              <a:t>Таким образом в различные этапы мониторинга сегодня введено 107 ном. листов, т.е. более 40% от общего числа</a:t>
            </a:r>
          </a:p>
        </p:txBody>
      </p:sp>
      <p:sp>
        <p:nvSpPr>
          <p:cNvPr id="4" name="Номер слайда 3"/>
          <p:cNvSpPr>
            <a:spLocks noGrp="1"/>
          </p:cNvSpPr>
          <p:nvPr>
            <p:ph type="sldNum" sz="quarter" idx="5"/>
          </p:nvPr>
        </p:nvSpPr>
        <p:spPr/>
        <p:txBody>
          <a:bodyPr/>
          <a:lstStyle/>
          <a:p>
            <a:fld id="{1D399734-F812-4E89-82B8-09CF2DB5EEDF}" type="slidenum">
              <a:rPr lang="ru-RU" smtClean="0"/>
              <a:t>5</a:t>
            </a:fld>
            <a:endParaRPr lang="ru-RU"/>
          </a:p>
        </p:txBody>
      </p:sp>
    </p:spTree>
    <p:extLst>
      <p:ext uri="{BB962C8B-B14F-4D97-AF65-F5344CB8AC3E}">
        <p14:creationId xmlns:p14="http://schemas.microsoft.com/office/powerpoint/2010/main" val="380080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p:cNvSpPr>
          <p:nvPr>
            <p:ph type="sldImg"/>
          </p:nvPr>
        </p:nvSpPr>
        <p:spPr bwMode="auto">
          <a:noFill/>
          <a:ln>
            <a:solidFill>
              <a:srgbClr val="000000"/>
            </a:solidFill>
            <a:miter lim="800000"/>
            <a:headEnd/>
            <a:tailEnd/>
          </a:ln>
        </p:spPr>
      </p:sp>
      <p:sp>
        <p:nvSpPr>
          <p:cNvPr id="19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200" kern="1200" dirty="0">
                <a:solidFill>
                  <a:schemeClr val="tx1"/>
                </a:solidFill>
                <a:effectLst/>
                <a:latin typeface="+mn-lt"/>
                <a:ea typeface="+mn-ea"/>
                <a:cs typeface="+mn-cs"/>
              </a:rPr>
              <a:t>Та же информация в виде картограмм. Первые листы на оценочном этапе</a:t>
            </a:r>
            <a:endParaRPr lang="ru-RU" dirty="0"/>
          </a:p>
        </p:txBody>
      </p:sp>
      <p:sp>
        <p:nvSpPr>
          <p:cNvPr id="194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FBDA94-8CCD-4D6D-B67E-74A27F0C9DEA}" type="slidenum">
              <a:rPr lang="ru-RU">
                <a:cs typeface="Arial" charset="0"/>
              </a:rPr>
              <a:pPr fontAlgn="base">
                <a:spcBef>
                  <a:spcPct val="0"/>
                </a:spcBef>
                <a:spcAft>
                  <a:spcPct val="0"/>
                </a:spcAft>
                <a:defRPr/>
              </a:pPr>
              <a:t>6</a:t>
            </a:fld>
            <a:endParaRPr lang="ru-RU">
              <a:cs typeface="Arial" charset="0"/>
            </a:endParaRPr>
          </a:p>
        </p:txBody>
      </p:sp>
    </p:spTree>
    <p:extLst>
      <p:ext uri="{BB962C8B-B14F-4D97-AF65-F5344CB8AC3E}">
        <p14:creationId xmlns:p14="http://schemas.microsoft.com/office/powerpoint/2010/main" val="2806348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p:cNvSpPr>
          <p:nvPr>
            <p:ph type="sldImg"/>
          </p:nvPr>
        </p:nvSpPr>
        <p:spPr bwMode="auto">
          <a:noFill/>
          <a:ln>
            <a:solidFill>
              <a:srgbClr val="000000"/>
            </a:solidFill>
            <a:miter lim="800000"/>
            <a:headEnd/>
            <a:tailEnd/>
          </a:ln>
        </p:spPr>
      </p:sp>
      <p:sp>
        <p:nvSpPr>
          <p:cNvPr id="19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200" kern="1200" dirty="0">
                <a:solidFill>
                  <a:schemeClr val="tx1"/>
                </a:solidFill>
                <a:effectLst/>
                <a:latin typeface="+mn-lt"/>
                <a:ea typeface="+mn-ea"/>
                <a:cs typeface="+mn-cs"/>
              </a:rPr>
              <a:t>В 2021 году они уже введены в подготовительный этап, а в оценку поставлены новые в пределах  4 легенд</a:t>
            </a:r>
            <a:endParaRPr lang="ru-RU" dirty="0"/>
          </a:p>
        </p:txBody>
      </p:sp>
      <p:sp>
        <p:nvSpPr>
          <p:cNvPr id="194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FBDA94-8CCD-4D6D-B67E-74A27F0C9DEA}" type="slidenum">
              <a:rPr lang="ru-RU">
                <a:cs typeface="Arial" charset="0"/>
              </a:rPr>
              <a:pPr fontAlgn="base">
                <a:spcBef>
                  <a:spcPct val="0"/>
                </a:spcBef>
                <a:spcAft>
                  <a:spcPct val="0"/>
                </a:spcAft>
                <a:defRPr/>
              </a:pPr>
              <a:t>7</a:t>
            </a:fld>
            <a:endParaRPr lang="ru-RU">
              <a:cs typeface="Arial" charset="0"/>
            </a:endParaRPr>
          </a:p>
        </p:txBody>
      </p:sp>
    </p:spTree>
    <p:extLst>
      <p:ext uri="{BB962C8B-B14F-4D97-AF65-F5344CB8AC3E}">
        <p14:creationId xmlns:p14="http://schemas.microsoft.com/office/powerpoint/2010/main" val="1202118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Образ слайда 1"/>
          <p:cNvSpPr>
            <a:spLocks noGrp="1" noRot="1" noChangeAspect="1"/>
          </p:cNvSpPr>
          <p:nvPr>
            <p:ph type="sldImg"/>
          </p:nvPr>
        </p:nvSpPr>
        <p:spPr bwMode="auto">
          <a:noFill/>
          <a:ln>
            <a:solidFill>
              <a:srgbClr val="000000"/>
            </a:solidFill>
            <a:miter lim="800000"/>
            <a:headEnd/>
            <a:tailEnd/>
          </a:ln>
        </p:spPr>
      </p:sp>
      <p:sp>
        <p:nvSpPr>
          <p:cNvPr id="19458"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ru-RU" sz="1800" b="0" kern="0" dirty="0">
                <a:solidFill>
                  <a:srgbClr val="000000"/>
                </a:solidFill>
                <a:effectLst/>
                <a:latin typeface="Times New Roman" panose="02020603050405020304" pitchFamily="18" charset="0"/>
                <a:ea typeface="Times New Roman" panose="02020603050405020304" pitchFamily="18" charset="0"/>
              </a:rPr>
              <a:t>И последний год работ. Еще 47 листов введены в полную оценку.</a:t>
            </a:r>
            <a:endParaRPr lang="ru-RU" b="0" dirty="0"/>
          </a:p>
        </p:txBody>
      </p:sp>
      <p:sp>
        <p:nvSpPr>
          <p:cNvPr id="19459"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FBDA94-8CCD-4D6D-B67E-74A27F0C9DEA}" type="slidenum">
              <a:rPr lang="ru-RU">
                <a:cs typeface="Arial" charset="0"/>
              </a:rPr>
              <a:pPr fontAlgn="base">
                <a:spcBef>
                  <a:spcPct val="0"/>
                </a:spcBef>
                <a:spcAft>
                  <a:spcPct val="0"/>
                </a:spcAft>
                <a:defRPr/>
              </a:pPr>
              <a:t>8</a:t>
            </a:fld>
            <a:endParaRPr lang="ru-RU">
              <a:cs typeface="Arial" charset="0"/>
            </a:endParaRPr>
          </a:p>
        </p:txBody>
      </p:sp>
    </p:spTree>
    <p:extLst>
      <p:ext uri="{BB962C8B-B14F-4D97-AF65-F5344CB8AC3E}">
        <p14:creationId xmlns:p14="http://schemas.microsoft.com/office/powerpoint/2010/main" val="1618103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Одной из задач, решаемой в 2020 году было составление карт невязок созданных ранее карт комплектов. Как видно набор карт различный, где-то отсутствовали карты четвертичных образований, где-то </a:t>
            </a:r>
            <a:r>
              <a:rPr lang="ru-RU" sz="1200" kern="1200" dirty="0" err="1">
                <a:solidFill>
                  <a:schemeClr val="tx1"/>
                </a:solidFill>
                <a:effectLst/>
                <a:latin typeface="+mn-lt"/>
                <a:ea typeface="+mn-ea"/>
                <a:cs typeface="+mn-cs"/>
              </a:rPr>
              <a:t>зарамочные</a:t>
            </a:r>
            <a:r>
              <a:rPr lang="ru-RU" sz="1200" kern="1200" dirty="0">
                <a:solidFill>
                  <a:schemeClr val="tx1"/>
                </a:solidFill>
                <a:effectLst/>
                <a:latin typeface="+mn-lt"/>
                <a:ea typeface="+mn-ea"/>
                <a:cs typeface="+mn-cs"/>
              </a:rPr>
              <a:t> схемы и т.д. Кроме того видна значительная невязка карт по границам листов.</a:t>
            </a:r>
          </a:p>
        </p:txBody>
      </p:sp>
      <p:sp>
        <p:nvSpPr>
          <p:cNvPr id="4" name="Номер слайда 3"/>
          <p:cNvSpPr>
            <a:spLocks noGrp="1"/>
          </p:cNvSpPr>
          <p:nvPr>
            <p:ph type="sldNum" sz="quarter" idx="5"/>
          </p:nvPr>
        </p:nvSpPr>
        <p:spPr/>
        <p:txBody>
          <a:bodyPr/>
          <a:lstStyle/>
          <a:p>
            <a:pPr>
              <a:defRPr/>
            </a:pPr>
            <a:fld id="{F328EA92-9D75-4C69-92E2-C3C5412A6DD5}" type="slidenum">
              <a:rPr lang="ru-RU" smtClean="0"/>
              <a:pPr>
                <a:defRPr/>
              </a:pPr>
              <a:t>9</a:t>
            </a:fld>
            <a:endParaRPr lang="ru-RU"/>
          </a:p>
        </p:txBody>
      </p:sp>
    </p:spTree>
    <p:extLst>
      <p:ext uri="{BB962C8B-B14F-4D97-AF65-F5344CB8AC3E}">
        <p14:creationId xmlns:p14="http://schemas.microsoft.com/office/powerpoint/2010/main" val="33486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B6A49B0C-3B4A-43DD-A650-75BC83630EC8}" type="datetimeFigureOut">
              <a:rPr lang="ru-RU"/>
              <a:pPr>
                <a:defRPr/>
              </a:pPr>
              <a:t>24.04.2023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598348F7-316D-4879-B38A-1DAF731CEAFD}"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96A609F8-A7A9-405F-A872-4CB30ECF41B1}" type="datetimeFigureOut">
              <a:rPr lang="ru-RU"/>
              <a:pPr>
                <a:defRPr/>
              </a:pPr>
              <a:t>24.04.2023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3813EB28-F391-4CB0-BBE0-E6EC40E4F80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4E07EA4D-F889-4581-B953-615531EEF1DD}" type="datetimeFigureOut">
              <a:rPr lang="ru-RU"/>
              <a:pPr>
                <a:defRPr/>
              </a:pPr>
              <a:t>24.04.2023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8C2BEEB-AF95-4635-89DC-C0DAAC55B9C4}"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grpSp>
        <p:nvGrpSpPr>
          <p:cNvPr id="2" name="Группа 2"/>
          <p:cNvGrpSpPr>
            <a:grpSpLocks/>
          </p:cNvGrpSpPr>
          <p:nvPr userDrawn="1"/>
        </p:nvGrpSpPr>
        <p:grpSpPr bwMode="auto">
          <a:xfrm>
            <a:off x="552450" y="6373813"/>
            <a:ext cx="3959225" cy="344487"/>
            <a:chOff x="244014" y="6373288"/>
            <a:chExt cx="2968292" cy="344660"/>
          </a:xfrm>
        </p:grpSpPr>
        <p:sp>
          <p:nvSpPr>
            <p:cNvPr id="3" name="TextBox 3"/>
            <p:cNvSpPr txBox="1"/>
            <p:nvPr/>
          </p:nvSpPr>
          <p:spPr>
            <a:xfrm>
              <a:off x="1153306" y="6489233"/>
              <a:ext cx="2059000" cy="228715"/>
            </a:xfrm>
            <a:prstGeom prst="rect">
              <a:avLst/>
            </a:prstGeom>
            <a:noFill/>
          </p:spPr>
          <p:txBody>
            <a:bodyPr wrap="none">
              <a:spAutoFit/>
            </a:bodyPr>
            <a:lstStyle/>
            <a:p>
              <a:pPr fontAlgn="auto">
                <a:spcBef>
                  <a:spcPts val="0"/>
                </a:spcBef>
                <a:spcAft>
                  <a:spcPts val="0"/>
                </a:spcAft>
                <a:defRPr/>
              </a:pPr>
              <a:r>
                <a:rPr lang="ru-RU" sz="900" b="1" dirty="0">
                  <a:solidFill>
                    <a:srgbClr val="B0B1C6"/>
                  </a:solidFill>
                  <a:latin typeface="+mn-lt"/>
                  <a:cs typeface="+mn-cs"/>
                </a:rPr>
                <a:t>геологический институт им. А.П. Карпинского</a:t>
              </a:r>
            </a:p>
          </p:txBody>
        </p:sp>
        <p:sp>
          <p:nvSpPr>
            <p:cNvPr id="4" name="TextBox 4"/>
            <p:cNvSpPr txBox="1"/>
            <p:nvPr/>
          </p:nvSpPr>
          <p:spPr>
            <a:xfrm>
              <a:off x="1160447" y="6373288"/>
              <a:ext cx="1988780" cy="228715"/>
            </a:xfrm>
            <a:prstGeom prst="rect">
              <a:avLst/>
            </a:prstGeom>
            <a:noFill/>
          </p:spPr>
          <p:txBody>
            <a:bodyPr wrap="none">
              <a:spAutoFit/>
            </a:bodyPr>
            <a:lstStyle/>
            <a:p>
              <a:pPr fontAlgn="auto">
                <a:spcBef>
                  <a:spcPts val="0"/>
                </a:spcBef>
                <a:spcAft>
                  <a:spcPts val="0"/>
                </a:spcAft>
                <a:defRPr/>
              </a:pPr>
              <a:r>
                <a:rPr lang="ru-RU" sz="900" b="1" dirty="0">
                  <a:solidFill>
                    <a:srgbClr val="9A9CBB"/>
                  </a:solidFill>
                  <a:latin typeface="+mn-lt"/>
                  <a:cs typeface="+mn-cs"/>
                </a:rPr>
                <a:t>Всероссийский научно-исследовательский</a:t>
              </a:r>
            </a:p>
          </p:txBody>
        </p:sp>
        <p:pic>
          <p:nvPicPr>
            <p:cNvPr id="5" name="Рисунок 5"/>
            <p:cNvPicPr>
              <a:picLocks noChangeAspect="1"/>
            </p:cNvPicPr>
            <p:nvPr/>
          </p:nvPicPr>
          <p:blipFill>
            <a:blip r:embed="rId2"/>
            <a:srcRect/>
            <a:stretch>
              <a:fillRect/>
            </a:stretch>
          </p:blipFill>
          <p:spPr bwMode="auto">
            <a:xfrm>
              <a:off x="244014" y="6395869"/>
              <a:ext cx="920990" cy="252000"/>
            </a:xfrm>
            <a:prstGeom prst="rect">
              <a:avLst/>
            </a:prstGeom>
            <a:noFill/>
            <a:ln w="9525">
              <a:noFill/>
              <a:miter lim="800000"/>
              <a:headEnd/>
              <a:tailEnd/>
            </a:ln>
          </p:spPr>
        </p:pic>
      </p:grpSp>
      <p:pic>
        <p:nvPicPr>
          <p:cNvPr id="6" name="Рисунок 7"/>
          <p:cNvPicPr>
            <a:picLocks noChangeAspect="1"/>
          </p:cNvPicPr>
          <p:nvPr/>
        </p:nvPicPr>
        <p:blipFill>
          <a:blip r:embed="rId3"/>
          <a:srcRect/>
          <a:stretch>
            <a:fillRect/>
          </a:stretch>
        </p:blipFill>
        <p:spPr bwMode="auto">
          <a:xfrm>
            <a:off x="11183938" y="6327775"/>
            <a:ext cx="504825" cy="377825"/>
          </a:xfrm>
          <a:prstGeom prst="rect">
            <a:avLst/>
          </a:prstGeom>
          <a:noFill/>
          <a:ln w="9525">
            <a:noFill/>
            <a:miter lim="800000"/>
            <a:headEnd/>
            <a:tailEnd/>
          </a:ln>
        </p:spPr>
      </p:pic>
      <p:pic>
        <p:nvPicPr>
          <p:cNvPr id="7" name="Рисунок 8"/>
          <p:cNvPicPr>
            <a:picLocks noChangeAspect="1"/>
          </p:cNvPicPr>
          <p:nvPr/>
        </p:nvPicPr>
        <p:blipFill>
          <a:blip r:embed="rId4"/>
          <a:srcRect/>
          <a:stretch>
            <a:fillRect/>
          </a:stretch>
        </p:blipFill>
        <p:spPr bwMode="auto">
          <a:xfrm>
            <a:off x="8148638" y="6305550"/>
            <a:ext cx="542925" cy="412750"/>
          </a:xfrm>
          <a:prstGeom prst="rect">
            <a:avLst/>
          </a:prstGeom>
          <a:noFill/>
          <a:ln w="9525">
            <a:noFill/>
            <a:miter lim="800000"/>
            <a:headEnd/>
            <a:tailEnd/>
          </a:ln>
        </p:spPr>
      </p:pic>
      <p:pic>
        <p:nvPicPr>
          <p:cNvPr id="8" name="Рисунок 9"/>
          <p:cNvPicPr>
            <a:picLocks noChangeAspect="1"/>
          </p:cNvPicPr>
          <p:nvPr/>
        </p:nvPicPr>
        <p:blipFill>
          <a:blip r:embed="rId5"/>
          <a:srcRect/>
          <a:stretch>
            <a:fillRect/>
          </a:stretch>
        </p:blipFill>
        <p:spPr bwMode="auto">
          <a:xfrm>
            <a:off x="9971088" y="6321425"/>
            <a:ext cx="504825" cy="379413"/>
          </a:xfrm>
          <a:prstGeom prst="rect">
            <a:avLst/>
          </a:prstGeom>
          <a:noFill/>
          <a:ln w="9525">
            <a:noFill/>
            <a:miter lim="800000"/>
            <a:headEnd/>
            <a:tailEnd/>
          </a:ln>
        </p:spPr>
      </p:pic>
      <p:pic>
        <p:nvPicPr>
          <p:cNvPr id="9" name="Рисунок 10"/>
          <p:cNvPicPr>
            <a:picLocks noChangeAspect="1"/>
          </p:cNvPicPr>
          <p:nvPr/>
        </p:nvPicPr>
        <p:blipFill>
          <a:blip r:embed="rId6"/>
          <a:srcRect/>
          <a:stretch>
            <a:fillRect/>
          </a:stretch>
        </p:blipFill>
        <p:spPr bwMode="auto">
          <a:xfrm>
            <a:off x="8789988" y="6323013"/>
            <a:ext cx="500062" cy="379412"/>
          </a:xfrm>
          <a:prstGeom prst="rect">
            <a:avLst/>
          </a:prstGeom>
          <a:noFill/>
          <a:ln w="9525">
            <a:noFill/>
            <a:miter lim="800000"/>
            <a:headEnd/>
            <a:tailEnd/>
          </a:ln>
        </p:spPr>
      </p:pic>
      <p:pic>
        <p:nvPicPr>
          <p:cNvPr id="10" name="Рисунок 11"/>
          <p:cNvPicPr>
            <a:picLocks noChangeAspect="1"/>
          </p:cNvPicPr>
          <p:nvPr/>
        </p:nvPicPr>
        <p:blipFill>
          <a:blip r:embed="rId7"/>
          <a:srcRect/>
          <a:stretch>
            <a:fillRect/>
          </a:stretch>
        </p:blipFill>
        <p:spPr bwMode="auto">
          <a:xfrm>
            <a:off x="10579100" y="6323013"/>
            <a:ext cx="500063" cy="377825"/>
          </a:xfrm>
          <a:prstGeom prst="rect">
            <a:avLst/>
          </a:prstGeom>
          <a:noFill/>
          <a:ln w="9525">
            <a:noFill/>
            <a:miter lim="800000"/>
            <a:headEnd/>
            <a:tailEnd/>
          </a:ln>
        </p:spPr>
      </p:pic>
      <p:pic>
        <p:nvPicPr>
          <p:cNvPr id="11" name="Рисунок 12"/>
          <p:cNvPicPr>
            <a:picLocks noChangeAspect="1"/>
          </p:cNvPicPr>
          <p:nvPr/>
        </p:nvPicPr>
        <p:blipFill>
          <a:blip r:embed="rId8"/>
          <a:srcRect/>
          <a:stretch>
            <a:fillRect/>
          </a:stretch>
        </p:blipFill>
        <p:spPr bwMode="auto">
          <a:xfrm>
            <a:off x="9377363" y="6323013"/>
            <a:ext cx="495300" cy="377825"/>
          </a:xfrm>
          <a:prstGeom prst="rect">
            <a:avLst/>
          </a:prstGeom>
          <a:noFill/>
          <a:ln w="9525">
            <a:noFill/>
            <a:miter lim="800000"/>
            <a:headEnd/>
            <a:tailEnd/>
          </a:ln>
        </p:spPr>
      </p:pic>
      <p:sp>
        <p:nvSpPr>
          <p:cNvPr id="12" name="Прямоугольник 13"/>
          <p:cNvSpPr/>
          <p:nvPr/>
        </p:nvSpPr>
        <p:spPr>
          <a:xfrm>
            <a:off x="9971088" y="6323013"/>
            <a:ext cx="508000" cy="38100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Прямоугольник 14"/>
          <p:cNvSpPr/>
          <p:nvPr/>
        </p:nvSpPr>
        <p:spPr>
          <a:xfrm>
            <a:off x="9374188" y="6323013"/>
            <a:ext cx="498475" cy="377825"/>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Прямоугольник 15"/>
          <p:cNvSpPr/>
          <p:nvPr/>
        </p:nvSpPr>
        <p:spPr>
          <a:xfrm>
            <a:off x="8786813" y="6323013"/>
            <a:ext cx="508000" cy="382587"/>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Прямоугольник 16"/>
          <p:cNvSpPr/>
          <p:nvPr/>
        </p:nvSpPr>
        <p:spPr>
          <a:xfrm>
            <a:off x="8164513" y="6321425"/>
            <a:ext cx="515937" cy="37623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6" name="Прямоугольник 17"/>
          <p:cNvSpPr/>
          <p:nvPr/>
        </p:nvSpPr>
        <p:spPr>
          <a:xfrm>
            <a:off x="10574338" y="6323013"/>
            <a:ext cx="504825" cy="377825"/>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7" name="Прямоугольник 18"/>
          <p:cNvSpPr/>
          <p:nvPr/>
        </p:nvSpPr>
        <p:spPr>
          <a:xfrm>
            <a:off x="11182350" y="6327775"/>
            <a:ext cx="506413" cy="37623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grpSp>
        <p:nvGrpSpPr>
          <p:cNvPr id="2" name="Группа 16"/>
          <p:cNvGrpSpPr>
            <a:grpSpLocks/>
          </p:cNvGrpSpPr>
          <p:nvPr userDrawn="1"/>
        </p:nvGrpSpPr>
        <p:grpSpPr bwMode="auto">
          <a:xfrm>
            <a:off x="449263" y="273050"/>
            <a:ext cx="4910137" cy="403225"/>
            <a:chOff x="336529" y="273588"/>
            <a:chExt cx="3683514" cy="403158"/>
          </a:xfrm>
        </p:grpSpPr>
        <p:pic>
          <p:nvPicPr>
            <p:cNvPr id="3" name="Рисунок 17"/>
            <p:cNvPicPr>
              <a:picLocks noChangeAspect="1"/>
            </p:cNvPicPr>
            <p:nvPr/>
          </p:nvPicPr>
          <p:blipFill>
            <a:blip r:embed="rId2"/>
            <a:srcRect/>
            <a:stretch>
              <a:fillRect/>
            </a:stretch>
          </p:blipFill>
          <p:spPr bwMode="auto">
            <a:xfrm>
              <a:off x="336529" y="296068"/>
              <a:ext cx="1184130" cy="324000"/>
            </a:xfrm>
            <a:prstGeom prst="rect">
              <a:avLst/>
            </a:prstGeom>
            <a:noFill/>
            <a:ln w="9525">
              <a:noFill/>
              <a:miter lim="800000"/>
              <a:headEnd/>
              <a:tailEnd/>
            </a:ln>
          </p:spPr>
        </p:pic>
        <p:sp>
          <p:nvSpPr>
            <p:cNvPr id="4" name="TextBox 18"/>
            <p:cNvSpPr txBox="1"/>
            <p:nvPr/>
          </p:nvSpPr>
          <p:spPr>
            <a:xfrm>
              <a:off x="1520303" y="416439"/>
              <a:ext cx="2499740" cy="260307"/>
            </a:xfrm>
            <a:prstGeom prst="rect">
              <a:avLst/>
            </a:prstGeom>
            <a:noFill/>
          </p:spPr>
          <p:txBody>
            <a:bodyPr wrap="none">
              <a:spAutoFit/>
            </a:bodyPr>
            <a:lstStyle/>
            <a:p>
              <a:pPr fontAlgn="auto">
                <a:spcBef>
                  <a:spcPts val="0"/>
                </a:spcBef>
                <a:spcAft>
                  <a:spcPts val="0"/>
                </a:spcAft>
                <a:defRPr/>
              </a:pPr>
              <a:r>
                <a:rPr lang="ru-RU" sz="1150" b="1" dirty="0">
                  <a:solidFill>
                    <a:srgbClr val="232C82"/>
                  </a:solidFill>
                  <a:latin typeface="+mn-lt"/>
                  <a:cs typeface="+mn-cs"/>
                </a:rPr>
                <a:t>геологический институт им. А.П. Карпинского</a:t>
              </a:r>
            </a:p>
          </p:txBody>
        </p:sp>
        <p:sp>
          <p:nvSpPr>
            <p:cNvPr id="5" name="TextBox 19"/>
            <p:cNvSpPr txBox="1"/>
            <p:nvPr/>
          </p:nvSpPr>
          <p:spPr>
            <a:xfrm>
              <a:off x="1514348" y="273588"/>
              <a:ext cx="2408039" cy="260307"/>
            </a:xfrm>
            <a:prstGeom prst="rect">
              <a:avLst/>
            </a:prstGeom>
            <a:noFill/>
          </p:spPr>
          <p:txBody>
            <a:bodyPr wrap="none">
              <a:spAutoFit/>
            </a:bodyPr>
            <a:lstStyle/>
            <a:p>
              <a:pPr fontAlgn="auto">
                <a:spcBef>
                  <a:spcPts val="0"/>
                </a:spcBef>
                <a:spcAft>
                  <a:spcPts val="0"/>
                </a:spcAft>
                <a:defRPr/>
              </a:pPr>
              <a:r>
                <a:rPr lang="ru-RU" sz="1150" b="1" dirty="0">
                  <a:solidFill>
                    <a:srgbClr val="232C82"/>
                  </a:solidFill>
                  <a:latin typeface="+mn-lt"/>
                  <a:cs typeface="+mn-cs"/>
                </a:rPr>
                <a:t>Всероссийский научно-исследовательский</a:t>
              </a:r>
            </a:p>
          </p:txBody>
        </p:sp>
      </p:grpSp>
      <p:pic>
        <p:nvPicPr>
          <p:cNvPr id="6" name="Рисунок 20"/>
          <p:cNvPicPr>
            <a:picLocks noChangeAspect="1"/>
          </p:cNvPicPr>
          <p:nvPr userDrawn="1"/>
        </p:nvPicPr>
        <p:blipFill>
          <a:blip r:embed="rId3"/>
          <a:srcRect/>
          <a:stretch>
            <a:fillRect/>
          </a:stretch>
        </p:blipFill>
        <p:spPr bwMode="auto">
          <a:xfrm>
            <a:off x="3873500" y="6110288"/>
            <a:ext cx="722313" cy="539750"/>
          </a:xfrm>
          <a:prstGeom prst="rect">
            <a:avLst/>
          </a:prstGeom>
          <a:noFill/>
          <a:ln w="9525">
            <a:noFill/>
            <a:miter lim="800000"/>
            <a:headEnd/>
            <a:tailEnd/>
          </a:ln>
        </p:spPr>
      </p:pic>
      <p:pic>
        <p:nvPicPr>
          <p:cNvPr id="7" name="Рисунок 21"/>
          <p:cNvPicPr>
            <a:picLocks noChangeAspect="1"/>
          </p:cNvPicPr>
          <p:nvPr userDrawn="1"/>
        </p:nvPicPr>
        <p:blipFill>
          <a:blip r:embed="rId4"/>
          <a:srcRect/>
          <a:stretch>
            <a:fillRect/>
          </a:stretch>
        </p:blipFill>
        <p:spPr bwMode="auto">
          <a:xfrm>
            <a:off x="2127250" y="6110288"/>
            <a:ext cx="719138" cy="539750"/>
          </a:xfrm>
          <a:prstGeom prst="rect">
            <a:avLst/>
          </a:prstGeom>
          <a:noFill/>
          <a:ln w="9525">
            <a:noFill/>
            <a:miter lim="800000"/>
            <a:headEnd/>
            <a:tailEnd/>
          </a:ln>
        </p:spPr>
      </p:pic>
      <p:pic>
        <p:nvPicPr>
          <p:cNvPr id="8" name="Рисунок 22"/>
          <p:cNvPicPr>
            <a:picLocks noChangeAspect="1"/>
          </p:cNvPicPr>
          <p:nvPr userDrawn="1"/>
        </p:nvPicPr>
        <p:blipFill>
          <a:blip r:embed="rId5"/>
          <a:srcRect/>
          <a:stretch>
            <a:fillRect/>
          </a:stretch>
        </p:blipFill>
        <p:spPr bwMode="auto">
          <a:xfrm>
            <a:off x="1263650" y="6110288"/>
            <a:ext cx="719138" cy="544512"/>
          </a:xfrm>
          <a:prstGeom prst="rect">
            <a:avLst/>
          </a:prstGeom>
          <a:noFill/>
          <a:ln w="9525">
            <a:noFill/>
            <a:miter lim="800000"/>
            <a:headEnd/>
            <a:tailEnd/>
          </a:ln>
        </p:spPr>
      </p:pic>
      <p:pic>
        <p:nvPicPr>
          <p:cNvPr id="9" name="Рисунок 23"/>
          <p:cNvPicPr>
            <a:picLocks noChangeAspect="1"/>
          </p:cNvPicPr>
          <p:nvPr userDrawn="1"/>
        </p:nvPicPr>
        <p:blipFill>
          <a:blip r:embed="rId6"/>
          <a:srcRect/>
          <a:stretch>
            <a:fillRect/>
          </a:stretch>
        </p:blipFill>
        <p:spPr bwMode="auto">
          <a:xfrm>
            <a:off x="3014663" y="6110288"/>
            <a:ext cx="720725" cy="539750"/>
          </a:xfrm>
          <a:prstGeom prst="rect">
            <a:avLst/>
          </a:prstGeom>
          <a:noFill/>
          <a:ln w="9525">
            <a:noFill/>
            <a:miter lim="800000"/>
            <a:headEnd/>
            <a:tailEnd/>
          </a:ln>
        </p:spPr>
      </p:pic>
      <p:pic>
        <p:nvPicPr>
          <p:cNvPr id="10" name="Рисунок 24"/>
          <p:cNvPicPr>
            <a:picLocks noChangeAspect="1"/>
          </p:cNvPicPr>
          <p:nvPr userDrawn="1"/>
        </p:nvPicPr>
        <p:blipFill>
          <a:blip r:embed="rId7"/>
          <a:srcRect/>
          <a:stretch>
            <a:fillRect/>
          </a:stretch>
        </p:blipFill>
        <p:spPr bwMode="auto">
          <a:xfrm>
            <a:off x="392113" y="6094413"/>
            <a:ext cx="758825" cy="579437"/>
          </a:xfrm>
          <a:prstGeom prst="rect">
            <a:avLst/>
          </a:prstGeom>
          <a:noFill/>
          <a:ln w="9525">
            <a:noFill/>
            <a:miter lim="800000"/>
            <a:headEnd/>
            <a:tailEnd/>
          </a:ln>
        </p:spPr>
      </p:pic>
      <p:pic>
        <p:nvPicPr>
          <p:cNvPr id="11" name="Рисунок 25"/>
          <p:cNvPicPr>
            <a:picLocks noChangeAspect="1"/>
          </p:cNvPicPr>
          <p:nvPr userDrawn="1"/>
        </p:nvPicPr>
        <p:blipFill>
          <a:blip r:embed="rId8"/>
          <a:srcRect/>
          <a:stretch>
            <a:fillRect/>
          </a:stretch>
        </p:blipFill>
        <p:spPr bwMode="auto">
          <a:xfrm>
            <a:off x="4764088" y="6108700"/>
            <a:ext cx="720725" cy="539750"/>
          </a:xfrm>
          <a:prstGeom prst="rect">
            <a:avLst/>
          </a:prstGeom>
          <a:noFill/>
          <a:ln w="9525">
            <a:noFill/>
            <a:miter lim="800000"/>
            <a:headEnd/>
            <a:tailEnd/>
          </a:ln>
        </p:spPr>
      </p:pic>
    </p:spTree>
    <p:extLst>
      <p:ext uri="{BB962C8B-B14F-4D97-AF65-F5344CB8AC3E}">
        <p14:creationId xmlns:p14="http://schemas.microsoft.com/office/powerpoint/2010/main" val="3019316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34D71172-6D27-4D62-850A-930527557808}" type="datetimeFigureOut">
              <a:rPr lang="ru-RU"/>
              <a:pPr>
                <a:defRPr/>
              </a:pPr>
              <a:t>24.04.2023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1742D0D-B14C-47CE-8E8C-CE770951D85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lvl1pPr>
              <a:defRPr/>
            </a:lvl1pPr>
          </a:lstStyle>
          <a:p>
            <a:pPr>
              <a:defRPr/>
            </a:pPr>
            <a:fld id="{BA22A69F-8603-474A-BC2E-666B5223DE72}" type="datetimeFigureOut">
              <a:rPr lang="ru-RU"/>
              <a:pPr>
                <a:defRPr/>
              </a:pPr>
              <a:t>24.04.2023</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1338943D-E1A6-47BE-BAE4-C6A9B31B5CF9}"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E062A113-5B7C-4FF0-A4E4-B7BC3F897631}" type="datetimeFigureOut">
              <a:rPr lang="ru-RU"/>
              <a:pPr>
                <a:defRPr/>
              </a:pPr>
              <a:t>24.04.2023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EA12DCAB-AF84-44C5-ADA3-4FC920AF4759}"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B4188BA5-93D9-43DE-A304-D6C6BDC3451A}" type="datetimeFigureOut">
              <a:rPr lang="ru-RU"/>
              <a:pPr>
                <a:defRPr/>
              </a:pPr>
              <a:t>24.04.2023</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445B6BA7-3D17-4CEB-BB05-B5E2AE943EEB}"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52B230FC-99F1-4E99-B606-C53845F3858F}" type="datetimeFigureOut">
              <a:rPr lang="ru-RU"/>
              <a:pPr>
                <a:defRPr/>
              </a:pPr>
              <a:t>24.04.2023</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BA698E30-6ECA-4CFE-8403-76B2153B7ADA}"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0F8031B-CD80-47C8-AF25-24D96475C649}" type="datetimeFigureOut">
              <a:rPr lang="ru-RU"/>
              <a:pPr>
                <a:defRPr/>
              </a:pPr>
              <a:t>24.04.2023</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1E9A102C-78A5-4DF0-8FC1-B3AC9865D09F}"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8BD8E392-7710-4FDB-A843-D58FF408B390}" type="datetimeFigureOut">
              <a:rPr lang="ru-RU"/>
              <a:pPr>
                <a:defRPr/>
              </a:pPr>
              <a:t>24.04.2023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C405ADAE-3E61-49DB-A95F-6265E8359E0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3"/>
          <p:cNvSpPr>
            <a:spLocks noGrp="1"/>
          </p:cNvSpPr>
          <p:nvPr>
            <p:ph type="dt" sz="half" idx="10"/>
          </p:nvPr>
        </p:nvSpPr>
        <p:spPr/>
        <p:txBody>
          <a:bodyPr/>
          <a:lstStyle>
            <a:lvl1pPr>
              <a:defRPr/>
            </a:lvl1pPr>
          </a:lstStyle>
          <a:p>
            <a:pPr>
              <a:defRPr/>
            </a:pPr>
            <a:fld id="{C5A5F2F2-8ECB-40BE-A7A5-8C0A2AEB4674}" type="datetimeFigureOut">
              <a:rPr lang="ru-RU"/>
              <a:pPr>
                <a:defRPr/>
              </a:pPr>
              <a:t>24.04.2023</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72F20778-29D9-4842-970F-6DD7CD7FB5A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41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endParaRPr lang="en-US"/>
          </a:p>
        </p:txBody>
      </p:sp>
      <p:sp>
        <p:nvSpPr>
          <p:cNvPr id="6041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6307A5D-DB8D-4ACE-9A57-6819272E1571}" type="datetimeFigureOut">
              <a:rPr lang="ru-RU"/>
              <a:pPr>
                <a:defRPr/>
              </a:pPr>
              <a:t>24.04.2023</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B0BFC8B-A100-41F9-9C81-5B1107A4CEB0}"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7" r:id="rId1"/>
    <p:sldLayoutId id="2147483686" r:id="rId2"/>
    <p:sldLayoutId id="2147483685" r:id="rId3"/>
    <p:sldLayoutId id="2147483684" r:id="rId4"/>
    <p:sldLayoutId id="2147483683" r:id="rId5"/>
    <p:sldLayoutId id="2147483682" r:id="rId6"/>
    <p:sldLayoutId id="2147483681" r:id="rId7"/>
    <p:sldLayoutId id="2147483680" r:id="rId8"/>
    <p:sldLayoutId id="2147483679" r:id="rId9"/>
    <p:sldLayoutId id="2147483678" r:id="rId10"/>
    <p:sldLayoutId id="2147483677" r:id="rId11"/>
    <p:sldLayoutId id="2147483689" r:id="rId12"/>
    <p:sldLayoutId id="2147483690"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openxmlformats.org/officeDocument/2006/relationships/hyperlink" Target="http://webmapget.vsegei.ru/" TargetMode="External"/><Relationship Id="rId3" Type="http://schemas.openxmlformats.org/officeDocument/2006/relationships/image" Target="../media/image62.png"/><Relationship Id="rId7" Type="http://schemas.openxmlformats.org/officeDocument/2006/relationships/hyperlink" Target="https://vdepositsdb.vsegei.ru/Deposit"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vstratopetrodb.vsegei.ru/Petrotype" TargetMode="External"/><Relationship Id="rId5" Type="http://schemas.openxmlformats.org/officeDocument/2006/relationships/hyperlink" Target="https://vstratopetrodb.vsegei.ru/Stratotype" TargetMode="External"/><Relationship Id="rId10" Type="http://schemas.openxmlformats.org/officeDocument/2006/relationships/hyperlink" Target="https://gc-data-storage.vsegei.ru/" TargetMode="External"/><Relationship Id="rId4" Type="http://schemas.openxmlformats.org/officeDocument/2006/relationships/hyperlink" Target="https://kfm.vsegei.ru/" TargetMode="External"/><Relationship Id="rId9" Type="http://schemas.openxmlformats.org/officeDocument/2006/relationships/hyperlink" Target="https://rfgf.ru/exploration-ma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serial-legends.vsegei.ru/"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9.jpeg"/><Relationship Id="rId11" Type="http://schemas.openxmlformats.org/officeDocument/2006/relationships/image" Target="../media/image114.pn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118.png"/><Relationship Id="rId5" Type="http://schemas.openxmlformats.org/officeDocument/2006/relationships/image" Target="../media/image55.png"/><Relationship Id="rId10" Type="http://schemas.openxmlformats.org/officeDocument/2006/relationships/image" Target="../media/image117.png"/><Relationship Id="rId4" Type="http://schemas.openxmlformats.org/officeDocument/2006/relationships/image" Target="../media/image115.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60530" y="794786"/>
            <a:ext cx="8412055" cy="2729643"/>
          </a:xfrm>
          <a:prstGeom prst="rect">
            <a:avLst/>
          </a:prstGeom>
        </p:spPr>
      </p:pic>
      <p:sp>
        <p:nvSpPr>
          <p:cNvPr id="4" name="TextBox 3"/>
          <p:cNvSpPr txBox="1"/>
          <p:nvPr/>
        </p:nvSpPr>
        <p:spPr>
          <a:xfrm>
            <a:off x="559014" y="3813507"/>
            <a:ext cx="11389159" cy="1938992"/>
          </a:xfrm>
          <a:prstGeom prst="rect">
            <a:avLst/>
          </a:prstGeom>
          <a:noFill/>
        </p:spPr>
        <p:txBody>
          <a:bodyPr wrap="square" rtlCol="0">
            <a:spAutoFit/>
          </a:bodyPr>
          <a:lstStyle/>
          <a:p>
            <a:pPr algn="ctr"/>
            <a:r>
              <a:rPr lang="ru-RU" sz="2400" b="1" dirty="0">
                <a:solidFill>
                  <a:srgbClr val="002060"/>
                </a:solidFill>
              </a:rPr>
              <a:t>Единая геолого-картографическая модель территории России и ее континентального шельфа на основе мониторинга государственных геологических карт масштабов 1:1 000 000. </a:t>
            </a:r>
            <a:br>
              <a:rPr lang="ru-RU" sz="2400" b="1" dirty="0">
                <a:solidFill>
                  <a:srgbClr val="002060"/>
                </a:solidFill>
              </a:rPr>
            </a:br>
            <a:r>
              <a:rPr lang="ru-RU" sz="2400" b="1" dirty="0">
                <a:solidFill>
                  <a:srgbClr val="002060"/>
                </a:solidFill>
              </a:rPr>
              <a:t>Опыт работ 2020-2023 гг., задачи на перспективу </a:t>
            </a:r>
            <a:br>
              <a:rPr lang="ru-RU" sz="2400" b="1" dirty="0">
                <a:solidFill>
                  <a:srgbClr val="002060"/>
                </a:solidFill>
              </a:rPr>
            </a:br>
            <a:endParaRPr lang="ru-RU" sz="2400" b="1" dirty="0">
              <a:solidFill>
                <a:srgbClr val="002060"/>
              </a:solidFill>
            </a:endParaRPr>
          </a:p>
        </p:txBody>
      </p:sp>
      <p:sp>
        <p:nvSpPr>
          <p:cNvPr id="5" name="TextBox 4">
            <a:extLst>
              <a:ext uri="{FF2B5EF4-FFF2-40B4-BE49-F238E27FC236}">
                <a16:creationId xmlns:a16="http://schemas.microsoft.com/office/drawing/2014/main" id="{2BCF143C-8C07-C265-419B-EC5B962B9D40}"/>
              </a:ext>
            </a:extLst>
          </p:cNvPr>
          <p:cNvSpPr txBox="1"/>
          <p:nvPr/>
        </p:nvSpPr>
        <p:spPr>
          <a:xfrm>
            <a:off x="5843514" y="6089310"/>
            <a:ext cx="6656750" cy="646331"/>
          </a:xfrm>
          <a:prstGeom prst="rect">
            <a:avLst/>
          </a:prstGeom>
          <a:noFill/>
        </p:spPr>
        <p:txBody>
          <a:bodyPr wrap="square">
            <a:spAutoFit/>
          </a:bodyPr>
          <a:lstStyle/>
          <a:p>
            <a:r>
              <a:rPr lang="ru-RU" sz="1800" i="1" dirty="0">
                <a:effectLst/>
                <a:latin typeface="Times New Roman" panose="02020603050405020304" pitchFamily="18" charset="0"/>
                <a:ea typeface="Times New Roman" panose="02020603050405020304" pitchFamily="18" charset="0"/>
              </a:rPr>
              <a:t>Зубова Т.Н., Вербицкий И.В., Снежко В.В. (ФГБУ «ВСЕГЕИ»), Тарасов А.В. (Роснедра)</a:t>
            </a:r>
            <a:endParaRPr lang="ru-RU" dirty="0"/>
          </a:p>
        </p:txBody>
      </p:sp>
    </p:spTree>
    <p:extLst>
      <p:ext uri="{BB962C8B-B14F-4D97-AF65-F5344CB8AC3E}">
        <p14:creationId xmlns:p14="http://schemas.microsoft.com/office/powerpoint/2010/main" val="223171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E99AE1-2A16-7090-9A05-BE183F494DD0}"/>
              </a:ext>
            </a:extLst>
          </p:cNvPr>
          <p:cNvSpPr txBox="1"/>
          <p:nvPr/>
        </p:nvSpPr>
        <p:spPr>
          <a:xfrm>
            <a:off x="160822" y="645371"/>
            <a:ext cx="11870356" cy="461665"/>
          </a:xfrm>
          <a:prstGeom prst="rect">
            <a:avLst/>
          </a:prstGeom>
          <a:noFill/>
        </p:spPr>
        <p:txBody>
          <a:bodyPr wrap="square">
            <a:spAutoFit/>
          </a:bodyPr>
          <a:lstStyle/>
          <a:p>
            <a:pPr algn="just">
              <a:spcBef>
                <a:spcPts val="900"/>
              </a:spcBef>
              <a:spcAft>
                <a:spcPts val="300"/>
              </a:spcAft>
            </a:pPr>
            <a:r>
              <a:rPr lang="ru-RU" sz="1200" dirty="0">
                <a:effectLst/>
                <a:latin typeface="Franklin Gothic Book" panose="020B0503020102020204" pitchFamily="34" charset="0"/>
                <a:ea typeface="Geolnise"/>
              </a:rPr>
              <a:t>Обоснование (в графическом, текстовом и табличном виде) </a:t>
            </a:r>
            <a:r>
              <a:rPr lang="ru-RU" sz="1200" dirty="0">
                <a:effectLst/>
                <a:latin typeface="Franklin Gothic Book" panose="020B0503020102020204" pitchFamily="34" charset="0"/>
                <a:ea typeface="Times New Roman" panose="02020603050405020304" pitchFamily="18" charset="0"/>
              </a:rPr>
              <a:t>геологических задач и мероприятий </a:t>
            </a:r>
            <a:r>
              <a:rPr lang="ru-RU" sz="1200" dirty="0">
                <a:effectLst/>
                <a:latin typeface="Franklin Gothic Book" panose="020B0503020102020204" pitchFamily="34" charset="0"/>
              </a:rPr>
              <a:t>мониторинга Госгеолкарты-1000/3 на основе оценки</a:t>
            </a:r>
            <a:r>
              <a:rPr lang="ru-RU" sz="1200" dirty="0">
                <a:effectLst/>
                <a:latin typeface="Franklin Gothic Book" panose="020B0503020102020204" pitchFamily="34" charset="0"/>
                <a:ea typeface="Geolnise"/>
              </a:rPr>
              <a:t> соответствия </a:t>
            </a:r>
            <a:r>
              <a:rPr lang="ru-RU" sz="1200" dirty="0">
                <a:effectLst/>
                <a:latin typeface="Franklin Gothic Book" panose="020B0503020102020204" pitchFamily="34" charset="0"/>
                <a:ea typeface="Times New Roman" panose="02020603050405020304" pitchFamily="18" charset="0"/>
              </a:rPr>
              <a:t>комплектов Госгеолкарты-1000/</a:t>
            </a:r>
            <a:r>
              <a:rPr lang="ru-RU" sz="1200" dirty="0">
                <a:effectLst/>
                <a:latin typeface="Franklin Gothic Book" panose="020B0503020102020204" pitchFamily="34" charset="0"/>
                <a:ea typeface="Geolnise"/>
              </a:rPr>
              <a:t>3 - </a:t>
            </a:r>
            <a:r>
              <a:rPr lang="ru-RU" sz="1200" dirty="0">
                <a:solidFill>
                  <a:srgbClr val="FF0000"/>
                </a:solidFill>
                <a:effectLst/>
                <a:latin typeface="Franklin Gothic Book" panose="020B0503020102020204" pitchFamily="34" charset="0"/>
                <a:ea typeface="Geolnise"/>
              </a:rPr>
              <a:t>112 ном. листов</a:t>
            </a:r>
            <a:r>
              <a:rPr lang="ru-RU" sz="1200" dirty="0">
                <a:effectLst/>
                <a:latin typeface="Franklin Gothic Book" panose="020B0503020102020204" pitchFamily="34" charset="0"/>
                <a:ea typeface="Geolnise"/>
              </a:rPr>
              <a:t> </a:t>
            </a:r>
            <a:r>
              <a:rPr lang="ru-RU" sz="1200" dirty="0">
                <a:effectLst/>
                <a:latin typeface="Franklin Gothic Book" panose="020B0503020102020204" pitchFamily="34" charset="0"/>
                <a:ea typeface="Times New Roman" panose="02020603050405020304" pitchFamily="18" charset="0"/>
              </a:rPr>
              <a:t>(в полном объеме), </a:t>
            </a:r>
            <a:r>
              <a:rPr lang="ru-RU" sz="1200" dirty="0">
                <a:solidFill>
                  <a:srgbClr val="FF0000"/>
                </a:solidFill>
                <a:effectLst/>
                <a:latin typeface="Franklin Gothic Book" panose="020B0503020102020204" pitchFamily="34" charset="0"/>
                <a:ea typeface="Times New Roman" panose="02020603050405020304" pitchFamily="18" charset="0"/>
              </a:rPr>
              <a:t>68 ном. листов</a:t>
            </a:r>
            <a:r>
              <a:rPr lang="ru-RU" sz="1200" dirty="0">
                <a:effectLst/>
                <a:latin typeface="Franklin Gothic Book" panose="020B0503020102020204" pitchFamily="34" charset="0"/>
                <a:ea typeface="Times New Roman" panose="02020603050405020304" pitchFamily="18" charset="0"/>
              </a:rPr>
              <a:t> Госгеолкарты-1000/3 (оценка объектов полезных ископаемых)</a:t>
            </a:r>
            <a:r>
              <a:rPr lang="ru-RU" sz="1200" dirty="0">
                <a:effectLst/>
                <a:latin typeface="Franklin Gothic Book" panose="020B0503020102020204" pitchFamily="34" charset="0"/>
                <a:ea typeface="Geolnise"/>
              </a:rPr>
              <a:t>:</a:t>
            </a:r>
            <a:endParaRPr lang="ru-RU" sz="1200" dirty="0">
              <a:effectLst/>
              <a:latin typeface="Franklin Gothic Book" panose="020B0503020102020204" pitchFamily="34" charset="0"/>
            </a:endParaRPr>
          </a:p>
        </p:txBody>
      </p:sp>
      <p:pic>
        <p:nvPicPr>
          <p:cNvPr id="8" name="Рисунок 7">
            <a:extLst>
              <a:ext uri="{FF2B5EF4-FFF2-40B4-BE49-F238E27FC236}">
                <a16:creationId xmlns:a16="http://schemas.microsoft.com/office/drawing/2014/main" id="{15430F6E-4BEA-7304-99DB-21445B309490}"/>
              </a:ext>
            </a:extLst>
          </p:cNvPr>
          <p:cNvPicPr>
            <a:picLocks noChangeAspect="1"/>
          </p:cNvPicPr>
          <p:nvPr/>
        </p:nvPicPr>
        <p:blipFill>
          <a:blip r:embed="rId3"/>
          <a:stretch>
            <a:fillRect/>
          </a:stretch>
        </p:blipFill>
        <p:spPr>
          <a:xfrm>
            <a:off x="160822" y="1122016"/>
            <a:ext cx="6959933" cy="3434910"/>
          </a:xfrm>
          <a:prstGeom prst="rect">
            <a:avLst/>
          </a:prstGeom>
          <a:ln>
            <a:solidFill>
              <a:schemeClr val="tx1"/>
            </a:solidFill>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EF228062-E95A-E93A-78C1-A4DBD1955CE3}"/>
              </a:ext>
            </a:extLst>
          </p:cNvPr>
          <p:cNvPicPr>
            <a:picLocks noChangeAspect="1"/>
          </p:cNvPicPr>
          <p:nvPr/>
        </p:nvPicPr>
        <p:blipFill>
          <a:blip r:embed="rId4"/>
          <a:stretch>
            <a:fillRect/>
          </a:stretch>
        </p:blipFill>
        <p:spPr>
          <a:xfrm>
            <a:off x="5898262" y="1165096"/>
            <a:ext cx="3400596" cy="4334214"/>
          </a:xfrm>
          <a:prstGeom prst="rect">
            <a:avLst/>
          </a:prstGeom>
          <a:ln>
            <a:solidFill>
              <a:schemeClr val="tx1"/>
            </a:solidFill>
          </a:ln>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874F2533-4660-4FFB-0A28-497833DF5402}"/>
              </a:ext>
            </a:extLst>
          </p:cNvPr>
          <p:cNvPicPr>
            <a:picLocks noChangeAspect="1"/>
          </p:cNvPicPr>
          <p:nvPr/>
        </p:nvPicPr>
        <p:blipFill>
          <a:blip r:embed="rId5"/>
          <a:stretch>
            <a:fillRect/>
          </a:stretch>
        </p:blipFill>
        <p:spPr>
          <a:xfrm>
            <a:off x="780997" y="3172362"/>
            <a:ext cx="7078680" cy="3182722"/>
          </a:xfrm>
          <a:prstGeom prst="rect">
            <a:avLst/>
          </a:prstGeom>
          <a:ln>
            <a:solidFill>
              <a:schemeClr val="tx1"/>
            </a:solidFill>
          </a:ln>
          <a:effectLst>
            <a:outerShdw blurRad="50800" dist="38100" dir="2700000" algn="tl" rotWithShape="0">
              <a:prstClr val="black">
                <a:alpha val="40000"/>
              </a:prstClr>
            </a:outerShdw>
          </a:effectLst>
        </p:spPr>
      </p:pic>
      <p:sp>
        <p:nvSpPr>
          <p:cNvPr id="3" name="Прямоугольник 5">
            <a:extLst>
              <a:ext uri="{FF2B5EF4-FFF2-40B4-BE49-F238E27FC236}">
                <a16:creationId xmlns:a16="http://schemas.microsoft.com/office/drawing/2014/main" id="{18CF33A7-0694-0B29-EC21-6772C04E6056}"/>
              </a:ext>
            </a:extLst>
          </p:cNvPr>
          <p:cNvSpPr>
            <a:spLocks noChangeArrowheads="1"/>
          </p:cNvSpPr>
          <p:nvPr/>
        </p:nvSpPr>
        <p:spPr bwMode="auto">
          <a:xfrm>
            <a:off x="1524000" y="137696"/>
            <a:ext cx="9144000" cy="369332"/>
          </a:xfrm>
          <a:prstGeom prst="rect">
            <a:avLst/>
          </a:prstGeom>
          <a:noFill/>
          <a:ln w="9525">
            <a:noFill/>
            <a:miter lim="800000"/>
            <a:headEnd/>
            <a:tailEnd/>
          </a:ln>
        </p:spPr>
        <p:txBody>
          <a:bodyPr>
            <a:spAutoFit/>
          </a:bodyPr>
          <a:lstStyle/>
          <a:p>
            <a:pPr algn="ctr"/>
            <a:r>
              <a:rPr lang="ru-RU" b="1" dirty="0">
                <a:solidFill>
                  <a:srgbClr val="002060"/>
                </a:solidFill>
                <a:latin typeface="Arial" panose="020B0604020202020204" pitchFamily="34" charset="0"/>
                <a:cs typeface="Arial" panose="020B0604020202020204" pitchFamily="34" charset="0"/>
              </a:rPr>
              <a:t>Результаты оценочного этапа мониторинга</a:t>
            </a:r>
          </a:p>
        </p:txBody>
      </p:sp>
      <p:sp>
        <p:nvSpPr>
          <p:cNvPr id="5" name="Прямоугольник 4">
            <a:extLst>
              <a:ext uri="{FF2B5EF4-FFF2-40B4-BE49-F238E27FC236}">
                <a16:creationId xmlns:a16="http://schemas.microsoft.com/office/drawing/2014/main" id="{FF10B93C-EBA2-747D-24A2-4680F161F99A}"/>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a:extLst>
              <a:ext uri="{FF2B5EF4-FFF2-40B4-BE49-F238E27FC236}">
                <a16:creationId xmlns:a16="http://schemas.microsoft.com/office/drawing/2014/main" id="{DAD35E2A-7D05-4599-97B3-E7C385102FF0}"/>
              </a:ext>
            </a:extLst>
          </p:cNvPr>
          <p:cNvPicPr>
            <a:picLocks noChangeAspect="1"/>
          </p:cNvPicPr>
          <p:nvPr/>
        </p:nvPicPr>
        <p:blipFill>
          <a:blip r:embed="rId6"/>
          <a:stretch>
            <a:fillRect/>
          </a:stretch>
        </p:blipFill>
        <p:spPr>
          <a:xfrm>
            <a:off x="9459679" y="1165096"/>
            <a:ext cx="2475649" cy="2916049"/>
          </a:xfrm>
          <a:prstGeom prst="rect">
            <a:avLst/>
          </a:prstGeom>
          <a:ln>
            <a:solidFill>
              <a:schemeClr val="tx1"/>
            </a:solidFill>
          </a:ln>
        </p:spPr>
      </p:pic>
      <p:pic>
        <p:nvPicPr>
          <p:cNvPr id="11" name="Рисунок 10">
            <a:extLst>
              <a:ext uri="{FF2B5EF4-FFF2-40B4-BE49-F238E27FC236}">
                <a16:creationId xmlns:a16="http://schemas.microsoft.com/office/drawing/2014/main" id="{586874CB-8D91-47D3-AE5D-D51DE3035618}"/>
              </a:ext>
            </a:extLst>
          </p:cNvPr>
          <p:cNvPicPr>
            <a:picLocks noChangeAspect="1"/>
          </p:cNvPicPr>
          <p:nvPr/>
        </p:nvPicPr>
        <p:blipFill>
          <a:blip r:embed="rId7"/>
          <a:stretch>
            <a:fillRect/>
          </a:stretch>
        </p:blipFill>
        <p:spPr>
          <a:xfrm>
            <a:off x="9459679" y="4170484"/>
            <a:ext cx="2571499" cy="2607974"/>
          </a:xfrm>
          <a:prstGeom prst="rect">
            <a:avLst/>
          </a:prstGeom>
          <a:ln>
            <a:solidFill>
              <a:schemeClr val="tx1"/>
            </a:solidFill>
          </a:ln>
        </p:spPr>
      </p:pic>
    </p:spTree>
    <p:extLst>
      <p:ext uri="{BB962C8B-B14F-4D97-AF65-F5344CB8AC3E}">
        <p14:creationId xmlns:p14="http://schemas.microsoft.com/office/powerpoint/2010/main" val="1024868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Овал 15">
            <a:extLst>
              <a:ext uri="{FF2B5EF4-FFF2-40B4-BE49-F238E27FC236}">
                <a16:creationId xmlns:a16="http://schemas.microsoft.com/office/drawing/2014/main" id="{846E89A3-05A4-4B99-8CF4-991B0E27BD23}"/>
              </a:ext>
            </a:extLst>
          </p:cNvPr>
          <p:cNvSpPr/>
          <p:nvPr/>
        </p:nvSpPr>
        <p:spPr>
          <a:xfrm>
            <a:off x="9467508" y="2562810"/>
            <a:ext cx="928134" cy="817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sz="1400" dirty="0">
                <a:solidFill>
                  <a:srgbClr val="002060"/>
                </a:solidFill>
              </a:rPr>
              <a:t>110 тыс. </a:t>
            </a:r>
            <a:r>
              <a:rPr lang="ru-RU" sz="1300" dirty="0">
                <a:solidFill>
                  <a:srgbClr val="002060"/>
                </a:solidFill>
              </a:rPr>
              <a:t>объектов</a:t>
            </a:r>
          </a:p>
        </p:txBody>
      </p:sp>
      <p:sp>
        <p:nvSpPr>
          <p:cNvPr id="4" name="TextBox 3">
            <a:extLst>
              <a:ext uri="{FF2B5EF4-FFF2-40B4-BE49-F238E27FC236}">
                <a16:creationId xmlns:a16="http://schemas.microsoft.com/office/drawing/2014/main" id="{C2E99AE1-2A16-7090-9A05-BE183F494DD0}"/>
              </a:ext>
            </a:extLst>
          </p:cNvPr>
          <p:cNvSpPr txBox="1"/>
          <p:nvPr/>
        </p:nvSpPr>
        <p:spPr>
          <a:xfrm>
            <a:off x="160822" y="693659"/>
            <a:ext cx="11870356" cy="461665"/>
          </a:xfrm>
          <a:prstGeom prst="rect">
            <a:avLst/>
          </a:prstGeom>
          <a:noFill/>
        </p:spPr>
        <p:txBody>
          <a:bodyPr wrap="square">
            <a:spAutoFit/>
          </a:bodyPr>
          <a:lstStyle/>
          <a:p>
            <a:pPr algn="just">
              <a:spcBef>
                <a:spcPts val="900"/>
              </a:spcBef>
              <a:spcAft>
                <a:spcPts val="300"/>
              </a:spcAft>
            </a:pPr>
            <a:r>
              <a:rPr lang="ru-RU" sz="1200" dirty="0">
                <a:effectLst/>
                <a:latin typeface="Franklin Gothic Book" panose="020B0503020102020204" pitchFamily="34" charset="0"/>
                <a:ea typeface="Geolnise"/>
              </a:rPr>
              <a:t>Обоснование (в графическом, текстовом и табличном виде) </a:t>
            </a:r>
            <a:r>
              <a:rPr lang="ru-RU" sz="1200" dirty="0">
                <a:effectLst/>
                <a:latin typeface="Franklin Gothic Book" panose="020B0503020102020204" pitchFamily="34" charset="0"/>
                <a:ea typeface="Times New Roman" panose="02020603050405020304" pitchFamily="18" charset="0"/>
              </a:rPr>
              <a:t>геологических задач и мероприятий </a:t>
            </a:r>
            <a:r>
              <a:rPr lang="ru-RU" sz="1200" dirty="0">
                <a:effectLst/>
                <a:latin typeface="Franklin Gothic Book" panose="020B0503020102020204" pitchFamily="34" charset="0"/>
              </a:rPr>
              <a:t>мониторинга Госгеолкарты-1000/3 на основе оценки</a:t>
            </a:r>
            <a:r>
              <a:rPr lang="ru-RU" sz="1200" dirty="0">
                <a:effectLst/>
                <a:latin typeface="Franklin Gothic Book" panose="020B0503020102020204" pitchFamily="34" charset="0"/>
                <a:ea typeface="Geolnise"/>
              </a:rPr>
              <a:t> соответствия </a:t>
            </a:r>
            <a:r>
              <a:rPr lang="ru-RU" sz="1200" dirty="0">
                <a:effectLst/>
                <a:latin typeface="Franklin Gothic Book" panose="020B0503020102020204" pitchFamily="34" charset="0"/>
                <a:ea typeface="Times New Roman" panose="02020603050405020304" pitchFamily="18" charset="0"/>
              </a:rPr>
              <a:t>комплектов Госгеолкарты-1000/</a:t>
            </a:r>
            <a:r>
              <a:rPr lang="ru-RU" sz="1200" dirty="0">
                <a:effectLst/>
                <a:latin typeface="Franklin Gothic Book" panose="020B0503020102020204" pitchFamily="34" charset="0"/>
                <a:ea typeface="Geolnise"/>
              </a:rPr>
              <a:t>3 - </a:t>
            </a:r>
            <a:r>
              <a:rPr lang="ru-RU" sz="1200" dirty="0">
                <a:solidFill>
                  <a:srgbClr val="FF0000"/>
                </a:solidFill>
                <a:effectLst/>
                <a:latin typeface="Franklin Gothic Book" panose="020B0503020102020204" pitchFamily="34" charset="0"/>
                <a:ea typeface="Times New Roman" panose="02020603050405020304" pitchFamily="18" charset="0"/>
              </a:rPr>
              <a:t>68 ном. листов</a:t>
            </a:r>
            <a:r>
              <a:rPr lang="ru-RU" sz="1200" dirty="0">
                <a:effectLst/>
                <a:latin typeface="Franklin Gothic Book" panose="020B0503020102020204" pitchFamily="34" charset="0"/>
                <a:ea typeface="Times New Roman" panose="02020603050405020304" pitchFamily="18" charset="0"/>
              </a:rPr>
              <a:t> Госгеолкарты-1000/3 (оценка объектов полезных ископаемых)</a:t>
            </a:r>
            <a:r>
              <a:rPr lang="ru-RU" sz="1200" dirty="0">
                <a:effectLst/>
                <a:latin typeface="Franklin Gothic Book" panose="020B0503020102020204" pitchFamily="34" charset="0"/>
                <a:ea typeface="Geolnise"/>
              </a:rPr>
              <a:t>:</a:t>
            </a:r>
            <a:endParaRPr lang="ru-RU" sz="1200" dirty="0">
              <a:effectLst/>
              <a:latin typeface="Franklin Gothic Book" panose="020B0503020102020204" pitchFamily="34" charset="0"/>
            </a:endParaRPr>
          </a:p>
        </p:txBody>
      </p:sp>
      <p:sp>
        <p:nvSpPr>
          <p:cNvPr id="7" name="Овал 6">
            <a:extLst>
              <a:ext uri="{FF2B5EF4-FFF2-40B4-BE49-F238E27FC236}">
                <a16:creationId xmlns:a16="http://schemas.microsoft.com/office/drawing/2014/main" id="{A31673DF-D7A9-4BA8-B66A-086EDB1674BB}"/>
              </a:ext>
            </a:extLst>
          </p:cNvPr>
          <p:cNvSpPr/>
          <p:nvPr/>
        </p:nvSpPr>
        <p:spPr>
          <a:xfrm>
            <a:off x="1852027" y="5113444"/>
            <a:ext cx="230660" cy="2224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002060"/>
              </a:solidFill>
            </a:endParaRPr>
          </a:p>
        </p:txBody>
      </p:sp>
      <p:sp>
        <p:nvSpPr>
          <p:cNvPr id="8" name="Овал 7">
            <a:extLst>
              <a:ext uri="{FF2B5EF4-FFF2-40B4-BE49-F238E27FC236}">
                <a16:creationId xmlns:a16="http://schemas.microsoft.com/office/drawing/2014/main" id="{DD144958-509A-44A8-B446-6A560A2F3FFE}"/>
              </a:ext>
            </a:extLst>
          </p:cNvPr>
          <p:cNvSpPr/>
          <p:nvPr/>
        </p:nvSpPr>
        <p:spPr>
          <a:xfrm>
            <a:off x="1852027" y="5733728"/>
            <a:ext cx="230660" cy="222421"/>
          </a:xfrm>
          <a:prstGeom prst="ellipse">
            <a:avLst/>
          </a:prstGeom>
          <a:solidFill>
            <a:srgbClr val="007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C30B9A38-B017-4A37-897C-9431DC6AD939}"/>
              </a:ext>
            </a:extLst>
          </p:cNvPr>
          <p:cNvSpPr txBox="1"/>
          <p:nvPr/>
        </p:nvSpPr>
        <p:spPr>
          <a:xfrm>
            <a:off x="2125847" y="5284196"/>
            <a:ext cx="4245714" cy="307777"/>
          </a:xfrm>
          <a:prstGeom prst="rect">
            <a:avLst/>
          </a:prstGeom>
          <a:noFill/>
        </p:spPr>
        <p:txBody>
          <a:bodyPr wrap="none" rtlCol="0">
            <a:spAutoFit/>
          </a:bodyPr>
          <a:lstStyle/>
          <a:p>
            <a:r>
              <a:rPr lang="ru-RU" sz="1400" dirty="0">
                <a:solidFill>
                  <a:srgbClr val="002060"/>
                </a:solidFill>
              </a:rPr>
              <a:t>Объекты Государственного кадастра месторождений</a:t>
            </a:r>
          </a:p>
        </p:txBody>
      </p:sp>
      <p:sp>
        <p:nvSpPr>
          <p:cNvPr id="10" name="TextBox 9">
            <a:extLst>
              <a:ext uri="{FF2B5EF4-FFF2-40B4-BE49-F238E27FC236}">
                <a16:creationId xmlns:a16="http://schemas.microsoft.com/office/drawing/2014/main" id="{43ED12D2-5010-4023-8F8D-A632CECF36BE}"/>
              </a:ext>
            </a:extLst>
          </p:cNvPr>
          <p:cNvSpPr txBox="1"/>
          <p:nvPr/>
        </p:nvSpPr>
        <p:spPr>
          <a:xfrm>
            <a:off x="2125847" y="5884570"/>
            <a:ext cx="4489674" cy="523220"/>
          </a:xfrm>
          <a:prstGeom prst="rect">
            <a:avLst/>
          </a:prstGeom>
          <a:noFill/>
        </p:spPr>
        <p:txBody>
          <a:bodyPr wrap="square" rtlCol="0">
            <a:spAutoFit/>
          </a:bodyPr>
          <a:lstStyle/>
          <a:p>
            <a:r>
              <a:rPr lang="ru-RU" sz="1400" dirty="0">
                <a:solidFill>
                  <a:srgbClr val="002060"/>
                </a:solidFill>
              </a:rPr>
              <a:t>Объекты, внесенные в ресурс из комплектов Госгеолкарты-1000/3 и 200/2</a:t>
            </a:r>
          </a:p>
        </p:txBody>
      </p:sp>
      <p:sp>
        <p:nvSpPr>
          <p:cNvPr id="11" name="Прямоугольник 10">
            <a:extLst>
              <a:ext uri="{FF2B5EF4-FFF2-40B4-BE49-F238E27FC236}">
                <a16:creationId xmlns:a16="http://schemas.microsoft.com/office/drawing/2014/main" id="{6571A294-4D62-4551-973C-258994BD4AD3}"/>
              </a:ext>
            </a:extLst>
          </p:cNvPr>
          <p:cNvSpPr/>
          <p:nvPr/>
        </p:nvSpPr>
        <p:spPr>
          <a:xfrm>
            <a:off x="2082687" y="5026076"/>
            <a:ext cx="4332940" cy="338554"/>
          </a:xfrm>
          <a:prstGeom prst="rect">
            <a:avLst/>
          </a:prstGeom>
        </p:spPr>
        <p:txBody>
          <a:bodyPr wrap="square">
            <a:spAutoFit/>
          </a:bodyPr>
          <a:lstStyle/>
          <a:p>
            <a:r>
              <a:rPr lang="ru-RU" sz="1600" b="1" dirty="0">
                <a:solidFill>
                  <a:srgbClr val="FF0000"/>
                </a:solidFill>
                <a:latin typeface="Arial" panose="020B0604020202020204" pitchFamily="34" charset="0"/>
                <a:cs typeface="Arial" panose="020B0604020202020204" pitchFamily="34" charset="0"/>
              </a:rPr>
              <a:t>Оцененный потенциал</a:t>
            </a:r>
            <a:endParaRPr lang="ru-RU" sz="1600" b="1" dirty="0">
              <a:solidFill>
                <a:srgbClr val="FF0000"/>
              </a:solidFill>
            </a:endParaRPr>
          </a:p>
        </p:txBody>
      </p:sp>
      <p:sp>
        <p:nvSpPr>
          <p:cNvPr id="12" name="Прямоугольник 11">
            <a:extLst>
              <a:ext uri="{FF2B5EF4-FFF2-40B4-BE49-F238E27FC236}">
                <a16:creationId xmlns:a16="http://schemas.microsoft.com/office/drawing/2014/main" id="{6EA87DDA-1598-45FA-B417-805585E36D1E}"/>
              </a:ext>
            </a:extLst>
          </p:cNvPr>
          <p:cNvSpPr/>
          <p:nvPr/>
        </p:nvSpPr>
        <p:spPr>
          <a:xfrm>
            <a:off x="2125847" y="5638211"/>
            <a:ext cx="4332940" cy="338554"/>
          </a:xfrm>
          <a:prstGeom prst="rect">
            <a:avLst/>
          </a:prstGeom>
        </p:spPr>
        <p:txBody>
          <a:bodyPr wrap="square">
            <a:spAutoFit/>
          </a:bodyPr>
          <a:lstStyle/>
          <a:p>
            <a:r>
              <a:rPr lang="ru-RU" sz="1600" b="1" dirty="0">
                <a:solidFill>
                  <a:srgbClr val="0070C0"/>
                </a:solidFill>
                <a:latin typeface="Arial" panose="020B0604020202020204" pitchFamily="34" charset="0"/>
                <a:cs typeface="Arial" panose="020B0604020202020204" pitchFamily="34" charset="0"/>
              </a:rPr>
              <a:t>Нераскрытый потенциал</a:t>
            </a:r>
            <a:endParaRPr lang="ru-RU" sz="1600" b="1" dirty="0">
              <a:solidFill>
                <a:srgbClr val="0070C0"/>
              </a:solidFill>
            </a:endParaRPr>
          </a:p>
        </p:txBody>
      </p:sp>
      <p:pic>
        <p:nvPicPr>
          <p:cNvPr id="13" name="Рисунок 12"/>
          <p:cNvPicPr>
            <a:picLocks noChangeAspect="1"/>
          </p:cNvPicPr>
          <p:nvPr/>
        </p:nvPicPr>
        <p:blipFill>
          <a:blip r:embed="rId3"/>
          <a:stretch>
            <a:fillRect/>
          </a:stretch>
        </p:blipFill>
        <p:spPr>
          <a:xfrm>
            <a:off x="303744" y="1169317"/>
            <a:ext cx="7188200" cy="3877527"/>
          </a:xfrm>
          <a:prstGeom prst="rect">
            <a:avLst/>
          </a:prstGeom>
        </p:spPr>
      </p:pic>
      <p:sp>
        <p:nvSpPr>
          <p:cNvPr id="14" name="Freeform 92">
            <a:extLst>
              <a:ext uri="{FF2B5EF4-FFF2-40B4-BE49-F238E27FC236}">
                <a16:creationId xmlns:a16="http://schemas.microsoft.com/office/drawing/2014/main" id="{762ED7E2-8DA8-4342-AC0A-A2B95AA67FA1}"/>
              </a:ext>
            </a:extLst>
          </p:cNvPr>
          <p:cNvSpPr>
            <a:spLocks/>
          </p:cNvSpPr>
          <p:nvPr/>
        </p:nvSpPr>
        <p:spPr bwMode="auto">
          <a:xfrm>
            <a:off x="9734839" y="1869478"/>
            <a:ext cx="1365694" cy="2379260"/>
          </a:xfrm>
          <a:custGeom>
            <a:avLst/>
            <a:gdLst>
              <a:gd name="T0" fmla="*/ 191 w 731"/>
              <a:gd name="T1" fmla="*/ 0 h 1301"/>
              <a:gd name="T2" fmla="*/ 682 w 731"/>
              <a:gd name="T3" fmla="*/ 420 h 1301"/>
              <a:gd name="T4" fmla="*/ 645 w 731"/>
              <a:gd name="T5" fmla="*/ 890 h 1301"/>
              <a:gd name="T6" fmla="*/ 160 w 731"/>
              <a:gd name="T7" fmla="*/ 1223 h 1301"/>
              <a:gd name="T8" fmla="*/ 127 w 731"/>
              <a:gd name="T9" fmla="*/ 1301 h 1301"/>
              <a:gd name="T10" fmla="*/ 0 w 731"/>
              <a:gd name="T11" fmla="*/ 1043 h 1301"/>
              <a:gd name="T12" fmla="*/ 127 w 731"/>
              <a:gd name="T13" fmla="*/ 784 h 1301"/>
              <a:gd name="T14" fmla="*/ 158 w 731"/>
              <a:gd name="T15" fmla="*/ 858 h 1301"/>
              <a:gd name="T16" fmla="*/ 324 w 731"/>
              <a:gd name="T17" fmla="*/ 726 h 1301"/>
              <a:gd name="T18" fmla="*/ 339 w 731"/>
              <a:gd name="T19" fmla="*/ 530 h 1301"/>
              <a:gd name="T20" fmla="*/ 181 w 731"/>
              <a:gd name="T21" fmla="*/ 368 h 1301"/>
              <a:gd name="T22" fmla="*/ 276 w 731"/>
              <a:gd name="T23" fmla="*/ 174 h 1301"/>
              <a:gd name="T24" fmla="*/ 191 w 731"/>
              <a:gd name="T25"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1" h="1301">
                <a:moveTo>
                  <a:pt x="191" y="0"/>
                </a:moveTo>
                <a:cubicBezTo>
                  <a:pt x="416" y="35"/>
                  <a:pt x="609" y="194"/>
                  <a:pt x="682" y="420"/>
                </a:cubicBezTo>
                <a:cubicBezTo>
                  <a:pt x="731" y="570"/>
                  <a:pt x="722" y="738"/>
                  <a:pt x="645" y="890"/>
                </a:cubicBezTo>
                <a:cubicBezTo>
                  <a:pt x="549" y="1076"/>
                  <a:pt x="367" y="1201"/>
                  <a:pt x="160" y="1223"/>
                </a:cubicBezTo>
                <a:lnTo>
                  <a:pt x="127" y="1301"/>
                </a:lnTo>
                <a:lnTo>
                  <a:pt x="0" y="1043"/>
                </a:lnTo>
                <a:lnTo>
                  <a:pt x="127" y="784"/>
                </a:lnTo>
                <a:lnTo>
                  <a:pt x="158" y="858"/>
                </a:lnTo>
                <a:cubicBezTo>
                  <a:pt x="230" y="840"/>
                  <a:pt x="290" y="792"/>
                  <a:pt x="324" y="726"/>
                </a:cubicBezTo>
                <a:cubicBezTo>
                  <a:pt x="356" y="663"/>
                  <a:pt x="359" y="593"/>
                  <a:pt x="339" y="530"/>
                </a:cubicBezTo>
                <a:cubicBezTo>
                  <a:pt x="314" y="453"/>
                  <a:pt x="254" y="394"/>
                  <a:pt x="181" y="368"/>
                </a:cubicBezTo>
                <a:lnTo>
                  <a:pt x="276" y="174"/>
                </a:lnTo>
                <a:lnTo>
                  <a:pt x="191"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5" name="Freeform 93">
            <a:extLst>
              <a:ext uri="{FF2B5EF4-FFF2-40B4-BE49-F238E27FC236}">
                <a16:creationId xmlns:a16="http://schemas.microsoft.com/office/drawing/2014/main" id="{3AEED9D0-F431-4EE6-8193-F3130B264EA0}"/>
              </a:ext>
            </a:extLst>
          </p:cNvPr>
          <p:cNvSpPr>
            <a:spLocks/>
          </p:cNvSpPr>
          <p:nvPr/>
        </p:nvSpPr>
        <p:spPr bwMode="auto">
          <a:xfrm>
            <a:off x="8724720" y="1714740"/>
            <a:ext cx="1484702" cy="2397716"/>
          </a:xfrm>
          <a:custGeom>
            <a:avLst/>
            <a:gdLst>
              <a:gd name="T0" fmla="*/ 608 w 794"/>
              <a:gd name="T1" fmla="*/ 1311 h 1311"/>
              <a:gd name="T2" fmla="*/ 49 w 794"/>
              <a:gd name="T3" fmla="*/ 884 h 1311"/>
              <a:gd name="T4" fmla="*/ 87 w 794"/>
              <a:gd name="T5" fmla="*/ 414 h 1311"/>
              <a:gd name="T6" fmla="*/ 634 w 794"/>
              <a:gd name="T7" fmla="*/ 78 h 1311"/>
              <a:gd name="T8" fmla="*/ 667 w 794"/>
              <a:gd name="T9" fmla="*/ 0 h 1311"/>
              <a:gd name="T10" fmla="*/ 794 w 794"/>
              <a:gd name="T11" fmla="*/ 259 h 1311"/>
              <a:gd name="T12" fmla="*/ 667 w 794"/>
              <a:gd name="T13" fmla="*/ 517 h 1311"/>
              <a:gd name="T14" fmla="*/ 634 w 794"/>
              <a:gd name="T15" fmla="*/ 439 h 1311"/>
              <a:gd name="T16" fmla="*/ 408 w 794"/>
              <a:gd name="T17" fmla="*/ 578 h 1311"/>
              <a:gd name="T18" fmla="*/ 392 w 794"/>
              <a:gd name="T19" fmla="*/ 774 h 1311"/>
              <a:gd name="T20" fmla="*/ 606 w 794"/>
              <a:gd name="T21" fmla="*/ 948 h 1311"/>
              <a:gd name="T22" fmla="*/ 518 w 794"/>
              <a:gd name="T23" fmla="*/ 1128 h 1311"/>
              <a:gd name="T24" fmla="*/ 608 w 794"/>
              <a:gd name="T25" fmla="*/ 1311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4" h="1311">
                <a:moveTo>
                  <a:pt x="608" y="1311"/>
                </a:moveTo>
                <a:cubicBezTo>
                  <a:pt x="357" y="1299"/>
                  <a:pt x="130" y="1134"/>
                  <a:pt x="49" y="884"/>
                </a:cubicBezTo>
                <a:cubicBezTo>
                  <a:pt x="0" y="734"/>
                  <a:pt x="9" y="566"/>
                  <a:pt x="87" y="414"/>
                </a:cubicBezTo>
                <a:cubicBezTo>
                  <a:pt x="192" y="208"/>
                  <a:pt x="403" y="78"/>
                  <a:pt x="634" y="78"/>
                </a:cubicBezTo>
                <a:lnTo>
                  <a:pt x="667" y="0"/>
                </a:lnTo>
                <a:lnTo>
                  <a:pt x="794" y="259"/>
                </a:lnTo>
                <a:lnTo>
                  <a:pt x="667" y="517"/>
                </a:lnTo>
                <a:lnTo>
                  <a:pt x="634" y="439"/>
                </a:lnTo>
                <a:cubicBezTo>
                  <a:pt x="539" y="439"/>
                  <a:pt x="451" y="493"/>
                  <a:pt x="408" y="578"/>
                </a:cubicBezTo>
                <a:cubicBezTo>
                  <a:pt x="376" y="641"/>
                  <a:pt x="372" y="711"/>
                  <a:pt x="392" y="774"/>
                </a:cubicBezTo>
                <a:cubicBezTo>
                  <a:pt x="424" y="872"/>
                  <a:pt x="510" y="937"/>
                  <a:pt x="606" y="948"/>
                </a:cubicBezTo>
                <a:lnTo>
                  <a:pt x="518" y="1128"/>
                </a:lnTo>
                <a:lnTo>
                  <a:pt x="608" y="1311"/>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7" name="TextBox 31">
            <a:extLst>
              <a:ext uri="{FF2B5EF4-FFF2-40B4-BE49-F238E27FC236}">
                <a16:creationId xmlns:a16="http://schemas.microsoft.com/office/drawing/2014/main" id="{05F163E0-8B4A-473C-9E33-AB64EB5E8A1E}"/>
              </a:ext>
            </a:extLst>
          </p:cNvPr>
          <p:cNvSpPr txBox="1"/>
          <p:nvPr/>
        </p:nvSpPr>
        <p:spPr>
          <a:xfrm>
            <a:off x="9089462" y="2158970"/>
            <a:ext cx="755218" cy="326471"/>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b="1" dirty="0">
                <a:solidFill>
                  <a:schemeClr val="bg1"/>
                </a:solidFill>
              </a:rPr>
              <a:t>46 938</a:t>
            </a:r>
          </a:p>
        </p:txBody>
      </p:sp>
      <p:sp>
        <p:nvSpPr>
          <p:cNvPr id="18" name="TextBox 32">
            <a:extLst>
              <a:ext uri="{FF2B5EF4-FFF2-40B4-BE49-F238E27FC236}">
                <a16:creationId xmlns:a16="http://schemas.microsoft.com/office/drawing/2014/main" id="{3D6CF052-DDFB-468D-894E-3243B1AFFD10}"/>
              </a:ext>
            </a:extLst>
          </p:cNvPr>
          <p:cNvSpPr txBox="1"/>
          <p:nvPr/>
        </p:nvSpPr>
        <p:spPr>
          <a:xfrm>
            <a:off x="9880012" y="3534492"/>
            <a:ext cx="755217" cy="338554"/>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600" b="1" dirty="0">
                <a:solidFill>
                  <a:schemeClr val="bg1"/>
                </a:solidFill>
              </a:rPr>
              <a:t>62277</a:t>
            </a:r>
          </a:p>
        </p:txBody>
      </p:sp>
      <p:sp>
        <p:nvSpPr>
          <p:cNvPr id="3" name="Прямоугольник 5">
            <a:extLst>
              <a:ext uri="{FF2B5EF4-FFF2-40B4-BE49-F238E27FC236}">
                <a16:creationId xmlns:a16="http://schemas.microsoft.com/office/drawing/2014/main" id="{2F71E668-F1ED-9C76-1639-FDBBE5F8FE75}"/>
              </a:ext>
            </a:extLst>
          </p:cNvPr>
          <p:cNvSpPr>
            <a:spLocks noChangeArrowheads="1"/>
          </p:cNvSpPr>
          <p:nvPr/>
        </p:nvSpPr>
        <p:spPr bwMode="auto">
          <a:xfrm>
            <a:off x="1524000" y="137696"/>
            <a:ext cx="9144000" cy="369332"/>
          </a:xfrm>
          <a:prstGeom prst="rect">
            <a:avLst/>
          </a:prstGeom>
          <a:noFill/>
          <a:ln w="9525">
            <a:noFill/>
            <a:miter lim="800000"/>
            <a:headEnd/>
            <a:tailEnd/>
          </a:ln>
        </p:spPr>
        <p:txBody>
          <a:bodyPr>
            <a:spAutoFit/>
          </a:bodyPr>
          <a:lstStyle/>
          <a:p>
            <a:pPr algn="ctr"/>
            <a:r>
              <a:rPr lang="ru-RU" b="1" dirty="0">
                <a:solidFill>
                  <a:srgbClr val="002060"/>
                </a:solidFill>
                <a:latin typeface="Arial" panose="020B0604020202020204" pitchFamily="34" charset="0"/>
                <a:cs typeface="Arial" panose="020B0604020202020204" pitchFamily="34" charset="0"/>
              </a:rPr>
              <a:t>Результаты оценочного этапа мониторинга</a:t>
            </a:r>
          </a:p>
        </p:txBody>
      </p:sp>
      <p:sp>
        <p:nvSpPr>
          <p:cNvPr id="5" name="Прямоугольник 4">
            <a:extLst>
              <a:ext uri="{FF2B5EF4-FFF2-40B4-BE49-F238E27FC236}">
                <a16:creationId xmlns:a16="http://schemas.microsoft.com/office/drawing/2014/main" id="{CD6FC106-03DF-C892-BAEA-61C8B2A363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22645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6D863A-4E20-6C5B-9168-522BE5F48668}"/>
              </a:ext>
            </a:extLst>
          </p:cNvPr>
          <p:cNvSpPr txBox="1"/>
          <p:nvPr/>
        </p:nvSpPr>
        <p:spPr>
          <a:xfrm>
            <a:off x="128336" y="656419"/>
            <a:ext cx="11935327" cy="830997"/>
          </a:xfrm>
          <a:prstGeom prst="rect">
            <a:avLst/>
          </a:prstGeom>
          <a:noFill/>
        </p:spPr>
        <p:txBody>
          <a:bodyPr wrap="square">
            <a:spAutoFit/>
          </a:bodyPr>
          <a:lstStyle/>
          <a:p>
            <a:pPr indent="450215" algn="just">
              <a:spcBef>
                <a:spcPts val="0"/>
              </a:spcBef>
              <a:spcAft>
                <a:spcPts val="0"/>
              </a:spcAft>
            </a:pPr>
            <a:r>
              <a:rPr lang="ru-RU" sz="1200" dirty="0">
                <a:effectLst/>
                <a:latin typeface="Franklin Gothic Book" panose="020B0503020102020204" pitchFamily="34" charset="0"/>
                <a:ea typeface="Times New Roman" panose="02020603050405020304" pitchFamily="18" charset="0"/>
              </a:rPr>
              <a:t>Перечень геологических задач и мероприятий </a:t>
            </a:r>
            <a:r>
              <a:rPr lang="ru-RU" sz="1200" dirty="0">
                <a:effectLst/>
                <a:latin typeface="Franklin Gothic Book" panose="020B0503020102020204" pitchFamily="34" charset="0"/>
              </a:rPr>
              <a:t>мониторинга Госгеолкарты-1000/3 территории Российской Федерации и её континентального шельфа по группам листов в пределах серийных легенд к Госгеолкарте-1000 (согласованный с Роснедрами).</a:t>
            </a:r>
          </a:p>
          <a:p>
            <a:pPr indent="450215" algn="just">
              <a:spcBef>
                <a:spcPts val="0"/>
              </a:spcBef>
              <a:spcAft>
                <a:spcPts val="0"/>
              </a:spcAft>
            </a:pPr>
            <a:r>
              <a:rPr lang="ru-RU" sz="1200" dirty="0">
                <a:effectLst/>
                <a:latin typeface="Franklin Gothic Book" panose="020B0503020102020204" pitchFamily="34" charset="0"/>
                <a:ea typeface="Calibri" panose="020F0502020204030204" pitchFamily="34" charset="0"/>
              </a:rPr>
              <a:t>График первичной загрузки отдельных номенклатурных листов в единую геолого-картографическую модель территории России для последующего введения их в режим мониторинга (согласованный с Роснедрами).</a:t>
            </a:r>
          </a:p>
        </p:txBody>
      </p:sp>
      <p:pic>
        <p:nvPicPr>
          <p:cNvPr id="8" name="Рисунок 7">
            <a:extLst>
              <a:ext uri="{FF2B5EF4-FFF2-40B4-BE49-F238E27FC236}">
                <a16:creationId xmlns:a16="http://schemas.microsoft.com/office/drawing/2014/main" id="{6B4571E1-7EC1-43DA-03DF-6C4D634AA41D}"/>
              </a:ext>
            </a:extLst>
          </p:cNvPr>
          <p:cNvPicPr>
            <a:picLocks noChangeAspect="1"/>
          </p:cNvPicPr>
          <p:nvPr/>
        </p:nvPicPr>
        <p:blipFill>
          <a:blip r:embed="rId3"/>
          <a:stretch>
            <a:fillRect/>
          </a:stretch>
        </p:blipFill>
        <p:spPr>
          <a:xfrm>
            <a:off x="128336" y="1560302"/>
            <a:ext cx="8858250" cy="4641279"/>
          </a:xfrm>
          <a:prstGeom prst="rect">
            <a:avLst/>
          </a:prstGeom>
          <a:ln>
            <a:solidFill>
              <a:schemeClr val="tx1"/>
            </a:solidFill>
          </a:ln>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4223BA69-8895-1F90-F9F4-D4924A6D4D6A}"/>
              </a:ext>
            </a:extLst>
          </p:cNvPr>
          <p:cNvPicPr>
            <a:picLocks noChangeAspect="1"/>
          </p:cNvPicPr>
          <p:nvPr/>
        </p:nvPicPr>
        <p:blipFill>
          <a:blip r:embed="rId4"/>
          <a:stretch>
            <a:fillRect/>
          </a:stretch>
        </p:blipFill>
        <p:spPr>
          <a:xfrm>
            <a:off x="6451600" y="3164918"/>
            <a:ext cx="5355798" cy="3555386"/>
          </a:xfrm>
          <a:prstGeom prst="rect">
            <a:avLst/>
          </a:prstGeom>
          <a:ln>
            <a:solidFill>
              <a:schemeClr val="tx1"/>
            </a:solidFill>
          </a:ln>
          <a:effectLst>
            <a:outerShdw blurRad="50800" dist="38100" dir="2700000" algn="tl" rotWithShape="0">
              <a:prstClr val="black">
                <a:alpha val="40000"/>
              </a:prstClr>
            </a:outerShdw>
          </a:effectLst>
        </p:spPr>
      </p:pic>
      <p:sp>
        <p:nvSpPr>
          <p:cNvPr id="3" name="Прямоугольник 5">
            <a:extLst>
              <a:ext uri="{FF2B5EF4-FFF2-40B4-BE49-F238E27FC236}">
                <a16:creationId xmlns:a16="http://schemas.microsoft.com/office/drawing/2014/main" id="{74A669EB-1272-21C5-B478-1B198B92266C}"/>
              </a:ext>
            </a:extLst>
          </p:cNvPr>
          <p:cNvSpPr>
            <a:spLocks noChangeArrowheads="1"/>
          </p:cNvSpPr>
          <p:nvPr/>
        </p:nvSpPr>
        <p:spPr bwMode="auto">
          <a:xfrm>
            <a:off x="1524000" y="137696"/>
            <a:ext cx="9144000" cy="369332"/>
          </a:xfrm>
          <a:prstGeom prst="rect">
            <a:avLst/>
          </a:prstGeom>
          <a:noFill/>
          <a:ln w="9525">
            <a:noFill/>
            <a:miter lim="800000"/>
            <a:headEnd/>
            <a:tailEnd/>
          </a:ln>
        </p:spPr>
        <p:txBody>
          <a:bodyPr>
            <a:spAutoFit/>
          </a:bodyPr>
          <a:lstStyle/>
          <a:p>
            <a:pPr algn="ctr"/>
            <a:r>
              <a:rPr lang="ru-RU" b="1" dirty="0">
                <a:solidFill>
                  <a:srgbClr val="002060"/>
                </a:solidFill>
                <a:latin typeface="Arial" panose="020B0604020202020204" pitchFamily="34" charset="0"/>
                <a:cs typeface="Arial" panose="020B0604020202020204" pitchFamily="34" charset="0"/>
              </a:rPr>
              <a:t>Результаты оценочного этапа мониторинга</a:t>
            </a:r>
          </a:p>
        </p:txBody>
      </p:sp>
      <p:sp>
        <p:nvSpPr>
          <p:cNvPr id="5" name="Прямоугольник 4">
            <a:extLst>
              <a:ext uri="{FF2B5EF4-FFF2-40B4-BE49-F238E27FC236}">
                <a16:creationId xmlns:a16="http://schemas.microsoft.com/office/drawing/2014/main" id="{6C4FC7A0-A4B1-556C-D351-88771BFBE77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пятиугольник 8">
            <a:extLst>
              <a:ext uri="{FF2B5EF4-FFF2-40B4-BE49-F238E27FC236}">
                <a16:creationId xmlns:a16="http://schemas.microsoft.com/office/drawing/2014/main" id="{60B64074-0A51-E107-E749-3EAFC4930751}"/>
              </a:ext>
            </a:extLst>
          </p:cNvPr>
          <p:cNvSpPr/>
          <p:nvPr/>
        </p:nvSpPr>
        <p:spPr>
          <a:xfrm>
            <a:off x="7610047" y="3399867"/>
            <a:ext cx="4569253" cy="247649"/>
          </a:xfrm>
          <a:prstGeom prst="homePlate">
            <a:avLst/>
          </a:prstGeom>
          <a:gradFill>
            <a:gsLst>
              <a:gs pos="0">
                <a:schemeClr val="accent2">
                  <a:lumMod val="75000"/>
                </a:schemeClr>
              </a:gs>
              <a:gs pos="100000">
                <a:srgbClr val="92D05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E335DBDA-86EE-5C08-412A-2DB7519F8214}"/>
              </a:ext>
            </a:extLst>
          </p:cNvPr>
          <p:cNvSpPr txBox="1"/>
          <p:nvPr/>
        </p:nvSpPr>
        <p:spPr>
          <a:xfrm>
            <a:off x="7521147" y="3421923"/>
            <a:ext cx="4898116" cy="247650"/>
          </a:xfrm>
          <a:prstGeom prst="rect">
            <a:avLst/>
          </a:prstGeom>
          <a:noFill/>
        </p:spPr>
        <p:txBody>
          <a:bodyPr wrap="square" rtlCol="0">
            <a:spAutoFit/>
          </a:bodyPr>
          <a:lstStyle/>
          <a:p>
            <a:r>
              <a:rPr lang="ru-RU" sz="1000" b="1" dirty="0">
                <a:solidFill>
                  <a:schemeClr val="bg1"/>
                </a:solidFill>
              </a:rPr>
              <a:t>2020 2021 2022 2023 2024 2025 2026  2027 2028  2029 2030 2031 2032 </a:t>
            </a:r>
          </a:p>
        </p:txBody>
      </p:sp>
    </p:spTree>
    <p:extLst>
      <p:ext uri="{BB962C8B-B14F-4D97-AF65-F5344CB8AC3E}">
        <p14:creationId xmlns:p14="http://schemas.microsoft.com/office/powerpoint/2010/main" val="4159225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132348" y="3993741"/>
            <a:ext cx="3999548" cy="2790310"/>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3815C61B-BFDF-DC9C-0DD7-E049AD14D972}"/>
              </a:ext>
            </a:extLst>
          </p:cNvPr>
          <p:cNvSpPr txBox="1"/>
          <p:nvPr/>
        </p:nvSpPr>
        <p:spPr>
          <a:xfrm>
            <a:off x="132348" y="702663"/>
            <a:ext cx="11985858" cy="646331"/>
          </a:xfrm>
          <a:prstGeom prst="rect">
            <a:avLst/>
          </a:prstGeom>
          <a:noFill/>
        </p:spPr>
        <p:txBody>
          <a:bodyPr wrap="square">
            <a:spAutoFit/>
          </a:bodyPr>
          <a:lstStyle/>
          <a:p>
            <a:pPr marL="171450" indent="-171450" algn="just">
              <a:spcBef>
                <a:spcPts val="0"/>
              </a:spcBef>
              <a:spcAft>
                <a:spcPts val="0"/>
              </a:spcAft>
              <a:buFont typeface="Wingdings" panose="05000000000000000000" pitchFamily="2" charset="2"/>
              <a:buChar char="§"/>
            </a:pPr>
            <a:r>
              <a:rPr lang="ru-RU" sz="1200" dirty="0">
                <a:effectLst/>
                <a:latin typeface="Franklin Gothic Book" panose="020B0503020102020204" pitchFamily="34" charset="0"/>
              </a:rPr>
              <a:t>Актуализированные комплекты Госгеолкарты-1000/3, увязанные по группам листов, </a:t>
            </a:r>
            <a:r>
              <a:rPr lang="ru-RU" sz="1200" dirty="0">
                <a:effectLst/>
                <a:latin typeface="Franklin Gothic Book" panose="020B0503020102020204" pitchFamily="34" charset="0"/>
                <a:ea typeface="Times New Roman" panose="02020603050405020304" pitchFamily="18" charset="0"/>
              </a:rPr>
              <a:t>сопровождаемые массивом атрибутивной и пространственной информации</a:t>
            </a:r>
            <a:r>
              <a:rPr lang="ru-RU" sz="1200" dirty="0">
                <a:effectLst/>
                <a:latin typeface="Franklin Gothic Book" panose="020B0503020102020204" pitchFamily="34" charset="0"/>
              </a:rPr>
              <a:t>.</a:t>
            </a:r>
          </a:p>
          <a:p>
            <a:pPr marL="171450" indent="-171450" algn="just">
              <a:spcBef>
                <a:spcPts val="0"/>
              </a:spcBef>
              <a:spcAft>
                <a:spcPts val="0"/>
              </a:spcAft>
              <a:buFont typeface="Wingdings" panose="05000000000000000000" pitchFamily="2" charset="2"/>
              <a:buChar char="§"/>
            </a:pPr>
            <a:r>
              <a:rPr lang="ru-RU" sz="1200" dirty="0">
                <a:effectLst/>
                <a:latin typeface="Franklin Gothic Book" panose="020B0503020102020204" pitchFamily="34" charset="0"/>
              </a:rPr>
              <a:t>Первичные и сопровождающие структурированные массивы геологической информации к комплектам Госгеолкарты-1000/3, карты фактического материала, х.</a:t>
            </a:r>
          </a:p>
          <a:p>
            <a:pPr marL="171450" indent="-171450" algn="just">
              <a:spcBef>
                <a:spcPts val="0"/>
              </a:spcBef>
              <a:spcAft>
                <a:spcPts val="0"/>
              </a:spcAft>
              <a:buFont typeface="Wingdings" panose="05000000000000000000" pitchFamily="2" charset="2"/>
              <a:buChar char="§"/>
            </a:pPr>
            <a:r>
              <a:rPr lang="ru-RU" sz="1200" dirty="0">
                <a:latin typeface="Franklin Gothic Book" panose="020B0503020102020204" pitchFamily="34" charset="0"/>
              </a:rPr>
              <a:t>Актуализированные по новым данным объяснительные записки к комплектам Госгеолкарты-1000.</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87" y="1416657"/>
            <a:ext cx="2391952" cy="2631056"/>
          </a:xfrm>
          <a:prstGeom prst="rect">
            <a:avLst/>
          </a:prstGeom>
          <a:ln>
            <a:solidFill>
              <a:schemeClr val="tx1"/>
            </a:solidFill>
          </a:ln>
          <a:effectLst>
            <a:outerShdw blurRad="50800" dist="38100" dir="2700000" algn="tl" rotWithShape="0">
              <a:prstClr val="black">
                <a:alpha val="40000"/>
              </a:prstClr>
            </a:outerShdw>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4587" y="2857595"/>
            <a:ext cx="3830500" cy="2705005"/>
          </a:xfrm>
          <a:prstGeom prst="rect">
            <a:avLst/>
          </a:prstGeom>
          <a:ln>
            <a:solidFill>
              <a:schemeClr val="tx1"/>
            </a:solidFill>
          </a:ln>
          <a:effectLst>
            <a:outerShdw blurRad="50800" dist="38100" dir="2700000" algn="tl" rotWithShape="0">
              <a:prstClr val="black">
                <a:alpha val="40000"/>
              </a:prstClr>
            </a:outerShdw>
          </a:effectLst>
        </p:spPr>
      </p:pic>
      <p:pic>
        <p:nvPicPr>
          <p:cNvPr id="8" name="Рисунок 7"/>
          <p:cNvPicPr>
            <a:picLocks noChangeAspect="1"/>
          </p:cNvPicPr>
          <p:nvPr/>
        </p:nvPicPr>
        <p:blipFill rotWithShape="1">
          <a:blip r:embed="rId6" cstate="print">
            <a:extLst>
              <a:ext uri="{28A0092B-C50C-407E-A947-70E740481C1C}">
                <a14:useLocalDpi xmlns:a14="http://schemas.microsoft.com/office/drawing/2010/main" val="0"/>
              </a:ext>
            </a:extLst>
          </a:blip>
          <a:srcRect r="38545"/>
          <a:stretch/>
        </p:blipFill>
        <p:spPr>
          <a:xfrm>
            <a:off x="2938989" y="1416657"/>
            <a:ext cx="3892742" cy="3411637"/>
          </a:xfrm>
          <a:prstGeom prst="rect">
            <a:avLst/>
          </a:prstGeom>
          <a:ln>
            <a:solidFill>
              <a:schemeClr val="tx1"/>
            </a:solidFill>
          </a:ln>
          <a:effectLst>
            <a:outerShdw blurRad="50800" dist="38100" dir="2700000" algn="tl" rotWithShape="0">
              <a:prstClr val="black">
                <a:alpha val="40000"/>
              </a:prstClr>
            </a:outerShdw>
          </a:effectLst>
        </p:spPr>
      </p:pic>
      <p:pic>
        <p:nvPicPr>
          <p:cNvPr id="10" name="Рисунок 9"/>
          <p:cNvPicPr>
            <a:picLocks noChangeAspect="1"/>
          </p:cNvPicPr>
          <p:nvPr/>
        </p:nvPicPr>
        <p:blipFill rotWithShape="1">
          <a:blip r:embed="rId7" cstate="print">
            <a:extLst>
              <a:ext uri="{28A0092B-C50C-407E-A947-70E740481C1C}">
                <a14:useLocalDpi xmlns:a14="http://schemas.microsoft.com/office/drawing/2010/main" val="0"/>
              </a:ext>
            </a:extLst>
          </a:blip>
          <a:srcRect b="11196"/>
          <a:stretch/>
        </p:blipFill>
        <p:spPr>
          <a:xfrm>
            <a:off x="3241419" y="4536001"/>
            <a:ext cx="3590312" cy="2248050"/>
          </a:xfrm>
          <a:prstGeom prst="rect">
            <a:avLst/>
          </a:prstGeom>
          <a:ln>
            <a:solidFill>
              <a:schemeClr val="tx1"/>
            </a:solidFill>
          </a:ln>
          <a:effectLst>
            <a:outerShdw blurRad="50800" dist="38100" dir="2700000" algn="tl" rotWithShape="0">
              <a:prstClr val="black">
                <a:alpha val="40000"/>
              </a:prstClr>
            </a:outerShdw>
          </a:effectLst>
        </p:spPr>
      </p:pic>
      <p:pic>
        <p:nvPicPr>
          <p:cNvPr id="11" name="Рисунок 10"/>
          <p:cNvPicPr>
            <a:picLocks noChangeAspect="1"/>
          </p:cNvPicPr>
          <p:nvPr/>
        </p:nvPicPr>
        <p:blipFill>
          <a:blip r:embed="rId8"/>
          <a:stretch>
            <a:fillRect/>
          </a:stretch>
        </p:blipFill>
        <p:spPr>
          <a:xfrm>
            <a:off x="6949290" y="1416657"/>
            <a:ext cx="2858545" cy="3733800"/>
          </a:xfrm>
          <a:prstGeom prst="rect">
            <a:avLst/>
          </a:prstGeom>
          <a:ln>
            <a:solidFill>
              <a:schemeClr val="tx1"/>
            </a:solidFill>
          </a:ln>
          <a:effectLst>
            <a:outerShdw blurRad="50800" dist="38100" dir="2700000" algn="tl" rotWithShape="0">
              <a:prstClr val="black">
                <a:alpha val="40000"/>
              </a:prstClr>
            </a:outerShdw>
          </a:effectLst>
        </p:spPr>
      </p:pic>
      <p:pic>
        <p:nvPicPr>
          <p:cNvPr id="12" name="Рисунок 11"/>
          <p:cNvPicPr>
            <a:picLocks noChangeAspect="1"/>
          </p:cNvPicPr>
          <p:nvPr/>
        </p:nvPicPr>
        <p:blipFill>
          <a:blip r:embed="rId9"/>
          <a:stretch>
            <a:fillRect/>
          </a:stretch>
        </p:blipFill>
        <p:spPr>
          <a:xfrm>
            <a:off x="9179037" y="2411057"/>
            <a:ext cx="2939169" cy="4054368"/>
          </a:xfrm>
          <a:prstGeom prst="rect">
            <a:avLst/>
          </a:prstGeom>
          <a:ln>
            <a:solidFill>
              <a:schemeClr val="tx1"/>
            </a:solidFill>
          </a:ln>
          <a:effectLst>
            <a:outerShdw blurRad="50800" dist="38100" dir="2700000" algn="tl" rotWithShape="0">
              <a:prstClr val="black">
                <a:alpha val="40000"/>
              </a:prstClr>
            </a:outerShdw>
          </a:effectLst>
        </p:spPr>
      </p:pic>
      <p:sp>
        <p:nvSpPr>
          <p:cNvPr id="6" name="Прямоугольник 5">
            <a:extLst>
              <a:ext uri="{FF2B5EF4-FFF2-40B4-BE49-F238E27FC236}">
                <a16:creationId xmlns:a16="http://schemas.microsoft.com/office/drawing/2014/main" id="{DDF09AF9-BD59-AB20-6CB6-E946965B65A1}"/>
              </a:ext>
            </a:extLst>
          </p:cNvPr>
          <p:cNvSpPr>
            <a:spLocks noChangeArrowheads="1"/>
          </p:cNvSpPr>
          <p:nvPr/>
        </p:nvSpPr>
        <p:spPr bwMode="auto">
          <a:xfrm>
            <a:off x="1524000" y="137696"/>
            <a:ext cx="9144000" cy="369332"/>
          </a:xfrm>
          <a:prstGeom prst="rect">
            <a:avLst/>
          </a:prstGeom>
          <a:noFill/>
          <a:ln w="9525">
            <a:noFill/>
            <a:miter lim="800000"/>
            <a:headEnd/>
            <a:tailEnd/>
          </a:ln>
        </p:spPr>
        <p:txBody>
          <a:bodyPr>
            <a:spAutoFit/>
          </a:bodyPr>
          <a:lstStyle/>
          <a:p>
            <a:pPr algn="ctr"/>
            <a:r>
              <a:rPr lang="ru-RU" b="1" dirty="0">
                <a:solidFill>
                  <a:srgbClr val="002060"/>
                </a:solidFill>
                <a:latin typeface="Arial" panose="020B0604020202020204" pitchFamily="34" charset="0"/>
                <a:cs typeface="Arial" panose="020B0604020202020204" pitchFamily="34" charset="0"/>
              </a:rPr>
              <a:t>Результаты подготовительного этапа мониторинга</a:t>
            </a:r>
          </a:p>
        </p:txBody>
      </p:sp>
      <p:sp>
        <p:nvSpPr>
          <p:cNvPr id="7" name="Прямоугольник 6">
            <a:extLst>
              <a:ext uri="{FF2B5EF4-FFF2-40B4-BE49-F238E27FC236}">
                <a16:creationId xmlns:a16="http://schemas.microsoft.com/office/drawing/2014/main" id="{ABB68B89-48C9-EC21-02C8-462F643377C3}"/>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4955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Группа 20">
            <a:extLst>
              <a:ext uri="{FF2B5EF4-FFF2-40B4-BE49-F238E27FC236}">
                <a16:creationId xmlns:a16="http://schemas.microsoft.com/office/drawing/2014/main" id="{BEB9788E-D826-40B3-97B8-FA1D24B724E5}"/>
              </a:ext>
            </a:extLst>
          </p:cNvPr>
          <p:cNvGrpSpPr/>
          <p:nvPr/>
        </p:nvGrpSpPr>
        <p:grpSpPr>
          <a:xfrm>
            <a:off x="4333592" y="1520111"/>
            <a:ext cx="7627517" cy="5240525"/>
            <a:chOff x="2508472" y="1508105"/>
            <a:chExt cx="7120032" cy="4768793"/>
          </a:xfrm>
        </p:grpSpPr>
        <p:pic>
          <p:nvPicPr>
            <p:cNvPr id="9" name="Рисунок 8">
              <a:extLst>
                <a:ext uri="{FF2B5EF4-FFF2-40B4-BE49-F238E27FC236}">
                  <a16:creationId xmlns:a16="http://schemas.microsoft.com/office/drawing/2014/main" id="{C4B6765E-8151-F618-4CC1-0A8F6D4029C5}"/>
                </a:ext>
              </a:extLst>
            </p:cNvPr>
            <p:cNvPicPr>
              <a:picLocks noChangeAspect="1"/>
            </p:cNvPicPr>
            <p:nvPr/>
          </p:nvPicPr>
          <p:blipFill>
            <a:blip r:embed="rId3"/>
            <a:stretch>
              <a:fillRect/>
            </a:stretch>
          </p:blipFill>
          <p:spPr>
            <a:xfrm>
              <a:off x="2508472" y="1508105"/>
              <a:ext cx="7120032" cy="4768793"/>
            </a:xfrm>
            <a:prstGeom prst="rect">
              <a:avLst/>
            </a:prstGeom>
          </p:spPr>
        </p:pic>
        <p:sp>
          <p:nvSpPr>
            <p:cNvPr id="10" name="Звезда: 5 точек 9">
              <a:extLst>
                <a:ext uri="{FF2B5EF4-FFF2-40B4-BE49-F238E27FC236}">
                  <a16:creationId xmlns:a16="http://schemas.microsoft.com/office/drawing/2014/main" id="{DACB7D6A-DB15-80C2-8691-10D90B1D2977}"/>
                </a:ext>
              </a:extLst>
            </p:cNvPr>
            <p:cNvSpPr/>
            <p:nvPr/>
          </p:nvSpPr>
          <p:spPr>
            <a:xfrm>
              <a:off x="4363801" y="2563406"/>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везда: 5 точек 10">
              <a:extLst>
                <a:ext uri="{FF2B5EF4-FFF2-40B4-BE49-F238E27FC236}">
                  <a16:creationId xmlns:a16="http://schemas.microsoft.com/office/drawing/2014/main" id="{F4603076-DDE2-C55A-C858-B32E37F5E045}"/>
                </a:ext>
              </a:extLst>
            </p:cNvPr>
            <p:cNvSpPr/>
            <p:nvPr/>
          </p:nvSpPr>
          <p:spPr>
            <a:xfrm>
              <a:off x="4729561" y="2830106"/>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Звезда: 5 точек 11">
              <a:extLst>
                <a:ext uri="{FF2B5EF4-FFF2-40B4-BE49-F238E27FC236}">
                  <a16:creationId xmlns:a16="http://schemas.microsoft.com/office/drawing/2014/main" id="{FE15E79C-1555-FAC2-5DF0-06EE15A4BC50}"/>
                </a:ext>
              </a:extLst>
            </p:cNvPr>
            <p:cNvSpPr/>
            <p:nvPr/>
          </p:nvSpPr>
          <p:spPr>
            <a:xfrm>
              <a:off x="4182826" y="4216946"/>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Звезда: 5 точек 12">
              <a:extLst>
                <a:ext uri="{FF2B5EF4-FFF2-40B4-BE49-F238E27FC236}">
                  <a16:creationId xmlns:a16="http://schemas.microsoft.com/office/drawing/2014/main" id="{D3851878-5C32-8818-13D5-510A0EAB22A2}"/>
                </a:ext>
              </a:extLst>
            </p:cNvPr>
            <p:cNvSpPr/>
            <p:nvPr/>
          </p:nvSpPr>
          <p:spPr>
            <a:xfrm>
              <a:off x="4034634" y="2695506"/>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Звезда: 5 точек 13">
              <a:extLst>
                <a:ext uri="{FF2B5EF4-FFF2-40B4-BE49-F238E27FC236}">
                  <a16:creationId xmlns:a16="http://schemas.microsoft.com/office/drawing/2014/main" id="{4FF19D1F-6B37-20DF-BE2B-6025D14C144B}"/>
                </a:ext>
              </a:extLst>
            </p:cNvPr>
            <p:cNvSpPr/>
            <p:nvPr/>
          </p:nvSpPr>
          <p:spPr>
            <a:xfrm>
              <a:off x="4544776" y="3031398"/>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Звезда: 5 точек 14">
              <a:extLst>
                <a:ext uri="{FF2B5EF4-FFF2-40B4-BE49-F238E27FC236}">
                  <a16:creationId xmlns:a16="http://schemas.microsoft.com/office/drawing/2014/main" id="{CB6818E1-1476-9CCF-1A15-02EBC5646FC5}"/>
                </a:ext>
              </a:extLst>
            </p:cNvPr>
            <p:cNvSpPr/>
            <p:nvPr/>
          </p:nvSpPr>
          <p:spPr>
            <a:xfrm>
              <a:off x="5306776" y="4953552"/>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Звезда: 5 точек 15">
              <a:extLst>
                <a:ext uri="{FF2B5EF4-FFF2-40B4-BE49-F238E27FC236}">
                  <a16:creationId xmlns:a16="http://schemas.microsoft.com/office/drawing/2014/main" id="{1EFA88EA-B4D1-0F23-6864-907BACB09BF3}"/>
                </a:ext>
              </a:extLst>
            </p:cNvPr>
            <p:cNvSpPr/>
            <p:nvPr/>
          </p:nvSpPr>
          <p:spPr>
            <a:xfrm>
              <a:off x="6068488" y="3458032"/>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Звезда: 5 точек 16">
              <a:extLst>
                <a:ext uri="{FF2B5EF4-FFF2-40B4-BE49-F238E27FC236}">
                  <a16:creationId xmlns:a16="http://schemas.microsoft.com/office/drawing/2014/main" id="{52BD3699-8467-1361-F37F-5638EE8D3C03}"/>
                </a:ext>
              </a:extLst>
            </p:cNvPr>
            <p:cNvSpPr/>
            <p:nvPr/>
          </p:nvSpPr>
          <p:spPr>
            <a:xfrm>
              <a:off x="5799772" y="5033324"/>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Звезда: 5 точек 18">
              <a:extLst>
                <a:ext uri="{FF2B5EF4-FFF2-40B4-BE49-F238E27FC236}">
                  <a16:creationId xmlns:a16="http://schemas.microsoft.com/office/drawing/2014/main" id="{76F173CC-3C43-71B2-AF45-2882473AF3F6}"/>
                </a:ext>
              </a:extLst>
            </p:cNvPr>
            <p:cNvSpPr/>
            <p:nvPr/>
          </p:nvSpPr>
          <p:spPr>
            <a:xfrm>
              <a:off x="6863161" y="4873780"/>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Звезда: 5 точек 19">
              <a:extLst>
                <a:ext uri="{FF2B5EF4-FFF2-40B4-BE49-F238E27FC236}">
                  <a16:creationId xmlns:a16="http://schemas.microsoft.com/office/drawing/2014/main" id="{B2587C74-269B-FFCC-1ED9-2E816909FCBF}"/>
                </a:ext>
              </a:extLst>
            </p:cNvPr>
            <p:cNvSpPr/>
            <p:nvPr/>
          </p:nvSpPr>
          <p:spPr>
            <a:xfrm>
              <a:off x="7667521" y="3298488"/>
              <a:ext cx="180975" cy="15954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 name="TextBox 3">
            <a:extLst>
              <a:ext uri="{FF2B5EF4-FFF2-40B4-BE49-F238E27FC236}">
                <a16:creationId xmlns:a16="http://schemas.microsoft.com/office/drawing/2014/main" id="{406CD1D5-D4B9-A2C6-CB7E-6E3F87A09750}"/>
              </a:ext>
            </a:extLst>
          </p:cNvPr>
          <p:cNvSpPr txBox="1"/>
          <p:nvPr/>
        </p:nvSpPr>
        <p:spPr>
          <a:xfrm>
            <a:off x="102784" y="721024"/>
            <a:ext cx="11858325" cy="646331"/>
          </a:xfrm>
          <a:prstGeom prst="rect">
            <a:avLst/>
          </a:prstGeom>
          <a:noFill/>
        </p:spPr>
        <p:txBody>
          <a:bodyPr wrap="square">
            <a:spAutoFit/>
          </a:bodyPr>
          <a:lstStyle/>
          <a:p>
            <a:pPr algn="just">
              <a:spcBef>
                <a:spcPts val="900"/>
              </a:spcBef>
              <a:spcAft>
                <a:spcPts val="300"/>
              </a:spcAft>
            </a:pPr>
            <a:r>
              <a:rPr lang="ru-RU" sz="1200" dirty="0">
                <a:effectLst/>
                <a:latin typeface="Franklin Gothic Book" panose="020B0503020102020204" pitchFamily="34" charset="0"/>
                <a:ea typeface="Times New Roman" panose="02020603050405020304" pitchFamily="18" charset="0"/>
              </a:rPr>
              <a:t>Новые геолого-геофизические данные о</a:t>
            </a:r>
            <a:r>
              <a:rPr lang="ru-RU" sz="1200" dirty="0">
                <a:effectLst/>
                <a:latin typeface="Franklin Gothic Book" panose="020B0503020102020204" pitchFamily="34" charset="0"/>
              </a:rPr>
              <a:t> региональных особенностях геологического строения </a:t>
            </a:r>
            <a:r>
              <a:rPr lang="ru-RU" sz="1200" dirty="0">
                <a:effectLst/>
                <a:latin typeface="Franklin Gothic Book" panose="020B0503020102020204" pitchFamily="34" charset="0"/>
                <a:ea typeface="Geolnise"/>
              </a:rPr>
              <a:t>в области стратиграфии, петрологии, </a:t>
            </a:r>
            <a:r>
              <a:rPr lang="ru-RU" sz="1200" dirty="0">
                <a:effectLst/>
                <a:latin typeface="Franklin Gothic Book" panose="020B0503020102020204" pitchFamily="34" charset="0"/>
              </a:rPr>
              <a:t>тектоники, </a:t>
            </a:r>
            <a:r>
              <a:rPr lang="ru-RU" sz="1200" dirty="0">
                <a:effectLst/>
                <a:latin typeface="Franklin Gothic Book" panose="020B0503020102020204" pitchFamily="34" charset="0"/>
                <a:ea typeface="Geolnise"/>
              </a:rPr>
              <a:t>изотопной геохронологии</a:t>
            </a:r>
            <a:r>
              <a:rPr lang="ru-RU" sz="1200" dirty="0">
                <a:effectLst/>
                <a:latin typeface="Franklin Gothic Book" panose="020B0503020102020204" pitchFamily="34" charset="0"/>
              </a:rPr>
              <a:t> и минерагении (закономерностей размещения полезных ископаемых) по группам листов Госгеолкарты-1000/3,</a:t>
            </a:r>
            <a:r>
              <a:rPr lang="ru-RU" sz="1200" i="1" dirty="0">
                <a:effectLst/>
                <a:latin typeface="Franklin Gothic Book" panose="020B0503020102020204" pitchFamily="34" charset="0"/>
              </a:rPr>
              <a:t> </a:t>
            </a:r>
            <a:r>
              <a:rPr lang="ru-RU" sz="1200" dirty="0">
                <a:effectLst/>
                <a:latin typeface="Franklin Gothic Book" panose="020B0503020102020204" pitchFamily="34" charset="0"/>
              </a:rPr>
              <a:t>полученные</a:t>
            </a:r>
            <a:r>
              <a:rPr lang="ru-RU" sz="1200" i="1" dirty="0">
                <a:effectLst/>
                <a:latin typeface="Franklin Gothic Book" panose="020B0503020102020204" pitchFamily="34" charset="0"/>
              </a:rPr>
              <a:t> </a:t>
            </a:r>
            <a:r>
              <a:rPr lang="ru-RU" sz="1200" dirty="0">
                <a:effectLst/>
                <a:latin typeface="Franklin Gothic Book" panose="020B0503020102020204" pitchFamily="34" charset="0"/>
              </a:rPr>
              <a:t>посредством камеральных работ и лабораторно-аналитических исследований, а также полевых работ на опорных участках.</a:t>
            </a:r>
          </a:p>
        </p:txBody>
      </p:sp>
      <p:sp>
        <p:nvSpPr>
          <p:cNvPr id="18" name="Звезда: 5 точек 17">
            <a:extLst>
              <a:ext uri="{FF2B5EF4-FFF2-40B4-BE49-F238E27FC236}">
                <a16:creationId xmlns:a16="http://schemas.microsoft.com/office/drawing/2014/main" id="{0EF3E59A-28C4-C8E3-38E0-EC8EBA56A10B}"/>
              </a:ext>
            </a:extLst>
          </p:cNvPr>
          <p:cNvSpPr/>
          <p:nvPr/>
        </p:nvSpPr>
        <p:spPr>
          <a:xfrm>
            <a:off x="372891" y="2469602"/>
            <a:ext cx="307023" cy="30777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F6503B96-706A-D8EF-F440-FD9EF1DBF077}"/>
              </a:ext>
            </a:extLst>
          </p:cNvPr>
          <p:cNvSpPr txBox="1"/>
          <p:nvPr/>
        </p:nvSpPr>
        <p:spPr>
          <a:xfrm>
            <a:off x="701187" y="2498177"/>
            <a:ext cx="3113481" cy="307777"/>
          </a:xfrm>
          <a:prstGeom prst="rect">
            <a:avLst/>
          </a:prstGeom>
          <a:noFill/>
        </p:spPr>
        <p:txBody>
          <a:bodyPr wrap="none" rtlCol="0">
            <a:spAutoFit/>
          </a:bodyPr>
          <a:lstStyle/>
          <a:p>
            <a:r>
              <a:rPr lang="ru-RU" sz="1400" dirty="0"/>
              <a:t>- места проведения полевых работ</a:t>
            </a:r>
          </a:p>
        </p:txBody>
      </p:sp>
      <p:sp>
        <p:nvSpPr>
          <p:cNvPr id="3" name="Прямоугольник 2">
            <a:extLst>
              <a:ext uri="{FF2B5EF4-FFF2-40B4-BE49-F238E27FC236}">
                <a16:creationId xmlns:a16="http://schemas.microsoft.com/office/drawing/2014/main" id="{B3767EEA-FD77-D054-4C88-E6AF72C7A6F1}"/>
              </a:ext>
            </a:extLst>
          </p:cNvPr>
          <p:cNvSpPr>
            <a:spLocks noChangeArrowheads="1"/>
          </p:cNvSpPr>
          <p:nvPr/>
        </p:nvSpPr>
        <p:spPr bwMode="auto">
          <a:xfrm>
            <a:off x="1524000" y="137696"/>
            <a:ext cx="9144000" cy="369332"/>
          </a:xfrm>
          <a:prstGeom prst="rect">
            <a:avLst/>
          </a:prstGeom>
          <a:noFill/>
          <a:ln w="9525">
            <a:noFill/>
            <a:miter lim="800000"/>
            <a:headEnd/>
            <a:tailEnd/>
          </a:ln>
        </p:spPr>
        <p:txBody>
          <a:bodyPr>
            <a:spAutoFit/>
          </a:bodyPr>
          <a:lstStyle/>
          <a:p>
            <a:pPr algn="ctr"/>
            <a:r>
              <a:rPr lang="ru-RU" b="1" dirty="0">
                <a:solidFill>
                  <a:srgbClr val="002060"/>
                </a:solidFill>
                <a:latin typeface="Arial" panose="020B0604020202020204" pitchFamily="34" charset="0"/>
                <a:cs typeface="Arial" panose="020B0604020202020204" pitchFamily="34" charset="0"/>
              </a:rPr>
              <a:t>Результаты подготовительного этапа мониторинга</a:t>
            </a:r>
          </a:p>
        </p:txBody>
      </p:sp>
      <p:sp>
        <p:nvSpPr>
          <p:cNvPr id="5" name="Прямоугольник 4">
            <a:extLst>
              <a:ext uri="{FF2B5EF4-FFF2-40B4-BE49-F238E27FC236}">
                <a16:creationId xmlns:a16="http://schemas.microsoft.com/office/drawing/2014/main" id="{3114FD4D-F4E0-929D-65A7-120A9D49CF4E}"/>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5" name="Группа 34">
            <a:extLst>
              <a:ext uri="{FF2B5EF4-FFF2-40B4-BE49-F238E27FC236}">
                <a16:creationId xmlns:a16="http://schemas.microsoft.com/office/drawing/2014/main" id="{1791634D-B3BF-DA94-7028-E0ED149BBF4D}"/>
              </a:ext>
            </a:extLst>
          </p:cNvPr>
          <p:cNvGrpSpPr/>
          <p:nvPr/>
        </p:nvGrpSpPr>
        <p:grpSpPr>
          <a:xfrm>
            <a:off x="372890" y="3793420"/>
            <a:ext cx="3377154" cy="2172357"/>
            <a:chOff x="372890" y="3793420"/>
            <a:chExt cx="3377154" cy="2172357"/>
          </a:xfrm>
        </p:grpSpPr>
        <p:pic>
          <p:nvPicPr>
            <p:cNvPr id="30" name="Рисунок 29">
              <a:extLst>
                <a:ext uri="{FF2B5EF4-FFF2-40B4-BE49-F238E27FC236}">
                  <a16:creationId xmlns:a16="http://schemas.microsoft.com/office/drawing/2014/main" id="{2E86DFF7-3C72-7CFA-9A4B-54C19892E733}"/>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2696536" y="3793420"/>
              <a:ext cx="1053508" cy="898408"/>
            </a:xfrm>
            <a:prstGeom prst="rect">
              <a:avLst/>
            </a:prstGeom>
          </p:spPr>
        </p:pic>
        <p:pic>
          <p:nvPicPr>
            <p:cNvPr id="27" name="Рисунок 26">
              <a:extLst>
                <a:ext uri="{FF2B5EF4-FFF2-40B4-BE49-F238E27FC236}">
                  <a16:creationId xmlns:a16="http://schemas.microsoft.com/office/drawing/2014/main" id="{EB4F2DEC-1E5A-2CFE-3123-4516EDD2022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524000" y="3793420"/>
              <a:ext cx="1053508" cy="898408"/>
            </a:xfrm>
            <a:prstGeom prst="rect">
              <a:avLst/>
            </a:prstGeom>
          </p:spPr>
        </p:pic>
        <p:pic>
          <p:nvPicPr>
            <p:cNvPr id="24" name="Рисунок 23">
              <a:extLst>
                <a:ext uri="{FF2B5EF4-FFF2-40B4-BE49-F238E27FC236}">
                  <a16:creationId xmlns:a16="http://schemas.microsoft.com/office/drawing/2014/main" id="{E9A59568-C1A2-84F8-F692-737A8CE4E67C}"/>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72891" y="3793420"/>
              <a:ext cx="1053508" cy="898408"/>
            </a:xfrm>
            <a:prstGeom prst="rect">
              <a:avLst/>
            </a:prstGeom>
          </p:spPr>
        </p:pic>
        <p:pic>
          <p:nvPicPr>
            <p:cNvPr id="26" name="Рисунок 25">
              <a:extLst>
                <a:ext uri="{FF2B5EF4-FFF2-40B4-BE49-F238E27FC236}">
                  <a16:creationId xmlns:a16="http://schemas.microsoft.com/office/drawing/2014/main" id="{BDD527E0-D5D6-654B-FD7E-918A07F7F3AD}"/>
                </a:ext>
              </a:extLst>
            </p:cNvPr>
            <p:cNvPicPr>
              <a:picLocks noChangeAspect="1"/>
            </p:cNvPicPr>
            <p:nvPr/>
          </p:nvPicPr>
          <p:blipFill>
            <a:blip r:embed="rId5">
              <a:lum bright="70000" contrast="-70000"/>
            </a:blip>
            <a:stretch>
              <a:fillRect/>
            </a:stretch>
          </p:blipFill>
          <p:spPr>
            <a:xfrm>
              <a:off x="1715015" y="3883529"/>
              <a:ext cx="671478" cy="718190"/>
            </a:xfrm>
            <a:prstGeom prst="rect">
              <a:avLst/>
            </a:prstGeom>
          </p:spPr>
        </p:pic>
        <p:pic>
          <p:nvPicPr>
            <p:cNvPr id="29" name="Рисунок 28">
              <a:extLst>
                <a:ext uri="{FF2B5EF4-FFF2-40B4-BE49-F238E27FC236}">
                  <a16:creationId xmlns:a16="http://schemas.microsoft.com/office/drawing/2014/main" id="{23F90A24-F4C1-B616-C944-05D18FBDF85D}"/>
                </a:ext>
              </a:extLst>
            </p:cNvPr>
            <p:cNvPicPr>
              <a:picLocks noChangeAspect="1"/>
            </p:cNvPicPr>
            <p:nvPr/>
          </p:nvPicPr>
          <p:blipFill>
            <a:blip r:embed="rId6">
              <a:lum bright="70000" contrast="-70000"/>
            </a:blip>
            <a:stretch>
              <a:fillRect/>
            </a:stretch>
          </p:blipFill>
          <p:spPr>
            <a:xfrm>
              <a:off x="2856908" y="3883529"/>
              <a:ext cx="812953" cy="717103"/>
            </a:xfrm>
            <a:prstGeom prst="rect">
              <a:avLst/>
            </a:prstGeom>
          </p:spPr>
        </p:pic>
        <p:pic>
          <p:nvPicPr>
            <p:cNvPr id="32" name="Рисунок 31">
              <a:extLst>
                <a:ext uri="{FF2B5EF4-FFF2-40B4-BE49-F238E27FC236}">
                  <a16:creationId xmlns:a16="http://schemas.microsoft.com/office/drawing/2014/main" id="{28FA9357-11AD-808C-E834-CA8E80DE49ED}"/>
                </a:ext>
              </a:extLst>
            </p:cNvPr>
            <p:cNvPicPr>
              <a:picLocks noChangeAspect="1"/>
            </p:cNvPicPr>
            <p:nvPr/>
          </p:nvPicPr>
          <p:blipFill>
            <a:blip r:embed="rId7">
              <a:lum bright="70000" contrast="-70000"/>
            </a:blip>
            <a:stretch>
              <a:fillRect/>
            </a:stretch>
          </p:blipFill>
          <p:spPr>
            <a:xfrm>
              <a:off x="899645" y="4979230"/>
              <a:ext cx="2216793" cy="986547"/>
            </a:xfrm>
            <a:prstGeom prst="rect">
              <a:avLst/>
            </a:prstGeom>
          </p:spPr>
        </p:pic>
        <p:sp>
          <p:nvSpPr>
            <p:cNvPr id="34" name="Прямоугольник: скругленные углы 33">
              <a:extLst>
                <a:ext uri="{FF2B5EF4-FFF2-40B4-BE49-F238E27FC236}">
                  <a16:creationId xmlns:a16="http://schemas.microsoft.com/office/drawing/2014/main" id="{80486176-AF37-7ADD-DCAA-8C5A9C7C0F68}"/>
                </a:ext>
              </a:extLst>
            </p:cNvPr>
            <p:cNvSpPr/>
            <p:nvPr/>
          </p:nvSpPr>
          <p:spPr>
            <a:xfrm>
              <a:off x="372890" y="5059002"/>
              <a:ext cx="3356147" cy="863682"/>
            </a:xfrm>
            <a:prstGeom prst="roundRect">
              <a:avLst/>
            </a:prstGeom>
            <a:noFill/>
            <a:ln w="3810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3825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B80D27-1341-4B1B-83B7-0172C261511D}"/>
              </a:ext>
            </a:extLst>
          </p:cNvPr>
          <p:cNvSpPr txBox="1"/>
          <p:nvPr/>
        </p:nvSpPr>
        <p:spPr>
          <a:xfrm>
            <a:off x="3637955" y="120174"/>
            <a:ext cx="4916089" cy="369332"/>
          </a:xfrm>
          <a:prstGeom prst="rect">
            <a:avLst/>
          </a:prstGeom>
          <a:noFill/>
        </p:spPr>
        <p:txBody>
          <a:bodyPr wrap="none" rtlCol="0">
            <a:spAutoFit/>
          </a:bodyPr>
          <a:lstStyle/>
          <a:p>
            <a:r>
              <a:rPr lang="ru-RU" b="1" dirty="0">
                <a:solidFill>
                  <a:srgbClr val="002060"/>
                </a:solidFill>
              </a:rPr>
              <a:t>Проблемы оформления карт комплектов</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438" y="958801"/>
            <a:ext cx="4138862" cy="3051680"/>
          </a:xfrm>
          <a:prstGeom prst="rect">
            <a:avLst/>
          </a:prstGeom>
          <a:ln>
            <a:solidFill>
              <a:schemeClr val="tx1"/>
            </a:solidFill>
          </a:ln>
          <a:effectLst>
            <a:outerShdw blurRad="50800" dist="38100" dir="2700000" algn="tl" rotWithShape="0">
              <a:prstClr val="black">
                <a:alpha val="40000"/>
              </a:prstClr>
            </a:outerShdw>
          </a:effec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t="3292" r="31917"/>
          <a:stretch/>
        </p:blipFill>
        <p:spPr>
          <a:xfrm>
            <a:off x="8454669" y="4100095"/>
            <a:ext cx="3508731" cy="2593379"/>
          </a:xfrm>
          <a:prstGeom prst="rect">
            <a:avLst/>
          </a:prstGeom>
          <a:ln>
            <a:solidFill>
              <a:schemeClr val="tx1"/>
            </a:solidFill>
          </a:ln>
          <a:effectLst>
            <a:outerShdw blurRad="50800" dist="38100" dir="2700000" algn="tl" rotWithShape="0">
              <a:prstClr val="black">
                <a:alpha val="40000"/>
              </a:prstClr>
            </a:outerShdw>
          </a:effectLst>
        </p:spPr>
      </p:pic>
      <p:sp>
        <p:nvSpPr>
          <p:cNvPr id="10" name="Заголовок 1"/>
          <p:cNvSpPr txBox="1">
            <a:spLocks/>
          </p:cNvSpPr>
          <p:nvPr/>
        </p:nvSpPr>
        <p:spPr>
          <a:xfrm>
            <a:off x="8784094" y="610630"/>
            <a:ext cx="2849880" cy="40703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dirty="0"/>
              <a:t>КФМ - Лист </a:t>
            </a:r>
            <a:r>
              <a:rPr lang="en-US" sz="1800" dirty="0"/>
              <a:t>M-4</a:t>
            </a:r>
            <a:r>
              <a:rPr lang="ru-RU" sz="1800" dirty="0"/>
              <a:t>5</a:t>
            </a:r>
            <a:r>
              <a:rPr lang="en-US" sz="1800" dirty="0"/>
              <a:t> (</a:t>
            </a:r>
            <a:r>
              <a:rPr lang="ru-RU" sz="1800" dirty="0"/>
              <a:t>фрагменты</a:t>
            </a:r>
            <a:r>
              <a:rPr lang="en-US" sz="1800" dirty="0"/>
              <a:t>)</a:t>
            </a:r>
            <a:endParaRPr lang="ru-RU" sz="1800" dirty="0"/>
          </a:p>
        </p:txBody>
      </p:sp>
      <p:sp>
        <p:nvSpPr>
          <p:cNvPr id="12" name="Заголовок 1"/>
          <p:cNvSpPr txBox="1">
            <a:spLocks/>
          </p:cNvSpPr>
          <p:nvPr/>
        </p:nvSpPr>
        <p:spPr>
          <a:xfrm>
            <a:off x="671511" y="567775"/>
            <a:ext cx="2849880" cy="407035"/>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dirty="0"/>
              <a:t>КЗПИ - Лист </a:t>
            </a:r>
            <a:r>
              <a:rPr lang="en-US" sz="1800" dirty="0"/>
              <a:t>M-4</a:t>
            </a:r>
            <a:r>
              <a:rPr lang="ru-RU" sz="1800" dirty="0"/>
              <a:t>5</a:t>
            </a:r>
            <a:r>
              <a:rPr lang="en-US" sz="1800" dirty="0"/>
              <a:t> (</a:t>
            </a:r>
            <a:r>
              <a:rPr lang="ru-RU" sz="1800" dirty="0"/>
              <a:t>фрагменты</a:t>
            </a:r>
            <a:r>
              <a:rPr lang="en-US" sz="1800" dirty="0"/>
              <a:t>)</a:t>
            </a:r>
            <a:endParaRPr lang="ru-RU" sz="1800" dirty="0"/>
          </a:p>
        </p:txBody>
      </p:sp>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5262"/>
          <a:stretch/>
        </p:blipFill>
        <p:spPr>
          <a:xfrm>
            <a:off x="113292" y="878685"/>
            <a:ext cx="4622140" cy="4002984"/>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pic>
        <p:nvPicPr>
          <p:cNvPr id="14" name="Рисунок 13"/>
          <p:cNvPicPr>
            <a:picLocks noChangeAspect="1"/>
          </p:cNvPicPr>
          <p:nvPr/>
        </p:nvPicPr>
        <p:blipFill>
          <a:blip r:embed="rId6"/>
          <a:stretch>
            <a:fillRect/>
          </a:stretch>
        </p:blipFill>
        <p:spPr>
          <a:xfrm>
            <a:off x="3213100" y="3685187"/>
            <a:ext cx="4368800" cy="3008287"/>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66E2D0E-E240-4413-936B-B10954A72890}"/>
              </a:ext>
            </a:extLst>
          </p:cNvPr>
          <p:cNvSpPr txBox="1"/>
          <p:nvPr/>
        </p:nvSpPr>
        <p:spPr>
          <a:xfrm>
            <a:off x="3886481" y="2004937"/>
            <a:ext cx="1778051" cy="261610"/>
          </a:xfrm>
          <a:prstGeom prst="rect">
            <a:avLst/>
          </a:prstGeom>
          <a:solidFill>
            <a:schemeClr val="bg1"/>
          </a:solidFill>
          <a:ln>
            <a:solidFill>
              <a:schemeClr val="tx1"/>
            </a:solidFill>
          </a:ln>
        </p:spPr>
        <p:txBody>
          <a:bodyPr wrap="none" rtlCol="0">
            <a:spAutoFit/>
          </a:bodyPr>
          <a:lstStyle/>
          <a:p>
            <a:r>
              <a:rPr lang="ru-RU" sz="1100" b="1" dirty="0"/>
              <a:t>Объекты «разнесены»</a:t>
            </a:r>
          </a:p>
        </p:txBody>
      </p:sp>
      <p:sp>
        <p:nvSpPr>
          <p:cNvPr id="11" name="TextBox 10">
            <a:extLst>
              <a:ext uri="{FF2B5EF4-FFF2-40B4-BE49-F238E27FC236}">
                <a16:creationId xmlns:a16="http://schemas.microsoft.com/office/drawing/2014/main" id="{5347D808-54C2-480E-A289-84D56D294C86}"/>
              </a:ext>
            </a:extLst>
          </p:cNvPr>
          <p:cNvSpPr txBox="1"/>
          <p:nvPr/>
        </p:nvSpPr>
        <p:spPr>
          <a:xfrm>
            <a:off x="4084601" y="3131189"/>
            <a:ext cx="3060453" cy="261610"/>
          </a:xfrm>
          <a:prstGeom prst="rect">
            <a:avLst/>
          </a:prstGeom>
          <a:solidFill>
            <a:schemeClr val="bg1"/>
          </a:solidFill>
          <a:ln>
            <a:solidFill>
              <a:schemeClr val="tx1"/>
            </a:solidFill>
          </a:ln>
        </p:spPr>
        <p:txBody>
          <a:bodyPr wrap="none" rtlCol="0">
            <a:spAutoFit/>
          </a:bodyPr>
          <a:lstStyle/>
          <a:p>
            <a:r>
              <a:rPr lang="ru-RU" sz="1100" b="1" dirty="0"/>
              <a:t>Объекты оформлены «на своих местах»</a:t>
            </a:r>
          </a:p>
        </p:txBody>
      </p:sp>
      <p:sp>
        <p:nvSpPr>
          <p:cNvPr id="15" name="TextBox 14">
            <a:extLst>
              <a:ext uri="{FF2B5EF4-FFF2-40B4-BE49-F238E27FC236}">
                <a16:creationId xmlns:a16="http://schemas.microsoft.com/office/drawing/2014/main" id="{E9F486BF-C467-4ACB-8F23-855FF6F502C5}"/>
              </a:ext>
            </a:extLst>
          </p:cNvPr>
          <p:cNvSpPr txBox="1"/>
          <p:nvPr/>
        </p:nvSpPr>
        <p:spPr>
          <a:xfrm>
            <a:off x="3480659" y="6554974"/>
            <a:ext cx="1778051" cy="261610"/>
          </a:xfrm>
          <a:prstGeom prst="rect">
            <a:avLst/>
          </a:prstGeom>
          <a:solidFill>
            <a:schemeClr val="bg1"/>
          </a:solidFill>
          <a:ln>
            <a:solidFill>
              <a:schemeClr val="tx1"/>
            </a:solidFill>
          </a:ln>
        </p:spPr>
        <p:txBody>
          <a:bodyPr wrap="none" rtlCol="0">
            <a:spAutoFit/>
          </a:bodyPr>
          <a:lstStyle/>
          <a:p>
            <a:r>
              <a:rPr lang="ru-RU" sz="1100" b="1" dirty="0"/>
              <a:t>Объекты «разнесены»</a:t>
            </a:r>
          </a:p>
        </p:txBody>
      </p:sp>
      <p:sp>
        <p:nvSpPr>
          <p:cNvPr id="16" name="TextBox 15">
            <a:extLst>
              <a:ext uri="{FF2B5EF4-FFF2-40B4-BE49-F238E27FC236}">
                <a16:creationId xmlns:a16="http://schemas.microsoft.com/office/drawing/2014/main" id="{B2BD3411-CBA7-4367-B7A1-77C331766DE3}"/>
              </a:ext>
            </a:extLst>
          </p:cNvPr>
          <p:cNvSpPr txBox="1"/>
          <p:nvPr/>
        </p:nvSpPr>
        <p:spPr>
          <a:xfrm>
            <a:off x="5446119" y="6531520"/>
            <a:ext cx="3060453" cy="261610"/>
          </a:xfrm>
          <a:prstGeom prst="rect">
            <a:avLst/>
          </a:prstGeom>
          <a:solidFill>
            <a:schemeClr val="bg1"/>
          </a:solidFill>
          <a:ln>
            <a:solidFill>
              <a:schemeClr val="tx1"/>
            </a:solidFill>
          </a:ln>
        </p:spPr>
        <p:txBody>
          <a:bodyPr wrap="none" rtlCol="0">
            <a:spAutoFit/>
          </a:bodyPr>
          <a:lstStyle/>
          <a:p>
            <a:r>
              <a:rPr lang="ru-RU" sz="1100" b="1" dirty="0"/>
              <a:t>Объекты оформлены «на своих местах»</a:t>
            </a:r>
          </a:p>
        </p:txBody>
      </p:sp>
      <p:sp>
        <p:nvSpPr>
          <p:cNvPr id="4" name="Прямоугольник 3">
            <a:extLst>
              <a:ext uri="{FF2B5EF4-FFF2-40B4-BE49-F238E27FC236}">
                <a16:creationId xmlns:a16="http://schemas.microsoft.com/office/drawing/2014/main" id="{79700B0E-554E-269C-24BB-05CA9177629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5148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F63C731-501B-0BFF-CCAE-D19F43507FE6}"/>
              </a:ext>
            </a:extLst>
          </p:cNvPr>
          <p:cNvPicPr>
            <a:picLocks noChangeAspect="1"/>
          </p:cNvPicPr>
          <p:nvPr/>
        </p:nvPicPr>
        <p:blipFill>
          <a:blip r:embed="rId3"/>
          <a:stretch>
            <a:fillRect/>
          </a:stretch>
        </p:blipFill>
        <p:spPr>
          <a:xfrm>
            <a:off x="177540" y="636239"/>
            <a:ext cx="7865806" cy="5585521"/>
          </a:xfrm>
          <a:prstGeom prst="rect">
            <a:avLst/>
          </a:prstGeom>
        </p:spPr>
      </p:pic>
      <p:sp>
        <p:nvSpPr>
          <p:cNvPr id="4" name="TextBox 3">
            <a:extLst>
              <a:ext uri="{FF2B5EF4-FFF2-40B4-BE49-F238E27FC236}">
                <a16:creationId xmlns:a16="http://schemas.microsoft.com/office/drawing/2014/main" id="{94C4832D-011F-AA07-42E6-83C2DBACA0E3}"/>
              </a:ext>
            </a:extLst>
          </p:cNvPr>
          <p:cNvSpPr txBox="1"/>
          <p:nvPr/>
        </p:nvSpPr>
        <p:spPr>
          <a:xfrm>
            <a:off x="542208" y="162808"/>
            <a:ext cx="11107584" cy="369332"/>
          </a:xfrm>
          <a:prstGeom prst="rect">
            <a:avLst/>
          </a:prstGeom>
          <a:noFill/>
        </p:spPr>
        <p:txBody>
          <a:bodyPr wrap="square">
            <a:spAutoFit/>
          </a:bodyPr>
          <a:lstStyle/>
          <a:p>
            <a:pPr algn="ctr"/>
            <a:r>
              <a:rPr lang="ru-RU" sz="1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Схема перевода информации из исходных комплектов ГК-1000/3 в информационные ресурсы</a:t>
            </a:r>
            <a:endParaRPr lang="ru-RU" b="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F4C3D4F-000E-6449-89B7-549ECC7720E7}"/>
              </a:ext>
            </a:extLst>
          </p:cNvPr>
          <p:cNvSpPr txBox="1"/>
          <p:nvPr/>
        </p:nvSpPr>
        <p:spPr>
          <a:xfrm>
            <a:off x="8043346" y="1041065"/>
            <a:ext cx="2428874" cy="307777"/>
          </a:xfrm>
          <a:prstGeom prst="rect">
            <a:avLst/>
          </a:prstGeom>
          <a:noFill/>
        </p:spPr>
        <p:txBody>
          <a:bodyPr wrap="square">
            <a:spAutoFit/>
          </a:bodyPr>
          <a:lstStyle/>
          <a:p>
            <a:r>
              <a:rPr lang="ru-RU" sz="1400" dirty="0">
                <a:hlinkClick r:id="rId4"/>
              </a:rPr>
              <a:t>https://kfm.vsegei.ru/</a:t>
            </a:r>
            <a:r>
              <a:rPr lang="ru-RU" sz="1400" dirty="0"/>
              <a:t> </a:t>
            </a:r>
          </a:p>
        </p:txBody>
      </p:sp>
      <p:sp>
        <p:nvSpPr>
          <p:cNvPr id="7" name="TextBox 6">
            <a:extLst>
              <a:ext uri="{FF2B5EF4-FFF2-40B4-BE49-F238E27FC236}">
                <a16:creationId xmlns:a16="http://schemas.microsoft.com/office/drawing/2014/main" id="{E1A025E5-2A10-84F0-F3B6-CB1D97EE7039}"/>
              </a:ext>
            </a:extLst>
          </p:cNvPr>
          <p:cNvSpPr txBox="1"/>
          <p:nvPr/>
        </p:nvSpPr>
        <p:spPr>
          <a:xfrm>
            <a:off x="8043346" y="1753668"/>
            <a:ext cx="3739945" cy="307777"/>
          </a:xfrm>
          <a:prstGeom prst="rect">
            <a:avLst/>
          </a:prstGeom>
          <a:noFill/>
        </p:spPr>
        <p:txBody>
          <a:bodyPr wrap="square">
            <a:spAutoFit/>
          </a:bodyPr>
          <a:lstStyle/>
          <a:p>
            <a:r>
              <a:rPr lang="ru-RU" sz="1400" dirty="0">
                <a:hlinkClick r:id="rId5"/>
              </a:rPr>
              <a:t>https://vstratopetrodb.vsegei.ru/Stratotype</a:t>
            </a:r>
            <a:r>
              <a:rPr lang="ru-RU" sz="1400" dirty="0"/>
              <a:t> </a:t>
            </a:r>
          </a:p>
        </p:txBody>
      </p:sp>
      <p:sp>
        <p:nvSpPr>
          <p:cNvPr id="9" name="TextBox 8">
            <a:extLst>
              <a:ext uri="{FF2B5EF4-FFF2-40B4-BE49-F238E27FC236}">
                <a16:creationId xmlns:a16="http://schemas.microsoft.com/office/drawing/2014/main" id="{F9F55CC6-E813-9D86-3D0B-FCAB26272D9E}"/>
              </a:ext>
            </a:extLst>
          </p:cNvPr>
          <p:cNvSpPr txBox="1"/>
          <p:nvPr/>
        </p:nvSpPr>
        <p:spPr>
          <a:xfrm>
            <a:off x="8043346" y="2450170"/>
            <a:ext cx="3532127" cy="307777"/>
          </a:xfrm>
          <a:prstGeom prst="rect">
            <a:avLst/>
          </a:prstGeom>
          <a:noFill/>
        </p:spPr>
        <p:txBody>
          <a:bodyPr wrap="square">
            <a:spAutoFit/>
          </a:bodyPr>
          <a:lstStyle/>
          <a:p>
            <a:r>
              <a:rPr lang="ru-RU" sz="1400" dirty="0">
                <a:hlinkClick r:id="rId6"/>
              </a:rPr>
              <a:t>https://vstratopetrodb.vsegei.ru/Petrotype</a:t>
            </a:r>
            <a:r>
              <a:rPr lang="ru-RU" sz="1400" dirty="0"/>
              <a:t> </a:t>
            </a:r>
          </a:p>
        </p:txBody>
      </p:sp>
      <p:sp>
        <p:nvSpPr>
          <p:cNvPr id="11" name="TextBox 10">
            <a:extLst>
              <a:ext uri="{FF2B5EF4-FFF2-40B4-BE49-F238E27FC236}">
                <a16:creationId xmlns:a16="http://schemas.microsoft.com/office/drawing/2014/main" id="{D742D63D-2439-7160-2338-BCFDF832D95A}"/>
              </a:ext>
            </a:extLst>
          </p:cNvPr>
          <p:cNvSpPr txBox="1"/>
          <p:nvPr/>
        </p:nvSpPr>
        <p:spPr>
          <a:xfrm>
            <a:off x="8043346" y="3146672"/>
            <a:ext cx="3739945" cy="307777"/>
          </a:xfrm>
          <a:prstGeom prst="rect">
            <a:avLst/>
          </a:prstGeom>
          <a:noFill/>
        </p:spPr>
        <p:txBody>
          <a:bodyPr wrap="square">
            <a:spAutoFit/>
          </a:bodyPr>
          <a:lstStyle/>
          <a:p>
            <a:r>
              <a:rPr lang="ru-RU" sz="1400" dirty="0">
                <a:hlinkClick r:id="rId7"/>
              </a:rPr>
              <a:t>https://vdepositsdb.vsegei.ru/Deposit</a:t>
            </a:r>
            <a:r>
              <a:rPr lang="ru-RU" sz="1400" dirty="0"/>
              <a:t> </a:t>
            </a:r>
          </a:p>
        </p:txBody>
      </p:sp>
      <p:sp>
        <p:nvSpPr>
          <p:cNvPr id="13" name="TextBox 12">
            <a:extLst>
              <a:ext uri="{FF2B5EF4-FFF2-40B4-BE49-F238E27FC236}">
                <a16:creationId xmlns:a16="http://schemas.microsoft.com/office/drawing/2014/main" id="{64F228C4-2D47-331D-4108-7FAD8FDD7B39}"/>
              </a:ext>
            </a:extLst>
          </p:cNvPr>
          <p:cNvSpPr txBox="1"/>
          <p:nvPr/>
        </p:nvSpPr>
        <p:spPr>
          <a:xfrm>
            <a:off x="8043346" y="3843174"/>
            <a:ext cx="3381738" cy="307777"/>
          </a:xfrm>
          <a:prstGeom prst="rect">
            <a:avLst/>
          </a:prstGeom>
          <a:noFill/>
        </p:spPr>
        <p:txBody>
          <a:bodyPr wrap="square">
            <a:spAutoFit/>
          </a:bodyPr>
          <a:lstStyle/>
          <a:p>
            <a:r>
              <a:rPr lang="ru-RU" sz="1400" dirty="0">
                <a:hlinkClick r:id="rId8"/>
              </a:rPr>
              <a:t>http://webmapget.vsegei.ru/</a:t>
            </a:r>
            <a:r>
              <a:rPr lang="ru-RU" sz="1400" dirty="0"/>
              <a:t> </a:t>
            </a:r>
          </a:p>
        </p:txBody>
      </p:sp>
      <p:sp>
        <p:nvSpPr>
          <p:cNvPr id="15" name="TextBox 14">
            <a:extLst>
              <a:ext uri="{FF2B5EF4-FFF2-40B4-BE49-F238E27FC236}">
                <a16:creationId xmlns:a16="http://schemas.microsoft.com/office/drawing/2014/main" id="{3366248A-963B-28CB-391E-3A97DAC61C60}"/>
              </a:ext>
            </a:extLst>
          </p:cNvPr>
          <p:cNvSpPr txBox="1"/>
          <p:nvPr/>
        </p:nvSpPr>
        <p:spPr>
          <a:xfrm>
            <a:off x="8043346" y="4839700"/>
            <a:ext cx="2659290" cy="307777"/>
          </a:xfrm>
          <a:prstGeom prst="rect">
            <a:avLst/>
          </a:prstGeom>
          <a:noFill/>
        </p:spPr>
        <p:txBody>
          <a:bodyPr wrap="square">
            <a:spAutoFit/>
          </a:bodyPr>
          <a:lstStyle/>
          <a:p>
            <a:r>
              <a:rPr lang="ru-RU" sz="1400" dirty="0">
                <a:hlinkClick r:id="rId9"/>
              </a:rPr>
              <a:t>https://rfgf.ru/exploration-map/</a:t>
            </a:r>
            <a:r>
              <a:rPr lang="ru-RU" sz="1400" dirty="0"/>
              <a:t> </a:t>
            </a:r>
          </a:p>
        </p:txBody>
      </p:sp>
      <p:sp>
        <p:nvSpPr>
          <p:cNvPr id="17" name="TextBox 16">
            <a:extLst>
              <a:ext uri="{FF2B5EF4-FFF2-40B4-BE49-F238E27FC236}">
                <a16:creationId xmlns:a16="http://schemas.microsoft.com/office/drawing/2014/main" id="{83BAB1C0-0ADB-2CC2-BA47-3BA3707D97B7}"/>
              </a:ext>
            </a:extLst>
          </p:cNvPr>
          <p:cNvSpPr txBox="1"/>
          <p:nvPr/>
        </p:nvSpPr>
        <p:spPr>
          <a:xfrm>
            <a:off x="8043346" y="5682337"/>
            <a:ext cx="2950236" cy="307777"/>
          </a:xfrm>
          <a:prstGeom prst="rect">
            <a:avLst/>
          </a:prstGeom>
          <a:noFill/>
        </p:spPr>
        <p:txBody>
          <a:bodyPr wrap="square">
            <a:spAutoFit/>
          </a:bodyPr>
          <a:lstStyle/>
          <a:p>
            <a:r>
              <a:rPr lang="ru-RU" sz="1400" dirty="0">
                <a:hlinkClick r:id="rId10"/>
              </a:rPr>
              <a:t>https://gc-data-storage.vsegei.ru/</a:t>
            </a:r>
            <a:r>
              <a:rPr lang="ru-RU" sz="1400" dirty="0"/>
              <a:t> </a:t>
            </a:r>
          </a:p>
        </p:txBody>
      </p:sp>
      <p:sp>
        <p:nvSpPr>
          <p:cNvPr id="3" name="Прямоугольник 2">
            <a:extLst>
              <a:ext uri="{FF2B5EF4-FFF2-40B4-BE49-F238E27FC236}">
                <a16:creationId xmlns:a16="http://schemas.microsoft.com/office/drawing/2014/main" id="{E005E1BC-D5A1-D35C-C9EE-8236A16236F6}"/>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14902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8D1896-92A6-49F8-38B1-99C02E91835B}"/>
              </a:ext>
            </a:extLst>
          </p:cNvPr>
          <p:cNvSpPr txBox="1"/>
          <p:nvPr/>
        </p:nvSpPr>
        <p:spPr>
          <a:xfrm>
            <a:off x="-258539" y="110063"/>
            <a:ext cx="11780196" cy="369332"/>
          </a:xfrm>
          <a:prstGeom prst="rect">
            <a:avLst/>
          </a:prstGeom>
          <a:noFill/>
        </p:spPr>
        <p:txBody>
          <a:bodyPr wrap="square">
            <a:spAutoFit/>
          </a:bodyPr>
          <a:lstStyle/>
          <a:p>
            <a:pPr indent="450215" algn="ctr">
              <a:spcBef>
                <a:spcPts val="0"/>
              </a:spcBef>
              <a:spcAft>
                <a:spcPts val="300"/>
              </a:spcAft>
            </a:pPr>
            <a:r>
              <a:rPr lang="ru-RU" b="1" dirty="0">
                <a:solidFill>
                  <a:srgbClr val="002060"/>
                </a:solidFill>
                <a:effectLst/>
                <a:latin typeface="Arial" panose="020B0604020202020204" pitchFamily="34" charset="0"/>
                <a:cs typeface="Arial" panose="020B0604020202020204" pitchFamily="34" charset="0"/>
              </a:rPr>
              <a:t>Первичные и сопровождающие структурированные массивы геологической информации</a:t>
            </a:r>
          </a:p>
        </p:txBody>
      </p:sp>
      <p:pic>
        <p:nvPicPr>
          <p:cNvPr id="5" name="Рисунок 4">
            <a:extLst>
              <a:ext uri="{FF2B5EF4-FFF2-40B4-BE49-F238E27FC236}">
                <a16:creationId xmlns:a16="http://schemas.microsoft.com/office/drawing/2014/main" id="{FBDBCB59-F0AF-2BE9-3181-B05134775ADE}"/>
              </a:ext>
            </a:extLst>
          </p:cNvPr>
          <p:cNvPicPr>
            <a:picLocks noChangeAspect="1"/>
          </p:cNvPicPr>
          <p:nvPr/>
        </p:nvPicPr>
        <p:blipFill>
          <a:blip r:embed="rId3"/>
          <a:stretch>
            <a:fillRect/>
          </a:stretch>
        </p:blipFill>
        <p:spPr>
          <a:xfrm>
            <a:off x="304800" y="1271932"/>
            <a:ext cx="2797397" cy="3428068"/>
          </a:xfrm>
          <a:prstGeom prst="rect">
            <a:avLst/>
          </a:prstGeom>
          <a:ln>
            <a:solidFill>
              <a:schemeClr val="tx1"/>
            </a:solidFill>
          </a:ln>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BAD41D96-F040-14D9-36E0-19187F8042E6}"/>
              </a:ext>
            </a:extLst>
          </p:cNvPr>
          <p:cNvPicPr>
            <a:picLocks noChangeAspect="1"/>
          </p:cNvPicPr>
          <p:nvPr/>
        </p:nvPicPr>
        <p:blipFill>
          <a:blip r:embed="rId4"/>
          <a:stretch>
            <a:fillRect/>
          </a:stretch>
        </p:blipFill>
        <p:spPr>
          <a:xfrm>
            <a:off x="1611254" y="3569678"/>
            <a:ext cx="2981886" cy="3241702"/>
          </a:xfrm>
          <a:prstGeom prst="rect">
            <a:avLst/>
          </a:prstGeom>
          <a:ln>
            <a:solidFill>
              <a:schemeClr val="tx1"/>
            </a:solidFill>
          </a:ln>
          <a:effectLst>
            <a:outerShdw blurRad="50800" dist="38100" dir="2700000" algn="tl" rotWithShape="0">
              <a:prstClr val="black">
                <a:alpha val="40000"/>
              </a:prstClr>
            </a:outerShdw>
          </a:effectLst>
        </p:spPr>
      </p:pic>
      <p:pic>
        <p:nvPicPr>
          <p:cNvPr id="9" name="Рисунок 8">
            <a:extLst>
              <a:ext uri="{FF2B5EF4-FFF2-40B4-BE49-F238E27FC236}">
                <a16:creationId xmlns:a16="http://schemas.microsoft.com/office/drawing/2014/main" id="{771AB2AE-1921-8F20-DB5E-862DDFBB2131}"/>
              </a:ext>
            </a:extLst>
          </p:cNvPr>
          <p:cNvPicPr>
            <a:picLocks noChangeAspect="1"/>
          </p:cNvPicPr>
          <p:nvPr/>
        </p:nvPicPr>
        <p:blipFill>
          <a:blip r:embed="rId5"/>
          <a:stretch>
            <a:fillRect/>
          </a:stretch>
        </p:blipFill>
        <p:spPr>
          <a:xfrm>
            <a:off x="7604863" y="1032672"/>
            <a:ext cx="4467162" cy="2919896"/>
          </a:xfrm>
          <a:prstGeom prst="rect">
            <a:avLst/>
          </a:prstGeom>
          <a:ln>
            <a:solidFill>
              <a:schemeClr val="tx1"/>
            </a:solidFill>
          </a:ln>
          <a:effectLst>
            <a:outerShdw blurRad="50800" dist="38100" dir="2700000" algn="tl" rotWithShape="0">
              <a:prstClr val="black">
                <a:alpha val="40000"/>
              </a:prstClr>
            </a:outerShdw>
          </a:effectLst>
        </p:spPr>
      </p:pic>
      <p:pic>
        <p:nvPicPr>
          <p:cNvPr id="11" name="Рисунок 10">
            <a:extLst>
              <a:ext uri="{FF2B5EF4-FFF2-40B4-BE49-F238E27FC236}">
                <a16:creationId xmlns:a16="http://schemas.microsoft.com/office/drawing/2014/main" id="{3FF93CD6-7054-0996-99F7-A5DD0830F961}"/>
              </a:ext>
            </a:extLst>
          </p:cNvPr>
          <p:cNvPicPr>
            <a:picLocks noChangeAspect="1"/>
          </p:cNvPicPr>
          <p:nvPr/>
        </p:nvPicPr>
        <p:blipFill>
          <a:blip r:embed="rId6"/>
          <a:stretch>
            <a:fillRect/>
          </a:stretch>
        </p:blipFill>
        <p:spPr>
          <a:xfrm>
            <a:off x="5631559" y="3611332"/>
            <a:ext cx="3934606" cy="3187855"/>
          </a:xfrm>
          <a:prstGeom prst="rect">
            <a:avLst/>
          </a:prstGeom>
          <a:ln>
            <a:solidFill>
              <a:schemeClr val="tx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1047D7FB-3660-4C40-C0DE-224763459932}"/>
              </a:ext>
            </a:extLst>
          </p:cNvPr>
          <p:cNvSpPr txBox="1"/>
          <p:nvPr/>
        </p:nvSpPr>
        <p:spPr>
          <a:xfrm>
            <a:off x="778447" y="994933"/>
            <a:ext cx="1460143" cy="276999"/>
          </a:xfrm>
          <a:prstGeom prst="rect">
            <a:avLst/>
          </a:prstGeom>
          <a:noFill/>
        </p:spPr>
        <p:txBody>
          <a:bodyPr wrap="none" rtlCol="0">
            <a:spAutoFit/>
          </a:bodyPr>
          <a:lstStyle/>
          <a:p>
            <a:r>
              <a:rPr lang="ru-RU" sz="1200" dirty="0"/>
              <a:t>ИР «Стратотипы»</a:t>
            </a:r>
          </a:p>
        </p:txBody>
      </p:sp>
      <p:sp>
        <p:nvSpPr>
          <p:cNvPr id="13" name="TextBox 12">
            <a:extLst>
              <a:ext uri="{FF2B5EF4-FFF2-40B4-BE49-F238E27FC236}">
                <a16:creationId xmlns:a16="http://schemas.microsoft.com/office/drawing/2014/main" id="{8CE21D15-98BA-2138-47D5-E1AE86EE4577}"/>
              </a:ext>
            </a:extLst>
          </p:cNvPr>
          <p:cNvSpPr txBox="1"/>
          <p:nvPr/>
        </p:nvSpPr>
        <p:spPr>
          <a:xfrm>
            <a:off x="3102197" y="3268520"/>
            <a:ext cx="1389611" cy="276999"/>
          </a:xfrm>
          <a:prstGeom prst="rect">
            <a:avLst/>
          </a:prstGeom>
          <a:noFill/>
        </p:spPr>
        <p:txBody>
          <a:bodyPr wrap="none" rtlCol="0">
            <a:spAutoFit/>
          </a:bodyPr>
          <a:lstStyle/>
          <a:p>
            <a:r>
              <a:rPr lang="ru-RU" sz="1200" dirty="0"/>
              <a:t>ИР «</a:t>
            </a:r>
            <a:r>
              <a:rPr lang="ru-RU" sz="1200" dirty="0" err="1"/>
              <a:t>Петротипы</a:t>
            </a:r>
            <a:r>
              <a:rPr lang="ru-RU" sz="1200" dirty="0"/>
              <a:t>»</a:t>
            </a:r>
          </a:p>
        </p:txBody>
      </p:sp>
      <p:sp>
        <p:nvSpPr>
          <p:cNvPr id="14" name="TextBox 13">
            <a:extLst>
              <a:ext uri="{FF2B5EF4-FFF2-40B4-BE49-F238E27FC236}">
                <a16:creationId xmlns:a16="http://schemas.microsoft.com/office/drawing/2014/main" id="{BA6FAB51-7032-AF41-5629-7228BB79E56B}"/>
              </a:ext>
            </a:extLst>
          </p:cNvPr>
          <p:cNvSpPr txBox="1"/>
          <p:nvPr/>
        </p:nvSpPr>
        <p:spPr>
          <a:xfrm>
            <a:off x="6658027" y="3338543"/>
            <a:ext cx="940835" cy="276999"/>
          </a:xfrm>
          <a:prstGeom prst="rect">
            <a:avLst/>
          </a:prstGeom>
          <a:noFill/>
        </p:spPr>
        <p:txBody>
          <a:bodyPr wrap="none" rtlCol="0">
            <a:spAutoFit/>
          </a:bodyPr>
          <a:lstStyle/>
          <a:p>
            <a:r>
              <a:rPr lang="ru-RU" sz="1200" dirty="0"/>
              <a:t>ИР «КФМ»</a:t>
            </a:r>
          </a:p>
        </p:txBody>
      </p:sp>
      <p:sp>
        <p:nvSpPr>
          <p:cNvPr id="15" name="TextBox 14">
            <a:extLst>
              <a:ext uri="{FF2B5EF4-FFF2-40B4-BE49-F238E27FC236}">
                <a16:creationId xmlns:a16="http://schemas.microsoft.com/office/drawing/2014/main" id="{864EE807-9BE6-C39B-617D-7CA7044527C4}"/>
              </a:ext>
            </a:extLst>
          </p:cNvPr>
          <p:cNvSpPr txBox="1"/>
          <p:nvPr/>
        </p:nvSpPr>
        <p:spPr>
          <a:xfrm>
            <a:off x="7864538" y="743593"/>
            <a:ext cx="3947812" cy="276999"/>
          </a:xfrm>
          <a:prstGeom prst="rect">
            <a:avLst/>
          </a:prstGeom>
          <a:noFill/>
        </p:spPr>
        <p:txBody>
          <a:bodyPr wrap="none" rtlCol="0">
            <a:spAutoFit/>
          </a:bodyPr>
          <a:lstStyle/>
          <a:p>
            <a:r>
              <a:rPr lang="ru-RU" sz="1200" dirty="0"/>
              <a:t>ИР «Хранилище геолого-картографических данных»</a:t>
            </a:r>
          </a:p>
        </p:txBody>
      </p:sp>
      <p:pic>
        <p:nvPicPr>
          <p:cNvPr id="2" name="Рисунок 1">
            <a:extLst>
              <a:ext uri="{FF2B5EF4-FFF2-40B4-BE49-F238E27FC236}">
                <a16:creationId xmlns:a16="http://schemas.microsoft.com/office/drawing/2014/main" id="{0C69AD8A-99DA-9065-1561-BC169FB5523B}"/>
              </a:ext>
            </a:extLst>
          </p:cNvPr>
          <p:cNvPicPr>
            <a:picLocks noChangeAspect="1"/>
          </p:cNvPicPr>
          <p:nvPr/>
        </p:nvPicPr>
        <p:blipFill>
          <a:blip r:embed="rId7"/>
          <a:stretch>
            <a:fillRect/>
          </a:stretch>
        </p:blipFill>
        <p:spPr>
          <a:xfrm>
            <a:off x="3425655" y="1203783"/>
            <a:ext cx="3754759" cy="2025427"/>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A8F265C9-1F67-B290-3D9E-1199243DE092}"/>
              </a:ext>
            </a:extLst>
          </p:cNvPr>
          <p:cNvSpPr txBox="1"/>
          <p:nvPr/>
        </p:nvSpPr>
        <p:spPr>
          <a:xfrm>
            <a:off x="4200528" y="927254"/>
            <a:ext cx="2241063" cy="276999"/>
          </a:xfrm>
          <a:prstGeom prst="rect">
            <a:avLst/>
          </a:prstGeom>
          <a:noFill/>
        </p:spPr>
        <p:txBody>
          <a:bodyPr wrap="none" rtlCol="0">
            <a:spAutoFit/>
          </a:bodyPr>
          <a:lstStyle/>
          <a:p>
            <a:r>
              <a:rPr lang="ru-RU" sz="1200" dirty="0"/>
              <a:t>ИР «Полезные ископаемые»</a:t>
            </a:r>
          </a:p>
        </p:txBody>
      </p:sp>
      <p:sp>
        <p:nvSpPr>
          <p:cNvPr id="6" name="Прямоугольник 5">
            <a:extLst>
              <a:ext uri="{FF2B5EF4-FFF2-40B4-BE49-F238E27FC236}">
                <a16:creationId xmlns:a16="http://schemas.microsoft.com/office/drawing/2014/main" id="{511D89E0-22B8-22F3-3848-8F148C88DFC0}"/>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27421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5">
            <a:extLst>
              <a:ext uri="{FF2B5EF4-FFF2-40B4-BE49-F238E27FC236}">
                <a16:creationId xmlns:a16="http://schemas.microsoft.com/office/drawing/2014/main" id="{BD4499FB-12F8-64F9-B2A7-FF1359AAB186}"/>
              </a:ext>
            </a:extLst>
          </p:cNvPr>
          <p:cNvSpPr>
            <a:spLocks noChangeArrowheads="1"/>
          </p:cNvSpPr>
          <p:nvPr/>
        </p:nvSpPr>
        <p:spPr bwMode="auto">
          <a:xfrm>
            <a:off x="1524000" y="89808"/>
            <a:ext cx="9144000" cy="369332"/>
          </a:xfrm>
          <a:prstGeom prst="rect">
            <a:avLst/>
          </a:prstGeom>
          <a:noFill/>
          <a:ln w="9525">
            <a:noFill/>
            <a:miter lim="800000"/>
            <a:headEnd/>
            <a:tailEnd/>
          </a:ln>
        </p:spPr>
        <p:txBody>
          <a:bodyPr>
            <a:spAutoFit/>
          </a:bodyPr>
          <a:lstStyle/>
          <a:p>
            <a:pPr algn="ctr"/>
            <a:r>
              <a:rPr lang="ru-RU" b="1" dirty="0">
                <a:solidFill>
                  <a:srgbClr val="002060"/>
                </a:solidFill>
                <a:latin typeface="Arial" panose="020B0604020202020204" pitchFamily="34" charset="0"/>
                <a:cs typeface="Arial" panose="020B0604020202020204" pitchFamily="34" charset="0"/>
              </a:rPr>
              <a:t>Результаты подготовительного этапа мониторинга</a:t>
            </a:r>
          </a:p>
        </p:txBody>
      </p:sp>
      <p:sp>
        <p:nvSpPr>
          <p:cNvPr id="4" name="TextBox 3">
            <a:extLst>
              <a:ext uri="{FF2B5EF4-FFF2-40B4-BE49-F238E27FC236}">
                <a16:creationId xmlns:a16="http://schemas.microsoft.com/office/drawing/2014/main" id="{73751630-063E-F9AF-BC07-AA5AA858CAAC}"/>
              </a:ext>
            </a:extLst>
          </p:cNvPr>
          <p:cNvSpPr txBox="1"/>
          <p:nvPr/>
        </p:nvSpPr>
        <p:spPr>
          <a:xfrm>
            <a:off x="-196037" y="634052"/>
            <a:ext cx="11858324" cy="500137"/>
          </a:xfrm>
          <a:prstGeom prst="rect">
            <a:avLst/>
          </a:prstGeom>
          <a:noFill/>
        </p:spPr>
        <p:txBody>
          <a:bodyPr wrap="square">
            <a:spAutoFit/>
          </a:bodyPr>
          <a:lstStyle/>
          <a:p>
            <a:pPr indent="324000" algn="just">
              <a:spcBef>
                <a:spcPts val="0"/>
              </a:spcBef>
              <a:spcAft>
                <a:spcPts val="300"/>
              </a:spcAft>
            </a:pPr>
            <a:r>
              <a:rPr lang="ru-RU" sz="1200" dirty="0">
                <a:effectLst/>
                <a:latin typeface="Franklin Gothic Book" panose="020B0503020102020204" pitchFamily="34" charset="0"/>
                <a:ea typeface="Times New Roman" panose="02020603050405020304" pitchFamily="18" charset="0"/>
              </a:rPr>
              <a:t>Актуализированные легенды к картам комплектов Госгеолкарты-1000/3 увязанные между собой и с легендами серий листов</a:t>
            </a:r>
            <a:r>
              <a:rPr lang="ru-RU" sz="1200" i="1" dirty="0">
                <a:effectLst/>
                <a:latin typeface="Franklin Gothic Book" panose="020B0503020102020204" pitchFamily="34" charset="0"/>
                <a:ea typeface="Times New Roman" panose="02020603050405020304" pitchFamily="18" charset="0"/>
              </a:rPr>
              <a:t>.</a:t>
            </a:r>
            <a:endParaRPr lang="ru-RU" sz="1200" dirty="0">
              <a:effectLst/>
              <a:latin typeface="Franklin Gothic Book" panose="020B0503020102020204" pitchFamily="34" charset="0"/>
            </a:endParaRPr>
          </a:p>
          <a:p>
            <a:pPr indent="324000" algn="just">
              <a:spcBef>
                <a:spcPts val="0"/>
              </a:spcBef>
              <a:spcAft>
                <a:spcPts val="300"/>
              </a:spcAft>
            </a:pPr>
            <a:r>
              <a:rPr lang="ru-RU" sz="1200" dirty="0">
                <a:effectLst/>
                <a:latin typeface="Franklin Gothic Book" panose="020B0503020102020204" pitchFamily="34" charset="0"/>
                <a:ea typeface="Times New Roman" panose="02020603050405020304" pitchFamily="18" charset="0"/>
              </a:rPr>
              <a:t>Макеты актуализированных легенд серий листов, в пределах которых обновлены комплекты Госгеолкарты-1000/3.</a:t>
            </a:r>
            <a:endParaRPr lang="ru-RU" sz="1200" dirty="0">
              <a:effectLst/>
              <a:latin typeface="Franklin Gothic Book" panose="020B0503020102020204" pitchFamily="34" charset="0"/>
            </a:endParaRPr>
          </a:p>
        </p:txBody>
      </p:sp>
      <p:pic>
        <p:nvPicPr>
          <p:cNvPr id="8" name="Рисунок 7"/>
          <p:cNvPicPr>
            <a:picLocks noChangeAspect="1"/>
          </p:cNvPicPr>
          <p:nvPr/>
        </p:nvPicPr>
        <p:blipFill>
          <a:blip r:embed="rId3"/>
          <a:stretch>
            <a:fillRect/>
          </a:stretch>
        </p:blipFill>
        <p:spPr>
          <a:xfrm>
            <a:off x="186813" y="1299893"/>
            <a:ext cx="8517913" cy="3634310"/>
          </a:xfrm>
          <a:prstGeom prst="rect">
            <a:avLst/>
          </a:prstGeom>
        </p:spPr>
      </p:pic>
      <p:sp>
        <p:nvSpPr>
          <p:cNvPr id="9" name="Прямоугольник 8"/>
          <p:cNvSpPr/>
          <p:nvPr/>
        </p:nvSpPr>
        <p:spPr>
          <a:xfrm>
            <a:off x="2162441" y="1226279"/>
            <a:ext cx="4930878" cy="224036"/>
          </a:xfrm>
          <a:prstGeom prst="rect">
            <a:avLst/>
          </a:prstGeom>
        </p:spPr>
        <p:txBody>
          <a:bodyPr wrap="square">
            <a:spAutoFit/>
          </a:bodyPr>
          <a:lstStyle/>
          <a:p>
            <a:pPr>
              <a:lnSpc>
                <a:spcPct val="107000"/>
              </a:lnSpc>
              <a:spcAft>
                <a:spcPts val="800"/>
              </a:spcAft>
            </a:pPr>
            <a:r>
              <a:rPr lang="ru-RU" sz="800" spc="100" dirty="0">
                <a:latin typeface="Calibri" panose="020F0502020204030204" pitchFamily="34" charset="0"/>
                <a:ea typeface="Calibri" panose="020F0502020204030204" pitchFamily="34" charset="0"/>
                <a:cs typeface="Times New Roman" panose="02020603050405020304" pitchFamily="18" charset="0"/>
              </a:rPr>
              <a:t>СВОДНАЯ ЛЕГЕНДА ЛИСТОВ УРАЛЬСКОЙ СЕРИИ. ПЕРМЬ-ТРИАСОВЫЙ СРЕЗ</a:t>
            </a:r>
            <a:endParaRPr lang="ru-RU" sz="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9"/>
          <p:cNvPicPr>
            <a:picLocks noChangeAspect="1"/>
          </p:cNvPicPr>
          <p:nvPr/>
        </p:nvPicPr>
        <p:blipFill>
          <a:blip r:embed="rId4"/>
          <a:stretch>
            <a:fillRect/>
          </a:stretch>
        </p:blipFill>
        <p:spPr>
          <a:xfrm>
            <a:off x="9214962" y="1248739"/>
            <a:ext cx="2906075" cy="2825797"/>
          </a:xfrm>
          <a:prstGeom prst="rect">
            <a:avLst/>
          </a:prstGeom>
        </p:spPr>
      </p:pic>
      <p:pic>
        <p:nvPicPr>
          <p:cNvPr id="11" name="Рисунок 10"/>
          <p:cNvPicPr>
            <a:picLocks noChangeAspect="1"/>
          </p:cNvPicPr>
          <p:nvPr/>
        </p:nvPicPr>
        <p:blipFill>
          <a:blip r:embed="rId5"/>
          <a:stretch>
            <a:fillRect/>
          </a:stretch>
        </p:blipFill>
        <p:spPr>
          <a:xfrm>
            <a:off x="4001042" y="4133862"/>
            <a:ext cx="8004145" cy="2224001"/>
          </a:xfrm>
          <a:prstGeom prst="rect">
            <a:avLst/>
          </a:prstGeom>
        </p:spPr>
      </p:pic>
      <p:sp>
        <p:nvSpPr>
          <p:cNvPr id="5" name="TextBox 4">
            <a:extLst>
              <a:ext uri="{FF2B5EF4-FFF2-40B4-BE49-F238E27FC236}">
                <a16:creationId xmlns:a16="http://schemas.microsoft.com/office/drawing/2014/main" id="{E6C42F8E-70CC-238B-82D8-D634AD36D8B3}"/>
              </a:ext>
            </a:extLst>
          </p:cNvPr>
          <p:cNvSpPr txBox="1"/>
          <p:nvPr/>
        </p:nvSpPr>
        <p:spPr>
          <a:xfrm>
            <a:off x="442818" y="5416034"/>
            <a:ext cx="3360526" cy="307777"/>
          </a:xfrm>
          <a:prstGeom prst="rect">
            <a:avLst/>
          </a:prstGeom>
          <a:noFill/>
        </p:spPr>
        <p:txBody>
          <a:bodyPr wrap="square">
            <a:spAutoFit/>
          </a:bodyPr>
          <a:lstStyle/>
          <a:p>
            <a:r>
              <a:rPr lang="ru-RU" sz="1400" dirty="0">
                <a:hlinkClick r:id="rId6"/>
              </a:rPr>
              <a:t>https://serial-legends.vsegei.ru/</a:t>
            </a:r>
            <a:r>
              <a:rPr lang="ru-RU" sz="1400" dirty="0"/>
              <a:t> </a:t>
            </a:r>
          </a:p>
        </p:txBody>
      </p:sp>
      <p:sp>
        <p:nvSpPr>
          <p:cNvPr id="3" name="Прямоугольник 2">
            <a:extLst>
              <a:ext uri="{FF2B5EF4-FFF2-40B4-BE49-F238E27FC236}">
                <a16:creationId xmlns:a16="http://schemas.microsoft.com/office/drawing/2014/main" id="{29E9059A-4230-2C71-C525-5B59533D8A47}"/>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01185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CF6A92DD-F3E4-4686-F208-CFC524405AB6}"/>
              </a:ext>
            </a:extLst>
          </p:cNvPr>
          <p:cNvSpPr/>
          <p:nvPr/>
        </p:nvSpPr>
        <p:spPr>
          <a:xfrm>
            <a:off x="1959427" y="98429"/>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pic>
        <p:nvPicPr>
          <p:cNvPr id="2" name="Загрузка">
            <a:hlinkClick r:id="" action="ppaction://media"/>
            <a:extLst>
              <a:ext uri="{FF2B5EF4-FFF2-40B4-BE49-F238E27FC236}">
                <a16:creationId xmlns:a16="http://schemas.microsoft.com/office/drawing/2014/main" id="{A0A13D40-8BE1-010C-95AA-932D20424B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8099" y="669853"/>
            <a:ext cx="10027557" cy="5640501"/>
          </a:xfrm>
          <a:prstGeom prst="rect">
            <a:avLst/>
          </a:prstGeom>
        </p:spPr>
      </p:pic>
      <p:sp>
        <p:nvSpPr>
          <p:cNvPr id="3" name="Прямоугольник 2">
            <a:extLst>
              <a:ext uri="{FF2B5EF4-FFF2-40B4-BE49-F238E27FC236}">
                <a16:creationId xmlns:a16="http://schemas.microsoft.com/office/drawing/2014/main" id="{A9B3953C-7911-5BDD-3370-28DFA68C0E3F}"/>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490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6633" y="79532"/>
            <a:ext cx="11538733"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a:t>
            </a:r>
            <a:r>
              <a:rPr lang="ru-RU" b="1" dirty="0" err="1">
                <a:solidFill>
                  <a:srgbClr val="002060"/>
                </a:solidFill>
              </a:rPr>
              <a:t>Россиии</a:t>
            </a:r>
            <a:r>
              <a:rPr lang="ru-RU" b="1" dirty="0">
                <a:solidFill>
                  <a:srgbClr val="002060"/>
                </a:solidFill>
              </a:rPr>
              <a:t> ее континентального шельфа</a:t>
            </a:r>
            <a:endParaRPr lang="ru-RU" dirty="0"/>
          </a:p>
        </p:txBody>
      </p:sp>
      <p:grpSp>
        <p:nvGrpSpPr>
          <p:cNvPr id="46" name="Группа 45"/>
          <p:cNvGrpSpPr/>
          <p:nvPr/>
        </p:nvGrpSpPr>
        <p:grpSpPr>
          <a:xfrm>
            <a:off x="2621862" y="2387952"/>
            <a:ext cx="1591285" cy="2080640"/>
            <a:chOff x="2871688" y="2409408"/>
            <a:chExt cx="1943302" cy="2080640"/>
          </a:xfrm>
        </p:grpSpPr>
        <p:sp>
          <p:nvSpPr>
            <p:cNvPr id="38" name="Стрелка углом 37"/>
            <p:cNvSpPr/>
            <p:nvPr/>
          </p:nvSpPr>
          <p:spPr>
            <a:xfrm flipV="1">
              <a:off x="3141399" y="2409408"/>
              <a:ext cx="1541024" cy="1214992"/>
            </a:xfrm>
            <a:prstGeom prst="bentArrow">
              <a:avLst>
                <a:gd name="adj1" fmla="val 8134"/>
                <a:gd name="adj2" fmla="val 15386"/>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solidFill>
              </a:endParaRPr>
            </a:p>
          </p:txBody>
        </p:sp>
        <p:sp>
          <p:nvSpPr>
            <p:cNvPr id="37" name="Стрелка углом 36"/>
            <p:cNvSpPr/>
            <p:nvPr/>
          </p:nvSpPr>
          <p:spPr>
            <a:xfrm>
              <a:off x="3141399" y="3233056"/>
              <a:ext cx="1541024" cy="1256992"/>
            </a:xfrm>
            <a:prstGeom prst="bentArrow">
              <a:avLst>
                <a:gd name="adj1" fmla="val 8282"/>
                <a:gd name="adj2" fmla="val 15386"/>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solidFill>
              </a:endParaRPr>
            </a:p>
          </p:txBody>
        </p:sp>
        <p:sp>
          <p:nvSpPr>
            <p:cNvPr id="8" name="Стрелка вправо 7"/>
            <p:cNvSpPr/>
            <p:nvPr/>
          </p:nvSpPr>
          <p:spPr>
            <a:xfrm>
              <a:off x="2871688" y="3214823"/>
              <a:ext cx="1943302" cy="477982"/>
            </a:xfrm>
            <a:prstGeom prst="rightArrow">
              <a:avLst>
                <a:gd name="adj1" fmla="val 54159"/>
                <a:gd name="adj2" fmla="val 978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t>актуализация</a:t>
              </a:r>
            </a:p>
          </p:txBody>
        </p:sp>
      </p:grpSp>
      <p:sp>
        <p:nvSpPr>
          <p:cNvPr id="10" name="TextBox 9"/>
          <p:cNvSpPr txBox="1"/>
          <p:nvPr/>
        </p:nvSpPr>
        <p:spPr>
          <a:xfrm>
            <a:off x="359274" y="4314704"/>
            <a:ext cx="1928413" cy="307777"/>
          </a:xfrm>
          <a:prstGeom prst="rect">
            <a:avLst/>
          </a:prstGeom>
          <a:noFill/>
        </p:spPr>
        <p:txBody>
          <a:bodyPr wrap="none" rtlCol="0">
            <a:spAutoFit/>
          </a:bodyPr>
          <a:lstStyle/>
          <a:p>
            <a:r>
              <a:rPr lang="ru-RU" sz="1400" b="1" dirty="0">
                <a:solidFill>
                  <a:srgbClr val="322591"/>
                </a:solidFill>
                <a:latin typeface="Franklin Gothic Book" panose="020B0503020102020204" pitchFamily="34" charset="0"/>
              </a:rPr>
              <a:t>Комплекты ГК-1000/3</a:t>
            </a:r>
          </a:p>
        </p:txBody>
      </p:sp>
      <p:sp>
        <p:nvSpPr>
          <p:cNvPr id="11" name="Скругленный прямоугольник 10"/>
          <p:cNvSpPr/>
          <p:nvPr/>
        </p:nvSpPr>
        <p:spPr>
          <a:xfrm>
            <a:off x="6393103" y="894257"/>
            <a:ext cx="2318904" cy="80010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322591"/>
                </a:solidFill>
                <a:latin typeface="Franklin Gothic Book" panose="020B0503020102020204" pitchFamily="34" charset="0"/>
                <a:cs typeface="Arial" charset="0"/>
              </a:rPr>
              <a:t>ИР «Полезные ископаемые»</a:t>
            </a:r>
          </a:p>
        </p:txBody>
      </p:sp>
      <p:sp>
        <p:nvSpPr>
          <p:cNvPr id="12" name="Скругленный прямоугольник 11"/>
          <p:cNvSpPr/>
          <p:nvPr/>
        </p:nvSpPr>
        <p:spPr>
          <a:xfrm>
            <a:off x="8965425" y="1101142"/>
            <a:ext cx="2318904" cy="80010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322591"/>
                </a:solidFill>
                <a:latin typeface="Franklin Gothic Book" panose="020B0503020102020204" pitchFamily="34" charset="0"/>
                <a:cs typeface="Arial" charset="0"/>
              </a:rPr>
              <a:t>ИР «Стратотипы»</a:t>
            </a:r>
          </a:p>
        </p:txBody>
      </p:sp>
      <p:sp>
        <p:nvSpPr>
          <p:cNvPr id="13" name="Скругленный прямоугольник 12"/>
          <p:cNvSpPr/>
          <p:nvPr/>
        </p:nvSpPr>
        <p:spPr>
          <a:xfrm>
            <a:off x="9579103" y="2006143"/>
            <a:ext cx="2318904" cy="80010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322591"/>
                </a:solidFill>
                <a:latin typeface="Franklin Gothic Book" panose="020B0503020102020204" pitchFamily="34" charset="0"/>
                <a:cs typeface="Arial" charset="0"/>
              </a:rPr>
              <a:t>ИР «</a:t>
            </a:r>
            <a:r>
              <a:rPr lang="ru-RU" sz="1400" b="1" dirty="0" err="1">
                <a:solidFill>
                  <a:srgbClr val="322591"/>
                </a:solidFill>
                <a:latin typeface="Franklin Gothic Book" panose="020B0503020102020204" pitchFamily="34" charset="0"/>
                <a:cs typeface="Arial" charset="0"/>
              </a:rPr>
              <a:t>Петротипы</a:t>
            </a:r>
            <a:r>
              <a:rPr lang="ru-RU" sz="1400" b="1" dirty="0">
                <a:solidFill>
                  <a:srgbClr val="322591"/>
                </a:solidFill>
                <a:latin typeface="Franklin Gothic Book" panose="020B0503020102020204" pitchFamily="34" charset="0"/>
                <a:cs typeface="Arial" charset="0"/>
              </a:rPr>
              <a:t>»</a:t>
            </a:r>
          </a:p>
        </p:txBody>
      </p:sp>
      <p:sp>
        <p:nvSpPr>
          <p:cNvPr id="14" name="Скругленный прямоугольник 13"/>
          <p:cNvSpPr/>
          <p:nvPr/>
        </p:nvSpPr>
        <p:spPr>
          <a:xfrm>
            <a:off x="9579103" y="3982249"/>
            <a:ext cx="2318904" cy="80010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322591"/>
                </a:solidFill>
                <a:latin typeface="Franklin Gothic Book" panose="020B0503020102020204" pitchFamily="34" charset="0"/>
                <a:cs typeface="Arial" charset="0"/>
              </a:rPr>
              <a:t>ИР «Геохронология»»</a:t>
            </a:r>
          </a:p>
        </p:txBody>
      </p:sp>
      <p:sp>
        <p:nvSpPr>
          <p:cNvPr id="15" name="Скругленный прямоугольник 14"/>
          <p:cNvSpPr/>
          <p:nvPr/>
        </p:nvSpPr>
        <p:spPr>
          <a:xfrm>
            <a:off x="8965425" y="5108194"/>
            <a:ext cx="2318904" cy="80010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322591"/>
                </a:solidFill>
                <a:latin typeface="Franklin Gothic Book" panose="020B0503020102020204" pitchFamily="34" charset="0"/>
                <a:cs typeface="Arial" charset="0"/>
              </a:rPr>
              <a:t>ИР «Карта фактов»</a:t>
            </a:r>
          </a:p>
        </p:txBody>
      </p:sp>
      <p:sp>
        <p:nvSpPr>
          <p:cNvPr id="16" name="Скругленный прямоугольник 15"/>
          <p:cNvSpPr/>
          <p:nvPr/>
        </p:nvSpPr>
        <p:spPr>
          <a:xfrm>
            <a:off x="6516549" y="5319871"/>
            <a:ext cx="2318904" cy="80010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322591"/>
                </a:solidFill>
                <a:latin typeface="Franklin Gothic Book" panose="020B0503020102020204" pitchFamily="34" charset="0"/>
                <a:cs typeface="Arial" charset="0"/>
              </a:rPr>
              <a:t>ИР «Хранилище геолого-картографических данных»</a:t>
            </a:r>
          </a:p>
        </p:txBody>
      </p:sp>
      <p:sp>
        <p:nvSpPr>
          <p:cNvPr id="17" name="Двойная стрелка влево/вправо 16"/>
          <p:cNvSpPr/>
          <p:nvPr/>
        </p:nvSpPr>
        <p:spPr>
          <a:xfrm rot="16200000">
            <a:off x="7304308" y="4625724"/>
            <a:ext cx="762953" cy="262661"/>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Двойная стрелка влево/вправо 17"/>
          <p:cNvSpPr/>
          <p:nvPr/>
        </p:nvSpPr>
        <p:spPr>
          <a:xfrm rot="5400000">
            <a:off x="7416525" y="2005603"/>
            <a:ext cx="538519" cy="262661"/>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Двойная стрелка влево/вправо 18"/>
          <p:cNvSpPr/>
          <p:nvPr/>
        </p:nvSpPr>
        <p:spPr>
          <a:xfrm rot="13131214">
            <a:off x="8539715" y="4500486"/>
            <a:ext cx="762953" cy="262661"/>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Двойная стрелка влево/вправо 19"/>
          <p:cNvSpPr/>
          <p:nvPr/>
        </p:nvSpPr>
        <p:spPr>
          <a:xfrm rot="19205186">
            <a:off x="8545469" y="1990105"/>
            <a:ext cx="659398" cy="262661"/>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Двойная стрелка влево/вправо 20"/>
          <p:cNvSpPr/>
          <p:nvPr/>
        </p:nvSpPr>
        <p:spPr>
          <a:xfrm rot="20550058">
            <a:off x="8683682" y="2496435"/>
            <a:ext cx="761708" cy="260803"/>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Двойная стрелка влево/вправо 21"/>
          <p:cNvSpPr/>
          <p:nvPr/>
        </p:nvSpPr>
        <p:spPr>
          <a:xfrm rot="668143">
            <a:off x="8693404" y="3912972"/>
            <a:ext cx="790658" cy="267717"/>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8062" y="4770702"/>
            <a:ext cx="2103926" cy="1264931"/>
          </a:xfrm>
          <a:prstGeom prst="roundRect">
            <a:avLst/>
          </a:prstGeom>
          <a:ln>
            <a:solidFill>
              <a:schemeClr val="tx1"/>
            </a:solidFill>
          </a:ln>
        </p:spPr>
      </p:pic>
      <p:pic>
        <p:nvPicPr>
          <p:cNvPr id="32" name="Рисунок 31"/>
          <p:cNvPicPr>
            <a:picLocks noChangeAspect="1"/>
          </p:cNvPicPr>
          <p:nvPr/>
        </p:nvPicPr>
        <p:blipFill>
          <a:blip r:embed="rId4"/>
          <a:stretch>
            <a:fillRect/>
          </a:stretch>
        </p:blipFill>
        <p:spPr>
          <a:xfrm>
            <a:off x="1913912" y="930630"/>
            <a:ext cx="2099888" cy="1286319"/>
          </a:xfrm>
          <a:prstGeom prst="roundRect">
            <a:avLst/>
          </a:prstGeom>
          <a:ln>
            <a:solidFill>
              <a:srgbClr val="3C2D91"/>
            </a:solidFill>
          </a:ln>
        </p:spPr>
      </p:pic>
      <p:sp>
        <p:nvSpPr>
          <p:cNvPr id="7" name="Скругленный прямоугольник 6"/>
          <p:cNvSpPr/>
          <p:nvPr/>
        </p:nvSpPr>
        <p:spPr>
          <a:xfrm>
            <a:off x="86963" y="2579546"/>
            <a:ext cx="2473037" cy="1722614"/>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5"/>
          <a:stretch>
            <a:fillRect/>
          </a:stretch>
        </p:blipFill>
        <p:spPr>
          <a:xfrm>
            <a:off x="86963" y="2592090"/>
            <a:ext cx="2473037" cy="1710070"/>
          </a:xfrm>
          <a:prstGeom prst="roundRect">
            <a:avLst/>
          </a:prstGeom>
        </p:spPr>
      </p:pic>
      <p:sp>
        <p:nvSpPr>
          <p:cNvPr id="39" name="TextBox 38"/>
          <p:cNvSpPr txBox="1"/>
          <p:nvPr/>
        </p:nvSpPr>
        <p:spPr>
          <a:xfrm>
            <a:off x="2031291" y="610648"/>
            <a:ext cx="1846724" cy="307777"/>
          </a:xfrm>
          <a:prstGeom prst="rect">
            <a:avLst/>
          </a:prstGeom>
          <a:noFill/>
        </p:spPr>
        <p:txBody>
          <a:bodyPr wrap="none" rtlCol="0">
            <a:spAutoFit/>
          </a:bodyPr>
          <a:lstStyle/>
          <a:p>
            <a:r>
              <a:rPr lang="ru-RU" sz="1400" b="1" dirty="0">
                <a:solidFill>
                  <a:srgbClr val="322591"/>
                </a:solidFill>
                <a:latin typeface="Franklin Gothic Book" panose="020B0503020102020204" pitchFamily="34" charset="0"/>
              </a:rPr>
              <a:t>Материалы ГК-200/2</a:t>
            </a:r>
          </a:p>
        </p:txBody>
      </p:sp>
      <p:sp>
        <p:nvSpPr>
          <p:cNvPr id="40" name="TextBox 39"/>
          <p:cNvSpPr txBox="1"/>
          <p:nvPr/>
        </p:nvSpPr>
        <p:spPr>
          <a:xfrm>
            <a:off x="3115627" y="6006280"/>
            <a:ext cx="1524776" cy="523220"/>
          </a:xfrm>
          <a:prstGeom prst="rect">
            <a:avLst/>
          </a:prstGeom>
          <a:noFill/>
        </p:spPr>
        <p:txBody>
          <a:bodyPr wrap="none" rtlCol="0">
            <a:spAutoFit/>
          </a:bodyPr>
          <a:lstStyle/>
          <a:p>
            <a:pPr algn="ctr"/>
            <a:r>
              <a:rPr lang="ru-RU" sz="1400" b="1" dirty="0">
                <a:solidFill>
                  <a:srgbClr val="322591"/>
                </a:solidFill>
                <a:latin typeface="Franklin Gothic Book" panose="020B0503020102020204" pitchFamily="34" charset="0"/>
              </a:rPr>
              <a:t>Массив сводных </a:t>
            </a:r>
            <a:br>
              <a:rPr lang="ru-RU" sz="1400" b="1" dirty="0">
                <a:solidFill>
                  <a:srgbClr val="322591"/>
                </a:solidFill>
                <a:latin typeface="Franklin Gothic Book" panose="020B0503020102020204" pitchFamily="34" charset="0"/>
              </a:rPr>
            </a:br>
            <a:r>
              <a:rPr lang="ru-RU" sz="1400" b="1" dirty="0">
                <a:solidFill>
                  <a:srgbClr val="322591"/>
                </a:solidFill>
                <a:latin typeface="Franklin Gothic Book" panose="020B0503020102020204" pitchFamily="34" charset="0"/>
              </a:rPr>
              <a:t>и обзорных карт</a:t>
            </a:r>
          </a:p>
        </p:txBody>
      </p:sp>
      <p:pic>
        <p:nvPicPr>
          <p:cNvPr id="41" name="Рисунок 40"/>
          <p:cNvPicPr>
            <a:picLocks noChangeAspect="1"/>
          </p:cNvPicPr>
          <p:nvPr/>
        </p:nvPicPr>
        <p:blipFill>
          <a:blip r:embed="rId6"/>
          <a:stretch>
            <a:fillRect/>
          </a:stretch>
        </p:blipFill>
        <p:spPr>
          <a:xfrm>
            <a:off x="734158" y="4749314"/>
            <a:ext cx="2091465" cy="1286319"/>
          </a:xfrm>
          <a:prstGeom prst="roundRect">
            <a:avLst/>
          </a:prstGeom>
          <a:ln>
            <a:solidFill>
              <a:srgbClr val="3C2D91"/>
            </a:solidFill>
          </a:ln>
        </p:spPr>
      </p:pic>
      <p:sp>
        <p:nvSpPr>
          <p:cNvPr id="42" name="TextBox 41"/>
          <p:cNvSpPr txBox="1"/>
          <p:nvPr/>
        </p:nvSpPr>
        <p:spPr>
          <a:xfrm>
            <a:off x="759418" y="6079162"/>
            <a:ext cx="1900520" cy="307777"/>
          </a:xfrm>
          <a:prstGeom prst="rect">
            <a:avLst/>
          </a:prstGeom>
          <a:noFill/>
        </p:spPr>
        <p:txBody>
          <a:bodyPr wrap="none" rtlCol="0">
            <a:spAutoFit/>
          </a:bodyPr>
          <a:lstStyle/>
          <a:p>
            <a:r>
              <a:rPr lang="ru-RU" sz="1400" b="1" dirty="0">
                <a:solidFill>
                  <a:srgbClr val="322591"/>
                </a:solidFill>
                <a:latin typeface="Franklin Gothic Book" panose="020B0503020102020204" pitchFamily="34" charset="0"/>
              </a:rPr>
              <a:t>Легенды серий листов</a:t>
            </a:r>
          </a:p>
        </p:txBody>
      </p:sp>
      <p:grpSp>
        <p:nvGrpSpPr>
          <p:cNvPr id="45" name="Группа 44"/>
          <p:cNvGrpSpPr/>
          <p:nvPr/>
        </p:nvGrpSpPr>
        <p:grpSpPr>
          <a:xfrm>
            <a:off x="6826186" y="2411385"/>
            <a:ext cx="1723784" cy="1792002"/>
            <a:chOff x="6041089" y="2256350"/>
            <a:chExt cx="1723784" cy="2045810"/>
          </a:xfrm>
        </p:grpSpPr>
        <p:sp>
          <p:nvSpPr>
            <p:cNvPr id="43" name="Блок-схема: магнитный диск 42"/>
            <p:cNvSpPr/>
            <p:nvPr/>
          </p:nvSpPr>
          <p:spPr>
            <a:xfrm>
              <a:off x="6041089" y="3323942"/>
              <a:ext cx="1719198" cy="978218"/>
            </a:xfrm>
            <a:prstGeom prst="flowChartMagneticDisk">
              <a:avLst/>
            </a:prstGeom>
            <a:solidFill>
              <a:schemeClr val="bg1">
                <a:lumMod val="75000"/>
              </a:schemeClr>
            </a:solidFill>
            <a:ln w="1270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lang="ru-RU" sz="1600" b="0" dirty="0">
                <a:solidFill>
                  <a:schemeClr val="tx1"/>
                </a:solidFill>
                <a:latin typeface="+mn-lt"/>
                <a:ea typeface="+mn-ea"/>
                <a:cs typeface="+mn-cs"/>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ru-RU" sz="1600" b="0" dirty="0">
                  <a:solidFill>
                    <a:schemeClr val="tx1"/>
                  </a:solidFill>
                  <a:latin typeface="+mn-lt"/>
                  <a:ea typeface="+mn-ea"/>
                  <a:cs typeface="+mn-cs"/>
                  <a:sym typeface="Helvetica Neue Medium"/>
                </a:rPr>
                <a:t>База Данных</a:t>
              </a:r>
              <a:endParaRPr kumimoji="0" lang="ru-RU" sz="1600" b="0" i="0" u="none" strike="noStrike" cap="none" spc="0" normalizeH="0" baseline="0" dirty="0">
                <a:ln>
                  <a:noFill/>
                </a:ln>
                <a:solidFill>
                  <a:schemeClr val="tx1"/>
                </a:solidFill>
                <a:effectLst/>
                <a:uFillTx/>
                <a:latin typeface="+mn-lt"/>
                <a:ea typeface="+mn-ea"/>
                <a:cs typeface="+mn-cs"/>
                <a:sym typeface="Helvetica Neue Medium"/>
              </a:endParaRPr>
            </a:p>
          </p:txBody>
        </p:sp>
        <p:sp>
          <p:nvSpPr>
            <p:cNvPr id="44" name="Блок-схема: магнитный диск 43"/>
            <p:cNvSpPr/>
            <p:nvPr/>
          </p:nvSpPr>
          <p:spPr>
            <a:xfrm>
              <a:off x="6045675" y="2256350"/>
              <a:ext cx="1719198" cy="1467326"/>
            </a:xfrm>
            <a:prstGeom prst="flowChartMagneticDisk">
              <a:avLst/>
            </a:prstGeom>
            <a:solidFill>
              <a:schemeClr val="bg1">
                <a:lumMod val="95000"/>
              </a:schemeClr>
            </a:solidFill>
            <a:ln w="12700" cap="flat">
              <a:solidFill>
                <a:schemeClr val="bg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ru-RU" sz="1600" b="0" dirty="0">
                  <a:solidFill>
                    <a:schemeClr val="tx1"/>
                  </a:solidFill>
                  <a:latin typeface="+mn-lt"/>
                  <a:ea typeface="+mn-ea"/>
                  <a:cs typeface="+mn-cs"/>
                  <a:sym typeface="Helvetica Neue Medium"/>
                </a:rPr>
                <a:t>Единая геолого-картографическая модель (ЕГКМ)</a:t>
              </a:r>
              <a:endParaRPr kumimoji="0" lang="ru-RU" sz="1600" b="0" i="0" u="none" strike="noStrike" cap="none" spc="0" normalizeH="0" baseline="0" dirty="0">
                <a:ln>
                  <a:noFill/>
                </a:ln>
                <a:solidFill>
                  <a:schemeClr val="tx1"/>
                </a:solidFill>
                <a:effectLst/>
                <a:uFillTx/>
                <a:latin typeface="+mn-lt"/>
                <a:ea typeface="+mn-ea"/>
                <a:cs typeface="+mn-cs"/>
                <a:sym typeface="Helvetica Neue Medium"/>
              </a:endParaRPr>
            </a:p>
          </p:txBody>
        </p:sp>
      </p:grpSp>
      <p:sp>
        <p:nvSpPr>
          <p:cNvPr id="47" name="Скругленный прямоугольник 46"/>
          <p:cNvSpPr/>
          <p:nvPr/>
        </p:nvSpPr>
        <p:spPr>
          <a:xfrm rot="16200000">
            <a:off x="5555245" y="3338697"/>
            <a:ext cx="986926" cy="204311"/>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ru-RU" sz="1200" b="0" i="0" u="none" strike="noStrike" cap="none" spc="0" normalizeH="0" baseline="0" dirty="0" err="1">
                <a:ln>
                  <a:noFill/>
                </a:ln>
                <a:solidFill>
                  <a:srgbClr val="FFFFFF"/>
                </a:solidFill>
                <a:effectLst/>
                <a:uFillTx/>
                <a:latin typeface="+mn-lt"/>
                <a:ea typeface="+mn-ea"/>
                <a:cs typeface="+mn-cs"/>
                <a:sym typeface="Helvetica Neue Medium"/>
              </a:rPr>
              <a:t>Валидатор</a:t>
            </a:r>
            <a:endParaRPr kumimoji="0" lang="ru-RU" sz="1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8" name="Скругленный прямоугольник 47"/>
          <p:cNvSpPr/>
          <p:nvPr/>
        </p:nvSpPr>
        <p:spPr>
          <a:xfrm rot="16200000">
            <a:off x="4859798" y="2790543"/>
            <a:ext cx="1024253" cy="204311"/>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b="0" dirty="0" err="1">
                <a:solidFill>
                  <a:srgbClr val="FFFFFF"/>
                </a:solidFill>
                <a:latin typeface="+mn-lt"/>
                <a:ea typeface="+mn-ea"/>
                <a:cs typeface="+mn-cs"/>
                <a:sym typeface="Helvetica Neue Medium"/>
              </a:rPr>
              <a:t>MapInspector</a:t>
            </a:r>
            <a:endParaRPr kumimoji="0" lang="ru-RU" sz="1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9" name="Скругленный прямоугольник 48"/>
          <p:cNvSpPr/>
          <p:nvPr/>
        </p:nvSpPr>
        <p:spPr>
          <a:xfrm rot="16200000">
            <a:off x="4861869" y="3992328"/>
            <a:ext cx="1015526" cy="204311"/>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1200" b="0" dirty="0" err="1">
                <a:solidFill>
                  <a:srgbClr val="FFFFFF"/>
                </a:solidFill>
                <a:latin typeface="+mn-lt"/>
                <a:ea typeface="+mn-ea"/>
                <a:cs typeface="+mn-cs"/>
                <a:sym typeface="Helvetica Neue Medium"/>
              </a:rPr>
              <a:t>DBInspector</a:t>
            </a:r>
            <a:endParaRPr kumimoji="0" lang="ru-RU" sz="1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0" name="Скругленный прямоугольник 49"/>
          <p:cNvSpPr/>
          <p:nvPr/>
        </p:nvSpPr>
        <p:spPr>
          <a:xfrm>
            <a:off x="4189915" y="2849716"/>
            <a:ext cx="1006356" cy="408623"/>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ru-RU" sz="1200" b="0" dirty="0">
                <a:solidFill>
                  <a:srgbClr val="FFFFFF"/>
                </a:solidFill>
                <a:latin typeface="+mn-lt"/>
                <a:ea typeface="+mn-ea"/>
                <a:cs typeface="+mn-cs"/>
                <a:sym typeface="Helvetica Neue Medium"/>
              </a:rPr>
              <a:t>Полистные БД</a:t>
            </a:r>
            <a:br>
              <a:rPr lang="ru-RU" sz="1200" b="0" dirty="0">
                <a:solidFill>
                  <a:srgbClr val="FFFFFF"/>
                </a:solidFill>
                <a:latin typeface="+mn-lt"/>
                <a:ea typeface="+mn-ea"/>
                <a:cs typeface="+mn-cs"/>
                <a:sym typeface="Helvetica Neue Medium"/>
              </a:rPr>
            </a:br>
            <a:r>
              <a:rPr lang="ru-RU" sz="1200" b="0" dirty="0">
                <a:solidFill>
                  <a:srgbClr val="FFFFFF"/>
                </a:solidFill>
                <a:latin typeface="+mn-lt"/>
                <a:ea typeface="+mn-ea"/>
                <a:cs typeface="+mn-cs"/>
                <a:sym typeface="Helvetica Neue Medium"/>
              </a:rPr>
              <a:t>картография</a:t>
            </a:r>
            <a:endParaRPr kumimoji="0" lang="ru-RU" sz="1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1" name="Скругленный прямоугольник 50"/>
          <p:cNvSpPr/>
          <p:nvPr/>
        </p:nvSpPr>
        <p:spPr>
          <a:xfrm>
            <a:off x="4189915" y="3744290"/>
            <a:ext cx="1006356" cy="408623"/>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ru-RU" sz="1200" b="0" dirty="0">
                <a:solidFill>
                  <a:srgbClr val="FFFFFF"/>
                </a:solidFill>
                <a:latin typeface="+mn-lt"/>
                <a:ea typeface="+mn-ea"/>
                <a:cs typeface="+mn-cs"/>
                <a:sym typeface="Helvetica Neue Medium"/>
              </a:rPr>
              <a:t>Полистные БПГД</a:t>
            </a:r>
            <a:endParaRPr kumimoji="0" lang="ru-RU" sz="1200" b="0" i="0" u="none" strike="noStrike" cap="none" spc="0" normalizeH="0" baseline="0" dirty="0">
              <a:ln>
                <a:noFill/>
              </a:ln>
              <a:solidFill>
                <a:srgbClr val="FFFFFF"/>
              </a:solidFill>
              <a:effectLst/>
              <a:uFillTx/>
              <a:latin typeface="+mn-lt"/>
              <a:ea typeface="+mn-ea"/>
              <a:cs typeface="+mn-cs"/>
              <a:sym typeface="Helvetica Neue Medium"/>
            </a:endParaRPr>
          </a:p>
        </p:txBody>
      </p:sp>
      <p:cxnSp>
        <p:nvCxnSpPr>
          <p:cNvPr id="52" name="Соединительная линия уступом 51"/>
          <p:cNvCxnSpPr/>
          <p:nvPr/>
        </p:nvCxnSpPr>
        <p:spPr>
          <a:xfrm rot="10800000">
            <a:off x="5456700" y="3034191"/>
            <a:ext cx="460052" cy="379505"/>
          </a:xfrm>
          <a:prstGeom prst="bentConnector3">
            <a:avLst>
              <a:gd name="adj1" fmla="val 50000"/>
            </a:avLst>
          </a:prstGeom>
          <a:noFill/>
          <a:ln w="12700" cap="flat">
            <a:solidFill>
              <a:srgbClr val="3E75A6"/>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cxnSp>
        <p:nvCxnSpPr>
          <p:cNvPr id="55" name="Соединительная линия уступом 54"/>
          <p:cNvCxnSpPr/>
          <p:nvPr/>
        </p:nvCxnSpPr>
        <p:spPr>
          <a:xfrm rot="10800000" flipV="1">
            <a:off x="5465909" y="3404825"/>
            <a:ext cx="450843" cy="434315"/>
          </a:xfrm>
          <a:prstGeom prst="bentConnector3">
            <a:avLst>
              <a:gd name="adj1" fmla="val 50000"/>
            </a:avLst>
          </a:prstGeom>
          <a:noFill/>
          <a:ln w="12700" cap="flat">
            <a:solidFill>
              <a:srgbClr val="3E75A6"/>
            </a:solidFill>
            <a:prstDash val="solid"/>
            <a:miter lim="400000"/>
            <a:headEnd type="triangle" w="lg" len="lg"/>
            <a:tailEnd type="triangle" w="lg" len="lg"/>
          </a:ln>
          <a:effectLst/>
          <a:sp3d/>
        </p:spPr>
        <p:style>
          <a:lnRef idx="0">
            <a:scrgbClr r="0" g="0" b="0"/>
          </a:lnRef>
          <a:fillRef idx="0">
            <a:scrgbClr r="0" g="0" b="0"/>
          </a:fillRef>
          <a:effectRef idx="0">
            <a:scrgbClr r="0" g="0" b="0"/>
          </a:effectRef>
          <a:fontRef idx="none"/>
        </p:style>
      </p:cxnSp>
      <p:sp>
        <p:nvSpPr>
          <p:cNvPr id="64" name="Скругленный прямоугольник 63"/>
          <p:cNvSpPr/>
          <p:nvPr/>
        </p:nvSpPr>
        <p:spPr>
          <a:xfrm>
            <a:off x="9744203" y="2944190"/>
            <a:ext cx="2318904" cy="800100"/>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rgbClr val="322591"/>
                </a:solidFill>
                <a:latin typeface="Franklin Gothic Book" panose="020B0503020102020204" pitchFamily="34" charset="0"/>
                <a:cs typeface="Arial" charset="0"/>
              </a:rPr>
              <a:t>ИР «Серийные легенды»</a:t>
            </a:r>
          </a:p>
        </p:txBody>
      </p:sp>
      <p:sp>
        <p:nvSpPr>
          <p:cNvPr id="65" name="Двойная стрелка влево/вправо 64"/>
          <p:cNvSpPr/>
          <p:nvPr/>
        </p:nvSpPr>
        <p:spPr>
          <a:xfrm>
            <a:off x="8747171" y="3210381"/>
            <a:ext cx="790658" cy="267717"/>
          </a:xfrm>
          <a:prstGeom prst="lef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9" name="Прямая со стрелкой 68"/>
          <p:cNvCxnSpPr/>
          <p:nvPr/>
        </p:nvCxnSpPr>
        <p:spPr>
          <a:xfrm flipV="1">
            <a:off x="6239151" y="3401650"/>
            <a:ext cx="448088" cy="3175"/>
          </a:xfrm>
          <a:prstGeom prst="straightConnector1">
            <a:avLst/>
          </a:prstGeom>
          <a:ln w="19050">
            <a:solidFill>
              <a:srgbClr val="185AC2"/>
            </a:solidFill>
            <a:tailEnd type="triangle"/>
          </a:ln>
        </p:spPr>
        <p:style>
          <a:lnRef idx="1">
            <a:schemeClr val="accent1"/>
          </a:lnRef>
          <a:fillRef idx="0">
            <a:schemeClr val="accent1"/>
          </a:fillRef>
          <a:effectRef idx="0">
            <a:schemeClr val="accent1"/>
          </a:effectRef>
          <a:fontRef idx="minor">
            <a:schemeClr val="tx1"/>
          </a:fontRef>
        </p:style>
      </p:cxnSp>
      <p:sp>
        <p:nvSpPr>
          <p:cNvPr id="72" name="Прямоугольник 71">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7401201" y="619354"/>
            <a:ext cx="4790799" cy="276999"/>
          </a:xfrm>
          <a:prstGeom prst="rect">
            <a:avLst/>
          </a:prstGeom>
          <a:noFill/>
        </p:spPr>
        <p:txBody>
          <a:bodyPr wrap="none" rtlCol="0">
            <a:spAutoFit/>
          </a:bodyPr>
          <a:lstStyle/>
          <a:p>
            <a:r>
              <a:rPr lang="ru-RU" sz="1200" dirty="0">
                <a:solidFill>
                  <a:schemeClr val="accent5">
                    <a:lumMod val="50000"/>
                  </a:schemeClr>
                </a:solidFill>
              </a:rPr>
              <a:t>Информационные ресурсы «Цифрового двойника недр России»</a:t>
            </a:r>
          </a:p>
        </p:txBody>
      </p:sp>
    </p:spTree>
    <p:extLst>
      <p:ext uri="{BB962C8B-B14F-4D97-AF65-F5344CB8AC3E}">
        <p14:creationId xmlns:p14="http://schemas.microsoft.com/office/powerpoint/2010/main" val="343374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9A2C44-7B90-19BD-1748-3E1DCDF92AEA}"/>
              </a:ext>
            </a:extLst>
          </p:cNvPr>
          <p:cNvSpPr txBox="1"/>
          <p:nvPr/>
        </p:nvSpPr>
        <p:spPr>
          <a:xfrm>
            <a:off x="84294" y="1327746"/>
            <a:ext cx="5345935" cy="4532010"/>
          </a:xfrm>
          <a:prstGeom prst="rect">
            <a:avLst/>
          </a:prstGeom>
          <a:noFill/>
        </p:spPr>
        <p:txBody>
          <a:bodyPr wrap="square">
            <a:spAutoFit/>
          </a:bodyPr>
          <a:lstStyle/>
          <a:p>
            <a:pPr indent="269875" algn="just">
              <a:spcAft>
                <a:spcPts val="300"/>
              </a:spcAft>
            </a:pPr>
            <a:r>
              <a:rPr lang="ru-RU" sz="1600" b="1" i="1" dirty="0">
                <a:effectLst/>
                <a:latin typeface="Franklin Gothic Book" panose="020B0503020102020204" pitchFamily="34" charset="0"/>
                <a:ea typeface="Calibri" panose="020F0502020204030204" pitchFamily="34" charset="0"/>
              </a:rPr>
              <a:t>• масштаба 1:1 000 000: </a:t>
            </a:r>
            <a:endParaRPr lang="ru-RU" sz="1600" dirty="0">
              <a:effectLst/>
              <a:latin typeface="Franklin Gothic Book" panose="020B0503020102020204" pitchFamily="34" charset="0"/>
              <a:ea typeface="Calibri" panose="020F0502020204030204" pitchFamily="34" charset="0"/>
            </a:endParaRPr>
          </a:p>
          <a:p>
            <a:pPr indent="450215" algn="just">
              <a:spcAft>
                <a:spcPts val="300"/>
              </a:spcAft>
            </a:pPr>
            <a:r>
              <a:rPr lang="ru-RU" sz="1600" dirty="0">
                <a:effectLst/>
                <a:latin typeface="Franklin Gothic Book" panose="020B0503020102020204" pitchFamily="34" charset="0"/>
                <a:ea typeface="Calibri" panose="020F0502020204030204" pitchFamily="34" charset="0"/>
              </a:rPr>
              <a:t>- геологическая, </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четвертичных образований, </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полезных ископаемых, </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закономерностей размещения и прогноза полезных ископаемых, </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литологической поверхности дна акватории,</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фактического материала;</a:t>
            </a:r>
          </a:p>
          <a:p>
            <a:pPr indent="269875" algn="just">
              <a:spcAft>
                <a:spcPts val="300"/>
              </a:spcAft>
            </a:pPr>
            <a:r>
              <a:rPr lang="ru-RU" sz="1600" b="1" i="1" dirty="0">
                <a:effectLst/>
                <a:latin typeface="Franklin Gothic Book" panose="020B0503020102020204" pitchFamily="34" charset="0"/>
                <a:ea typeface="Calibri" panose="020F0502020204030204" pitchFamily="34" charset="0"/>
              </a:rPr>
              <a:t>• масштаба 1:2 500 000: </a:t>
            </a:r>
            <a:endParaRPr lang="ru-RU" sz="1600" dirty="0">
              <a:effectLst/>
              <a:latin typeface="Franklin Gothic Book" panose="020B0503020102020204" pitchFamily="34" charset="0"/>
              <a:ea typeface="Calibri" panose="020F0502020204030204" pitchFamily="34" charset="0"/>
            </a:endParaRPr>
          </a:p>
          <a:p>
            <a:pPr indent="450215" algn="just">
              <a:spcAft>
                <a:spcPts val="300"/>
              </a:spcAft>
            </a:pPr>
            <a:r>
              <a:rPr lang="ru-RU" sz="1600" dirty="0">
                <a:effectLst/>
                <a:latin typeface="Franklin Gothic Book" panose="020B0503020102020204" pitchFamily="34" charset="0"/>
                <a:ea typeface="Calibri" panose="020F0502020204030204" pitchFamily="34" charset="0"/>
              </a:rPr>
              <a:t>- тектоническая, </a:t>
            </a:r>
          </a:p>
          <a:p>
            <a:pPr indent="450215" algn="just">
              <a:spcAft>
                <a:spcPts val="300"/>
              </a:spcAft>
            </a:pPr>
            <a:r>
              <a:rPr lang="ru-RU" sz="1600" dirty="0">
                <a:effectLst/>
                <a:latin typeface="Franklin Gothic Book" panose="020B0503020102020204" pitchFamily="34" charset="0"/>
                <a:ea typeface="Times New Roman" panose="02020603050405020304" pitchFamily="18" charset="0"/>
              </a:rPr>
              <a:t>- схема прогноза полезных ископаемых,</a:t>
            </a:r>
            <a:endParaRPr lang="ru-RU" sz="1600" dirty="0">
              <a:effectLst/>
              <a:latin typeface="Franklin Gothic Book" panose="020B0503020102020204" pitchFamily="34" charset="0"/>
              <a:ea typeface="Calibri" panose="020F0502020204030204" pitchFamily="34" charset="0"/>
            </a:endParaRPr>
          </a:p>
          <a:p>
            <a:pPr indent="450215" algn="just">
              <a:spcAft>
                <a:spcPts val="300"/>
              </a:spcAft>
            </a:pPr>
            <a:r>
              <a:rPr lang="ru-RU" sz="1600" dirty="0">
                <a:effectLst/>
                <a:latin typeface="Franklin Gothic Book" panose="020B0503020102020204" pitchFamily="34" charset="0"/>
                <a:ea typeface="Calibri" panose="020F0502020204030204" pitchFamily="34" charset="0"/>
              </a:rPr>
              <a:t>- геоморфологическая;</a:t>
            </a:r>
          </a:p>
          <a:p>
            <a:pPr indent="269875" algn="just">
              <a:spcAft>
                <a:spcPts val="300"/>
              </a:spcAft>
            </a:pPr>
            <a:r>
              <a:rPr lang="ru-RU" sz="1600" b="1" i="1" dirty="0">
                <a:latin typeface="Franklin Gothic Book" panose="020B0503020102020204" pitchFamily="34" charset="0"/>
                <a:ea typeface="Calibri" panose="020F0502020204030204" pitchFamily="34" charset="0"/>
              </a:rPr>
              <a:t> • масштаба </a:t>
            </a:r>
            <a:r>
              <a:rPr lang="ru-RU" sz="1600" b="1" i="1" dirty="0">
                <a:effectLst/>
                <a:latin typeface="Franklin Gothic Book" panose="020B0503020102020204" pitchFamily="34" charset="0"/>
                <a:ea typeface="Calibri" panose="020F0502020204030204" pitchFamily="34" charset="0"/>
              </a:rPr>
              <a:t>1:5 000 000 (</a:t>
            </a:r>
            <a:r>
              <a:rPr lang="ru-RU" sz="1600" b="1" i="1" dirty="0">
                <a:effectLst/>
                <a:latin typeface="Franklin Gothic Book" panose="020B0503020102020204" pitchFamily="34" charset="0"/>
                <a:ea typeface="Times New Roman" panose="02020603050405020304" pitchFamily="18" charset="0"/>
              </a:rPr>
              <a:t>1:10 000 000)</a:t>
            </a:r>
            <a:r>
              <a:rPr lang="ru-RU" sz="1600" b="1" i="1" dirty="0">
                <a:effectLst/>
                <a:latin typeface="Franklin Gothic Book" panose="020B0503020102020204" pitchFamily="34" charset="0"/>
                <a:ea typeface="Calibri" panose="020F0502020204030204" pitchFamily="34" charset="0"/>
              </a:rPr>
              <a:t>: </a:t>
            </a:r>
            <a:endParaRPr lang="ru-RU" sz="1600" dirty="0">
              <a:effectLst/>
              <a:latin typeface="Franklin Gothic Book" panose="020B0503020102020204" pitchFamily="34" charset="0"/>
              <a:ea typeface="Calibri" panose="020F0502020204030204" pitchFamily="34" charset="0"/>
            </a:endParaRPr>
          </a:p>
          <a:p>
            <a:pPr indent="450215" algn="just">
              <a:spcAft>
                <a:spcPts val="300"/>
              </a:spcAft>
            </a:pPr>
            <a:r>
              <a:rPr lang="ru-RU" sz="1600" dirty="0">
                <a:effectLst/>
                <a:latin typeface="Franklin Gothic Book" panose="020B0503020102020204" pitchFamily="34" charset="0"/>
                <a:ea typeface="Calibri" panose="020F0502020204030204" pitchFamily="34" charset="0"/>
              </a:rPr>
              <a:t>- тектонического районирования,</a:t>
            </a:r>
          </a:p>
          <a:p>
            <a:pPr indent="450215" algn="just">
              <a:spcAft>
                <a:spcPts val="300"/>
              </a:spcAft>
            </a:pPr>
            <a:r>
              <a:rPr lang="ru-RU" sz="1600" dirty="0">
                <a:effectLst/>
                <a:latin typeface="Franklin Gothic Book" panose="020B0503020102020204" pitchFamily="34" charset="0"/>
                <a:ea typeface="Times New Roman" panose="02020603050405020304" pitchFamily="18" charset="0"/>
              </a:rPr>
              <a:t>- районирования главных минерагенических подразделений</a:t>
            </a:r>
            <a:r>
              <a:rPr lang="ru-RU" sz="1600" dirty="0">
                <a:effectLst/>
                <a:latin typeface="Franklin Gothic Book" panose="020B0503020102020204" pitchFamily="34" charset="0"/>
                <a:ea typeface="Calibri" panose="020F0502020204030204" pitchFamily="34" charset="0"/>
              </a:rPr>
              <a:t>,</a:t>
            </a:r>
          </a:p>
        </p:txBody>
      </p:sp>
      <p:sp>
        <p:nvSpPr>
          <p:cNvPr id="4" name="Прямоугольник 3">
            <a:extLst>
              <a:ext uri="{FF2B5EF4-FFF2-40B4-BE49-F238E27FC236}">
                <a16:creationId xmlns:a16="http://schemas.microsoft.com/office/drawing/2014/main" id="{35FB9882-2B27-3F48-46BB-6E368D51B0C5}"/>
              </a:ext>
            </a:extLst>
          </p:cNvPr>
          <p:cNvSpPr/>
          <p:nvPr/>
        </p:nvSpPr>
        <p:spPr>
          <a:xfrm>
            <a:off x="2355264" y="123145"/>
            <a:ext cx="8724900" cy="369332"/>
          </a:xfrm>
          <a:prstGeom prst="rect">
            <a:avLst/>
          </a:prstGeom>
        </p:spPr>
        <p:txBody>
          <a:bodyPr wrap="square">
            <a:spAutoFit/>
          </a:bodyPr>
          <a:lstStyle/>
          <a:p>
            <a:r>
              <a:rPr lang="ru-RU" b="1" dirty="0">
                <a:solidFill>
                  <a:srgbClr val="002060"/>
                </a:solidFill>
              </a:rPr>
              <a:t>Единая геолого-картографическая модель территории России</a:t>
            </a:r>
            <a:endParaRPr lang="ru-RU" dirty="0"/>
          </a:p>
        </p:txBody>
      </p:sp>
      <p:sp>
        <p:nvSpPr>
          <p:cNvPr id="6" name="TextBox 5">
            <a:extLst>
              <a:ext uri="{FF2B5EF4-FFF2-40B4-BE49-F238E27FC236}">
                <a16:creationId xmlns:a16="http://schemas.microsoft.com/office/drawing/2014/main" id="{96381A41-3981-E7BD-3FC2-67EBCE84CF10}"/>
              </a:ext>
            </a:extLst>
          </p:cNvPr>
          <p:cNvSpPr txBox="1"/>
          <p:nvPr/>
        </p:nvSpPr>
        <p:spPr>
          <a:xfrm>
            <a:off x="6505154" y="1333700"/>
            <a:ext cx="5435600" cy="4285789"/>
          </a:xfrm>
          <a:prstGeom prst="rect">
            <a:avLst/>
          </a:prstGeom>
          <a:noFill/>
        </p:spPr>
        <p:txBody>
          <a:bodyPr wrap="square">
            <a:spAutoFit/>
          </a:bodyPr>
          <a:lstStyle/>
          <a:p>
            <a:pPr indent="270510" algn="just">
              <a:spcAft>
                <a:spcPts val="300"/>
              </a:spcAft>
            </a:pPr>
            <a:r>
              <a:rPr lang="ru-RU" sz="1600" b="1" i="1" dirty="0">
                <a:effectLst/>
                <a:latin typeface="Franklin Gothic Book" panose="020B0503020102020204" pitchFamily="34" charset="0"/>
                <a:ea typeface="Calibri" panose="020F0502020204030204" pitchFamily="34" charset="0"/>
              </a:rPr>
              <a:t>• масштаба 1:1 000 000 : </a:t>
            </a:r>
            <a:endParaRPr lang="ru-RU" sz="1600" dirty="0">
              <a:effectLst/>
              <a:latin typeface="Franklin Gothic Book" panose="020B0503020102020204" pitchFamily="34" charset="0"/>
              <a:ea typeface="Calibri" panose="020F0502020204030204" pitchFamily="34" charset="0"/>
            </a:endParaRPr>
          </a:p>
          <a:p>
            <a:pPr marL="285750" indent="-285750" algn="just">
              <a:spcAft>
                <a:spcPts val="300"/>
              </a:spcAft>
              <a:buFontTx/>
              <a:buChar char="-"/>
            </a:pPr>
            <a:r>
              <a:rPr lang="ru-RU" sz="1600" dirty="0">
                <a:effectLst/>
                <a:latin typeface="Franklin Gothic Book" panose="020B0503020102020204" pitchFamily="34" charset="0"/>
                <a:ea typeface="Times New Roman" panose="02020603050405020304" pitchFamily="18" charset="0"/>
              </a:rPr>
              <a:t>карта закономерностей размещения и прогноза на нефть и газ</a:t>
            </a:r>
            <a:r>
              <a:rPr lang="ru-RU" sz="1600" dirty="0">
                <a:effectLst/>
                <a:latin typeface="Franklin Gothic Book" panose="020B0503020102020204" pitchFamily="34" charset="0"/>
                <a:ea typeface="Calibri" panose="020F0502020204030204" pitchFamily="34" charset="0"/>
              </a:rPr>
              <a:t>, </a:t>
            </a:r>
          </a:p>
          <a:p>
            <a:pPr marL="285750" indent="-285750" algn="just">
              <a:spcAft>
                <a:spcPts val="300"/>
              </a:spcAft>
              <a:buFontTx/>
              <a:buChar char="-"/>
            </a:pPr>
            <a:endParaRPr lang="ru-RU" sz="1600" b="1" i="1" dirty="0">
              <a:latin typeface="Franklin Gothic Book" panose="020B0503020102020204" pitchFamily="34" charset="0"/>
              <a:ea typeface="Calibri" panose="020F0502020204030204" pitchFamily="34" charset="0"/>
            </a:endParaRPr>
          </a:p>
          <a:p>
            <a:pPr marL="285750" indent="-285750" algn="just">
              <a:spcAft>
                <a:spcPts val="300"/>
              </a:spcAft>
              <a:buFontTx/>
              <a:buChar char="-"/>
            </a:pPr>
            <a:endParaRPr lang="ru-RU" sz="1600" b="1" i="1" dirty="0">
              <a:latin typeface="Franklin Gothic Book" panose="020B0503020102020204" pitchFamily="34" charset="0"/>
              <a:ea typeface="Calibri" panose="020F0502020204030204" pitchFamily="34" charset="0"/>
            </a:endParaRPr>
          </a:p>
          <a:p>
            <a:pPr marL="285750" indent="-285750" algn="just">
              <a:spcAft>
                <a:spcPts val="300"/>
              </a:spcAft>
              <a:buFontTx/>
              <a:buChar char="-"/>
            </a:pPr>
            <a:endParaRPr lang="ru-RU" sz="1600" b="1" i="1" dirty="0">
              <a:latin typeface="Franklin Gothic Book" panose="020B0503020102020204" pitchFamily="34" charset="0"/>
              <a:ea typeface="Calibri" panose="020F0502020204030204" pitchFamily="34" charset="0"/>
            </a:endParaRPr>
          </a:p>
          <a:p>
            <a:pPr marL="285750" indent="-285750" algn="just">
              <a:spcAft>
                <a:spcPts val="300"/>
              </a:spcAft>
              <a:buFontTx/>
              <a:buChar char="-"/>
            </a:pPr>
            <a:endParaRPr lang="ru-RU" sz="1600" b="1" i="1" dirty="0">
              <a:latin typeface="Franklin Gothic Book" panose="020B0503020102020204" pitchFamily="34" charset="0"/>
              <a:ea typeface="Calibri" panose="020F0502020204030204" pitchFamily="34" charset="0"/>
            </a:endParaRPr>
          </a:p>
          <a:p>
            <a:pPr marL="285750" indent="-285750" algn="just">
              <a:spcAft>
                <a:spcPts val="300"/>
              </a:spcAft>
              <a:buFontTx/>
              <a:buChar char="-"/>
            </a:pPr>
            <a:endParaRPr lang="ru-RU" sz="1600" b="1" i="1" dirty="0">
              <a:latin typeface="Franklin Gothic Book" panose="020B0503020102020204" pitchFamily="34" charset="0"/>
              <a:ea typeface="Calibri" panose="020F0502020204030204" pitchFamily="34" charset="0"/>
            </a:endParaRPr>
          </a:p>
          <a:p>
            <a:pPr marL="288000" algn="just">
              <a:spcAft>
                <a:spcPts val="300"/>
              </a:spcAft>
            </a:pPr>
            <a:r>
              <a:rPr lang="ru-RU" sz="1600" b="1" i="1" dirty="0">
                <a:latin typeface="Franklin Gothic Book" panose="020B0503020102020204" pitchFamily="34" charset="0"/>
                <a:ea typeface="Calibri" panose="020F0502020204030204" pitchFamily="34" charset="0"/>
              </a:rPr>
              <a:t>• масштаба 1:2 500 000 </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гидрогеологическая,</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эколого-геологическая, </a:t>
            </a:r>
          </a:p>
          <a:p>
            <a:pPr indent="269875" algn="just">
              <a:spcAft>
                <a:spcPts val="300"/>
              </a:spcAft>
            </a:pPr>
            <a:endParaRPr lang="ru-RU" sz="1600" b="1" i="1" dirty="0">
              <a:latin typeface="Franklin Gothic Book" panose="020B0503020102020204" pitchFamily="34" charset="0"/>
              <a:ea typeface="Calibri" panose="020F0502020204030204" pitchFamily="34" charset="0"/>
            </a:endParaRPr>
          </a:p>
          <a:p>
            <a:pPr indent="269875" algn="just">
              <a:spcAft>
                <a:spcPts val="300"/>
              </a:spcAft>
            </a:pPr>
            <a:r>
              <a:rPr lang="ru-RU" sz="1600" b="1" i="1" dirty="0">
                <a:latin typeface="Franklin Gothic Book" panose="020B0503020102020204" pitchFamily="34" charset="0"/>
                <a:ea typeface="Calibri" panose="020F0502020204030204" pitchFamily="34" charset="0"/>
              </a:rPr>
              <a:t>• масштаба </a:t>
            </a:r>
            <a:r>
              <a:rPr lang="ru-RU" sz="1600" b="1" i="1" dirty="0">
                <a:effectLst/>
                <a:latin typeface="Franklin Gothic Book" panose="020B0503020102020204" pitchFamily="34" charset="0"/>
                <a:ea typeface="Calibri" panose="020F0502020204030204" pitchFamily="34" charset="0"/>
              </a:rPr>
              <a:t>1:5 000 000 (</a:t>
            </a:r>
            <a:r>
              <a:rPr lang="ru-RU" sz="1600" b="1" i="1" dirty="0">
                <a:effectLst/>
                <a:latin typeface="Franklin Gothic Book" panose="020B0503020102020204" pitchFamily="34" charset="0"/>
                <a:ea typeface="Times New Roman" panose="02020603050405020304" pitchFamily="18" charset="0"/>
              </a:rPr>
              <a:t>1:10 000 000)</a:t>
            </a:r>
            <a:r>
              <a:rPr lang="ru-RU" sz="1600" b="1" i="1" dirty="0">
                <a:effectLst/>
                <a:latin typeface="Franklin Gothic Book" panose="020B0503020102020204" pitchFamily="34" charset="0"/>
                <a:ea typeface="Calibri" panose="020F0502020204030204" pitchFamily="34" charset="0"/>
              </a:rPr>
              <a:t>: </a:t>
            </a:r>
            <a:endParaRPr lang="ru-RU" sz="1600" dirty="0">
              <a:effectLst/>
              <a:latin typeface="Franklin Gothic Book" panose="020B0503020102020204" pitchFamily="34" charset="0"/>
              <a:ea typeface="Calibri" panose="020F0502020204030204" pitchFamily="34" charset="0"/>
            </a:endParaRPr>
          </a:p>
          <a:p>
            <a:pPr indent="450215" algn="just">
              <a:spcAft>
                <a:spcPts val="300"/>
              </a:spcAft>
            </a:pPr>
            <a:r>
              <a:rPr lang="ru-RU" sz="1600" dirty="0">
                <a:effectLst/>
                <a:latin typeface="Franklin Gothic Book" panose="020B0503020102020204" pitchFamily="34" charset="0"/>
                <a:ea typeface="Times New Roman" panose="02020603050405020304" pitchFamily="18" charset="0"/>
              </a:rPr>
              <a:t>- </a:t>
            </a:r>
            <a:r>
              <a:rPr lang="ru-RU" sz="1600" dirty="0">
                <a:effectLst/>
                <a:latin typeface="Franklin Gothic Book" panose="020B0503020102020204" pitchFamily="34" charset="0"/>
                <a:ea typeface="Calibri" panose="020F0502020204030204" pitchFamily="34" charset="0"/>
              </a:rPr>
              <a:t>глубинного строения </a:t>
            </a:r>
          </a:p>
          <a:p>
            <a:pPr indent="450215" algn="just">
              <a:spcAft>
                <a:spcPts val="300"/>
              </a:spcAft>
            </a:pPr>
            <a:r>
              <a:rPr lang="ru-RU" sz="1600" dirty="0">
                <a:effectLst/>
                <a:latin typeface="Franklin Gothic Book" panose="020B0503020102020204" pitchFamily="34" charset="0"/>
                <a:ea typeface="Calibri" panose="020F0502020204030204" pitchFamily="34" charset="0"/>
              </a:rPr>
              <a:t>- оценки эколого-геологической опасности.</a:t>
            </a:r>
          </a:p>
        </p:txBody>
      </p:sp>
      <p:sp>
        <p:nvSpPr>
          <p:cNvPr id="8" name="TextBox 7">
            <a:extLst>
              <a:ext uri="{FF2B5EF4-FFF2-40B4-BE49-F238E27FC236}">
                <a16:creationId xmlns:a16="http://schemas.microsoft.com/office/drawing/2014/main" id="{B5E8CCB4-706A-AD49-EF72-DA73631070F7}"/>
              </a:ext>
            </a:extLst>
          </p:cNvPr>
          <p:cNvSpPr txBox="1"/>
          <p:nvPr/>
        </p:nvSpPr>
        <p:spPr>
          <a:xfrm>
            <a:off x="96168" y="5925526"/>
            <a:ext cx="6097836" cy="338554"/>
          </a:xfrm>
          <a:prstGeom prst="rect">
            <a:avLst/>
          </a:prstGeom>
          <a:noFill/>
        </p:spPr>
        <p:txBody>
          <a:bodyPr wrap="square">
            <a:spAutoFit/>
          </a:bodyPr>
          <a:lstStyle/>
          <a:p>
            <a:pPr indent="269875" algn="just">
              <a:spcAft>
                <a:spcPts val="300"/>
              </a:spcAft>
            </a:pPr>
            <a:r>
              <a:rPr lang="ru-RU" sz="1600" b="1" i="1" dirty="0">
                <a:effectLst/>
                <a:latin typeface="Franklin Gothic Book" panose="020B0503020102020204" pitchFamily="34" charset="0"/>
                <a:ea typeface="Calibri" panose="020F0502020204030204" pitchFamily="34" charset="0"/>
              </a:rPr>
              <a:t>• объяснительные записки к комплектам Госгеолкарты-1000.</a:t>
            </a:r>
            <a:endParaRPr lang="ru-RU" sz="1600" dirty="0">
              <a:effectLst/>
              <a:latin typeface="Franklin Gothic Book" panose="020B0503020102020204" pitchFamily="34" charset="0"/>
              <a:ea typeface="Calibri" panose="020F0502020204030204" pitchFamily="34" charset="0"/>
            </a:endParaRPr>
          </a:p>
        </p:txBody>
      </p:sp>
      <p:sp>
        <p:nvSpPr>
          <p:cNvPr id="2" name="Прямоугольник 1"/>
          <p:cNvSpPr/>
          <p:nvPr/>
        </p:nvSpPr>
        <p:spPr>
          <a:xfrm>
            <a:off x="334347" y="785128"/>
            <a:ext cx="5095882" cy="369332"/>
          </a:xfrm>
          <a:prstGeom prst="rect">
            <a:avLst/>
          </a:prstGeom>
        </p:spPr>
        <p:txBody>
          <a:bodyPr wrap="none">
            <a:spAutoFit/>
          </a:bodyPr>
          <a:lstStyle/>
          <a:p>
            <a:r>
              <a:rPr lang="ru-RU" b="1" i="1" dirty="0">
                <a:solidFill>
                  <a:schemeClr val="accent5">
                    <a:lumMod val="50000"/>
                  </a:schemeClr>
                </a:solidFill>
                <a:latin typeface="Franklin Gothic Book" panose="020B0503020102020204" pitchFamily="34" charset="0"/>
                <a:ea typeface="Calibri" panose="020F0502020204030204" pitchFamily="34" charset="0"/>
              </a:rPr>
              <a:t>Актуализированные карты, загруженные в ЕГКМ</a:t>
            </a:r>
            <a:endParaRPr lang="ru-RU" dirty="0">
              <a:solidFill>
                <a:schemeClr val="accent5">
                  <a:lumMod val="50000"/>
                </a:schemeClr>
              </a:solidFill>
            </a:endParaRPr>
          </a:p>
        </p:txBody>
      </p:sp>
      <p:sp>
        <p:nvSpPr>
          <p:cNvPr id="7" name="Прямоугольник 6"/>
          <p:cNvSpPr/>
          <p:nvPr/>
        </p:nvSpPr>
        <p:spPr>
          <a:xfrm>
            <a:off x="6194004" y="593920"/>
            <a:ext cx="6057900" cy="923330"/>
          </a:xfrm>
          <a:prstGeom prst="rect">
            <a:avLst/>
          </a:prstGeom>
        </p:spPr>
        <p:txBody>
          <a:bodyPr wrap="square">
            <a:spAutoFit/>
          </a:bodyPr>
          <a:lstStyle/>
          <a:p>
            <a:pPr algn="ctr"/>
            <a:r>
              <a:rPr lang="ru-RU" b="1" i="1" dirty="0">
                <a:solidFill>
                  <a:schemeClr val="accent5">
                    <a:lumMod val="50000"/>
                  </a:schemeClr>
                </a:solidFill>
                <a:latin typeface="Franklin Gothic Book" panose="020B0503020102020204" pitchFamily="34" charset="0"/>
                <a:ea typeface="Calibri" panose="020F0502020204030204" pitchFamily="34" charset="0"/>
              </a:rPr>
              <a:t>Карты и схемы, загруженные в ЕГКМ</a:t>
            </a:r>
            <a:endParaRPr lang="ru-RU" dirty="0">
              <a:solidFill>
                <a:schemeClr val="accent5">
                  <a:lumMod val="50000"/>
                </a:schemeClr>
              </a:solidFill>
            </a:endParaRPr>
          </a:p>
          <a:p>
            <a:pPr algn="ctr"/>
            <a:r>
              <a:rPr lang="ru-RU" b="1" i="1" dirty="0">
                <a:solidFill>
                  <a:schemeClr val="accent5">
                    <a:lumMod val="50000"/>
                  </a:schemeClr>
                </a:solidFill>
                <a:latin typeface="Franklin Gothic Book" panose="020B0503020102020204" pitchFamily="34" charset="0"/>
                <a:ea typeface="Calibri" panose="020F0502020204030204" pitchFamily="34" charset="0"/>
              </a:rPr>
              <a:t> в варианте исходных комплектов Госгеолкарты-1000/3, апробированных НРС Роснедра</a:t>
            </a:r>
            <a:endParaRPr lang="ru-RU" dirty="0">
              <a:solidFill>
                <a:schemeClr val="accent5">
                  <a:lumMod val="50000"/>
                </a:schemeClr>
              </a:solidFill>
            </a:endParaRPr>
          </a:p>
        </p:txBody>
      </p:sp>
      <p:sp>
        <p:nvSpPr>
          <p:cNvPr id="5" name="Прямоугольник 4">
            <a:extLst>
              <a:ext uri="{FF2B5EF4-FFF2-40B4-BE49-F238E27FC236}">
                <a16:creationId xmlns:a16="http://schemas.microsoft.com/office/drawing/2014/main" id="{A1F22073-B657-D2F6-8546-744006BC183D}"/>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15714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300" y="943864"/>
            <a:ext cx="10439400" cy="5071872"/>
          </a:xfrm>
          <a:prstGeom prst="rect">
            <a:avLst/>
          </a:prstGeom>
        </p:spPr>
      </p:pic>
      <p:sp>
        <p:nvSpPr>
          <p:cNvPr id="3" name="Скругленный прямоугольник 2"/>
          <p:cNvSpPr/>
          <p:nvPr/>
        </p:nvSpPr>
        <p:spPr>
          <a:xfrm>
            <a:off x="1107440" y="1859280"/>
            <a:ext cx="1717040" cy="609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
        <p:nvSpPr>
          <p:cNvPr id="6" name="Прямоугольник 5">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08170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28912" y="1250800"/>
            <a:ext cx="7672928" cy="2253764"/>
          </a:xfrm>
          <a:prstGeom prst="rect">
            <a:avLst/>
          </a:prstGeom>
        </p:spPr>
      </p:pic>
      <p:pic>
        <p:nvPicPr>
          <p:cNvPr id="3" name="Рисунок 2"/>
          <p:cNvPicPr>
            <a:picLocks noChangeAspect="1"/>
          </p:cNvPicPr>
          <p:nvPr/>
        </p:nvPicPr>
        <p:blipFill rotWithShape="1">
          <a:blip r:embed="rId4"/>
          <a:srcRect l="5172"/>
          <a:stretch/>
        </p:blipFill>
        <p:spPr>
          <a:xfrm>
            <a:off x="228912" y="3986959"/>
            <a:ext cx="7672617" cy="2387804"/>
          </a:xfrm>
          <a:prstGeom prst="rect">
            <a:avLst/>
          </a:prstGeom>
        </p:spPr>
      </p:pic>
      <p:sp>
        <p:nvSpPr>
          <p:cNvPr id="7" name="Прямоугольник 6">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28912" y="912246"/>
            <a:ext cx="4512261" cy="338554"/>
          </a:xfrm>
          <a:prstGeom prst="rect">
            <a:avLst/>
          </a:prstGeom>
        </p:spPr>
        <p:txBody>
          <a:bodyPr wrap="square">
            <a:spAutoFit/>
          </a:bodyPr>
          <a:lstStyle/>
          <a:p>
            <a:r>
              <a:rPr lang="ru-RU" sz="1600" b="1" dirty="0">
                <a:solidFill>
                  <a:srgbClr val="002060"/>
                </a:solidFill>
              </a:rPr>
              <a:t>Госгеолкарта-1000 (третье поколение)</a:t>
            </a:r>
            <a:endParaRPr lang="ru-RU" sz="1600" dirty="0"/>
          </a:p>
        </p:txBody>
      </p:sp>
      <p:sp>
        <p:nvSpPr>
          <p:cNvPr id="9" name="Прямоугольник 8"/>
          <p:cNvSpPr/>
          <p:nvPr/>
        </p:nvSpPr>
        <p:spPr>
          <a:xfrm>
            <a:off x="228912" y="3781810"/>
            <a:ext cx="4512261" cy="338554"/>
          </a:xfrm>
          <a:prstGeom prst="rect">
            <a:avLst/>
          </a:prstGeom>
        </p:spPr>
        <p:txBody>
          <a:bodyPr wrap="square">
            <a:spAutoFit/>
          </a:bodyPr>
          <a:lstStyle/>
          <a:p>
            <a:r>
              <a:rPr lang="ru-RU" sz="1600" b="1" dirty="0">
                <a:solidFill>
                  <a:srgbClr val="002060"/>
                </a:solidFill>
              </a:rPr>
              <a:t>Госгеолкарта-1000, загруженная в ЕГКМ</a:t>
            </a:r>
            <a:endParaRPr lang="ru-RU" sz="1600" dirty="0"/>
          </a:p>
        </p:txBody>
      </p:sp>
      <p:pic>
        <p:nvPicPr>
          <p:cNvPr id="5" name="Рисунок 4">
            <a:extLst>
              <a:ext uri="{FF2B5EF4-FFF2-40B4-BE49-F238E27FC236}">
                <a16:creationId xmlns:a16="http://schemas.microsoft.com/office/drawing/2014/main" id="{2C9A5C7C-68EB-819F-944A-C3A115D8F8F8}"/>
              </a:ext>
            </a:extLst>
          </p:cNvPr>
          <p:cNvPicPr>
            <a:picLocks noChangeAspect="1"/>
          </p:cNvPicPr>
          <p:nvPr/>
        </p:nvPicPr>
        <p:blipFill>
          <a:blip r:embed="rId5"/>
          <a:stretch>
            <a:fillRect/>
          </a:stretch>
        </p:blipFill>
        <p:spPr>
          <a:xfrm>
            <a:off x="6717714" y="3537229"/>
            <a:ext cx="4928930" cy="2456703"/>
          </a:xfrm>
          <a:prstGeom prst="rect">
            <a:avLst/>
          </a:prstGeom>
        </p:spPr>
      </p:pic>
      <p:sp>
        <p:nvSpPr>
          <p:cNvPr id="10" name="Прямоугольник 9">
            <a:extLst>
              <a:ext uri="{FF2B5EF4-FFF2-40B4-BE49-F238E27FC236}">
                <a16:creationId xmlns:a16="http://schemas.microsoft.com/office/drawing/2014/main" id="{FF1B44BE-985C-5969-3D7E-2E97FDF82A9E}"/>
              </a:ext>
            </a:extLst>
          </p:cNvPr>
          <p:cNvSpPr/>
          <p:nvPr/>
        </p:nvSpPr>
        <p:spPr>
          <a:xfrm>
            <a:off x="3713356" y="4325513"/>
            <a:ext cx="2382644" cy="98760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единительная линия 11">
            <a:extLst>
              <a:ext uri="{FF2B5EF4-FFF2-40B4-BE49-F238E27FC236}">
                <a16:creationId xmlns:a16="http://schemas.microsoft.com/office/drawing/2014/main" id="{3AC924CB-BC47-82BF-85B4-77CF6CAFC46C}"/>
              </a:ext>
            </a:extLst>
          </p:cNvPr>
          <p:cNvCxnSpPr>
            <a:cxnSpLocks/>
          </p:cNvCxnSpPr>
          <p:nvPr/>
        </p:nvCxnSpPr>
        <p:spPr>
          <a:xfrm flipV="1">
            <a:off x="3713356" y="3537229"/>
            <a:ext cx="3004358" cy="7882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29882AE9-5E04-37BB-D425-1F0FF255E220}"/>
              </a:ext>
            </a:extLst>
          </p:cNvPr>
          <p:cNvCxnSpPr>
            <a:cxnSpLocks/>
          </p:cNvCxnSpPr>
          <p:nvPr/>
        </p:nvCxnSpPr>
        <p:spPr>
          <a:xfrm>
            <a:off x="3713356" y="5337171"/>
            <a:ext cx="3004358" cy="656761"/>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Рисунок 22">
            <a:extLst>
              <a:ext uri="{FF2B5EF4-FFF2-40B4-BE49-F238E27FC236}">
                <a16:creationId xmlns:a16="http://schemas.microsoft.com/office/drawing/2014/main" id="{2E968579-B5E9-1FE3-DC29-35EA5B5F49DC}"/>
              </a:ext>
            </a:extLst>
          </p:cNvPr>
          <p:cNvPicPr>
            <a:picLocks noChangeAspect="1"/>
          </p:cNvPicPr>
          <p:nvPr/>
        </p:nvPicPr>
        <p:blipFill rotWithShape="1">
          <a:blip r:embed="rId6"/>
          <a:srcRect l="1345" t="1957" r="3720" b="6758"/>
          <a:stretch/>
        </p:blipFill>
        <p:spPr>
          <a:xfrm>
            <a:off x="7612810" y="1406853"/>
            <a:ext cx="3617165" cy="2487869"/>
          </a:xfrm>
          <a:prstGeom prst="wedgeRoundRectCallout">
            <a:avLst/>
          </a:prstGeom>
          <a:ln>
            <a:solidFill>
              <a:schemeClr val="bg2">
                <a:lumMod val="90000"/>
              </a:schemeClr>
            </a:solidFill>
          </a:ln>
          <a:effectLst>
            <a:outerShdw blurRad="50800" dist="38100" dir="2700000" algn="tl" rotWithShape="0">
              <a:prstClr val="black">
                <a:alpha val="40000"/>
              </a:prstClr>
            </a:outerShdw>
          </a:effectLst>
        </p:spPr>
      </p:pic>
      <p:sp>
        <p:nvSpPr>
          <p:cNvPr id="4" name="Прямоугольник 3">
            <a:extLst>
              <a:ext uri="{FF2B5EF4-FFF2-40B4-BE49-F238E27FC236}">
                <a16:creationId xmlns:a16="http://schemas.microsoft.com/office/drawing/2014/main" id="{28D6080D-0196-3E41-A21F-1400C8304E7C}"/>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Tree>
    <p:extLst>
      <p:ext uri="{BB962C8B-B14F-4D97-AF65-F5344CB8AC3E}">
        <p14:creationId xmlns:p14="http://schemas.microsoft.com/office/powerpoint/2010/main" val="629321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140" y="943864"/>
            <a:ext cx="10439400" cy="5071872"/>
          </a:xfrm>
          <a:prstGeom prst="rect">
            <a:avLst/>
          </a:prstGeom>
        </p:spPr>
      </p:pic>
      <p:sp>
        <p:nvSpPr>
          <p:cNvPr id="4" name="Прямоугольник 3">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кругленный прямоугольник 4"/>
          <p:cNvSpPr/>
          <p:nvPr/>
        </p:nvSpPr>
        <p:spPr>
          <a:xfrm>
            <a:off x="1097392" y="2271263"/>
            <a:ext cx="1717040" cy="609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C70B3E51-69F4-0020-3B60-1DB7C1DC3312}"/>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Tree>
    <p:extLst>
      <p:ext uri="{BB962C8B-B14F-4D97-AF65-F5344CB8AC3E}">
        <p14:creationId xmlns:p14="http://schemas.microsoft.com/office/powerpoint/2010/main" val="3128359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6433893" y="1839817"/>
            <a:ext cx="5162270" cy="3987311"/>
          </a:xfrm>
          <a:prstGeom prst="rect">
            <a:avLst/>
          </a:prstGeom>
        </p:spPr>
      </p:pic>
      <p:sp>
        <p:nvSpPr>
          <p:cNvPr id="3" name="Прямоугольник 2">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a:extLst>
              <a:ext uri="{FF2B5EF4-FFF2-40B4-BE49-F238E27FC236}">
                <a16:creationId xmlns:a16="http://schemas.microsoft.com/office/drawing/2014/main" id="{1BB0E29D-076F-E7FE-CADB-6D842C61AE47}"/>
              </a:ext>
            </a:extLst>
          </p:cNvPr>
          <p:cNvSpPr/>
          <p:nvPr/>
        </p:nvSpPr>
        <p:spPr>
          <a:xfrm>
            <a:off x="585557" y="1226946"/>
            <a:ext cx="4512261" cy="338554"/>
          </a:xfrm>
          <a:prstGeom prst="rect">
            <a:avLst/>
          </a:prstGeom>
        </p:spPr>
        <p:txBody>
          <a:bodyPr wrap="square">
            <a:spAutoFit/>
          </a:bodyPr>
          <a:lstStyle/>
          <a:p>
            <a:r>
              <a:rPr lang="ru-RU" sz="1600" b="1" dirty="0">
                <a:solidFill>
                  <a:srgbClr val="002060"/>
                </a:solidFill>
              </a:rPr>
              <a:t>Госгеолкарта-1000 (третье поколение)</a:t>
            </a:r>
            <a:endParaRPr lang="ru-RU" sz="1600" dirty="0"/>
          </a:p>
        </p:txBody>
      </p:sp>
      <p:sp>
        <p:nvSpPr>
          <p:cNvPr id="7" name="Прямоугольник 6">
            <a:extLst>
              <a:ext uri="{FF2B5EF4-FFF2-40B4-BE49-F238E27FC236}">
                <a16:creationId xmlns:a16="http://schemas.microsoft.com/office/drawing/2014/main" id="{05906AF1-88BD-D326-4AE6-89554281E154}"/>
              </a:ext>
            </a:extLst>
          </p:cNvPr>
          <p:cNvSpPr/>
          <p:nvPr/>
        </p:nvSpPr>
        <p:spPr>
          <a:xfrm>
            <a:off x="7544112" y="1226946"/>
            <a:ext cx="4512261" cy="338554"/>
          </a:xfrm>
          <a:prstGeom prst="rect">
            <a:avLst/>
          </a:prstGeom>
        </p:spPr>
        <p:txBody>
          <a:bodyPr wrap="square">
            <a:spAutoFit/>
          </a:bodyPr>
          <a:lstStyle/>
          <a:p>
            <a:r>
              <a:rPr lang="ru-RU" sz="1600" b="1" dirty="0">
                <a:solidFill>
                  <a:srgbClr val="002060"/>
                </a:solidFill>
              </a:rPr>
              <a:t>Госгеолкарта-1000, загруженная в ЕГКМ</a:t>
            </a:r>
            <a:endParaRPr lang="ru-RU" sz="1600" dirty="0"/>
          </a:p>
        </p:txBody>
      </p:sp>
      <p:grpSp>
        <p:nvGrpSpPr>
          <p:cNvPr id="9" name="Группа 8">
            <a:extLst>
              <a:ext uri="{FF2B5EF4-FFF2-40B4-BE49-F238E27FC236}">
                <a16:creationId xmlns:a16="http://schemas.microsoft.com/office/drawing/2014/main" id="{CCFD13AD-BDCB-50CF-BF73-B5CABF4F118A}"/>
              </a:ext>
            </a:extLst>
          </p:cNvPr>
          <p:cNvGrpSpPr/>
          <p:nvPr/>
        </p:nvGrpSpPr>
        <p:grpSpPr>
          <a:xfrm>
            <a:off x="231353" y="1839817"/>
            <a:ext cx="5155895" cy="3987311"/>
            <a:chOff x="231353" y="1839817"/>
            <a:chExt cx="5155895" cy="3987311"/>
          </a:xfrm>
        </p:grpSpPr>
        <p:pic>
          <p:nvPicPr>
            <p:cNvPr id="5" name="Рисунок 4">
              <a:extLst>
                <a:ext uri="{FF2B5EF4-FFF2-40B4-BE49-F238E27FC236}">
                  <a16:creationId xmlns:a16="http://schemas.microsoft.com/office/drawing/2014/main" id="{CF676CF3-4F47-6313-4523-710F09C4F9DD}"/>
                </a:ext>
              </a:extLst>
            </p:cNvPr>
            <p:cNvPicPr>
              <a:picLocks noChangeAspect="1"/>
            </p:cNvPicPr>
            <p:nvPr/>
          </p:nvPicPr>
          <p:blipFill rotWithShape="1">
            <a:blip r:embed="rId4"/>
            <a:srcRect l="598" t="1031" r="1823"/>
            <a:stretch/>
          </p:blipFill>
          <p:spPr>
            <a:xfrm>
              <a:off x="231353" y="1839817"/>
              <a:ext cx="5155895" cy="3987311"/>
            </a:xfrm>
            <a:prstGeom prst="rect">
              <a:avLst/>
            </a:prstGeom>
          </p:spPr>
        </p:pic>
        <p:sp>
          <p:nvSpPr>
            <p:cNvPr id="8" name="Прямоугольник 7">
              <a:extLst>
                <a:ext uri="{FF2B5EF4-FFF2-40B4-BE49-F238E27FC236}">
                  <a16:creationId xmlns:a16="http://schemas.microsoft.com/office/drawing/2014/main" id="{0DA52260-99C3-1D11-2BCF-55B5B4E66197}"/>
                </a:ext>
              </a:extLst>
            </p:cNvPr>
            <p:cNvSpPr/>
            <p:nvPr/>
          </p:nvSpPr>
          <p:spPr>
            <a:xfrm>
              <a:off x="3657600" y="4726236"/>
              <a:ext cx="1729648" cy="1100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 name="Рисунок 19">
            <a:extLst>
              <a:ext uri="{FF2B5EF4-FFF2-40B4-BE49-F238E27FC236}">
                <a16:creationId xmlns:a16="http://schemas.microsoft.com/office/drawing/2014/main" id="{3560BA4D-29BE-D7A1-11BD-ED488611F253}"/>
              </a:ext>
            </a:extLst>
          </p:cNvPr>
          <p:cNvPicPr>
            <a:picLocks noChangeAspect="1"/>
          </p:cNvPicPr>
          <p:nvPr/>
        </p:nvPicPr>
        <p:blipFill>
          <a:blip r:embed="rId5"/>
          <a:stretch>
            <a:fillRect/>
          </a:stretch>
        </p:blipFill>
        <p:spPr>
          <a:xfrm>
            <a:off x="99805" y="5434755"/>
            <a:ext cx="5783855" cy="1033393"/>
          </a:xfrm>
          <a:prstGeom prst="rect">
            <a:avLst/>
          </a:prstGeom>
          <a:ln>
            <a:solidFill>
              <a:schemeClr val="tx1"/>
            </a:solidFill>
          </a:ln>
          <a:effectLst>
            <a:outerShdw blurRad="50800" dist="38100" dir="2700000" algn="tl" rotWithShape="0">
              <a:prstClr val="black">
                <a:alpha val="40000"/>
              </a:prstClr>
            </a:outerShdw>
          </a:effectLst>
        </p:spPr>
      </p:pic>
      <p:pic>
        <p:nvPicPr>
          <p:cNvPr id="24" name="Рисунок 23">
            <a:extLst>
              <a:ext uri="{FF2B5EF4-FFF2-40B4-BE49-F238E27FC236}">
                <a16:creationId xmlns:a16="http://schemas.microsoft.com/office/drawing/2014/main" id="{9FE7D170-6116-C30B-EB8F-27370DBB6FF2}"/>
              </a:ext>
            </a:extLst>
          </p:cNvPr>
          <p:cNvPicPr>
            <a:picLocks noChangeAspect="1"/>
          </p:cNvPicPr>
          <p:nvPr/>
        </p:nvPicPr>
        <p:blipFill>
          <a:blip r:embed="rId6"/>
          <a:stretch>
            <a:fillRect/>
          </a:stretch>
        </p:blipFill>
        <p:spPr>
          <a:xfrm>
            <a:off x="6176791" y="5400298"/>
            <a:ext cx="5783856" cy="1067850"/>
          </a:xfrm>
          <a:prstGeom prst="rect">
            <a:avLst/>
          </a:prstGeom>
          <a:ln>
            <a:solidFill>
              <a:schemeClr val="tx1"/>
            </a:solidFill>
          </a:ln>
          <a:effectLst>
            <a:outerShdw blurRad="50800" dist="38100" dir="2700000" algn="tl" rotWithShape="0">
              <a:prstClr val="black">
                <a:alpha val="40000"/>
              </a:prstClr>
            </a:outerShdw>
          </a:effectLst>
        </p:spPr>
      </p:pic>
      <p:sp>
        <p:nvSpPr>
          <p:cNvPr id="25" name="Прямоугольник 24">
            <a:extLst>
              <a:ext uri="{FF2B5EF4-FFF2-40B4-BE49-F238E27FC236}">
                <a16:creationId xmlns:a16="http://schemas.microsoft.com/office/drawing/2014/main" id="{8193B07A-BE23-CD74-FC18-F2E46A3B2E5E}"/>
              </a:ext>
            </a:extLst>
          </p:cNvPr>
          <p:cNvSpPr/>
          <p:nvPr/>
        </p:nvSpPr>
        <p:spPr>
          <a:xfrm>
            <a:off x="2355264" y="4627084"/>
            <a:ext cx="486423" cy="2423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DBD27983-7B95-E922-C857-519A70D8389E}"/>
              </a:ext>
            </a:extLst>
          </p:cNvPr>
          <p:cNvSpPr/>
          <p:nvPr/>
        </p:nvSpPr>
        <p:spPr>
          <a:xfrm>
            <a:off x="8528605" y="4644312"/>
            <a:ext cx="486423" cy="24237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8" name="Прямая соединительная линия 27">
            <a:extLst>
              <a:ext uri="{FF2B5EF4-FFF2-40B4-BE49-F238E27FC236}">
                <a16:creationId xmlns:a16="http://schemas.microsoft.com/office/drawing/2014/main" id="{F5061CAF-578A-1434-BB82-AEA8023E1403}"/>
              </a:ext>
            </a:extLst>
          </p:cNvPr>
          <p:cNvCxnSpPr/>
          <p:nvPr/>
        </p:nvCxnSpPr>
        <p:spPr>
          <a:xfrm flipH="1">
            <a:off x="99805" y="4869455"/>
            <a:ext cx="2255459" cy="5308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A3304ACD-0687-456D-0C12-8D0767EF1FD0}"/>
              </a:ext>
            </a:extLst>
          </p:cNvPr>
          <p:cNvCxnSpPr/>
          <p:nvPr/>
        </p:nvCxnSpPr>
        <p:spPr>
          <a:xfrm>
            <a:off x="2841687" y="4886683"/>
            <a:ext cx="3041973" cy="5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a:extLst>
              <a:ext uri="{FF2B5EF4-FFF2-40B4-BE49-F238E27FC236}">
                <a16:creationId xmlns:a16="http://schemas.microsoft.com/office/drawing/2014/main" id="{E954E67B-8065-DBF7-5706-12B9A235FE52}"/>
              </a:ext>
            </a:extLst>
          </p:cNvPr>
          <p:cNvCxnSpPr>
            <a:cxnSpLocks/>
          </p:cNvCxnSpPr>
          <p:nvPr/>
        </p:nvCxnSpPr>
        <p:spPr>
          <a:xfrm flipH="1">
            <a:off x="6203161" y="4886683"/>
            <a:ext cx="2325444" cy="5136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04ECA08D-A936-2CC5-8D03-6D49827FF8B3}"/>
              </a:ext>
            </a:extLst>
          </p:cNvPr>
          <p:cNvCxnSpPr>
            <a:cxnSpLocks/>
          </p:cNvCxnSpPr>
          <p:nvPr/>
        </p:nvCxnSpPr>
        <p:spPr>
          <a:xfrm>
            <a:off x="9015028" y="4886683"/>
            <a:ext cx="2945619" cy="5136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Прямоугольник 3">
            <a:extLst>
              <a:ext uri="{FF2B5EF4-FFF2-40B4-BE49-F238E27FC236}">
                <a16:creationId xmlns:a16="http://schemas.microsoft.com/office/drawing/2014/main" id="{AF97C956-6544-1529-A6E8-B715978B5A5A}"/>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Tree>
    <p:extLst>
      <p:ext uri="{BB962C8B-B14F-4D97-AF65-F5344CB8AC3E}">
        <p14:creationId xmlns:p14="http://schemas.microsoft.com/office/powerpoint/2010/main" val="916307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08A43ADC-0432-66C3-B12C-AA2E92B18865}"/>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140" y="943864"/>
            <a:ext cx="10439400" cy="5080356"/>
          </a:xfrm>
          <a:prstGeom prst="rect">
            <a:avLst/>
          </a:prstGeom>
        </p:spPr>
      </p:pic>
      <p:sp>
        <p:nvSpPr>
          <p:cNvPr id="6" name="Скругленный прямоугольник 5"/>
          <p:cNvSpPr/>
          <p:nvPr/>
        </p:nvSpPr>
        <p:spPr>
          <a:xfrm>
            <a:off x="1106018" y="2202251"/>
            <a:ext cx="1717040" cy="609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91585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a:extLst>
              <a:ext uri="{FF2B5EF4-FFF2-40B4-BE49-F238E27FC236}">
                <a16:creationId xmlns:a16="http://schemas.microsoft.com/office/drawing/2014/main" id="{6BC7AC32-02F6-865A-223A-FD5CC0C6DD8A}"/>
              </a:ext>
            </a:extLst>
          </p:cNvPr>
          <p:cNvSpPr/>
          <p:nvPr/>
        </p:nvSpPr>
        <p:spPr>
          <a:xfrm>
            <a:off x="8849038" y="607060"/>
            <a:ext cx="2838138" cy="461665"/>
          </a:xfrm>
          <a:prstGeom prst="rect">
            <a:avLst/>
          </a:prstGeom>
        </p:spPr>
        <p:txBody>
          <a:bodyPr wrap="square">
            <a:spAutoFit/>
          </a:bodyPr>
          <a:lstStyle/>
          <a:p>
            <a:pPr algn="ctr"/>
            <a:r>
              <a:rPr lang="ru-RU" sz="1200" b="1" dirty="0">
                <a:solidFill>
                  <a:srgbClr val="002060"/>
                </a:solidFill>
              </a:rPr>
              <a:t>С отключенными объектами </a:t>
            </a:r>
            <a:br>
              <a:rPr lang="ru-RU" sz="1200" b="1" dirty="0">
                <a:solidFill>
                  <a:srgbClr val="002060"/>
                </a:solidFill>
              </a:rPr>
            </a:br>
            <a:r>
              <a:rPr lang="ru-RU" sz="1200" b="1" dirty="0">
                <a:solidFill>
                  <a:srgbClr val="002060"/>
                </a:solidFill>
              </a:rPr>
              <a:t>ИР «Полезные ископаемые»</a:t>
            </a:r>
            <a:endParaRPr lang="ru-RU" sz="1200" dirty="0"/>
          </a:p>
        </p:txBody>
      </p:sp>
      <p:sp>
        <p:nvSpPr>
          <p:cNvPr id="9" name="Прямоугольник 8">
            <a:extLst>
              <a:ext uri="{FF2B5EF4-FFF2-40B4-BE49-F238E27FC236}">
                <a16:creationId xmlns:a16="http://schemas.microsoft.com/office/drawing/2014/main" id="{0D8FE286-7BBC-1139-41BD-D51FB57CCEFE}"/>
              </a:ext>
            </a:extLst>
          </p:cNvPr>
          <p:cNvSpPr/>
          <p:nvPr/>
        </p:nvSpPr>
        <p:spPr>
          <a:xfrm>
            <a:off x="8849038" y="3628516"/>
            <a:ext cx="2838138" cy="461665"/>
          </a:xfrm>
          <a:prstGeom prst="rect">
            <a:avLst/>
          </a:prstGeom>
        </p:spPr>
        <p:txBody>
          <a:bodyPr wrap="square">
            <a:spAutoFit/>
          </a:bodyPr>
          <a:lstStyle/>
          <a:p>
            <a:pPr algn="ctr"/>
            <a:r>
              <a:rPr lang="ru-RU" sz="1200" b="1" dirty="0">
                <a:solidFill>
                  <a:srgbClr val="002060"/>
                </a:solidFill>
              </a:rPr>
              <a:t>С включенными объектами </a:t>
            </a:r>
            <a:br>
              <a:rPr lang="ru-RU" sz="1200" b="1" dirty="0">
                <a:solidFill>
                  <a:srgbClr val="002060"/>
                </a:solidFill>
              </a:rPr>
            </a:br>
            <a:r>
              <a:rPr lang="ru-RU" sz="1200" b="1" dirty="0">
                <a:solidFill>
                  <a:srgbClr val="002060"/>
                </a:solidFill>
              </a:rPr>
              <a:t>ИР «Полезные ископаемые»</a:t>
            </a:r>
            <a:endParaRPr lang="ru-RU" sz="1200" dirty="0"/>
          </a:p>
        </p:txBody>
      </p:sp>
      <p:pic>
        <p:nvPicPr>
          <p:cNvPr id="11" name="Рисунок 10">
            <a:extLst>
              <a:ext uri="{FF2B5EF4-FFF2-40B4-BE49-F238E27FC236}">
                <a16:creationId xmlns:a16="http://schemas.microsoft.com/office/drawing/2014/main" id="{CF93C64E-677C-1A72-1B9D-AE5774E09BDD}"/>
              </a:ext>
            </a:extLst>
          </p:cNvPr>
          <p:cNvPicPr>
            <a:picLocks noChangeAspect="1"/>
          </p:cNvPicPr>
          <p:nvPr/>
        </p:nvPicPr>
        <p:blipFill>
          <a:blip r:embed="rId3"/>
          <a:stretch>
            <a:fillRect/>
          </a:stretch>
        </p:blipFill>
        <p:spPr>
          <a:xfrm>
            <a:off x="9102537" y="1068724"/>
            <a:ext cx="2588990" cy="2559791"/>
          </a:xfrm>
          <a:prstGeom prst="rect">
            <a:avLst/>
          </a:prstGeom>
        </p:spPr>
      </p:pic>
      <p:pic>
        <p:nvPicPr>
          <p:cNvPr id="15" name="Рисунок 14">
            <a:extLst>
              <a:ext uri="{FF2B5EF4-FFF2-40B4-BE49-F238E27FC236}">
                <a16:creationId xmlns:a16="http://schemas.microsoft.com/office/drawing/2014/main" id="{256678F5-BF7D-A86D-70BF-923DD5437BCD}"/>
              </a:ext>
            </a:extLst>
          </p:cNvPr>
          <p:cNvPicPr>
            <a:picLocks noChangeAspect="1"/>
          </p:cNvPicPr>
          <p:nvPr/>
        </p:nvPicPr>
        <p:blipFill>
          <a:blip r:embed="rId4"/>
          <a:stretch>
            <a:fillRect/>
          </a:stretch>
        </p:blipFill>
        <p:spPr>
          <a:xfrm>
            <a:off x="9102537" y="4090181"/>
            <a:ext cx="2584639" cy="2490711"/>
          </a:xfrm>
          <a:prstGeom prst="rect">
            <a:avLst/>
          </a:prstGeom>
        </p:spPr>
      </p:pic>
      <p:pic>
        <p:nvPicPr>
          <p:cNvPr id="17" name="Рисунок 16">
            <a:extLst>
              <a:ext uri="{FF2B5EF4-FFF2-40B4-BE49-F238E27FC236}">
                <a16:creationId xmlns:a16="http://schemas.microsoft.com/office/drawing/2014/main" id="{9E15A768-EBE5-17BB-5588-86397F88E1CA}"/>
              </a:ext>
            </a:extLst>
          </p:cNvPr>
          <p:cNvPicPr>
            <a:picLocks noChangeAspect="1"/>
          </p:cNvPicPr>
          <p:nvPr/>
        </p:nvPicPr>
        <p:blipFill>
          <a:blip r:embed="rId5"/>
          <a:stretch>
            <a:fillRect/>
          </a:stretch>
        </p:blipFill>
        <p:spPr>
          <a:xfrm>
            <a:off x="7265540" y="5528009"/>
            <a:ext cx="476250" cy="466725"/>
          </a:xfrm>
          <a:prstGeom prst="rect">
            <a:avLst/>
          </a:prstGeom>
        </p:spPr>
      </p:pic>
      <p:cxnSp>
        <p:nvCxnSpPr>
          <p:cNvPr id="19" name="Прямая со стрелкой 18">
            <a:extLst>
              <a:ext uri="{FF2B5EF4-FFF2-40B4-BE49-F238E27FC236}">
                <a16:creationId xmlns:a16="http://schemas.microsoft.com/office/drawing/2014/main" id="{4A8867A1-CE2E-C325-C8BA-0F6129E471F4}"/>
              </a:ext>
            </a:extLst>
          </p:cNvPr>
          <p:cNvCxnSpPr>
            <a:cxnSpLocks/>
            <a:endCxn id="17" idx="3"/>
          </p:cNvCxnSpPr>
          <p:nvPr/>
        </p:nvCxnSpPr>
        <p:spPr>
          <a:xfrm flipH="1" flipV="1">
            <a:off x="7741790" y="5761372"/>
            <a:ext cx="2601774" cy="6950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49C994AB-35E4-F7B0-E0D0-F153A4B88FA2}"/>
              </a:ext>
            </a:extLst>
          </p:cNvPr>
          <p:cNvCxnSpPr>
            <a:cxnSpLocks/>
          </p:cNvCxnSpPr>
          <p:nvPr/>
        </p:nvCxnSpPr>
        <p:spPr>
          <a:xfrm flipV="1">
            <a:off x="6896446" y="5851861"/>
            <a:ext cx="587626" cy="266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2A224C11-2990-BADC-95CC-FE4765FC0BF0}"/>
              </a:ext>
            </a:extLst>
          </p:cNvPr>
          <p:cNvCxnSpPr>
            <a:cxnSpLocks/>
          </p:cNvCxnSpPr>
          <p:nvPr/>
        </p:nvCxnSpPr>
        <p:spPr>
          <a:xfrm>
            <a:off x="6898285" y="5630404"/>
            <a:ext cx="481012" cy="119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63779EA-5CC1-283A-E44F-0086CCCA4D9D}"/>
              </a:ext>
            </a:extLst>
          </p:cNvPr>
          <p:cNvSpPr txBox="1"/>
          <p:nvPr/>
        </p:nvSpPr>
        <p:spPr>
          <a:xfrm>
            <a:off x="4445015" y="5469963"/>
            <a:ext cx="2493311" cy="307777"/>
          </a:xfrm>
          <a:prstGeom prst="rect">
            <a:avLst/>
          </a:prstGeom>
          <a:noFill/>
        </p:spPr>
        <p:txBody>
          <a:bodyPr wrap="none" rtlCol="0">
            <a:spAutoFit/>
          </a:bodyPr>
          <a:lstStyle/>
          <a:p>
            <a:r>
              <a:rPr lang="ru-RU" sz="1400" b="1" dirty="0">
                <a:solidFill>
                  <a:srgbClr val="322591"/>
                </a:solidFill>
                <a:latin typeface="Franklin Gothic Book" panose="020B0503020102020204" pitchFamily="34" charset="0"/>
              </a:rPr>
              <a:t>Объект из комплекта ГК-1000</a:t>
            </a:r>
          </a:p>
        </p:txBody>
      </p:sp>
      <p:sp>
        <p:nvSpPr>
          <p:cNvPr id="28" name="TextBox 27">
            <a:extLst>
              <a:ext uri="{FF2B5EF4-FFF2-40B4-BE49-F238E27FC236}">
                <a16:creationId xmlns:a16="http://schemas.microsoft.com/office/drawing/2014/main" id="{64751FEC-03CE-E880-3B14-E518D1724767}"/>
              </a:ext>
            </a:extLst>
          </p:cNvPr>
          <p:cNvSpPr txBox="1"/>
          <p:nvPr/>
        </p:nvSpPr>
        <p:spPr>
          <a:xfrm>
            <a:off x="3825885" y="5964229"/>
            <a:ext cx="3163430" cy="307777"/>
          </a:xfrm>
          <a:prstGeom prst="rect">
            <a:avLst/>
          </a:prstGeom>
          <a:noFill/>
        </p:spPr>
        <p:txBody>
          <a:bodyPr wrap="none" rtlCol="0">
            <a:spAutoFit/>
          </a:bodyPr>
          <a:lstStyle/>
          <a:p>
            <a:r>
              <a:rPr lang="ru-RU" sz="1400" b="1" dirty="0">
                <a:solidFill>
                  <a:srgbClr val="322591"/>
                </a:solidFill>
                <a:latin typeface="Franklin Gothic Book" panose="020B0503020102020204" pitchFamily="34" charset="0"/>
              </a:rPr>
              <a:t>Объект из ИР «Полезные ископаемые»</a:t>
            </a:r>
          </a:p>
        </p:txBody>
      </p:sp>
      <p:sp>
        <p:nvSpPr>
          <p:cNvPr id="4" name="Прямоугольник 3">
            <a:extLst>
              <a:ext uri="{FF2B5EF4-FFF2-40B4-BE49-F238E27FC236}">
                <a16:creationId xmlns:a16="http://schemas.microsoft.com/office/drawing/2014/main" id="{B4E28671-52A4-845D-DF00-699994692985}"/>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pic>
        <p:nvPicPr>
          <p:cNvPr id="10" name="Рисунок 9">
            <a:extLst>
              <a:ext uri="{FF2B5EF4-FFF2-40B4-BE49-F238E27FC236}">
                <a16:creationId xmlns:a16="http://schemas.microsoft.com/office/drawing/2014/main" id="{A9A3B700-1404-A2A8-EEFA-7EB5C73FF061}"/>
              </a:ext>
            </a:extLst>
          </p:cNvPr>
          <p:cNvPicPr>
            <a:picLocks noChangeAspect="1"/>
          </p:cNvPicPr>
          <p:nvPr/>
        </p:nvPicPr>
        <p:blipFill rotWithShape="1">
          <a:blip r:embed="rId6"/>
          <a:srcRect l="4167" t="3614"/>
          <a:stretch/>
        </p:blipFill>
        <p:spPr>
          <a:xfrm>
            <a:off x="4567639" y="1530353"/>
            <a:ext cx="4329390" cy="3642834"/>
          </a:xfrm>
          <a:prstGeom prst="rect">
            <a:avLst/>
          </a:prstGeom>
        </p:spPr>
      </p:pic>
      <p:pic>
        <p:nvPicPr>
          <p:cNvPr id="13" name="Рисунок 12">
            <a:extLst>
              <a:ext uri="{FF2B5EF4-FFF2-40B4-BE49-F238E27FC236}">
                <a16:creationId xmlns:a16="http://schemas.microsoft.com/office/drawing/2014/main" id="{09A1573D-388D-B1B7-23FC-91F95A30F653}"/>
              </a:ext>
            </a:extLst>
          </p:cNvPr>
          <p:cNvPicPr>
            <a:picLocks noChangeAspect="1"/>
          </p:cNvPicPr>
          <p:nvPr/>
        </p:nvPicPr>
        <p:blipFill>
          <a:blip r:embed="rId7"/>
          <a:stretch>
            <a:fillRect/>
          </a:stretch>
        </p:blipFill>
        <p:spPr>
          <a:xfrm>
            <a:off x="238249" y="1530390"/>
            <a:ext cx="4329390" cy="3576805"/>
          </a:xfrm>
          <a:prstGeom prst="rect">
            <a:avLst/>
          </a:prstGeom>
        </p:spPr>
      </p:pic>
      <p:sp>
        <p:nvSpPr>
          <p:cNvPr id="14" name="Прямоугольник 13">
            <a:extLst>
              <a:ext uri="{FF2B5EF4-FFF2-40B4-BE49-F238E27FC236}">
                <a16:creationId xmlns:a16="http://schemas.microsoft.com/office/drawing/2014/main" id="{5EF65820-8B89-0B4C-3D2E-F55618EFB7EC}"/>
              </a:ext>
            </a:extLst>
          </p:cNvPr>
          <p:cNvSpPr/>
          <p:nvPr/>
        </p:nvSpPr>
        <p:spPr>
          <a:xfrm>
            <a:off x="238249" y="1096628"/>
            <a:ext cx="4512261" cy="338554"/>
          </a:xfrm>
          <a:prstGeom prst="rect">
            <a:avLst/>
          </a:prstGeom>
        </p:spPr>
        <p:txBody>
          <a:bodyPr wrap="square">
            <a:spAutoFit/>
          </a:bodyPr>
          <a:lstStyle/>
          <a:p>
            <a:r>
              <a:rPr lang="ru-RU" sz="1600" b="1" dirty="0">
                <a:solidFill>
                  <a:srgbClr val="002060"/>
                </a:solidFill>
              </a:rPr>
              <a:t>Госгеолкарта-1000 (третье поколение)</a:t>
            </a:r>
            <a:endParaRPr lang="ru-RU" sz="1600" dirty="0"/>
          </a:p>
        </p:txBody>
      </p:sp>
      <p:sp>
        <p:nvSpPr>
          <p:cNvPr id="16" name="Прямоугольник 15">
            <a:extLst>
              <a:ext uri="{FF2B5EF4-FFF2-40B4-BE49-F238E27FC236}">
                <a16:creationId xmlns:a16="http://schemas.microsoft.com/office/drawing/2014/main" id="{376292C5-EA54-1470-B7BD-637AB03B3B4E}"/>
              </a:ext>
            </a:extLst>
          </p:cNvPr>
          <p:cNvSpPr/>
          <p:nvPr/>
        </p:nvSpPr>
        <p:spPr>
          <a:xfrm>
            <a:off x="4669036" y="1107942"/>
            <a:ext cx="4512261" cy="338554"/>
          </a:xfrm>
          <a:prstGeom prst="rect">
            <a:avLst/>
          </a:prstGeom>
        </p:spPr>
        <p:txBody>
          <a:bodyPr wrap="square">
            <a:spAutoFit/>
          </a:bodyPr>
          <a:lstStyle/>
          <a:p>
            <a:r>
              <a:rPr lang="ru-RU" sz="1600" b="1" dirty="0">
                <a:solidFill>
                  <a:srgbClr val="002060"/>
                </a:solidFill>
              </a:rPr>
              <a:t>Госгеолкарта-1000, загруженная в ЕГКМ</a:t>
            </a:r>
            <a:endParaRPr lang="ru-RU" sz="1600" dirty="0"/>
          </a:p>
        </p:txBody>
      </p:sp>
    </p:spTree>
    <p:extLst>
      <p:ext uri="{BB962C8B-B14F-4D97-AF65-F5344CB8AC3E}">
        <p14:creationId xmlns:p14="http://schemas.microsoft.com/office/powerpoint/2010/main" val="1665745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4DB3A12-1119-4F33-87AF-6D14847B68D0}"/>
              </a:ext>
            </a:extLst>
          </p:cNvPr>
          <p:cNvPicPr>
            <a:picLocks noChangeAspect="1"/>
          </p:cNvPicPr>
          <p:nvPr/>
        </p:nvPicPr>
        <p:blipFill>
          <a:blip r:embed="rId3"/>
          <a:stretch>
            <a:fillRect/>
          </a:stretch>
        </p:blipFill>
        <p:spPr>
          <a:xfrm>
            <a:off x="152400" y="1036082"/>
            <a:ext cx="3042749" cy="4438650"/>
          </a:xfrm>
          <a:prstGeom prst="rect">
            <a:avLst/>
          </a:prstGeom>
          <a:ln>
            <a:solidFill>
              <a:schemeClr val="tx1"/>
            </a:solidFill>
          </a:ln>
          <a:effectLst>
            <a:outerShdw blurRad="50800" dist="38100" dir="2700000" algn="tl" rotWithShape="0">
              <a:prstClr val="black">
                <a:alpha val="40000"/>
              </a:prstClr>
            </a:outerShdw>
          </a:effectLst>
        </p:spPr>
      </p:pic>
      <p:cxnSp>
        <p:nvCxnSpPr>
          <p:cNvPr id="6" name="Соединитель: уступ 5">
            <a:extLst>
              <a:ext uri="{FF2B5EF4-FFF2-40B4-BE49-F238E27FC236}">
                <a16:creationId xmlns:a16="http://schemas.microsoft.com/office/drawing/2014/main" id="{D986AE13-506A-0B78-6EAE-12688E2BD7DE}"/>
              </a:ext>
            </a:extLst>
          </p:cNvPr>
          <p:cNvCxnSpPr>
            <a:cxnSpLocks/>
          </p:cNvCxnSpPr>
          <p:nvPr/>
        </p:nvCxnSpPr>
        <p:spPr>
          <a:xfrm flipV="1">
            <a:off x="3057525" y="1594370"/>
            <a:ext cx="1600200" cy="853555"/>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3DAB4D80-3B14-9230-36E8-5B5FE7DC7963}"/>
              </a:ext>
            </a:extLst>
          </p:cNvPr>
          <p:cNvPicPr>
            <a:picLocks noChangeAspect="1"/>
          </p:cNvPicPr>
          <p:nvPr/>
        </p:nvPicPr>
        <p:blipFill>
          <a:blip r:embed="rId4"/>
          <a:stretch>
            <a:fillRect/>
          </a:stretch>
        </p:blipFill>
        <p:spPr>
          <a:xfrm>
            <a:off x="4657725" y="1079530"/>
            <a:ext cx="2171700" cy="1850443"/>
          </a:xfrm>
          <a:prstGeom prst="rect">
            <a:avLst/>
          </a:prstGeom>
          <a:ln>
            <a:solidFill>
              <a:schemeClr val="tx1"/>
            </a:solidFill>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2CFD1317-FAC7-4A10-AAD1-4CB08FCA562E}"/>
              </a:ext>
            </a:extLst>
          </p:cNvPr>
          <p:cNvPicPr>
            <a:picLocks noChangeAspect="1"/>
          </p:cNvPicPr>
          <p:nvPr/>
        </p:nvPicPr>
        <p:blipFill>
          <a:blip r:embed="rId5"/>
          <a:stretch>
            <a:fillRect/>
          </a:stretch>
        </p:blipFill>
        <p:spPr>
          <a:xfrm>
            <a:off x="7094440" y="2533858"/>
            <a:ext cx="2171700" cy="1835604"/>
          </a:xfrm>
          <a:prstGeom prst="rect">
            <a:avLst/>
          </a:prstGeom>
          <a:ln>
            <a:solidFill>
              <a:schemeClr val="tx1"/>
            </a:solidFill>
          </a:ln>
          <a:effectLst>
            <a:outerShdw blurRad="50800" dist="38100" dir="2700000" algn="tl" rotWithShape="0">
              <a:prstClr val="black">
                <a:alpha val="40000"/>
              </a:prstClr>
            </a:outerShdw>
          </a:effectLst>
        </p:spPr>
      </p:pic>
      <p:cxnSp>
        <p:nvCxnSpPr>
          <p:cNvPr id="12" name="Прямая со стрелкой 11">
            <a:extLst>
              <a:ext uri="{FF2B5EF4-FFF2-40B4-BE49-F238E27FC236}">
                <a16:creationId xmlns:a16="http://schemas.microsoft.com/office/drawing/2014/main" id="{00F2BB6E-939F-5D3E-9A37-7EC19BDAB2C9}"/>
              </a:ext>
            </a:extLst>
          </p:cNvPr>
          <p:cNvCxnSpPr>
            <a:cxnSpLocks/>
          </p:cNvCxnSpPr>
          <p:nvPr/>
        </p:nvCxnSpPr>
        <p:spPr>
          <a:xfrm>
            <a:off x="3057525" y="3009900"/>
            <a:ext cx="395287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6" name="Рисунок 15">
            <a:extLst>
              <a:ext uri="{FF2B5EF4-FFF2-40B4-BE49-F238E27FC236}">
                <a16:creationId xmlns:a16="http://schemas.microsoft.com/office/drawing/2014/main" id="{F9C3ECFC-9300-7C83-F0D3-59713A316D08}"/>
              </a:ext>
            </a:extLst>
          </p:cNvPr>
          <p:cNvPicPr>
            <a:picLocks noChangeAspect="1"/>
          </p:cNvPicPr>
          <p:nvPr/>
        </p:nvPicPr>
        <p:blipFill>
          <a:blip r:embed="rId6"/>
          <a:stretch>
            <a:fillRect/>
          </a:stretch>
        </p:blipFill>
        <p:spPr>
          <a:xfrm>
            <a:off x="4657727" y="3273946"/>
            <a:ext cx="2171699" cy="1095515"/>
          </a:xfrm>
          <a:prstGeom prst="rect">
            <a:avLst/>
          </a:prstGeom>
          <a:ln>
            <a:solidFill>
              <a:schemeClr val="tx1"/>
            </a:solidFill>
          </a:ln>
          <a:effectLst>
            <a:outerShdw blurRad="50800" dist="38100" dir="2700000" algn="tl" rotWithShape="0">
              <a:prstClr val="black">
                <a:alpha val="40000"/>
              </a:prstClr>
            </a:outerShdw>
          </a:effectLst>
        </p:spPr>
      </p:pic>
      <p:cxnSp>
        <p:nvCxnSpPr>
          <p:cNvPr id="18" name="Прямая со стрелкой 17">
            <a:extLst>
              <a:ext uri="{FF2B5EF4-FFF2-40B4-BE49-F238E27FC236}">
                <a16:creationId xmlns:a16="http://schemas.microsoft.com/office/drawing/2014/main" id="{6161F692-FF69-1415-FD37-8F3170729209}"/>
              </a:ext>
            </a:extLst>
          </p:cNvPr>
          <p:cNvCxnSpPr/>
          <p:nvPr/>
        </p:nvCxnSpPr>
        <p:spPr>
          <a:xfrm>
            <a:off x="3057525" y="3429000"/>
            <a:ext cx="1600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 name="Рисунок 19">
            <a:extLst>
              <a:ext uri="{FF2B5EF4-FFF2-40B4-BE49-F238E27FC236}">
                <a16:creationId xmlns:a16="http://schemas.microsoft.com/office/drawing/2014/main" id="{ADC9C9A2-9758-AC5F-411F-FA28D77A7BF8}"/>
              </a:ext>
            </a:extLst>
          </p:cNvPr>
          <p:cNvPicPr>
            <a:picLocks noChangeAspect="1"/>
          </p:cNvPicPr>
          <p:nvPr/>
        </p:nvPicPr>
        <p:blipFill>
          <a:blip r:embed="rId7"/>
          <a:stretch>
            <a:fillRect/>
          </a:stretch>
        </p:blipFill>
        <p:spPr>
          <a:xfrm>
            <a:off x="4657726" y="4455046"/>
            <a:ext cx="2171699" cy="1082608"/>
          </a:xfrm>
          <a:prstGeom prst="rect">
            <a:avLst/>
          </a:prstGeom>
          <a:ln>
            <a:solidFill>
              <a:schemeClr val="tx1"/>
            </a:solidFill>
          </a:ln>
          <a:effectLst>
            <a:outerShdw blurRad="50800" dist="38100" dir="2700000" algn="tl" rotWithShape="0">
              <a:prstClr val="black">
                <a:alpha val="40000"/>
              </a:prstClr>
            </a:outerShdw>
          </a:effectLst>
        </p:spPr>
      </p:pic>
      <p:cxnSp>
        <p:nvCxnSpPr>
          <p:cNvPr id="21" name="Прямая со стрелкой 20">
            <a:extLst>
              <a:ext uri="{FF2B5EF4-FFF2-40B4-BE49-F238E27FC236}">
                <a16:creationId xmlns:a16="http://schemas.microsoft.com/office/drawing/2014/main" id="{8B7D1966-0199-7752-F6BA-E1ADA653BA89}"/>
              </a:ext>
            </a:extLst>
          </p:cNvPr>
          <p:cNvCxnSpPr/>
          <p:nvPr/>
        </p:nvCxnSpPr>
        <p:spPr>
          <a:xfrm>
            <a:off x="3057525" y="4676775"/>
            <a:ext cx="16002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3" name="Рисунок 22">
            <a:extLst>
              <a:ext uri="{FF2B5EF4-FFF2-40B4-BE49-F238E27FC236}">
                <a16:creationId xmlns:a16="http://schemas.microsoft.com/office/drawing/2014/main" id="{78963756-CD8E-4F34-BAF6-3D33D6A088EE}"/>
              </a:ext>
            </a:extLst>
          </p:cNvPr>
          <p:cNvPicPr>
            <a:picLocks noChangeAspect="1"/>
          </p:cNvPicPr>
          <p:nvPr/>
        </p:nvPicPr>
        <p:blipFill>
          <a:blip r:embed="rId8"/>
          <a:stretch>
            <a:fillRect/>
          </a:stretch>
        </p:blipFill>
        <p:spPr>
          <a:xfrm>
            <a:off x="4657726" y="5759998"/>
            <a:ext cx="2171699" cy="715307"/>
          </a:xfrm>
          <a:prstGeom prst="rect">
            <a:avLst/>
          </a:prstGeom>
          <a:ln>
            <a:solidFill>
              <a:schemeClr val="tx1"/>
            </a:solidFill>
          </a:ln>
          <a:effectLst>
            <a:outerShdw blurRad="50800" dist="38100" dir="2700000" algn="tl" rotWithShape="0">
              <a:prstClr val="black">
                <a:alpha val="40000"/>
              </a:prstClr>
            </a:outerShdw>
          </a:effectLst>
        </p:spPr>
      </p:pic>
      <p:cxnSp>
        <p:nvCxnSpPr>
          <p:cNvPr id="25" name="Соединитель: уступ 24">
            <a:extLst>
              <a:ext uri="{FF2B5EF4-FFF2-40B4-BE49-F238E27FC236}">
                <a16:creationId xmlns:a16="http://schemas.microsoft.com/office/drawing/2014/main" id="{14FF5335-C050-ECB1-45F8-879B4D45C863}"/>
              </a:ext>
            </a:extLst>
          </p:cNvPr>
          <p:cNvCxnSpPr>
            <a:cxnSpLocks/>
            <a:endCxn id="23" idx="1"/>
          </p:cNvCxnSpPr>
          <p:nvPr/>
        </p:nvCxnSpPr>
        <p:spPr>
          <a:xfrm>
            <a:off x="3057525" y="5140056"/>
            <a:ext cx="1600201" cy="977596"/>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1" name="Рисунок 30">
            <a:extLst>
              <a:ext uri="{FF2B5EF4-FFF2-40B4-BE49-F238E27FC236}">
                <a16:creationId xmlns:a16="http://schemas.microsoft.com/office/drawing/2014/main" id="{495FE7A5-A6C0-AC16-BE9A-CFBEBFDA4D60}"/>
              </a:ext>
            </a:extLst>
          </p:cNvPr>
          <p:cNvPicPr>
            <a:picLocks noChangeAspect="1"/>
          </p:cNvPicPr>
          <p:nvPr/>
        </p:nvPicPr>
        <p:blipFill>
          <a:blip r:embed="rId9"/>
          <a:stretch>
            <a:fillRect/>
          </a:stretch>
        </p:blipFill>
        <p:spPr>
          <a:xfrm>
            <a:off x="7172574" y="4792354"/>
            <a:ext cx="1889523" cy="1682951"/>
          </a:xfrm>
          <a:prstGeom prst="rect">
            <a:avLst/>
          </a:prstGeom>
          <a:ln>
            <a:solidFill>
              <a:schemeClr val="tx1"/>
            </a:solidFill>
          </a:ln>
          <a:effectLst>
            <a:outerShdw blurRad="50800" dist="38100" dir="2700000" algn="tl" rotWithShape="0">
              <a:prstClr val="black">
                <a:alpha val="40000"/>
              </a:prstClr>
            </a:outerShdw>
          </a:effectLst>
        </p:spPr>
      </p:pic>
      <p:pic>
        <p:nvPicPr>
          <p:cNvPr id="33" name="Рисунок 32">
            <a:extLst>
              <a:ext uri="{FF2B5EF4-FFF2-40B4-BE49-F238E27FC236}">
                <a16:creationId xmlns:a16="http://schemas.microsoft.com/office/drawing/2014/main" id="{6959F651-1686-1114-9AD2-10E3D2325456}"/>
              </a:ext>
            </a:extLst>
          </p:cNvPr>
          <p:cNvPicPr>
            <a:picLocks noChangeAspect="1"/>
          </p:cNvPicPr>
          <p:nvPr/>
        </p:nvPicPr>
        <p:blipFill>
          <a:blip r:embed="rId10"/>
          <a:stretch>
            <a:fillRect/>
          </a:stretch>
        </p:blipFill>
        <p:spPr>
          <a:xfrm>
            <a:off x="9602980" y="4800047"/>
            <a:ext cx="1889524" cy="959951"/>
          </a:xfrm>
          <a:prstGeom prst="rect">
            <a:avLst/>
          </a:prstGeom>
          <a:ln>
            <a:solidFill>
              <a:schemeClr val="tx1"/>
            </a:solidFill>
          </a:ln>
          <a:effectLst>
            <a:outerShdw blurRad="50800" dist="38100" dir="2700000" algn="tl" rotWithShape="0">
              <a:prstClr val="black">
                <a:alpha val="40000"/>
              </a:prstClr>
            </a:outerShdw>
          </a:effectLst>
        </p:spPr>
      </p:pic>
      <p:sp>
        <p:nvSpPr>
          <p:cNvPr id="38" name="Прямоугольник 37">
            <a:extLst>
              <a:ext uri="{FF2B5EF4-FFF2-40B4-BE49-F238E27FC236}">
                <a16:creationId xmlns:a16="http://schemas.microsoft.com/office/drawing/2014/main" id="{59B85668-AB25-A8E5-12BD-AD1B2B7F549E}"/>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a:extLst>
              <a:ext uri="{FF2B5EF4-FFF2-40B4-BE49-F238E27FC236}">
                <a16:creationId xmlns:a16="http://schemas.microsoft.com/office/drawing/2014/main" id="{73D14D56-0B59-1083-B903-4A1CA0B9D3FB}"/>
              </a:ext>
            </a:extLst>
          </p:cNvPr>
          <p:cNvSpPr/>
          <p:nvPr/>
        </p:nvSpPr>
        <p:spPr>
          <a:xfrm>
            <a:off x="76200" y="1876425"/>
            <a:ext cx="514350" cy="3958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3" name="Рисунок 42">
            <a:extLst>
              <a:ext uri="{FF2B5EF4-FFF2-40B4-BE49-F238E27FC236}">
                <a16:creationId xmlns:a16="http://schemas.microsoft.com/office/drawing/2014/main" id="{75D520E9-C5CD-7E70-6C92-0A3C94C37D0B}"/>
              </a:ext>
            </a:extLst>
          </p:cNvPr>
          <p:cNvPicPr>
            <a:picLocks noChangeAspect="1"/>
          </p:cNvPicPr>
          <p:nvPr/>
        </p:nvPicPr>
        <p:blipFill>
          <a:blip r:embed="rId11"/>
          <a:stretch>
            <a:fillRect/>
          </a:stretch>
        </p:blipFill>
        <p:spPr>
          <a:xfrm>
            <a:off x="9660134" y="746953"/>
            <a:ext cx="2206025" cy="1388533"/>
          </a:xfrm>
          <a:prstGeom prst="rect">
            <a:avLst/>
          </a:prstGeom>
          <a:ln>
            <a:solidFill>
              <a:schemeClr val="tx1"/>
            </a:solidFill>
          </a:ln>
          <a:effectLst>
            <a:outerShdw blurRad="50800" dist="38100" dir="2700000" algn="tl" rotWithShape="0">
              <a:prstClr val="black">
                <a:alpha val="40000"/>
              </a:prstClr>
            </a:outerShdw>
          </a:effectLst>
        </p:spPr>
      </p:pic>
      <p:cxnSp>
        <p:nvCxnSpPr>
          <p:cNvPr id="54" name="Соединитель: уступ 53">
            <a:extLst>
              <a:ext uri="{FF2B5EF4-FFF2-40B4-BE49-F238E27FC236}">
                <a16:creationId xmlns:a16="http://schemas.microsoft.com/office/drawing/2014/main" id="{1B573353-C6EE-72EE-86EE-6359FA681DA9}"/>
              </a:ext>
            </a:extLst>
          </p:cNvPr>
          <p:cNvCxnSpPr/>
          <p:nvPr/>
        </p:nvCxnSpPr>
        <p:spPr>
          <a:xfrm flipV="1">
            <a:off x="2988814" y="812159"/>
            <a:ext cx="6640271" cy="1267447"/>
          </a:xfrm>
          <a:prstGeom prst="bentConnector3">
            <a:avLst>
              <a:gd name="adj1" fmla="val 8688"/>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4" name="Группа 73">
            <a:extLst>
              <a:ext uri="{FF2B5EF4-FFF2-40B4-BE49-F238E27FC236}">
                <a16:creationId xmlns:a16="http://schemas.microsoft.com/office/drawing/2014/main" id="{763B3287-E6CC-4200-00B4-55CD717CFD87}"/>
              </a:ext>
            </a:extLst>
          </p:cNvPr>
          <p:cNvGrpSpPr/>
          <p:nvPr/>
        </p:nvGrpSpPr>
        <p:grpSpPr>
          <a:xfrm>
            <a:off x="6717714" y="3451660"/>
            <a:ext cx="508586" cy="1494990"/>
            <a:chOff x="6717714" y="3451660"/>
            <a:chExt cx="508586" cy="1494990"/>
          </a:xfrm>
        </p:grpSpPr>
        <p:cxnSp>
          <p:nvCxnSpPr>
            <p:cNvPr id="66" name="Прямая соединительная линия 65">
              <a:extLst>
                <a:ext uri="{FF2B5EF4-FFF2-40B4-BE49-F238E27FC236}">
                  <a16:creationId xmlns:a16="http://schemas.microsoft.com/office/drawing/2014/main" id="{91754767-057B-44F1-CE56-0DE8493D8CFB}"/>
                </a:ext>
              </a:extLst>
            </p:cNvPr>
            <p:cNvCxnSpPr>
              <a:cxnSpLocks/>
            </p:cNvCxnSpPr>
            <p:nvPr/>
          </p:nvCxnSpPr>
          <p:spPr>
            <a:xfrm>
              <a:off x="6717714" y="3451660"/>
              <a:ext cx="19575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Прямая соединительная линия 68">
              <a:extLst>
                <a:ext uri="{FF2B5EF4-FFF2-40B4-BE49-F238E27FC236}">
                  <a16:creationId xmlns:a16="http://schemas.microsoft.com/office/drawing/2014/main" id="{A1E18267-5841-7925-0E61-B3A24F0F2751}"/>
                </a:ext>
              </a:extLst>
            </p:cNvPr>
            <p:cNvCxnSpPr>
              <a:cxnSpLocks/>
            </p:cNvCxnSpPr>
            <p:nvPr/>
          </p:nvCxnSpPr>
          <p:spPr>
            <a:xfrm>
              <a:off x="6913466" y="3451660"/>
              <a:ext cx="0" cy="14949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a:extLst>
                <a:ext uri="{FF2B5EF4-FFF2-40B4-BE49-F238E27FC236}">
                  <a16:creationId xmlns:a16="http://schemas.microsoft.com/office/drawing/2014/main" id="{0B96A1DB-5997-0BA5-506F-FD7DBA4A0E71}"/>
                </a:ext>
              </a:extLst>
            </p:cNvPr>
            <p:cNvCxnSpPr/>
            <p:nvPr/>
          </p:nvCxnSpPr>
          <p:spPr>
            <a:xfrm>
              <a:off x="6913466" y="4946650"/>
              <a:ext cx="31283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75" name="Группа 74">
            <a:extLst>
              <a:ext uri="{FF2B5EF4-FFF2-40B4-BE49-F238E27FC236}">
                <a16:creationId xmlns:a16="http://schemas.microsoft.com/office/drawing/2014/main" id="{F689A9EF-9D2C-8024-0D24-288AE832D1BE}"/>
              </a:ext>
            </a:extLst>
          </p:cNvPr>
          <p:cNvGrpSpPr/>
          <p:nvPr/>
        </p:nvGrpSpPr>
        <p:grpSpPr>
          <a:xfrm>
            <a:off x="9208844" y="2862336"/>
            <a:ext cx="508586" cy="2084314"/>
            <a:chOff x="6717714" y="3451660"/>
            <a:chExt cx="508586" cy="1494990"/>
          </a:xfrm>
        </p:grpSpPr>
        <p:cxnSp>
          <p:nvCxnSpPr>
            <p:cNvPr id="76" name="Прямая соединительная линия 75">
              <a:extLst>
                <a:ext uri="{FF2B5EF4-FFF2-40B4-BE49-F238E27FC236}">
                  <a16:creationId xmlns:a16="http://schemas.microsoft.com/office/drawing/2014/main" id="{2204A6FE-FEDF-4036-47ED-7215D5D54FB4}"/>
                </a:ext>
              </a:extLst>
            </p:cNvPr>
            <p:cNvCxnSpPr>
              <a:cxnSpLocks/>
            </p:cNvCxnSpPr>
            <p:nvPr/>
          </p:nvCxnSpPr>
          <p:spPr>
            <a:xfrm>
              <a:off x="6717714" y="3451660"/>
              <a:ext cx="19575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7" name="Прямая соединительная линия 76">
              <a:extLst>
                <a:ext uri="{FF2B5EF4-FFF2-40B4-BE49-F238E27FC236}">
                  <a16:creationId xmlns:a16="http://schemas.microsoft.com/office/drawing/2014/main" id="{267FF157-CFA1-F2E3-1B73-B25227648584}"/>
                </a:ext>
              </a:extLst>
            </p:cNvPr>
            <p:cNvCxnSpPr>
              <a:cxnSpLocks/>
            </p:cNvCxnSpPr>
            <p:nvPr/>
          </p:nvCxnSpPr>
          <p:spPr>
            <a:xfrm>
              <a:off x="6913466" y="3451660"/>
              <a:ext cx="0" cy="149499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8" name="Прямая со стрелкой 77">
              <a:extLst>
                <a:ext uri="{FF2B5EF4-FFF2-40B4-BE49-F238E27FC236}">
                  <a16:creationId xmlns:a16="http://schemas.microsoft.com/office/drawing/2014/main" id="{A226FD22-DB92-BFFF-0201-63855C55B603}"/>
                </a:ext>
              </a:extLst>
            </p:cNvPr>
            <p:cNvCxnSpPr/>
            <p:nvPr/>
          </p:nvCxnSpPr>
          <p:spPr>
            <a:xfrm>
              <a:off x="6913466" y="4946650"/>
              <a:ext cx="31283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80" name="Рисунок 79">
            <a:extLst>
              <a:ext uri="{FF2B5EF4-FFF2-40B4-BE49-F238E27FC236}">
                <a16:creationId xmlns:a16="http://schemas.microsoft.com/office/drawing/2014/main" id="{67E75E40-F570-A9DF-0AB6-D9E9E2A92A93}"/>
              </a:ext>
            </a:extLst>
          </p:cNvPr>
          <p:cNvPicPr>
            <a:picLocks noChangeAspect="1"/>
          </p:cNvPicPr>
          <p:nvPr/>
        </p:nvPicPr>
        <p:blipFill>
          <a:blip r:embed="rId12"/>
          <a:stretch>
            <a:fillRect/>
          </a:stretch>
        </p:blipFill>
        <p:spPr>
          <a:xfrm>
            <a:off x="9660135" y="2178594"/>
            <a:ext cx="2206024" cy="1535151"/>
          </a:xfrm>
          <a:prstGeom prst="rect">
            <a:avLst/>
          </a:prstGeom>
          <a:ln>
            <a:solidFill>
              <a:schemeClr val="tx1"/>
            </a:solidFill>
          </a:ln>
          <a:effectLst>
            <a:outerShdw blurRad="50800" dist="38100" dir="2700000" algn="tl" rotWithShape="0">
              <a:prstClr val="black">
                <a:alpha val="40000"/>
              </a:prstClr>
            </a:outerShdw>
          </a:effectLst>
        </p:spPr>
      </p:pic>
      <p:sp>
        <p:nvSpPr>
          <p:cNvPr id="2" name="Прямоугольник 1">
            <a:extLst>
              <a:ext uri="{FF2B5EF4-FFF2-40B4-BE49-F238E27FC236}">
                <a16:creationId xmlns:a16="http://schemas.microsoft.com/office/drawing/2014/main" id="{E32F1FAD-1589-E4CF-5ED6-B65285D3D18E}"/>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Tree>
    <p:extLst>
      <p:ext uri="{BB962C8B-B14F-4D97-AF65-F5344CB8AC3E}">
        <p14:creationId xmlns:p14="http://schemas.microsoft.com/office/powerpoint/2010/main" val="395593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6F7E5663-8FDD-F2A2-3531-5F0FF9406F3F}"/>
              </a:ext>
            </a:extLst>
          </p:cNvPr>
          <p:cNvPicPr>
            <a:picLocks noChangeAspect="1"/>
          </p:cNvPicPr>
          <p:nvPr/>
        </p:nvPicPr>
        <p:blipFill>
          <a:blip r:embed="rId3"/>
          <a:stretch>
            <a:fillRect/>
          </a:stretch>
        </p:blipFill>
        <p:spPr>
          <a:xfrm>
            <a:off x="506648" y="769325"/>
            <a:ext cx="11088452" cy="5453439"/>
          </a:xfrm>
          <a:prstGeom prst="rect">
            <a:avLst/>
          </a:prstGeom>
        </p:spPr>
      </p:pic>
      <p:sp>
        <p:nvSpPr>
          <p:cNvPr id="9" name="Прямоугольник 8">
            <a:extLst>
              <a:ext uri="{FF2B5EF4-FFF2-40B4-BE49-F238E27FC236}">
                <a16:creationId xmlns:a16="http://schemas.microsoft.com/office/drawing/2014/main" id="{6EBAD2AD-CF84-842A-7484-B107DA95696F}"/>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82CFA367-91B1-E584-3C9B-9C4F38EA7C6F}"/>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Tree>
    <p:extLst>
      <p:ext uri="{BB962C8B-B14F-4D97-AF65-F5344CB8AC3E}">
        <p14:creationId xmlns:p14="http://schemas.microsoft.com/office/powerpoint/2010/main" val="126704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94E81F1-A22B-9009-B89F-576BE007A452}"/>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9AAA7C7A-40E6-6CC9-3583-053D1261B991}"/>
              </a:ext>
            </a:extLst>
          </p:cNvPr>
          <p:cNvPicPr>
            <a:picLocks noChangeAspect="1"/>
          </p:cNvPicPr>
          <p:nvPr/>
        </p:nvPicPr>
        <p:blipFill>
          <a:blip r:embed="rId3"/>
          <a:stretch>
            <a:fillRect/>
          </a:stretch>
        </p:blipFill>
        <p:spPr>
          <a:xfrm>
            <a:off x="572756" y="795728"/>
            <a:ext cx="11046488" cy="5360162"/>
          </a:xfrm>
          <a:prstGeom prst="rect">
            <a:avLst/>
          </a:prstGeom>
        </p:spPr>
      </p:pic>
      <p:sp>
        <p:nvSpPr>
          <p:cNvPr id="2" name="Прямоугольник 1">
            <a:extLst>
              <a:ext uri="{FF2B5EF4-FFF2-40B4-BE49-F238E27FC236}">
                <a16:creationId xmlns:a16="http://schemas.microsoft.com/office/drawing/2014/main" id="{FAA52F28-F555-6D22-95AF-5ED423ABC1C0}"/>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Tree>
    <p:extLst>
      <p:ext uri="{BB962C8B-B14F-4D97-AF65-F5344CB8AC3E}">
        <p14:creationId xmlns:p14="http://schemas.microsoft.com/office/powerpoint/2010/main" val="3301778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4292"/>
            <a:ext cx="12192000" cy="923330"/>
          </a:xfrm>
          <a:prstGeom prst="rect">
            <a:avLst/>
          </a:prstGeom>
        </p:spPr>
        <p:txBody>
          <a:bodyPr wrap="square">
            <a:spAutoFit/>
          </a:bodyPr>
          <a:lstStyle/>
          <a:p>
            <a:pPr algn="ctr"/>
            <a:r>
              <a:rPr lang="ru-RU" b="1" dirty="0">
                <a:solidFill>
                  <a:srgbClr val="002060"/>
                </a:solidFill>
                <a:ea typeface="Calibri" panose="020F0502020204030204" pitchFamily="34" charset="0"/>
              </a:rPr>
              <a:t>Концепция  организации мониторинга государственной геологической карты </a:t>
            </a:r>
          </a:p>
          <a:p>
            <a:pPr algn="ctr"/>
            <a:r>
              <a:rPr lang="ru-RU" b="1" dirty="0">
                <a:solidFill>
                  <a:srgbClr val="002060"/>
                </a:solidFill>
                <a:ea typeface="Calibri" panose="020F0502020204030204" pitchFamily="34" charset="0"/>
              </a:rPr>
              <a:t>масштаба 1:1 000 000 территории Российской Федерации и ее континентального шельфа </a:t>
            </a:r>
            <a:br>
              <a:rPr lang="ru-RU" b="1" dirty="0">
                <a:solidFill>
                  <a:srgbClr val="002060"/>
                </a:solidFill>
                <a:ea typeface="Calibri" panose="020F0502020204030204" pitchFamily="34" charset="0"/>
              </a:rPr>
            </a:br>
            <a:endParaRPr lang="ru-RU" dirty="0">
              <a:solidFill>
                <a:srgbClr val="002060"/>
              </a:solidFill>
            </a:endParaRPr>
          </a:p>
        </p:txBody>
      </p:sp>
      <p:sp>
        <p:nvSpPr>
          <p:cNvPr id="36" name="Прямоугольник 35">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8915332" y="2469938"/>
            <a:ext cx="3211482" cy="3539430"/>
          </a:xfrm>
          <a:prstGeom prst="rect">
            <a:avLst/>
          </a:prstGeom>
          <a:solidFill>
            <a:schemeClr val="bg1"/>
          </a:solidFill>
        </p:spPr>
        <p:txBody>
          <a:bodyPr wrap="square">
            <a:spAutoFit/>
          </a:bodyPr>
          <a:lstStyle/>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актуализацию Госгеолкарты-1000/3 в режиме мониторинга;</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удалённый доступ к всем геологическим данным и базам данных через сеть Интернет;</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возможность представления всего массива геологической информации широкому кругу пользователей в интерактивном режиме через веб-интерфейс;</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err="1">
                <a:ea typeface="Times New Roman" panose="02020603050405020304" pitchFamily="18" charset="0"/>
                <a:cs typeface="Times New Roman" panose="02020603050405020304" pitchFamily="18" charset="0"/>
              </a:rPr>
              <a:t>взаимоувязку</a:t>
            </a:r>
            <a:r>
              <a:rPr lang="ru-RU" sz="1200" dirty="0">
                <a:ea typeface="Times New Roman" panose="02020603050405020304" pitchFamily="18" charset="0"/>
                <a:cs typeface="Times New Roman" panose="02020603050405020304" pitchFamily="18" charset="0"/>
              </a:rPr>
              <a:t> атрибутивной и пространственной информации цифровых моделей Госгеолкарты-1000/3 с отраслевыми базовыми информационными ресурсами (БИР).</a:t>
            </a:r>
            <a:endParaRPr lang="ru-RU" sz="1200" dirty="0">
              <a:ea typeface="Arial" panose="020B0604020202020204" pitchFamily="34" charset="0"/>
              <a:cs typeface="Times New Roman" panose="02020603050405020304" pitchFamily="18" charset="0"/>
            </a:endParaRPr>
          </a:p>
          <a:p>
            <a:pPr marL="144000" lvl="0" indent="-144000" algn="just">
              <a:spcBef>
                <a:spcPts val="600"/>
              </a:spcBef>
              <a:buFont typeface="Wingdings" panose="05000000000000000000" pitchFamily="2" charset="2"/>
              <a:buChar char="Ø"/>
            </a:pPr>
            <a:r>
              <a:rPr lang="ru-RU" sz="1200" dirty="0">
                <a:ea typeface="Times New Roman" panose="02020603050405020304" pitchFamily="18" charset="0"/>
                <a:cs typeface="Times New Roman" panose="02020603050405020304" pitchFamily="18" charset="0"/>
              </a:rPr>
              <a:t>оперативную выгрузку полистных комплектов Госгеолкарты-1000 в ГИС-формате</a:t>
            </a:r>
            <a:endParaRPr lang="ru-RU" sz="1200" dirty="0">
              <a:ea typeface="Arial" panose="020B0604020202020204" pitchFamily="34" charset="0"/>
              <a:cs typeface="Times New Roman" panose="02020603050405020304" pitchFamily="18" charset="0"/>
            </a:endParaRPr>
          </a:p>
        </p:txBody>
      </p:sp>
      <p:pic>
        <p:nvPicPr>
          <p:cNvPr id="38" name="Рисунок 37"/>
          <p:cNvPicPr>
            <a:picLocks noChangeAspect="1"/>
          </p:cNvPicPr>
          <p:nvPr/>
        </p:nvPicPr>
        <p:blipFill>
          <a:blip r:embed="rId3"/>
          <a:stretch>
            <a:fillRect/>
          </a:stretch>
        </p:blipFill>
        <p:spPr>
          <a:xfrm>
            <a:off x="9098146" y="751785"/>
            <a:ext cx="553780" cy="424744"/>
          </a:xfrm>
          <a:prstGeom prst="rect">
            <a:avLst/>
          </a:prstGeom>
        </p:spPr>
      </p:pic>
      <p:sp>
        <p:nvSpPr>
          <p:cNvPr id="42" name="Прямоугольник 41"/>
          <p:cNvSpPr/>
          <p:nvPr/>
        </p:nvSpPr>
        <p:spPr>
          <a:xfrm>
            <a:off x="9544940" y="713626"/>
            <a:ext cx="2509863"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Основной этап мониторинга ГК-1000</a:t>
            </a:r>
            <a:endParaRPr lang="ru-RU" sz="1600" dirty="0">
              <a:solidFill>
                <a:srgbClr val="002060"/>
              </a:solidFill>
            </a:endParaRPr>
          </a:p>
        </p:txBody>
      </p:sp>
      <p:sp>
        <p:nvSpPr>
          <p:cNvPr id="48" name="Прямоугольник 47"/>
          <p:cNvSpPr/>
          <p:nvPr/>
        </p:nvSpPr>
        <p:spPr>
          <a:xfrm>
            <a:off x="664799" y="667622"/>
            <a:ext cx="2483075"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Оценочный этап мониторинга ГК-1000/3</a:t>
            </a:r>
            <a:endParaRPr lang="ru-RU" sz="1600" dirty="0">
              <a:solidFill>
                <a:srgbClr val="002060"/>
              </a:solidFill>
            </a:endParaRPr>
          </a:p>
        </p:txBody>
      </p:sp>
      <p:sp>
        <p:nvSpPr>
          <p:cNvPr id="49" name="Прямоугольник 48"/>
          <p:cNvSpPr/>
          <p:nvPr/>
        </p:nvSpPr>
        <p:spPr>
          <a:xfrm>
            <a:off x="5623558" y="719489"/>
            <a:ext cx="2711904" cy="584775"/>
          </a:xfrm>
          <a:prstGeom prst="rect">
            <a:avLst/>
          </a:prstGeom>
        </p:spPr>
        <p:txBody>
          <a:bodyPr wrap="square">
            <a:spAutoFit/>
          </a:bodyPr>
          <a:lstStyle/>
          <a:p>
            <a:pPr algn="ctr"/>
            <a:r>
              <a:rPr lang="ru-RU" sz="1600" b="1" dirty="0">
                <a:solidFill>
                  <a:srgbClr val="002060"/>
                </a:solidFill>
                <a:ea typeface="Calibri" panose="020F0502020204030204" pitchFamily="34" charset="0"/>
              </a:rPr>
              <a:t>Подготовительный этап мониторинга ГК-1000/3</a:t>
            </a:r>
            <a:endParaRPr lang="ru-RU" sz="1600" dirty="0">
              <a:solidFill>
                <a:srgbClr val="002060"/>
              </a:solidFill>
            </a:endParaRPr>
          </a:p>
        </p:txBody>
      </p:sp>
      <p:sp>
        <p:nvSpPr>
          <p:cNvPr id="50" name="Стрелка вправо 49"/>
          <p:cNvSpPr/>
          <p:nvPr/>
        </p:nvSpPr>
        <p:spPr>
          <a:xfrm rot="5400000">
            <a:off x="1497681" y="3058496"/>
            <a:ext cx="601403" cy="310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 name="Рисунок 50"/>
          <p:cNvPicPr>
            <a:picLocks noChangeAspect="1"/>
          </p:cNvPicPr>
          <p:nvPr/>
        </p:nvPicPr>
        <p:blipFill>
          <a:blip r:embed="rId4"/>
          <a:stretch>
            <a:fillRect/>
          </a:stretch>
        </p:blipFill>
        <p:spPr>
          <a:xfrm>
            <a:off x="72747" y="716718"/>
            <a:ext cx="560791" cy="526596"/>
          </a:xfrm>
          <a:prstGeom prst="rect">
            <a:avLst/>
          </a:prstGeom>
        </p:spPr>
      </p:pic>
      <p:pic>
        <p:nvPicPr>
          <p:cNvPr id="52" name="Рисунок 51"/>
          <p:cNvPicPr>
            <a:picLocks noChangeAspect="1"/>
          </p:cNvPicPr>
          <p:nvPr/>
        </p:nvPicPr>
        <p:blipFill>
          <a:blip r:embed="rId5"/>
          <a:stretch>
            <a:fillRect/>
          </a:stretch>
        </p:blipFill>
        <p:spPr>
          <a:xfrm>
            <a:off x="4963230" y="749683"/>
            <a:ext cx="686690" cy="511514"/>
          </a:xfrm>
          <a:prstGeom prst="rect">
            <a:avLst/>
          </a:prstGeom>
        </p:spPr>
      </p:pic>
      <p:sp>
        <p:nvSpPr>
          <p:cNvPr id="53" name="Прямоугольник 52"/>
          <p:cNvSpPr/>
          <p:nvPr/>
        </p:nvSpPr>
        <p:spPr>
          <a:xfrm>
            <a:off x="4247447" y="1298155"/>
            <a:ext cx="3855220" cy="769441"/>
          </a:xfrm>
          <a:prstGeom prst="rect">
            <a:avLst/>
          </a:prstGeom>
          <a:ln w="19050">
            <a:solidFill>
              <a:schemeClr val="accent1"/>
            </a:solidFill>
          </a:ln>
        </p:spPr>
        <p:txBody>
          <a:bodyPr wrap="square">
            <a:spAutoFit/>
          </a:bodyPr>
          <a:lstStyle/>
          <a:p>
            <a:pPr algn="just"/>
            <a:r>
              <a:rPr lang="ru-RU" sz="1100" dirty="0">
                <a:solidFill>
                  <a:srgbClr val="000000"/>
                </a:solidFill>
                <a:ea typeface="Geolnise"/>
              </a:rPr>
              <a:t>Приведение информационного массива и первичных баз данных  Госгеолкарты-1000/3 к  современным нормативно-методическим документам с использованием централизованных баз данных</a:t>
            </a:r>
          </a:p>
        </p:txBody>
      </p:sp>
      <p:grpSp>
        <p:nvGrpSpPr>
          <p:cNvPr id="54" name="Группа 53"/>
          <p:cNvGrpSpPr/>
          <p:nvPr/>
        </p:nvGrpSpPr>
        <p:grpSpPr>
          <a:xfrm>
            <a:off x="3379682" y="1546460"/>
            <a:ext cx="853762" cy="2787415"/>
            <a:chOff x="2594919" y="2611161"/>
            <a:chExt cx="735304" cy="3596511"/>
          </a:xfrm>
        </p:grpSpPr>
        <p:sp>
          <p:nvSpPr>
            <p:cNvPr id="55" name="Стрелка углом вверх 54"/>
            <p:cNvSpPr/>
            <p:nvPr/>
          </p:nvSpPr>
          <p:spPr>
            <a:xfrm>
              <a:off x="2594919" y="3024607"/>
              <a:ext cx="375166" cy="3183065"/>
            </a:xfrm>
            <a:prstGeom prst="bentUpArrow">
              <a:avLst>
                <a:gd name="adj1" fmla="val 39796"/>
                <a:gd name="adj2" fmla="val 0"/>
                <a:gd name="adj3"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Стрелка углом 55"/>
            <p:cNvSpPr/>
            <p:nvPr/>
          </p:nvSpPr>
          <p:spPr>
            <a:xfrm>
              <a:off x="2896565" y="2611161"/>
              <a:ext cx="433658" cy="452489"/>
            </a:xfrm>
            <a:prstGeom prst="bentArrow">
              <a:avLst>
                <a:gd name="adj1" fmla="val 48653"/>
                <a:gd name="adj2" fmla="val 31171"/>
                <a:gd name="adj3" fmla="val 50000"/>
                <a:gd name="adj4" fmla="val 416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57" name="Прямоугольник 56"/>
          <p:cNvSpPr/>
          <p:nvPr/>
        </p:nvSpPr>
        <p:spPr>
          <a:xfrm>
            <a:off x="110381" y="5294896"/>
            <a:ext cx="3704908" cy="846386"/>
          </a:xfrm>
          <a:prstGeom prst="rect">
            <a:avLst/>
          </a:prstGeom>
          <a:ln w="12700">
            <a:solidFill>
              <a:srgbClr val="FF0000"/>
            </a:solidFill>
          </a:ln>
        </p:spPr>
        <p:txBody>
          <a:bodyPr wrap="square">
            <a:spAutoFit/>
          </a:bodyPr>
          <a:lstStyle/>
          <a:p>
            <a:pPr algn="ctr"/>
            <a:r>
              <a:rPr lang="ru-RU" sz="1100" b="1" dirty="0">
                <a:solidFill>
                  <a:srgbClr val="FF0000"/>
                </a:solidFill>
                <a:ea typeface="Times New Roman" panose="02020603050405020304" pitchFamily="18" charset="0"/>
              </a:rPr>
              <a:t> </a:t>
            </a:r>
            <a:r>
              <a:rPr lang="ru-RU" sz="1600" b="1" dirty="0">
                <a:solidFill>
                  <a:srgbClr val="FF0000"/>
                </a:solidFill>
                <a:ea typeface="Times New Roman" panose="02020603050405020304" pitchFamily="18" charset="0"/>
              </a:rPr>
              <a:t>ЕГКМ</a:t>
            </a:r>
          </a:p>
          <a:p>
            <a:pPr algn="ctr"/>
            <a:r>
              <a:rPr lang="ru-RU" sz="1100" b="1" dirty="0">
                <a:solidFill>
                  <a:srgbClr val="FF0000"/>
                </a:solidFill>
                <a:ea typeface="Times New Roman" panose="02020603050405020304" pitchFamily="18" charset="0"/>
              </a:rPr>
              <a:t>Разработка структуры базы данных и  технологии ведения Единой геолого-картографической модели масштаба 1:1 000 000 </a:t>
            </a:r>
            <a:endParaRPr lang="ru-RU" sz="1100" b="1" dirty="0">
              <a:solidFill>
                <a:srgbClr val="FF0000"/>
              </a:solidFill>
            </a:endParaRPr>
          </a:p>
        </p:txBody>
      </p:sp>
      <p:sp>
        <p:nvSpPr>
          <p:cNvPr id="58" name="Стрелка вправо 57"/>
          <p:cNvSpPr/>
          <p:nvPr/>
        </p:nvSpPr>
        <p:spPr>
          <a:xfrm rot="5400000">
            <a:off x="5382010" y="5384585"/>
            <a:ext cx="1503618" cy="2758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Прямоугольник 58"/>
          <p:cNvSpPr/>
          <p:nvPr/>
        </p:nvSpPr>
        <p:spPr>
          <a:xfrm>
            <a:off x="458760" y="1639308"/>
            <a:ext cx="2916978" cy="125143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TextBox 59"/>
          <p:cNvSpPr txBox="1"/>
          <p:nvPr/>
        </p:nvSpPr>
        <p:spPr>
          <a:xfrm>
            <a:off x="1072415" y="3911780"/>
            <a:ext cx="1762598" cy="461665"/>
          </a:xfrm>
          <a:prstGeom prst="rect">
            <a:avLst/>
          </a:prstGeom>
          <a:noFill/>
          <a:ln>
            <a:noFill/>
          </a:ln>
        </p:spPr>
        <p:txBody>
          <a:bodyPr wrap="none" rtlCol="0">
            <a:spAutoFit/>
          </a:bodyPr>
          <a:lstStyle/>
          <a:p>
            <a:pPr algn="ctr"/>
            <a:r>
              <a:rPr lang="ru-RU" sz="1200" b="1" dirty="0"/>
              <a:t>Разработка программы</a:t>
            </a:r>
          </a:p>
          <a:p>
            <a:pPr algn="ctr"/>
            <a:r>
              <a:rPr lang="ru-RU" sz="1200" b="1" dirty="0"/>
              <a:t>ведения мониторинга</a:t>
            </a:r>
          </a:p>
        </p:txBody>
      </p:sp>
      <p:grpSp>
        <p:nvGrpSpPr>
          <p:cNvPr id="61" name="Группа 60"/>
          <p:cNvGrpSpPr/>
          <p:nvPr/>
        </p:nvGrpSpPr>
        <p:grpSpPr>
          <a:xfrm>
            <a:off x="8134339" y="1660887"/>
            <a:ext cx="941572" cy="5000263"/>
            <a:chOff x="2594919" y="2624114"/>
            <a:chExt cx="694178" cy="3662294"/>
          </a:xfrm>
        </p:grpSpPr>
        <p:sp>
          <p:nvSpPr>
            <p:cNvPr id="62" name="Стрелка углом вверх 61"/>
            <p:cNvSpPr/>
            <p:nvPr/>
          </p:nvSpPr>
          <p:spPr>
            <a:xfrm>
              <a:off x="2594919" y="3024607"/>
              <a:ext cx="369852" cy="3261801"/>
            </a:xfrm>
            <a:prstGeom prst="bentUpArrow">
              <a:avLst>
                <a:gd name="adj1" fmla="val 32679"/>
                <a:gd name="adj2" fmla="val 0"/>
                <a:gd name="adj3"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Стрелка углом 62"/>
            <p:cNvSpPr/>
            <p:nvPr/>
          </p:nvSpPr>
          <p:spPr>
            <a:xfrm>
              <a:off x="2903206" y="2624114"/>
              <a:ext cx="385891" cy="400493"/>
            </a:xfrm>
            <a:prstGeom prst="bentArrow">
              <a:avLst>
                <a:gd name="adj1" fmla="val 31500"/>
                <a:gd name="adj2" fmla="val 31171"/>
                <a:gd name="adj3" fmla="val 33228"/>
                <a:gd name="adj4" fmla="val 416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64" name="Прямоугольник 63"/>
          <p:cNvSpPr/>
          <p:nvPr/>
        </p:nvSpPr>
        <p:spPr>
          <a:xfrm>
            <a:off x="9075911" y="1337563"/>
            <a:ext cx="3006648" cy="1015663"/>
          </a:xfrm>
          <a:prstGeom prst="rect">
            <a:avLst/>
          </a:prstGeom>
          <a:ln w="19050">
            <a:solidFill>
              <a:srgbClr val="00B0F0"/>
            </a:solidFill>
          </a:ln>
        </p:spPr>
        <p:txBody>
          <a:bodyPr wrap="square">
            <a:spAutoFit/>
          </a:bodyPr>
          <a:lstStyle/>
          <a:p>
            <a:pPr algn="just"/>
            <a:r>
              <a:rPr lang="ru-RU" sz="1200" dirty="0">
                <a:solidFill>
                  <a:srgbClr val="000000"/>
                </a:solidFill>
                <a:ea typeface="Geolnise"/>
              </a:rPr>
              <a:t>Мониторинг государственной геологической карты масштаба </a:t>
            </a:r>
            <a:br>
              <a:rPr lang="ru-RU" sz="1200" dirty="0">
                <a:solidFill>
                  <a:srgbClr val="000000"/>
                </a:solidFill>
                <a:ea typeface="Geolnise"/>
              </a:rPr>
            </a:br>
            <a:r>
              <a:rPr lang="ru-RU" sz="1200" dirty="0">
                <a:solidFill>
                  <a:srgbClr val="000000"/>
                </a:solidFill>
                <a:ea typeface="Geolnise"/>
              </a:rPr>
              <a:t>1:1 000 000 территории Российской Федерации и ее континентального шельфа в ЕГКМ, обеспечивающий: </a:t>
            </a:r>
            <a:endParaRPr lang="ru-RU" sz="1200" dirty="0"/>
          </a:p>
        </p:txBody>
      </p:sp>
      <p:sp>
        <p:nvSpPr>
          <p:cNvPr id="65" name="Прямоугольник 64"/>
          <p:cNvSpPr/>
          <p:nvPr/>
        </p:nvSpPr>
        <p:spPr>
          <a:xfrm>
            <a:off x="458758" y="1897154"/>
            <a:ext cx="2919989" cy="830997"/>
          </a:xfrm>
          <a:prstGeom prst="rect">
            <a:avLst/>
          </a:prstGeom>
        </p:spPr>
        <p:txBody>
          <a:bodyPr wrap="square">
            <a:spAutoFit/>
          </a:bodyPr>
          <a:lstStyle/>
          <a:p>
            <a:pPr algn="ctr"/>
            <a:r>
              <a:rPr lang="ru-RU" sz="1200" dirty="0"/>
              <a:t>Ревизия и оценка качественных и количественных характеристик полистных  комплектов карт по всей территории страны</a:t>
            </a:r>
          </a:p>
        </p:txBody>
      </p:sp>
      <p:sp>
        <p:nvSpPr>
          <p:cNvPr id="66" name="Прямоугольник 65"/>
          <p:cNvSpPr/>
          <p:nvPr/>
        </p:nvSpPr>
        <p:spPr>
          <a:xfrm>
            <a:off x="438151" y="3514323"/>
            <a:ext cx="2937588" cy="125637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Стрелка вправо 66"/>
          <p:cNvSpPr/>
          <p:nvPr/>
        </p:nvSpPr>
        <p:spPr>
          <a:xfrm rot="5400000">
            <a:off x="1663863" y="1218042"/>
            <a:ext cx="353370" cy="3034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Прямоугольник 67"/>
          <p:cNvSpPr/>
          <p:nvPr/>
        </p:nvSpPr>
        <p:spPr>
          <a:xfrm>
            <a:off x="4235559" y="2515841"/>
            <a:ext cx="3885917" cy="1200329"/>
          </a:xfrm>
          <a:prstGeom prst="rect">
            <a:avLst/>
          </a:prstGeom>
          <a:ln w="19050">
            <a:solidFill>
              <a:srgbClr val="00B0F0"/>
            </a:solidFill>
          </a:ln>
        </p:spPr>
        <p:txBody>
          <a:bodyPr wrap="square">
            <a:spAutoFit/>
          </a:bodyPr>
          <a:lstStyle/>
          <a:p>
            <a:pPr algn="just"/>
            <a:r>
              <a:rPr lang="ru-RU" sz="1200" dirty="0">
                <a:solidFill>
                  <a:srgbClr val="000000"/>
                </a:solidFill>
                <a:ea typeface="Geolnise"/>
              </a:rPr>
              <a:t>Актуализация и подготовка к загрузке в единую геолого-картографическую модель территории Российской Федерации и её континентального шельфа масштаба 1:1 000 000 серийных легенд и карт полистных комплектов Госгеолкарты-1000/3, их увязка по группам листов</a:t>
            </a:r>
          </a:p>
        </p:txBody>
      </p:sp>
      <p:sp>
        <p:nvSpPr>
          <p:cNvPr id="69" name="Стрелка вправо 68"/>
          <p:cNvSpPr/>
          <p:nvPr/>
        </p:nvSpPr>
        <p:spPr>
          <a:xfrm rot="5400000">
            <a:off x="5967754" y="2170765"/>
            <a:ext cx="386687" cy="303466"/>
          </a:xfrm>
          <a:prstGeom prst="rightArrow">
            <a:avLst>
              <a:gd name="adj1" fmla="val 4185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Прямоугольник 69"/>
          <p:cNvSpPr/>
          <p:nvPr/>
        </p:nvSpPr>
        <p:spPr>
          <a:xfrm>
            <a:off x="4218139" y="4109884"/>
            <a:ext cx="3885917" cy="600164"/>
          </a:xfrm>
          <a:prstGeom prst="rect">
            <a:avLst/>
          </a:prstGeom>
          <a:ln w="19050">
            <a:solidFill>
              <a:srgbClr val="00B0F0"/>
            </a:solidFill>
          </a:ln>
        </p:spPr>
        <p:txBody>
          <a:bodyPr wrap="square">
            <a:spAutoFit/>
          </a:bodyPr>
          <a:lstStyle/>
          <a:p>
            <a:pPr algn="just"/>
            <a:r>
              <a:rPr lang="ru-RU" sz="1100" dirty="0"/>
              <a:t>Взаимодействие комплектов Госгеолкарты-1000/3 с картами сводного и обзорного уровня с взаимным учётом информации между масштабными уровнями</a:t>
            </a:r>
            <a:endParaRPr lang="ru-RU" sz="1100" dirty="0">
              <a:solidFill>
                <a:srgbClr val="000000"/>
              </a:solidFill>
              <a:ea typeface="Geolnise"/>
            </a:endParaRPr>
          </a:p>
        </p:txBody>
      </p:sp>
      <p:sp>
        <p:nvSpPr>
          <p:cNvPr id="71" name="Стрелка вправо 70"/>
          <p:cNvSpPr/>
          <p:nvPr/>
        </p:nvSpPr>
        <p:spPr>
          <a:xfrm rot="5400000">
            <a:off x="5940819" y="3771939"/>
            <a:ext cx="367521" cy="294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Прямоугольник 71"/>
          <p:cNvSpPr/>
          <p:nvPr/>
        </p:nvSpPr>
        <p:spPr>
          <a:xfrm>
            <a:off x="4215282" y="5256424"/>
            <a:ext cx="3883221" cy="461665"/>
          </a:xfrm>
          <a:prstGeom prst="rect">
            <a:avLst/>
          </a:prstGeom>
          <a:solidFill>
            <a:schemeClr val="bg1"/>
          </a:solidFill>
          <a:ln w="19050">
            <a:solidFill>
              <a:srgbClr val="00B0F0"/>
            </a:solidFill>
          </a:ln>
        </p:spPr>
        <p:txBody>
          <a:bodyPr wrap="square">
            <a:spAutoFit/>
          </a:bodyPr>
          <a:lstStyle/>
          <a:p>
            <a:pPr algn="just"/>
            <a:r>
              <a:rPr lang="ru-RU" sz="1200" dirty="0"/>
              <a:t>Загрузка информационного массива и первичных баз данных Госгеолкарты-1000 в ЕГКМ</a:t>
            </a:r>
            <a:endParaRPr lang="ru-RU" sz="1200" dirty="0">
              <a:solidFill>
                <a:srgbClr val="000000"/>
              </a:solidFill>
              <a:ea typeface="Geolnise"/>
            </a:endParaRPr>
          </a:p>
        </p:txBody>
      </p:sp>
      <p:sp>
        <p:nvSpPr>
          <p:cNvPr id="73" name="Стрелка вправо 34">
            <a:extLst>
              <a:ext uri="{FF2B5EF4-FFF2-40B4-BE49-F238E27FC236}">
                <a16:creationId xmlns:a16="http://schemas.microsoft.com/office/drawing/2014/main" id="{A1E41D06-B2B0-4A58-A77C-3B22C38292FD}"/>
              </a:ext>
            </a:extLst>
          </p:cNvPr>
          <p:cNvSpPr/>
          <p:nvPr/>
        </p:nvSpPr>
        <p:spPr>
          <a:xfrm rot="2200698">
            <a:off x="3972388" y="6165887"/>
            <a:ext cx="213058" cy="271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
        <p:nvSpPr>
          <p:cNvPr id="33" name="TextBox 32">
            <a:extLst>
              <a:ext uri="{FF2B5EF4-FFF2-40B4-BE49-F238E27FC236}">
                <a16:creationId xmlns:a16="http://schemas.microsoft.com/office/drawing/2014/main" id="{FFD69D37-10CE-4761-AD95-BBDA88F9806A}"/>
              </a:ext>
            </a:extLst>
          </p:cNvPr>
          <p:cNvSpPr txBox="1"/>
          <p:nvPr/>
        </p:nvSpPr>
        <p:spPr>
          <a:xfrm>
            <a:off x="4779397" y="6380925"/>
            <a:ext cx="2575311" cy="246221"/>
          </a:xfrm>
          <a:prstGeom prst="rect">
            <a:avLst/>
          </a:prstGeom>
          <a:solidFill>
            <a:schemeClr val="bg1"/>
          </a:solidFill>
          <a:ln>
            <a:solidFill>
              <a:srgbClr val="FF0000"/>
            </a:solidFill>
          </a:ln>
        </p:spPr>
        <p:txBody>
          <a:bodyPr wrap="none" lIns="36000" tIns="0" rIns="36000" bIns="0" rtlCol="0">
            <a:spAutoFit/>
          </a:bodyPr>
          <a:lstStyle/>
          <a:p>
            <a:r>
              <a:rPr lang="ru-RU" sz="1600" dirty="0">
                <a:solidFill>
                  <a:srgbClr val="FF0000"/>
                </a:solidFill>
              </a:rPr>
              <a:t>Апробация НРС Роснедра</a:t>
            </a:r>
          </a:p>
        </p:txBody>
      </p:sp>
    </p:spTree>
    <p:extLst>
      <p:ext uri="{BB962C8B-B14F-4D97-AF65-F5344CB8AC3E}">
        <p14:creationId xmlns:p14="http://schemas.microsoft.com/office/powerpoint/2010/main" val="2051274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CD54606-F800-D0BD-7060-22D3D3829C8A}"/>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B6BE7FD9-E06C-21A6-C701-574F3C9878DA}"/>
              </a:ext>
            </a:extLst>
          </p:cNvPr>
          <p:cNvPicPr>
            <a:picLocks noChangeAspect="1"/>
          </p:cNvPicPr>
          <p:nvPr/>
        </p:nvPicPr>
        <p:blipFill>
          <a:blip r:embed="rId3"/>
          <a:stretch>
            <a:fillRect/>
          </a:stretch>
        </p:blipFill>
        <p:spPr>
          <a:xfrm>
            <a:off x="133350" y="795728"/>
            <a:ext cx="2959765" cy="5615764"/>
          </a:xfrm>
          <a:prstGeom prst="rect">
            <a:avLst/>
          </a:prstGeom>
          <a:ln>
            <a:solidFill>
              <a:schemeClr val="tx1"/>
            </a:solidFill>
          </a:ln>
          <a:effectLst>
            <a:outerShdw blurRad="50800" dist="38100" dir="2700000" algn="tl" rotWithShape="0">
              <a:prstClr val="black">
                <a:alpha val="40000"/>
              </a:prstClr>
            </a:outerShdw>
          </a:effectLst>
        </p:spPr>
      </p:pic>
      <p:sp>
        <p:nvSpPr>
          <p:cNvPr id="8" name="Прямоугольник 7">
            <a:extLst>
              <a:ext uri="{FF2B5EF4-FFF2-40B4-BE49-F238E27FC236}">
                <a16:creationId xmlns:a16="http://schemas.microsoft.com/office/drawing/2014/main" id="{AB00DFB3-1A16-71CC-537B-ECFDBA9EBC3B}"/>
              </a:ext>
            </a:extLst>
          </p:cNvPr>
          <p:cNvSpPr/>
          <p:nvPr/>
        </p:nvSpPr>
        <p:spPr>
          <a:xfrm>
            <a:off x="60288" y="1976909"/>
            <a:ext cx="514350" cy="39587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01B33158-6C46-2FEE-94BA-DDE9CA344F72}"/>
              </a:ext>
            </a:extLst>
          </p:cNvPr>
          <p:cNvPicPr>
            <a:picLocks noChangeAspect="1"/>
          </p:cNvPicPr>
          <p:nvPr/>
        </p:nvPicPr>
        <p:blipFill>
          <a:blip r:embed="rId4"/>
          <a:stretch>
            <a:fillRect/>
          </a:stretch>
        </p:blipFill>
        <p:spPr>
          <a:xfrm>
            <a:off x="3226465" y="667230"/>
            <a:ext cx="3033658" cy="1648208"/>
          </a:xfrm>
          <a:prstGeom prst="rect">
            <a:avLst/>
          </a:prstGeom>
          <a:ln>
            <a:solidFill>
              <a:schemeClr val="tx1"/>
            </a:solidFill>
          </a:ln>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DDB2A118-DEEF-12F3-6695-746EF9687F83}"/>
              </a:ext>
            </a:extLst>
          </p:cNvPr>
          <p:cNvPicPr>
            <a:picLocks noChangeAspect="1"/>
          </p:cNvPicPr>
          <p:nvPr/>
        </p:nvPicPr>
        <p:blipFill>
          <a:blip r:embed="rId5"/>
          <a:stretch>
            <a:fillRect/>
          </a:stretch>
        </p:blipFill>
        <p:spPr>
          <a:xfrm>
            <a:off x="6393473" y="810107"/>
            <a:ext cx="3033658" cy="1628302"/>
          </a:xfrm>
          <a:prstGeom prst="rect">
            <a:avLst/>
          </a:prstGeom>
          <a:ln>
            <a:solidFill>
              <a:schemeClr val="tx1"/>
            </a:solidFill>
          </a:ln>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BB40C8F6-9739-5404-5256-C863B5A497CD}"/>
              </a:ext>
            </a:extLst>
          </p:cNvPr>
          <p:cNvPicPr>
            <a:picLocks noChangeAspect="1"/>
          </p:cNvPicPr>
          <p:nvPr/>
        </p:nvPicPr>
        <p:blipFill>
          <a:blip r:embed="rId6"/>
          <a:stretch>
            <a:fillRect/>
          </a:stretch>
        </p:blipFill>
        <p:spPr>
          <a:xfrm>
            <a:off x="9024992" y="1956538"/>
            <a:ext cx="3033658" cy="1647072"/>
          </a:xfrm>
          <a:prstGeom prst="rect">
            <a:avLst/>
          </a:prstGeom>
          <a:ln>
            <a:solidFill>
              <a:schemeClr val="tx1"/>
            </a:solidFill>
          </a:ln>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0FDE118C-2AA8-872B-3D1B-1700A93BF945}"/>
              </a:ext>
            </a:extLst>
          </p:cNvPr>
          <p:cNvPicPr>
            <a:picLocks noChangeAspect="1"/>
          </p:cNvPicPr>
          <p:nvPr/>
        </p:nvPicPr>
        <p:blipFill>
          <a:blip r:embed="rId7"/>
          <a:stretch>
            <a:fillRect/>
          </a:stretch>
        </p:blipFill>
        <p:spPr>
          <a:xfrm>
            <a:off x="9024992" y="3725307"/>
            <a:ext cx="3033659" cy="1648209"/>
          </a:xfrm>
          <a:prstGeom prst="rect">
            <a:avLst/>
          </a:prstGeom>
          <a:ln>
            <a:solidFill>
              <a:schemeClr val="tx1"/>
            </a:solidFill>
          </a:ln>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35056455-0D62-E503-BEFD-876AA8FF8DAF}"/>
              </a:ext>
            </a:extLst>
          </p:cNvPr>
          <p:cNvPicPr>
            <a:picLocks noChangeAspect="1"/>
          </p:cNvPicPr>
          <p:nvPr/>
        </p:nvPicPr>
        <p:blipFill>
          <a:blip r:embed="rId8"/>
          <a:stretch>
            <a:fillRect/>
          </a:stretch>
        </p:blipFill>
        <p:spPr>
          <a:xfrm>
            <a:off x="6409687" y="4925148"/>
            <a:ext cx="3033658" cy="1661952"/>
          </a:xfrm>
          <a:prstGeom prst="rect">
            <a:avLst/>
          </a:prstGeom>
          <a:ln>
            <a:solidFill>
              <a:schemeClr val="tx1"/>
            </a:solidFill>
          </a:ln>
          <a:effectLst>
            <a:outerShdw blurRad="50800" dist="38100" dir="2700000" algn="tl" rotWithShape="0">
              <a:prstClr val="black">
                <a:alpha val="40000"/>
              </a:prstClr>
            </a:outerShdw>
          </a:effectLst>
        </p:spPr>
      </p:pic>
      <p:pic>
        <p:nvPicPr>
          <p:cNvPr id="21" name="Рисунок 20">
            <a:extLst>
              <a:ext uri="{FF2B5EF4-FFF2-40B4-BE49-F238E27FC236}">
                <a16:creationId xmlns:a16="http://schemas.microsoft.com/office/drawing/2014/main" id="{D2B457E4-F06D-49DB-89E9-C854C1099257}"/>
              </a:ext>
            </a:extLst>
          </p:cNvPr>
          <p:cNvPicPr>
            <a:picLocks noChangeAspect="1"/>
          </p:cNvPicPr>
          <p:nvPr/>
        </p:nvPicPr>
        <p:blipFill>
          <a:blip r:embed="rId9"/>
          <a:stretch>
            <a:fillRect/>
          </a:stretch>
        </p:blipFill>
        <p:spPr>
          <a:xfrm>
            <a:off x="3239715" y="5146988"/>
            <a:ext cx="3023372" cy="1661952"/>
          </a:xfrm>
          <a:prstGeom prst="rect">
            <a:avLst/>
          </a:prstGeom>
          <a:ln>
            <a:solidFill>
              <a:schemeClr val="tx1"/>
            </a:solidFill>
          </a:ln>
          <a:effectLst>
            <a:outerShdw blurRad="50800" dist="38100" dir="2700000" algn="tl" rotWithShape="0">
              <a:prstClr val="black">
                <a:alpha val="40000"/>
              </a:prstClr>
            </a:outerShdw>
          </a:effectLst>
        </p:spPr>
      </p:pic>
      <p:sp>
        <p:nvSpPr>
          <p:cNvPr id="4" name="Прямоугольник 3">
            <a:extLst>
              <a:ext uri="{FF2B5EF4-FFF2-40B4-BE49-F238E27FC236}">
                <a16:creationId xmlns:a16="http://schemas.microsoft.com/office/drawing/2014/main" id="{49466727-C5BA-55C1-A32F-91724AB54DC3}"/>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Единая геолого-картографическая модель территории России</a:t>
            </a:r>
            <a:endParaRPr lang="ru-RU" dirty="0"/>
          </a:p>
        </p:txBody>
      </p:sp>
      <p:sp>
        <p:nvSpPr>
          <p:cNvPr id="5" name="Стрелка: вправо 4">
            <a:extLst>
              <a:ext uri="{FF2B5EF4-FFF2-40B4-BE49-F238E27FC236}">
                <a16:creationId xmlns:a16="http://schemas.microsoft.com/office/drawing/2014/main" id="{6DBC8A31-0B63-5A61-C92C-8424DEFCEF99}"/>
              </a:ext>
            </a:extLst>
          </p:cNvPr>
          <p:cNvSpPr/>
          <p:nvPr/>
        </p:nvSpPr>
        <p:spPr>
          <a:xfrm rot="20644457">
            <a:off x="2970894" y="2583266"/>
            <a:ext cx="1671027" cy="163553"/>
          </a:xfrm>
          <a:prstGeom prst="rightArrow">
            <a:avLst>
              <a:gd name="adj1" fmla="val 50000"/>
              <a:gd name="adj2" fmla="val 116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право 5">
            <a:extLst>
              <a:ext uri="{FF2B5EF4-FFF2-40B4-BE49-F238E27FC236}">
                <a16:creationId xmlns:a16="http://schemas.microsoft.com/office/drawing/2014/main" id="{B97FC43A-B3B6-8724-03DF-BED01D4D65DB}"/>
              </a:ext>
            </a:extLst>
          </p:cNvPr>
          <p:cNvSpPr/>
          <p:nvPr/>
        </p:nvSpPr>
        <p:spPr>
          <a:xfrm rot="21003188">
            <a:off x="2967859" y="2961527"/>
            <a:ext cx="3438279" cy="152566"/>
          </a:xfrm>
          <a:prstGeom prst="rightArrow">
            <a:avLst>
              <a:gd name="adj1" fmla="val 50000"/>
              <a:gd name="adj2" fmla="val 1247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extLst>
              <a:ext uri="{FF2B5EF4-FFF2-40B4-BE49-F238E27FC236}">
                <a16:creationId xmlns:a16="http://schemas.microsoft.com/office/drawing/2014/main" id="{D6E25D0C-1349-1F0E-D93F-11FF9D794B60}"/>
              </a:ext>
            </a:extLst>
          </p:cNvPr>
          <p:cNvSpPr/>
          <p:nvPr/>
        </p:nvSpPr>
        <p:spPr>
          <a:xfrm rot="21255671">
            <a:off x="2996343" y="3405393"/>
            <a:ext cx="5735202" cy="150272"/>
          </a:xfrm>
          <a:prstGeom prst="rightArrow">
            <a:avLst>
              <a:gd name="adj1" fmla="val 63248"/>
              <a:gd name="adj2" fmla="val 1222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a:extLst>
              <a:ext uri="{FF2B5EF4-FFF2-40B4-BE49-F238E27FC236}">
                <a16:creationId xmlns:a16="http://schemas.microsoft.com/office/drawing/2014/main" id="{73F905BB-6D29-8379-1940-F514E971067F}"/>
              </a:ext>
            </a:extLst>
          </p:cNvPr>
          <p:cNvSpPr/>
          <p:nvPr/>
        </p:nvSpPr>
        <p:spPr>
          <a:xfrm>
            <a:off x="3003202" y="4106985"/>
            <a:ext cx="5735202" cy="150272"/>
          </a:xfrm>
          <a:prstGeom prst="rightArrow">
            <a:avLst>
              <a:gd name="adj1" fmla="val 62678"/>
              <a:gd name="adj2" fmla="val 1228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a:extLst>
              <a:ext uri="{FF2B5EF4-FFF2-40B4-BE49-F238E27FC236}">
                <a16:creationId xmlns:a16="http://schemas.microsoft.com/office/drawing/2014/main" id="{D7F33F26-24B8-5B8F-D25A-DFA3F3830E22}"/>
              </a:ext>
            </a:extLst>
          </p:cNvPr>
          <p:cNvSpPr/>
          <p:nvPr/>
        </p:nvSpPr>
        <p:spPr>
          <a:xfrm rot="312534">
            <a:off x="2981355" y="4659531"/>
            <a:ext cx="3397130" cy="172874"/>
          </a:xfrm>
          <a:prstGeom prst="rightArrow">
            <a:avLst>
              <a:gd name="adj1" fmla="val 50000"/>
              <a:gd name="adj2" fmla="val 102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a:extLst>
              <a:ext uri="{FF2B5EF4-FFF2-40B4-BE49-F238E27FC236}">
                <a16:creationId xmlns:a16="http://schemas.microsoft.com/office/drawing/2014/main" id="{22A9B186-77DD-6675-8A7A-B3215683D73B}"/>
              </a:ext>
            </a:extLst>
          </p:cNvPr>
          <p:cNvSpPr/>
          <p:nvPr/>
        </p:nvSpPr>
        <p:spPr>
          <a:xfrm>
            <a:off x="2996343" y="6047893"/>
            <a:ext cx="423132" cy="142877"/>
          </a:xfrm>
          <a:prstGeom prst="rightArrow">
            <a:avLst>
              <a:gd name="adj1" fmla="val 50000"/>
              <a:gd name="adj2" fmla="val 966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22366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5399A4-CED4-1152-34B4-3A9E48FE76D6}"/>
              </a:ext>
            </a:extLst>
          </p:cNvPr>
          <p:cNvSpPr txBox="1"/>
          <p:nvPr/>
        </p:nvSpPr>
        <p:spPr>
          <a:xfrm>
            <a:off x="755446" y="607060"/>
            <a:ext cx="11065962" cy="1938992"/>
          </a:xfrm>
          <a:prstGeom prst="rect">
            <a:avLst/>
          </a:prstGeom>
          <a:noFill/>
        </p:spPr>
        <p:txBody>
          <a:bodyPr wrap="square">
            <a:spAutoFit/>
          </a:bodyPr>
          <a:lstStyle/>
          <a:p>
            <a:pPr indent="324000" algn="just">
              <a:spcBef>
                <a:spcPts val="0"/>
              </a:spcBef>
              <a:spcAft>
                <a:spcPts val="0"/>
              </a:spcAft>
            </a:pPr>
            <a:r>
              <a:rPr lang="ru-RU" sz="1200" b="1" i="1" dirty="0">
                <a:effectLst/>
                <a:latin typeface="Franklin Gothic Book" panose="020B0503020102020204" pitchFamily="34" charset="0"/>
                <a:cs typeface="Arial" panose="020B0604020202020204" pitchFamily="34" charset="0"/>
              </a:rPr>
              <a:t>Мониторинг в тестовом режиме государственной геологической карты масштаба 1:1 000 000 территории Российской Федерации и ее континентального шельфа, включающей:</a:t>
            </a:r>
          </a:p>
          <a:p>
            <a:pPr marL="228600" indent="-228600" algn="just">
              <a:spcBef>
                <a:spcPts val="0"/>
              </a:spcBef>
              <a:spcAft>
                <a:spcPts val="0"/>
              </a:spcAft>
              <a:buFont typeface="+mj-lt"/>
              <a:buAutoNum type="arabicPeriod"/>
            </a:pPr>
            <a:r>
              <a:rPr lang="ru-RU" sz="1200" dirty="0">
                <a:effectLst/>
                <a:latin typeface="Franklin Gothic Book" panose="020B0503020102020204" pitchFamily="34" charset="0"/>
              </a:rPr>
              <a:t>Структурированный массив </a:t>
            </a:r>
            <a:r>
              <a:rPr lang="ru-RU" sz="1200" dirty="0" err="1">
                <a:effectLst/>
                <a:latin typeface="Franklin Gothic Book" panose="020B0503020102020204" pitchFamily="34" charset="0"/>
              </a:rPr>
              <a:t>геопривязанной</a:t>
            </a:r>
            <a:r>
              <a:rPr lang="ru-RU" sz="1200" dirty="0">
                <a:effectLst/>
                <a:latin typeface="Franklin Gothic Book" panose="020B0503020102020204" pitchFamily="34" charset="0"/>
              </a:rPr>
              <a:t> цифровой геологической информации, в том числе фактографических и картографических данных (в растровом, векторном и текстовом форматах), сформированный в сертифицированной ФСТЭК СУБД.</a:t>
            </a:r>
          </a:p>
          <a:p>
            <a:pPr marL="228600" indent="-228600" algn="just">
              <a:spcBef>
                <a:spcPts val="0"/>
              </a:spcBef>
              <a:spcAft>
                <a:spcPts val="0"/>
              </a:spcAft>
              <a:buFont typeface="+mj-lt"/>
              <a:buAutoNum type="arabicPeriod"/>
            </a:pPr>
            <a:r>
              <a:rPr lang="ru-RU" sz="1200" dirty="0">
                <a:effectLst/>
                <a:latin typeface="Franklin Gothic Book" panose="020B0503020102020204" pitchFamily="34" charset="0"/>
              </a:rPr>
              <a:t>Обновлённые тематические слои Госгеолкарты-1000/3 (в виде карт «</a:t>
            </a:r>
            <a:r>
              <a:rPr lang="ru-RU" sz="1200" dirty="0" err="1">
                <a:effectLst/>
                <a:latin typeface="Franklin Gothic Book" panose="020B0503020102020204" pitchFamily="34" charset="0"/>
              </a:rPr>
              <a:t>несбивок</a:t>
            </a:r>
            <a:r>
              <a:rPr lang="ru-RU" sz="1200" dirty="0">
                <a:effectLst/>
                <a:latin typeface="Franklin Gothic Book" panose="020B0503020102020204" pitchFamily="34" charset="0"/>
              </a:rPr>
              <a:t>») территории Российской Федерации и её континентального шельфа (208 номенклатурных листов по состоянию на 31.12.2022 г.) в формате </a:t>
            </a:r>
            <a:r>
              <a:rPr lang="ru-RU" sz="1200" dirty="0" err="1">
                <a:effectLst/>
                <a:latin typeface="Franklin Gothic Book" panose="020B0503020102020204" pitchFamily="34" charset="0"/>
              </a:rPr>
              <a:t>геопривязанного</a:t>
            </a:r>
            <a:r>
              <a:rPr lang="ru-RU" sz="1200" dirty="0">
                <a:effectLst/>
                <a:latin typeface="Franklin Gothic Book" panose="020B0503020102020204" pitchFamily="34" charset="0"/>
              </a:rPr>
              <a:t> растра, размещённые в структурированном массиве </a:t>
            </a:r>
            <a:r>
              <a:rPr lang="ru-RU" sz="1200" dirty="0" err="1">
                <a:effectLst/>
                <a:latin typeface="Franklin Gothic Book" panose="020B0503020102020204" pitchFamily="34" charset="0"/>
              </a:rPr>
              <a:t>геопривязанной</a:t>
            </a:r>
            <a:r>
              <a:rPr lang="ru-RU" sz="1200" dirty="0">
                <a:effectLst/>
                <a:latin typeface="Franklin Gothic Book" panose="020B0503020102020204" pitchFamily="34" charset="0"/>
              </a:rPr>
              <a:t> цифровой геологической информации.</a:t>
            </a:r>
          </a:p>
          <a:p>
            <a:pPr marL="228600" indent="-228600" algn="just">
              <a:spcBef>
                <a:spcPts val="0"/>
              </a:spcBef>
              <a:spcAft>
                <a:spcPts val="0"/>
              </a:spcAft>
              <a:buFont typeface="+mj-lt"/>
              <a:buAutoNum type="arabicPeriod"/>
            </a:pPr>
            <a:r>
              <a:rPr lang="ru-RU" sz="1200" dirty="0">
                <a:effectLst/>
                <a:latin typeface="Franklin Gothic Book" panose="020B0503020102020204" pitchFamily="34" charset="0"/>
                <a:ea typeface="Calibri" panose="020F0502020204030204" pitchFamily="34" charset="0"/>
              </a:rPr>
              <a:t>Перспективные участки недр, выделенные в ходе мониторинга Госгеолкарты-1000, для постановки среднемасштабных геолого-съёмочных, прогнозно-</a:t>
            </a:r>
            <a:r>
              <a:rPr lang="ru-RU" sz="1200" dirty="0" err="1">
                <a:effectLst/>
                <a:latin typeface="Franklin Gothic Book" panose="020B0503020102020204" pitchFamily="34" charset="0"/>
                <a:ea typeface="Calibri" panose="020F0502020204030204" pitchFamily="34" charset="0"/>
              </a:rPr>
              <a:t>минерагенических</a:t>
            </a:r>
            <a:r>
              <a:rPr lang="ru-RU" sz="1200" dirty="0">
                <a:effectLst/>
                <a:latin typeface="Franklin Gothic Book" panose="020B0503020102020204" pitchFamily="34" charset="0"/>
                <a:ea typeface="Calibri" panose="020F0502020204030204" pitchFamily="34" charset="0"/>
              </a:rPr>
              <a:t> и поисковых работ на различные виды полезных ископаемых, размещённые в структурированном массиве </a:t>
            </a:r>
            <a:r>
              <a:rPr lang="ru-RU" sz="1200" dirty="0" err="1">
                <a:effectLst/>
                <a:latin typeface="Franklin Gothic Book" panose="020B0503020102020204" pitchFamily="34" charset="0"/>
                <a:ea typeface="Calibri" panose="020F0502020204030204" pitchFamily="34" charset="0"/>
              </a:rPr>
              <a:t>геопривязанной</a:t>
            </a:r>
            <a:r>
              <a:rPr lang="ru-RU" sz="1200" dirty="0">
                <a:effectLst/>
                <a:latin typeface="Franklin Gothic Book" panose="020B0503020102020204" pitchFamily="34" charset="0"/>
                <a:ea typeface="Calibri" panose="020F0502020204030204" pitchFamily="34" charset="0"/>
              </a:rPr>
              <a:t> цифровой геологической информации.</a:t>
            </a:r>
          </a:p>
        </p:txBody>
      </p:sp>
      <p:sp>
        <p:nvSpPr>
          <p:cNvPr id="5" name="Стрелка: вниз 4">
            <a:extLst>
              <a:ext uri="{FF2B5EF4-FFF2-40B4-BE49-F238E27FC236}">
                <a16:creationId xmlns:a16="http://schemas.microsoft.com/office/drawing/2014/main" id="{90F80D25-574C-C3F9-9B90-30AC6A6610DB}"/>
              </a:ext>
            </a:extLst>
          </p:cNvPr>
          <p:cNvSpPr/>
          <p:nvPr/>
        </p:nvSpPr>
        <p:spPr>
          <a:xfrm>
            <a:off x="5831032" y="2868750"/>
            <a:ext cx="529936"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B30035C2-27CA-2A6C-170E-55F16AA5DE62}"/>
              </a:ext>
            </a:extLst>
          </p:cNvPr>
          <p:cNvSpPr txBox="1"/>
          <p:nvPr/>
        </p:nvSpPr>
        <p:spPr>
          <a:xfrm rot="16200000">
            <a:off x="-398248" y="1507785"/>
            <a:ext cx="1623393" cy="523220"/>
          </a:xfrm>
          <a:prstGeom prst="rect">
            <a:avLst/>
          </a:prstGeom>
          <a:noFill/>
        </p:spPr>
        <p:txBody>
          <a:bodyPr wrap="none" rtlCol="0">
            <a:spAutoFit/>
          </a:bodyPr>
          <a:lstStyle/>
          <a:p>
            <a:pPr algn="ctr"/>
            <a:r>
              <a:rPr lang="ru-RU" sz="1400" b="1" dirty="0">
                <a:solidFill>
                  <a:srgbClr val="3C2D91"/>
                </a:solidFill>
              </a:rPr>
              <a:t>Первый объект </a:t>
            </a:r>
            <a:br>
              <a:rPr lang="ru-RU" sz="1400" b="1" dirty="0">
                <a:solidFill>
                  <a:srgbClr val="3C2D91"/>
                </a:solidFill>
              </a:rPr>
            </a:br>
            <a:r>
              <a:rPr lang="ru-RU" sz="1400" b="1" dirty="0">
                <a:solidFill>
                  <a:srgbClr val="3C2D91"/>
                </a:solidFill>
              </a:rPr>
              <a:t>2020 - 2022 </a:t>
            </a:r>
            <a:r>
              <a:rPr lang="ru-RU" sz="1400" b="1" dirty="0" err="1">
                <a:solidFill>
                  <a:srgbClr val="3C2D91"/>
                </a:solidFill>
              </a:rPr>
              <a:t>гг</a:t>
            </a:r>
            <a:endParaRPr lang="ru-RU" sz="1400" b="1" dirty="0">
              <a:solidFill>
                <a:srgbClr val="3C2D91"/>
              </a:solidFill>
            </a:endParaRPr>
          </a:p>
        </p:txBody>
      </p:sp>
      <p:sp>
        <p:nvSpPr>
          <p:cNvPr id="7" name="TextBox 6">
            <a:extLst>
              <a:ext uri="{FF2B5EF4-FFF2-40B4-BE49-F238E27FC236}">
                <a16:creationId xmlns:a16="http://schemas.microsoft.com/office/drawing/2014/main" id="{39CE7DD7-2877-548D-8B8F-92DE89714D76}"/>
              </a:ext>
            </a:extLst>
          </p:cNvPr>
          <p:cNvSpPr txBox="1"/>
          <p:nvPr/>
        </p:nvSpPr>
        <p:spPr>
          <a:xfrm rot="16200000">
            <a:off x="-255966" y="4507660"/>
            <a:ext cx="1338828" cy="523220"/>
          </a:xfrm>
          <a:prstGeom prst="rect">
            <a:avLst/>
          </a:prstGeom>
          <a:noFill/>
        </p:spPr>
        <p:txBody>
          <a:bodyPr wrap="none" rtlCol="0">
            <a:spAutoFit/>
          </a:bodyPr>
          <a:lstStyle/>
          <a:p>
            <a:pPr algn="ctr"/>
            <a:r>
              <a:rPr lang="ru-RU" sz="1400" b="1" dirty="0">
                <a:solidFill>
                  <a:srgbClr val="3C2D91"/>
                </a:solidFill>
              </a:rPr>
              <a:t>Объект </a:t>
            </a:r>
            <a:br>
              <a:rPr lang="ru-RU" sz="1400" b="1" dirty="0">
                <a:solidFill>
                  <a:srgbClr val="3C2D91"/>
                </a:solidFill>
              </a:rPr>
            </a:br>
            <a:r>
              <a:rPr lang="ru-RU" sz="1400" b="1" dirty="0">
                <a:solidFill>
                  <a:srgbClr val="3C2D91"/>
                </a:solidFill>
              </a:rPr>
              <a:t>2023 - 2025 </a:t>
            </a:r>
            <a:r>
              <a:rPr lang="ru-RU" sz="1400" b="1" dirty="0" err="1">
                <a:solidFill>
                  <a:srgbClr val="3C2D91"/>
                </a:solidFill>
              </a:rPr>
              <a:t>гг</a:t>
            </a:r>
            <a:endParaRPr lang="ru-RU" sz="1400" b="1" dirty="0">
              <a:solidFill>
                <a:srgbClr val="3C2D91"/>
              </a:solidFill>
            </a:endParaRPr>
          </a:p>
        </p:txBody>
      </p:sp>
      <p:sp>
        <p:nvSpPr>
          <p:cNvPr id="10" name="TextBox 9">
            <a:extLst>
              <a:ext uri="{FF2B5EF4-FFF2-40B4-BE49-F238E27FC236}">
                <a16:creationId xmlns:a16="http://schemas.microsoft.com/office/drawing/2014/main" id="{2AFA2BA8-818B-1C9E-7860-ED9B91921907}"/>
              </a:ext>
            </a:extLst>
          </p:cNvPr>
          <p:cNvSpPr txBox="1"/>
          <p:nvPr/>
        </p:nvSpPr>
        <p:spPr>
          <a:xfrm>
            <a:off x="675059" y="3238082"/>
            <a:ext cx="11146349" cy="3062377"/>
          </a:xfrm>
          <a:prstGeom prst="rect">
            <a:avLst/>
          </a:prstGeom>
          <a:noFill/>
        </p:spPr>
        <p:txBody>
          <a:bodyPr wrap="square">
            <a:spAutoFit/>
          </a:bodyPr>
          <a:lstStyle/>
          <a:p>
            <a:pPr indent="485775" algn="just">
              <a:spcBef>
                <a:spcPts val="900"/>
              </a:spcBef>
              <a:spcAft>
                <a:spcPts val="300"/>
              </a:spcAft>
            </a:pPr>
            <a:r>
              <a:rPr lang="ru-RU" sz="1200" b="1" i="1" dirty="0">
                <a:solidFill>
                  <a:srgbClr val="000000"/>
                </a:solidFill>
                <a:effectLst/>
                <a:latin typeface="Franklin Gothic Book" panose="020B0503020102020204" pitchFamily="34" charset="0"/>
              </a:rPr>
              <a:t>Мониторинг в ЕГКМ комплектов Госгеолкарты-1000 с учетом новой информации о геологическом строении и минерагении территории Российской Федерации Северо-Карско-Баренцевоморская серия (листы R-(35)-36, R-37,38, R-39,40), Балтийская (листы Q-(35)-36, Q-37, P-(35)-36, Р-37); Мезенская (листы Q-38, Q-39); Уральская (листы N-40, N-41, M-40,41), Алтае-Саянская (М-44, M-45, M-46, М-47) – 22 ном. листа):</a:t>
            </a:r>
            <a:endParaRPr lang="ru-RU" sz="1200" b="1" i="1" dirty="0">
              <a:effectLst/>
              <a:latin typeface="Franklin Gothic Book" panose="020B0503020102020204" pitchFamily="34" charset="0"/>
            </a:endParaRPr>
          </a:p>
          <a:p>
            <a:pPr marL="228600" indent="-228600" algn="just">
              <a:spcAft>
                <a:spcPts val="300"/>
              </a:spcAft>
              <a:buFont typeface="+mj-lt"/>
              <a:buAutoNum type="arabicPeriod"/>
            </a:pPr>
            <a:r>
              <a:rPr lang="ru-RU" sz="1200" dirty="0">
                <a:solidFill>
                  <a:srgbClr val="000000"/>
                </a:solidFill>
                <a:effectLst/>
                <a:latin typeface="Franklin Gothic Book" panose="020B0503020102020204" pitchFamily="34" charset="0"/>
                <a:ea typeface="Calibri" panose="020F0502020204030204" pitchFamily="34" charset="0"/>
              </a:rPr>
              <a:t>Мониторинг новой информации о геологическом строении и минерагении территории Российской Федерации для дальнейшей актуализации полистных комплектов ГК-1000 по группе листов (22 ном. листа).</a:t>
            </a:r>
            <a:endParaRPr lang="ru-RU" sz="1200" dirty="0">
              <a:latin typeface="Franklin Gothic Book" panose="020B0503020102020204" pitchFamily="34" charset="0"/>
              <a:ea typeface="Calibri" panose="020F0502020204030204" pitchFamily="34" charset="0"/>
            </a:endParaRPr>
          </a:p>
          <a:p>
            <a:pPr marL="228600" indent="-228600" algn="just">
              <a:spcAft>
                <a:spcPts val="300"/>
              </a:spcAft>
              <a:buFont typeface="+mj-lt"/>
              <a:buAutoNum type="arabicPeriod"/>
            </a:pPr>
            <a:r>
              <a:rPr lang="ru-RU" sz="1200" dirty="0">
                <a:solidFill>
                  <a:srgbClr val="000000"/>
                </a:solidFill>
                <a:effectLst/>
                <a:latin typeface="Franklin Gothic Book" panose="020B0503020102020204" pitchFamily="34" charset="0"/>
                <a:ea typeface="Calibri" panose="020F0502020204030204" pitchFamily="34" charset="0"/>
              </a:rPr>
              <a:t>Актуализация, увязка и дозагрузка в ЕГКМ отсутствующих карт и схем исходных комплектов Госгеолкарты-1000/3</a:t>
            </a:r>
          </a:p>
          <a:p>
            <a:pPr marL="228600" indent="-228600" algn="just">
              <a:spcAft>
                <a:spcPts val="300"/>
              </a:spcAft>
              <a:buFont typeface="+mj-lt"/>
              <a:buAutoNum type="arabicPeriod"/>
            </a:pPr>
            <a:r>
              <a:rPr lang="ru-RU" sz="1200" dirty="0">
                <a:solidFill>
                  <a:srgbClr val="000000"/>
                </a:solidFill>
                <a:latin typeface="Franklin Gothic Book" panose="020B0503020102020204" pitchFamily="34" charset="0"/>
              </a:rPr>
              <a:t>Актуализация перечня геологических задач и мероприятий мониторинга Госгеолкарты-1000 на группы листов в пределах легенд серий – 22 ном. листа.</a:t>
            </a:r>
          </a:p>
          <a:p>
            <a:pPr marL="228600" indent="-228600" algn="just">
              <a:spcAft>
                <a:spcPts val="300"/>
              </a:spcAft>
              <a:buFont typeface="+mj-lt"/>
              <a:buAutoNum type="arabicPeriod"/>
            </a:pPr>
            <a:r>
              <a:rPr lang="ru-RU" sz="1200" b="1" i="1" dirty="0">
                <a:solidFill>
                  <a:srgbClr val="FF0000"/>
                </a:solidFill>
                <a:latin typeface="Franklin Gothic Book" panose="020B0503020102020204" pitchFamily="34" charset="0"/>
              </a:rPr>
              <a:t>Расширение информационного ресурса базовых покрытий масштаба 1:2 500 000 – 1:5 000 000 и их интеграция с ЕГКМ</a:t>
            </a:r>
          </a:p>
          <a:p>
            <a:pPr indent="504190" algn="just">
              <a:spcAft>
                <a:spcPts val="300"/>
              </a:spcAft>
            </a:pPr>
            <a:r>
              <a:rPr lang="ru-RU" sz="1200" dirty="0">
                <a:solidFill>
                  <a:srgbClr val="000000"/>
                </a:solidFill>
                <a:latin typeface="Franklin Gothic Book" panose="020B0503020102020204" pitchFamily="34" charset="0"/>
              </a:rPr>
              <a:t>•	тектоническая карта территории Российской Федерации и прилегающих акваторий масштаба 1:2 500 000;</a:t>
            </a:r>
          </a:p>
          <a:p>
            <a:pPr indent="504190" algn="just">
              <a:spcAft>
                <a:spcPts val="300"/>
              </a:spcAft>
            </a:pPr>
            <a:r>
              <a:rPr lang="ru-RU" sz="1200" dirty="0">
                <a:solidFill>
                  <a:srgbClr val="000000"/>
                </a:solidFill>
                <a:latin typeface="Franklin Gothic Book" panose="020B0503020102020204" pitchFamily="34" charset="0"/>
              </a:rPr>
              <a:t>•	схема тектонического районирования масштаба 1:5 000 000;</a:t>
            </a:r>
          </a:p>
          <a:p>
            <a:pPr indent="504190" algn="just">
              <a:spcAft>
                <a:spcPts val="300"/>
              </a:spcAft>
            </a:pPr>
            <a:r>
              <a:rPr lang="ru-RU" sz="1200" dirty="0">
                <a:solidFill>
                  <a:srgbClr val="000000"/>
                </a:solidFill>
                <a:latin typeface="Franklin Gothic Book" panose="020B0503020102020204" pitchFamily="34" charset="0"/>
              </a:rPr>
              <a:t>•	карта четвертичных образований территории Российской Федерации и прилегающих акваторий масштаба 1:2 500 000;</a:t>
            </a:r>
          </a:p>
          <a:p>
            <a:pPr indent="504190" algn="just">
              <a:spcAft>
                <a:spcPts val="300"/>
              </a:spcAft>
            </a:pPr>
            <a:r>
              <a:rPr lang="ru-RU" sz="1200" dirty="0">
                <a:solidFill>
                  <a:srgbClr val="000000"/>
                </a:solidFill>
                <a:latin typeface="Franklin Gothic Book" panose="020B0503020102020204" pitchFamily="34" charset="0"/>
              </a:rPr>
              <a:t>•	прогнозно-</a:t>
            </a:r>
            <a:r>
              <a:rPr lang="ru-RU" sz="1200" dirty="0" err="1">
                <a:solidFill>
                  <a:srgbClr val="000000"/>
                </a:solidFill>
                <a:latin typeface="Franklin Gothic Book" panose="020B0503020102020204" pitchFamily="34" charset="0"/>
              </a:rPr>
              <a:t>минерагеническая</a:t>
            </a:r>
            <a:r>
              <a:rPr lang="ru-RU" sz="1200" dirty="0">
                <a:solidFill>
                  <a:srgbClr val="000000"/>
                </a:solidFill>
                <a:latin typeface="Franklin Gothic Book" panose="020B0503020102020204" pitchFamily="34" charset="0"/>
              </a:rPr>
              <a:t> карта Российской Федерации и ее континентального шельфа;</a:t>
            </a:r>
          </a:p>
          <a:p>
            <a:pPr indent="504190" algn="just">
              <a:spcAft>
                <a:spcPts val="300"/>
              </a:spcAft>
            </a:pPr>
            <a:r>
              <a:rPr lang="ru-RU" sz="1200" dirty="0">
                <a:solidFill>
                  <a:srgbClr val="000000"/>
                </a:solidFill>
                <a:latin typeface="Franklin Gothic Book" panose="020B0503020102020204" pitchFamily="34" charset="0"/>
              </a:rPr>
              <a:t>•	карта закономерностей размещения и прогноза на нефть и газ осадочных бассейнов Российской Федерации и ее континентального шельфа;</a:t>
            </a:r>
          </a:p>
          <a:p>
            <a:pPr indent="504190" algn="just">
              <a:spcAft>
                <a:spcPts val="300"/>
              </a:spcAft>
            </a:pPr>
            <a:endParaRPr lang="ru-RU" sz="1200" dirty="0">
              <a:solidFill>
                <a:srgbClr val="000000"/>
              </a:solidFill>
              <a:latin typeface="Franklin Gothic Book" panose="020B0503020102020204" pitchFamily="34" charset="0"/>
            </a:endParaRPr>
          </a:p>
        </p:txBody>
      </p:sp>
      <p:sp>
        <p:nvSpPr>
          <p:cNvPr id="11" name="Прямоугольник 10">
            <a:extLst>
              <a:ext uri="{FF2B5EF4-FFF2-40B4-BE49-F238E27FC236}">
                <a16:creationId xmlns:a16="http://schemas.microsoft.com/office/drawing/2014/main" id="{C4834CDD-FA13-3841-0F29-8522A1F68FC2}"/>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F2AC7C64-0E74-737C-D6E6-6DBE6B7351D5}"/>
              </a:ext>
            </a:extLst>
          </p:cNvPr>
          <p:cNvSpPr/>
          <p:nvPr/>
        </p:nvSpPr>
        <p:spPr>
          <a:xfrm>
            <a:off x="1618664" y="116824"/>
            <a:ext cx="8724900" cy="369332"/>
          </a:xfrm>
          <a:prstGeom prst="rect">
            <a:avLst/>
          </a:prstGeom>
        </p:spPr>
        <p:txBody>
          <a:bodyPr wrap="square">
            <a:spAutoFit/>
          </a:bodyPr>
          <a:lstStyle/>
          <a:p>
            <a:pPr algn="ctr"/>
            <a:r>
              <a:rPr lang="ru-RU" b="1" dirty="0">
                <a:solidFill>
                  <a:srgbClr val="002060"/>
                </a:solidFill>
              </a:rPr>
              <a:t>Геологические задачи основного этапа</a:t>
            </a:r>
          </a:p>
        </p:txBody>
      </p:sp>
    </p:spTree>
    <p:extLst>
      <p:ext uri="{BB962C8B-B14F-4D97-AF65-F5344CB8AC3E}">
        <p14:creationId xmlns:p14="http://schemas.microsoft.com/office/powerpoint/2010/main" val="4018862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3DC443FE-D1BC-B6E0-2F7F-451D822677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526"/>
          <a:stretch/>
        </p:blipFill>
        <p:spPr>
          <a:xfrm>
            <a:off x="5028275" y="3293989"/>
            <a:ext cx="1922102" cy="1144448"/>
          </a:xfrm>
          <a:prstGeom prst="rect">
            <a:avLst/>
          </a:prstGeom>
          <a:ln>
            <a:solidFill>
              <a:schemeClr val="tx1"/>
            </a:solidFill>
          </a:ln>
        </p:spPr>
      </p:pic>
      <p:sp>
        <p:nvSpPr>
          <p:cNvPr id="13" name="TextBox 12">
            <a:extLst>
              <a:ext uri="{FF2B5EF4-FFF2-40B4-BE49-F238E27FC236}">
                <a16:creationId xmlns:a16="http://schemas.microsoft.com/office/drawing/2014/main" id="{7B7505CD-505B-9FB7-E491-5BDA32E08A6A}"/>
              </a:ext>
            </a:extLst>
          </p:cNvPr>
          <p:cNvSpPr txBox="1"/>
          <p:nvPr/>
        </p:nvSpPr>
        <p:spPr>
          <a:xfrm>
            <a:off x="1592189" y="-56740"/>
            <a:ext cx="8775701" cy="646331"/>
          </a:xfrm>
          <a:prstGeom prst="rect">
            <a:avLst/>
          </a:prstGeom>
          <a:noFill/>
        </p:spPr>
        <p:txBody>
          <a:bodyPr wrap="square">
            <a:spAutoFit/>
          </a:bodyPr>
          <a:lstStyle/>
          <a:p>
            <a:pPr algn="ctr">
              <a:spcBef>
                <a:spcPts val="1200"/>
              </a:spcBef>
            </a:pPr>
            <a:r>
              <a:rPr lang="ru-RU" sz="1800" b="1" dirty="0">
                <a:solidFill>
                  <a:srgbClr val="002060"/>
                </a:solidFill>
                <a:latin typeface="Arial" panose="020B0604020202020204" pitchFamily="34" charset="0"/>
                <a:cs typeface="Arial" panose="020B0604020202020204" pitchFamily="34" charset="0"/>
              </a:rPr>
              <a:t>Схема взаимодействия  материалов мониторинга Госгеолкарты-1000 и карт сводного и обзорного масштабного уровня</a:t>
            </a:r>
          </a:p>
        </p:txBody>
      </p:sp>
      <p:sp>
        <p:nvSpPr>
          <p:cNvPr id="21" name="TextBox 20">
            <a:extLst>
              <a:ext uri="{FF2B5EF4-FFF2-40B4-BE49-F238E27FC236}">
                <a16:creationId xmlns:a16="http://schemas.microsoft.com/office/drawing/2014/main" id="{ADD22CCE-0160-433C-72B6-C674225D111A}"/>
              </a:ext>
            </a:extLst>
          </p:cNvPr>
          <p:cNvSpPr txBox="1"/>
          <p:nvPr/>
        </p:nvSpPr>
        <p:spPr>
          <a:xfrm>
            <a:off x="488132" y="938830"/>
            <a:ext cx="2938120" cy="3077766"/>
          </a:xfrm>
          <a:prstGeom prst="rect">
            <a:avLst/>
          </a:prstGeom>
          <a:noFill/>
        </p:spPr>
        <p:txBody>
          <a:bodyPr wrap="square" rtlCol="0">
            <a:spAutoFit/>
          </a:bodyPr>
          <a:lstStyle/>
          <a:p>
            <a:r>
              <a:rPr lang="ru-RU" dirty="0"/>
              <a:t>Госгеолкарта-1000/3:</a:t>
            </a:r>
          </a:p>
          <a:p>
            <a:pPr marL="285750" indent="-285750">
              <a:buFont typeface="Wingdings" panose="05000000000000000000" pitchFamily="2" charset="2"/>
              <a:buChar char="§"/>
            </a:pPr>
            <a:r>
              <a:rPr lang="ru-RU" sz="1400" dirty="0"/>
              <a:t>Карта четвертичных </a:t>
            </a:r>
            <a:br>
              <a:rPr lang="ru-RU" sz="1400" dirty="0"/>
            </a:br>
            <a:r>
              <a:rPr lang="ru-RU" sz="1400" dirty="0"/>
              <a:t>образований</a:t>
            </a:r>
          </a:p>
          <a:p>
            <a:pPr marL="285750" indent="-285750">
              <a:buFont typeface="Wingdings" panose="05000000000000000000" pitchFamily="2" charset="2"/>
              <a:buChar char="§"/>
            </a:pPr>
            <a:r>
              <a:rPr lang="ru-RU" sz="1400" dirty="0"/>
              <a:t>Карта закономерностей размещения и прогноза ПИ;</a:t>
            </a:r>
          </a:p>
          <a:p>
            <a:pPr marL="285750" indent="-285750">
              <a:buFont typeface="Wingdings" panose="05000000000000000000" pitchFamily="2" charset="2"/>
              <a:buChar char="§"/>
            </a:pPr>
            <a:r>
              <a:rPr lang="ru-RU" sz="1400" dirty="0"/>
              <a:t>Карта прогноза на нефть и газ</a:t>
            </a:r>
          </a:p>
          <a:p>
            <a:pPr marL="285750" indent="-285750">
              <a:buFont typeface="Wingdings" panose="05000000000000000000" pitchFamily="2" charset="2"/>
              <a:buChar char="§"/>
            </a:pPr>
            <a:r>
              <a:rPr lang="ru-RU" sz="1400" dirty="0"/>
              <a:t>Тектоническая схема;</a:t>
            </a:r>
          </a:p>
          <a:p>
            <a:pPr marL="285750" indent="-285750">
              <a:buFont typeface="Wingdings" panose="05000000000000000000" pitchFamily="2" charset="2"/>
              <a:buChar char="§"/>
            </a:pPr>
            <a:r>
              <a:rPr lang="ru-RU" sz="1400" dirty="0"/>
              <a:t>Схема тектонического </a:t>
            </a:r>
            <a:br>
              <a:rPr lang="ru-RU" sz="1400" dirty="0"/>
            </a:br>
            <a:r>
              <a:rPr lang="ru-RU" sz="1400" dirty="0"/>
              <a:t>районирования</a:t>
            </a:r>
          </a:p>
          <a:p>
            <a:endParaRPr lang="ru-RU" sz="1400" dirty="0"/>
          </a:p>
          <a:p>
            <a:endParaRPr lang="ru-RU" dirty="0"/>
          </a:p>
          <a:p>
            <a:endParaRPr lang="ru-RU" dirty="0"/>
          </a:p>
        </p:txBody>
      </p:sp>
      <p:sp>
        <p:nvSpPr>
          <p:cNvPr id="22" name="TextBox 21">
            <a:extLst>
              <a:ext uri="{FF2B5EF4-FFF2-40B4-BE49-F238E27FC236}">
                <a16:creationId xmlns:a16="http://schemas.microsoft.com/office/drawing/2014/main" id="{AAE4B1BB-3C9C-9E4A-661B-87C4B7F09CB1}"/>
              </a:ext>
            </a:extLst>
          </p:cNvPr>
          <p:cNvSpPr txBox="1"/>
          <p:nvPr/>
        </p:nvSpPr>
        <p:spPr>
          <a:xfrm>
            <a:off x="5348039" y="1491428"/>
            <a:ext cx="1495922" cy="1200329"/>
          </a:xfrm>
          <a:prstGeom prst="rect">
            <a:avLst/>
          </a:prstGeom>
          <a:noFill/>
        </p:spPr>
        <p:txBody>
          <a:bodyPr wrap="none" rtlCol="0">
            <a:spAutoFit/>
          </a:bodyPr>
          <a:lstStyle/>
          <a:p>
            <a:pPr algn="ctr"/>
            <a:r>
              <a:rPr lang="ru-RU" dirty="0"/>
              <a:t>КЧО-2500</a:t>
            </a:r>
          </a:p>
          <a:p>
            <a:pPr algn="ctr"/>
            <a:r>
              <a:rPr lang="ru-RU" dirty="0"/>
              <a:t>ПМК-2500</a:t>
            </a:r>
          </a:p>
          <a:p>
            <a:pPr algn="ctr"/>
            <a:r>
              <a:rPr lang="ru-RU" dirty="0"/>
              <a:t>КПНиГ-2500</a:t>
            </a:r>
          </a:p>
          <a:p>
            <a:pPr algn="ctr"/>
            <a:r>
              <a:rPr lang="ru-RU" dirty="0"/>
              <a:t>ТК-2500</a:t>
            </a:r>
          </a:p>
        </p:txBody>
      </p:sp>
      <p:sp>
        <p:nvSpPr>
          <p:cNvPr id="24" name="TextBox 23">
            <a:extLst>
              <a:ext uri="{FF2B5EF4-FFF2-40B4-BE49-F238E27FC236}">
                <a16:creationId xmlns:a16="http://schemas.microsoft.com/office/drawing/2014/main" id="{E736E93D-3511-B0BF-7459-59F676BC00A5}"/>
              </a:ext>
            </a:extLst>
          </p:cNvPr>
          <p:cNvSpPr txBox="1"/>
          <p:nvPr/>
        </p:nvSpPr>
        <p:spPr>
          <a:xfrm>
            <a:off x="8635684" y="1623568"/>
            <a:ext cx="2355201" cy="646331"/>
          </a:xfrm>
          <a:prstGeom prst="rect">
            <a:avLst/>
          </a:prstGeom>
          <a:noFill/>
        </p:spPr>
        <p:txBody>
          <a:bodyPr wrap="square" rtlCol="0">
            <a:spAutoFit/>
          </a:bodyPr>
          <a:lstStyle/>
          <a:p>
            <a:pPr algn="ctr"/>
            <a:r>
              <a:rPr lang="ru-RU" dirty="0"/>
              <a:t>Мониторинг комплектов ГК-1000</a:t>
            </a:r>
          </a:p>
        </p:txBody>
      </p:sp>
      <p:sp>
        <p:nvSpPr>
          <p:cNvPr id="25" name="Стрелка: вправо 24">
            <a:extLst>
              <a:ext uri="{FF2B5EF4-FFF2-40B4-BE49-F238E27FC236}">
                <a16:creationId xmlns:a16="http://schemas.microsoft.com/office/drawing/2014/main" id="{F20BB821-2DB8-65BD-40FF-A0B2E3BE79D4}"/>
              </a:ext>
            </a:extLst>
          </p:cNvPr>
          <p:cNvSpPr/>
          <p:nvPr/>
        </p:nvSpPr>
        <p:spPr>
          <a:xfrm>
            <a:off x="3806603" y="1825423"/>
            <a:ext cx="1221672" cy="149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вправо 26">
            <a:extLst>
              <a:ext uri="{FF2B5EF4-FFF2-40B4-BE49-F238E27FC236}">
                <a16:creationId xmlns:a16="http://schemas.microsoft.com/office/drawing/2014/main" id="{A608CEDB-D923-8880-1BA7-8E20268F2B5D}"/>
              </a:ext>
            </a:extLst>
          </p:cNvPr>
          <p:cNvSpPr/>
          <p:nvPr/>
        </p:nvSpPr>
        <p:spPr>
          <a:xfrm>
            <a:off x="7483489" y="1673023"/>
            <a:ext cx="8858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TextBox 27">
            <a:extLst>
              <a:ext uri="{FF2B5EF4-FFF2-40B4-BE49-F238E27FC236}">
                <a16:creationId xmlns:a16="http://schemas.microsoft.com/office/drawing/2014/main" id="{60958487-6CE9-B234-41ED-ACA500EFD5EA}"/>
              </a:ext>
            </a:extLst>
          </p:cNvPr>
          <p:cNvSpPr txBox="1"/>
          <p:nvPr/>
        </p:nvSpPr>
        <p:spPr>
          <a:xfrm>
            <a:off x="3564644" y="1179666"/>
            <a:ext cx="1593506" cy="600164"/>
          </a:xfrm>
          <a:prstGeom prst="rect">
            <a:avLst/>
          </a:prstGeom>
          <a:noFill/>
        </p:spPr>
        <p:txBody>
          <a:bodyPr wrap="square" rtlCol="0">
            <a:spAutoFit/>
          </a:bodyPr>
          <a:lstStyle/>
          <a:p>
            <a:pPr algn="ctr"/>
            <a:r>
              <a:rPr lang="ru-RU" sz="1100" dirty="0"/>
              <a:t>Предметные отделы после апробации ГК-1000/3 НРС </a:t>
            </a:r>
            <a:r>
              <a:rPr lang="ru-RU" sz="1100" dirty="0" err="1"/>
              <a:t>Роснера</a:t>
            </a:r>
            <a:endParaRPr lang="ru-RU" sz="1100" dirty="0"/>
          </a:p>
        </p:txBody>
      </p:sp>
      <p:sp>
        <p:nvSpPr>
          <p:cNvPr id="31" name="Стрелка: вправо 30">
            <a:extLst>
              <a:ext uri="{FF2B5EF4-FFF2-40B4-BE49-F238E27FC236}">
                <a16:creationId xmlns:a16="http://schemas.microsoft.com/office/drawing/2014/main" id="{4D9D9AC3-80F8-F633-342A-9D9106CA0322}"/>
              </a:ext>
            </a:extLst>
          </p:cNvPr>
          <p:cNvSpPr/>
          <p:nvPr/>
        </p:nvSpPr>
        <p:spPr>
          <a:xfrm rot="10800000">
            <a:off x="7483489" y="2070931"/>
            <a:ext cx="8858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TextBox 33">
            <a:extLst>
              <a:ext uri="{FF2B5EF4-FFF2-40B4-BE49-F238E27FC236}">
                <a16:creationId xmlns:a16="http://schemas.microsoft.com/office/drawing/2014/main" id="{B98D099D-08F1-BC5B-0B5D-8E11D13FA48B}"/>
              </a:ext>
            </a:extLst>
          </p:cNvPr>
          <p:cNvSpPr txBox="1"/>
          <p:nvPr/>
        </p:nvSpPr>
        <p:spPr>
          <a:xfrm>
            <a:off x="7444245" y="2262270"/>
            <a:ext cx="1047750" cy="430887"/>
          </a:xfrm>
          <a:prstGeom prst="rect">
            <a:avLst/>
          </a:prstGeom>
          <a:noFill/>
        </p:spPr>
        <p:txBody>
          <a:bodyPr wrap="square" rtlCol="0">
            <a:spAutoFit/>
          </a:bodyPr>
          <a:lstStyle/>
          <a:p>
            <a:pPr algn="ctr"/>
            <a:r>
              <a:rPr lang="ru-RU" sz="1100" dirty="0"/>
              <a:t>Предметные отделы</a:t>
            </a:r>
          </a:p>
        </p:txBody>
      </p:sp>
      <p:cxnSp>
        <p:nvCxnSpPr>
          <p:cNvPr id="36" name="Прямая соединительная линия 35">
            <a:extLst>
              <a:ext uri="{FF2B5EF4-FFF2-40B4-BE49-F238E27FC236}">
                <a16:creationId xmlns:a16="http://schemas.microsoft.com/office/drawing/2014/main" id="{029F6195-ABF3-B07E-91BF-1D75AC6EF7A2}"/>
              </a:ext>
            </a:extLst>
          </p:cNvPr>
          <p:cNvCxnSpPr>
            <a:cxnSpLocks/>
          </p:cNvCxnSpPr>
          <p:nvPr/>
        </p:nvCxnSpPr>
        <p:spPr>
          <a:xfrm>
            <a:off x="8462067" y="2070931"/>
            <a:ext cx="12478" cy="8680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BC416D7-2619-6308-C545-2FD4825B1EA1}"/>
              </a:ext>
            </a:extLst>
          </p:cNvPr>
          <p:cNvSpPr txBox="1"/>
          <p:nvPr/>
        </p:nvSpPr>
        <p:spPr>
          <a:xfrm>
            <a:off x="8462067" y="2360133"/>
            <a:ext cx="2503862" cy="1015663"/>
          </a:xfrm>
          <a:prstGeom prst="rect">
            <a:avLst/>
          </a:prstGeom>
          <a:noFill/>
        </p:spPr>
        <p:txBody>
          <a:bodyPr wrap="square" rtlCol="0">
            <a:spAutoFit/>
          </a:bodyPr>
          <a:lstStyle/>
          <a:p>
            <a:r>
              <a:rPr lang="ru-RU" sz="1200" dirty="0">
                <a:solidFill>
                  <a:srgbClr val="FF0000"/>
                </a:solidFill>
              </a:rPr>
              <a:t>Апробация НРС Роснедра</a:t>
            </a:r>
          </a:p>
          <a:p>
            <a:endParaRPr lang="ru-RU" sz="1200" dirty="0">
              <a:solidFill>
                <a:srgbClr val="FF0000"/>
              </a:solidFill>
            </a:endParaRPr>
          </a:p>
          <a:p>
            <a:r>
              <a:rPr lang="ru-RU" sz="1200" dirty="0">
                <a:solidFill>
                  <a:srgbClr val="FF0000"/>
                </a:solidFill>
              </a:rPr>
              <a:t>Дополнительные эксперты: </a:t>
            </a:r>
          </a:p>
          <a:p>
            <a:r>
              <a:rPr lang="ru-RU" sz="1200" dirty="0">
                <a:solidFill>
                  <a:srgbClr val="FF0000"/>
                </a:solidFill>
              </a:rPr>
              <a:t>составители карт сводного и обзорного уровня</a:t>
            </a:r>
          </a:p>
        </p:txBody>
      </p:sp>
      <p:sp>
        <p:nvSpPr>
          <p:cNvPr id="42" name="Стрелка: изогнутая влево 41">
            <a:extLst>
              <a:ext uri="{FF2B5EF4-FFF2-40B4-BE49-F238E27FC236}">
                <a16:creationId xmlns:a16="http://schemas.microsoft.com/office/drawing/2014/main" id="{BA7B70C1-4685-BF2F-981A-945360D8E596}"/>
              </a:ext>
            </a:extLst>
          </p:cNvPr>
          <p:cNvSpPr/>
          <p:nvPr/>
        </p:nvSpPr>
        <p:spPr>
          <a:xfrm>
            <a:off x="11257255" y="1676477"/>
            <a:ext cx="261567" cy="5405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4" name="TextBox 43">
            <a:extLst>
              <a:ext uri="{FF2B5EF4-FFF2-40B4-BE49-F238E27FC236}">
                <a16:creationId xmlns:a16="http://schemas.microsoft.com/office/drawing/2014/main" id="{E68B42A2-78A7-42B2-14D8-A671CD4A8239}"/>
              </a:ext>
            </a:extLst>
          </p:cNvPr>
          <p:cNvSpPr txBox="1"/>
          <p:nvPr/>
        </p:nvSpPr>
        <p:spPr>
          <a:xfrm>
            <a:off x="7079937" y="883822"/>
            <a:ext cx="1593506" cy="769441"/>
          </a:xfrm>
          <a:prstGeom prst="rect">
            <a:avLst/>
          </a:prstGeom>
          <a:noFill/>
        </p:spPr>
        <p:txBody>
          <a:bodyPr wrap="square" rtlCol="0">
            <a:spAutoFit/>
          </a:bodyPr>
          <a:lstStyle/>
          <a:p>
            <a:pPr algn="ctr"/>
            <a:r>
              <a:rPr lang="ru-RU" sz="1100" dirty="0"/>
              <a:t>Исполнители мониторинга с привлечением предметных отделов</a:t>
            </a:r>
          </a:p>
        </p:txBody>
      </p:sp>
      <p:sp>
        <p:nvSpPr>
          <p:cNvPr id="5" name="Прямоугольник 4">
            <a:extLst>
              <a:ext uri="{FF2B5EF4-FFF2-40B4-BE49-F238E27FC236}">
                <a16:creationId xmlns:a16="http://schemas.microsoft.com/office/drawing/2014/main" id="{0617FA4C-1D58-00CE-52F3-258A2EE0D137}"/>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701A7C56-35A0-16F4-B521-D2E214422E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3062" y="4417355"/>
            <a:ext cx="1903531" cy="1144449"/>
          </a:xfrm>
          <a:prstGeom prst="rect">
            <a:avLst/>
          </a:prstGeom>
          <a:ln>
            <a:solidFill>
              <a:schemeClr val="tx1"/>
            </a:solidFill>
          </a:ln>
        </p:spPr>
      </p:pic>
      <p:pic>
        <p:nvPicPr>
          <p:cNvPr id="7" name="Picture 3" descr="MINERAG_MAP_18_копия_A3">
            <a:extLst>
              <a:ext uri="{FF2B5EF4-FFF2-40B4-BE49-F238E27FC236}">
                <a16:creationId xmlns:a16="http://schemas.microsoft.com/office/drawing/2014/main" id="{5FAE69C9-5CAD-3E08-52B3-5C3AB9D76D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3" r="1122" b="381"/>
          <a:stretch/>
        </p:blipFill>
        <p:spPr bwMode="auto">
          <a:xfrm>
            <a:off x="5028275" y="5583267"/>
            <a:ext cx="1903530" cy="107073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D75DBA89-033A-9611-B0E2-195E7E29CE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9048" y="3321624"/>
            <a:ext cx="1771320" cy="1047015"/>
          </a:xfrm>
          <a:prstGeom prst="rect">
            <a:avLst/>
          </a:prstGeom>
          <a:ln>
            <a:solidFill>
              <a:schemeClr val="tx1"/>
            </a:solidFill>
          </a:ln>
        </p:spPr>
      </p:pic>
      <p:pic>
        <p:nvPicPr>
          <p:cNvPr id="9" name="Рисунок 8">
            <a:extLst>
              <a:ext uri="{FF2B5EF4-FFF2-40B4-BE49-F238E27FC236}">
                <a16:creationId xmlns:a16="http://schemas.microsoft.com/office/drawing/2014/main" id="{5BD222DD-CE55-C024-0FF8-6D34BD91EBA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81429" y="4417356"/>
            <a:ext cx="1895942" cy="1144448"/>
          </a:xfrm>
          <a:prstGeom prst="rect">
            <a:avLst/>
          </a:prstGeom>
          <a:ln>
            <a:solidFill>
              <a:schemeClr val="tx1"/>
            </a:solidFill>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73C20EE9-6AE3-C2C4-52C3-1B2A6D85CDB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19176" y="5647729"/>
            <a:ext cx="1791192" cy="1022464"/>
          </a:xfrm>
          <a:prstGeom prst="rect">
            <a:avLst/>
          </a:prstGeom>
          <a:ln>
            <a:solidFill>
              <a:schemeClr val="tx1"/>
            </a:solidFill>
          </a:ln>
        </p:spPr>
      </p:pic>
      <p:pic>
        <p:nvPicPr>
          <p:cNvPr id="11" name="Рисунок 10">
            <a:extLst>
              <a:ext uri="{FF2B5EF4-FFF2-40B4-BE49-F238E27FC236}">
                <a16:creationId xmlns:a16="http://schemas.microsoft.com/office/drawing/2014/main" id="{93B4F838-8106-8BCC-DF1B-CA7D59FD64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349" t="16483"/>
          <a:stretch/>
        </p:blipFill>
        <p:spPr>
          <a:xfrm>
            <a:off x="8575150" y="3361619"/>
            <a:ext cx="1922102" cy="967026"/>
          </a:xfrm>
          <a:prstGeom prst="rect">
            <a:avLst/>
          </a:prstGeom>
          <a:ln>
            <a:solidFill>
              <a:srgbClr val="3C2D91"/>
            </a:solidFill>
          </a:ln>
        </p:spPr>
      </p:pic>
      <p:pic>
        <p:nvPicPr>
          <p:cNvPr id="23" name="Рисунок 22"/>
          <p:cNvPicPr>
            <a:picLocks noChangeAspect="1"/>
          </p:cNvPicPr>
          <p:nvPr/>
        </p:nvPicPr>
        <p:blipFill rotWithShape="1">
          <a:blip r:embed="rId10" cstate="print">
            <a:extLst>
              <a:ext uri="{28A0092B-C50C-407E-A947-70E740481C1C}">
                <a14:useLocalDpi xmlns:a14="http://schemas.microsoft.com/office/drawing/2010/main" val="0"/>
              </a:ext>
            </a:extLst>
          </a:blip>
          <a:srcRect l="19272" t="16851"/>
          <a:stretch/>
        </p:blipFill>
        <p:spPr>
          <a:xfrm>
            <a:off x="8575150" y="5647194"/>
            <a:ext cx="1922102" cy="963446"/>
          </a:xfrm>
          <a:prstGeom prst="rect">
            <a:avLst/>
          </a:prstGeom>
          <a:ln>
            <a:solidFill>
              <a:schemeClr val="tx1"/>
            </a:solidFill>
          </a:ln>
          <a:effectLst>
            <a:outerShdw blurRad="50800" dist="38100" dir="2700000" algn="tl" rotWithShape="0">
              <a:prstClr val="black">
                <a:alpha val="40000"/>
              </a:prstClr>
            </a:outerShdw>
          </a:effectLst>
        </p:spPr>
      </p:pic>
      <p:pic>
        <p:nvPicPr>
          <p:cNvPr id="2" name="Рисунок 1"/>
          <p:cNvPicPr>
            <a:picLocks noChangeAspect="1"/>
          </p:cNvPicPr>
          <p:nvPr/>
        </p:nvPicPr>
        <p:blipFill>
          <a:blip r:embed="rId11"/>
          <a:stretch>
            <a:fillRect/>
          </a:stretch>
        </p:blipFill>
        <p:spPr>
          <a:xfrm>
            <a:off x="9352460" y="4504682"/>
            <a:ext cx="2030860" cy="96979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7188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Блок-схема: ссылка на другую страницу 8">
            <a:extLst>
              <a:ext uri="{FF2B5EF4-FFF2-40B4-BE49-F238E27FC236}">
                <a16:creationId xmlns:a16="http://schemas.microsoft.com/office/drawing/2014/main" id="{AC7DA50A-BA0C-4CBA-9753-A9200C14012F}"/>
              </a:ext>
            </a:extLst>
          </p:cNvPr>
          <p:cNvSpPr/>
          <p:nvPr/>
        </p:nvSpPr>
        <p:spPr>
          <a:xfrm rot="16200000">
            <a:off x="1154232" y="3652438"/>
            <a:ext cx="533400" cy="543563"/>
          </a:xfrm>
          <a:prstGeom prst="flowChartOffpage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sp>
        <p:nvSpPr>
          <p:cNvPr id="8" name="Блок-схема: ссылка на другую страницу 7">
            <a:extLst>
              <a:ext uri="{FF2B5EF4-FFF2-40B4-BE49-F238E27FC236}">
                <a16:creationId xmlns:a16="http://schemas.microsoft.com/office/drawing/2014/main" id="{66E18BE5-6DE0-1C1F-7E96-F5214989D588}"/>
              </a:ext>
            </a:extLst>
          </p:cNvPr>
          <p:cNvSpPr/>
          <p:nvPr/>
        </p:nvSpPr>
        <p:spPr>
          <a:xfrm rot="16200000">
            <a:off x="1154231" y="4898220"/>
            <a:ext cx="533400" cy="543563"/>
          </a:xfrm>
          <a:prstGeom prst="flowChartOffpage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Блок-схема: ссылка на другую страницу 5">
            <a:extLst>
              <a:ext uri="{FF2B5EF4-FFF2-40B4-BE49-F238E27FC236}">
                <a16:creationId xmlns:a16="http://schemas.microsoft.com/office/drawing/2014/main" id="{D98E514B-BDFE-CF68-868F-200AAFB24149}"/>
              </a:ext>
            </a:extLst>
          </p:cNvPr>
          <p:cNvSpPr/>
          <p:nvPr/>
        </p:nvSpPr>
        <p:spPr>
          <a:xfrm rot="16200000">
            <a:off x="1154232" y="1662868"/>
            <a:ext cx="533400" cy="543563"/>
          </a:xfrm>
          <a:prstGeom prst="flowChartOffpage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лок-схема: ссылка на другую страницу 6">
            <a:extLst>
              <a:ext uri="{FF2B5EF4-FFF2-40B4-BE49-F238E27FC236}">
                <a16:creationId xmlns:a16="http://schemas.microsoft.com/office/drawing/2014/main" id="{66E18BE5-6DE0-1C1F-7E96-F5214989D588}"/>
              </a:ext>
            </a:extLst>
          </p:cNvPr>
          <p:cNvSpPr/>
          <p:nvPr/>
        </p:nvSpPr>
        <p:spPr>
          <a:xfrm rot="16200000">
            <a:off x="1154231" y="2646375"/>
            <a:ext cx="533400" cy="543563"/>
          </a:xfrm>
          <a:prstGeom prst="flowChartOffpage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Блок-схема: ссылка на другую страницу 4">
            <a:extLst>
              <a:ext uri="{FF2B5EF4-FFF2-40B4-BE49-F238E27FC236}">
                <a16:creationId xmlns:a16="http://schemas.microsoft.com/office/drawing/2014/main" id="{ED6EB526-6B69-912E-53C8-C404E40A9C07}"/>
              </a:ext>
            </a:extLst>
          </p:cNvPr>
          <p:cNvSpPr/>
          <p:nvPr/>
        </p:nvSpPr>
        <p:spPr>
          <a:xfrm rot="16200000">
            <a:off x="1154231" y="912718"/>
            <a:ext cx="533400" cy="543563"/>
          </a:xfrm>
          <a:prstGeom prst="flowChartOffpageConnec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19D6BC41-F055-47C5-A562-7960AD75750F}"/>
              </a:ext>
            </a:extLst>
          </p:cNvPr>
          <p:cNvSpPr txBox="1">
            <a:spLocks noChangeArrowheads="1"/>
          </p:cNvSpPr>
          <p:nvPr/>
        </p:nvSpPr>
        <p:spPr bwMode="auto">
          <a:xfrm>
            <a:off x="4675734" y="165338"/>
            <a:ext cx="2840521" cy="369332"/>
          </a:xfrm>
          <a:prstGeom prst="rect">
            <a:avLst/>
          </a:prstGeom>
          <a:noFill/>
          <a:ln w="9525">
            <a:noFill/>
            <a:miter lim="800000"/>
            <a:headEnd/>
            <a:tailEnd/>
          </a:ln>
        </p:spPr>
        <p:txBody>
          <a:bodyPr wrap="none">
            <a:spAutoFit/>
          </a:bodyPr>
          <a:lstStyle/>
          <a:p>
            <a:pPr algn="ctr"/>
            <a:r>
              <a:rPr lang="ru-RU" b="1" dirty="0">
                <a:solidFill>
                  <a:srgbClr val="002060"/>
                </a:solidFill>
                <a:latin typeface="Arial" panose="020B0604020202020204" pitchFamily="34" charset="0"/>
                <a:cs typeface="Arial" panose="020B0604020202020204" pitchFamily="34" charset="0"/>
              </a:rPr>
              <a:t>Задачи на перспективу</a:t>
            </a:r>
          </a:p>
        </p:txBody>
      </p:sp>
      <p:sp>
        <p:nvSpPr>
          <p:cNvPr id="4" name="TextBox 3">
            <a:extLst>
              <a:ext uri="{FF2B5EF4-FFF2-40B4-BE49-F238E27FC236}">
                <a16:creationId xmlns:a16="http://schemas.microsoft.com/office/drawing/2014/main" id="{36BC8F52-25E6-4024-A658-B37AEE4E18F0}"/>
              </a:ext>
            </a:extLst>
          </p:cNvPr>
          <p:cNvSpPr txBox="1"/>
          <p:nvPr/>
        </p:nvSpPr>
        <p:spPr>
          <a:xfrm>
            <a:off x="1289051" y="1039078"/>
            <a:ext cx="9613885" cy="4291559"/>
          </a:xfrm>
          <a:prstGeom prst="rect">
            <a:avLst/>
          </a:prstGeom>
          <a:noFill/>
        </p:spPr>
        <p:txBody>
          <a:bodyPr wrap="square">
            <a:spAutoFit/>
          </a:bodyPr>
          <a:lstStyle/>
          <a:p>
            <a:pPr marL="504000" lvl="0" indent="-504000" algn="just">
              <a:lnSpc>
                <a:spcPct val="107000"/>
              </a:lnSpc>
              <a:spcBef>
                <a:spcPts val="3600"/>
              </a:spcBef>
              <a:buFont typeface="+mj-lt"/>
              <a:buAutoNum type="arabicPeriod"/>
              <a:tabLst>
                <a:tab pos="450215" algn="l"/>
              </a:tabLst>
            </a:pPr>
            <a:r>
              <a:rPr lang="ru-RU" sz="1600" b="1"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Обеспечение </a:t>
            </a:r>
            <a:r>
              <a:rPr lang="ru-RU" sz="1600" b="1"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межсерийной</a:t>
            </a:r>
            <a:r>
              <a:rPr lang="ru-RU" sz="1600" b="1"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корреляции </a:t>
            </a:r>
            <a:r>
              <a:rPr lang="ru-RU" sz="1600" b="1" dirty="0" err="1">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картируемых</a:t>
            </a:r>
            <a:r>
              <a:rPr lang="ru-RU" sz="1600" b="1"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 объектов.</a:t>
            </a:r>
          </a:p>
          <a:p>
            <a:pPr marL="504000" lvl="0" indent="-504000" algn="just">
              <a:lnSpc>
                <a:spcPct val="107000"/>
              </a:lnSpc>
              <a:spcBef>
                <a:spcPts val="3600"/>
              </a:spcBef>
              <a:buFont typeface="+mj-lt"/>
              <a:buAutoNum type="arabicPeriod"/>
              <a:tabLst>
                <a:tab pos="450215" algn="l"/>
              </a:tabLst>
            </a:pPr>
            <a:r>
              <a:rPr lang="ru-RU" sz="1600" b="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Оптимизация  очередности и объемов вводимых в производство листов с учетом кадрового потенциалы региональных отделов. Усиление групп мониторинга </a:t>
            </a:r>
          </a:p>
          <a:p>
            <a:pPr marL="504000" lvl="0" indent="-504000" algn="just">
              <a:lnSpc>
                <a:spcPct val="107000"/>
              </a:lnSpc>
              <a:spcBef>
                <a:spcPts val="3600"/>
              </a:spcBef>
              <a:buFont typeface="+mj-lt"/>
              <a:buAutoNum type="arabicPeriod"/>
              <a:tabLst>
                <a:tab pos="450215" algn="l"/>
              </a:tabLst>
            </a:pPr>
            <a:r>
              <a:rPr lang="ru-RU" sz="1600"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a:t>
            </a:r>
            <a:r>
              <a:rPr lang="ru-RU" sz="1600" b="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Упрощение проектной документации, в части детальности описания состава, видов и объема работ на объект в целом</a:t>
            </a:r>
          </a:p>
          <a:p>
            <a:pPr marL="504000" lvl="0" indent="-504000" algn="just">
              <a:lnSpc>
                <a:spcPct val="107000"/>
              </a:lnSpc>
              <a:spcBef>
                <a:spcPts val="3600"/>
              </a:spcBef>
              <a:buFont typeface="+mj-lt"/>
              <a:buAutoNum type="arabicPeriod"/>
              <a:tabLst>
                <a:tab pos="450215" algn="l"/>
              </a:tabLst>
            </a:pPr>
            <a:r>
              <a:rPr lang="ru-RU" sz="1600"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П</a:t>
            </a:r>
            <a:r>
              <a:rPr lang="ru-RU" sz="1600" b="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еревод всех частей системы и технологических процессов актуализации и создания комплектов и сопровождающих цифровых материалов на отечественное ПО, включая как настольные ГИС, так и «большие» БД</a:t>
            </a:r>
          </a:p>
          <a:p>
            <a:pPr marL="504000" lvl="0" indent="-504000" algn="just">
              <a:lnSpc>
                <a:spcPct val="107000"/>
              </a:lnSpc>
              <a:spcBef>
                <a:spcPts val="3600"/>
              </a:spcBef>
              <a:buFont typeface="+mj-lt"/>
              <a:buAutoNum type="arabicPeriod"/>
              <a:tabLst>
                <a:tab pos="450215" algn="l"/>
              </a:tabLst>
            </a:pPr>
            <a:r>
              <a:rPr lang="ru-RU" sz="1600" b="1"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Обеспечение ввода в ЕГКМ всех </a:t>
            </a:r>
            <a:r>
              <a:rPr lang="ru-RU" sz="1600" b="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листов (248 </a:t>
            </a:r>
            <a:r>
              <a:rPr lang="ru-RU" sz="1600" b="1" dirty="0" err="1">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ном.л</a:t>
            </a:r>
            <a:r>
              <a:rPr lang="ru-RU" sz="1600" b="1" dirty="0">
                <a:solidFill>
                  <a:srgbClr val="002060"/>
                </a:solidFill>
                <a:latin typeface="Franklin Gothic Book" panose="020B0503020102020204" pitchFamily="34" charset="0"/>
                <a:ea typeface="Calibri" panose="020F0502020204030204" pitchFamily="34" charset="0"/>
                <a:cs typeface="Times New Roman" panose="02020603050405020304" pitchFamily="18" charset="0"/>
              </a:rPr>
              <a:t>) Госгеолкарты-1000 к 2030 году</a:t>
            </a:r>
            <a:endParaRPr lang="ru-RU" sz="1600" b="1" dirty="0">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6BFE7F38-EB61-EA13-144D-05C88DF69830}"/>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6908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a:extLst>
              <a:ext uri="{FF2B5EF4-FFF2-40B4-BE49-F238E27FC236}">
                <a16:creationId xmlns:a16="http://schemas.microsoft.com/office/drawing/2014/main" id="{B1B4E554-17E0-4FEF-B5F5-40004A83C4F8}"/>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013916" y="1950495"/>
            <a:ext cx="1053508" cy="898408"/>
          </a:xfrm>
          <a:prstGeom prst="rect">
            <a:avLst/>
          </a:prstGeom>
        </p:spPr>
      </p:pic>
      <p:pic>
        <p:nvPicPr>
          <p:cNvPr id="28" name="Рисунок 27">
            <a:extLst>
              <a:ext uri="{FF2B5EF4-FFF2-40B4-BE49-F238E27FC236}">
                <a16:creationId xmlns:a16="http://schemas.microsoft.com/office/drawing/2014/main" id="{E1228F06-E835-CE6E-1B1D-C49BA8DC3BAD}"/>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899597" y="1927507"/>
            <a:ext cx="1053508" cy="898408"/>
          </a:xfrm>
          <a:prstGeom prst="rect">
            <a:avLst/>
          </a:prstGeom>
        </p:spPr>
      </p:pic>
      <p:pic>
        <p:nvPicPr>
          <p:cNvPr id="25" name="Рисунок 24">
            <a:extLst>
              <a:ext uri="{FF2B5EF4-FFF2-40B4-BE49-F238E27FC236}">
                <a16:creationId xmlns:a16="http://schemas.microsoft.com/office/drawing/2014/main" id="{DC2CEB40-DAD9-E60F-915A-499833A9D15C}"/>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6951" y="1950495"/>
            <a:ext cx="1053508" cy="898408"/>
          </a:xfrm>
          <a:prstGeom prst="rect">
            <a:avLst/>
          </a:prstGeom>
        </p:spPr>
      </p:pic>
      <p:pic>
        <p:nvPicPr>
          <p:cNvPr id="2" name="Рисунок 1">
            <a:extLst>
              <a:ext uri="{FF2B5EF4-FFF2-40B4-BE49-F238E27FC236}">
                <a16:creationId xmlns:a16="http://schemas.microsoft.com/office/drawing/2014/main" id="{DBA46007-37D2-41F6-3823-A7EB3F530D62}"/>
              </a:ext>
            </a:extLst>
          </p:cNvPr>
          <p:cNvPicPr>
            <a:picLocks noChangeAspect="1"/>
          </p:cNvPicPr>
          <p:nvPr/>
        </p:nvPicPr>
        <p:blipFill>
          <a:blip r:embed="rId4"/>
          <a:stretch>
            <a:fillRect/>
          </a:stretch>
        </p:blipFill>
        <p:spPr>
          <a:xfrm>
            <a:off x="4450068" y="644713"/>
            <a:ext cx="7543634" cy="5568573"/>
          </a:xfrm>
          <a:prstGeom prst="rect">
            <a:avLst/>
          </a:prstGeom>
        </p:spPr>
      </p:pic>
      <p:sp>
        <p:nvSpPr>
          <p:cNvPr id="76801" name="TextBox 1"/>
          <p:cNvSpPr txBox="1">
            <a:spLocks noChangeArrowheads="1"/>
          </p:cNvSpPr>
          <p:nvPr/>
        </p:nvSpPr>
        <p:spPr bwMode="auto">
          <a:xfrm>
            <a:off x="776951" y="3090329"/>
            <a:ext cx="3601114" cy="461665"/>
          </a:xfrm>
          <a:prstGeom prst="rect">
            <a:avLst/>
          </a:prstGeom>
          <a:noFill/>
          <a:ln w="9525">
            <a:noFill/>
            <a:miter lim="800000"/>
            <a:headEnd/>
            <a:tailEnd/>
          </a:ln>
        </p:spPr>
        <p:txBody>
          <a:bodyPr wrap="none">
            <a:spAutoFit/>
          </a:bodyPr>
          <a:lstStyle/>
          <a:p>
            <a:r>
              <a:rPr lang="ru-RU" sz="2400" dirty="0">
                <a:solidFill>
                  <a:srgbClr val="002060"/>
                </a:solidFill>
                <a:latin typeface="Franklin Gothic Book" panose="020B0503020102020204" pitchFamily="34" charset="0"/>
              </a:rPr>
              <a:t>СПАСИБО ЗА ВНИМАНИЕ!</a:t>
            </a:r>
          </a:p>
        </p:txBody>
      </p:sp>
      <p:sp>
        <p:nvSpPr>
          <p:cNvPr id="3" name="TextBox 1">
            <a:extLst>
              <a:ext uri="{FF2B5EF4-FFF2-40B4-BE49-F238E27FC236}">
                <a16:creationId xmlns:a16="http://schemas.microsoft.com/office/drawing/2014/main" id="{A517050B-AA35-BFF9-495A-7B31EC824DFA}"/>
              </a:ext>
            </a:extLst>
          </p:cNvPr>
          <p:cNvSpPr txBox="1">
            <a:spLocks noChangeArrowheads="1"/>
          </p:cNvSpPr>
          <p:nvPr/>
        </p:nvSpPr>
        <p:spPr bwMode="auto">
          <a:xfrm>
            <a:off x="7497361" y="183048"/>
            <a:ext cx="2612318" cy="461665"/>
          </a:xfrm>
          <a:prstGeom prst="rect">
            <a:avLst/>
          </a:prstGeom>
          <a:noFill/>
          <a:ln w="9525">
            <a:noFill/>
            <a:miter lim="800000"/>
            <a:headEnd/>
            <a:tailEnd/>
          </a:ln>
        </p:spPr>
        <p:txBody>
          <a:bodyPr wrap="none">
            <a:spAutoFit/>
          </a:bodyPr>
          <a:lstStyle/>
          <a:p>
            <a:r>
              <a:rPr lang="ru-RU" sz="2400" dirty="0">
                <a:solidFill>
                  <a:srgbClr val="002060"/>
                </a:solidFill>
                <a:latin typeface="Franklin Gothic Book" panose="020B0503020102020204" pitchFamily="34" charset="0"/>
              </a:rPr>
              <a:t>Работы 2023 года</a:t>
            </a:r>
          </a:p>
        </p:txBody>
      </p:sp>
      <p:grpSp>
        <p:nvGrpSpPr>
          <p:cNvPr id="4" name="Группа 3">
            <a:extLst>
              <a:ext uri="{FF2B5EF4-FFF2-40B4-BE49-F238E27FC236}">
                <a16:creationId xmlns:a16="http://schemas.microsoft.com/office/drawing/2014/main" id="{090A6F21-2ED6-D5E5-C8A4-D6F05AC1B23D}"/>
              </a:ext>
            </a:extLst>
          </p:cNvPr>
          <p:cNvGrpSpPr/>
          <p:nvPr/>
        </p:nvGrpSpPr>
        <p:grpSpPr>
          <a:xfrm>
            <a:off x="776951" y="3793420"/>
            <a:ext cx="3377154" cy="2172357"/>
            <a:chOff x="372890" y="3793420"/>
            <a:chExt cx="3377154" cy="2172357"/>
          </a:xfrm>
        </p:grpSpPr>
        <p:pic>
          <p:nvPicPr>
            <p:cNvPr id="5" name="Рисунок 4">
              <a:extLst>
                <a:ext uri="{FF2B5EF4-FFF2-40B4-BE49-F238E27FC236}">
                  <a16:creationId xmlns:a16="http://schemas.microsoft.com/office/drawing/2014/main" id="{2A6DAC14-043F-99AD-E490-B8D9474C4DA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696536" y="3793420"/>
              <a:ext cx="1053508" cy="898408"/>
            </a:xfrm>
            <a:prstGeom prst="rect">
              <a:avLst/>
            </a:prstGeom>
          </p:spPr>
        </p:pic>
        <p:pic>
          <p:nvPicPr>
            <p:cNvPr id="6" name="Рисунок 5">
              <a:extLst>
                <a:ext uri="{FF2B5EF4-FFF2-40B4-BE49-F238E27FC236}">
                  <a16:creationId xmlns:a16="http://schemas.microsoft.com/office/drawing/2014/main" id="{34867D15-F3DF-03E0-AC4D-9EFC32E1BAAC}"/>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524000" y="3793420"/>
              <a:ext cx="1053508" cy="898408"/>
            </a:xfrm>
            <a:prstGeom prst="rect">
              <a:avLst/>
            </a:prstGeom>
          </p:spPr>
        </p:pic>
        <p:pic>
          <p:nvPicPr>
            <p:cNvPr id="7" name="Рисунок 6">
              <a:extLst>
                <a:ext uri="{FF2B5EF4-FFF2-40B4-BE49-F238E27FC236}">
                  <a16:creationId xmlns:a16="http://schemas.microsoft.com/office/drawing/2014/main" id="{93FDE379-3A22-BDE1-1A64-0C1A8A9356EE}"/>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372891" y="3793420"/>
              <a:ext cx="1053508" cy="898408"/>
            </a:xfrm>
            <a:prstGeom prst="rect">
              <a:avLst/>
            </a:prstGeom>
          </p:spPr>
        </p:pic>
        <p:pic>
          <p:nvPicPr>
            <p:cNvPr id="8" name="Рисунок 7">
              <a:extLst>
                <a:ext uri="{FF2B5EF4-FFF2-40B4-BE49-F238E27FC236}">
                  <a16:creationId xmlns:a16="http://schemas.microsoft.com/office/drawing/2014/main" id="{FD0DC97F-D649-12A8-CA43-69DB5E817723}"/>
                </a:ext>
              </a:extLst>
            </p:cNvPr>
            <p:cNvPicPr>
              <a:picLocks noChangeAspect="1"/>
            </p:cNvPicPr>
            <p:nvPr/>
          </p:nvPicPr>
          <p:blipFill>
            <a:blip r:embed="rId5">
              <a:lum bright="70000" contrast="-70000"/>
            </a:blip>
            <a:stretch>
              <a:fillRect/>
            </a:stretch>
          </p:blipFill>
          <p:spPr>
            <a:xfrm>
              <a:off x="1715015" y="3883529"/>
              <a:ext cx="671478" cy="718190"/>
            </a:xfrm>
            <a:prstGeom prst="rect">
              <a:avLst/>
            </a:prstGeom>
          </p:spPr>
        </p:pic>
        <p:pic>
          <p:nvPicPr>
            <p:cNvPr id="9" name="Рисунок 8">
              <a:extLst>
                <a:ext uri="{FF2B5EF4-FFF2-40B4-BE49-F238E27FC236}">
                  <a16:creationId xmlns:a16="http://schemas.microsoft.com/office/drawing/2014/main" id="{AD95610A-F221-8F0F-AB51-6541817179C2}"/>
                </a:ext>
              </a:extLst>
            </p:cNvPr>
            <p:cNvPicPr>
              <a:picLocks noChangeAspect="1"/>
            </p:cNvPicPr>
            <p:nvPr/>
          </p:nvPicPr>
          <p:blipFill>
            <a:blip r:embed="rId6">
              <a:lum bright="70000" contrast="-70000"/>
            </a:blip>
            <a:stretch>
              <a:fillRect/>
            </a:stretch>
          </p:blipFill>
          <p:spPr>
            <a:xfrm>
              <a:off x="2856908" y="3883529"/>
              <a:ext cx="812953" cy="717103"/>
            </a:xfrm>
            <a:prstGeom prst="rect">
              <a:avLst/>
            </a:prstGeom>
          </p:spPr>
        </p:pic>
        <p:pic>
          <p:nvPicPr>
            <p:cNvPr id="10" name="Рисунок 9">
              <a:extLst>
                <a:ext uri="{FF2B5EF4-FFF2-40B4-BE49-F238E27FC236}">
                  <a16:creationId xmlns:a16="http://schemas.microsoft.com/office/drawing/2014/main" id="{B988CDCD-5840-65FF-FEF8-42E39A43CDE9}"/>
                </a:ext>
              </a:extLst>
            </p:cNvPr>
            <p:cNvPicPr>
              <a:picLocks noChangeAspect="1"/>
            </p:cNvPicPr>
            <p:nvPr/>
          </p:nvPicPr>
          <p:blipFill>
            <a:blip r:embed="rId7">
              <a:lum bright="70000" contrast="-70000"/>
            </a:blip>
            <a:stretch>
              <a:fillRect/>
            </a:stretch>
          </p:blipFill>
          <p:spPr>
            <a:xfrm>
              <a:off x="899645" y="4979230"/>
              <a:ext cx="2216793" cy="986547"/>
            </a:xfrm>
            <a:prstGeom prst="rect">
              <a:avLst/>
            </a:prstGeom>
          </p:spPr>
        </p:pic>
        <p:sp>
          <p:nvSpPr>
            <p:cNvPr id="11" name="Прямоугольник: скругленные углы 10">
              <a:extLst>
                <a:ext uri="{FF2B5EF4-FFF2-40B4-BE49-F238E27FC236}">
                  <a16:creationId xmlns:a16="http://schemas.microsoft.com/office/drawing/2014/main" id="{1F17725A-F113-7F68-74F5-FB199189D058}"/>
                </a:ext>
              </a:extLst>
            </p:cNvPr>
            <p:cNvSpPr/>
            <p:nvPr/>
          </p:nvSpPr>
          <p:spPr>
            <a:xfrm>
              <a:off x="372890" y="5059002"/>
              <a:ext cx="3356147" cy="863682"/>
            </a:xfrm>
            <a:prstGeom prst="roundRect">
              <a:avLst/>
            </a:prstGeom>
            <a:noFill/>
            <a:ln w="38100">
              <a:solidFill>
                <a:srgbClr val="CFC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Группа 17">
            <a:extLst>
              <a:ext uri="{FF2B5EF4-FFF2-40B4-BE49-F238E27FC236}">
                <a16:creationId xmlns:a16="http://schemas.microsoft.com/office/drawing/2014/main" id="{397FA2DD-5899-1536-959C-8D5D8BF638D7}"/>
              </a:ext>
            </a:extLst>
          </p:cNvPr>
          <p:cNvGrpSpPr/>
          <p:nvPr/>
        </p:nvGrpSpPr>
        <p:grpSpPr>
          <a:xfrm>
            <a:off x="776951" y="858961"/>
            <a:ext cx="1053508" cy="898408"/>
            <a:chOff x="772305" y="673022"/>
            <a:chExt cx="1053508" cy="898408"/>
          </a:xfrm>
        </p:grpSpPr>
        <p:pic>
          <p:nvPicPr>
            <p:cNvPr id="15" name="Рисунок 14">
              <a:extLst>
                <a:ext uri="{FF2B5EF4-FFF2-40B4-BE49-F238E27FC236}">
                  <a16:creationId xmlns:a16="http://schemas.microsoft.com/office/drawing/2014/main" id="{7CBA8C81-50AC-9DA9-D66B-79FAE4179A5A}"/>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2305" y="673022"/>
              <a:ext cx="1053508" cy="898408"/>
            </a:xfrm>
            <a:prstGeom prst="rect">
              <a:avLst/>
            </a:prstGeom>
          </p:spPr>
        </p:pic>
        <p:pic>
          <p:nvPicPr>
            <p:cNvPr id="12" name="Рисунок 11">
              <a:extLst>
                <a:ext uri="{FF2B5EF4-FFF2-40B4-BE49-F238E27FC236}">
                  <a16:creationId xmlns:a16="http://schemas.microsoft.com/office/drawing/2014/main" id="{512A59EB-6660-CA52-6CD1-3ECAEF88A93E}"/>
                </a:ext>
              </a:extLst>
            </p:cNvPr>
            <p:cNvPicPr>
              <a:picLocks noChangeAspect="1"/>
            </p:cNvPicPr>
            <p:nvPr/>
          </p:nvPicPr>
          <p:blipFill rotWithShape="1">
            <a:blip r:embed="rId8" cstate="screen">
              <a:lum bright="70000" contrast="-70000"/>
              <a:extLst>
                <a:ext uri="{BEBA8EAE-BF5A-486C-A8C5-ECC9F3942E4B}">
                  <a14:imgProps xmlns:a14="http://schemas.microsoft.com/office/drawing/2010/main">
                    <a14:imgLayer r:embed="rId9">
                      <a14:imgEffect>
                        <a14:backgroundRemoval t="441" b="99119" l="0" r="100000"/>
                      </a14:imgEffect>
                    </a14:imgLayer>
                  </a14:imgProps>
                </a:ext>
                <a:ext uri="{28A0092B-C50C-407E-A947-70E740481C1C}">
                  <a14:useLocalDpi xmlns:a14="http://schemas.microsoft.com/office/drawing/2010/main"/>
                </a:ext>
              </a:extLst>
            </a:blip>
            <a:srcRect l="28780"/>
            <a:stretch/>
          </p:blipFill>
          <p:spPr>
            <a:xfrm>
              <a:off x="848299" y="771019"/>
              <a:ext cx="871040" cy="736085"/>
            </a:xfrm>
            <a:prstGeom prst="rect">
              <a:avLst/>
            </a:prstGeom>
            <a:solidFill>
              <a:schemeClr val="bg1"/>
            </a:solidFill>
          </p:spPr>
        </p:pic>
      </p:grpSp>
      <p:grpSp>
        <p:nvGrpSpPr>
          <p:cNvPr id="19" name="Группа 18">
            <a:extLst>
              <a:ext uri="{FF2B5EF4-FFF2-40B4-BE49-F238E27FC236}">
                <a16:creationId xmlns:a16="http://schemas.microsoft.com/office/drawing/2014/main" id="{674CC274-4848-9FC0-16CB-569F9DFA5A32}"/>
              </a:ext>
            </a:extLst>
          </p:cNvPr>
          <p:cNvGrpSpPr/>
          <p:nvPr/>
        </p:nvGrpSpPr>
        <p:grpSpPr>
          <a:xfrm>
            <a:off x="1907382" y="858961"/>
            <a:ext cx="1053508" cy="898408"/>
            <a:chOff x="2014323" y="673022"/>
            <a:chExt cx="1053508" cy="898408"/>
          </a:xfrm>
        </p:grpSpPr>
        <p:pic>
          <p:nvPicPr>
            <p:cNvPr id="16" name="Рисунок 15">
              <a:extLst>
                <a:ext uri="{FF2B5EF4-FFF2-40B4-BE49-F238E27FC236}">
                  <a16:creationId xmlns:a16="http://schemas.microsoft.com/office/drawing/2014/main" id="{9C9120BD-3BB0-861E-CBE8-4D71CCA67043}"/>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014323" y="673022"/>
              <a:ext cx="1053508" cy="898408"/>
            </a:xfrm>
            <a:prstGeom prst="rect">
              <a:avLst/>
            </a:prstGeom>
          </p:spPr>
        </p:pic>
        <p:pic>
          <p:nvPicPr>
            <p:cNvPr id="17" name="Рисунок 16">
              <a:extLst>
                <a:ext uri="{FF2B5EF4-FFF2-40B4-BE49-F238E27FC236}">
                  <a16:creationId xmlns:a16="http://schemas.microsoft.com/office/drawing/2014/main" id="{9BBCB139-0D7B-A86B-E357-B3E07D17A705}"/>
                </a:ext>
              </a:extLst>
            </p:cNvPr>
            <p:cNvPicPr>
              <a:picLocks noChangeAspect="1"/>
            </p:cNvPicPr>
            <p:nvPr/>
          </p:nvPicPr>
          <p:blipFill rotWithShape="1">
            <a:blip r:embed="rId8" cstate="screen">
              <a:lum bright="70000" contrast="-70000"/>
              <a:extLst>
                <a:ext uri="{BEBA8EAE-BF5A-486C-A8C5-ECC9F3942E4B}">
                  <a14:imgProps xmlns:a14="http://schemas.microsoft.com/office/drawing/2010/main">
                    <a14:imgLayer r:embed="rId9">
                      <a14:imgEffect>
                        <a14:backgroundRemoval t="441" b="99119" l="0" r="100000"/>
                      </a14:imgEffect>
                    </a14:imgLayer>
                  </a14:imgProps>
                </a:ext>
                <a:ext uri="{28A0092B-C50C-407E-A947-70E740481C1C}">
                  <a14:useLocalDpi xmlns:a14="http://schemas.microsoft.com/office/drawing/2010/main"/>
                </a:ext>
              </a:extLst>
            </a:blip>
            <a:srcRect l="28780"/>
            <a:stretch/>
          </p:blipFill>
          <p:spPr>
            <a:xfrm>
              <a:off x="2090317" y="771019"/>
              <a:ext cx="871040" cy="736085"/>
            </a:xfrm>
            <a:prstGeom prst="rect">
              <a:avLst/>
            </a:prstGeom>
            <a:solidFill>
              <a:schemeClr val="bg1"/>
            </a:solidFill>
          </p:spPr>
        </p:pic>
      </p:grpSp>
      <p:grpSp>
        <p:nvGrpSpPr>
          <p:cNvPr id="20" name="Группа 19">
            <a:extLst>
              <a:ext uri="{FF2B5EF4-FFF2-40B4-BE49-F238E27FC236}">
                <a16:creationId xmlns:a16="http://schemas.microsoft.com/office/drawing/2014/main" id="{94E9DD78-1AC9-CB57-6711-FDDDE56215C1}"/>
              </a:ext>
            </a:extLst>
          </p:cNvPr>
          <p:cNvGrpSpPr/>
          <p:nvPr/>
        </p:nvGrpSpPr>
        <p:grpSpPr>
          <a:xfrm>
            <a:off x="3024696" y="856370"/>
            <a:ext cx="1053508" cy="898408"/>
            <a:chOff x="772305" y="673022"/>
            <a:chExt cx="1053508" cy="898408"/>
          </a:xfrm>
        </p:grpSpPr>
        <p:pic>
          <p:nvPicPr>
            <p:cNvPr id="21" name="Рисунок 20">
              <a:extLst>
                <a:ext uri="{FF2B5EF4-FFF2-40B4-BE49-F238E27FC236}">
                  <a16:creationId xmlns:a16="http://schemas.microsoft.com/office/drawing/2014/main" id="{BF55D7EC-3BAD-3E7F-D210-8B40343B2870}"/>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72305" y="673022"/>
              <a:ext cx="1053508" cy="898408"/>
            </a:xfrm>
            <a:prstGeom prst="rect">
              <a:avLst/>
            </a:prstGeom>
          </p:spPr>
        </p:pic>
        <p:pic>
          <p:nvPicPr>
            <p:cNvPr id="22" name="Рисунок 21">
              <a:extLst>
                <a:ext uri="{FF2B5EF4-FFF2-40B4-BE49-F238E27FC236}">
                  <a16:creationId xmlns:a16="http://schemas.microsoft.com/office/drawing/2014/main" id="{49C55DBA-48A6-05AD-5ABD-33DF3D6E2F78}"/>
                </a:ext>
              </a:extLst>
            </p:cNvPr>
            <p:cNvPicPr>
              <a:picLocks noChangeAspect="1"/>
            </p:cNvPicPr>
            <p:nvPr/>
          </p:nvPicPr>
          <p:blipFill rotWithShape="1">
            <a:blip r:embed="rId8" cstate="screen">
              <a:lum bright="70000" contrast="-70000"/>
              <a:extLst>
                <a:ext uri="{BEBA8EAE-BF5A-486C-A8C5-ECC9F3942E4B}">
                  <a14:imgProps xmlns:a14="http://schemas.microsoft.com/office/drawing/2010/main">
                    <a14:imgLayer r:embed="rId9">
                      <a14:imgEffect>
                        <a14:backgroundRemoval t="441" b="99119" l="0" r="100000"/>
                      </a14:imgEffect>
                    </a14:imgLayer>
                  </a14:imgProps>
                </a:ext>
                <a:ext uri="{28A0092B-C50C-407E-A947-70E740481C1C}">
                  <a14:useLocalDpi xmlns:a14="http://schemas.microsoft.com/office/drawing/2010/main"/>
                </a:ext>
              </a:extLst>
            </a:blip>
            <a:srcRect l="28780"/>
            <a:stretch/>
          </p:blipFill>
          <p:spPr>
            <a:xfrm>
              <a:off x="848299" y="771019"/>
              <a:ext cx="871040" cy="736085"/>
            </a:xfrm>
            <a:prstGeom prst="rect">
              <a:avLst/>
            </a:prstGeom>
            <a:solidFill>
              <a:schemeClr val="bg1"/>
            </a:solidFill>
          </p:spPr>
        </p:pic>
      </p:grpSp>
      <p:pic>
        <p:nvPicPr>
          <p:cNvPr id="24" name="Рисунок 23">
            <a:extLst>
              <a:ext uri="{FF2B5EF4-FFF2-40B4-BE49-F238E27FC236}">
                <a16:creationId xmlns:a16="http://schemas.microsoft.com/office/drawing/2014/main" id="{22815739-34E4-2422-D680-DE61677804A6}"/>
              </a:ext>
            </a:extLst>
          </p:cNvPr>
          <p:cNvPicPr>
            <a:picLocks noChangeAspect="1"/>
          </p:cNvPicPr>
          <p:nvPr/>
        </p:nvPicPr>
        <p:blipFill>
          <a:blip r:embed="rId10">
            <a:lum bright="70000" contrast="-70000"/>
          </a:blip>
          <a:stretch>
            <a:fillRect/>
          </a:stretch>
        </p:blipFill>
        <p:spPr>
          <a:xfrm>
            <a:off x="976938" y="2023128"/>
            <a:ext cx="663302" cy="716467"/>
          </a:xfrm>
          <a:prstGeom prst="rect">
            <a:avLst/>
          </a:prstGeom>
        </p:spPr>
      </p:pic>
      <p:pic>
        <p:nvPicPr>
          <p:cNvPr id="27" name="Рисунок 26">
            <a:extLst>
              <a:ext uri="{FF2B5EF4-FFF2-40B4-BE49-F238E27FC236}">
                <a16:creationId xmlns:a16="http://schemas.microsoft.com/office/drawing/2014/main" id="{03327880-4DF7-E818-6568-A24589D7255F}"/>
              </a:ext>
            </a:extLst>
          </p:cNvPr>
          <p:cNvPicPr>
            <a:picLocks noChangeAspect="1"/>
          </p:cNvPicPr>
          <p:nvPr/>
        </p:nvPicPr>
        <p:blipFill>
          <a:blip r:embed="rId11">
            <a:lum bright="70000" contrast="-70000"/>
          </a:blip>
          <a:stretch>
            <a:fillRect/>
          </a:stretch>
        </p:blipFill>
        <p:spPr>
          <a:xfrm>
            <a:off x="2000430" y="2006065"/>
            <a:ext cx="840216" cy="744548"/>
          </a:xfrm>
          <a:prstGeom prst="rect">
            <a:avLst/>
          </a:prstGeom>
        </p:spPr>
      </p:pic>
      <p:pic>
        <p:nvPicPr>
          <p:cNvPr id="30" name="Рисунок 29">
            <a:extLst>
              <a:ext uri="{FF2B5EF4-FFF2-40B4-BE49-F238E27FC236}">
                <a16:creationId xmlns:a16="http://schemas.microsoft.com/office/drawing/2014/main" id="{F56286FC-3DF9-8EB9-B514-7F590782706A}"/>
              </a:ext>
            </a:extLst>
          </p:cNvPr>
          <p:cNvPicPr>
            <a:picLocks noChangeAspect="1"/>
          </p:cNvPicPr>
          <p:nvPr/>
        </p:nvPicPr>
        <p:blipFill>
          <a:blip r:embed="rId12">
            <a:lum bright="70000" contrast="-70000"/>
          </a:blip>
          <a:stretch>
            <a:fillRect/>
          </a:stretch>
        </p:blipFill>
        <p:spPr>
          <a:xfrm>
            <a:off x="3164089" y="2057626"/>
            <a:ext cx="759346" cy="695659"/>
          </a:xfrm>
          <a:prstGeom prst="rect">
            <a:avLst/>
          </a:prstGeom>
        </p:spPr>
      </p:pic>
      <p:sp>
        <p:nvSpPr>
          <p:cNvPr id="32" name="Стрелка: вправо 31">
            <a:extLst>
              <a:ext uri="{FF2B5EF4-FFF2-40B4-BE49-F238E27FC236}">
                <a16:creationId xmlns:a16="http://schemas.microsoft.com/office/drawing/2014/main" id="{D8BB28B6-D57D-C14A-C009-5A5EC11394C0}"/>
              </a:ext>
            </a:extLst>
          </p:cNvPr>
          <p:cNvSpPr/>
          <p:nvPr/>
        </p:nvSpPr>
        <p:spPr>
          <a:xfrm rot="16200000">
            <a:off x="-2092386" y="3273316"/>
            <a:ext cx="5066315" cy="23242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62705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540DA4-4D57-FD79-F1F2-43636B271C51}"/>
              </a:ext>
            </a:extLst>
          </p:cNvPr>
          <p:cNvSpPr txBox="1"/>
          <p:nvPr/>
        </p:nvSpPr>
        <p:spPr>
          <a:xfrm>
            <a:off x="471796" y="28936"/>
            <a:ext cx="11720204" cy="615553"/>
          </a:xfrm>
          <a:prstGeom prst="rect">
            <a:avLst/>
          </a:prstGeom>
          <a:noFill/>
        </p:spPr>
        <p:txBody>
          <a:bodyPr wrap="square">
            <a:spAutoFit/>
          </a:bodyPr>
          <a:lstStyle/>
          <a:p>
            <a:pPr algn="ctr"/>
            <a:r>
              <a:rPr lang="ru-RU" sz="1600" b="1" dirty="0">
                <a:solidFill>
                  <a:srgbClr val="002060"/>
                </a:solidFill>
              </a:rPr>
              <a:t>«Практическое руководство по мониторингу государственной геологической карты масштаба 1:1 000 000 </a:t>
            </a:r>
            <a:r>
              <a:rPr lang="ru-RU" b="1" dirty="0">
                <a:solidFill>
                  <a:srgbClr val="002060"/>
                </a:solidFill>
              </a:rPr>
              <a:t>территории</a:t>
            </a:r>
            <a:r>
              <a:rPr lang="ru-RU" sz="1600" b="1" dirty="0">
                <a:solidFill>
                  <a:srgbClr val="002060"/>
                </a:solidFill>
              </a:rPr>
              <a:t> Российской Федерации и ее континентального шельфа»</a:t>
            </a:r>
            <a:endParaRPr lang="ru-RU" sz="1600" dirty="0"/>
          </a:p>
        </p:txBody>
      </p:sp>
      <p:pic>
        <p:nvPicPr>
          <p:cNvPr id="3" name="Рисунок 2">
            <a:extLst>
              <a:ext uri="{FF2B5EF4-FFF2-40B4-BE49-F238E27FC236}">
                <a16:creationId xmlns:a16="http://schemas.microsoft.com/office/drawing/2014/main" id="{4ECC7D4E-D5B0-0030-6D69-8B42CCFF8E15}"/>
              </a:ext>
            </a:extLst>
          </p:cNvPr>
          <p:cNvPicPr>
            <a:picLocks noChangeAspect="1"/>
          </p:cNvPicPr>
          <p:nvPr/>
        </p:nvPicPr>
        <p:blipFill>
          <a:blip r:embed="rId3"/>
          <a:stretch>
            <a:fillRect/>
          </a:stretch>
        </p:blipFill>
        <p:spPr>
          <a:xfrm>
            <a:off x="157012" y="992685"/>
            <a:ext cx="3834886" cy="5285583"/>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1FD91EFB-EB2C-1A93-DBB6-A7E9BD6C9F80}"/>
              </a:ext>
            </a:extLst>
          </p:cNvPr>
          <p:cNvSpPr txBox="1"/>
          <p:nvPr/>
        </p:nvSpPr>
        <p:spPr>
          <a:xfrm>
            <a:off x="4096672" y="1038021"/>
            <a:ext cx="4748979" cy="5732338"/>
          </a:xfrm>
          <a:prstGeom prst="rect">
            <a:avLst/>
          </a:prstGeom>
          <a:noFill/>
        </p:spPr>
        <p:txBody>
          <a:bodyPr wrap="square">
            <a:spAutoFit/>
          </a:bodyPr>
          <a:lstStyle/>
          <a:p>
            <a:pPr>
              <a:spcAft>
                <a:spcPts val="300"/>
              </a:spcAft>
            </a:pPr>
            <a:r>
              <a:rPr lang="ru-RU" sz="1100" dirty="0">
                <a:solidFill>
                  <a:srgbClr val="002060"/>
                </a:solidFill>
              </a:rPr>
              <a:t>СПИСОК ИСПОЛЬЗУЕМЫХ СОКРАЩЕНИЙ</a:t>
            </a:r>
          </a:p>
          <a:p>
            <a:pPr>
              <a:spcAft>
                <a:spcPts val="300"/>
              </a:spcAft>
            </a:pPr>
            <a:r>
              <a:rPr lang="ru-RU" sz="1100" dirty="0">
                <a:solidFill>
                  <a:srgbClr val="002060"/>
                </a:solidFill>
              </a:rPr>
              <a:t>ВВЕДЕНИЕ</a:t>
            </a:r>
          </a:p>
          <a:p>
            <a:pPr>
              <a:spcAft>
                <a:spcPts val="300"/>
              </a:spcAft>
            </a:pPr>
            <a:r>
              <a:rPr lang="ru-RU" sz="1100" dirty="0">
                <a:solidFill>
                  <a:srgbClr val="002060"/>
                </a:solidFill>
              </a:rPr>
              <a:t>1. ОБЩИЕ ПОЛОЖЕНИЯ</a:t>
            </a:r>
          </a:p>
          <a:p>
            <a:pPr>
              <a:spcAft>
                <a:spcPts val="300"/>
              </a:spcAft>
            </a:pPr>
            <a:r>
              <a:rPr lang="ru-RU" sz="1100" dirty="0">
                <a:solidFill>
                  <a:srgbClr val="002060"/>
                </a:solidFill>
              </a:rPr>
              <a:t>2. ОРГАНИЗАЦИЯ РАБОТ</a:t>
            </a:r>
          </a:p>
          <a:p>
            <a:pPr>
              <a:spcAft>
                <a:spcPts val="300"/>
              </a:spcAft>
            </a:pPr>
            <a:r>
              <a:rPr lang="ru-RU" sz="1100" dirty="0">
                <a:solidFill>
                  <a:srgbClr val="002060"/>
                </a:solidFill>
              </a:rPr>
              <a:t>3. ОЦЕНОЧНЫЙ ЭТАП МОНИТОРИНГА</a:t>
            </a:r>
          </a:p>
          <a:p>
            <a:pPr marL="108000">
              <a:spcAft>
                <a:spcPts val="300"/>
              </a:spcAft>
            </a:pPr>
            <a:r>
              <a:rPr lang="ru-RU" sz="1100" dirty="0">
                <a:solidFill>
                  <a:srgbClr val="002060"/>
                </a:solidFill>
              </a:rPr>
              <a:t>Исходные материалы</a:t>
            </a:r>
          </a:p>
          <a:p>
            <a:pPr marL="108000">
              <a:spcAft>
                <a:spcPts val="300"/>
              </a:spcAft>
            </a:pPr>
            <a:r>
              <a:rPr lang="ru-RU" sz="1100" dirty="0">
                <a:solidFill>
                  <a:srgbClr val="002060"/>
                </a:solidFill>
              </a:rPr>
              <a:t>Состав работ</a:t>
            </a:r>
          </a:p>
          <a:p>
            <a:pPr marL="108000">
              <a:spcAft>
                <a:spcPts val="300"/>
              </a:spcAft>
            </a:pPr>
            <a:r>
              <a:rPr lang="ru-RU" sz="1100" dirty="0">
                <a:solidFill>
                  <a:srgbClr val="002060"/>
                </a:solidFill>
              </a:rPr>
              <a:t>Основные результаты</a:t>
            </a:r>
          </a:p>
          <a:p>
            <a:pPr>
              <a:spcAft>
                <a:spcPts val="300"/>
              </a:spcAft>
            </a:pPr>
            <a:r>
              <a:rPr lang="ru-RU" sz="1100" dirty="0">
                <a:solidFill>
                  <a:srgbClr val="002060"/>
                </a:solidFill>
              </a:rPr>
              <a:t>4. ПОДГОТОВИТЕЛЬНЫЙ ЭТАП МОНИТОРИНГА</a:t>
            </a:r>
          </a:p>
          <a:p>
            <a:pPr marL="108000">
              <a:spcAft>
                <a:spcPts val="300"/>
              </a:spcAft>
            </a:pPr>
            <a:r>
              <a:rPr lang="ru-RU" sz="1100" dirty="0">
                <a:solidFill>
                  <a:srgbClr val="002060"/>
                </a:solidFill>
              </a:rPr>
              <a:t>Исходные материалы</a:t>
            </a:r>
          </a:p>
          <a:p>
            <a:pPr marL="108000">
              <a:spcAft>
                <a:spcPts val="300"/>
              </a:spcAft>
            </a:pPr>
            <a:r>
              <a:rPr lang="ru-RU" sz="1100" dirty="0">
                <a:solidFill>
                  <a:srgbClr val="002060"/>
                </a:solidFill>
              </a:rPr>
              <a:t>Состав работ</a:t>
            </a:r>
          </a:p>
          <a:p>
            <a:pPr marL="216000" algn="just">
              <a:spcAft>
                <a:spcPts val="300"/>
              </a:spcAft>
            </a:pPr>
            <a:r>
              <a:rPr lang="ru-RU" sz="1100" dirty="0">
                <a:solidFill>
                  <a:srgbClr val="002060"/>
                </a:solidFill>
              </a:rPr>
              <a:t>4.1. Актуализация и подготовка к загрузке в единую геолого-картографическую модель территории Российской Федерации и её континентального шельфа масштаба 1:1 000 000 легенд серий и карт полистных комплектов Госгеолкарты-1000/3</a:t>
            </a:r>
          </a:p>
          <a:p>
            <a:pPr marL="216000" algn="just">
              <a:spcAft>
                <a:spcPts val="300"/>
              </a:spcAft>
            </a:pPr>
            <a:r>
              <a:rPr lang="ru-RU" sz="1100" dirty="0">
                <a:solidFill>
                  <a:srgbClr val="002060"/>
                </a:solidFill>
              </a:rPr>
              <a:t>4.2. Интеграция материалов Госгеолкарты-1000/3 в ЕГКМ и связанные информационные ресурсы (ИР КФМ, ПИ, Стратотипов, </a:t>
            </a:r>
            <a:r>
              <a:rPr lang="ru-RU" sz="1100" dirty="0" err="1">
                <a:solidFill>
                  <a:srgbClr val="002060"/>
                </a:solidFill>
              </a:rPr>
              <a:t>Петротипов</a:t>
            </a:r>
            <a:r>
              <a:rPr lang="ru-RU" sz="1100" dirty="0">
                <a:solidFill>
                  <a:srgbClr val="002060"/>
                </a:solidFill>
              </a:rPr>
              <a:t>)</a:t>
            </a:r>
          </a:p>
          <a:p>
            <a:pPr marL="216000" algn="just">
              <a:spcAft>
                <a:spcPts val="300"/>
              </a:spcAft>
            </a:pPr>
            <a:r>
              <a:rPr lang="ru-RU" sz="1100" dirty="0">
                <a:solidFill>
                  <a:srgbClr val="002060"/>
                </a:solidFill>
              </a:rPr>
              <a:t>4.3. Обеспечение удалённого доступа широкого круга пользователей к полистным цифровым (в ГИС-формате) комплектам Госгеолкарты-1000 в составе основных и дополнительных карт и схем, с возможностью представления их в аналоговом виде</a:t>
            </a:r>
          </a:p>
          <a:p>
            <a:pPr marL="108000">
              <a:spcAft>
                <a:spcPts val="300"/>
              </a:spcAft>
            </a:pPr>
            <a:r>
              <a:rPr lang="ru-RU" sz="1100" dirty="0">
                <a:solidFill>
                  <a:srgbClr val="002060"/>
                </a:solidFill>
              </a:rPr>
              <a:t>Основные результаты</a:t>
            </a:r>
          </a:p>
          <a:p>
            <a:pPr>
              <a:spcAft>
                <a:spcPts val="300"/>
              </a:spcAft>
            </a:pPr>
            <a:r>
              <a:rPr lang="ru-RU" sz="1100" dirty="0">
                <a:solidFill>
                  <a:srgbClr val="002060"/>
                </a:solidFill>
              </a:rPr>
              <a:t>5. ОСНОВНОЙ ЭТАП МОНИТОРИНГА</a:t>
            </a:r>
          </a:p>
          <a:p>
            <a:pPr marL="108000">
              <a:spcAft>
                <a:spcPts val="300"/>
              </a:spcAft>
            </a:pPr>
            <a:r>
              <a:rPr lang="ru-RU" sz="1100" dirty="0">
                <a:solidFill>
                  <a:srgbClr val="002060"/>
                </a:solidFill>
              </a:rPr>
              <a:t>Исходные материалы</a:t>
            </a:r>
          </a:p>
          <a:p>
            <a:pPr marL="108000">
              <a:spcAft>
                <a:spcPts val="300"/>
              </a:spcAft>
            </a:pPr>
            <a:r>
              <a:rPr lang="ru-RU" sz="1100" dirty="0">
                <a:solidFill>
                  <a:srgbClr val="002060"/>
                </a:solidFill>
              </a:rPr>
              <a:t>Состав работ</a:t>
            </a:r>
          </a:p>
          <a:p>
            <a:pPr marL="108000">
              <a:spcAft>
                <a:spcPts val="300"/>
              </a:spcAft>
            </a:pPr>
            <a:r>
              <a:rPr lang="ru-RU" sz="1100" dirty="0">
                <a:solidFill>
                  <a:srgbClr val="002060"/>
                </a:solidFill>
              </a:rPr>
              <a:t>Основные результаты</a:t>
            </a:r>
          </a:p>
          <a:p>
            <a:pPr>
              <a:spcAft>
                <a:spcPts val="300"/>
              </a:spcAft>
            </a:pPr>
            <a:r>
              <a:rPr lang="ru-RU" sz="1100" dirty="0">
                <a:solidFill>
                  <a:srgbClr val="002060"/>
                </a:solidFill>
              </a:rPr>
              <a:t>СПИСОК ЛИТЕРАТУРЫ</a:t>
            </a:r>
          </a:p>
        </p:txBody>
      </p:sp>
      <p:sp>
        <p:nvSpPr>
          <p:cNvPr id="5" name="TextBox 4">
            <a:extLst>
              <a:ext uri="{FF2B5EF4-FFF2-40B4-BE49-F238E27FC236}">
                <a16:creationId xmlns:a16="http://schemas.microsoft.com/office/drawing/2014/main" id="{AAC29B21-A0C4-244F-6A3C-6DEDB77ED54B}"/>
              </a:ext>
            </a:extLst>
          </p:cNvPr>
          <p:cNvSpPr txBox="1"/>
          <p:nvPr/>
        </p:nvSpPr>
        <p:spPr>
          <a:xfrm>
            <a:off x="4096672" y="815517"/>
            <a:ext cx="3316851" cy="307777"/>
          </a:xfrm>
          <a:prstGeom prst="rect">
            <a:avLst/>
          </a:prstGeom>
          <a:noFill/>
        </p:spPr>
        <p:txBody>
          <a:bodyPr wrap="square">
            <a:spAutoFit/>
          </a:bodyPr>
          <a:lstStyle/>
          <a:p>
            <a:pPr>
              <a:spcBef>
                <a:spcPts val="1200"/>
              </a:spcBef>
            </a:pPr>
            <a:r>
              <a:rPr lang="ru-RU" sz="1400" b="1" dirty="0">
                <a:solidFill>
                  <a:srgbClr val="002060"/>
                </a:solidFill>
              </a:rPr>
              <a:t>СТРУКТУРА РУКОВОДСТВА</a:t>
            </a:r>
          </a:p>
        </p:txBody>
      </p:sp>
      <p:sp>
        <p:nvSpPr>
          <p:cNvPr id="8" name="TextBox 7">
            <a:extLst>
              <a:ext uri="{FF2B5EF4-FFF2-40B4-BE49-F238E27FC236}">
                <a16:creationId xmlns:a16="http://schemas.microsoft.com/office/drawing/2014/main" id="{ABD01580-9C92-2A2D-3D8F-56D65802F788}"/>
              </a:ext>
            </a:extLst>
          </p:cNvPr>
          <p:cNvSpPr txBox="1"/>
          <p:nvPr/>
        </p:nvSpPr>
        <p:spPr>
          <a:xfrm>
            <a:off x="8950425" y="614828"/>
            <a:ext cx="3241575" cy="6155531"/>
          </a:xfrm>
          <a:prstGeom prst="rect">
            <a:avLst/>
          </a:prstGeom>
          <a:noFill/>
        </p:spPr>
        <p:txBody>
          <a:bodyPr wrap="square">
            <a:spAutoFit/>
          </a:bodyPr>
          <a:lstStyle/>
          <a:p>
            <a:pPr>
              <a:spcBef>
                <a:spcPts val="1200"/>
              </a:spcBef>
            </a:pPr>
            <a:r>
              <a:rPr lang="ru-RU" sz="1050" b="1" dirty="0">
                <a:solidFill>
                  <a:srgbClr val="002060"/>
                </a:solidFill>
              </a:rPr>
              <a:t>СПИСОК ПРИЛОЖЕНИЙ</a:t>
            </a:r>
          </a:p>
          <a:p>
            <a:pPr>
              <a:spcBef>
                <a:spcPts val="1200"/>
              </a:spcBef>
            </a:pPr>
            <a:r>
              <a:rPr lang="ru-RU" sz="1050" dirty="0">
                <a:solidFill>
                  <a:srgbClr val="002060"/>
                </a:solidFill>
              </a:rPr>
              <a:t>Приложение 1 «Пособие по работе с Централизованным ресурсом ВСЕГЕИ «Полезные ископаемые»</a:t>
            </a:r>
          </a:p>
          <a:p>
            <a:pPr>
              <a:spcBef>
                <a:spcPts val="1200"/>
              </a:spcBef>
            </a:pPr>
            <a:r>
              <a:rPr lang="ru-RU" sz="1050" dirty="0">
                <a:solidFill>
                  <a:srgbClr val="002060"/>
                </a:solidFill>
              </a:rPr>
              <a:t>Приложение 2 «Перечень геологических задач и мероприятий мониторинга Госгеолкарты-1000/3 территории Российской Федерации и её континентального шельфа»</a:t>
            </a:r>
          </a:p>
          <a:p>
            <a:pPr>
              <a:spcBef>
                <a:spcPts val="1200"/>
              </a:spcBef>
            </a:pPr>
            <a:r>
              <a:rPr lang="ru-RU" sz="1050" dirty="0">
                <a:solidFill>
                  <a:srgbClr val="002060"/>
                </a:solidFill>
              </a:rPr>
              <a:t>Приложение 3 </a:t>
            </a:r>
            <a:r>
              <a:rPr lang="ru-RU" sz="1050" dirty="0" err="1">
                <a:solidFill>
                  <a:srgbClr val="002060"/>
                </a:solidFill>
              </a:rPr>
              <a:t>Разграфка</a:t>
            </a:r>
            <a:r>
              <a:rPr lang="ru-RU" sz="1050" dirty="0">
                <a:solidFill>
                  <a:srgbClr val="002060"/>
                </a:solidFill>
              </a:rPr>
              <a:t> срезов геологических карт </a:t>
            </a:r>
          </a:p>
          <a:p>
            <a:pPr>
              <a:spcBef>
                <a:spcPts val="1200"/>
              </a:spcBef>
            </a:pPr>
            <a:r>
              <a:rPr lang="ru-RU" sz="1050" dirty="0">
                <a:solidFill>
                  <a:srgbClr val="002060"/>
                </a:solidFill>
              </a:rPr>
              <a:t>Приложение 4 Пособие по использованию ИР «Серийные легенды» для редактирования серийных и полистных легенд геологических карт».</a:t>
            </a:r>
          </a:p>
          <a:p>
            <a:pPr>
              <a:spcBef>
                <a:spcPts val="1200"/>
              </a:spcBef>
            </a:pPr>
            <a:r>
              <a:rPr lang="ru-RU" sz="1050" dirty="0">
                <a:solidFill>
                  <a:srgbClr val="002060"/>
                </a:solidFill>
              </a:rPr>
              <a:t>Приложение 5. Пример оформления легенд к геоморфологическим схемам</a:t>
            </a:r>
          </a:p>
          <a:p>
            <a:pPr>
              <a:spcBef>
                <a:spcPts val="1200"/>
              </a:spcBef>
            </a:pPr>
            <a:r>
              <a:rPr lang="ru-RU" sz="1050" dirty="0">
                <a:solidFill>
                  <a:srgbClr val="002060"/>
                </a:solidFill>
              </a:rPr>
              <a:t>Приложение 6. Пример оформления легенд к гидрогеологическим схемам</a:t>
            </a:r>
          </a:p>
          <a:p>
            <a:pPr>
              <a:spcBef>
                <a:spcPts val="1200"/>
              </a:spcBef>
            </a:pPr>
            <a:r>
              <a:rPr lang="ru-RU" sz="1050" dirty="0">
                <a:solidFill>
                  <a:srgbClr val="002060"/>
                </a:solidFill>
              </a:rPr>
              <a:t>Приложение 7. Пособие по ведению баз </a:t>
            </a:r>
            <a:r>
              <a:rPr lang="ru-RU" sz="1050" dirty="0" err="1">
                <a:solidFill>
                  <a:srgbClr val="002060"/>
                </a:solidFill>
              </a:rPr>
              <a:t>петротипов</a:t>
            </a:r>
            <a:r>
              <a:rPr lang="ru-RU" sz="1050" dirty="0">
                <a:solidFill>
                  <a:srgbClr val="002060"/>
                </a:solidFill>
              </a:rPr>
              <a:t> и стратотипов </a:t>
            </a:r>
          </a:p>
          <a:p>
            <a:pPr>
              <a:spcBef>
                <a:spcPts val="1200"/>
              </a:spcBef>
            </a:pPr>
            <a:r>
              <a:rPr lang="ru-RU" sz="1050" dirty="0">
                <a:solidFill>
                  <a:srgbClr val="002060"/>
                </a:solidFill>
              </a:rPr>
              <a:t>Приложение 8. Пособие по работе с ИР «Геохронология»</a:t>
            </a:r>
          </a:p>
          <a:p>
            <a:pPr>
              <a:spcBef>
                <a:spcPts val="1200"/>
              </a:spcBef>
            </a:pPr>
            <a:r>
              <a:rPr lang="ru-RU" sz="1050" dirty="0">
                <a:solidFill>
                  <a:srgbClr val="002060"/>
                </a:solidFill>
              </a:rPr>
              <a:t>Приложение 9. Порядок формирования материалов для представления на НРС Роснедра по объекту Мониторинга Госгеолкарты-1000/3, завершаемому в 2022 году</a:t>
            </a:r>
          </a:p>
          <a:p>
            <a:pPr>
              <a:spcBef>
                <a:spcPts val="1200"/>
              </a:spcBef>
            </a:pPr>
            <a:endParaRPr lang="ru-RU" sz="1050" dirty="0">
              <a:solidFill>
                <a:srgbClr val="002060"/>
              </a:solidFill>
            </a:endParaRPr>
          </a:p>
        </p:txBody>
      </p:sp>
      <p:sp>
        <p:nvSpPr>
          <p:cNvPr id="9" name="Прямоугольник 8">
            <a:extLst>
              <a:ext uri="{FF2B5EF4-FFF2-40B4-BE49-F238E27FC236}">
                <a16:creationId xmlns:a16="http://schemas.microsoft.com/office/drawing/2014/main" id="{5413FF9D-E78A-4590-BEBF-06D79F6D1528}"/>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08232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91330-1F9F-4C80-B3F9-64AC61497CCD}"/>
              </a:ext>
            </a:extLst>
          </p:cNvPr>
          <p:cNvSpPr txBox="1"/>
          <p:nvPr/>
        </p:nvSpPr>
        <p:spPr>
          <a:xfrm>
            <a:off x="320539" y="146410"/>
            <a:ext cx="11550922" cy="369332"/>
          </a:xfrm>
          <a:prstGeom prst="rect">
            <a:avLst/>
          </a:prstGeom>
          <a:solidFill>
            <a:schemeClr val="bg1"/>
          </a:solidFill>
        </p:spPr>
        <p:txBody>
          <a:bodyPr wrap="square" rtlCol="0">
            <a:spAutoFit/>
          </a:bodyPr>
          <a:lstStyle/>
          <a:p>
            <a:pPr algn="ctr"/>
            <a:r>
              <a:rPr lang="ru-RU" b="1" dirty="0">
                <a:solidFill>
                  <a:srgbClr val="002060"/>
                </a:solidFill>
              </a:rPr>
              <a:t>Продолжительность этапов мониторинга в первом объекте мониторинга Госгеолкарты-1000</a:t>
            </a:r>
          </a:p>
        </p:txBody>
      </p:sp>
      <p:sp>
        <p:nvSpPr>
          <p:cNvPr id="4" name="Стрелка: вправо 3">
            <a:extLst>
              <a:ext uri="{FF2B5EF4-FFF2-40B4-BE49-F238E27FC236}">
                <a16:creationId xmlns:a16="http://schemas.microsoft.com/office/drawing/2014/main" id="{A7204654-AA9E-4F8A-B1E8-BF00DB372DC0}"/>
              </a:ext>
            </a:extLst>
          </p:cNvPr>
          <p:cNvSpPr/>
          <p:nvPr/>
        </p:nvSpPr>
        <p:spPr>
          <a:xfrm>
            <a:off x="400326" y="1708978"/>
            <a:ext cx="3022599" cy="596900"/>
          </a:xfrm>
          <a:prstGeom prst="right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5" name="Стрелка: вправо 4">
            <a:extLst>
              <a:ext uri="{FF2B5EF4-FFF2-40B4-BE49-F238E27FC236}">
                <a16:creationId xmlns:a16="http://schemas.microsoft.com/office/drawing/2014/main" id="{A2194BCC-FA56-46CE-BA42-91B7A3F5E832}"/>
              </a:ext>
            </a:extLst>
          </p:cNvPr>
          <p:cNvSpPr/>
          <p:nvPr/>
        </p:nvSpPr>
        <p:spPr>
          <a:xfrm>
            <a:off x="3435626" y="1966494"/>
            <a:ext cx="5524497" cy="5969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Подготовительный этап</a:t>
            </a:r>
          </a:p>
        </p:txBody>
      </p:sp>
      <p:sp>
        <p:nvSpPr>
          <p:cNvPr id="6" name="Стрелка: вправо 5">
            <a:extLst>
              <a:ext uri="{FF2B5EF4-FFF2-40B4-BE49-F238E27FC236}">
                <a16:creationId xmlns:a16="http://schemas.microsoft.com/office/drawing/2014/main" id="{D84EFD04-65F4-48A0-9D81-227318BB2B29}"/>
              </a:ext>
            </a:extLst>
          </p:cNvPr>
          <p:cNvSpPr/>
          <p:nvPr/>
        </p:nvSpPr>
        <p:spPr>
          <a:xfrm>
            <a:off x="8960122" y="1852696"/>
            <a:ext cx="1737753" cy="838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Первичная </a:t>
            </a:r>
            <a:r>
              <a:rPr lang="ru-RU" sz="1050" dirty="0" err="1"/>
              <a:t>агрузка</a:t>
            </a:r>
            <a:r>
              <a:rPr lang="ru-RU" sz="1050" dirty="0"/>
              <a:t> в ЕГКМ</a:t>
            </a:r>
          </a:p>
        </p:txBody>
      </p:sp>
      <p:cxnSp>
        <p:nvCxnSpPr>
          <p:cNvPr id="7" name="Прямая соединительная линия 6">
            <a:extLst>
              <a:ext uri="{FF2B5EF4-FFF2-40B4-BE49-F238E27FC236}">
                <a16:creationId xmlns:a16="http://schemas.microsoft.com/office/drawing/2014/main" id="{AF4DAB6B-3357-4E3D-A317-58201379F7CE}"/>
              </a:ext>
            </a:extLst>
          </p:cNvPr>
          <p:cNvCxnSpPr>
            <a:cxnSpLocks/>
          </p:cNvCxnSpPr>
          <p:nvPr/>
        </p:nvCxnSpPr>
        <p:spPr>
          <a:xfrm>
            <a:off x="400326" y="1467678"/>
            <a:ext cx="0" cy="4532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57587C6D-AAE9-418F-8A3E-1FAAFBE32757}"/>
              </a:ext>
            </a:extLst>
          </p:cNvPr>
          <p:cNvCxnSpPr>
            <a:cxnSpLocks/>
          </p:cNvCxnSpPr>
          <p:nvPr/>
        </p:nvCxnSpPr>
        <p:spPr>
          <a:xfrm>
            <a:off x="3422926" y="1521653"/>
            <a:ext cx="0" cy="4478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41B035E8-8D35-4BCF-8AD9-31B61BE81760}"/>
              </a:ext>
            </a:extLst>
          </p:cNvPr>
          <p:cNvCxnSpPr>
            <a:cxnSpLocks/>
          </p:cNvCxnSpPr>
          <p:nvPr/>
        </p:nvCxnSpPr>
        <p:spPr>
          <a:xfrm flipH="1">
            <a:off x="6794443" y="1521653"/>
            <a:ext cx="6683" cy="45787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D99B748-0527-44AC-A954-5EE84B88F460}"/>
              </a:ext>
            </a:extLst>
          </p:cNvPr>
          <p:cNvCxnSpPr>
            <a:cxnSpLocks/>
          </p:cNvCxnSpPr>
          <p:nvPr/>
        </p:nvCxnSpPr>
        <p:spPr>
          <a:xfrm>
            <a:off x="10293626" y="1841019"/>
            <a:ext cx="0" cy="4229139"/>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5DCCABC-4FA1-42E4-8784-B574C276F4CF}"/>
              </a:ext>
            </a:extLst>
          </p:cNvPr>
          <p:cNvSpPr txBox="1"/>
          <p:nvPr/>
        </p:nvSpPr>
        <p:spPr>
          <a:xfrm>
            <a:off x="1596178" y="826716"/>
            <a:ext cx="652743" cy="369332"/>
          </a:xfrm>
          <a:prstGeom prst="rect">
            <a:avLst/>
          </a:prstGeom>
          <a:noFill/>
        </p:spPr>
        <p:txBody>
          <a:bodyPr wrap="none" rtlCol="0">
            <a:spAutoFit/>
          </a:bodyPr>
          <a:lstStyle/>
          <a:p>
            <a:r>
              <a:rPr lang="ru-RU" dirty="0"/>
              <a:t>2020</a:t>
            </a:r>
          </a:p>
        </p:txBody>
      </p:sp>
      <p:sp>
        <p:nvSpPr>
          <p:cNvPr id="12" name="TextBox 11">
            <a:extLst>
              <a:ext uri="{FF2B5EF4-FFF2-40B4-BE49-F238E27FC236}">
                <a16:creationId xmlns:a16="http://schemas.microsoft.com/office/drawing/2014/main" id="{1AC1B918-2CF4-4B56-910D-A032E1EE5CE2}"/>
              </a:ext>
            </a:extLst>
          </p:cNvPr>
          <p:cNvSpPr txBox="1"/>
          <p:nvPr/>
        </p:nvSpPr>
        <p:spPr>
          <a:xfrm>
            <a:off x="5049290" y="822048"/>
            <a:ext cx="652743" cy="369332"/>
          </a:xfrm>
          <a:prstGeom prst="rect">
            <a:avLst/>
          </a:prstGeom>
          <a:noFill/>
        </p:spPr>
        <p:txBody>
          <a:bodyPr wrap="none" rtlCol="0">
            <a:spAutoFit/>
          </a:bodyPr>
          <a:lstStyle/>
          <a:p>
            <a:r>
              <a:rPr lang="ru-RU" dirty="0"/>
              <a:t>2021</a:t>
            </a:r>
          </a:p>
        </p:txBody>
      </p:sp>
      <p:sp>
        <p:nvSpPr>
          <p:cNvPr id="13" name="TextBox 12">
            <a:extLst>
              <a:ext uri="{FF2B5EF4-FFF2-40B4-BE49-F238E27FC236}">
                <a16:creationId xmlns:a16="http://schemas.microsoft.com/office/drawing/2014/main" id="{41905266-4C88-46BC-B369-22F070BAF3AA}"/>
              </a:ext>
            </a:extLst>
          </p:cNvPr>
          <p:cNvSpPr txBox="1"/>
          <p:nvPr/>
        </p:nvSpPr>
        <p:spPr>
          <a:xfrm>
            <a:off x="8377979" y="822048"/>
            <a:ext cx="652743" cy="369332"/>
          </a:xfrm>
          <a:prstGeom prst="rect">
            <a:avLst/>
          </a:prstGeom>
          <a:noFill/>
        </p:spPr>
        <p:txBody>
          <a:bodyPr wrap="none" rtlCol="0">
            <a:spAutoFit/>
          </a:bodyPr>
          <a:lstStyle/>
          <a:p>
            <a:r>
              <a:rPr lang="ru-RU" dirty="0"/>
              <a:t>2022</a:t>
            </a:r>
          </a:p>
        </p:txBody>
      </p:sp>
      <p:sp>
        <p:nvSpPr>
          <p:cNvPr id="14" name="Стрелка: вправо 13">
            <a:extLst>
              <a:ext uri="{FF2B5EF4-FFF2-40B4-BE49-F238E27FC236}">
                <a16:creationId xmlns:a16="http://schemas.microsoft.com/office/drawing/2014/main" id="{CBF7068F-EDEF-47E5-BE79-2930256120DC}"/>
              </a:ext>
            </a:extLst>
          </p:cNvPr>
          <p:cNvSpPr/>
          <p:nvPr/>
        </p:nvSpPr>
        <p:spPr>
          <a:xfrm>
            <a:off x="10025857" y="2613815"/>
            <a:ext cx="2089943" cy="5969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Основной этап</a:t>
            </a:r>
          </a:p>
        </p:txBody>
      </p:sp>
      <p:cxnSp>
        <p:nvCxnSpPr>
          <p:cNvPr id="16" name="Прямая соединительная линия 15">
            <a:extLst>
              <a:ext uri="{FF2B5EF4-FFF2-40B4-BE49-F238E27FC236}">
                <a16:creationId xmlns:a16="http://schemas.microsoft.com/office/drawing/2014/main" id="{44DE2D65-2D90-46B2-A285-7E3AFCEBF7CD}"/>
              </a:ext>
            </a:extLst>
          </p:cNvPr>
          <p:cNvCxnSpPr>
            <a:cxnSpLocks/>
          </p:cNvCxnSpPr>
          <p:nvPr/>
        </p:nvCxnSpPr>
        <p:spPr>
          <a:xfrm>
            <a:off x="10675168" y="1697219"/>
            <a:ext cx="0" cy="7268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D90E31-B1BB-4888-A2A7-56AC973EB6B4}"/>
              </a:ext>
            </a:extLst>
          </p:cNvPr>
          <p:cNvSpPr txBox="1"/>
          <p:nvPr/>
        </p:nvSpPr>
        <p:spPr>
          <a:xfrm>
            <a:off x="10116371" y="1181489"/>
            <a:ext cx="1117594" cy="523220"/>
          </a:xfrm>
          <a:prstGeom prst="rect">
            <a:avLst/>
          </a:prstGeom>
          <a:noFill/>
        </p:spPr>
        <p:txBody>
          <a:bodyPr wrap="square" rtlCol="0">
            <a:spAutoFit/>
          </a:bodyPr>
          <a:lstStyle/>
          <a:p>
            <a:pPr algn="ctr"/>
            <a:r>
              <a:rPr lang="ru-RU" sz="1400" dirty="0">
                <a:solidFill>
                  <a:srgbClr val="FF0000"/>
                </a:solidFill>
              </a:rPr>
              <a:t>НРС Роснедра</a:t>
            </a:r>
          </a:p>
        </p:txBody>
      </p:sp>
      <p:sp>
        <p:nvSpPr>
          <p:cNvPr id="18" name="TextBox 17">
            <a:extLst>
              <a:ext uri="{FF2B5EF4-FFF2-40B4-BE49-F238E27FC236}">
                <a16:creationId xmlns:a16="http://schemas.microsoft.com/office/drawing/2014/main" id="{3F609DC0-5BEA-42AB-969A-EA2440B68722}"/>
              </a:ext>
            </a:extLst>
          </p:cNvPr>
          <p:cNvSpPr txBox="1"/>
          <p:nvPr/>
        </p:nvSpPr>
        <p:spPr>
          <a:xfrm>
            <a:off x="1170737" y="2150478"/>
            <a:ext cx="1642437" cy="369332"/>
          </a:xfrm>
          <a:prstGeom prst="rect">
            <a:avLst/>
          </a:prstGeom>
          <a:noFill/>
        </p:spPr>
        <p:txBody>
          <a:bodyPr wrap="none" rtlCol="0">
            <a:spAutoFit/>
          </a:bodyPr>
          <a:lstStyle/>
          <a:p>
            <a:r>
              <a:rPr lang="ru-RU" dirty="0"/>
              <a:t>22 ном. листов</a:t>
            </a:r>
          </a:p>
        </p:txBody>
      </p:sp>
      <p:sp>
        <p:nvSpPr>
          <p:cNvPr id="19" name="Стрелка: вправо 18">
            <a:extLst>
              <a:ext uri="{FF2B5EF4-FFF2-40B4-BE49-F238E27FC236}">
                <a16:creationId xmlns:a16="http://schemas.microsoft.com/office/drawing/2014/main" id="{323B3AC5-9BF4-4EFA-87E8-B46F432722B7}"/>
              </a:ext>
            </a:extLst>
          </p:cNvPr>
          <p:cNvSpPr/>
          <p:nvPr/>
        </p:nvSpPr>
        <p:spPr>
          <a:xfrm>
            <a:off x="3420162" y="2789948"/>
            <a:ext cx="3380964" cy="5969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21" name="TextBox 20">
            <a:extLst>
              <a:ext uri="{FF2B5EF4-FFF2-40B4-BE49-F238E27FC236}">
                <a16:creationId xmlns:a16="http://schemas.microsoft.com/office/drawing/2014/main" id="{80D9E077-E423-4273-AF43-C4BCA3C78131}"/>
              </a:ext>
            </a:extLst>
          </p:cNvPr>
          <p:cNvSpPr txBox="1"/>
          <p:nvPr/>
        </p:nvSpPr>
        <p:spPr>
          <a:xfrm>
            <a:off x="4349125" y="3202182"/>
            <a:ext cx="1642437" cy="369332"/>
          </a:xfrm>
          <a:prstGeom prst="rect">
            <a:avLst/>
          </a:prstGeom>
          <a:noFill/>
        </p:spPr>
        <p:txBody>
          <a:bodyPr wrap="none" rtlCol="0">
            <a:spAutoFit/>
          </a:bodyPr>
          <a:lstStyle/>
          <a:p>
            <a:r>
              <a:rPr lang="ru-RU" dirty="0"/>
              <a:t>43 ном. листов</a:t>
            </a:r>
          </a:p>
        </p:txBody>
      </p:sp>
      <p:sp>
        <p:nvSpPr>
          <p:cNvPr id="22" name="Стрелка: вправо 21">
            <a:extLst>
              <a:ext uri="{FF2B5EF4-FFF2-40B4-BE49-F238E27FC236}">
                <a16:creationId xmlns:a16="http://schemas.microsoft.com/office/drawing/2014/main" id="{F14833F8-3D77-4720-BDEC-0563727749A4}"/>
              </a:ext>
            </a:extLst>
          </p:cNvPr>
          <p:cNvSpPr/>
          <p:nvPr/>
        </p:nvSpPr>
        <p:spPr>
          <a:xfrm>
            <a:off x="6794443" y="3923082"/>
            <a:ext cx="3486483" cy="5969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Оценочный этап</a:t>
            </a:r>
          </a:p>
        </p:txBody>
      </p:sp>
      <p:sp>
        <p:nvSpPr>
          <p:cNvPr id="24" name="TextBox 23">
            <a:extLst>
              <a:ext uri="{FF2B5EF4-FFF2-40B4-BE49-F238E27FC236}">
                <a16:creationId xmlns:a16="http://schemas.microsoft.com/office/drawing/2014/main" id="{E4C0D5C8-B72D-450E-AD9F-3CBFA28B13D8}"/>
              </a:ext>
            </a:extLst>
          </p:cNvPr>
          <p:cNvSpPr txBox="1"/>
          <p:nvPr/>
        </p:nvSpPr>
        <p:spPr>
          <a:xfrm>
            <a:off x="7677952" y="4892413"/>
            <a:ext cx="1642437" cy="369332"/>
          </a:xfrm>
          <a:prstGeom prst="rect">
            <a:avLst/>
          </a:prstGeom>
          <a:noFill/>
        </p:spPr>
        <p:txBody>
          <a:bodyPr wrap="none" rtlCol="0">
            <a:spAutoFit/>
          </a:bodyPr>
          <a:lstStyle/>
          <a:p>
            <a:r>
              <a:rPr lang="ru-RU" dirty="0"/>
              <a:t>68 ном. листов</a:t>
            </a:r>
          </a:p>
        </p:txBody>
      </p:sp>
      <p:sp>
        <p:nvSpPr>
          <p:cNvPr id="29" name="TextBox 28">
            <a:extLst>
              <a:ext uri="{FF2B5EF4-FFF2-40B4-BE49-F238E27FC236}">
                <a16:creationId xmlns:a16="http://schemas.microsoft.com/office/drawing/2014/main" id="{F6E4E0CD-9832-4513-9858-7704F0619525}"/>
              </a:ext>
            </a:extLst>
          </p:cNvPr>
          <p:cNvSpPr txBox="1"/>
          <p:nvPr/>
        </p:nvSpPr>
        <p:spPr>
          <a:xfrm>
            <a:off x="4659104" y="2375684"/>
            <a:ext cx="1642437" cy="369332"/>
          </a:xfrm>
          <a:prstGeom prst="rect">
            <a:avLst/>
          </a:prstGeom>
          <a:noFill/>
        </p:spPr>
        <p:txBody>
          <a:bodyPr wrap="none" rtlCol="0">
            <a:spAutoFit/>
          </a:bodyPr>
          <a:lstStyle/>
          <a:p>
            <a:r>
              <a:rPr lang="ru-RU" dirty="0"/>
              <a:t>22 ном. листов</a:t>
            </a:r>
          </a:p>
        </p:txBody>
      </p:sp>
      <p:sp>
        <p:nvSpPr>
          <p:cNvPr id="34" name="Стрелка: вправо 33">
            <a:extLst>
              <a:ext uri="{FF2B5EF4-FFF2-40B4-BE49-F238E27FC236}">
                <a16:creationId xmlns:a16="http://schemas.microsoft.com/office/drawing/2014/main" id="{B113D302-AD3B-4BE7-8F2C-C5F6D3285D7E}"/>
              </a:ext>
            </a:extLst>
          </p:cNvPr>
          <p:cNvSpPr/>
          <p:nvPr/>
        </p:nvSpPr>
        <p:spPr>
          <a:xfrm>
            <a:off x="6813825" y="3224054"/>
            <a:ext cx="4397017" cy="596900"/>
          </a:xfrm>
          <a:prstGeom prst="rightArrow">
            <a:avLst/>
          </a:prstGeom>
          <a:solidFill>
            <a:srgbClr val="B4C7E7"/>
          </a:solidFill>
          <a:ln w="1270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Подготовительный этап</a:t>
            </a:r>
          </a:p>
        </p:txBody>
      </p:sp>
      <p:sp>
        <p:nvSpPr>
          <p:cNvPr id="35" name="TextBox 34">
            <a:extLst>
              <a:ext uri="{FF2B5EF4-FFF2-40B4-BE49-F238E27FC236}">
                <a16:creationId xmlns:a16="http://schemas.microsoft.com/office/drawing/2014/main" id="{0A6AE060-0BD8-4CCC-AE18-FDF7C2E5BDD4}"/>
              </a:ext>
            </a:extLst>
          </p:cNvPr>
          <p:cNvSpPr txBox="1"/>
          <p:nvPr/>
        </p:nvSpPr>
        <p:spPr>
          <a:xfrm>
            <a:off x="6981996" y="2389023"/>
            <a:ext cx="1642437" cy="369332"/>
          </a:xfrm>
          <a:prstGeom prst="rect">
            <a:avLst/>
          </a:prstGeom>
          <a:noFill/>
        </p:spPr>
        <p:txBody>
          <a:bodyPr wrap="none" rtlCol="0">
            <a:spAutoFit/>
          </a:bodyPr>
          <a:lstStyle/>
          <a:p>
            <a:r>
              <a:rPr lang="ru-RU" dirty="0"/>
              <a:t>22 ном. листов</a:t>
            </a:r>
          </a:p>
        </p:txBody>
      </p:sp>
      <p:sp>
        <p:nvSpPr>
          <p:cNvPr id="41" name="TextBox 40">
            <a:extLst>
              <a:ext uri="{FF2B5EF4-FFF2-40B4-BE49-F238E27FC236}">
                <a16:creationId xmlns:a16="http://schemas.microsoft.com/office/drawing/2014/main" id="{ADDFD6BE-765E-4D6C-8ADF-6FE165E2AED6}"/>
              </a:ext>
            </a:extLst>
          </p:cNvPr>
          <p:cNvSpPr txBox="1"/>
          <p:nvPr/>
        </p:nvSpPr>
        <p:spPr>
          <a:xfrm>
            <a:off x="7556760" y="3616538"/>
            <a:ext cx="1642437" cy="369332"/>
          </a:xfrm>
          <a:prstGeom prst="rect">
            <a:avLst/>
          </a:prstGeom>
          <a:noFill/>
        </p:spPr>
        <p:txBody>
          <a:bodyPr wrap="none" rtlCol="0">
            <a:spAutoFit/>
          </a:bodyPr>
          <a:lstStyle/>
          <a:p>
            <a:r>
              <a:rPr lang="ru-RU" dirty="0"/>
              <a:t>35 ном. листов</a:t>
            </a:r>
          </a:p>
        </p:txBody>
      </p:sp>
      <p:sp>
        <p:nvSpPr>
          <p:cNvPr id="39" name="Прямоугольник 38">
            <a:extLst>
              <a:ext uri="{FF2B5EF4-FFF2-40B4-BE49-F238E27FC236}">
                <a16:creationId xmlns:a16="http://schemas.microsoft.com/office/drawing/2014/main" id="{6E976072-907C-457A-81BB-6120113986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Стрелка: вправо 39">
            <a:extLst>
              <a:ext uri="{FF2B5EF4-FFF2-40B4-BE49-F238E27FC236}">
                <a16:creationId xmlns:a16="http://schemas.microsoft.com/office/drawing/2014/main" id="{69731C15-6855-446D-8E84-887BD928ED90}"/>
              </a:ext>
            </a:extLst>
          </p:cNvPr>
          <p:cNvSpPr/>
          <p:nvPr/>
        </p:nvSpPr>
        <p:spPr>
          <a:xfrm>
            <a:off x="6812186" y="4511447"/>
            <a:ext cx="3486483" cy="5969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a:solidFill>
                  <a:srgbClr val="002060"/>
                </a:solidFill>
              </a:rPr>
              <a:t>Оценочный этап (Полезные ископаемые)</a:t>
            </a:r>
          </a:p>
        </p:txBody>
      </p:sp>
      <p:sp>
        <p:nvSpPr>
          <p:cNvPr id="43" name="Стрелка: вправо 42">
            <a:extLst>
              <a:ext uri="{FF2B5EF4-FFF2-40B4-BE49-F238E27FC236}">
                <a16:creationId xmlns:a16="http://schemas.microsoft.com/office/drawing/2014/main" id="{34AFD17D-D455-4621-9826-56065B1D42E5}"/>
              </a:ext>
            </a:extLst>
          </p:cNvPr>
          <p:cNvSpPr/>
          <p:nvPr/>
        </p:nvSpPr>
        <p:spPr>
          <a:xfrm>
            <a:off x="4500580" y="5335474"/>
            <a:ext cx="1376648" cy="5969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2060"/>
                </a:solidFill>
              </a:rPr>
              <a:t>Полевые работы</a:t>
            </a:r>
          </a:p>
        </p:txBody>
      </p:sp>
      <p:sp>
        <p:nvSpPr>
          <p:cNvPr id="48" name="Стрелка: вправо 47">
            <a:extLst>
              <a:ext uri="{FF2B5EF4-FFF2-40B4-BE49-F238E27FC236}">
                <a16:creationId xmlns:a16="http://schemas.microsoft.com/office/drawing/2014/main" id="{F16722DF-9DAC-4BEA-8E1A-D6F9FC8E54BF}"/>
              </a:ext>
            </a:extLst>
          </p:cNvPr>
          <p:cNvSpPr/>
          <p:nvPr/>
        </p:nvSpPr>
        <p:spPr>
          <a:xfrm>
            <a:off x="7635685" y="5335474"/>
            <a:ext cx="1376648" cy="596900"/>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solidFill>
                  <a:srgbClr val="002060"/>
                </a:solidFill>
              </a:rPr>
              <a:t>Полевые работы</a:t>
            </a:r>
          </a:p>
        </p:txBody>
      </p:sp>
      <p:sp>
        <p:nvSpPr>
          <p:cNvPr id="32" name="TextBox 31">
            <a:extLst>
              <a:ext uri="{FF2B5EF4-FFF2-40B4-BE49-F238E27FC236}">
                <a16:creationId xmlns:a16="http://schemas.microsoft.com/office/drawing/2014/main" id="{EEA0B3A3-7F5A-4200-AD38-F8E9EB0BB264}"/>
              </a:ext>
            </a:extLst>
          </p:cNvPr>
          <p:cNvSpPr txBox="1"/>
          <p:nvPr/>
        </p:nvSpPr>
        <p:spPr>
          <a:xfrm>
            <a:off x="7649100" y="4307031"/>
            <a:ext cx="1642437" cy="369332"/>
          </a:xfrm>
          <a:prstGeom prst="rect">
            <a:avLst/>
          </a:prstGeom>
          <a:noFill/>
        </p:spPr>
        <p:txBody>
          <a:bodyPr wrap="none" rtlCol="0">
            <a:spAutoFit/>
          </a:bodyPr>
          <a:lstStyle/>
          <a:p>
            <a:r>
              <a:rPr lang="ru-RU" dirty="0"/>
              <a:t>47 ном. листов</a:t>
            </a:r>
          </a:p>
        </p:txBody>
      </p:sp>
      <p:sp>
        <p:nvSpPr>
          <p:cNvPr id="3" name="Стрелка: вправо 2">
            <a:extLst>
              <a:ext uri="{FF2B5EF4-FFF2-40B4-BE49-F238E27FC236}">
                <a16:creationId xmlns:a16="http://schemas.microsoft.com/office/drawing/2014/main" id="{D70FA683-26E8-25FD-6370-EC708B68A48D}"/>
              </a:ext>
            </a:extLst>
          </p:cNvPr>
          <p:cNvSpPr/>
          <p:nvPr/>
        </p:nvSpPr>
        <p:spPr>
          <a:xfrm>
            <a:off x="10697879" y="1853030"/>
            <a:ext cx="738747" cy="891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50" dirty="0"/>
              <a:t>Загрузка в ЕГКМ</a:t>
            </a:r>
          </a:p>
        </p:txBody>
      </p:sp>
    </p:spTree>
    <p:extLst>
      <p:ext uri="{BB962C8B-B14F-4D97-AF65-F5344CB8AC3E}">
        <p14:creationId xmlns:p14="http://schemas.microsoft.com/office/powerpoint/2010/main" val="2028953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Прямоугольник 5"/>
          <p:cNvSpPr>
            <a:spLocks noChangeArrowheads="1"/>
          </p:cNvSpPr>
          <p:nvPr/>
        </p:nvSpPr>
        <p:spPr bwMode="auto">
          <a:xfrm>
            <a:off x="1524000" y="-5655"/>
            <a:ext cx="9144000" cy="584775"/>
          </a:xfrm>
          <a:prstGeom prst="rect">
            <a:avLst/>
          </a:prstGeom>
          <a:noFill/>
          <a:ln w="9525">
            <a:noFill/>
            <a:miter lim="800000"/>
            <a:headEnd/>
            <a:tailEnd/>
          </a:ln>
        </p:spPr>
        <p:txBody>
          <a:bodyPr>
            <a:spAutoFit/>
          </a:bodyPr>
          <a:lstStyle/>
          <a:p>
            <a:pPr algn="ctr"/>
            <a:r>
              <a:rPr lang="ru-RU" sz="1600" b="1" dirty="0">
                <a:solidFill>
                  <a:srgbClr val="002060"/>
                </a:solidFill>
                <a:latin typeface="Arial" panose="020B0604020202020204" pitchFamily="34" charset="0"/>
                <a:cs typeface="Arial" panose="020B0604020202020204" pitchFamily="34" charset="0"/>
              </a:rPr>
              <a:t>Мониторинг государственной геологической карты масштаба 1:1 000 000 территории Российской Федерации и ее континентального шельфа 2020-2022 годах </a:t>
            </a:r>
          </a:p>
        </p:txBody>
      </p:sp>
      <p:pic>
        <p:nvPicPr>
          <p:cNvPr id="2" name="Рисунок 1">
            <a:extLst>
              <a:ext uri="{FF2B5EF4-FFF2-40B4-BE49-F238E27FC236}">
                <a16:creationId xmlns:a16="http://schemas.microsoft.com/office/drawing/2014/main" id="{9035DCC0-4936-6085-F750-45F27515DF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630" y="534888"/>
            <a:ext cx="8476648" cy="5788224"/>
          </a:xfrm>
          <a:prstGeom prst="rect">
            <a:avLst/>
          </a:prstGeom>
          <a:noFill/>
          <a:ln>
            <a:noFill/>
          </a:ln>
        </p:spPr>
      </p:pic>
      <p:sp>
        <p:nvSpPr>
          <p:cNvPr id="4" name="TextBox 3">
            <a:extLst>
              <a:ext uri="{FF2B5EF4-FFF2-40B4-BE49-F238E27FC236}">
                <a16:creationId xmlns:a16="http://schemas.microsoft.com/office/drawing/2014/main" id="{F153800E-30A2-7A34-A09C-2CFF65C8CBE6}"/>
              </a:ext>
            </a:extLst>
          </p:cNvPr>
          <p:cNvSpPr txBox="1"/>
          <p:nvPr/>
        </p:nvSpPr>
        <p:spPr>
          <a:xfrm>
            <a:off x="588162" y="934997"/>
            <a:ext cx="1099468" cy="369332"/>
          </a:xfrm>
          <a:prstGeom prst="rect">
            <a:avLst/>
          </a:prstGeom>
          <a:noFill/>
        </p:spPr>
        <p:txBody>
          <a:bodyPr wrap="none" rtlCol="0">
            <a:spAutoFit/>
          </a:bodyPr>
          <a:lstStyle/>
          <a:p>
            <a:r>
              <a:rPr lang="ru-RU" dirty="0"/>
              <a:t>2020 год</a:t>
            </a:r>
          </a:p>
        </p:txBody>
      </p:sp>
      <p:sp>
        <p:nvSpPr>
          <p:cNvPr id="5" name="Прямоугольник 4">
            <a:extLst>
              <a:ext uri="{FF2B5EF4-FFF2-40B4-BE49-F238E27FC236}">
                <a16:creationId xmlns:a16="http://schemas.microsoft.com/office/drawing/2014/main" id="{6E976072-907C-457A-81BB-6120113986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98600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Прямоугольник 5"/>
          <p:cNvSpPr>
            <a:spLocks noChangeArrowheads="1"/>
          </p:cNvSpPr>
          <p:nvPr/>
        </p:nvSpPr>
        <p:spPr bwMode="auto">
          <a:xfrm>
            <a:off x="1524000" y="0"/>
            <a:ext cx="9144000" cy="584775"/>
          </a:xfrm>
          <a:prstGeom prst="rect">
            <a:avLst/>
          </a:prstGeom>
          <a:noFill/>
          <a:ln w="9525">
            <a:noFill/>
            <a:miter lim="800000"/>
            <a:headEnd/>
            <a:tailEnd/>
          </a:ln>
        </p:spPr>
        <p:txBody>
          <a:bodyPr>
            <a:spAutoFit/>
          </a:bodyPr>
          <a:lstStyle/>
          <a:p>
            <a:pPr algn="ctr"/>
            <a:r>
              <a:rPr lang="ru-RU" sz="1600" b="1" dirty="0">
                <a:solidFill>
                  <a:srgbClr val="002060"/>
                </a:solidFill>
                <a:latin typeface="Arial" panose="020B0604020202020204" pitchFamily="34" charset="0"/>
                <a:cs typeface="Arial" panose="020B0604020202020204" pitchFamily="34" charset="0"/>
              </a:rPr>
              <a:t>Мониторинг государственной геологической карты масштаба 1:1 000 000 территории Российской Федерации и ее континентального шельфа 2020-2022 годах </a:t>
            </a:r>
          </a:p>
        </p:txBody>
      </p:sp>
      <p:sp>
        <p:nvSpPr>
          <p:cNvPr id="2" name="TextBox 1">
            <a:extLst>
              <a:ext uri="{FF2B5EF4-FFF2-40B4-BE49-F238E27FC236}">
                <a16:creationId xmlns:a16="http://schemas.microsoft.com/office/drawing/2014/main" id="{8E247827-ADF0-9B35-5E7F-A19DDAF61882}"/>
              </a:ext>
            </a:extLst>
          </p:cNvPr>
          <p:cNvSpPr txBox="1"/>
          <p:nvPr/>
        </p:nvSpPr>
        <p:spPr>
          <a:xfrm>
            <a:off x="588162" y="934997"/>
            <a:ext cx="1099468" cy="369332"/>
          </a:xfrm>
          <a:prstGeom prst="rect">
            <a:avLst/>
          </a:prstGeom>
          <a:noFill/>
        </p:spPr>
        <p:txBody>
          <a:bodyPr wrap="none" rtlCol="0">
            <a:spAutoFit/>
          </a:bodyPr>
          <a:lstStyle/>
          <a:p>
            <a:r>
              <a:rPr lang="ru-RU" dirty="0"/>
              <a:t>2021 год</a:t>
            </a:r>
          </a:p>
        </p:txBody>
      </p:sp>
      <p:pic>
        <p:nvPicPr>
          <p:cNvPr id="5" name="Рисунок 4">
            <a:extLst>
              <a:ext uri="{FF2B5EF4-FFF2-40B4-BE49-F238E27FC236}">
                <a16:creationId xmlns:a16="http://schemas.microsoft.com/office/drawing/2014/main" id="{CC58E8DE-C401-C9B7-44C1-6F52172AE0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631" y="547447"/>
            <a:ext cx="8476648" cy="5860711"/>
          </a:xfrm>
          <a:prstGeom prst="rect">
            <a:avLst/>
          </a:prstGeom>
          <a:noFill/>
          <a:ln>
            <a:noFill/>
          </a:ln>
        </p:spPr>
      </p:pic>
      <p:sp>
        <p:nvSpPr>
          <p:cNvPr id="6" name="Прямоугольник 5">
            <a:extLst>
              <a:ext uri="{FF2B5EF4-FFF2-40B4-BE49-F238E27FC236}">
                <a16:creationId xmlns:a16="http://schemas.microsoft.com/office/drawing/2014/main" id="{6E976072-907C-457A-81BB-6120113986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45523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89AA1-4826-1FD4-E4BD-14E525FC26FE}"/>
              </a:ext>
            </a:extLst>
          </p:cNvPr>
          <p:cNvSpPr txBox="1"/>
          <p:nvPr/>
        </p:nvSpPr>
        <p:spPr>
          <a:xfrm>
            <a:off x="588162" y="934997"/>
            <a:ext cx="1099468" cy="369332"/>
          </a:xfrm>
          <a:prstGeom prst="rect">
            <a:avLst/>
          </a:prstGeom>
          <a:noFill/>
        </p:spPr>
        <p:txBody>
          <a:bodyPr wrap="none" rtlCol="0">
            <a:spAutoFit/>
          </a:bodyPr>
          <a:lstStyle/>
          <a:p>
            <a:r>
              <a:rPr lang="ru-RU" dirty="0"/>
              <a:t>2022 год</a:t>
            </a:r>
          </a:p>
        </p:txBody>
      </p:sp>
      <p:pic>
        <p:nvPicPr>
          <p:cNvPr id="7" name="Рисунок 6">
            <a:extLst>
              <a:ext uri="{FF2B5EF4-FFF2-40B4-BE49-F238E27FC236}">
                <a16:creationId xmlns:a16="http://schemas.microsoft.com/office/drawing/2014/main" id="{C1133E1C-A558-A053-F9D9-0F3446CB63CF}"/>
              </a:ext>
            </a:extLst>
          </p:cNvPr>
          <p:cNvPicPr>
            <a:picLocks noChangeAspect="1"/>
          </p:cNvPicPr>
          <p:nvPr/>
        </p:nvPicPr>
        <p:blipFill>
          <a:blip r:embed="rId3"/>
          <a:stretch>
            <a:fillRect/>
          </a:stretch>
        </p:blipFill>
        <p:spPr>
          <a:xfrm>
            <a:off x="1771049" y="644894"/>
            <a:ext cx="8644790" cy="5790032"/>
          </a:xfrm>
          <a:prstGeom prst="rect">
            <a:avLst/>
          </a:prstGeom>
        </p:spPr>
      </p:pic>
      <p:sp>
        <p:nvSpPr>
          <p:cNvPr id="5" name="Прямоугольник 4">
            <a:extLst>
              <a:ext uri="{FF2B5EF4-FFF2-40B4-BE49-F238E27FC236}">
                <a16:creationId xmlns:a16="http://schemas.microsoft.com/office/drawing/2014/main" id="{6E976072-907C-457A-81BB-612011398665}"/>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5">
            <a:extLst>
              <a:ext uri="{FF2B5EF4-FFF2-40B4-BE49-F238E27FC236}">
                <a16:creationId xmlns:a16="http://schemas.microsoft.com/office/drawing/2014/main" id="{951CFD14-1DAB-9B6D-5AB5-31C9FCA959CD}"/>
              </a:ext>
            </a:extLst>
          </p:cNvPr>
          <p:cNvSpPr>
            <a:spLocks noChangeArrowheads="1"/>
          </p:cNvSpPr>
          <p:nvPr/>
        </p:nvSpPr>
        <p:spPr bwMode="auto">
          <a:xfrm>
            <a:off x="1524000" y="0"/>
            <a:ext cx="9144000" cy="584775"/>
          </a:xfrm>
          <a:prstGeom prst="rect">
            <a:avLst/>
          </a:prstGeom>
          <a:noFill/>
          <a:ln w="9525">
            <a:noFill/>
            <a:miter lim="800000"/>
            <a:headEnd/>
            <a:tailEnd/>
          </a:ln>
        </p:spPr>
        <p:txBody>
          <a:bodyPr>
            <a:spAutoFit/>
          </a:bodyPr>
          <a:lstStyle/>
          <a:p>
            <a:pPr algn="ctr"/>
            <a:r>
              <a:rPr lang="ru-RU" sz="1600" b="1" dirty="0">
                <a:solidFill>
                  <a:srgbClr val="002060"/>
                </a:solidFill>
                <a:latin typeface="Arial" panose="020B0604020202020204" pitchFamily="34" charset="0"/>
                <a:cs typeface="Arial" panose="020B0604020202020204" pitchFamily="34" charset="0"/>
              </a:rPr>
              <a:t>Мониторинг государственной геологической карты масштаба 1:1 000 000 территории Российской Федерации и ее континентального шельфа 2020-2022 годах </a:t>
            </a:r>
          </a:p>
        </p:txBody>
      </p:sp>
    </p:spTree>
    <p:extLst>
      <p:ext uri="{BB962C8B-B14F-4D97-AF65-F5344CB8AC3E}">
        <p14:creationId xmlns:p14="http://schemas.microsoft.com/office/powerpoint/2010/main" val="185740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5">
            <a:extLst>
              <a:ext uri="{FF2B5EF4-FFF2-40B4-BE49-F238E27FC236}">
                <a16:creationId xmlns:a16="http://schemas.microsoft.com/office/drawing/2014/main" id="{5FE603B8-B266-4373-ADC7-C24CCEC897C4}"/>
              </a:ext>
            </a:extLst>
          </p:cNvPr>
          <p:cNvSpPr>
            <a:spLocks noChangeArrowheads="1"/>
          </p:cNvSpPr>
          <p:nvPr/>
        </p:nvSpPr>
        <p:spPr bwMode="auto">
          <a:xfrm>
            <a:off x="1705170" y="113682"/>
            <a:ext cx="9144000" cy="369332"/>
          </a:xfrm>
          <a:prstGeom prst="rect">
            <a:avLst/>
          </a:prstGeom>
          <a:noFill/>
          <a:ln w="9525">
            <a:noFill/>
            <a:miter lim="800000"/>
            <a:headEnd/>
            <a:tailEnd/>
          </a:ln>
        </p:spPr>
        <p:txBody>
          <a:bodyPr>
            <a:spAutoFit/>
          </a:bodyPr>
          <a:lstStyle/>
          <a:p>
            <a:pPr algn="ctr"/>
            <a:r>
              <a:rPr lang="ru-RU" b="1" dirty="0">
                <a:solidFill>
                  <a:srgbClr val="002060"/>
                </a:solidFill>
                <a:latin typeface="Arial" panose="020B0604020202020204" pitchFamily="34" charset="0"/>
                <a:cs typeface="Arial" panose="020B0604020202020204" pitchFamily="34" charset="0"/>
              </a:rPr>
              <a:t>Результаты оценочного этапа мониторинга</a:t>
            </a:r>
          </a:p>
        </p:txBody>
      </p:sp>
      <p:pic>
        <p:nvPicPr>
          <p:cNvPr id="5" name="Рисунок 4">
            <a:extLst>
              <a:ext uri="{FF2B5EF4-FFF2-40B4-BE49-F238E27FC236}">
                <a16:creationId xmlns:a16="http://schemas.microsoft.com/office/drawing/2014/main" id="{F0E8B61F-C507-3A4A-60F2-669A9B179C00}"/>
              </a:ext>
            </a:extLst>
          </p:cNvPr>
          <p:cNvPicPr>
            <a:picLocks noChangeAspect="1"/>
          </p:cNvPicPr>
          <p:nvPr/>
        </p:nvPicPr>
        <p:blipFill>
          <a:blip r:embed="rId3"/>
          <a:stretch>
            <a:fillRect/>
          </a:stretch>
        </p:blipFill>
        <p:spPr>
          <a:xfrm>
            <a:off x="58680" y="834239"/>
            <a:ext cx="2781339" cy="1616598"/>
          </a:xfrm>
          <a:prstGeom prst="rect">
            <a:avLst/>
          </a:prstGeom>
          <a:ln>
            <a:solidFill>
              <a:srgbClr val="3C2D91"/>
            </a:solidFill>
          </a:ln>
          <a:effectLst>
            <a:outerShdw blurRad="50800" dist="38100" dir="2700000" algn="tl" rotWithShape="0">
              <a:prstClr val="black">
                <a:alpha val="40000"/>
              </a:prstClr>
            </a:outerShdw>
          </a:effectLst>
        </p:spPr>
      </p:pic>
      <p:pic>
        <p:nvPicPr>
          <p:cNvPr id="7" name="Рисунок 6">
            <a:extLst>
              <a:ext uri="{FF2B5EF4-FFF2-40B4-BE49-F238E27FC236}">
                <a16:creationId xmlns:a16="http://schemas.microsoft.com/office/drawing/2014/main" id="{1DA6B98D-3FA9-644B-DE48-37B9C5AA0C4C}"/>
              </a:ext>
            </a:extLst>
          </p:cNvPr>
          <p:cNvPicPr>
            <a:picLocks noChangeAspect="1"/>
          </p:cNvPicPr>
          <p:nvPr/>
        </p:nvPicPr>
        <p:blipFill>
          <a:blip r:embed="rId4"/>
          <a:stretch>
            <a:fillRect/>
          </a:stretch>
        </p:blipFill>
        <p:spPr>
          <a:xfrm>
            <a:off x="3371461" y="852770"/>
            <a:ext cx="2501759" cy="1609331"/>
          </a:xfrm>
          <a:prstGeom prst="rect">
            <a:avLst/>
          </a:prstGeom>
          <a:ln>
            <a:solidFill>
              <a:srgbClr val="3C2D91"/>
            </a:solidFill>
          </a:ln>
          <a:effectLst>
            <a:outerShdw blurRad="50800" dist="38100" dir="2700000" algn="tl" rotWithShape="0">
              <a:prstClr val="black">
                <a:alpha val="40000"/>
              </a:prstClr>
            </a:outerShdw>
          </a:effectLst>
        </p:spPr>
      </p:pic>
      <p:pic>
        <p:nvPicPr>
          <p:cNvPr id="9" name="Рисунок 8">
            <a:extLst>
              <a:ext uri="{FF2B5EF4-FFF2-40B4-BE49-F238E27FC236}">
                <a16:creationId xmlns:a16="http://schemas.microsoft.com/office/drawing/2014/main" id="{CA7DE3A7-F6D6-7E93-8720-5F7A5296B603}"/>
              </a:ext>
            </a:extLst>
          </p:cNvPr>
          <p:cNvPicPr>
            <a:picLocks noChangeAspect="1"/>
          </p:cNvPicPr>
          <p:nvPr/>
        </p:nvPicPr>
        <p:blipFill>
          <a:blip r:embed="rId5"/>
          <a:stretch>
            <a:fillRect/>
          </a:stretch>
        </p:blipFill>
        <p:spPr>
          <a:xfrm>
            <a:off x="6404662" y="852771"/>
            <a:ext cx="2579539" cy="1609331"/>
          </a:xfrm>
          <a:prstGeom prst="rect">
            <a:avLst/>
          </a:prstGeom>
          <a:ln>
            <a:solidFill>
              <a:srgbClr val="3C2D91"/>
            </a:solidFill>
          </a:ln>
          <a:effectLst>
            <a:outerShdw blurRad="50800" dist="38100" dir="2700000" algn="tl" rotWithShape="0">
              <a:prstClr val="black">
                <a:alpha val="40000"/>
              </a:prstClr>
            </a:outerShdw>
          </a:effectLst>
        </p:spPr>
      </p:pic>
      <p:pic>
        <p:nvPicPr>
          <p:cNvPr id="11" name="Рисунок 10">
            <a:extLst>
              <a:ext uri="{FF2B5EF4-FFF2-40B4-BE49-F238E27FC236}">
                <a16:creationId xmlns:a16="http://schemas.microsoft.com/office/drawing/2014/main" id="{4D3841E9-FCC4-CD1E-4FC4-4304D7C353D1}"/>
              </a:ext>
            </a:extLst>
          </p:cNvPr>
          <p:cNvPicPr>
            <a:picLocks noChangeAspect="1"/>
          </p:cNvPicPr>
          <p:nvPr/>
        </p:nvPicPr>
        <p:blipFill>
          <a:blip r:embed="rId6"/>
          <a:stretch>
            <a:fillRect/>
          </a:stretch>
        </p:blipFill>
        <p:spPr>
          <a:xfrm>
            <a:off x="9407396" y="852771"/>
            <a:ext cx="2579540" cy="1589413"/>
          </a:xfrm>
          <a:prstGeom prst="rect">
            <a:avLst/>
          </a:prstGeom>
          <a:ln>
            <a:solidFill>
              <a:srgbClr val="3C2D91"/>
            </a:solidFill>
          </a:ln>
          <a:effectLst>
            <a:outerShdw blurRad="50800" dist="38100" dir="2700000" algn="tl" rotWithShape="0">
              <a:prstClr val="black">
                <a:alpha val="40000"/>
              </a:prstClr>
            </a:outerShdw>
          </a:effectLst>
        </p:spPr>
      </p:pic>
      <p:pic>
        <p:nvPicPr>
          <p:cNvPr id="13" name="Рисунок 12">
            <a:extLst>
              <a:ext uri="{FF2B5EF4-FFF2-40B4-BE49-F238E27FC236}">
                <a16:creationId xmlns:a16="http://schemas.microsoft.com/office/drawing/2014/main" id="{E7701FA3-5633-9B57-CCA1-9CCF52B95FF7}"/>
              </a:ext>
            </a:extLst>
          </p:cNvPr>
          <p:cNvPicPr>
            <a:picLocks noChangeAspect="1"/>
          </p:cNvPicPr>
          <p:nvPr/>
        </p:nvPicPr>
        <p:blipFill>
          <a:blip r:embed="rId7"/>
          <a:stretch>
            <a:fillRect/>
          </a:stretch>
        </p:blipFill>
        <p:spPr>
          <a:xfrm>
            <a:off x="94912" y="2718036"/>
            <a:ext cx="2781339" cy="1562888"/>
          </a:xfrm>
          <a:prstGeom prst="rect">
            <a:avLst/>
          </a:prstGeom>
          <a:ln>
            <a:solidFill>
              <a:srgbClr val="3C2D91"/>
            </a:solidFill>
          </a:ln>
          <a:effectLst>
            <a:outerShdw blurRad="50800" dist="38100" dir="2700000" algn="tl" rotWithShape="0">
              <a:prstClr val="black">
                <a:alpha val="40000"/>
              </a:prstClr>
            </a:outerShdw>
          </a:effectLst>
        </p:spPr>
      </p:pic>
      <p:pic>
        <p:nvPicPr>
          <p:cNvPr id="15" name="Рисунок 14">
            <a:extLst>
              <a:ext uri="{FF2B5EF4-FFF2-40B4-BE49-F238E27FC236}">
                <a16:creationId xmlns:a16="http://schemas.microsoft.com/office/drawing/2014/main" id="{0E5AD3AD-9BFC-E12C-B607-021099DB5F33}"/>
              </a:ext>
            </a:extLst>
          </p:cNvPr>
          <p:cNvPicPr>
            <a:picLocks noChangeAspect="1"/>
          </p:cNvPicPr>
          <p:nvPr/>
        </p:nvPicPr>
        <p:blipFill>
          <a:blip r:embed="rId8"/>
          <a:stretch>
            <a:fillRect/>
          </a:stretch>
        </p:blipFill>
        <p:spPr>
          <a:xfrm>
            <a:off x="3399894" y="2789751"/>
            <a:ext cx="2473326" cy="1472790"/>
          </a:xfrm>
          <a:prstGeom prst="rect">
            <a:avLst/>
          </a:prstGeom>
          <a:ln>
            <a:solidFill>
              <a:srgbClr val="3C2D91"/>
            </a:solidFill>
          </a:ln>
          <a:effectLst>
            <a:outerShdw blurRad="50800" dist="38100" dir="2700000" algn="tl" rotWithShape="0">
              <a:prstClr val="black">
                <a:alpha val="40000"/>
              </a:prstClr>
            </a:outerShdw>
          </a:effectLst>
        </p:spPr>
      </p:pic>
      <p:pic>
        <p:nvPicPr>
          <p:cNvPr id="17" name="Рисунок 16">
            <a:extLst>
              <a:ext uri="{FF2B5EF4-FFF2-40B4-BE49-F238E27FC236}">
                <a16:creationId xmlns:a16="http://schemas.microsoft.com/office/drawing/2014/main" id="{CF503F15-3AC3-71E9-483F-7629173BA7E6}"/>
              </a:ext>
            </a:extLst>
          </p:cNvPr>
          <p:cNvPicPr>
            <a:picLocks noChangeAspect="1"/>
          </p:cNvPicPr>
          <p:nvPr/>
        </p:nvPicPr>
        <p:blipFill>
          <a:blip r:embed="rId9"/>
          <a:stretch>
            <a:fillRect/>
          </a:stretch>
        </p:blipFill>
        <p:spPr>
          <a:xfrm>
            <a:off x="6404661" y="2789751"/>
            <a:ext cx="2579540" cy="1454202"/>
          </a:xfrm>
          <a:prstGeom prst="rect">
            <a:avLst/>
          </a:prstGeom>
          <a:ln>
            <a:solidFill>
              <a:srgbClr val="3C2D91"/>
            </a:solidFill>
          </a:ln>
          <a:effectLst>
            <a:outerShdw blurRad="50800" dist="38100" dir="2700000" algn="tl" rotWithShape="0">
              <a:prstClr val="black">
                <a:alpha val="40000"/>
              </a:prstClr>
            </a:outerShdw>
          </a:effectLst>
        </p:spPr>
      </p:pic>
      <p:pic>
        <p:nvPicPr>
          <p:cNvPr id="19" name="Рисунок 18">
            <a:extLst>
              <a:ext uri="{FF2B5EF4-FFF2-40B4-BE49-F238E27FC236}">
                <a16:creationId xmlns:a16="http://schemas.microsoft.com/office/drawing/2014/main" id="{B934CCAC-3588-87F8-DC19-C91D9A105EA0}"/>
              </a:ext>
            </a:extLst>
          </p:cNvPr>
          <p:cNvPicPr>
            <a:picLocks noChangeAspect="1"/>
          </p:cNvPicPr>
          <p:nvPr/>
        </p:nvPicPr>
        <p:blipFill>
          <a:blip r:embed="rId10"/>
          <a:stretch>
            <a:fillRect/>
          </a:stretch>
        </p:blipFill>
        <p:spPr>
          <a:xfrm>
            <a:off x="9407396" y="2789750"/>
            <a:ext cx="2579540" cy="1445362"/>
          </a:xfrm>
          <a:prstGeom prst="rect">
            <a:avLst/>
          </a:prstGeom>
          <a:ln>
            <a:solidFill>
              <a:srgbClr val="3C2D91"/>
            </a:solidFill>
          </a:ln>
          <a:effectLst>
            <a:outerShdw blurRad="50800" dist="38100" dir="2700000" algn="tl" rotWithShape="0">
              <a:prstClr val="black">
                <a:alpha val="40000"/>
              </a:prstClr>
            </a:outerShdw>
          </a:effectLst>
        </p:spPr>
      </p:pic>
      <p:pic>
        <p:nvPicPr>
          <p:cNvPr id="6" name="Рисунок 5">
            <a:extLst>
              <a:ext uri="{FF2B5EF4-FFF2-40B4-BE49-F238E27FC236}">
                <a16:creationId xmlns:a16="http://schemas.microsoft.com/office/drawing/2014/main" id="{6EB99874-D363-7018-B58C-328BDA152E74}"/>
              </a:ext>
            </a:extLst>
          </p:cNvPr>
          <p:cNvPicPr>
            <a:picLocks noChangeAspect="1"/>
          </p:cNvPicPr>
          <p:nvPr/>
        </p:nvPicPr>
        <p:blipFill rotWithShape="1">
          <a:blip r:embed="rId11"/>
          <a:srcRect l="5918"/>
          <a:stretch/>
        </p:blipFill>
        <p:spPr>
          <a:xfrm>
            <a:off x="94911" y="4715992"/>
            <a:ext cx="2765751" cy="1562888"/>
          </a:xfrm>
          <a:prstGeom prst="rect">
            <a:avLst/>
          </a:prstGeom>
          <a:ln>
            <a:solidFill>
              <a:srgbClr val="3C2D91"/>
            </a:solidFill>
          </a:ln>
          <a:effectLst>
            <a:outerShdw blurRad="50800" dist="38100" dir="2700000" algn="tl" rotWithShape="0">
              <a:prstClr val="black">
                <a:alpha val="40000"/>
              </a:prstClr>
            </a:outerShdw>
          </a:effectLst>
        </p:spPr>
      </p:pic>
      <p:pic>
        <p:nvPicPr>
          <p:cNvPr id="10" name="Рисунок 9">
            <a:extLst>
              <a:ext uri="{FF2B5EF4-FFF2-40B4-BE49-F238E27FC236}">
                <a16:creationId xmlns:a16="http://schemas.microsoft.com/office/drawing/2014/main" id="{E106FF57-AB39-C359-BD89-5736B443C033}"/>
              </a:ext>
            </a:extLst>
          </p:cNvPr>
          <p:cNvPicPr>
            <a:picLocks noChangeAspect="1"/>
          </p:cNvPicPr>
          <p:nvPr/>
        </p:nvPicPr>
        <p:blipFill>
          <a:blip r:embed="rId12"/>
          <a:stretch>
            <a:fillRect/>
          </a:stretch>
        </p:blipFill>
        <p:spPr>
          <a:xfrm>
            <a:off x="3399895" y="4662986"/>
            <a:ext cx="2451551" cy="1597362"/>
          </a:xfrm>
          <a:prstGeom prst="rect">
            <a:avLst/>
          </a:prstGeom>
          <a:ln>
            <a:solidFill>
              <a:srgbClr val="3C2D91"/>
            </a:solidFill>
          </a:ln>
          <a:effectLst>
            <a:outerShdw blurRad="50800" dist="38100" dir="2700000" algn="tl" rotWithShape="0">
              <a:prstClr val="black">
                <a:alpha val="40000"/>
              </a:prstClr>
            </a:outerShdw>
          </a:effectLst>
        </p:spPr>
      </p:pic>
      <p:pic>
        <p:nvPicPr>
          <p:cNvPr id="14" name="Рисунок 13">
            <a:extLst>
              <a:ext uri="{FF2B5EF4-FFF2-40B4-BE49-F238E27FC236}">
                <a16:creationId xmlns:a16="http://schemas.microsoft.com/office/drawing/2014/main" id="{F1166C8B-023A-4D94-0C57-0F9C75730A63}"/>
              </a:ext>
            </a:extLst>
          </p:cNvPr>
          <p:cNvPicPr>
            <a:picLocks noChangeAspect="1"/>
          </p:cNvPicPr>
          <p:nvPr/>
        </p:nvPicPr>
        <p:blipFill>
          <a:blip r:embed="rId13"/>
          <a:stretch>
            <a:fillRect/>
          </a:stretch>
        </p:blipFill>
        <p:spPr>
          <a:xfrm>
            <a:off x="9405145" y="4662986"/>
            <a:ext cx="2581791" cy="1572975"/>
          </a:xfrm>
          <a:prstGeom prst="rect">
            <a:avLst/>
          </a:prstGeom>
          <a:ln>
            <a:solidFill>
              <a:srgbClr val="3C2D91"/>
            </a:solidFill>
          </a:ln>
          <a:effectLst>
            <a:outerShdw blurRad="50800" dist="38100" dir="2700000" algn="tl" rotWithShape="0">
              <a:prstClr val="black">
                <a:alpha val="40000"/>
              </a:prstClr>
            </a:outerShdw>
          </a:effectLst>
        </p:spPr>
      </p:pic>
      <p:pic>
        <p:nvPicPr>
          <p:cNvPr id="18" name="Рисунок 17">
            <a:extLst>
              <a:ext uri="{FF2B5EF4-FFF2-40B4-BE49-F238E27FC236}">
                <a16:creationId xmlns:a16="http://schemas.microsoft.com/office/drawing/2014/main" id="{8E2F8D5F-FDF7-468B-E5B5-902470D05197}"/>
              </a:ext>
            </a:extLst>
          </p:cNvPr>
          <p:cNvPicPr>
            <a:picLocks noChangeAspect="1"/>
          </p:cNvPicPr>
          <p:nvPr/>
        </p:nvPicPr>
        <p:blipFill>
          <a:blip r:embed="rId14"/>
          <a:stretch>
            <a:fillRect/>
          </a:stretch>
        </p:blipFill>
        <p:spPr>
          <a:xfrm>
            <a:off x="6404662" y="4662986"/>
            <a:ext cx="2579539" cy="1597362"/>
          </a:xfrm>
          <a:prstGeom prst="rect">
            <a:avLst/>
          </a:prstGeom>
          <a:ln>
            <a:solidFill>
              <a:srgbClr val="3C2D91"/>
            </a:solidFill>
          </a:ln>
          <a:effectLst>
            <a:outerShdw blurRad="50800" dist="38100" dir="2700000" algn="tl" rotWithShape="0">
              <a:prstClr val="black">
                <a:alpha val="40000"/>
              </a:prstClr>
            </a:outerShdw>
          </a:effectLst>
        </p:spPr>
      </p:pic>
      <p:sp>
        <p:nvSpPr>
          <p:cNvPr id="8" name="Прямоугольник 7">
            <a:extLst>
              <a:ext uri="{FF2B5EF4-FFF2-40B4-BE49-F238E27FC236}">
                <a16:creationId xmlns:a16="http://schemas.microsoft.com/office/drawing/2014/main" id="{70D3087D-0435-D622-56CA-B1E5B9BF2609}"/>
              </a:ext>
            </a:extLst>
          </p:cNvPr>
          <p:cNvSpPr/>
          <p:nvPr/>
        </p:nvSpPr>
        <p:spPr>
          <a:xfrm>
            <a:off x="0" y="579120"/>
            <a:ext cx="12192000" cy="5588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732696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61329</TotalTime>
  <Words>4156</Words>
  <Application>Microsoft Office PowerPoint</Application>
  <PresentationFormat>Широкоэкранный</PresentationFormat>
  <Paragraphs>331</Paragraphs>
  <Slides>34</Slides>
  <Notes>34</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34</vt:i4>
      </vt:variant>
    </vt:vector>
  </HeadingPairs>
  <TitlesOfParts>
    <vt:vector size="41" baseType="lpstr">
      <vt:lpstr>Arial</vt:lpstr>
      <vt:lpstr>Calibri</vt:lpstr>
      <vt:lpstr>Calibri Light</vt:lpstr>
      <vt:lpstr>Franklin Gothic Book</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Вербицкий Иван Владимирович</dc:creator>
  <cp:lastModifiedBy>Иван</cp:lastModifiedBy>
  <cp:revision>702</cp:revision>
  <cp:lastPrinted>2023-04-21T11:41:47Z</cp:lastPrinted>
  <dcterms:created xsi:type="dcterms:W3CDTF">2017-04-01T10:37:14Z</dcterms:created>
  <dcterms:modified xsi:type="dcterms:W3CDTF">2023-04-24T18:46:17Z</dcterms:modified>
</cp:coreProperties>
</file>