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  <p:sldMasterId id="2147483655" r:id="rId4"/>
  </p:sldMasterIdLst>
  <p:sldIdLst>
    <p:sldId id="256" r:id="rId5"/>
    <p:sldId id="361" r:id="rId6"/>
    <p:sldId id="354" r:id="rId7"/>
    <p:sldId id="344" r:id="rId8"/>
    <p:sldId id="345" r:id="rId9"/>
    <p:sldId id="346" r:id="rId10"/>
    <p:sldId id="347" r:id="rId11"/>
    <p:sldId id="348" r:id="rId12"/>
    <p:sldId id="355" r:id="rId13"/>
    <p:sldId id="363" r:id="rId14"/>
    <p:sldId id="365" r:id="rId15"/>
    <p:sldId id="356" r:id="rId16"/>
    <p:sldId id="357" r:id="rId17"/>
    <p:sldId id="339" r:id="rId18"/>
    <p:sldId id="366" r:id="rId19"/>
    <p:sldId id="349" r:id="rId20"/>
    <p:sldId id="338" r:id="rId21"/>
    <p:sldId id="350" r:id="rId22"/>
    <p:sldId id="352" r:id="rId23"/>
    <p:sldId id="351" r:id="rId24"/>
    <p:sldId id="362" r:id="rId25"/>
    <p:sldId id="359" r:id="rId26"/>
    <p:sldId id="294" r:id="rId27"/>
    <p:sldId id="36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822C8B-8288-418A-B613-EB08F1AEA224}">
          <p14:sldIdLst>
            <p14:sldId id="256"/>
            <p14:sldId id="361"/>
            <p14:sldId id="354"/>
            <p14:sldId id="344"/>
            <p14:sldId id="345"/>
            <p14:sldId id="346"/>
            <p14:sldId id="347"/>
            <p14:sldId id="348"/>
            <p14:sldId id="355"/>
            <p14:sldId id="363"/>
            <p14:sldId id="365"/>
            <p14:sldId id="356"/>
            <p14:sldId id="357"/>
            <p14:sldId id="339"/>
            <p14:sldId id="366"/>
            <p14:sldId id="349"/>
            <p14:sldId id="338"/>
            <p14:sldId id="350"/>
            <p14:sldId id="352"/>
            <p14:sldId id="351"/>
            <p14:sldId id="362"/>
            <p14:sldId id="359"/>
            <p14:sldId id="294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2060"/>
    <a:srgbClr val="B8DCF2"/>
    <a:srgbClr val="B0D5EF"/>
    <a:srgbClr val="5B9BD5"/>
    <a:srgbClr val="8BC145"/>
    <a:srgbClr val="ED7D31"/>
    <a:srgbClr val="EC8514"/>
    <a:srgbClr val="7BB8DA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395" autoAdjust="0"/>
  </p:normalViewPr>
  <p:slideViewPr>
    <p:cSldViewPr snapToGrid="0">
      <p:cViewPr varScale="1">
        <p:scale>
          <a:sx n="113" d="100"/>
          <a:sy n="113" d="100"/>
        </p:scale>
        <p:origin x="165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22\&#1042;&#1086;&#1089;&#1090;&#1088;&#1077;&#1073;&#1086;&#1074;&#1072;&#1085;&#1085;&#1086;&#1089;&#1090;&#1100;%20&#1088;&#1077;&#1089;&#1091;&#1088;&#1089;&#1072;%20&#1042;&#1057;&#1045;&#1043;&#1045;&#1048;_&#1059;&#1095;&#1072;&#1089;&#1090;&#1082;&#1080;_&#1083;&#1080;&#1094;&#1077;&#1085;&#1079;&#1080;&#1080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22\&#1042;&#1086;&#1089;&#1090;&#1088;&#1077;&#1073;&#1086;&#1074;&#1072;&#1085;&#1085;&#1086;&#1089;&#1090;&#1100;%20&#1088;&#1077;&#1089;&#1091;&#1088;&#1089;&#1072;%20&#1042;&#1057;&#1045;&#1043;&#1045;&#1048;_&#1059;&#1095;&#1072;&#1089;&#1090;&#1082;&#1080;_&#1083;&#1080;&#1094;&#1077;&#1085;&#1079;&#1080;&#1080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22\&#1042;&#1086;&#1089;&#1090;&#1088;&#1077;&#1073;&#1086;&#1074;&#1072;&#1085;&#1085;&#1086;&#1089;&#1090;&#1100;%20&#1088;&#1077;&#1089;&#1091;&#1088;&#1089;&#1072;%20&#1042;&#1057;&#1045;&#1043;&#1045;&#1048;_&#1059;&#1095;&#1072;&#1089;&#1090;&#1082;&#1080;_&#1083;&#1080;&#1094;&#1077;&#1085;&#1079;&#1080;&#108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22\&#1042;&#1086;&#1089;&#1090;&#1088;&#1077;&#1073;&#1086;&#1074;&#1072;&#1085;&#1085;&#1086;&#1089;&#1090;&#1100;%20&#1088;&#1077;&#1089;&#1091;&#1088;&#1089;&#1072;%20&#1042;&#1057;&#1045;&#1043;&#1045;&#1048;_&#1059;&#1095;&#1072;&#1089;&#1090;&#1082;&#1080;_&#1083;&#1080;&#1094;&#1077;&#1085;&#1079;&#1080;&#108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22\&#1042;&#1086;&#1089;&#1090;&#1088;&#1077;&#1073;&#1086;&#1074;&#1072;&#1085;&#1085;&#1086;&#1089;&#1090;&#1100;%20&#1088;&#1077;&#1089;&#1091;&#1088;&#1089;&#1072;%20&#1042;&#1057;&#1045;&#1043;&#1045;&#1048;_&#1059;&#1095;&#1072;&#1089;&#1090;&#1082;&#1080;_&#1083;&#1080;&#1094;&#1077;&#1085;&#1079;&#1080;&#108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22\&#1042;&#1086;&#1089;&#1090;&#1088;&#1077;&#1073;&#1086;&#1074;&#1072;&#1085;&#1085;&#1086;&#1089;&#1090;&#1100;%20&#1088;&#1077;&#1089;&#1091;&#1088;&#1089;&#1072;%20&#1042;&#1057;&#1045;&#1043;&#1045;&#1048;_&#1059;&#1095;&#1072;&#1089;&#1090;&#1082;&#1080;_&#1083;&#1080;&#1094;&#1077;&#1085;&#1079;&#1080;&#1080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22\&#1042;&#1086;&#1089;&#1090;&#1088;&#1077;&#1073;&#1086;&#1074;&#1072;&#1085;&#1085;&#1086;&#1089;&#1090;&#1100;%20&#1088;&#1077;&#1089;&#1091;&#1088;&#1089;&#1072;%20&#1042;&#1057;&#1045;&#1043;&#1045;&#1048;_&#1059;&#1095;&#1072;&#1089;&#1090;&#1082;&#1080;_&#1083;&#1080;&#1094;&#1077;&#1085;&#1079;&#1080;&#1080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22\&#1042;&#1086;&#1089;&#1090;&#1088;&#1077;&#1073;&#1086;&#1074;&#1072;&#1085;&#1085;&#1086;&#1089;&#1090;&#1100;%20&#1088;&#1077;&#1089;&#1091;&#1088;&#1089;&#1072;%20&#1042;&#1057;&#1045;&#1043;&#1045;&#1048;_&#1059;&#1095;&#1072;&#1089;&#1090;&#1082;&#1080;_&#1083;&#1080;&#1094;&#1077;&#1085;&#1079;&#1080;&#1080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2457243332208834E-2"/>
          <c:y val="1.5991216163468002E-2"/>
          <c:w val="0.92859406466914052"/>
          <c:h val="0.533764970254659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Лист1!$S$10:$S$11</c:f>
              <c:strCache>
                <c:ptCount val="2"/>
                <c:pt idx="0">
                  <c:v>Минерагениечские зоны и области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h="317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Лист1!$R$12:$R$17</c:f>
              <c:strCache>
                <c:ptCount val="6"/>
                <c:pt idx="0">
                  <c:v>Марганец</c:v>
                </c:pt>
                <c:pt idx="1">
                  <c:v>Титан</c:v>
                </c:pt>
                <c:pt idx="2">
                  <c:v>Литий</c:v>
                </c:pt>
                <c:pt idx="3">
                  <c:v>TR Y</c:v>
                </c:pt>
                <c:pt idx="4">
                  <c:v>Цирконий</c:v>
                </c:pt>
                <c:pt idx="5">
                  <c:v>Хром</c:v>
                </c:pt>
              </c:strCache>
            </c:strRef>
          </c:cat>
          <c:val>
            <c:numRef>
              <c:f>Лист1!$S$12:$S$17</c:f>
              <c:numCache>
                <c:formatCode>General</c:formatCode>
                <c:ptCount val="6"/>
                <c:pt idx="0">
                  <c:v>22</c:v>
                </c:pt>
                <c:pt idx="1">
                  <c:v>21</c:v>
                </c:pt>
                <c:pt idx="2">
                  <c:v>4</c:v>
                </c:pt>
                <c:pt idx="3">
                  <c:v>24</c:v>
                </c:pt>
                <c:pt idx="4">
                  <c:v>8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C5-410E-8A93-76F289F782B6}"/>
            </c:ext>
          </c:extLst>
        </c:ser>
        <c:ser>
          <c:idx val="1"/>
          <c:order val="1"/>
          <c:tx>
            <c:strRef>
              <c:f>Лист1!$T$10:$T$11</c:f>
              <c:strCache>
                <c:ptCount val="2"/>
                <c:pt idx="0">
                  <c:v>Рудные районы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9700" h="317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Лист1!$R$12:$R$17</c:f>
              <c:strCache>
                <c:ptCount val="6"/>
                <c:pt idx="0">
                  <c:v>Марганец</c:v>
                </c:pt>
                <c:pt idx="1">
                  <c:v>Титан</c:v>
                </c:pt>
                <c:pt idx="2">
                  <c:v>Литий</c:v>
                </c:pt>
                <c:pt idx="3">
                  <c:v>TR Y</c:v>
                </c:pt>
                <c:pt idx="4">
                  <c:v>Цирконий</c:v>
                </c:pt>
                <c:pt idx="5">
                  <c:v>Хром</c:v>
                </c:pt>
              </c:strCache>
            </c:strRef>
          </c:cat>
          <c:val>
            <c:numRef>
              <c:f>Лист1!$T$12:$T$17</c:f>
              <c:numCache>
                <c:formatCode>General</c:formatCode>
                <c:ptCount val="6"/>
                <c:pt idx="0">
                  <c:v>38</c:v>
                </c:pt>
                <c:pt idx="1">
                  <c:v>47</c:v>
                </c:pt>
                <c:pt idx="2">
                  <c:v>8</c:v>
                </c:pt>
                <c:pt idx="3">
                  <c:v>40</c:v>
                </c:pt>
                <c:pt idx="4">
                  <c:v>35</c:v>
                </c:pt>
                <c:pt idx="5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C5-410E-8A93-76F289F782B6}"/>
            </c:ext>
          </c:extLst>
        </c:ser>
        <c:ser>
          <c:idx val="2"/>
          <c:order val="2"/>
          <c:tx>
            <c:strRef>
              <c:f>Лист1!$U$10:$U$11</c:f>
              <c:strCache>
                <c:ptCount val="2"/>
                <c:pt idx="0">
                  <c:v>Рудные узлы и зоны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0800" h="444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Лист1!$R$12:$R$17</c:f>
              <c:strCache>
                <c:ptCount val="6"/>
                <c:pt idx="0">
                  <c:v>Марганец</c:v>
                </c:pt>
                <c:pt idx="1">
                  <c:v>Титан</c:v>
                </c:pt>
                <c:pt idx="2">
                  <c:v>Литий</c:v>
                </c:pt>
                <c:pt idx="3">
                  <c:v>TR Y</c:v>
                </c:pt>
                <c:pt idx="4">
                  <c:v>Цирконий</c:v>
                </c:pt>
                <c:pt idx="5">
                  <c:v>Хром</c:v>
                </c:pt>
              </c:strCache>
            </c:strRef>
          </c:cat>
          <c:val>
            <c:numRef>
              <c:f>Лист1!$U$12:$U$17</c:f>
              <c:numCache>
                <c:formatCode>General</c:formatCode>
                <c:ptCount val="6"/>
                <c:pt idx="0">
                  <c:v>88</c:v>
                </c:pt>
                <c:pt idx="1">
                  <c:v>88</c:v>
                </c:pt>
                <c:pt idx="2">
                  <c:v>26</c:v>
                </c:pt>
                <c:pt idx="3">
                  <c:v>116</c:v>
                </c:pt>
                <c:pt idx="4">
                  <c:v>79</c:v>
                </c:pt>
                <c:pt idx="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C5-410E-8A93-76F289F78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9440864"/>
        <c:axId val="379436384"/>
      </c:barChart>
      <c:catAx>
        <c:axId val="37944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9436384"/>
        <c:crosses val="autoZero"/>
        <c:auto val="1"/>
        <c:lblAlgn val="ctr"/>
        <c:lblOffset val="100"/>
        <c:noMultiLvlLbl val="0"/>
      </c:catAx>
      <c:valAx>
        <c:axId val="379436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944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182358593757986E-2"/>
          <c:y val="0.62867724521291835"/>
          <c:w val="0.85024586957375781"/>
          <c:h val="0.217492718484677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sysClr val="windowText" lastClr="000000">
          <a:lumMod val="50000"/>
          <a:lumOff val="50000"/>
          <a:alpha val="40000"/>
        </a:sys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987409130786393E-2"/>
          <c:y val="0.16513542551915456"/>
          <c:w val="0.77313700826078746"/>
          <c:h val="0.7345516908730372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F6-49BD-8AD8-95E26A21DD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F6-49BD-8AD8-95E26A21DD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F6-49BD-8AD8-95E26A21DD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F6-49BD-8AD8-95E26A21DD5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DF6-49BD-8AD8-95E26A21DD5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DF6-49BD-8AD8-95E26A21DD5F}"/>
              </c:ext>
            </c:extLst>
          </c:dPt>
          <c:dLbls>
            <c:dLbl>
              <c:idx val="0"/>
              <c:layout>
                <c:manualLayout>
                  <c:x val="-7.0916154170386617E-2"/>
                  <c:y val="-1.52243651091392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7116A5A-F528-4829-9656-CC9D917AFAD1}" type="CATEGORYNAME">
                      <a:rPr lang="ru-RU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>
                        <a:defRPr sz="1000"/>
                      </a:pPr>
                      <a:t>[ИМЯ КАТЕГОРИИ]</a:t>
                    </a:fld>
                    <a:r>
                      <a:rPr lang="ru-RU" sz="10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; </a:t>
                    </a:r>
                    <a:fld id="{39EE3354-39E6-428F-9E0C-6C6367CF3A9F}" type="VALUE">
                      <a:rPr lang="ru-RU" sz="10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>
                        <a:defRPr sz="1000"/>
                      </a:pPr>
                      <a:t>[ЗНАЧЕНИЕ]</a:t>
                    </a:fld>
                    <a:r>
                      <a:rPr lang="ru-RU" sz="10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 ном. листов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72575918751194"/>
                      <c:h val="0.158816929061851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DF6-49BD-8AD8-95E26A21DD5F}"/>
                </c:ext>
              </c:extLst>
            </c:dLbl>
            <c:dLbl>
              <c:idx val="1"/>
              <c:layout>
                <c:manualLayout>
                  <c:x val="-1.9624486535702156E-2"/>
                  <c:y val="-0.1045216700396506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7416CCC-5764-4B18-BC1F-62E5DD3637B2}" type="CATEGORYNAME">
                      <a:rPr lang="ru-RU" sz="1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>
                        <a:defRPr sz="1000"/>
                      </a:pPr>
                      <a:t>[ИМЯ КАТЕГОРИИ]</a:t>
                    </a:fld>
                    <a:r>
                      <a:rPr lang="ru-RU" sz="10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; </a:t>
                    </a:r>
                    <a:fld id="{A3D95DA4-8DEE-475A-81C0-6CB69F6CEB20}" type="VALUE">
                      <a:rPr lang="ru-RU" sz="10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>
                        <a:defRPr sz="1000"/>
                      </a:pPr>
                      <a:t>[ЗНАЧЕНИЕ]</a:t>
                    </a:fld>
                    <a:r>
                      <a:rPr lang="ru-RU" sz="10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 ном. листов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847606307597982"/>
                      <c:h val="0.361763802650238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DF6-49BD-8AD8-95E26A21DD5F}"/>
                </c:ext>
              </c:extLst>
            </c:dLbl>
            <c:dLbl>
              <c:idx val="2"/>
              <c:layout>
                <c:manualLayout>
                  <c:x val="-6.865541774669795E-2"/>
                  <c:y val="1.7125656200633523E-2"/>
                </c:manualLayout>
              </c:layout>
              <c:tx>
                <c:rich>
                  <a:bodyPr/>
                  <a:lstStyle/>
                  <a:p>
                    <a:fld id="{612FB360-53B1-430D-BAB8-6ED3985111EC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fld id="{BAC1CF76-1B5B-4BF2-94F3-F7C7ADAC5FFD}" type="VALUE">
                      <a:rPr lang="ru-RU" baseline="0"/>
                      <a:pPr/>
                      <a:t>[ЗНАЧЕНИЕ]</a:t>
                    </a:fld>
                    <a:r>
                      <a:rPr lang="ru-RU" baseline="0"/>
                      <a:t> ном. листов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DF6-49BD-8AD8-95E26A21DD5F}"/>
                </c:ext>
              </c:extLst>
            </c:dLbl>
            <c:dLbl>
              <c:idx val="3"/>
              <c:layout>
                <c:manualLayout>
                  <c:x val="4.7504782007923366E-3"/>
                  <c:y val="3.155866737784301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Редкие земли итриевой группы; 14 ном. листов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34840750814718"/>
                      <c:h val="0.2173148148148148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EDF6-49BD-8AD8-95E26A21DD5F}"/>
                </c:ext>
              </c:extLst>
            </c:dLbl>
            <c:dLbl>
              <c:idx val="4"/>
              <c:layout>
                <c:manualLayout>
                  <c:x val="1.2202555788248595E-2"/>
                  <c:y val="-9.2236862588971485E-2"/>
                </c:manualLayout>
              </c:layout>
              <c:tx>
                <c:rich>
                  <a:bodyPr/>
                  <a:lstStyle/>
                  <a:p>
                    <a:fld id="{FF872349-DE69-473E-A5BE-3DDEAE6AE2BE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fld id="{6B69E137-68CF-44CE-B277-A66538FDE23B}" type="VALUE">
                      <a:rPr lang="ru-RU" baseline="0"/>
                      <a:pPr/>
                      <a:t>[ЗНАЧЕНИЕ]</a:t>
                    </a:fld>
                    <a:r>
                      <a:rPr lang="ru-RU" baseline="0"/>
                      <a:t> ном. листа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DF6-49BD-8AD8-95E26A21DD5F}"/>
                </c:ext>
              </c:extLst>
            </c:dLbl>
            <c:dLbl>
              <c:idx val="5"/>
              <c:layout>
                <c:manualLayout>
                  <c:x val="0.14084161126839095"/>
                  <c:y val="-1.3834763767771961E-2"/>
                </c:manualLayout>
              </c:layout>
              <c:tx>
                <c:rich>
                  <a:bodyPr/>
                  <a:lstStyle/>
                  <a:p>
                    <a:fld id="{CF432ECD-E799-4FCC-AB27-FAB8942005B7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fld id="{9BBDCF7E-A73F-44E3-8ACF-EF50E50B5E4A}" type="VALUE">
                      <a:rPr lang="ru-RU" baseline="0"/>
                      <a:pPr/>
                      <a:t>[ЗНАЧЕНИЕ]</a:t>
                    </a:fld>
                    <a:r>
                      <a:rPr lang="ru-RU" baseline="0"/>
                      <a:t> ном. листов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DF6-49BD-8AD8-95E26A21DD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Лист1!$Z$12:$Z$17</c:f>
              <c:strCache>
                <c:ptCount val="6"/>
                <c:pt idx="0">
                  <c:v>Марганец</c:v>
                </c:pt>
                <c:pt idx="1">
                  <c:v>Титан</c:v>
                </c:pt>
                <c:pt idx="2">
                  <c:v>Литий</c:v>
                </c:pt>
                <c:pt idx="3">
                  <c:v>TR Y</c:v>
                </c:pt>
                <c:pt idx="4">
                  <c:v>Цирконий</c:v>
                </c:pt>
                <c:pt idx="5">
                  <c:v>Хром</c:v>
                </c:pt>
              </c:strCache>
            </c:strRef>
          </c:cat>
          <c:val>
            <c:numRef>
              <c:f>Лист1!$AA$12:$AA$17</c:f>
              <c:numCache>
                <c:formatCode>General</c:formatCode>
                <c:ptCount val="6"/>
                <c:pt idx="0">
                  <c:v>8</c:v>
                </c:pt>
                <c:pt idx="1">
                  <c:v>7</c:v>
                </c:pt>
                <c:pt idx="2">
                  <c:v>6</c:v>
                </c:pt>
                <c:pt idx="3">
                  <c:v>14</c:v>
                </c:pt>
                <c:pt idx="4">
                  <c:v>4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DF6-49BD-8AD8-95E26A21D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>
      <a:outerShdw blurRad="50800" dist="38100" dir="2700000" algn="tl" rotWithShape="0">
        <a:sysClr val="windowText" lastClr="000000">
          <a:lumMod val="50000"/>
          <a:lumOff val="50000"/>
          <a:alpha val="40000"/>
        </a:sys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93795334372392"/>
          <c:y val="0.1393147998159075"/>
          <c:w val="0.47496972428736672"/>
          <c:h val="0.7213704003681850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DF-4B26-84C2-B7725927FAF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DF-4B26-84C2-B7725927FAF2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DF-4B26-84C2-B7725927FAF2}"/>
              </c:ext>
            </c:extLst>
          </c:dPt>
          <c:dLbls>
            <c:dLbl>
              <c:idx val="2"/>
              <c:layout>
                <c:manualLayout>
                  <c:x val="0.15555543487508666"/>
                  <c:y val="0.10868000512467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FDF-4B26-84C2-B7725927FA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Лист1!$AA$18:$AC$18</c:f>
              <c:strCache>
                <c:ptCount val="3"/>
                <c:pt idx="0">
                  <c:v>Р1</c:v>
                </c:pt>
                <c:pt idx="1">
                  <c:v>Р2</c:v>
                </c:pt>
                <c:pt idx="2">
                  <c:v>Р3</c:v>
                </c:pt>
              </c:strCache>
            </c:strRef>
          </c:cat>
          <c:val>
            <c:numRef>
              <c:f>Лист1!$AA$19:$AC$19</c:f>
              <c:numCache>
                <c:formatCode>General</c:formatCode>
                <c:ptCount val="3"/>
                <c:pt idx="0">
                  <c:v>685.6</c:v>
                </c:pt>
                <c:pt idx="1">
                  <c:v>595.4</c:v>
                </c:pt>
                <c:pt idx="2">
                  <c:v>3076.3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DF-4B26-84C2-B7725927F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16-4D5E-A04B-80754127A3B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16-4D5E-A04B-80754127A3B3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16-4D5E-A04B-80754127A3B3}"/>
              </c:ext>
            </c:extLst>
          </c:dPt>
          <c:dLbls>
            <c:dLbl>
              <c:idx val="0"/>
              <c:layout>
                <c:manualLayout>
                  <c:x val="-0.10996277376094969"/>
                  <c:y val="9.78357931572170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26888799970901"/>
                      <c:h val="0.19387499327500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D16-4D5E-A04B-80754127A3B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D16-4D5E-A04B-80754127A3B3}"/>
                </c:ext>
              </c:extLst>
            </c:dLbl>
            <c:dLbl>
              <c:idx val="2"/>
              <c:layout>
                <c:manualLayout>
                  <c:x val="0.13265096549080391"/>
                  <c:y val="1.4705738502697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03006858188554"/>
                      <c:h val="0.122401704970630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D16-4D5E-A04B-80754127A3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Лист1!$AA$18:$AC$18</c:f>
              <c:strCache>
                <c:ptCount val="3"/>
                <c:pt idx="0">
                  <c:v>Р1</c:v>
                </c:pt>
                <c:pt idx="1">
                  <c:v>Р2</c:v>
                </c:pt>
                <c:pt idx="2">
                  <c:v>Р3</c:v>
                </c:pt>
              </c:strCache>
            </c:strRef>
          </c:cat>
          <c:val>
            <c:numRef>
              <c:f>Лист1!$AA$23:$AC$23</c:f>
              <c:numCache>
                <c:formatCode>General</c:formatCode>
                <c:ptCount val="3"/>
                <c:pt idx="0">
                  <c:v>3450.9</c:v>
                </c:pt>
                <c:pt idx="1">
                  <c:v>34247.199999999997</c:v>
                </c:pt>
                <c:pt idx="2">
                  <c:v>242796.2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16-4D5E-A04B-80754127A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2880341756603"/>
          <c:y val="0.15551123577530582"/>
          <c:w val="0.75478228719002971"/>
          <c:h val="0.7228394995893903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67-46BB-80FF-2F504E43233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67-46BB-80FF-2F504E43233E}"/>
              </c:ext>
            </c:extLst>
          </c:dPt>
          <c:dPt>
            <c:idx val="2"/>
            <c:bubble3D val="0"/>
            <c:spPr>
              <a:solidFill>
                <a:schemeClr val="accent5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67-46BB-80FF-2F504E43233E}"/>
              </c:ext>
            </c:extLst>
          </c:dPt>
          <c:dLbls>
            <c:dLbl>
              <c:idx val="2"/>
              <c:layout>
                <c:manualLayout>
                  <c:x val="0.25104432434358737"/>
                  <c:y val="0.155765067244008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38986512597041"/>
                      <c:h val="0.16910668387316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267-46BB-80FF-2F504E4323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Лист1!$AA$18:$AC$18</c:f>
              <c:strCache>
                <c:ptCount val="3"/>
                <c:pt idx="0">
                  <c:v>Р1</c:v>
                </c:pt>
                <c:pt idx="1">
                  <c:v>Р2</c:v>
                </c:pt>
                <c:pt idx="2">
                  <c:v>Р3</c:v>
                </c:pt>
              </c:strCache>
            </c:strRef>
          </c:cat>
          <c:val>
            <c:numRef>
              <c:f>Лист1!$AA$20:$AC$20</c:f>
              <c:numCache>
                <c:formatCode>General</c:formatCode>
                <c:ptCount val="3"/>
                <c:pt idx="0">
                  <c:v>526.9</c:v>
                </c:pt>
                <c:pt idx="1">
                  <c:v>1532.1</c:v>
                </c:pt>
                <c:pt idx="2">
                  <c:v>3520.3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67-46BB-80FF-2F504E4323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CC-4C35-8EB0-61C5FDB469D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CC-4C35-8EB0-61C5FDB469D8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7CC-4C35-8EB0-61C5FDB469D8}"/>
              </c:ext>
            </c:extLst>
          </c:dPt>
          <c:dLbls>
            <c:dLbl>
              <c:idx val="1"/>
              <c:layout>
                <c:manualLayout>
                  <c:x val="-0.11853239437083682"/>
                  <c:y val="0.145429680087421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CC-4C35-8EB0-61C5FDB469D8}"/>
                </c:ext>
              </c:extLst>
            </c:dLbl>
            <c:dLbl>
              <c:idx val="2"/>
              <c:layout>
                <c:manualLayout>
                  <c:x val="0.14137554675057082"/>
                  <c:y val="-0.26182577229867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760676328387953"/>
                      <c:h val="0.179796322418821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7CC-4C35-8EB0-61C5FDB469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Лист1!$AA$18:$AC$18</c:f>
              <c:strCache>
                <c:ptCount val="3"/>
                <c:pt idx="0">
                  <c:v>Р1</c:v>
                </c:pt>
                <c:pt idx="1">
                  <c:v>Р2</c:v>
                </c:pt>
                <c:pt idx="2">
                  <c:v>Р3</c:v>
                </c:pt>
              </c:strCache>
            </c:strRef>
          </c:cat>
          <c:val>
            <c:numRef>
              <c:f>Лист1!$AA$24:$AC$24</c:f>
              <c:numCache>
                <c:formatCode>General</c:formatCode>
                <c:ptCount val="3"/>
                <c:pt idx="0">
                  <c:v>318.2</c:v>
                </c:pt>
                <c:pt idx="1">
                  <c:v>840.4</c:v>
                </c:pt>
                <c:pt idx="2">
                  <c:v>1242.2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CC-4C35-8EB0-61C5FDB46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77-4DCD-BAFB-D4A0B74D0D7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77-4DCD-BAFB-D4A0B74D0D7D}"/>
              </c:ext>
            </c:extLst>
          </c:dPt>
          <c:dPt>
            <c:idx val="2"/>
            <c:bubble3D val="0"/>
            <c:spPr>
              <a:solidFill>
                <a:schemeClr val="accent5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77-4DCD-BAFB-D4A0B74D0D7D}"/>
              </c:ext>
            </c:extLst>
          </c:dPt>
          <c:dLbls>
            <c:dLbl>
              <c:idx val="0"/>
              <c:layout>
                <c:manualLayout>
                  <c:x val="-0.16291767859497741"/>
                  <c:y val="0.190110187701490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41788461528596"/>
                      <c:h val="0.143850042027460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877-4DCD-BAFB-D4A0B74D0D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Лист1!$AA$18:$AC$18</c:f>
              <c:strCache>
                <c:ptCount val="3"/>
                <c:pt idx="0">
                  <c:v>Р1</c:v>
                </c:pt>
                <c:pt idx="1">
                  <c:v>Р2</c:v>
                </c:pt>
                <c:pt idx="2">
                  <c:v>Р3</c:v>
                </c:pt>
              </c:strCache>
            </c:strRef>
          </c:cat>
          <c:val>
            <c:numRef>
              <c:f>Лист1!$AA$21:$AC$21</c:f>
              <c:numCache>
                <c:formatCode>General</c:formatCode>
                <c:ptCount val="3"/>
                <c:pt idx="0">
                  <c:v>1585.6</c:v>
                </c:pt>
                <c:pt idx="1">
                  <c:v>619.20000000000005</c:v>
                </c:pt>
                <c:pt idx="2">
                  <c:v>795.1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877-4DCD-BAFB-D4A0B74D0D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FF-40A7-87D0-71B5261BC8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FF-40A7-87D0-71B5261BC879}"/>
              </c:ext>
            </c:extLst>
          </c:dPt>
          <c:dPt>
            <c:idx val="2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FF-40A7-87D0-71B5261BC879}"/>
              </c:ext>
            </c:extLst>
          </c:dPt>
          <c:dLbls>
            <c:dLbl>
              <c:idx val="0"/>
              <c:layout>
                <c:manualLayout>
                  <c:x val="-0.13795878174551879"/>
                  <c:y val="-0.18309727543351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33442143557797"/>
                      <c:h val="0.169331072873142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0FF-40A7-87D0-71B5261BC879}"/>
                </c:ext>
              </c:extLst>
            </c:dLbl>
            <c:dLbl>
              <c:idx val="1"/>
              <c:layout>
                <c:manualLayout>
                  <c:x val="0.11726546689362922"/>
                  <c:y val="6.1032425144504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82418476519253"/>
                      <c:h val="0.169331072873142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0FF-40A7-87D0-71B5261BC879}"/>
                </c:ext>
              </c:extLst>
            </c:dLbl>
            <c:dLbl>
              <c:idx val="2"/>
              <c:layout>
                <c:manualLayout>
                  <c:x val="1.7244881664807303E-2"/>
                  <c:y val="-1.3562761143223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49529146837317"/>
                      <c:h val="0.169331072873142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0FF-40A7-87D0-71B5261BC8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Лист1!$AA$18:$AC$18</c:f>
              <c:strCache>
                <c:ptCount val="3"/>
                <c:pt idx="0">
                  <c:v>Р1</c:v>
                </c:pt>
                <c:pt idx="1">
                  <c:v>Р2</c:v>
                </c:pt>
                <c:pt idx="2">
                  <c:v>Р3</c:v>
                </c:pt>
              </c:strCache>
            </c:strRef>
          </c:cat>
          <c:val>
            <c:numRef>
              <c:f>Лист1!$AA$22:$AC$22</c:f>
              <c:numCache>
                <c:formatCode>General</c:formatCode>
                <c:ptCount val="3"/>
                <c:pt idx="0">
                  <c:v>15152.7</c:v>
                </c:pt>
                <c:pt idx="1">
                  <c:v>10520.6</c:v>
                </c:pt>
                <c:pt idx="2">
                  <c:v>7722.2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FF-40A7-87D0-71B5261BC8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0DDCCD-69E3-4D46-8151-FDB3146ADD9F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2335-A278-4495-87BC-DEC2A6718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947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12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651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520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86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177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B0B55E-A9FB-4EE0-910F-8F709222E0C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3735F-160F-45DF-9DD2-0F7D6ABDB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A7FCB-690A-4F95-94BE-08706D00CC5F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B68E60-D6D7-41A6-9166-ED80A00CA0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4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B55E-A9FB-4EE0-910F-8F709222E0C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735F-160F-45DF-9DD2-0F7D6ABDB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5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75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5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66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50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9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26">
            <a:extLst>
              <a:ext uri="{FF2B5EF4-FFF2-40B4-BE49-F238E27FC236}">
                <a16:creationId xmlns:a16="http://schemas.microsoft.com/office/drawing/2014/main" id="{D2CBCD58-4043-4DE0-ADC2-2C3FB30D60AA}"/>
              </a:ext>
            </a:extLst>
          </p:cNvPr>
          <p:cNvSpPr/>
          <p:nvPr userDrawn="1"/>
        </p:nvSpPr>
        <p:spPr>
          <a:xfrm>
            <a:off x="256478" y="6439938"/>
            <a:ext cx="11626129" cy="3315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Всероссийский научно−исследовательский геологический институт</a:t>
            </a:r>
            <a:r>
              <a:rPr lang="en-US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им. А.П.</a:t>
            </a:r>
            <a:r>
              <a:rPr lang="en-US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Карпинского</a:t>
            </a:r>
            <a:endParaRPr lang="ko-KR" altLang="en-US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7C8398-AC27-45B1-A391-BBBD979CCA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71277" y="101826"/>
            <a:ext cx="1311330" cy="563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92" y="6473115"/>
            <a:ext cx="938238" cy="2532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D80BE8-3354-4E9C-A0E7-AB04AE029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64974"/>
            <a:ext cx="5109991" cy="510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2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26">
            <a:extLst>
              <a:ext uri="{FF2B5EF4-FFF2-40B4-BE49-F238E27FC236}">
                <a16:creationId xmlns:a16="http://schemas.microsoft.com/office/drawing/2014/main" id="{D2CBCD58-4043-4DE0-ADC2-2C3FB30D60AA}"/>
              </a:ext>
            </a:extLst>
          </p:cNvPr>
          <p:cNvSpPr/>
          <p:nvPr userDrawn="1"/>
        </p:nvSpPr>
        <p:spPr>
          <a:xfrm>
            <a:off x="256478" y="6439938"/>
            <a:ext cx="11626129" cy="3315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Всероссийский научно−исследовательский геологический институт</a:t>
            </a:r>
            <a:r>
              <a:rPr lang="en-US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им. А.П.</a:t>
            </a:r>
            <a:r>
              <a:rPr lang="en-US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Карпинского</a:t>
            </a:r>
            <a:endParaRPr lang="ko-KR" altLang="en-US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92" y="6473115"/>
            <a:ext cx="938238" cy="2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6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26">
            <a:extLst>
              <a:ext uri="{FF2B5EF4-FFF2-40B4-BE49-F238E27FC236}">
                <a16:creationId xmlns:a16="http://schemas.microsoft.com/office/drawing/2014/main" id="{D2CBCD58-4043-4DE0-ADC2-2C3FB30D60AA}"/>
              </a:ext>
            </a:extLst>
          </p:cNvPr>
          <p:cNvSpPr/>
          <p:nvPr userDrawn="1"/>
        </p:nvSpPr>
        <p:spPr>
          <a:xfrm>
            <a:off x="256478" y="6439938"/>
            <a:ext cx="11626129" cy="3315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Всероссийский научно−исследовательский геологический институт</a:t>
            </a:r>
            <a:r>
              <a:rPr lang="en-US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им. А.П.</a:t>
            </a:r>
            <a:r>
              <a:rPr lang="en-US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Карпинского</a:t>
            </a:r>
            <a:endParaRPr lang="ko-KR" altLang="en-US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92" y="6473115"/>
            <a:ext cx="938238" cy="2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7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직사각형 26">
            <a:extLst>
              <a:ext uri="{FF2B5EF4-FFF2-40B4-BE49-F238E27FC236}">
                <a16:creationId xmlns:a16="http://schemas.microsoft.com/office/drawing/2014/main" id="{D2CBCD58-4043-4DE0-ADC2-2C3FB30D60AA}"/>
              </a:ext>
            </a:extLst>
          </p:cNvPr>
          <p:cNvSpPr/>
          <p:nvPr userDrawn="1"/>
        </p:nvSpPr>
        <p:spPr>
          <a:xfrm>
            <a:off x="256478" y="6439938"/>
            <a:ext cx="11626129" cy="3315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Всероссийский научно−исследовательский геологический институт</a:t>
            </a:r>
            <a:r>
              <a:rPr lang="en-US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им. А.П.</a:t>
            </a:r>
            <a:r>
              <a:rPr lang="en-US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b="1" dirty="0">
                <a:solidFill>
                  <a:schemeClr val="bg1"/>
                </a:solidFill>
                <a:cs typeface="Arial" panose="020B0604020202020204" pitchFamily="34" charset="0"/>
              </a:rPr>
              <a:t>Карпинского</a:t>
            </a:r>
            <a:endParaRPr lang="ko-KR" altLang="en-US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92" y="6473115"/>
            <a:ext cx="938238" cy="2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9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13" Type="http://schemas.openxmlformats.org/officeDocument/2006/relationships/chart" Target="../charts/chart6.xml"/><Relationship Id="rId18" Type="http://schemas.openxmlformats.org/officeDocument/2006/relationships/image" Target="../media/image44.png"/><Relationship Id="rId3" Type="http://schemas.openxmlformats.org/officeDocument/2006/relationships/chart" Target="../charts/chart2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17" Type="http://schemas.openxmlformats.org/officeDocument/2006/relationships/chart" Target="../charts/chart8.xml"/><Relationship Id="rId2" Type="http://schemas.openxmlformats.org/officeDocument/2006/relationships/chart" Target="../charts/chart1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chart" Target="../charts/chart5.xml"/><Relationship Id="rId5" Type="http://schemas.openxmlformats.org/officeDocument/2006/relationships/chart" Target="../charts/chart3.xml"/><Relationship Id="rId15" Type="http://schemas.openxmlformats.org/officeDocument/2006/relationships/chart" Target="../charts/chart7.xml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EED826B-283C-48BC-83B4-CEC4D8397F09}"/>
              </a:ext>
            </a:extLst>
          </p:cNvPr>
          <p:cNvSpPr txBox="1"/>
          <p:nvPr/>
        </p:nvSpPr>
        <p:spPr>
          <a:xfrm>
            <a:off x="5921086" y="1616091"/>
            <a:ext cx="6082491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ru-RU" altLang="ko-KR" sz="3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Геолого-картографический ресурс</a:t>
            </a:r>
          </a:p>
          <a:p>
            <a:pPr algn="dist"/>
            <a:r>
              <a:rPr lang="ru-RU" altLang="ko-KR" sz="2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«ЦИФРОВОЙ ДВОЙНИК НЕДР РОССИИ» </a:t>
            </a:r>
            <a:r>
              <a:rPr lang="ru-RU" altLang="ko-KR" sz="34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-</a:t>
            </a:r>
          </a:p>
          <a:p>
            <a:endParaRPr lang="ru-RU" altLang="ko-KR" sz="600" i="1" dirty="0">
              <a:ln w="15875"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algn="just"/>
            <a:r>
              <a:rPr lang="ru-RU" altLang="ko-KR" sz="2300" dirty="0">
                <a:ln w="15875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как основа государственного геологического изучения недр и недропользования</a:t>
            </a:r>
            <a:endParaRPr lang="ru-RU" altLang="ko-KR" sz="2300" dirty="0">
              <a:solidFill>
                <a:srgbClr val="002060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54EEC1-FE3F-4FA4-A28E-3C4107B84286}"/>
              </a:ext>
            </a:extLst>
          </p:cNvPr>
          <p:cNvSpPr txBox="1"/>
          <p:nvPr/>
        </p:nvSpPr>
        <p:spPr>
          <a:xfrm>
            <a:off x="5994129" y="4875438"/>
            <a:ext cx="5817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000" dirty="0">
                <a:solidFill>
                  <a:srgbClr val="002060"/>
                </a:solidFill>
                <a:cs typeface="Arial" panose="020B0604020202020204" pitchFamily="34" charset="0"/>
              </a:rPr>
              <a:t>О.В. Петров, Т.Н. Зубова, М.А. Шишкин, В.В. Снежко</a:t>
            </a:r>
          </a:p>
          <a:p>
            <a:endParaRPr lang="ru-RU" altLang="ko-KR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ru-RU" altLang="ko-KR" sz="2000" dirty="0">
                <a:solidFill>
                  <a:srgbClr val="002060"/>
                </a:solidFill>
                <a:cs typeface="Arial" panose="020B0604020202020204" pitchFamily="34" charset="0"/>
              </a:rPr>
              <a:t>Госгеолкарта-2023, 25 апреля 2023 г.</a:t>
            </a:r>
          </a:p>
        </p:txBody>
      </p:sp>
    </p:spTree>
    <p:extLst>
      <p:ext uri="{BB962C8B-B14F-4D97-AF65-F5344CB8AC3E}">
        <p14:creationId xmlns:p14="http://schemas.microsoft.com/office/powerpoint/2010/main" val="1242003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3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319417" y="972914"/>
            <a:ext cx="8715387" cy="13989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05842B-95B1-4E76-91D5-45DDEE9D604E}"/>
              </a:ext>
            </a:extLst>
          </p:cNvPr>
          <p:cNvSpPr/>
          <p:nvPr/>
        </p:nvSpPr>
        <p:spPr>
          <a:xfrm>
            <a:off x="319417" y="454215"/>
            <a:ext cx="1012694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ЦИФРОВАЯ ТЕКТОНИЧЕСКАЯ КАРТА РОССИИ МАСШТАБА 1:2500 000 (ВСЕГЕИ)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0A8AE3-A32A-4960-AEA1-1E123F4E3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9" t="48706" r="3197"/>
          <a:stretch/>
        </p:blipFill>
        <p:spPr>
          <a:xfrm>
            <a:off x="5230563" y="5668388"/>
            <a:ext cx="5423259" cy="7353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5693DC-B1A6-4821-886A-A56A2105F5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417" y="1136841"/>
            <a:ext cx="8203622" cy="43617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C0EF1D-E4CF-4BAE-A082-99DD0B5C94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0426" y="482133"/>
            <a:ext cx="2982156" cy="501647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0A8AE3-A32A-4960-AEA1-1E123F4E3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8" r="32801" b="50672"/>
          <a:stretch/>
        </p:blipFill>
        <p:spPr>
          <a:xfrm>
            <a:off x="499891" y="5585096"/>
            <a:ext cx="4035103" cy="7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8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72B32C-0E38-49C3-A356-B9714DEC590E}"/>
              </a:ext>
            </a:extLst>
          </p:cNvPr>
          <p:cNvSpPr/>
          <p:nvPr/>
        </p:nvSpPr>
        <p:spPr>
          <a:xfrm>
            <a:off x="7096450" y="6422437"/>
            <a:ext cx="4581205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Минерагенические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таксоны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по дефицитным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видам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полезных ископаемых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F0EC52-049C-4755-9C14-6E3826FCF1CB}"/>
              </a:ext>
            </a:extLst>
          </p:cNvPr>
          <p:cNvSpPr/>
          <p:nvPr/>
        </p:nvSpPr>
        <p:spPr>
          <a:xfrm>
            <a:off x="7338168" y="3574177"/>
            <a:ext cx="4097771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Рекомендации по постановке первоочередных  листов  ГДП-200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61B287CF-513F-41C8-BB50-1B87E7D98448}"/>
              </a:ext>
            </a:extLst>
          </p:cNvPr>
          <p:cNvGraphicFramePr>
            <a:graphicFrameLocks/>
          </p:cNvGraphicFramePr>
          <p:nvPr/>
        </p:nvGraphicFramePr>
        <p:xfrm>
          <a:off x="7430633" y="1515449"/>
          <a:ext cx="4005305" cy="2382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2F3FDFF-7791-4070-9D16-06EF1D6A27F6}"/>
              </a:ext>
            </a:extLst>
          </p:cNvPr>
          <p:cNvGrpSpPr/>
          <p:nvPr/>
        </p:nvGrpSpPr>
        <p:grpSpPr>
          <a:xfrm>
            <a:off x="7367827" y="3988764"/>
            <a:ext cx="4068111" cy="2424804"/>
            <a:chOff x="4287700" y="9207487"/>
            <a:chExt cx="4438285" cy="2825560"/>
          </a:xfr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grpSpPr>
        <p:graphicFrame>
          <p:nvGraphicFramePr>
            <p:cNvPr id="63" name="Диаграмма 62">
              <a:extLst>
                <a:ext uri="{FF2B5EF4-FFF2-40B4-BE49-F238E27FC236}">
                  <a16:creationId xmlns:a16="http://schemas.microsoft.com/office/drawing/2014/main" id="{B8DDF4D0-9C7C-4290-ACCF-1840BCFCC86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287700" y="9207487"/>
            <a:ext cx="4438285" cy="28255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DD602A55-086C-4D68-B12D-AEE2B962000A}"/>
                </a:ext>
              </a:extLst>
            </p:cNvPr>
            <p:cNvSpPr/>
            <p:nvPr/>
          </p:nvSpPr>
          <p:spPr>
            <a:xfrm>
              <a:off x="5449749" y="10049700"/>
              <a:ext cx="1631320" cy="73162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Рекомендовано к постановке 46 ном листов ГДП-200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D95C735-731D-410E-8FDC-3DE90D4D435F}"/>
              </a:ext>
            </a:extLst>
          </p:cNvPr>
          <p:cNvGrpSpPr/>
          <p:nvPr/>
        </p:nvGrpSpPr>
        <p:grpSpPr>
          <a:xfrm>
            <a:off x="3540154" y="-6262"/>
            <a:ext cx="3705548" cy="2147742"/>
            <a:chOff x="310549" y="-2461841"/>
            <a:chExt cx="3747356" cy="2147742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3F67FBE-E476-4DEE-977C-3161EBFA7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154" y="-2333501"/>
              <a:ext cx="3251349" cy="201760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A38F6431-2021-437A-97AF-4E7F9F485EEA}"/>
                </a:ext>
              </a:extLst>
            </p:cNvPr>
            <p:cNvGrpSpPr/>
            <p:nvPr/>
          </p:nvGrpSpPr>
          <p:grpSpPr>
            <a:xfrm>
              <a:off x="1295790" y="-2461841"/>
              <a:ext cx="2762115" cy="1818651"/>
              <a:chOff x="1667137" y="-2536594"/>
              <a:chExt cx="2762115" cy="1818651"/>
            </a:xfrm>
          </p:grpSpPr>
          <p:graphicFrame>
            <p:nvGraphicFramePr>
              <p:cNvPr id="61" name="Диаграмма 60">
                <a:extLst>
                  <a:ext uri="{FF2B5EF4-FFF2-40B4-BE49-F238E27FC236}">
                    <a16:creationId xmlns:a16="http://schemas.microsoft.com/office/drawing/2014/main" id="{8C1EDEC9-4DA3-4BFE-B038-39ADA362C354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667137" y="-2536594"/>
              <a:ext cx="2762115" cy="181865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id="{0ED3B250-5643-4B2E-B370-A91600782001}"/>
                  </a:ext>
                </a:extLst>
              </p:cNvPr>
              <p:cNvSpPr/>
              <p:nvPr/>
            </p:nvSpPr>
            <p:spPr>
              <a:xfrm>
                <a:off x="2524388" y="-1984741"/>
                <a:ext cx="735219" cy="70247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300" b="1" u="none" strike="noStrike" kern="0" cap="none" spc="0" normalizeH="0" baseline="0" noProof="0" dirty="0">
                    <a:ln>
                      <a:noFill/>
                    </a:ln>
                    <a:solidFill>
                      <a:srgbClr val="165A8B"/>
                    </a:solidFill>
                    <a:effectLst/>
                    <a:uLnTx/>
                    <a:uFillTx/>
                    <a:latin typeface="Certa Sans" panose="02000504000000020004" pitchFamily="2" charset="0"/>
                  </a:rPr>
                  <a:t>144</a:t>
                </a:r>
                <a:r>
                  <a:rPr kumimoji="0" lang="ru-RU" sz="1050" b="1" u="none" strike="noStrike" kern="0" cap="none" spc="0" normalizeH="0" baseline="0" noProof="0" dirty="0">
                    <a:ln>
                      <a:noFill/>
                    </a:ln>
                    <a:solidFill>
                      <a:srgbClr val="165A8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sz="1050" b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персп</a:t>
                </a:r>
                <a:r>
                  <a:rPr kumimoji="0" lang="ru-RU" sz="1050" b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объекта,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млн.т</a:t>
                </a:r>
                <a:endParaRPr kumimoji="0" lang="ru-RU" sz="1050" b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548D1AD7-58E7-4485-BDEA-0CF04314E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757" t="41436" r="63193" b="53144"/>
            <a:stretch/>
          </p:blipFill>
          <p:spPr>
            <a:xfrm>
              <a:off x="310549" y="-848164"/>
              <a:ext cx="534065" cy="534065"/>
            </a:xfrm>
            <a:prstGeom prst="rect">
              <a:avLst/>
            </a:prstGeom>
          </p:spPr>
        </p:pic>
        <p:sp>
          <p:nvSpPr>
            <p:cNvPr id="58" name="TextBox 53">
              <a:extLst>
                <a:ext uri="{FF2B5EF4-FFF2-40B4-BE49-F238E27FC236}">
                  <a16:creationId xmlns:a16="http://schemas.microsoft.com/office/drawing/2014/main" id="{876386A4-0FAB-4EA0-B17C-89DA64979901}"/>
                </a:ext>
              </a:extLst>
            </p:cNvPr>
            <p:cNvSpPr txBox="1"/>
            <p:nvPr/>
          </p:nvSpPr>
          <p:spPr>
            <a:xfrm>
              <a:off x="1628610" y="-1651745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Р3</a:t>
              </a:r>
            </a:p>
          </p:txBody>
        </p:sp>
        <p:sp>
          <p:nvSpPr>
            <p:cNvPr id="59" name="TextBox 54">
              <a:extLst>
                <a:ext uri="{FF2B5EF4-FFF2-40B4-BE49-F238E27FC236}">
                  <a16:creationId xmlns:a16="http://schemas.microsoft.com/office/drawing/2014/main" id="{0CBD225C-574D-4BA1-A4EB-387066DA6859}"/>
                </a:ext>
              </a:extLst>
            </p:cNvPr>
            <p:cNvSpPr txBox="1"/>
            <p:nvPr/>
          </p:nvSpPr>
          <p:spPr>
            <a:xfrm>
              <a:off x="2841286" y="-2280602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Р1</a:t>
              </a:r>
            </a:p>
          </p:txBody>
        </p:sp>
        <p:sp>
          <p:nvSpPr>
            <p:cNvPr id="60" name="TextBox 55">
              <a:extLst>
                <a:ext uri="{FF2B5EF4-FFF2-40B4-BE49-F238E27FC236}">
                  <a16:creationId xmlns:a16="http://schemas.microsoft.com/office/drawing/2014/main" id="{E9D3B5BA-66E4-4A87-9552-2AAEB56168F5}"/>
                </a:ext>
              </a:extLst>
            </p:cNvPr>
            <p:cNvSpPr txBox="1"/>
            <p:nvPr/>
          </p:nvSpPr>
          <p:spPr>
            <a:xfrm>
              <a:off x="3155028" y="-1751119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Р2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A66253C-6E18-4D9C-8DC4-3EAE4A6333A3}"/>
              </a:ext>
            </a:extLst>
          </p:cNvPr>
          <p:cNvGrpSpPr/>
          <p:nvPr/>
        </p:nvGrpSpPr>
        <p:grpSpPr>
          <a:xfrm>
            <a:off x="3530428" y="2196261"/>
            <a:ext cx="3283413" cy="2079520"/>
            <a:chOff x="3920740" y="1847927"/>
            <a:chExt cx="3283413" cy="207952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6D2811C-6FBC-4CD2-B47B-7BA098D14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740" y="1900781"/>
              <a:ext cx="3227296" cy="202245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49" name="Диаграмма 48">
              <a:extLst>
                <a:ext uri="{FF2B5EF4-FFF2-40B4-BE49-F238E27FC236}">
                  <a16:creationId xmlns:a16="http://schemas.microsoft.com/office/drawing/2014/main" id="{47C893E1-6A09-44B3-AD80-D5DB2111F94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185147" y="1847927"/>
            <a:ext cx="2019006" cy="17648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63C1BA56-E6C4-40D9-97E7-D457B4D31B26}"/>
                </a:ext>
              </a:extLst>
            </p:cNvPr>
            <p:cNvSpPr/>
            <p:nvPr/>
          </p:nvSpPr>
          <p:spPr>
            <a:xfrm>
              <a:off x="5804145" y="2339521"/>
              <a:ext cx="791431" cy="80347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erta Sans" panose="02000504000000020004" pitchFamily="2" charset="0"/>
                </a:rPr>
                <a:t>79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персп</a:t>
              </a: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объектов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тыс. т</a:t>
              </a: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E8898DF7-00F0-4757-B39C-FAF6FA9A9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4195" t="47086" r="72779" b="47417"/>
            <a:stretch/>
          </p:blipFill>
          <p:spPr>
            <a:xfrm>
              <a:off x="3920740" y="3356891"/>
              <a:ext cx="558416" cy="570556"/>
            </a:xfrm>
            <a:prstGeom prst="rect">
              <a:avLst/>
            </a:prstGeom>
          </p:spPr>
        </p:pic>
        <p:sp>
          <p:nvSpPr>
            <p:cNvPr id="52" name="TextBox 58">
              <a:extLst>
                <a:ext uri="{FF2B5EF4-FFF2-40B4-BE49-F238E27FC236}">
                  <a16:creationId xmlns:a16="http://schemas.microsoft.com/office/drawing/2014/main" id="{477074E7-4A08-4170-97FD-A0E682078C7E}"/>
                </a:ext>
              </a:extLst>
            </p:cNvPr>
            <p:cNvSpPr txBox="1"/>
            <p:nvPr/>
          </p:nvSpPr>
          <p:spPr>
            <a:xfrm>
              <a:off x="5288638" y="2697058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/>
                <a:t>Р3</a:t>
              </a:r>
            </a:p>
          </p:txBody>
        </p:sp>
        <p:sp>
          <p:nvSpPr>
            <p:cNvPr id="53" name="TextBox 59">
              <a:extLst>
                <a:ext uri="{FF2B5EF4-FFF2-40B4-BE49-F238E27FC236}">
                  <a16:creationId xmlns:a16="http://schemas.microsoft.com/office/drawing/2014/main" id="{9E2BD67B-CC59-40E5-84DC-87E5AFF32CAE}"/>
                </a:ext>
              </a:extLst>
            </p:cNvPr>
            <p:cNvSpPr txBox="1"/>
            <p:nvPr/>
          </p:nvSpPr>
          <p:spPr>
            <a:xfrm>
              <a:off x="6435917" y="1960920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Р2</a:t>
              </a:r>
            </a:p>
          </p:txBody>
        </p:sp>
        <p:sp>
          <p:nvSpPr>
            <p:cNvPr id="54" name="TextBox 60">
              <a:extLst>
                <a:ext uri="{FF2B5EF4-FFF2-40B4-BE49-F238E27FC236}">
                  <a16:creationId xmlns:a16="http://schemas.microsoft.com/office/drawing/2014/main" id="{1AC73358-08A2-4058-94B9-F452FC25EF70}"/>
                </a:ext>
              </a:extLst>
            </p:cNvPr>
            <p:cNvSpPr txBox="1"/>
            <p:nvPr/>
          </p:nvSpPr>
          <p:spPr>
            <a:xfrm>
              <a:off x="6085645" y="1862844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Р1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E220FC4-B45F-4DE2-8BD0-0E93A6424824}"/>
              </a:ext>
            </a:extLst>
          </p:cNvPr>
          <p:cNvGrpSpPr/>
          <p:nvPr/>
        </p:nvGrpSpPr>
        <p:grpSpPr>
          <a:xfrm>
            <a:off x="3522610" y="4188295"/>
            <a:ext cx="3235116" cy="2199832"/>
            <a:chOff x="258636" y="3781737"/>
            <a:chExt cx="3235116" cy="2199832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B9EBD9B9-7370-457B-A24F-BC85259770A9}"/>
                </a:ext>
              </a:extLst>
            </p:cNvPr>
            <p:cNvGrpSpPr/>
            <p:nvPr/>
          </p:nvGrpSpPr>
          <p:grpSpPr>
            <a:xfrm>
              <a:off x="258636" y="3781737"/>
              <a:ext cx="3235116" cy="2199832"/>
              <a:chOff x="2948454" y="1316388"/>
              <a:chExt cx="3235116" cy="2199832"/>
            </a:xfrm>
          </p:grpSpPr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1D8D4CAF-69B7-4F1C-8AD1-53CEFF7BE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6272" y="1493651"/>
                <a:ext cx="3227298" cy="2017601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aphicFrame>
            <p:nvGraphicFramePr>
              <p:cNvPr id="45" name="Диаграмма 44">
                <a:extLst>
                  <a:ext uri="{FF2B5EF4-FFF2-40B4-BE49-F238E27FC236}">
                    <a16:creationId xmlns:a16="http://schemas.microsoft.com/office/drawing/2014/main" id="{A5EBC8AD-AC5A-44CA-BE04-D22B0F1DFF8F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4318428" y="1316388"/>
              <a:ext cx="1807833" cy="187526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E5CA5F3A-8436-44B8-9F1B-03F1B6F6F25E}"/>
                  </a:ext>
                </a:extLst>
              </p:cNvPr>
              <p:cNvSpPr/>
              <p:nvPr/>
            </p:nvSpPr>
            <p:spPr>
              <a:xfrm>
                <a:off x="4862442" y="1901911"/>
                <a:ext cx="805417" cy="77538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74919"/>
                    </a:solidFill>
                    <a:effectLst/>
                    <a:uLnTx/>
                    <a:uFillTx/>
                    <a:latin typeface="Certa Sans" panose="02000504000000020004" pitchFamily="2" charset="0"/>
                  </a:rPr>
                  <a:t>147 </a:t>
                </a:r>
                <a:r>
                  <a:rPr kumimoji="0" lang="ru-RU" sz="105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персп</a:t>
                </a:r>
                <a:r>
                  <a:rPr kumimoji="0" lang="ru-RU" sz="105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объектов, </a:t>
                </a:r>
                <a:r>
                  <a:rPr kumimoji="0" lang="ru-RU" sz="105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млн.т</a:t>
                </a:r>
                <a:endPara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0922C733-F4A3-48AE-A942-40A6D74F29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2813" t="52700" r="44226" b="41803"/>
              <a:stretch/>
            </p:blipFill>
            <p:spPr>
              <a:xfrm>
                <a:off x="2948454" y="2987543"/>
                <a:ext cx="541421" cy="528677"/>
              </a:xfrm>
              <a:prstGeom prst="rect">
                <a:avLst/>
              </a:prstGeom>
            </p:spPr>
          </p:pic>
        </p:grpSp>
        <p:sp>
          <p:nvSpPr>
            <p:cNvPr id="41" name="TextBox 63">
              <a:extLst>
                <a:ext uri="{FF2B5EF4-FFF2-40B4-BE49-F238E27FC236}">
                  <a16:creationId xmlns:a16="http://schemas.microsoft.com/office/drawing/2014/main" id="{A533C264-D5CE-426E-B437-6595AB46199A}"/>
                </a:ext>
              </a:extLst>
            </p:cNvPr>
            <p:cNvSpPr txBox="1"/>
            <p:nvPr/>
          </p:nvSpPr>
          <p:spPr>
            <a:xfrm>
              <a:off x="2728601" y="3926751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Р1</a:t>
              </a:r>
            </a:p>
          </p:txBody>
        </p:sp>
        <p:sp>
          <p:nvSpPr>
            <p:cNvPr id="42" name="TextBox 64">
              <a:extLst>
                <a:ext uri="{FF2B5EF4-FFF2-40B4-BE49-F238E27FC236}">
                  <a16:creationId xmlns:a16="http://schemas.microsoft.com/office/drawing/2014/main" id="{3477FAAB-7919-4978-83EF-103FF58F6687}"/>
                </a:ext>
              </a:extLst>
            </p:cNvPr>
            <p:cNvSpPr txBox="1"/>
            <p:nvPr/>
          </p:nvSpPr>
          <p:spPr>
            <a:xfrm>
              <a:off x="3174434" y="4546386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Р2</a:t>
              </a:r>
            </a:p>
          </p:txBody>
        </p:sp>
        <p:sp>
          <p:nvSpPr>
            <p:cNvPr id="43" name="TextBox 65">
              <a:extLst>
                <a:ext uri="{FF2B5EF4-FFF2-40B4-BE49-F238E27FC236}">
                  <a16:creationId xmlns:a16="http://schemas.microsoft.com/office/drawing/2014/main" id="{5A456CAA-6014-43C1-B4A6-3E82722E3C90}"/>
                </a:ext>
              </a:extLst>
            </p:cNvPr>
            <p:cNvSpPr txBox="1"/>
            <p:nvPr/>
          </p:nvSpPr>
          <p:spPr>
            <a:xfrm>
              <a:off x="1578989" y="4631842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Р3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2104D37-2B94-4834-AA75-2362B7F7E53F}"/>
              </a:ext>
            </a:extLst>
          </p:cNvPr>
          <p:cNvGrpSpPr/>
          <p:nvPr/>
        </p:nvGrpSpPr>
        <p:grpSpPr>
          <a:xfrm>
            <a:off x="222599" y="2127584"/>
            <a:ext cx="3274020" cy="2134258"/>
            <a:chOff x="7848576" y="-2375493"/>
            <a:chExt cx="3274020" cy="2134258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EA89B52-7435-43E9-A642-EFC3E7446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2903" y="-2264505"/>
              <a:ext cx="3227296" cy="202327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34" name="Диаграмма 33">
              <a:extLst>
                <a:ext uri="{FF2B5EF4-FFF2-40B4-BE49-F238E27FC236}">
                  <a16:creationId xmlns:a16="http://schemas.microsoft.com/office/drawing/2014/main" id="{D48A67FE-0B7F-4134-8C6B-423197FEC46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9301153" y="-2375493"/>
            <a:ext cx="1821443" cy="18338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CF419A04-2492-4A6F-953A-586A8E1CBB02}"/>
                </a:ext>
              </a:extLst>
            </p:cNvPr>
            <p:cNvSpPr/>
            <p:nvPr/>
          </p:nvSpPr>
          <p:spPr>
            <a:xfrm>
              <a:off x="9818813" y="-1827109"/>
              <a:ext cx="786122" cy="75444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rta Sans" panose="02000504000000020004" pitchFamily="2" charset="0"/>
                </a:rPr>
                <a:t>79</a:t>
              </a: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05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персп</a:t>
              </a: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объектов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05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млн.т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8D81AAE-3772-4A88-A466-4275C9F1F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0521" t="41551" r="66302" b="53072"/>
            <a:stretch/>
          </p:blipFill>
          <p:spPr>
            <a:xfrm>
              <a:off x="7848576" y="-806476"/>
              <a:ext cx="545628" cy="560426"/>
            </a:xfrm>
            <a:prstGeom prst="rect">
              <a:avLst/>
            </a:prstGeom>
          </p:spPr>
        </p:pic>
        <p:sp>
          <p:nvSpPr>
            <p:cNvPr id="37" name="TextBox 70">
              <a:extLst>
                <a:ext uri="{FF2B5EF4-FFF2-40B4-BE49-F238E27FC236}">
                  <a16:creationId xmlns:a16="http://schemas.microsoft.com/office/drawing/2014/main" id="{A6E7CE7E-3C84-4A21-B92C-7EDBD216CE6C}"/>
                </a:ext>
              </a:extLst>
            </p:cNvPr>
            <p:cNvSpPr txBox="1"/>
            <p:nvPr/>
          </p:nvSpPr>
          <p:spPr>
            <a:xfrm>
              <a:off x="9191808" y="-1628009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Р3</a:t>
              </a:r>
            </a:p>
          </p:txBody>
        </p:sp>
        <p:sp>
          <p:nvSpPr>
            <p:cNvPr id="38" name="TextBox 72">
              <a:extLst>
                <a:ext uri="{FF2B5EF4-FFF2-40B4-BE49-F238E27FC236}">
                  <a16:creationId xmlns:a16="http://schemas.microsoft.com/office/drawing/2014/main" id="{9458C8BF-D5D8-438C-94BC-AC899F165C7E}"/>
                </a:ext>
              </a:extLst>
            </p:cNvPr>
            <p:cNvSpPr txBox="1"/>
            <p:nvPr/>
          </p:nvSpPr>
          <p:spPr>
            <a:xfrm>
              <a:off x="10710061" y="-1050059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Р2</a:t>
              </a:r>
            </a:p>
          </p:txBody>
        </p:sp>
        <p:sp>
          <p:nvSpPr>
            <p:cNvPr id="39" name="TextBox 73">
              <a:extLst>
                <a:ext uri="{FF2B5EF4-FFF2-40B4-BE49-F238E27FC236}">
                  <a16:creationId xmlns:a16="http://schemas.microsoft.com/office/drawing/2014/main" id="{FB5D3705-E284-41FF-9C3C-FBF1B8950C10}"/>
                </a:ext>
              </a:extLst>
            </p:cNvPr>
            <p:cNvSpPr txBox="1"/>
            <p:nvPr/>
          </p:nvSpPr>
          <p:spPr>
            <a:xfrm>
              <a:off x="10534055" y="-2212441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Р1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7575C4F-6015-4E94-8E24-C50844C282A5}"/>
              </a:ext>
            </a:extLst>
          </p:cNvPr>
          <p:cNvGrpSpPr/>
          <p:nvPr/>
        </p:nvGrpSpPr>
        <p:grpSpPr>
          <a:xfrm>
            <a:off x="229131" y="-122782"/>
            <a:ext cx="3271249" cy="2251982"/>
            <a:chOff x="11323648" y="-2537101"/>
            <a:chExt cx="3271249" cy="225198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AD08FDB-BF03-4C23-A399-11BA89635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6774" y="-2302720"/>
              <a:ext cx="3251349" cy="201760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27" name="Диаграмма 26">
              <a:extLst>
                <a:ext uri="{FF2B5EF4-FFF2-40B4-BE49-F238E27FC236}">
                  <a16:creationId xmlns:a16="http://schemas.microsoft.com/office/drawing/2014/main" id="{3E4BBBAA-D97A-4626-8560-F7785A11A2E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2646060" y="-2537101"/>
            <a:ext cx="1948837" cy="22045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BF2AEFBD-59A2-4F22-9057-85A3DFEE5C69}"/>
                </a:ext>
              </a:extLst>
            </p:cNvPr>
            <p:cNvSpPr/>
            <p:nvPr/>
          </p:nvSpPr>
          <p:spPr>
            <a:xfrm>
              <a:off x="13207302" y="-1807511"/>
              <a:ext cx="768492" cy="73162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B74919"/>
                  </a:solidFill>
                  <a:effectLst/>
                  <a:uLnTx/>
                  <a:uFillTx/>
                  <a:latin typeface="Certa Sans" panose="02000504000000020004" pitchFamily="2" charset="0"/>
                </a:rPr>
                <a:t>28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персп</a:t>
              </a: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объектов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тыс.т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708D147-FC2A-4461-ACD5-33832CC50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4674" t="30108" r="82303" b="64311"/>
            <a:stretch/>
          </p:blipFill>
          <p:spPr>
            <a:xfrm>
              <a:off x="11323648" y="-860894"/>
              <a:ext cx="552893" cy="574159"/>
            </a:xfrm>
            <a:prstGeom prst="rect">
              <a:avLst/>
            </a:prstGeom>
          </p:spPr>
        </p:pic>
        <p:sp>
          <p:nvSpPr>
            <p:cNvPr id="30" name="TextBox 66">
              <a:extLst>
                <a:ext uri="{FF2B5EF4-FFF2-40B4-BE49-F238E27FC236}">
                  <a16:creationId xmlns:a16="http://schemas.microsoft.com/office/drawing/2014/main" id="{D9126730-010A-46C4-A3E2-2B4AE079770A}"/>
                </a:ext>
              </a:extLst>
            </p:cNvPr>
            <p:cNvSpPr txBox="1"/>
            <p:nvPr/>
          </p:nvSpPr>
          <p:spPr>
            <a:xfrm>
              <a:off x="14258805" y="-1927287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Р1</a:t>
              </a:r>
            </a:p>
          </p:txBody>
        </p:sp>
        <p:sp>
          <p:nvSpPr>
            <p:cNvPr id="31" name="TextBox 75">
              <a:extLst>
                <a:ext uri="{FF2B5EF4-FFF2-40B4-BE49-F238E27FC236}">
                  <a16:creationId xmlns:a16="http://schemas.microsoft.com/office/drawing/2014/main" id="{37811B2D-AA7C-43A2-AFF4-A34EDF1C9ABA}"/>
                </a:ext>
              </a:extLst>
            </p:cNvPr>
            <p:cNvSpPr txBox="1"/>
            <p:nvPr/>
          </p:nvSpPr>
          <p:spPr>
            <a:xfrm>
              <a:off x="12749112" y="-1055419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Р2</a:t>
              </a:r>
            </a:p>
          </p:txBody>
        </p:sp>
        <p:sp>
          <p:nvSpPr>
            <p:cNvPr id="32" name="TextBox 77">
              <a:extLst>
                <a:ext uri="{FF2B5EF4-FFF2-40B4-BE49-F238E27FC236}">
                  <a16:creationId xmlns:a16="http://schemas.microsoft.com/office/drawing/2014/main" id="{902D59DF-5AAC-46E1-BBA4-77B3883BCC8D}"/>
                </a:ext>
              </a:extLst>
            </p:cNvPr>
            <p:cNvSpPr txBox="1"/>
            <p:nvPr/>
          </p:nvSpPr>
          <p:spPr>
            <a:xfrm>
              <a:off x="12711566" y="-2033099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Р3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7E03131-B7F1-42DF-8950-402891249E02}"/>
              </a:ext>
            </a:extLst>
          </p:cNvPr>
          <p:cNvGrpSpPr/>
          <p:nvPr/>
        </p:nvGrpSpPr>
        <p:grpSpPr>
          <a:xfrm>
            <a:off x="209895" y="4186004"/>
            <a:ext cx="3346803" cy="2188475"/>
            <a:chOff x="-1644725" y="733509"/>
            <a:chExt cx="3346803" cy="218847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5E2191F-EC1B-4BEA-8D6F-A464588F5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23255" y="894408"/>
              <a:ext cx="3227298" cy="201760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18" name="Диаграмма 17">
              <a:extLst>
                <a:ext uri="{FF2B5EF4-FFF2-40B4-BE49-F238E27FC236}">
                  <a16:creationId xmlns:a16="http://schemas.microsoft.com/office/drawing/2014/main" id="{7DDD37C0-2303-4BB3-B5FB-3825DFD34FB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-139048" y="733509"/>
            <a:ext cx="1841126" cy="18727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A6E71163-8216-4BDE-B996-7049C1B2CB67}"/>
                </a:ext>
              </a:extLst>
            </p:cNvPr>
            <p:cNvSpPr/>
            <p:nvPr/>
          </p:nvSpPr>
          <p:spPr>
            <a:xfrm>
              <a:off x="405171" y="1268158"/>
              <a:ext cx="791431" cy="80347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729F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729F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персп</a:t>
              </a: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объектов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тыс. т</a:t>
              </a:r>
            </a:p>
          </p:txBody>
        </p:sp>
        <p:sp>
          <p:nvSpPr>
            <p:cNvPr id="20" name="TextBox 67">
              <a:extLst>
                <a:ext uri="{FF2B5EF4-FFF2-40B4-BE49-F238E27FC236}">
                  <a16:creationId xmlns:a16="http://schemas.microsoft.com/office/drawing/2014/main" id="{DAC6B1D1-1360-4ADA-8E1C-07AD235A76D2}"/>
                </a:ext>
              </a:extLst>
            </p:cNvPr>
            <p:cNvSpPr txBox="1"/>
            <p:nvPr/>
          </p:nvSpPr>
          <p:spPr>
            <a:xfrm>
              <a:off x="245512" y="2221203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Р2</a:t>
              </a:r>
            </a:p>
          </p:txBody>
        </p:sp>
        <p:sp>
          <p:nvSpPr>
            <p:cNvPr id="21" name="TextBox 68">
              <a:extLst>
                <a:ext uri="{FF2B5EF4-FFF2-40B4-BE49-F238E27FC236}">
                  <a16:creationId xmlns:a16="http://schemas.microsoft.com/office/drawing/2014/main" id="{A38CAE3F-D8BA-4F1D-970F-63DF3170C893}"/>
                </a:ext>
              </a:extLst>
            </p:cNvPr>
            <p:cNvSpPr txBox="1"/>
            <p:nvPr/>
          </p:nvSpPr>
          <p:spPr>
            <a:xfrm>
              <a:off x="-52864" y="1025856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Р3</a:t>
              </a:r>
            </a:p>
          </p:txBody>
        </p:sp>
        <p:sp>
          <p:nvSpPr>
            <p:cNvPr id="22" name="TextBox 76">
              <a:extLst>
                <a:ext uri="{FF2B5EF4-FFF2-40B4-BE49-F238E27FC236}">
                  <a16:creationId xmlns:a16="http://schemas.microsoft.com/office/drawing/2014/main" id="{43DDBAB1-6FC7-4DD9-B7D9-FBE8C9811FBE}"/>
                </a:ext>
              </a:extLst>
            </p:cNvPr>
            <p:cNvSpPr txBox="1"/>
            <p:nvPr/>
          </p:nvSpPr>
          <p:spPr>
            <a:xfrm>
              <a:off x="1229074" y="1083006"/>
              <a:ext cx="319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b="1" dirty="0"/>
                <a:t>Р1</a:t>
              </a:r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A207F0E5-54DB-44B8-BBF8-396BE3AD5902}"/>
                </a:ext>
              </a:extLst>
            </p:cNvPr>
            <p:cNvGrpSpPr/>
            <p:nvPr/>
          </p:nvGrpSpPr>
          <p:grpSpPr>
            <a:xfrm>
              <a:off x="-1644725" y="2355638"/>
              <a:ext cx="569029" cy="566346"/>
              <a:chOff x="3910127" y="4439890"/>
              <a:chExt cx="569029" cy="566346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BE0BC246-6D52-4E62-BC84-E454C2993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0127" y="4439890"/>
                <a:ext cx="569029" cy="566346"/>
              </a:xfrm>
              <a:prstGeom prst="rect">
                <a:avLst/>
              </a:prstGeom>
            </p:spPr>
          </p:pic>
          <p:sp>
            <p:nvSpPr>
              <p:cNvPr id="25" name="TextBox 80">
                <a:extLst>
                  <a:ext uri="{FF2B5EF4-FFF2-40B4-BE49-F238E27FC236}">
                    <a16:creationId xmlns:a16="http://schemas.microsoft.com/office/drawing/2014/main" id="{4FFA7937-DC16-48C4-9382-CBA2E67BD17E}"/>
                  </a:ext>
                </a:extLst>
              </p:cNvPr>
              <p:cNvSpPr txBox="1"/>
              <p:nvPr/>
            </p:nvSpPr>
            <p:spPr>
              <a:xfrm>
                <a:off x="3958536" y="4565686"/>
                <a:ext cx="48282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b="1" dirty="0"/>
                  <a:t>REE</a:t>
                </a:r>
                <a:endParaRPr lang="ru-RU" sz="1500" b="1" dirty="0"/>
              </a:p>
            </p:txBody>
          </p:sp>
        </p:grpSp>
      </p:grpSp>
      <p:cxnSp>
        <p:nvCxnSpPr>
          <p:cNvPr id="13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6932963" y="1296825"/>
            <a:ext cx="4431936" cy="20045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8B3630-AE03-4A31-A602-0F263BB5B391}"/>
              </a:ext>
            </a:extLst>
          </p:cNvPr>
          <p:cNvSpPr/>
          <p:nvPr/>
        </p:nvSpPr>
        <p:spPr>
          <a:xfrm>
            <a:off x="6792002" y="364148"/>
            <a:ext cx="5190104" cy="1077218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КАРТЫ ЗАКОНОМЕРНОСТЕЙ РАЗМЕЩЕНИЯ И ПРОГНОЗА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ru-RU" sz="1300" kern="0" dirty="0">
                <a:solidFill>
                  <a:srgbClr val="002060"/>
                </a:solidFill>
              </a:rPr>
              <a:t>основных геолого-промышленных типов месторождений дефицитных полезных ископаемых по территории Российской Федерации масштаба 1:2 500 000</a:t>
            </a:r>
            <a:endParaRPr kumimoji="0" lang="ru-RU" sz="1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15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>
            <a:off x="6772897" y="1461547"/>
            <a:ext cx="4961889" cy="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753970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бы упростить восприятие презентаций Агентства, предложена универсальная схема расположения блоков на слайде.…">
            <a:extLst>
              <a:ext uri="{FF2B5EF4-FFF2-40B4-BE49-F238E27FC236}">
                <a16:creationId xmlns:a16="http://schemas.microsoft.com/office/drawing/2014/main" id="{D356A397-B721-4F76-9292-98DC7A4E3CA4}"/>
              </a:ext>
            </a:extLst>
          </p:cNvPr>
          <p:cNvSpPr txBox="1"/>
          <p:nvPr/>
        </p:nvSpPr>
        <p:spPr>
          <a:xfrm flipV="1">
            <a:off x="8022395" y="1654412"/>
            <a:ext cx="1917737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indent="444500" algn="l">
              <a:spcBef>
                <a:spcPts val="600"/>
              </a:spcBef>
            </a:pPr>
            <a:endParaRPr lang="ru-RU" b="0" dirty="0">
              <a:solidFill>
                <a:srgbClr val="002060"/>
              </a:solidFill>
            </a:endParaRP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A47AEC43-1B39-45EE-B22B-F349A0A9AD64}"/>
              </a:ext>
            </a:extLst>
          </p:cNvPr>
          <p:cNvSpPr txBox="1">
            <a:spLocks/>
          </p:cNvSpPr>
          <p:nvPr/>
        </p:nvSpPr>
        <p:spPr>
          <a:xfrm>
            <a:off x="232836" y="1020546"/>
            <a:ext cx="4821059" cy="5284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Информационный массив карт закономерностей </a:t>
            </a:r>
          </a:p>
          <a:p>
            <a:pPr algn="ctr"/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размещения полезных ископаемых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AB9867F5-667F-4B1D-AB62-FAC843BAB310}"/>
              </a:ext>
            </a:extLst>
          </p:cNvPr>
          <p:cNvSpPr txBox="1">
            <a:spLocks/>
          </p:cNvSpPr>
          <p:nvPr/>
        </p:nvSpPr>
        <p:spPr>
          <a:xfrm>
            <a:off x="7165755" y="967378"/>
            <a:ext cx="4635548" cy="528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Мониторинг цифровой прогнозно-</a:t>
            </a:r>
            <a:r>
              <a:rPr lang="ru-RU" sz="13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минерагенической</a:t>
            </a:r>
            <a:r>
              <a:rPr lang="ru-RU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 карты территории России масштаба 1:2 500 000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49333" y="6438612"/>
            <a:ext cx="355673" cy="35109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DFC9C34-28AC-4AC9-B4F4-9E20DBFC7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3"/>
          <a:stretch/>
        </p:blipFill>
        <p:spPr>
          <a:xfrm>
            <a:off x="232835" y="1480705"/>
            <a:ext cx="4821060" cy="261410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77" name="Picture 3" descr="MINERAG_MAP_18_копия_A3">
            <a:extLst>
              <a:ext uri="{FF2B5EF4-FFF2-40B4-BE49-F238E27FC236}">
                <a16:creationId xmlns:a16="http://schemas.microsoft.com/office/drawing/2014/main" id="{30FC25C7-0A5A-4DEE-92CF-69DF630C1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r="1122" b="381"/>
          <a:stretch/>
        </p:blipFill>
        <p:spPr bwMode="auto">
          <a:xfrm>
            <a:off x="7165755" y="1491910"/>
            <a:ext cx="4635548" cy="260749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Shape 333">
            <a:extLst>
              <a:ext uri="{FF2B5EF4-FFF2-40B4-BE49-F238E27FC236}">
                <a16:creationId xmlns:a16="http://schemas.microsoft.com/office/drawing/2014/main" id="{0606F10B-3DCF-43CB-BE00-E82CF450E942}"/>
              </a:ext>
            </a:extLst>
          </p:cNvPr>
          <p:cNvSpPr/>
          <p:nvPr/>
        </p:nvSpPr>
        <p:spPr>
          <a:xfrm>
            <a:off x="5384528" y="2430614"/>
            <a:ext cx="1450594" cy="714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030" y="10904"/>
                </a:lnTo>
                <a:lnTo>
                  <a:pt x="0" y="21600"/>
                </a:lnTo>
                <a:lnTo>
                  <a:pt x="16497" y="21600"/>
                </a:lnTo>
                <a:lnTo>
                  <a:pt x="21600" y="10886"/>
                </a:lnTo>
                <a:lnTo>
                  <a:pt x="1648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/>
            </a:pPr>
            <a:endParaRPr kumimoji="0" sz="1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4" name="直接连接符 23">
            <a:extLst>
              <a:ext uri="{FF2B5EF4-FFF2-40B4-BE49-F238E27FC236}">
                <a16:creationId xmlns:a16="http://schemas.microsoft.com/office/drawing/2014/main" id="{3064A26B-6FD3-434A-8AC4-B58E75AC6BF4}"/>
              </a:ext>
            </a:extLst>
          </p:cNvPr>
          <p:cNvCxnSpPr/>
          <p:nvPr/>
        </p:nvCxnSpPr>
        <p:spPr>
          <a:xfrm>
            <a:off x="3015117" y="4505334"/>
            <a:ext cx="1855138" cy="1590359"/>
          </a:xfrm>
          <a:prstGeom prst="line">
            <a:avLst/>
          </a:prstGeom>
          <a:noFill/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5" name="直接连接符 25">
            <a:extLst>
              <a:ext uri="{FF2B5EF4-FFF2-40B4-BE49-F238E27FC236}">
                <a16:creationId xmlns:a16="http://schemas.microsoft.com/office/drawing/2014/main" id="{F380F4F2-26B4-4443-9D81-E0B767318762}"/>
              </a:ext>
            </a:extLst>
          </p:cNvPr>
          <p:cNvCxnSpPr/>
          <p:nvPr/>
        </p:nvCxnSpPr>
        <p:spPr>
          <a:xfrm flipH="1">
            <a:off x="2096139" y="4505336"/>
            <a:ext cx="927570" cy="795178"/>
          </a:xfrm>
          <a:prstGeom prst="line">
            <a:avLst/>
          </a:prstGeom>
          <a:noFill/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6" name="直接连接符 27">
            <a:extLst>
              <a:ext uri="{FF2B5EF4-FFF2-40B4-BE49-F238E27FC236}">
                <a16:creationId xmlns:a16="http://schemas.microsoft.com/office/drawing/2014/main" id="{EE674293-3CA7-43B5-8130-9CB52FC08B69}"/>
              </a:ext>
            </a:extLst>
          </p:cNvPr>
          <p:cNvCxnSpPr/>
          <p:nvPr/>
        </p:nvCxnSpPr>
        <p:spPr>
          <a:xfrm flipH="1">
            <a:off x="4859302" y="4505334"/>
            <a:ext cx="1855138" cy="1590359"/>
          </a:xfrm>
          <a:prstGeom prst="line">
            <a:avLst/>
          </a:prstGeom>
          <a:noFill/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67" name="直接连接符 28">
            <a:extLst>
              <a:ext uri="{FF2B5EF4-FFF2-40B4-BE49-F238E27FC236}">
                <a16:creationId xmlns:a16="http://schemas.microsoft.com/office/drawing/2014/main" id="{16F692F0-C1F2-4E3C-A9AD-77AED3C7A16C}"/>
              </a:ext>
            </a:extLst>
          </p:cNvPr>
          <p:cNvCxnSpPr/>
          <p:nvPr/>
        </p:nvCxnSpPr>
        <p:spPr>
          <a:xfrm>
            <a:off x="6702604" y="4505334"/>
            <a:ext cx="1855138" cy="1590359"/>
          </a:xfrm>
          <a:prstGeom prst="line">
            <a:avLst/>
          </a:prstGeom>
          <a:noFill/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sp>
        <p:nvSpPr>
          <p:cNvPr id="68" name="菱形 31">
            <a:extLst>
              <a:ext uri="{FF2B5EF4-FFF2-40B4-BE49-F238E27FC236}">
                <a16:creationId xmlns:a16="http://schemas.microsoft.com/office/drawing/2014/main" id="{EC5923C5-8736-4DF0-8AEA-16835845ED2F}"/>
              </a:ext>
            </a:extLst>
          </p:cNvPr>
          <p:cNvSpPr/>
          <p:nvPr/>
        </p:nvSpPr>
        <p:spPr>
          <a:xfrm>
            <a:off x="2110622" y="4798737"/>
            <a:ext cx="1839570" cy="1577013"/>
          </a:xfrm>
          <a:prstGeom prst="diamond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979ACDC-B859-4F9C-86AD-2640DBB3D766}"/>
              </a:ext>
            </a:extLst>
          </p:cNvPr>
          <p:cNvSpPr txBox="1"/>
          <p:nvPr/>
        </p:nvSpPr>
        <p:spPr>
          <a:xfrm flipH="1">
            <a:off x="2273857" y="5411622"/>
            <a:ext cx="1451698" cy="445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uLnTx/>
                <a:uFillTx/>
              </a:rPr>
              <a:t>ИР «Серийные легенды»</a:t>
            </a:r>
          </a:p>
        </p:txBody>
      </p:sp>
      <p:sp>
        <p:nvSpPr>
          <p:cNvPr id="70" name="菱形 34">
            <a:extLst>
              <a:ext uri="{FF2B5EF4-FFF2-40B4-BE49-F238E27FC236}">
                <a16:creationId xmlns:a16="http://schemas.microsoft.com/office/drawing/2014/main" id="{5C987E55-AB9E-49F1-A54A-BB45520D4E5C}"/>
              </a:ext>
            </a:extLst>
          </p:cNvPr>
          <p:cNvSpPr/>
          <p:nvPr/>
        </p:nvSpPr>
        <p:spPr>
          <a:xfrm>
            <a:off x="3965676" y="4225278"/>
            <a:ext cx="1839570" cy="1577013"/>
          </a:xfrm>
          <a:prstGeom prst="diamond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D4A5EEB-5F20-43AB-9859-5B0DE06BB904}"/>
              </a:ext>
            </a:extLst>
          </p:cNvPr>
          <p:cNvSpPr txBox="1"/>
          <p:nvPr/>
        </p:nvSpPr>
        <p:spPr>
          <a:xfrm flipH="1">
            <a:off x="4137137" y="4880028"/>
            <a:ext cx="1546038" cy="26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uLnTx/>
                <a:uFillTx/>
              </a:rPr>
              <a:t>ИР «Стратотипы»</a:t>
            </a:r>
          </a:p>
        </p:txBody>
      </p:sp>
      <p:sp>
        <p:nvSpPr>
          <p:cNvPr id="72" name="菱形 37">
            <a:extLst>
              <a:ext uri="{FF2B5EF4-FFF2-40B4-BE49-F238E27FC236}">
                <a16:creationId xmlns:a16="http://schemas.microsoft.com/office/drawing/2014/main" id="{0A33ACCF-2533-48FA-8C47-963CA63FED79}"/>
              </a:ext>
            </a:extLst>
          </p:cNvPr>
          <p:cNvSpPr/>
          <p:nvPr/>
        </p:nvSpPr>
        <p:spPr>
          <a:xfrm>
            <a:off x="5811249" y="4798737"/>
            <a:ext cx="1839570" cy="1577013"/>
          </a:xfrm>
          <a:prstGeom prst="diamond">
            <a:avLst/>
          </a:prstGeom>
          <a:solidFill>
            <a:srgbClr val="7030A0">
              <a:alpha val="61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AA58B84-C214-4E48-88FB-EFD5E5AD8811}"/>
              </a:ext>
            </a:extLst>
          </p:cNvPr>
          <p:cNvSpPr txBox="1"/>
          <p:nvPr/>
        </p:nvSpPr>
        <p:spPr>
          <a:xfrm flipH="1">
            <a:off x="6120660" y="5453487"/>
            <a:ext cx="1469625" cy="267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uLnTx/>
                <a:uFillTx/>
              </a:rPr>
              <a:t>ИР «</a:t>
            </a:r>
            <a:r>
              <a:rPr kumimoji="0" lang="ru-RU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uLnTx/>
                <a:uFillTx/>
              </a:rPr>
              <a:t>Петротипы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uLnTx/>
                <a:uFillTx/>
              </a:rPr>
              <a:t>»</a:t>
            </a:r>
          </a:p>
        </p:txBody>
      </p:sp>
      <p:sp>
        <p:nvSpPr>
          <p:cNvPr id="74" name="菱形 40">
            <a:extLst>
              <a:ext uri="{FF2B5EF4-FFF2-40B4-BE49-F238E27FC236}">
                <a16:creationId xmlns:a16="http://schemas.microsoft.com/office/drawing/2014/main" id="{B3F95313-EC06-404D-8AA3-274C8B372051}"/>
              </a:ext>
            </a:extLst>
          </p:cNvPr>
          <p:cNvSpPr/>
          <p:nvPr/>
        </p:nvSpPr>
        <p:spPr>
          <a:xfrm>
            <a:off x="7643959" y="4225278"/>
            <a:ext cx="1839570" cy="1577013"/>
          </a:xfrm>
          <a:prstGeom prst="diamond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2222240-D9A5-4996-A0F2-6A69AA117445}"/>
              </a:ext>
            </a:extLst>
          </p:cNvPr>
          <p:cNvSpPr txBox="1"/>
          <p:nvPr/>
        </p:nvSpPr>
        <p:spPr>
          <a:xfrm flipH="1">
            <a:off x="7953688" y="4716715"/>
            <a:ext cx="1276254" cy="624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uLnTx/>
                <a:uFillTx/>
              </a:rPr>
              <a:t>ИР «Карта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uLnTx/>
                <a:uFillTx/>
              </a:rPr>
              <a:t>фактического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uLnTx/>
                <a:uFillTx/>
              </a:rPr>
              <a:t>материала»</a:t>
            </a:r>
          </a:p>
        </p:txBody>
      </p:sp>
      <p:cxnSp>
        <p:nvCxnSpPr>
          <p:cNvPr id="22" name="直接连接符 25">
            <a:extLst>
              <a:ext uri="{FF2B5EF4-FFF2-40B4-BE49-F238E27FC236}">
                <a16:creationId xmlns:a16="http://schemas.microsoft.com/office/drawing/2014/main" id="{F380F4F2-26B4-4443-9D81-E0B767318762}"/>
              </a:ext>
            </a:extLst>
          </p:cNvPr>
          <p:cNvCxnSpPr/>
          <p:nvPr/>
        </p:nvCxnSpPr>
        <p:spPr>
          <a:xfrm flipH="1">
            <a:off x="8551914" y="5288051"/>
            <a:ext cx="927570" cy="795178"/>
          </a:xfrm>
          <a:prstGeom prst="line">
            <a:avLst/>
          </a:prstGeom>
          <a:noFill/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CD51D0A-A024-4DDB-B480-B0D2A5A18DD6}"/>
              </a:ext>
            </a:extLst>
          </p:cNvPr>
          <p:cNvSpPr txBox="1"/>
          <p:nvPr/>
        </p:nvSpPr>
        <p:spPr>
          <a:xfrm>
            <a:off x="196159" y="307909"/>
            <a:ext cx="518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РЕСУРСЫ</a:t>
            </a:r>
          </a:p>
        </p:txBody>
      </p:sp>
      <p:cxnSp>
        <p:nvCxnSpPr>
          <p:cNvPr id="26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882502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934328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49333" y="6438612"/>
            <a:ext cx="355673" cy="35109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88AACF-20E7-4F3A-8AC7-855AC8FCDB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720" y="4924002"/>
            <a:ext cx="2633480" cy="1417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A8D19A1-B879-46A1-8A55-93355D86E816}"/>
              </a:ext>
            </a:extLst>
          </p:cNvPr>
          <p:cNvSpPr/>
          <p:nvPr/>
        </p:nvSpPr>
        <p:spPr>
          <a:xfrm>
            <a:off x="7483642" y="1324254"/>
            <a:ext cx="43898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Новый этап  мелкомасштабного картографирования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использованием цифровых технологий обновления, обработки и пространственного анализа результатов мелкомасштабного  картографирования и формирования единых геолого-картографических моделей  страны на основе больших массивов данных.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2660BD9-FFF3-44B5-9ABD-158BE852A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418" y="995492"/>
            <a:ext cx="6916721" cy="52465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B3C8B7F-D4BD-41F8-BD62-A41BE4F477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99" y="4894344"/>
            <a:ext cx="2470601" cy="1447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CEB2766-C0B7-42B4-B815-F227F430B317}"/>
              </a:ext>
            </a:extLst>
          </p:cNvPr>
          <p:cNvSpPr txBox="1"/>
          <p:nvPr/>
        </p:nvSpPr>
        <p:spPr>
          <a:xfrm>
            <a:off x="7308999" y="4475266"/>
            <a:ext cx="4564492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Единая геолого-картографическая модель территории России и ее континентального шельфа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51D0A-A024-4DDB-B480-B0D2A5A18DD6}"/>
              </a:ext>
            </a:extLst>
          </p:cNvPr>
          <p:cNvSpPr txBox="1"/>
          <p:nvPr/>
        </p:nvSpPr>
        <p:spPr>
          <a:xfrm>
            <a:off x="182942" y="413830"/>
            <a:ext cx="851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ЭТАП МЕЛКОМАСШТАБНОГО КАРТОГРАФИРОВАНИЯ</a:t>
            </a:r>
          </a:p>
        </p:txBody>
      </p:sp>
      <p:cxnSp>
        <p:nvCxnSpPr>
          <p:cNvPr id="9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882502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cxnSp>
        <p:nvCxnSpPr>
          <p:cNvPr id="4" name="Прямая соединительная линия 3"/>
          <p:cNvCxnSpPr/>
          <p:nvPr/>
        </p:nvCxnSpPr>
        <p:spPr>
          <a:xfrm>
            <a:off x="248139" y="874271"/>
            <a:ext cx="0" cy="57398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322708" y="904383"/>
            <a:ext cx="0" cy="4019619"/>
          </a:xfrm>
          <a:prstGeom prst="line">
            <a:avLst/>
          </a:prstGeom>
          <a:ln w="12700">
            <a:solidFill>
              <a:srgbClr val="203C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833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44481B-19AF-437B-A933-8C1F8BDD3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42" y="949864"/>
            <a:ext cx="4593351" cy="26042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694583-3AC7-4890-83C2-BD718F1FF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67"/>
          <a:stretch/>
        </p:blipFill>
        <p:spPr>
          <a:xfrm>
            <a:off x="2104157" y="3608073"/>
            <a:ext cx="4079328" cy="263172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F11B24-8657-4C9C-95B4-4DD694BBFDA0}"/>
              </a:ext>
            </a:extLst>
          </p:cNvPr>
          <p:cNvSpPr/>
          <p:nvPr/>
        </p:nvSpPr>
        <p:spPr>
          <a:xfrm>
            <a:off x="1214485" y="2687021"/>
            <a:ext cx="820502" cy="468130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9F0EEB7-DF4E-4CA7-B4F0-DA301D6FF74D}"/>
              </a:ext>
            </a:extLst>
          </p:cNvPr>
          <p:cNvCxnSpPr>
            <a:cxnSpLocks/>
          </p:cNvCxnSpPr>
          <p:nvPr/>
        </p:nvCxnSpPr>
        <p:spPr>
          <a:xfrm>
            <a:off x="1214485" y="3155152"/>
            <a:ext cx="889672" cy="45292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31FFDBF-FF8A-4736-94EC-80E89A63B89C}"/>
              </a:ext>
            </a:extLst>
          </p:cNvPr>
          <p:cNvCxnSpPr>
            <a:cxnSpLocks/>
          </p:cNvCxnSpPr>
          <p:nvPr/>
        </p:nvCxnSpPr>
        <p:spPr>
          <a:xfrm>
            <a:off x="2034987" y="2687021"/>
            <a:ext cx="4184380" cy="92329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6BAFD9E8-EE5D-41D1-B927-8AD474569155}"/>
              </a:ext>
            </a:extLst>
          </p:cNvPr>
          <p:cNvSpPr/>
          <p:nvPr/>
        </p:nvSpPr>
        <p:spPr>
          <a:xfrm>
            <a:off x="7862603" y="4174221"/>
            <a:ext cx="168761" cy="162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711A9-C0CE-42E5-90EC-2B66DDC5FC9E}"/>
              </a:ext>
            </a:extLst>
          </p:cNvPr>
          <p:cNvSpPr txBox="1"/>
          <p:nvPr/>
        </p:nvSpPr>
        <p:spPr>
          <a:xfrm>
            <a:off x="8038427" y="4332854"/>
            <a:ext cx="3901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Объекты Государственного кадастра месторождений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C2E89-704F-43E2-A6AD-1182ADB98EC1}"/>
              </a:ext>
            </a:extLst>
          </p:cNvPr>
          <p:cNvSpPr txBox="1"/>
          <p:nvPr/>
        </p:nvSpPr>
        <p:spPr>
          <a:xfrm>
            <a:off x="8074524" y="5052496"/>
            <a:ext cx="392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Объекты, внесенные в ресурс из комплектов Госгеолкарты-1000/3 и 200/2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89620E3-A862-4573-A904-CADCBDB0019F}"/>
              </a:ext>
            </a:extLst>
          </p:cNvPr>
          <p:cNvSpPr txBox="1">
            <a:spLocks/>
          </p:cNvSpPr>
          <p:nvPr/>
        </p:nvSpPr>
        <p:spPr>
          <a:xfrm>
            <a:off x="199978" y="281287"/>
            <a:ext cx="9755091" cy="484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ЦЕНТРАЛИЗОВАННЫЙ ИНФОРМАЦИОННЫЙ РЕСУРС «ПОЛЕЗНЫЕ ИСКОПАЕМЫЕ»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CCCF27-64A2-4CAC-B7FC-E77B7073F629}"/>
              </a:ext>
            </a:extLst>
          </p:cNvPr>
          <p:cNvSpPr/>
          <p:nvPr/>
        </p:nvSpPr>
        <p:spPr>
          <a:xfrm>
            <a:off x="8031364" y="4074734"/>
            <a:ext cx="2309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cs typeface="Arial" panose="020B0604020202020204" pitchFamily="34" charset="0"/>
              </a:rPr>
              <a:t>Оцененный потенциал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96B48A4-96FD-4D4A-AA57-A169CEDDF9C7}"/>
              </a:ext>
            </a:extLst>
          </p:cNvPr>
          <p:cNvSpPr/>
          <p:nvPr/>
        </p:nvSpPr>
        <p:spPr>
          <a:xfrm>
            <a:off x="8074524" y="4806137"/>
            <a:ext cx="24965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cs typeface="Arial" panose="020B0604020202020204" pitchFamily="34" charset="0"/>
              </a:rPr>
              <a:t>Нераскрытый потенциал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28" name="Freeform 92">
            <a:extLst>
              <a:ext uri="{FF2B5EF4-FFF2-40B4-BE49-F238E27FC236}">
                <a16:creationId xmlns:a16="http://schemas.microsoft.com/office/drawing/2014/main" id="{762ED7E2-8DA8-4342-AC0A-A2B95AA67FA1}"/>
              </a:ext>
            </a:extLst>
          </p:cNvPr>
          <p:cNvSpPr>
            <a:spLocks/>
          </p:cNvSpPr>
          <p:nvPr/>
        </p:nvSpPr>
        <p:spPr bwMode="auto">
          <a:xfrm>
            <a:off x="8589376" y="1363954"/>
            <a:ext cx="1365694" cy="2379260"/>
          </a:xfrm>
          <a:custGeom>
            <a:avLst/>
            <a:gdLst>
              <a:gd name="T0" fmla="*/ 191 w 731"/>
              <a:gd name="T1" fmla="*/ 0 h 1301"/>
              <a:gd name="T2" fmla="*/ 682 w 731"/>
              <a:gd name="T3" fmla="*/ 420 h 1301"/>
              <a:gd name="T4" fmla="*/ 645 w 731"/>
              <a:gd name="T5" fmla="*/ 890 h 1301"/>
              <a:gd name="T6" fmla="*/ 160 w 731"/>
              <a:gd name="T7" fmla="*/ 1223 h 1301"/>
              <a:gd name="T8" fmla="*/ 127 w 731"/>
              <a:gd name="T9" fmla="*/ 1301 h 1301"/>
              <a:gd name="T10" fmla="*/ 0 w 731"/>
              <a:gd name="T11" fmla="*/ 1043 h 1301"/>
              <a:gd name="T12" fmla="*/ 127 w 731"/>
              <a:gd name="T13" fmla="*/ 784 h 1301"/>
              <a:gd name="T14" fmla="*/ 158 w 731"/>
              <a:gd name="T15" fmla="*/ 858 h 1301"/>
              <a:gd name="T16" fmla="*/ 324 w 731"/>
              <a:gd name="T17" fmla="*/ 726 h 1301"/>
              <a:gd name="T18" fmla="*/ 339 w 731"/>
              <a:gd name="T19" fmla="*/ 530 h 1301"/>
              <a:gd name="T20" fmla="*/ 181 w 731"/>
              <a:gd name="T21" fmla="*/ 368 h 1301"/>
              <a:gd name="T22" fmla="*/ 276 w 731"/>
              <a:gd name="T23" fmla="*/ 174 h 1301"/>
              <a:gd name="T24" fmla="*/ 191 w 731"/>
              <a:gd name="T25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31" h="1301">
                <a:moveTo>
                  <a:pt x="191" y="0"/>
                </a:moveTo>
                <a:cubicBezTo>
                  <a:pt x="416" y="35"/>
                  <a:pt x="609" y="194"/>
                  <a:pt x="682" y="420"/>
                </a:cubicBezTo>
                <a:cubicBezTo>
                  <a:pt x="731" y="570"/>
                  <a:pt x="722" y="738"/>
                  <a:pt x="645" y="890"/>
                </a:cubicBezTo>
                <a:cubicBezTo>
                  <a:pt x="549" y="1076"/>
                  <a:pt x="367" y="1201"/>
                  <a:pt x="160" y="1223"/>
                </a:cubicBezTo>
                <a:lnTo>
                  <a:pt x="127" y="1301"/>
                </a:lnTo>
                <a:lnTo>
                  <a:pt x="0" y="1043"/>
                </a:lnTo>
                <a:lnTo>
                  <a:pt x="127" y="784"/>
                </a:lnTo>
                <a:lnTo>
                  <a:pt x="158" y="858"/>
                </a:lnTo>
                <a:cubicBezTo>
                  <a:pt x="230" y="840"/>
                  <a:pt x="290" y="792"/>
                  <a:pt x="324" y="726"/>
                </a:cubicBezTo>
                <a:cubicBezTo>
                  <a:pt x="356" y="663"/>
                  <a:pt x="359" y="593"/>
                  <a:pt x="339" y="530"/>
                </a:cubicBezTo>
                <a:cubicBezTo>
                  <a:pt x="314" y="453"/>
                  <a:pt x="254" y="394"/>
                  <a:pt x="181" y="368"/>
                </a:cubicBezTo>
                <a:lnTo>
                  <a:pt x="276" y="174"/>
                </a:lnTo>
                <a:lnTo>
                  <a:pt x="191" y="0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Freeform 93">
            <a:extLst>
              <a:ext uri="{FF2B5EF4-FFF2-40B4-BE49-F238E27FC236}">
                <a16:creationId xmlns:a16="http://schemas.microsoft.com/office/drawing/2014/main" id="{3AEED9D0-F431-4EE6-8193-F3130B264EA0}"/>
              </a:ext>
            </a:extLst>
          </p:cNvPr>
          <p:cNvSpPr>
            <a:spLocks/>
          </p:cNvSpPr>
          <p:nvPr/>
        </p:nvSpPr>
        <p:spPr bwMode="auto">
          <a:xfrm>
            <a:off x="7579257" y="1209216"/>
            <a:ext cx="1484702" cy="2397716"/>
          </a:xfrm>
          <a:custGeom>
            <a:avLst/>
            <a:gdLst>
              <a:gd name="T0" fmla="*/ 608 w 794"/>
              <a:gd name="T1" fmla="*/ 1311 h 1311"/>
              <a:gd name="T2" fmla="*/ 49 w 794"/>
              <a:gd name="T3" fmla="*/ 884 h 1311"/>
              <a:gd name="T4" fmla="*/ 87 w 794"/>
              <a:gd name="T5" fmla="*/ 414 h 1311"/>
              <a:gd name="T6" fmla="*/ 634 w 794"/>
              <a:gd name="T7" fmla="*/ 78 h 1311"/>
              <a:gd name="T8" fmla="*/ 667 w 794"/>
              <a:gd name="T9" fmla="*/ 0 h 1311"/>
              <a:gd name="T10" fmla="*/ 794 w 794"/>
              <a:gd name="T11" fmla="*/ 259 h 1311"/>
              <a:gd name="T12" fmla="*/ 667 w 794"/>
              <a:gd name="T13" fmla="*/ 517 h 1311"/>
              <a:gd name="T14" fmla="*/ 634 w 794"/>
              <a:gd name="T15" fmla="*/ 439 h 1311"/>
              <a:gd name="T16" fmla="*/ 408 w 794"/>
              <a:gd name="T17" fmla="*/ 578 h 1311"/>
              <a:gd name="T18" fmla="*/ 392 w 794"/>
              <a:gd name="T19" fmla="*/ 774 h 1311"/>
              <a:gd name="T20" fmla="*/ 606 w 794"/>
              <a:gd name="T21" fmla="*/ 948 h 1311"/>
              <a:gd name="T22" fmla="*/ 518 w 794"/>
              <a:gd name="T23" fmla="*/ 1128 h 1311"/>
              <a:gd name="T24" fmla="*/ 608 w 794"/>
              <a:gd name="T25" fmla="*/ 1311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4" h="1311">
                <a:moveTo>
                  <a:pt x="608" y="1311"/>
                </a:moveTo>
                <a:cubicBezTo>
                  <a:pt x="357" y="1299"/>
                  <a:pt x="130" y="1134"/>
                  <a:pt x="49" y="884"/>
                </a:cubicBezTo>
                <a:cubicBezTo>
                  <a:pt x="0" y="734"/>
                  <a:pt x="9" y="566"/>
                  <a:pt x="87" y="414"/>
                </a:cubicBezTo>
                <a:cubicBezTo>
                  <a:pt x="192" y="208"/>
                  <a:pt x="403" y="78"/>
                  <a:pt x="634" y="78"/>
                </a:cubicBezTo>
                <a:lnTo>
                  <a:pt x="667" y="0"/>
                </a:lnTo>
                <a:lnTo>
                  <a:pt x="794" y="259"/>
                </a:lnTo>
                <a:lnTo>
                  <a:pt x="667" y="517"/>
                </a:lnTo>
                <a:lnTo>
                  <a:pt x="634" y="439"/>
                </a:lnTo>
                <a:cubicBezTo>
                  <a:pt x="539" y="439"/>
                  <a:pt x="451" y="493"/>
                  <a:pt x="408" y="578"/>
                </a:cubicBezTo>
                <a:cubicBezTo>
                  <a:pt x="376" y="641"/>
                  <a:pt x="372" y="711"/>
                  <a:pt x="392" y="774"/>
                </a:cubicBezTo>
                <a:cubicBezTo>
                  <a:pt x="424" y="872"/>
                  <a:pt x="510" y="937"/>
                  <a:pt x="606" y="948"/>
                </a:cubicBezTo>
                <a:lnTo>
                  <a:pt x="518" y="1128"/>
                </a:lnTo>
                <a:lnTo>
                  <a:pt x="608" y="131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846E89A3-05A4-4B99-8CF4-991B0E27BD23}"/>
              </a:ext>
            </a:extLst>
          </p:cNvPr>
          <p:cNvSpPr/>
          <p:nvPr/>
        </p:nvSpPr>
        <p:spPr>
          <a:xfrm>
            <a:off x="8322045" y="2057286"/>
            <a:ext cx="928134" cy="8173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ru-RU" sz="1400">
                <a:solidFill>
                  <a:srgbClr val="002060"/>
                </a:solidFill>
              </a:rPr>
              <a:t>110 </a:t>
            </a:r>
            <a:r>
              <a:rPr lang="ru-RU" sz="1400" dirty="0">
                <a:solidFill>
                  <a:srgbClr val="002060"/>
                </a:solidFill>
              </a:rPr>
              <a:t>тыс. </a:t>
            </a:r>
            <a:r>
              <a:rPr lang="ru-RU" sz="1300" dirty="0">
                <a:solidFill>
                  <a:srgbClr val="002060"/>
                </a:solidFill>
              </a:rPr>
              <a:t>объектов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F163E0-8B4A-473C-9E33-AB64EB5E8A1E}"/>
              </a:ext>
            </a:extLst>
          </p:cNvPr>
          <p:cNvSpPr txBox="1"/>
          <p:nvPr/>
        </p:nvSpPr>
        <p:spPr>
          <a:xfrm>
            <a:off x="8074524" y="1563429"/>
            <a:ext cx="755218" cy="326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46 938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6CF052-DDFB-468D-894E-3243B1AFFD10}"/>
              </a:ext>
            </a:extLst>
          </p:cNvPr>
          <p:cNvSpPr txBox="1"/>
          <p:nvPr/>
        </p:nvSpPr>
        <p:spPr>
          <a:xfrm>
            <a:off x="8734549" y="3028968"/>
            <a:ext cx="755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62 277</a:t>
            </a:r>
          </a:p>
        </p:txBody>
      </p:sp>
      <p:cxnSp>
        <p:nvCxnSpPr>
          <p:cNvPr id="23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882502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25" name="Овал 24">
            <a:extLst>
              <a:ext uri="{FF2B5EF4-FFF2-40B4-BE49-F238E27FC236}">
                <a16:creationId xmlns:a16="http://schemas.microsoft.com/office/drawing/2014/main" id="{6BAFD9E8-EE5D-41D1-B927-8AD474569155}"/>
              </a:ext>
            </a:extLst>
          </p:cNvPr>
          <p:cNvSpPr/>
          <p:nvPr/>
        </p:nvSpPr>
        <p:spPr>
          <a:xfrm>
            <a:off x="7861716" y="4894047"/>
            <a:ext cx="168761" cy="162733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15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3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339890" y="1058112"/>
            <a:ext cx="8715387" cy="13989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B4F81F-8D3B-4311-9F43-43BD292DB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" r="1389"/>
          <a:stretch/>
        </p:blipFill>
        <p:spPr>
          <a:xfrm>
            <a:off x="634417" y="1480999"/>
            <a:ext cx="5756878" cy="4634470"/>
          </a:xfrm>
          <a:prstGeom prst="roundRect">
            <a:avLst>
              <a:gd name="adj" fmla="val 963"/>
            </a:avLst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9D6A54-9D9D-4F02-947D-0F726DADB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306" y="375112"/>
            <a:ext cx="5294748" cy="5682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F5FF72F9-E6EB-44F2-A949-F3184EC81C75}"/>
              </a:ext>
            </a:extLst>
          </p:cNvPr>
          <p:cNvSpPr txBox="1"/>
          <p:nvPr/>
        </p:nvSpPr>
        <p:spPr>
          <a:xfrm>
            <a:off x="298946" y="566399"/>
            <a:ext cx="6427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ЦИФРОВОЙ ДВОЙНИК НЕДР РОССИИ.</a:t>
            </a:r>
            <a:r>
              <a:rPr lang="ru-RU" alt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СУБЬЕКТЫ ФЕДЕРАЦИИ</a:t>
            </a:r>
            <a:endParaRPr lang="ru-RU" alt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187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"/>
          <p:cNvSpPr/>
          <p:nvPr/>
        </p:nvSpPr>
        <p:spPr>
          <a:xfrm>
            <a:off x="336143" y="214381"/>
            <a:ext cx="8555189" cy="6160961"/>
          </a:xfrm>
          <a:custGeom>
            <a:avLst/>
            <a:gdLst>
              <a:gd name="connsiteX0" fmla="*/ 0 w 6897701"/>
              <a:gd name="connsiteY0" fmla="*/ 959086 h 5635053"/>
              <a:gd name="connsiteX1" fmla="*/ 959086 w 6897701"/>
              <a:gd name="connsiteY1" fmla="*/ 0 h 5635053"/>
              <a:gd name="connsiteX2" fmla="*/ 5938615 w 6897701"/>
              <a:gd name="connsiteY2" fmla="*/ 0 h 5635053"/>
              <a:gd name="connsiteX3" fmla="*/ 6897701 w 6897701"/>
              <a:gd name="connsiteY3" fmla="*/ 959086 h 5635053"/>
              <a:gd name="connsiteX4" fmla="*/ 6897701 w 6897701"/>
              <a:gd name="connsiteY4" fmla="*/ 4675967 h 5635053"/>
              <a:gd name="connsiteX5" fmla="*/ 5938615 w 6897701"/>
              <a:gd name="connsiteY5" fmla="*/ 5635053 h 5635053"/>
              <a:gd name="connsiteX6" fmla="*/ 959086 w 6897701"/>
              <a:gd name="connsiteY6" fmla="*/ 5635053 h 5635053"/>
              <a:gd name="connsiteX7" fmla="*/ 0 w 6897701"/>
              <a:gd name="connsiteY7" fmla="*/ 4675967 h 5635053"/>
              <a:gd name="connsiteX8" fmla="*/ 0 w 6897701"/>
              <a:gd name="connsiteY8" fmla="*/ 959086 h 5635053"/>
              <a:gd name="connsiteX0" fmla="*/ 7037 w 6904738"/>
              <a:gd name="connsiteY0" fmla="*/ 969026 h 5644993"/>
              <a:gd name="connsiteX1" fmla="*/ 439349 w 6904738"/>
              <a:gd name="connsiteY1" fmla="*/ 0 h 5644993"/>
              <a:gd name="connsiteX2" fmla="*/ 5945652 w 6904738"/>
              <a:gd name="connsiteY2" fmla="*/ 9940 h 5644993"/>
              <a:gd name="connsiteX3" fmla="*/ 6904738 w 6904738"/>
              <a:gd name="connsiteY3" fmla="*/ 969026 h 5644993"/>
              <a:gd name="connsiteX4" fmla="*/ 6904738 w 6904738"/>
              <a:gd name="connsiteY4" fmla="*/ 4685907 h 5644993"/>
              <a:gd name="connsiteX5" fmla="*/ 5945652 w 6904738"/>
              <a:gd name="connsiteY5" fmla="*/ 5644993 h 5644993"/>
              <a:gd name="connsiteX6" fmla="*/ 966123 w 6904738"/>
              <a:gd name="connsiteY6" fmla="*/ 5644993 h 5644993"/>
              <a:gd name="connsiteX7" fmla="*/ 7037 w 6904738"/>
              <a:gd name="connsiteY7" fmla="*/ 4685907 h 5644993"/>
              <a:gd name="connsiteX8" fmla="*/ 7037 w 6904738"/>
              <a:gd name="connsiteY8" fmla="*/ 969026 h 5644993"/>
              <a:gd name="connsiteX0" fmla="*/ 7037 w 6915779"/>
              <a:gd name="connsiteY0" fmla="*/ 969026 h 5644993"/>
              <a:gd name="connsiteX1" fmla="*/ 439349 w 6915779"/>
              <a:gd name="connsiteY1" fmla="*/ 0 h 5644993"/>
              <a:gd name="connsiteX2" fmla="*/ 6492304 w 6915779"/>
              <a:gd name="connsiteY2" fmla="*/ 19879 h 5644993"/>
              <a:gd name="connsiteX3" fmla="*/ 6904738 w 6915779"/>
              <a:gd name="connsiteY3" fmla="*/ 969026 h 5644993"/>
              <a:gd name="connsiteX4" fmla="*/ 6904738 w 6915779"/>
              <a:gd name="connsiteY4" fmla="*/ 4685907 h 5644993"/>
              <a:gd name="connsiteX5" fmla="*/ 5945652 w 6915779"/>
              <a:gd name="connsiteY5" fmla="*/ 5644993 h 5644993"/>
              <a:gd name="connsiteX6" fmla="*/ 966123 w 6915779"/>
              <a:gd name="connsiteY6" fmla="*/ 5644993 h 5644993"/>
              <a:gd name="connsiteX7" fmla="*/ 7037 w 6915779"/>
              <a:gd name="connsiteY7" fmla="*/ 4685907 h 5644993"/>
              <a:gd name="connsiteX8" fmla="*/ 7037 w 6915779"/>
              <a:gd name="connsiteY8" fmla="*/ 969026 h 5644993"/>
              <a:gd name="connsiteX0" fmla="*/ 13389 w 6922131"/>
              <a:gd name="connsiteY0" fmla="*/ 969026 h 5644993"/>
              <a:gd name="connsiteX1" fmla="*/ 445701 w 6922131"/>
              <a:gd name="connsiteY1" fmla="*/ 0 h 5644993"/>
              <a:gd name="connsiteX2" fmla="*/ 6498656 w 6922131"/>
              <a:gd name="connsiteY2" fmla="*/ 19879 h 5644993"/>
              <a:gd name="connsiteX3" fmla="*/ 6911090 w 6922131"/>
              <a:gd name="connsiteY3" fmla="*/ 969026 h 5644993"/>
              <a:gd name="connsiteX4" fmla="*/ 6911090 w 6922131"/>
              <a:gd name="connsiteY4" fmla="*/ 4685907 h 5644993"/>
              <a:gd name="connsiteX5" fmla="*/ 5952004 w 6922131"/>
              <a:gd name="connsiteY5" fmla="*/ 5644993 h 5644993"/>
              <a:gd name="connsiteX6" fmla="*/ 415883 w 6922131"/>
              <a:gd name="connsiteY6" fmla="*/ 5644993 h 5644993"/>
              <a:gd name="connsiteX7" fmla="*/ 13389 w 6922131"/>
              <a:gd name="connsiteY7" fmla="*/ 4685907 h 5644993"/>
              <a:gd name="connsiteX8" fmla="*/ 13389 w 6922131"/>
              <a:gd name="connsiteY8" fmla="*/ 969026 h 5644993"/>
              <a:gd name="connsiteX0" fmla="*/ 13389 w 6922131"/>
              <a:gd name="connsiteY0" fmla="*/ 969026 h 5644993"/>
              <a:gd name="connsiteX1" fmla="*/ 445701 w 6922131"/>
              <a:gd name="connsiteY1" fmla="*/ 0 h 5644993"/>
              <a:gd name="connsiteX2" fmla="*/ 6498656 w 6922131"/>
              <a:gd name="connsiteY2" fmla="*/ 19879 h 5644993"/>
              <a:gd name="connsiteX3" fmla="*/ 6911090 w 6922131"/>
              <a:gd name="connsiteY3" fmla="*/ 969026 h 5644993"/>
              <a:gd name="connsiteX4" fmla="*/ 6911090 w 6922131"/>
              <a:gd name="connsiteY4" fmla="*/ 4685907 h 5644993"/>
              <a:gd name="connsiteX5" fmla="*/ 6439021 w 6922131"/>
              <a:gd name="connsiteY5" fmla="*/ 5625115 h 5644993"/>
              <a:gd name="connsiteX6" fmla="*/ 415883 w 6922131"/>
              <a:gd name="connsiteY6" fmla="*/ 5644993 h 5644993"/>
              <a:gd name="connsiteX7" fmla="*/ 13389 w 6922131"/>
              <a:gd name="connsiteY7" fmla="*/ 4685907 h 5644993"/>
              <a:gd name="connsiteX8" fmla="*/ 13389 w 6922131"/>
              <a:gd name="connsiteY8" fmla="*/ 969026 h 5644993"/>
              <a:gd name="connsiteX0" fmla="*/ 13389 w 6922131"/>
              <a:gd name="connsiteY0" fmla="*/ 969026 h 5654932"/>
              <a:gd name="connsiteX1" fmla="*/ 445701 w 6922131"/>
              <a:gd name="connsiteY1" fmla="*/ 0 h 5654932"/>
              <a:gd name="connsiteX2" fmla="*/ 6498656 w 6922131"/>
              <a:gd name="connsiteY2" fmla="*/ 19879 h 5654932"/>
              <a:gd name="connsiteX3" fmla="*/ 6911090 w 6922131"/>
              <a:gd name="connsiteY3" fmla="*/ 969026 h 5654932"/>
              <a:gd name="connsiteX4" fmla="*/ 6911090 w 6922131"/>
              <a:gd name="connsiteY4" fmla="*/ 4685907 h 5654932"/>
              <a:gd name="connsiteX5" fmla="*/ 6439021 w 6922131"/>
              <a:gd name="connsiteY5" fmla="*/ 5654932 h 5654932"/>
              <a:gd name="connsiteX6" fmla="*/ 415883 w 6922131"/>
              <a:gd name="connsiteY6" fmla="*/ 5644993 h 5654932"/>
              <a:gd name="connsiteX7" fmla="*/ 13389 w 6922131"/>
              <a:gd name="connsiteY7" fmla="*/ 4685907 h 5654932"/>
              <a:gd name="connsiteX8" fmla="*/ 13389 w 6922131"/>
              <a:gd name="connsiteY8" fmla="*/ 969026 h 565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2131" h="5654932">
                <a:moveTo>
                  <a:pt x="13389" y="969026"/>
                </a:moveTo>
                <a:cubicBezTo>
                  <a:pt x="13389" y="439337"/>
                  <a:pt x="-83988" y="0"/>
                  <a:pt x="445701" y="0"/>
                </a:cubicBezTo>
                <a:lnTo>
                  <a:pt x="6498656" y="19879"/>
                </a:lnTo>
                <a:cubicBezTo>
                  <a:pt x="7028345" y="19879"/>
                  <a:pt x="6911090" y="439337"/>
                  <a:pt x="6911090" y="969026"/>
                </a:cubicBezTo>
                <a:lnTo>
                  <a:pt x="6911090" y="4685907"/>
                </a:lnTo>
                <a:cubicBezTo>
                  <a:pt x="6911090" y="5215596"/>
                  <a:pt x="6968710" y="5654932"/>
                  <a:pt x="6439021" y="5654932"/>
                </a:cubicBezTo>
                <a:lnTo>
                  <a:pt x="415883" y="5644993"/>
                </a:lnTo>
                <a:cubicBezTo>
                  <a:pt x="-113806" y="5644993"/>
                  <a:pt x="13389" y="5215596"/>
                  <a:pt x="13389" y="4685907"/>
                </a:cubicBezTo>
                <a:lnTo>
                  <a:pt x="13389" y="96902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F39AF1A8-5D58-4FC6-B93D-A017BE6DD2B0}"/>
              </a:ext>
            </a:extLst>
          </p:cNvPr>
          <p:cNvSpPr/>
          <p:nvPr/>
        </p:nvSpPr>
        <p:spPr>
          <a:xfrm>
            <a:off x="6256927" y="5796374"/>
            <a:ext cx="4183292" cy="441146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wrap="square" lIns="50800" tIns="50800" rIns="50800" bIns="50800">
            <a:spAutoFit/>
          </a:bodyPr>
          <a:lstStyle/>
          <a:p>
            <a:pPr marL="12700" indent="-12700" algn="ctr"/>
            <a:r>
              <a:rPr lang="ru-RU" sz="1100" b="1" dirty="0">
                <a:solidFill>
                  <a:schemeClr val="bg1"/>
                </a:solidFill>
              </a:rPr>
              <a:t>Централизованные Базы данных цифровой геологической информации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5002E53-E7EB-4D21-9568-47FAAFE62C9C}"/>
              </a:ext>
            </a:extLst>
          </p:cNvPr>
          <p:cNvGrpSpPr/>
          <p:nvPr/>
        </p:nvGrpSpPr>
        <p:grpSpPr>
          <a:xfrm>
            <a:off x="6066706" y="214381"/>
            <a:ext cx="5939774" cy="5891869"/>
            <a:chOff x="3289108" y="796813"/>
            <a:chExt cx="5341910" cy="5298828"/>
          </a:xfrm>
        </p:grpSpPr>
        <p:sp>
          <p:nvSpPr>
            <p:cNvPr id="22" name="Ellipse 1">
              <a:extLst>
                <a:ext uri="{FF2B5EF4-FFF2-40B4-BE49-F238E27FC236}">
                  <a16:creationId xmlns:a16="http://schemas.microsoft.com/office/drawing/2014/main" id="{EC3B3CF8-0F3F-4B7D-978E-D78D303B8E09}"/>
                </a:ext>
              </a:extLst>
            </p:cNvPr>
            <p:cNvSpPr/>
            <p:nvPr/>
          </p:nvSpPr>
          <p:spPr bwMode="auto">
            <a:xfrm>
              <a:off x="5209295" y="796813"/>
              <a:ext cx="1563135" cy="1352357"/>
            </a:xfrm>
            <a:custGeom>
              <a:avLst/>
              <a:gdLst/>
              <a:ahLst/>
              <a:cxnLst/>
              <a:rect l="l" t="t" r="r" b="b"/>
              <a:pathLst>
                <a:path w="1881327" h="1627643">
                  <a:moveTo>
                    <a:pt x="909737" y="0"/>
                  </a:moveTo>
                  <a:cubicBezTo>
                    <a:pt x="1446331" y="0"/>
                    <a:pt x="1881327" y="434996"/>
                    <a:pt x="1881327" y="971590"/>
                  </a:cubicBezTo>
                  <a:cubicBezTo>
                    <a:pt x="1881327" y="1225467"/>
                    <a:pt x="1783954" y="1456601"/>
                    <a:pt x="1622304" y="1627643"/>
                  </a:cubicBezTo>
                  <a:cubicBezTo>
                    <a:pt x="1407823" y="1531333"/>
                    <a:pt x="1169935" y="1478429"/>
                    <a:pt x="919691" y="1478429"/>
                  </a:cubicBezTo>
                  <a:cubicBezTo>
                    <a:pt x="752338" y="1478429"/>
                    <a:pt x="590510" y="1502090"/>
                    <a:pt x="437764" y="1547609"/>
                  </a:cubicBezTo>
                  <a:cubicBezTo>
                    <a:pt x="439086" y="1543067"/>
                    <a:pt x="439528" y="1538427"/>
                    <a:pt x="439938" y="1533777"/>
                  </a:cubicBezTo>
                  <a:cubicBezTo>
                    <a:pt x="472664" y="1162783"/>
                    <a:pt x="292347" y="822130"/>
                    <a:pt x="0" y="633018"/>
                  </a:cubicBezTo>
                  <a:cubicBezTo>
                    <a:pt x="136468" y="263166"/>
                    <a:pt x="492370" y="0"/>
                    <a:pt x="90973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FC332">
                    <a:shade val="30000"/>
                    <a:satMod val="115000"/>
                  </a:srgbClr>
                </a:gs>
                <a:gs pos="50000">
                  <a:srgbClr val="8FC332">
                    <a:shade val="67500"/>
                    <a:satMod val="115000"/>
                  </a:srgbClr>
                </a:gs>
                <a:gs pos="100000">
                  <a:srgbClr val="8FC332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 dirty="0">
                <a:latin typeface="Lucida Sans Unicode" pitchFamily="34" charset="0"/>
              </a:endParaRPr>
            </a:p>
          </p:txBody>
        </p:sp>
        <p:sp>
          <p:nvSpPr>
            <p:cNvPr id="23" name="Ellipse 2">
              <a:extLst>
                <a:ext uri="{FF2B5EF4-FFF2-40B4-BE49-F238E27FC236}">
                  <a16:creationId xmlns:a16="http://schemas.microsoft.com/office/drawing/2014/main" id="{E25E9C72-3DD6-4A0C-9520-72390BDF341A}"/>
                </a:ext>
              </a:extLst>
            </p:cNvPr>
            <p:cNvSpPr/>
            <p:nvPr/>
          </p:nvSpPr>
          <p:spPr bwMode="auto">
            <a:xfrm rot="21307012">
              <a:off x="6547965" y="1183456"/>
              <a:ext cx="1438241" cy="1614271"/>
            </a:xfrm>
            <a:custGeom>
              <a:avLst/>
              <a:gdLst/>
              <a:ahLst/>
              <a:cxnLst/>
              <a:rect l="l" t="t" r="r" b="b"/>
              <a:pathLst>
                <a:path w="1731010" h="1942872">
                  <a:moveTo>
                    <a:pt x="858760" y="5016"/>
                  </a:moveTo>
                  <a:cubicBezTo>
                    <a:pt x="1348690" y="54771"/>
                    <a:pt x="1731010" y="468533"/>
                    <a:pt x="1731010" y="971590"/>
                  </a:cubicBezTo>
                  <a:cubicBezTo>
                    <a:pt x="1731011" y="1506152"/>
                    <a:pt x="1299302" y="1939885"/>
                    <a:pt x="765509" y="1942872"/>
                  </a:cubicBezTo>
                  <a:cubicBezTo>
                    <a:pt x="615484" y="1581148"/>
                    <a:pt x="345116" y="1278803"/>
                    <a:pt x="0" y="1090065"/>
                  </a:cubicBezTo>
                  <a:cubicBezTo>
                    <a:pt x="173819" y="931818"/>
                    <a:pt x="290325" y="709981"/>
                    <a:pt x="311916" y="457252"/>
                  </a:cubicBezTo>
                  <a:cubicBezTo>
                    <a:pt x="321717" y="342547"/>
                    <a:pt x="311168" y="230797"/>
                    <a:pt x="282160" y="125858"/>
                  </a:cubicBezTo>
                  <a:cubicBezTo>
                    <a:pt x="422873" y="45524"/>
                    <a:pt x="585831" y="0"/>
                    <a:pt x="759421" y="0"/>
                  </a:cubicBezTo>
                  <a:cubicBezTo>
                    <a:pt x="792958" y="0"/>
                    <a:pt x="826098" y="1699"/>
                    <a:pt x="858760" y="501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DEE42"/>
                </a:gs>
                <a:gs pos="50000">
                  <a:srgbClr val="F8DA00">
                    <a:shade val="67500"/>
                    <a:satMod val="115000"/>
                  </a:srgbClr>
                </a:gs>
                <a:gs pos="100000">
                  <a:srgbClr val="F8DA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 dirty="0">
                <a:latin typeface="Lucida Sans Unicode" pitchFamily="34" charset="0"/>
              </a:endParaRPr>
            </a:p>
          </p:txBody>
        </p:sp>
        <p:sp>
          <p:nvSpPr>
            <p:cNvPr id="24" name="Ellipse 3">
              <a:extLst>
                <a:ext uri="{FF2B5EF4-FFF2-40B4-BE49-F238E27FC236}">
                  <a16:creationId xmlns:a16="http://schemas.microsoft.com/office/drawing/2014/main" id="{9BEECFD6-3A17-40C2-AD00-73ADB4B02DAE}"/>
                </a:ext>
              </a:extLst>
            </p:cNvPr>
            <p:cNvSpPr/>
            <p:nvPr/>
          </p:nvSpPr>
          <p:spPr bwMode="auto">
            <a:xfrm rot="20990394">
              <a:off x="7269139" y="2319342"/>
              <a:ext cx="1358494" cy="1576948"/>
            </a:xfrm>
            <a:custGeom>
              <a:avLst/>
              <a:gdLst/>
              <a:ahLst/>
              <a:cxnLst/>
              <a:rect l="l" t="t" r="r" b="b"/>
              <a:pathLst>
                <a:path w="1635030" h="1897952">
                  <a:moveTo>
                    <a:pt x="956588" y="0"/>
                  </a:moveTo>
                  <a:cubicBezTo>
                    <a:pt x="1349940" y="124139"/>
                    <a:pt x="1635030" y="491957"/>
                    <a:pt x="1635030" y="926362"/>
                  </a:cubicBezTo>
                  <a:cubicBezTo>
                    <a:pt x="1635030" y="1462956"/>
                    <a:pt x="1200034" y="1897952"/>
                    <a:pt x="663440" y="1897952"/>
                  </a:cubicBezTo>
                  <a:cubicBezTo>
                    <a:pt x="406603" y="1897952"/>
                    <a:pt x="173042" y="1798295"/>
                    <a:pt x="0" y="1634809"/>
                  </a:cubicBezTo>
                  <a:cubicBezTo>
                    <a:pt x="50748" y="1518368"/>
                    <a:pt x="88053" y="1394101"/>
                    <a:pt x="111401" y="1263820"/>
                  </a:cubicBezTo>
                  <a:cubicBezTo>
                    <a:pt x="162526" y="978537"/>
                    <a:pt x="140877" y="697051"/>
                    <a:pt x="58634" y="438772"/>
                  </a:cubicBezTo>
                  <a:cubicBezTo>
                    <a:pt x="428124" y="471037"/>
                    <a:pt x="767689" y="291430"/>
                    <a:pt x="95658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rgbClr val="EE8510">
                    <a:shade val="67500"/>
                    <a:satMod val="115000"/>
                  </a:srgbClr>
                </a:gs>
                <a:gs pos="100000">
                  <a:srgbClr val="EE851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latin typeface="Lucida Sans Unicode" pitchFamily="34" charset="0"/>
              </a:endParaRPr>
            </a:p>
          </p:txBody>
        </p:sp>
        <p:sp>
          <p:nvSpPr>
            <p:cNvPr id="25" name="Ellipse 4">
              <a:extLst>
                <a:ext uri="{FF2B5EF4-FFF2-40B4-BE49-F238E27FC236}">
                  <a16:creationId xmlns:a16="http://schemas.microsoft.com/office/drawing/2014/main" id="{7F3CA16D-8D38-49E8-9E3E-FB13185696FE}"/>
                </a:ext>
              </a:extLst>
            </p:cNvPr>
            <p:cNvSpPr/>
            <p:nvPr/>
          </p:nvSpPr>
          <p:spPr bwMode="auto">
            <a:xfrm rot="1800000">
              <a:off x="7018893" y="3697052"/>
              <a:ext cx="1386075" cy="1592847"/>
            </a:xfrm>
            <a:custGeom>
              <a:avLst/>
              <a:gdLst/>
              <a:ahLst/>
              <a:cxnLst/>
              <a:rect l="l" t="t" r="r" b="b"/>
              <a:pathLst>
                <a:path w="1668225" h="1917087">
                  <a:moveTo>
                    <a:pt x="63584" y="420981"/>
                  </a:moveTo>
                  <a:cubicBezTo>
                    <a:pt x="301175" y="436911"/>
                    <a:pt x="544391" y="362470"/>
                    <a:pt x="740979" y="196574"/>
                  </a:cubicBezTo>
                  <a:cubicBezTo>
                    <a:pt x="810270" y="138102"/>
                    <a:pt x="869335" y="72009"/>
                    <a:pt x="917157" y="0"/>
                  </a:cubicBezTo>
                  <a:cubicBezTo>
                    <a:pt x="1347622" y="99043"/>
                    <a:pt x="1668225" y="484830"/>
                    <a:pt x="1668225" y="945497"/>
                  </a:cubicBezTo>
                  <a:cubicBezTo>
                    <a:pt x="1668225" y="1482091"/>
                    <a:pt x="1233229" y="1917087"/>
                    <a:pt x="696635" y="1917087"/>
                  </a:cubicBezTo>
                  <a:cubicBezTo>
                    <a:pt x="423198" y="1917087"/>
                    <a:pt x="176143" y="1804131"/>
                    <a:pt x="0" y="1621933"/>
                  </a:cubicBezTo>
                  <a:cubicBezTo>
                    <a:pt x="162221" y="1248707"/>
                    <a:pt x="190159" y="822130"/>
                    <a:pt x="63584" y="42098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A0930">
                    <a:shade val="30000"/>
                    <a:satMod val="115000"/>
                  </a:srgbClr>
                </a:gs>
                <a:gs pos="50000">
                  <a:srgbClr val="DA0930">
                    <a:shade val="67500"/>
                    <a:satMod val="115000"/>
                  </a:srgbClr>
                </a:gs>
                <a:gs pos="100000">
                  <a:srgbClr val="DA093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latin typeface="Lucida Sans Unicode" pitchFamily="34" charset="0"/>
              </a:endParaRPr>
            </a:p>
          </p:txBody>
        </p:sp>
        <p:sp>
          <p:nvSpPr>
            <p:cNvPr id="26" name="Ellipse 5">
              <a:extLst>
                <a:ext uri="{FF2B5EF4-FFF2-40B4-BE49-F238E27FC236}">
                  <a16:creationId xmlns:a16="http://schemas.microsoft.com/office/drawing/2014/main" id="{54A30190-6FF2-49CE-A2A9-5BEDE8AEF87B}"/>
                </a:ext>
              </a:extLst>
            </p:cNvPr>
            <p:cNvSpPr/>
            <p:nvPr/>
          </p:nvSpPr>
          <p:spPr bwMode="auto">
            <a:xfrm rot="1503323">
              <a:off x="5768194" y="4577766"/>
              <a:ext cx="1614526" cy="1475047"/>
            </a:xfrm>
            <a:custGeom>
              <a:avLst/>
              <a:gdLst/>
              <a:ahLst/>
              <a:cxnLst/>
              <a:rect l="l" t="t" r="r" b="b"/>
              <a:pathLst>
                <a:path w="1943180" h="1775308">
                  <a:moveTo>
                    <a:pt x="904367" y="0"/>
                  </a:moveTo>
                  <a:cubicBezTo>
                    <a:pt x="1062994" y="197860"/>
                    <a:pt x="1299569" y="331902"/>
                    <a:pt x="1572225" y="355491"/>
                  </a:cubicBezTo>
                  <a:cubicBezTo>
                    <a:pt x="1659461" y="363038"/>
                    <a:pt x="1745001" y="358812"/>
                    <a:pt x="1827075" y="343010"/>
                  </a:cubicBezTo>
                  <a:cubicBezTo>
                    <a:pt x="1901182" y="480062"/>
                    <a:pt x="1943180" y="636986"/>
                    <a:pt x="1943180" y="803718"/>
                  </a:cubicBezTo>
                  <a:cubicBezTo>
                    <a:pt x="1943180" y="1340312"/>
                    <a:pt x="1508184" y="1775308"/>
                    <a:pt x="971590" y="1775308"/>
                  </a:cubicBezTo>
                  <a:cubicBezTo>
                    <a:pt x="434996" y="1775308"/>
                    <a:pt x="0" y="1340312"/>
                    <a:pt x="0" y="803718"/>
                  </a:cubicBezTo>
                  <a:lnTo>
                    <a:pt x="291" y="799869"/>
                  </a:lnTo>
                  <a:lnTo>
                    <a:pt x="109854" y="755236"/>
                  </a:lnTo>
                  <a:cubicBezTo>
                    <a:pt x="463499" y="589912"/>
                    <a:pt x="735380" y="320692"/>
                    <a:pt x="9043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D2F86">
                    <a:shade val="30000"/>
                    <a:satMod val="115000"/>
                  </a:srgbClr>
                </a:gs>
                <a:gs pos="50000">
                  <a:srgbClr val="CD2F86">
                    <a:shade val="67500"/>
                    <a:satMod val="115000"/>
                  </a:srgbClr>
                </a:gs>
                <a:gs pos="100000">
                  <a:srgbClr val="CD2F86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latin typeface="Lucida Sans Unicode" pitchFamily="34" charset="0"/>
              </a:endParaRPr>
            </a:p>
          </p:txBody>
        </p:sp>
        <p:sp>
          <p:nvSpPr>
            <p:cNvPr id="27" name="Ellipse 6">
              <a:extLst>
                <a:ext uri="{FF2B5EF4-FFF2-40B4-BE49-F238E27FC236}">
                  <a16:creationId xmlns:a16="http://schemas.microsoft.com/office/drawing/2014/main" id="{BF94EC7D-AFAB-45CD-98F3-439AABF25A66}"/>
                </a:ext>
              </a:extLst>
            </p:cNvPr>
            <p:cNvSpPr/>
            <p:nvPr/>
          </p:nvSpPr>
          <p:spPr bwMode="auto">
            <a:xfrm rot="1176661">
              <a:off x="4496958" y="4670705"/>
              <a:ext cx="1569837" cy="1372382"/>
            </a:xfrm>
            <a:custGeom>
              <a:avLst/>
              <a:gdLst/>
              <a:ahLst/>
              <a:cxnLst/>
              <a:rect l="l" t="t" r="r" b="b"/>
              <a:pathLst>
                <a:path w="1889394" h="1651744">
                  <a:moveTo>
                    <a:pt x="279665" y="0"/>
                  </a:moveTo>
                  <a:cubicBezTo>
                    <a:pt x="634044" y="154724"/>
                    <a:pt x="1040729" y="190238"/>
                    <a:pt x="1435837" y="76626"/>
                  </a:cubicBezTo>
                  <a:cubicBezTo>
                    <a:pt x="1435485" y="77872"/>
                    <a:pt x="1435361" y="79143"/>
                    <a:pt x="1435240" y="80413"/>
                  </a:cubicBezTo>
                  <a:cubicBezTo>
                    <a:pt x="1399091" y="459696"/>
                    <a:pt x="1586117" y="808797"/>
                    <a:pt x="1889394" y="996686"/>
                  </a:cubicBezTo>
                  <a:cubicBezTo>
                    <a:pt x="1758959" y="1378030"/>
                    <a:pt x="1397239" y="1651744"/>
                    <a:pt x="971590" y="1651744"/>
                  </a:cubicBezTo>
                  <a:cubicBezTo>
                    <a:pt x="434996" y="1651744"/>
                    <a:pt x="0" y="1216748"/>
                    <a:pt x="0" y="680154"/>
                  </a:cubicBezTo>
                  <a:cubicBezTo>
                    <a:pt x="0" y="414855"/>
                    <a:pt x="106332" y="174391"/>
                    <a:pt x="27966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CC66"/>
                </a:gs>
                <a:gs pos="50000">
                  <a:srgbClr val="008000"/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latin typeface="Lucida Sans Unicode" pitchFamily="34" charset="0"/>
              </a:endParaRPr>
            </a:p>
          </p:txBody>
        </p:sp>
        <p:sp>
          <p:nvSpPr>
            <p:cNvPr id="28" name="Ellipse 7">
              <a:extLst>
                <a:ext uri="{FF2B5EF4-FFF2-40B4-BE49-F238E27FC236}">
                  <a16:creationId xmlns:a16="http://schemas.microsoft.com/office/drawing/2014/main" id="{164FBCCF-7F65-44D2-9E3C-68331AE6B8B2}"/>
                </a:ext>
              </a:extLst>
            </p:cNvPr>
            <p:cNvSpPr/>
            <p:nvPr/>
          </p:nvSpPr>
          <p:spPr bwMode="auto">
            <a:xfrm rot="909458">
              <a:off x="3512891" y="3569462"/>
              <a:ext cx="1492730" cy="1614526"/>
            </a:xfrm>
            <a:custGeom>
              <a:avLst/>
              <a:gdLst/>
              <a:ahLst/>
              <a:cxnLst/>
              <a:rect l="l" t="t" r="r" b="b"/>
              <a:pathLst>
                <a:path w="1796590" h="1943180">
                  <a:moveTo>
                    <a:pt x="682669" y="43681"/>
                  </a:moveTo>
                  <a:cubicBezTo>
                    <a:pt x="773939" y="15293"/>
                    <a:pt x="870979" y="0"/>
                    <a:pt x="971590" y="0"/>
                  </a:cubicBezTo>
                  <a:lnTo>
                    <a:pt x="982053" y="950"/>
                  </a:lnTo>
                  <a:cubicBezTo>
                    <a:pt x="1137146" y="405830"/>
                    <a:pt x="1432341" y="724421"/>
                    <a:pt x="1796590" y="913797"/>
                  </a:cubicBezTo>
                  <a:cubicBezTo>
                    <a:pt x="1609613" y="1073552"/>
                    <a:pt x="1484803" y="1305144"/>
                    <a:pt x="1464191" y="1569791"/>
                  </a:cubicBezTo>
                  <a:cubicBezTo>
                    <a:pt x="1458025" y="1648968"/>
                    <a:pt x="1461531" y="1726667"/>
                    <a:pt x="1474818" y="1801546"/>
                  </a:cubicBezTo>
                  <a:cubicBezTo>
                    <a:pt x="1328502" y="1891776"/>
                    <a:pt x="1156049" y="1943180"/>
                    <a:pt x="971590" y="1943180"/>
                  </a:cubicBezTo>
                  <a:cubicBezTo>
                    <a:pt x="434996" y="1943180"/>
                    <a:pt x="0" y="1508184"/>
                    <a:pt x="0" y="971590"/>
                  </a:cubicBezTo>
                  <a:cubicBezTo>
                    <a:pt x="0" y="535607"/>
                    <a:pt x="287165" y="166695"/>
                    <a:pt x="682669" y="4368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rgbClr val="69BE89"/>
                </a:gs>
              </a:gsLst>
              <a:lin ang="2700000" scaled="1"/>
              <a:tileRect/>
            </a:gra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latin typeface="Lucida Sans Unicode" pitchFamily="34" charset="0"/>
              </a:endParaRPr>
            </a:p>
          </p:txBody>
        </p:sp>
        <p:sp>
          <p:nvSpPr>
            <p:cNvPr id="29" name="Ellipse 8">
              <a:extLst>
                <a:ext uri="{FF2B5EF4-FFF2-40B4-BE49-F238E27FC236}">
                  <a16:creationId xmlns:a16="http://schemas.microsoft.com/office/drawing/2014/main" id="{13D835A8-379D-4F44-B92B-CFCE7DD9D617}"/>
                </a:ext>
              </a:extLst>
            </p:cNvPr>
            <p:cNvSpPr/>
            <p:nvPr/>
          </p:nvSpPr>
          <p:spPr bwMode="auto">
            <a:xfrm rot="548672">
              <a:off x="3314058" y="2298467"/>
              <a:ext cx="1386024" cy="1570888"/>
            </a:xfrm>
            <a:custGeom>
              <a:avLst/>
              <a:gdLst/>
              <a:ahLst/>
              <a:cxnLst/>
              <a:rect l="l" t="t" r="r" b="b"/>
              <a:pathLst>
                <a:path w="1668163" h="1890659">
                  <a:moveTo>
                    <a:pt x="775781" y="19739"/>
                  </a:moveTo>
                  <a:cubicBezTo>
                    <a:pt x="839029" y="6797"/>
                    <a:pt x="904516" y="0"/>
                    <a:pt x="971590" y="0"/>
                  </a:cubicBezTo>
                  <a:cubicBezTo>
                    <a:pt x="1244994" y="0"/>
                    <a:pt x="1492023" y="112929"/>
                    <a:pt x="1668163" y="295086"/>
                  </a:cubicBezTo>
                  <a:cubicBezTo>
                    <a:pt x="1526732" y="598933"/>
                    <a:pt x="1471606" y="946877"/>
                    <a:pt x="1528881" y="1302684"/>
                  </a:cubicBezTo>
                  <a:cubicBezTo>
                    <a:pt x="1538399" y="1361813"/>
                    <a:pt x="1550796" y="1419761"/>
                    <a:pt x="1565918" y="1476406"/>
                  </a:cubicBezTo>
                  <a:cubicBezTo>
                    <a:pt x="1562561" y="1475471"/>
                    <a:pt x="1559135" y="1475092"/>
                    <a:pt x="1555703" y="1474731"/>
                  </a:cubicBezTo>
                  <a:cubicBezTo>
                    <a:pt x="1190050" y="1436214"/>
                    <a:pt x="850441" y="1605803"/>
                    <a:pt x="658517" y="1890659"/>
                  </a:cubicBezTo>
                  <a:cubicBezTo>
                    <a:pt x="275385" y="1761163"/>
                    <a:pt x="0" y="1398536"/>
                    <a:pt x="0" y="971590"/>
                  </a:cubicBezTo>
                  <a:cubicBezTo>
                    <a:pt x="0" y="502070"/>
                    <a:pt x="333044" y="110336"/>
                    <a:pt x="775781" y="1973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030A0"/>
                </a:gs>
                <a:gs pos="50000">
                  <a:srgbClr val="6D65BB"/>
                </a:gs>
                <a:gs pos="100000">
                  <a:srgbClr val="574F9C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latin typeface="Lucida Sans Unicode" pitchFamily="34" charset="0"/>
              </a:endParaRPr>
            </a:p>
          </p:txBody>
        </p:sp>
        <p:sp>
          <p:nvSpPr>
            <p:cNvPr id="30" name="Ellipse 9">
              <a:extLst>
                <a:ext uri="{FF2B5EF4-FFF2-40B4-BE49-F238E27FC236}">
                  <a16:creationId xmlns:a16="http://schemas.microsoft.com/office/drawing/2014/main" id="{6C35FC69-1996-4A51-867C-04D27CD4128F}"/>
                </a:ext>
              </a:extLst>
            </p:cNvPr>
            <p:cNvSpPr/>
            <p:nvPr/>
          </p:nvSpPr>
          <p:spPr bwMode="auto">
            <a:xfrm rot="302462">
              <a:off x="3969959" y="1193270"/>
              <a:ext cx="1614526" cy="1465705"/>
            </a:xfrm>
            <a:custGeom>
              <a:avLst/>
              <a:gdLst/>
              <a:ahLst/>
              <a:cxnLst/>
              <a:rect l="l" t="t" r="r" b="b"/>
              <a:pathLst>
                <a:path w="1943180" h="1764064">
                  <a:moveTo>
                    <a:pt x="872251" y="5016"/>
                  </a:moveTo>
                  <a:cubicBezTo>
                    <a:pt x="904913" y="1699"/>
                    <a:pt x="938053" y="0"/>
                    <a:pt x="971590" y="0"/>
                  </a:cubicBezTo>
                  <a:cubicBezTo>
                    <a:pt x="1508184" y="0"/>
                    <a:pt x="1943180" y="434996"/>
                    <a:pt x="1943180" y="971590"/>
                  </a:cubicBezTo>
                  <a:lnTo>
                    <a:pt x="1942564" y="985441"/>
                  </a:lnTo>
                  <a:cubicBezTo>
                    <a:pt x="1557767" y="1132507"/>
                    <a:pt x="1243321" y="1412222"/>
                    <a:pt x="1048315" y="1764064"/>
                  </a:cubicBezTo>
                  <a:cubicBezTo>
                    <a:pt x="886896" y="1568582"/>
                    <a:pt x="648418" y="1438073"/>
                    <a:pt x="375495" y="1418492"/>
                  </a:cubicBezTo>
                  <a:cubicBezTo>
                    <a:pt x="287012" y="1412144"/>
                    <a:pt x="200448" y="1417854"/>
                    <a:pt x="117626" y="1435300"/>
                  </a:cubicBezTo>
                  <a:cubicBezTo>
                    <a:pt x="42605" y="1297505"/>
                    <a:pt x="0" y="1139523"/>
                    <a:pt x="0" y="971590"/>
                  </a:cubicBezTo>
                  <a:cubicBezTo>
                    <a:pt x="0" y="468533"/>
                    <a:pt x="382321" y="54771"/>
                    <a:pt x="872251" y="501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8D1">
                    <a:shade val="30000"/>
                    <a:satMod val="115000"/>
                  </a:srgbClr>
                </a:gs>
                <a:gs pos="50000">
                  <a:srgbClr val="0098D1">
                    <a:shade val="67500"/>
                    <a:satMod val="115000"/>
                  </a:srgbClr>
                </a:gs>
                <a:gs pos="100000">
                  <a:srgbClr val="0098D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200" b="1">
                <a:latin typeface="Lucida Sans Unicode" pitchFamily="34" charset="0"/>
              </a:endParaRPr>
            </a:p>
          </p:txBody>
        </p:sp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EC2BC81C-5408-468D-B321-470D5B427F2D}"/>
                </a:ext>
              </a:extLst>
            </p:cNvPr>
            <p:cNvSpPr/>
            <p:nvPr/>
          </p:nvSpPr>
          <p:spPr>
            <a:xfrm>
              <a:off x="5510464" y="876620"/>
              <a:ext cx="1435903" cy="113487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120 000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lang="ru-RU" sz="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Государственных геологических карт, схем и объяснительных записок</a:t>
              </a: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58DEA36E-9A26-4E3F-95C2-2F8308010814}"/>
                </a:ext>
              </a:extLst>
            </p:cNvPr>
            <p:cNvSpPr/>
            <p:nvPr/>
          </p:nvSpPr>
          <p:spPr>
            <a:xfrm>
              <a:off x="6772429" y="1390450"/>
              <a:ext cx="1122987" cy="94249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lvl="0" indent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2 100 000</a:t>
              </a:r>
            </a:p>
            <a:p>
              <a:pPr marL="0" lvl="0" indent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первичных геологических и геохимических данных</a:t>
              </a:r>
            </a:p>
          </p:txBody>
        </p:sp>
        <p:sp>
          <p:nvSpPr>
            <p:cNvPr id="33" name="Rectangle 15">
              <a:extLst>
                <a:ext uri="{FF2B5EF4-FFF2-40B4-BE49-F238E27FC236}">
                  <a16:creationId xmlns:a16="http://schemas.microsoft.com/office/drawing/2014/main" id="{1A852E52-C8EE-48D0-BC74-3D0B54DDC654}"/>
                </a:ext>
              </a:extLst>
            </p:cNvPr>
            <p:cNvSpPr/>
            <p:nvPr/>
          </p:nvSpPr>
          <p:spPr>
            <a:xfrm>
              <a:off x="7428446" y="2707708"/>
              <a:ext cx="1202572" cy="107951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lvl="0" indent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570 000</a:t>
              </a:r>
            </a:p>
            <a:p>
              <a:pPr marL="0" lvl="0" indent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описаний ранее выполненных объектов геолого-разведочных работ</a:t>
              </a:r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0F1D5534-20D8-4EDC-A894-97FB6BF9658B}"/>
                </a:ext>
              </a:extLst>
            </p:cNvPr>
            <p:cNvSpPr/>
            <p:nvPr/>
          </p:nvSpPr>
          <p:spPr>
            <a:xfrm>
              <a:off x="7145436" y="4161882"/>
              <a:ext cx="1301057" cy="78887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8 000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изотопно-геохронологических определений</a:t>
              </a:r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0B1CB12D-47B2-4C8C-BD2F-A665294BB88C}"/>
                </a:ext>
              </a:extLst>
            </p:cNvPr>
            <p:cNvSpPr/>
            <p:nvPr/>
          </p:nvSpPr>
          <p:spPr>
            <a:xfrm>
              <a:off x="6120720" y="4872401"/>
              <a:ext cx="1489307" cy="113487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lvl="0" indent="0" defTabSz="1778000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15 000</a:t>
              </a:r>
            </a:p>
            <a:p>
              <a:pPr marL="0" lvl="0" indent="0" defTabSz="1778000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опорных </a:t>
              </a:r>
            </a:p>
            <a:p>
              <a:pPr marL="0" lvl="0" indent="0" defTabSz="1778000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и уникальных геологических объектов (в т.ч. </a:t>
              </a:r>
              <a:r>
                <a:rPr lang="ru-RU" sz="11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петротипов</a:t>
              </a: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, </a:t>
              </a:r>
              <a:r>
                <a:rPr lang="ru-RU" sz="11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стра-тотипов</a:t>
              </a: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, геол. памятников)</a:t>
              </a:r>
            </a:p>
          </p:txBody>
        </p:sp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6FFFE528-0E0E-4BE7-A5E0-07805B5C52A1}"/>
                </a:ext>
              </a:extLst>
            </p:cNvPr>
            <p:cNvSpPr/>
            <p:nvPr/>
          </p:nvSpPr>
          <p:spPr>
            <a:xfrm>
              <a:off x="4637957" y="4836212"/>
              <a:ext cx="1034856" cy="125942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38 000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действующих лицензий на твердые полезные ископаемые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19">
              <a:extLst>
                <a:ext uri="{FF2B5EF4-FFF2-40B4-BE49-F238E27FC236}">
                  <a16:creationId xmlns:a16="http://schemas.microsoft.com/office/drawing/2014/main" id="{E6A35BE1-E242-4134-9008-DC54CEE3905C}"/>
                </a:ext>
              </a:extLst>
            </p:cNvPr>
            <p:cNvSpPr/>
            <p:nvPr/>
          </p:nvSpPr>
          <p:spPr>
            <a:xfrm>
              <a:off x="3296772" y="3874732"/>
              <a:ext cx="1277888" cy="129887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lvl="0" indent="0" algn="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6 100</a:t>
              </a:r>
            </a:p>
            <a:p>
              <a:pPr marL="0" lvl="0" indent="0" algn="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1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перспективных площадей с оцененными прогнозными ресурсами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20">
              <a:extLst>
                <a:ext uri="{FF2B5EF4-FFF2-40B4-BE49-F238E27FC236}">
                  <a16:creationId xmlns:a16="http://schemas.microsoft.com/office/drawing/2014/main" id="{4474E275-A4E6-4818-BEB2-CAB8DE46B48A}"/>
                </a:ext>
              </a:extLst>
            </p:cNvPr>
            <p:cNvSpPr/>
            <p:nvPr/>
          </p:nvSpPr>
          <p:spPr>
            <a:xfrm>
              <a:off x="3289108" y="2433515"/>
              <a:ext cx="1252585" cy="118054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lvl="0" indent="0" algn="r" defTabSz="17780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650 000</a:t>
              </a:r>
            </a:p>
            <a:p>
              <a:pPr marL="0" lvl="0" indent="0" algn="r" defTabSz="17780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объектов полезных ископаемых, неучтенных Государственными системами учета</a:t>
              </a:r>
            </a:p>
          </p:txBody>
        </p:sp>
        <p:sp>
          <p:nvSpPr>
            <p:cNvPr id="39" name="Rectangle 21">
              <a:extLst>
                <a:ext uri="{FF2B5EF4-FFF2-40B4-BE49-F238E27FC236}">
                  <a16:creationId xmlns:a16="http://schemas.microsoft.com/office/drawing/2014/main" id="{C5D787BB-69E9-4AFC-9F69-4C248D48FEBB}"/>
                </a:ext>
              </a:extLst>
            </p:cNvPr>
            <p:cNvSpPr/>
            <p:nvPr/>
          </p:nvSpPr>
          <p:spPr>
            <a:xfrm>
              <a:off x="3793399" y="1269472"/>
              <a:ext cx="1339432" cy="107951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lvl="0" indent="0" algn="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49 000 </a:t>
              </a:r>
            </a:p>
            <a:p>
              <a:pPr marL="0" lvl="0" indent="0" algn="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объектов Государственного кадастра месторождений и проявлений</a:t>
              </a:r>
            </a:p>
          </p:txBody>
        </p:sp>
      </p:grpSp>
      <p:sp>
        <p:nvSpPr>
          <p:cNvPr id="42" name="Ellipse 3">
            <a:extLst>
              <a:ext uri="{FF2B5EF4-FFF2-40B4-BE49-F238E27FC236}">
                <a16:creationId xmlns:a16="http://schemas.microsoft.com/office/drawing/2014/main" id="{9B4C6E7D-72C2-44DC-B101-6CBB22D9E0D6}"/>
              </a:ext>
            </a:extLst>
          </p:cNvPr>
          <p:cNvSpPr/>
          <p:nvPr/>
        </p:nvSpPr>
        <p:spPr>
          <a:xfrm>
            <a:off x="7666179" y="1811490"/>
            <a:ext cx="2742977" cy="274297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9050" cap="flat" cmpd="sng" algn="ctr">
            <a:solidFill>
              <a:srgbClr val="B0D5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0" cap="none" spc="-15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ЦИФРОВОЙ ДВОЙНИК  НЕДР РОССИИ</a:t>
            </a:r>
          </a:p>
        </p:txBody>
      </p:sp>
    </p:spTree>
    <p:extLst>
      <p:ext uri="{BB962C8B-B14F-4D97-AF65-F5344CB8AC3E}">
        <p14:creationId xmlns:p14="http://schemas.microsoft.com/office/powerpoint/2010/main" val="2726246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7525316-F9DB-4E35-ADEC-0D302B33F962}"/>
              </a:ext>
            </a:extLst>
          </p:cNvPr>
          <p:cNvSpPr/>
          <p:nvPr/>
        </p:nvSpPr>
        <p:spPr>
          <a:xfrm>
            <a:off x="175396" y="345569"/>
            <a:ext cx="10664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НАЦИОНАЛЬНЫЙ ГЕОЛОГО-КАРТОГРАФИЧЕСКИЙ РЕСУРС «ЦИФРОВОЙ ДВОЙНИК НЕДР РОССИИ» </a:t>
            </a:r>
            <a:endParaRPr lang="ru-RU" sz="21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AD249EE-E99C-4272-8A04-F4C2022947F0}"/>
              </a:ext>
            </a:extLst>
          </p:cNvPr>
          <p:cNvSpPr/>
          <p:nvPr/>
        </p:nvSpPr>
        <p:spPr>
          <a:xfrm>
            <a:off x="190636" y="1252338"/>
            <a:ext cx="2792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/>
              </a:rPr>
              <a:t>https://www.vsegei.ru/ru/gisatlas/</a:t>
            </a:r>
          </a:p>
        </p:txBody>
      </p:sp>
      <p:cxnSp>
        <p:nvCxnSpPr>
          <p:cNvPr id="42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787113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8" name="Круг: прозрачная заливка 7">
            <a:extLst>
              <a:ext uri="{FF2B5EF4-FFF2-40B4-BE49-F238E27FC236}">
                <a16:creationId xmlns:a16="http://schemas.microsoft.com/office/drawing/2014/main" id="{C5D2C08B-1108-40DA-806C-DC043C604F91}"/>
              </a:ext>
            </a:extLst>
          </p:cNvPr>
          <p:cNvSpPr>
            <a:spLocks noChangeAspect="1"/>
          </p:cNvSpPr>
          <p:nvPr/>
        </p:nvSpPr>
        <p:spPr>
          <a:xfrm>
            <a:off x="2761189" y="1579439"/>
            <a:ext cx="3987078" cy="3987077"/>
          </a:xfrm>
          <a:prstGeom prst="donut">
            <a:avLst>
              <a:gd name="adj" fmla="val 10906"/>
            </a:avLst>
          </a:prstGeom>
          <a:solidFill>
            <a:srgbClr val="5B9BD5">
              <a:alpha val="72000"/>
            </a:srgbClr>
          </a:solidFill>
          <a:ln w="12700" cap="flat">
            <a:noFill/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id="{03BBB53E-E4B1-4757-AFE0-AE7E4695C066}"/>
              </a:ext>
            </a:extLst>
          </p:cNvPr>
          <p:cNvSpPr>
            <a:spLocks noChangeAspect="1"/>
          </p:cNvSpPr>
          <p:nvPr/>
        </p:nvSpPr>
        <p:spPr>
          <a:xfrm>
            <a:off x="2493894" y="1312144"/>
            <a:ext cx="4521667" cy="4521667"/>
          </a:xfrm>
          <a:prstGeom prst="donut">
            <a:avLst>
              <a:gd name="adj" fmla="val 8721"/>
            </a:avLst>
          </a:prstGeom>
          <a:solidFill>
            <a:srgbClr val="8BC145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Круг: прозрачная заливка 9">
            <a:extLst>
              <a:ext uri="{FF2B5EF4-FFF2-40B4-BE49-F238E27FC236}">
                <a16:creationId xmlns:a16="http://schemas.microsoft.com/office/drawing/2014/main" id="{49DF595F-4873-4D87-8E55-19B38A091B54}"/>
              </a:ext>
            </a:extLst>
          </p:cNvPr>
          <p:cNvSpPr>
            <a:spLocks noChangeAspect="1"/>
          </p:cNvSpPr>
          <p:nvPr/>
        </p:nvSpPr>
        <p:spPr>
          <a:xfrm>
            <a:off x="2198669" y="1016919"/>
            <a:ext cx="5112117" cy="5112119"/>
          </a:xfrm>
          <a:prstGeom prst="donut">
            <a:avLst>
              <a:gd name="adj" fmla="val 7067"/>
            </a:avLst>
          </a:prstGeom>
          <a:solidFill>
            <a:srgbClr val="ED7D3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Арка 26">
            <a:extLst>
              <a:ext uri="{FF2B5EF4-FFF2-40B4-BE49-F238E27FC236}">
                <a16:creationId xmlns:a16="http://schemas.microsoft.com/office/drawing/2014/main" id="{9B1C7697-F123-445C-B33C-A3C71CB08CA0}"/>
              </a:ext>
            </a:extLst>
          </p:cNvPr>
          <p:cNvSpPr/>
          <p:nvPr/>
        </p:nvSpPr>
        <p:spPr>
          <a:xfrm>
            <a:off x="2872983" y="1014455"/>
            <a:ext cx="5117045" cy="5117046"/>
          </a:xfrm>
          <a:prstGeom prst="blockArc">
            <a:avLst>
              <a:gd name="adj1" fmla="val 18900000"/>
              <a:gd name="adj2" fmla="val 2700000"/>
              <a:gd name="adj3" fmla="val 173"/>
            </a:avLst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C3E37F08-E46A-48D2-A031-73F8A26E170B}"/>
              </a:ext>
            </a:extLst>
          </p:cNvPr>
          <p:cNvSpPr/>
          <p:nvPr/>
        </p:nvSpPr>
        <p:spPr>
          <a:xfrm>
            <a:off x="7334553" y="1843894"/>
            <a:ext cx="2827597" cy="345710"/>
          </a:xfrm>
          <a:custGeom>
            <a:avLst/>
            <a:gdLst>
              <a:gd name="connsiteX0" fmla="*/ 0 w 6644643"/>
              <a:gd name="connsiteY0" fmla="*/ 0 h 842798"/>
              <a:gd name="connsiteX1" fmla="*/ 6644643 w 6644643"/>
              <a:gd name="connsiteY1" fmla="*/ 0 h 842798"/>
              <a:gd name="connsiteX2" fmla="*/ 6644643 w 6644643"/>
              <a:gd name="connsiteY2" fmla="*/ 842798 h 842798"/>
              <a:gd name="connsiteX3" fmla="*/ 0 w 6644643"/>
              <a:gd name="connsiteY3" fmla="*/ 842798 h 842798"/>
              <a:gd name="connsiteX4" fmla="*/ 0 w 6644643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4643" h="842798">
                <a:moveTo>
                  <a:pt x="0" y="0"/>
                </a:moveTo>
                <a:lnTo>
                  <a:pt x="6644643" y="0"/>
                </a:lnTo>
                <a:lnTo>
                  <a:pt x="6644643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25400" cap="flat" cmpd="sng" algn="ctr">
            <a:solidFill>
              <a:srgbClr val="3E75A6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05633" tIns="60960" rIns="60960" bIns="60960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24E59B44-91CF-4D25-A4A4-EF924C81FB91}"/>
              </a:ext>
            </a:extLst>
          </p:cNvPr>
          <p:cNvSpPr/>
          <p:nvPr/>
        </p:nvSpPr>
        <p:spPr>
          <a:xfrm>
            <a:off x="7220494" y="1800681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19206F2F-DD20-4AC4-B126-CCB21673A4C9}"/>
              </a:ext>
            </a:extLst>
          </p:cNvPr>
          <p:cNvSpPr/>
          <p:nvPr/>
        </p:nvSpPr>
        <p:spPr>
          <a:xfrm>
            <a:off x="7749635" y="2362764"/>
            <a:ext cx="2412515" cy="345710"/>
          </a:xfrm>
          <a:custGeom>
            <a:avLst/>
            <a:gdLst>
              <a:gd name="connsiteX0" fmla="*/ 0 w 5881413"/>
              <a:gd name="connsiteY0" fmla="*/ 0 h 842798"/>
              <a:gd name="connsiteX1" fmla="*/ 5881413 w 5881413"/>
              <a:gd name="connsiteY1" fmla="*/ 0 h 842798"/>
              <a:gd name="connsiteX2" fmla="*/ 5881413 w 5881413"/>
              <a:gd name="connsiteY2" fmla="*/ 842798 h 842798"/>
              <a:gd name="connsiteX3" fmla="*/ 0 w 5881413"/>
              <a:gd name="connsiteY3" fmla="*/ 842798 h 842798"/>
              <a:gd name="connsiteX4" fmla="*/ 0 w 5881413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1413" h="842798">
                <a:moveTo>
                  <a:pt x="0" y="0"/>
                </a:moveTo>
                <a:lnTo>
                  <a:pt x="5881413" y="0"/>
                </a:lnTo>
                <a:lnTo>
                  <a:pt x="5881413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971" tIns="60960" rIns="60960" bIns="60960" numCol="1" spcCol="1270" anchor="ctr" anchorCtr="0">
            <a:noAutofit/>
          </a:bodyPr>
          <a:lstStyle/>
          <a:p>
            <a:pPr marL="0" lvl="0" indent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200" kern="120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62A84EE-831F-4401-86AA-1C36A14DB58C}"/>
              </a:ext>
            </a:extLst>
          </p:cNvPr>
          <p:cNvSpPr/>
          <p:nvPr/>
        </p:nvSpPr>
        <p:spPr>
          <a:xfrm>
            <a:off x="7533566" y="2319550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B35C65E8-E6BD-428C-9B64-5FF7BE30D205}"/>
              </a:ext>
            </a:extLst>
          </p:cNvPr>
          <p:cNvSpPr/>
          <p:nvPr/>
        </p:nvSpPr>
        <p:spPr>
          <a:xfrm>
            <a:off x="7807902" y="2881253"/>
            <a:ext cx="2354248" cy="345710"/>
          </a:xfrm>
          <a:custGeom>
            <a:avLst/>
            <a:gdLst>
              <a:gd name="connsiteX0" fmla="*/ 0 w 5463167"/>
              <a:gd name="connsiteY0" fmla="*/ 0 h 842798"/>
              <a:gd name="connsiteX1" fmla="*/ 5463167 w 5463167"/>
              <a:gd name="connsiteY1" fmla="*/ 0 h 842798"/>
              <a:gd name="connsiteX2" fmla="*/ 5463167 w 5463167"/>
              <a:gd name="connsiteY2" fmla="*/ 842798 h 842798"/>
              <a:gd name="connsiteX3" fmla="*/ 0 w 5463167"/>
              <a:gd name="connsiteY3" fmla="*/ 842798 h 842798"/>
              <a:gd name="connsiteX4" fmla="*/ 0 w 5463167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3167" h="842798">
                <a:moveTo>
                  <a:pt x="0" y="0"/>
                </a:moveTo>
                <a:lnTo>
                  <a:pt x="5463167" y="0"/>
                </a:lnTo>
                <a:lnTo>
                  <a:pt x="5463167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25400" cap="flat" cmpd="sng" algn="ctr">
            <a:solidFill>
              <a:srgbClr val="3E75A6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75611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2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541DCBBD-877F-4873-B61F-22CD8F090527}"/>
              </a:ext>
            </a:extLst>
          </p:cNvPr>
          <p:cNvSpPr/>
          <p:nvPr/>
        </p:nvSpPr>
        <p:spPr>
          <a:xfrm>
            <a:off x="7705128" y="2838040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DF7418F6-3E73-4BCA-96CD-504554FED6E1}"/>
              </a:ext>
            </a:extLst>
          </p:cNvPr>
          <p:cNvSpPr/>
          <p:nvPr/>
        </p:nvSpPr>
        <p:spPr>
          <a:xfrm>
            <a:off x="7807903" y="3400123"/>
            <a:ext cx="2354248" cy="345710"/>
          </a:xfrm>
          <a:custGeom>
            <a:avLst/>
            <a:gdLst>
              <a:gd name="connsiteX0" fmla="*/ 0 w 5329625"/>
              <a:gd name="connsiteY0" fmla="*/ 0 h 842798"/>
              <a:gd name="connsiteX1" fmla="*/ 5329625 w 5329625"/>
              <a:gd name="connsiteY1" fmla="*/ 0 h 842798"/>
              <a:gd name="connsiteX2" fmla="*/ 5329625 w 5329625"/>
              <a:gd name="connsiteY2" fmla="*/ 842798 h 842798"/>
              <a:gd name="connsiteX3" fmla="*/ 0 w 5329625"/>
              <a:gd name="connsiteY3" fmla="*/ 842798 h 842798"/>
              <a:gd name="connsiteX4" fmla="*/ 0 w 5329625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9625" h="842798">
                <a:moveTo>
                  <a:pt x="0" y="0"/>
                </a:moveTo>
                <a:lnTo>
                  <a:pt x="5329625" y="0"/>
                </a:lnTo>
                <a:lnTo>
                  <a:pt x="5329625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971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200" kern="120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C9F28E72-2A37-40E0-8D2E-F0AD8FB8ED61}"/>
              </a:ext>
            </a:extLst>
          </p:cNvPr>
          <p:cNvSpPr/>
          <p:nvPr/>
        </p:nvSpPr>
        <p:spPr>
          <a:xfrm>
            <a:off x="7722214" y="3356909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541A968A-7CE8-4983-8FFE-E0C68FEBA5C1}"/>
              </a:ext>
            </a:extLst>
          </p:cNvPr>
          <p:cNvSpPr/>
          <p:nvPr/>
        </p:nvSpPr>
        <p:spPr>
          <a:xfrm>
            <a:off x="7921196" y="3918993"/>
            <a:ext cx="2240953" cy="345710"/>
          </a:xfrm>
          <a:custGeom>
            <a:avLst/>
            <a:gdLst>
              <a:gd name="connsiteX0" fmla="*/ 0 w 5463167"/>
              <a:gd name="connsiteY0" fmla="*/ 0 h 842798"/>
              <a:gd name="connsiteX1" fmla="*/ 5463167 w 5463167"/>
              <a:gd name="connsiteY1" fmla="*/ 0 h 842798"/>
              <a:gd name="connsiteX2" fmla="*/ 5463167 w 5463167"/>
              <a:gd name="connsiteY2" fmla="*/ 842798 h 842798"/>
              <a:gd name="connsiteX3" fmla="*/ 0 w 5463167"/>
              <a:gd name="connsiteY3" fmla="*/ 842798 h 842798"/>
              <a:gd name="connsiteX4" fmla="*/ 0 w 5463167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3167" h="842798">
                <a:moveTo>
                  <a:pt x="0" y="0"/>
                </a:moveTo>
                <a:lnTo>
                  <a:pt x="5463167" y="0"/>
                </a:lnTo>
                <a:lnTo>
                  <a:pt x="5463167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971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200" kern="1200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F9538D34-0977-4513-99D8-43209F87DF73}"/>
              </a:ext>
            </a:extLst>
          </p:cNvPr>
          <p:cNvSpPr/>
          <p:nvPr/>
        </p:nvSpPr>
        <p:spPr>
          <a:xfrm>
            <a:off x="7705128" y="3875778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81CA0786-D505-43A7-8DFD-CED1D40F36F0}"/>
              </a:ext>
            </a:extLst>
          </p:cNvPr>
          <p:cNvSpPr/>
          <p:nvPr/>
        </p:nvSpPr>
        <p:spPr>
          <a:xfrm>
            <a:off x="7749635" y="4437481"/>
            <a:ext cx="2412515" cy="345710"/>
          </a:xfrm>
          <a:custGeom>
            <a:avLst/>
            <a:gdLst>
              <a:gd name="connsiteX0" fmla="*/ 0 w 5881413"/>
              <a:gd name="connsiteY0" fmla="*/ 0 h 842798"/>
              <a:gd name="connsiteX1" fmla="*/ 5881413 w 5881413"/>
              <a:gd name="connsiteY1" fmla="*/ 0 h 842798"/>
              <a:gd name="connsiteX2" fmla="*/ 5881413 w 5881413"/>
              <a:gd name="connsiteY2" fmla="*/ 842798 h 842798"/>
              <a:gd name="connsiteX3" fmla="*/ 0 w 5881413"/>
              <a:gd name="connsiteY3" fmla="*/ 842798 h 842798"/>
              <a:gd name="connsiteX4" fmla="*/ 0 w 5881413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1413" h="842798">
                <a:moveTo>
                  <a:pt x="0" y="0"/>
                </a:moveTo>
                <a:lnTo>
                  <a:pt x="5881413" y="0"/>
                </a:lnTo>
                <a:lnTo>
                  <a:pt x="5881413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971" tIns="60960" rIns="60960" bIns="6096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200" kern="1200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DBB15032-E6FB-46AE-942D-9558574B6DAF}"/>
              </a:ext>
            </a:extLst>
          </p:cNvPr>
          <p:cNvSpPr/>
          <p:nvPr/>
        </p:nvSpPr>
        <p:spPr>
          <a:xfrm>
            <a:off x="7533566" y="4394268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id="{F8C6EE78-5D23-4963-95AF-913A7BA65D20}"/>
              </a:ext>
            </a:extLst>
          </p:cNvPr>
          <p:cNvSpPr/>
          <p:nvPr/>
        </p:nvSpPr>
        <p:spPr>
          <a:xfrm>
            <a:off x="7389440" y="4956352"/>
            <a:ext cx="2772709" cy="345710"/>
          </a:xfrm>
          <a:custGeom>
            <a:avLst/>
            <a:gdLst>
              <a:gd name="connsiteX0" fmla="*/ 0 w 6644643"/>
              <a:gd name="connsiteY0" fmla="*/ 0 h 842798"/>
              <a:gd name="connsiteX1" fmla="*/ 6644643 w 6644643"/>
              <a:gd name="connsiteY1" fmla="*/ 0 h 842798"/>
              <a:gd name="connsiteX2" fmla="*/ 6644643 w 6644643"/>
              <a:gd name="connsiteY2" fmla="*/ 842798 h 842798"/>
              <a:gd name="connsiteX3" fmla="*/ 0 w 6644643"/>
              <a:gd name="connsiteY3" fmla="*/ 842798 h 842798"/>
              <a:gd name="connsiteX4" fmla="*/ 0 w 6644643"/>
              <a:gd name="connsiteY4" fmla="*/ 0 h 84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4643" h="842798">
                <a:moveTo>
                  <a:pt x="0" y="0"/>
                </a:moveTo>
                <a:lnTo>
                  <a:pt x="6644643" y="0"/>
                </a:lnTo>
                <a:lnTo>
                  <a:pt x="6644643" y="842798"/>
                </a:lnTo>
                <a:lnTo>
                  <a:pt x="0" y="842798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971" tIns="58420" rIns="58420" bIns="58420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1000" kern="1200" dirty="0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C6AB322F-1D3F-45E3-997B-64036084C857}"/>
              </a:ext>
            </a:extLst>
          </p:cNvPr>
          <p:cNvSpPr/>
          <p:nvPr/>
        </p:nvSpPr>
        <p:spPr>
          <a:xfrm>
            <a:off x="7220494" y="4913137"/>
            <a:ext cx="432138" cy="432138"/>
          </a:xfrm>
          <a:prstGeom prst="ellipse">
            <a:avLst/>
          </a:prstGeom>
          <a:solidFill>
            <a:srgbClr val="002060"/>
          </a:solidFill>
          <a:ln>
            <a:solidFill>
              <a:srgbClr val="3E75A6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EEBEB50-6BAD-488E-8A6F-08E092D41696}"/>
              </a:ext>
            </a:extLst>
          </p:cNvPr>
          <p:cNvSpPr/>
          <p:nvPr/>
        </p:nvSpPr>
        <p:spPr>
          <a:xfrm>
            <a:off x="7000081" y="1190515"/>
            <a:ext cx="2725586" cy="345710"/>
          </a:xfrm>
          <a:prstGeom prst="rect">
            <a:avLst/>
          </a:prstGeom>
          <a:solidFill>
            <a:srgbClr val="006699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3F5729E9-78C8-471F-A6A2-A2064601DF6B}"/>
              </a:ext>
            </a:extLst>
          </p:cNvPr>
          <p:cNvSpPr/>
          <p:nvPr/>
        </p:nvSpPr>
        <p:spPr>
          <a:xfrm>
            <a:off x="6748266" y="1147301"/>
            <a:ext cx="432137" cy="432138"/>
          </a:xfrm>
          <a:prstGeom prst="ellipse">
            <a:avLst/>
          </a:prstGeom>
          <a:solidFill>
            <a:srgbClr val="0066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A2EF6A2A-B191-4F8E-BAD4-E03E7DB62F2E}"/>
              </a:ext>
            </a:extLst>
          </p:cNvPr>
          <p:cNvSpPr/>
          <p:nvPr/>
        </p:nvSpPr>
        <p:spPr>
          <a:xfrm rot="10800000">
            <a:off x="7357563" y="3438514"/>
            <a:ext cx="290157" cy="268925"/>
          </a:xfrm>
          <a:prstGeom prst="rightArrow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8355A980-7A35-41F3-8620-744FD1C099D9}"/>
              </a:ext>
            </a:extLst>
          </p:cNvPr>
          <p:cNvSpPr/>
          <p:nvPr/>
        </p:nvSpPr>
        <p:spPr>
          <a:xfrm rot="10800000">
            <a:off x="6418782" y="1249700"/>
            <a:ext cx="290157" cy="268925"/>
          </a:xfrm>
          <a:prstGeom prst="rightArrow">
            <a:avLst/>
          </a:prstGeom>
          <a:solidFill>
            <a:srgbClr val="00669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Ellipse 3">
            <a:extLst>
              <a:ext uri="{FF2B5EF4-FFF2-40B4-BE49-F238E27FC236}">
                <a16:creationId xmlns:a16="http://schemas.microsoft.com/office/drawing/2014/main" id="{3CCA8F03-0F81-44F7-B14A-95B8207E4B5D}"/>
              </a:ext>
            </a:extLst>
          </p:cNvPr>
          <p:cNvSpPr/>
          <p:nvPr/>
        </p:nvSpPr>
        <p:spPr>
          <a:xfrm>
            <a:off x="3441887" y="2240569"/>
            <a:ext cx="2625680" cy="262567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9050" cap="flat" cmpd="sng" algn="ctr">
            <a:solidFill>
              <a:srgbClr val="B8DCF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sz="2400" b="1" kern="0" spc="-150" dirty="0">
                <a:solidFill>
                  <a:srgbClr val="002060"/>
                </a:solidFill>
              </a:rPr>
              <a:t>ЦИФРОВОЙ ДВОЙНИК  НЕДР РОССИИ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EEBEB50-6BAD-488E-8A6F-08E092D41696}"/>
              </a:ext>
            </a:extLst>
          </p:cNvPr>
          <p:cNvSpPr/>
          <p:nvPr/>
        </p:nvSpPr>
        <p:spPr>
          <a:xfrm>
            <a:off x="7162858" y="5577385"/>
            <a:ext cx="2725586" cy="345710"/>
          </a:xfrm>
          <a:prstGeom prst="rect">
            <a:avLst/>
          </a:prstGeom>
          <a:solidFill>
            <a:srgbClr val="006699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3F5729E9-78C8-471F-A6A2-A2064601DF6B}"/>
              </a:ext>
            </a:extLst>
          </p:cNvPr>
          <p:cNvSpPr/>
          <p:nvPr/>
        </p:nvSpPr>
        <p:spPr>
          <a:xfrm>
            <a:off x="6911043" y="5534172"/>
            <a:ext cx="432137" cy="432138"/>
          </a:xfrm>
          <a:prstGeom prst="ellipse">
            <a:avLst/>
          </a:prstGeom>
          <a:solidFill>
            <a:srgbClr val="0066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Стрелка: вправо 14">
            <a:extLst>
              <a:ext uri="{FF2B5EF4-FFF2-40B4-BE49-F238E27FC236}">
                <a16:creationId xmlns:a16="http://schemas.microsoft.com/office/drawing/2014/main" id="{8355A980-7A35-41F3-8620-744FD1C099D9}"/>
              </a:ext>
            </a:extLst>
          </p:cNvPr>
          <p:cNvSpPr/>
          <p:nvPr/>
        </p:nvSpPr>
        <p:spPr>
          <a:xfrm rot="10800000">
            <a:off x="6581559" y="5636570"/>
            <a:ext cx="290157" cy="268925"/>
          </a:xfrm>
          <a:prstGeom prst="rightArrow">
            <a:avLst/>
          </a:prstGeom>
          <a:solidFill>
            <a:srgbClr val="00669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82474" y="1219859"/>
            <a:ext cx="2336227" cy="2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Информационные системы РАН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10221" y="5613059"/>
            <a:ext cx="2513724" cy="26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Межведомственное взаимодействие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689875" y="1792753"/>
            <a:ext cx="2562990" cy="4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Автоматизированная система лицензирования недропользования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965704" y="2319469"/>
            <a:ext cx="2562990" cy="4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Государственный кадастр месторождений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137266" y="3348983"/>
            <a:ext cx="2562990" cy="4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Единая геолого-</a:t>
            </a:r>
          </a:p>
          <a:p>
            <a:r>
              <a:rPr lang="ru-RU" sz="1200" dirty="0">
                <a:solidFill>
                  <a:schemeClr val="bg1"/>
                </a:solidFill>
              </a:rPr>
              <a:t>картографическая модель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154352" y="2826776"/>
            <a:ext cx="1958650" cy="4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Государственный баланс</a:t>
            </a:r>
          </a:p>
          <a:p>
            <a:r>
              <a:rPr lang="ru-RU" sz="1200" dirty="0">
                <a:solidFill>
                  <a:schemeClr val="bg1"/>
                </a:solidFill>
              </a:rPr>
              <a:t>запасов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154392" y="3867471"/>
            <a:ext cx="2562990" cy="4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</a:rPr>
              <a:t>Георастровая</a:t>
            </a:r>
            <a:r>
              <a:rPr lang="ru-RU" sz="1200" dirty="0">
                <a:solidFill>
                  <a:schemeClr val="bg1"/>
                </a:solidFill>
              </a:rPr>
              <a:t> база</a:t>
            </a:r>
          </a:p>
          <a:p>
            <a:r>
              <a:rPr lang="ru-RU" sz="1200" dirty="0">
                <a:solidFill>
                  <a:schemeClr val="bg1"/>
                </a:solidFill>
              </a:rPr>
              <a:t>данных </a:t>
            </a:r>
            <a:r>
              <a:rPr lang="ru-RU" sz="1200" dirty="0" err="1">
                <a:solidFill>
                  <a:schemeClr val="bg1"/>
                </a:solidFill>
              </a:rPr>
              <a:t>Госгеолкарт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79462" y="4381382"/>
            <a:ext cx="2562990" cy="4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Специализированные базы</a:t>
            </a:r>
          </a:p>
          <a:p>
            <a:r>
              <a:rPr lang="ru-RU" sz="1200" dirty="0">
                <a:solidFill>
                  <a:schemeClr val="bg1"/>
                </a:solidFill>
              </a:rPr>
              <a:t>данных ФГБУ «ВСЕГЕИ»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618110" y="4909918"/>
            <a:ext cx="2733830" cy="41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Специализированные базы данных подведомственных учреждений </a:t>
            </a:r>
            <a:r>
              <a:rPr lang="ru-RU" sz="1050" dirty="0" err="1">
                <a:solidFill>
                  <a:schemeClr val="bg1"/>
                </a:solidFill>
              </a:rPr>
              <a:t>Роснедра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0041" y="1836066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621022" y="2364040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804017" y="2883584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814523" y="3390693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783405" y="3921324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613158" y="4430043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313229" y="4936599"/>
            <a:ext cx="288785" cy="35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154328" y="1247058"/>
            <a:ext cx="3153065" cy="15535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294939"/>
              </a:avLst>
            </a:prstTxWarp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Единый интерфейс приложения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101598" y="2349211"/>
            <a:ext cx="3357362" cy="2968399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2776414"/>
              </a:avLst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Единый поисковый механизм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672367" y="1884560"/>
            <a:ext cx="3078616" cy="3294610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8313979"/>
              </a:avLst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Единый интерфейс доступа</a:t>
            </a:r>
          </a:p>
        </p:txBody>
      </p:sp>
    </p:spTree>
    <p:extLst>
      <p:ext uri="{BB962C8B-B14F-4D97-AF65-F5344CB8AC3E}">
        <p14:creationId xmlns:p14="http://schemas.microsoft.com/office/powerpoint/2010/main" val="534444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F39AF1A8-5D58-4FC6-B93D-A017BE6DD2B0}"/>
              </a:ext>
            </a:extLst>
          </p:cNvPr>
          <p:cNvSpPr/>
          <p:nvPr/>
        </p:nvSpPr>
        <p:spPr>
          <a:xfrm>
            <a:off x="5968169" y="5796374"/>
            <a:ext cx="4183292" cy="441146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wrap="square" lIns="50800" tIns="50800" rIns="50800" bIns="50800">
            <a:spAutoFit/>
          </a:bodyPr>
          <a:lstStyle/>
          <a:p>
            <a:pPr marL="12700" indent="-12700" algn="ctr"/>
            <a:r>
              <a:rPr lang="ru-RU" sz="1100" b="1" dirty="0">
                <a:solidFill>
                  <a:schemeClr val="bg1"/>
                </a:solidFill>
              </a:rPr>
              <a:t>Централизованные Базы данных цифровой геологической информации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E04B84-A2CA-4329-94D8-646C213C1457}"/>
              </a:ext>
            </a:extLst>
          </p:cNvPr>
          <p:cNvSpPr/>
          <p:nvPr/>
        </p:nvSpPr>
        <p:spPr>
          <a:xfrm>
            <a:off x="254358" y="1113624"/>
            <a:ext cx="404713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Цифровые технологии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ведения и мониторинга Государственных систем учета минерально-сырьевой базы и лицензирования – реализующие принцип «единого окна» для предоставления информации об участках недр и недропользовании: данные Государственного кадастра месторождений и проявлений полезных ископаемых, Государственного баланса запасов полезных ископаемых Российской Федерации; Автоматизированной системы лицензирования недропользования. </a:t>
            </a:r>
          </a:p>
        </p:txBody>
      </p:sp>
      <p:sp>
        <p:nvSpPr>
          <p:cNvPr id="6" name="Заголовок слайда:…">
            <a:extLst>
              <a:ext uri="{FF2B5EF4-FFF2-40B4-BE49-F238E27FC236}">
                <a16:creationId xmlns:a16="http://schemas.microsoft.com/office/drawing/2014/main" id="{DA0F27D9-B620-4555-88B3-8D495DCDAB35}"/>
              </a:ext>
            </a:extLst>
          </p:cNvPr>
          <p:cNvSpPr txBox="1"/>
          <p:nvPr/>
        </p:nvSpPr>
        <p:spPr>
          <a:xfrm>
            <a:off x="248139" y="260516"/>
            <a:ext cx="731737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2000" b="1" dirty="0">
                <a:solidFill>
                  <a:srgbClr val="002060"/>
                </a:solidFill>
              </a:rPr>
              <a:t>ЕДИНАЯ АНАЛИТИЧЕСКАЯ ПЛАТФОРМА РОСНЕДРА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B306E5-38E0-43BF-BD89-D27710971F37}"/>
              </a:ext>
            </a:extLst>
          </p:cNvPr>
          <p:cNvSpPr/>
          <p:nvPr/>
        </p:nvSpPr>
        <p:spPr>
          <a:xfrm>
            <a:off x="1900989" y="5298801"/>
            <a:ext cx="273116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anose="020B0604020202020204" pitchFamily="34" charset="0"/>
              </a:rPr>
              <a:t>Статистика обращений к</a:t>
            </a:r>
          </a:p>
          <a:p>
            <a:pPr algn="r"/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anose="020B0604020202020204" pitchFamily="34" charset="0"/>
              </a:rPr>
              <a:t>«единому окну»</a:t>
            </a:r>
          </a:p>
          <a:p>
            <a:pPr algn="r"/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anose="020B0604020202020204" pitchFamily="34" charset="0"/>
              </a:rPr>
              <a:t>предоставления информации</a:t>
            </a:r>
          </a:p>
          <a:p>
            <a:pPr algn="r"/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anose="020B0604020202020204" pitchFamily="34" charset="0"/>
              </a:rPr>
              <a:t>об участках недр и</a:t>
            </a:r>
          </a:p>
          <a:p>
            <a:pPr algn="r"/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anose="020B0604020202020204" pitchFamily="34" charset="0"/>
              </a:rPr>
              <a:t>недропользовании</a:t>
            </a:r>
          </a:p>
        </p:txBody>
      </p:sp>
      <p:cxnSp>
        <p:nvCxnSpPr>
          <p:cNvPr id="9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787113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10" name="Скругленный прямоугольник 3"/>
          <p:cNvSpPr/>
          <p:nvPr/>
        </p:nvSpPr>
        <p:spPr>
          <a:xfrm>
            <a:off x="4632157" y="858878"/>
            <a:ext cx="7255553" cy="2700036"/>
          </a:xfrm>
          <a:custGeom>
            <a:avLst/>
            <a:gdLst>
              <a:gd name="connsiteX0" fmla="*/ 0 w 6897701"/>
              <a:gd name="connsiteY0" fmla="*/ 959086 h 5635053"/>
              <a:gd name="connsiteX1" fmla="*/ 959086 w 6897701"/>
              <a:gd name="connsiteY1" fmla="*/ 0 h 5635053"/>
              <a:gd name="connsiteX2" fmla="*/ 5938615 w 6897701"/>
              <a:gd name="connsiteY2" fmla="*/ 0 h 5635053"/>
              <a:gd name="connsiteX3" fmla="*/ 6897701 w 6897701"/>
              <a:gd name="connsiteY3" fmla="*/ 959086 h 5635053"/>
              <a:gd name="connsiteX4" fmla="*/ 6897701 w 6897701"/>
              <a:gd name="connsiteY4" fmla="*/ 4675967 h 5635053"/>
              <a:gd name="connsiteX5" fmla="*/ 5938615 w 6897701"/>
              <a:gd name="connsiteY5" fmla="*/ 5635053 h 5635053"/>
              <a:gd name="connsiteX6" fmla="*/ 959086 w 6897701"/>
              <a:gd name="connsiteY6" fmla="*/ 5635053 h 5635053"/>
              <a:gd name="connsiteX7" fmla="*/ 0 w 6897701"/>
              <a:gd name="connsiteY7" fmla="*/ 4675967 h 5635053"/>
              <a:gd name="connsiteX8" fmla="*/ 0 w 6897701"/>
              <a:gd name="connsiteY8" fmla="*/ 959086 h 5635053"/>
              <a:gd name="connsiteX0" fmla="*/ 7037 w 6904738"/>
              <a:gd name="connsiteY0" fmla="*/ 969026 h 5644993"/>
              <a:gd name="connsiteX1" fmla="*/ 439349 w 6904738"/>
              <a:gd name="connsiteY1" fmla="*/ 0 h 5644993"/>
              <a:gd name="connsiteX2" fmla="*/ 5945652 w 6904738"/>
              <a:gd name="connsiteY2" fmla="*/ 9940 h 5644993"/>
              <a:gd name="connsiteX3" fmla="*/ 6904738 w 6904738"/>
              <a:gd name="connsiteY3" fmla="*/ 969026 h 5644993"/>
              <a:gd name="connsiteX4" fmla="*/ 6904738 w 6904738"/>
              <a:gd name="connsiteY4" fmla="*/ 4685907 h 5644993"/>
              <a:gd name="connsiteX5" fmla="*/ 5945652 w 6904738"/>
              <a:gd name="connsiteY5" fmla="*/ 5644993 h 5644993"/>
              <a:gd name="connsiteX6" fmla="*/ 966123 w 6904738"/>
              <a:gd name="connsiteY6" fmla="*/ 5644993 h 5644993"/>
              <a:gd name="connsiteX7" fmla="*/ 7037 w 6904738"/>
              <a:gd name="connsiteY7" fmla="*/ 4685907 h 5644993"/>
              <a:gd name="connsiteX8" fmla="*/ 7037 w 6904738"/>
              <a:gd name="connsiteY8" fmla="*/ 969026 h 5644993"/>
              <a:gd name="connsiteX0" fmla="*/ 7037 w 6915779"/>
              <a:gd name="connsiteY0" fmla="*/ 969026 h 5644993"/>
              <a:gd name="connsiteX1" fmla="*/ 439349 w 6915779"/>
              <a:gd name="connsiteY1" fmla="*/ 0 h 5644993"/>
              <a:gd name="connsiteX2" fmla="*/ 6492304 w 6915779"/>
              <a:gd name="connsiteY2" fmla="*/ 19879 h 5644993"/>
              <a:gd name="connsiteX3" fmla="*/ 6904738 w 6915779"/>
              <a:gd name="connsiteY3" fmla="*/ 969026 h 5644993"/>
              <a:gd name="connsiteX4" fmla="*/ 6904738 w 6915779"/>
              <a:gd name="connsiteY4" fmla="*/ 4685907 h 5644993"/>
              <a:gd name="connsiteX5" fmla="*/ 5945652 w 6915779"/>
              <a:gd name="connsiteY5" fmla="*/ 5644993 h 5644993"/>
              <a:gd name="connsiteX6" fmla="*/ 966123 w 6915779"/>
              <a:gd name="connsiteY6" fmla="*/ 5644993 h 5644993"/>
              <a:gd name="connsiteX7" fmla="*/ 7037 w 6915779"/>
              <a:gd name="connsiteY7" fmla="*/ 4685907 h 5644993"/>
              <a:gd name="connsiteX8" fmla="*/ 7037 w 6915779"/>
              <a:gd name="connsiteY8" fmla="*/ 969026 h 5644993"/>
              <a:gd name="connsiteX0" fmla="*/ 13389 w 6922131"/>
              <a:gd name="connsiteY0" fmla="*/ 969026 h 5644993"/>
              <a:gd name="connsiteX1" fmla="*/ 445701 w 6922131"/>
              <a:gd name="connsiteY1" fmla="*/ 0 h 5644993"/>
              <a:gd name="connsiteX2" fmla="*/ 6498656 w 6922131"/>
              <a:gd name="connsiteY2" fmla="*/ 19879 h 5644993"/>
              <a:gd name="connsiteX3" fmla="*/ 6911090 w 6922131"/>
              <a:gd name="connsiteY3" fmla="*/ 969026 h 5644993"/>
              <a:gd name="connsiteX4" fmla="*/ 6911090 w 6922131"/>
              <a:gd name="connsiteY4" fmla="*/ 4685907 h 5644993"/>
              <a:gd name="connsiteX5" fmla="*/ 5952004 w 6922131"/>
              <a:gd name="connsiteY5" fmla="*/ 5644993 h 5644993"/>
              <a:gd name="connsiteX6" fmla="*/ 415883 w 6922131"/>
              <a:gd name="connsiteY6" fmla="*/ 5644993 h 5644993"/>
              <a:gd name="connsiteX7" fmla="*/ 13389 w 6922131"/>
              <a:gd name="connsiteY7" fmla="*/ 4685907 h 5644993"/>
              <a:gd name="connsiteX8" fmla="*/ 13389 w 6922131"/>
              <a:gd name="connsiteY8" fmla="*/ 969026 h 5644993"/>
              <a:gd name="connsiteX0" fmla="*/ 13389 w 6922131"/>
              <a:gd name="connsiteY0" fmla="*/ 969026 h 5644993"/>
              <a:gd name="connsiteX1" fmla="*/ 445701 w 6922131"/>
              <a:gd name="connsiteY1" fmla="*/ 0 h 5644993"/>
              <a:gd name="connsiteX2" fmla="*/ 6498656 w 6922131"/>
              <a:gd name="connsiteY2" fmla="*/ 19879 h 5644993"/>
              <a:gd name="connsiteX3" fmla="*/ 6911090 w 6922131"/>
              <a:gd name="connsiteY3" fmla="*/ 969026 h 5644993"/>
              <a:gd name="connsiteX4" fmla="*/ 6911090 w 6922131"/>
              <a:gd name="connsiteY4" fmla="*/ 4685907 h 5644993"/>
              <a:gd name="connsiteX5" fmla="*/ 6439021 w 6922131"/>
              <a:gd name="connsiteY5" fmla="*/ 5625115 h 5644993"/>
              <a:gd name="connsiteX6" fmla="*/ 415883 w 6922131"/>
              <a:gd name="connsiteY6" fmla="*/ 5644993 h 5644993"/>
              <a:gd name="connsiteX7" fmla="*/ 13389 w 6922131"/>
              <a:gd name="connsiteY7" fmla="*/ 4685907 h 5644993"/>
              <a:gd name="connsiteX8" fmla="*/ 13389 w 6922131"/>
              <a:gd name="connsiteY8" fmla="*/ 969026 h 5644993"/>
              <a:gd name="connsiteX0" fmla="*/ 13389 w 6922131"/>
              <a:gd name="connsiteY0" fmla="*/ 969026 h 5654932"/>
              <a:gd name="connsiteX1" fmla="*/ 445701 w 6922131"/>
              <a:gd name="connsiteY1" fmla="*/ 0 h 5654932"/>
              <a:gd name="connsiteX2" fmla="*/ 6498656 w 6922131"/>
              <a:gd name="connsiteY2" fmla="*/ 19879 h 5654932"/>
              <a:gd name="connsiteX3" fmla="*/ 6911090 w 6922131"/>
              <a:gd name="connsiteY3" fmla="*/ 969026 h 5654932"/>
              <a:gd name="connsiteX4" fmla="*/ 6911090 w 6922131"/>
              <a:gd name="connsiteY4" fmla="*/ 4685907 h 5654932"/>
              <a:gd name="connsiteX5" fmla="*/ 6439021 w 6922131"/>
              <a:gd name="connsiteY5" fmla="*/ 5654932 h 5654932"/>
              <a:gd name="connsiteX6" fmla="*/ 415883 w 6922131"/>
              <a:gd name="connsiteY6" fmla="*/ 5644993 h 5654932"/>
              <a:gd name="connsiteX7" fmla="*/ 13389 w 6922131"/>
              <a:gd name="connsiteY7" fmla="*/ 4685907 h 5654932"/>
              <a:gd name="connsiteX8" fmla="*/ 13389 w 6922131"/>
              <a:gd name="connsiteY8" fmla="*/ 969026 h 565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2131" h="5654932">
                <a:moveTo>
                  <a:pt x="13389" y="969026"/>
                </a:moveTo>
                <a:cubicBezTo>
                  <a:pt x="13389" y="439337"/>
                  <a:pt x="-83988" y="0"/>
                  <a:pt x="445701" y="0"/>
                </a:cubicBezTo>
                <a:lnTo>
                  <a:pt x="6498656" y="19879"/>
                </a:lnTo>
                <a:cubicBezTo>
                  <a:pt x="7028345" y="19879"/>
                  <a:pt x="6911090" y="439337"/>
                  <a:pt x="6911090" y="969026"/>
                </a:cubicBezTo>
                <a:lnTo>
                  <a:pt x="6911090" y="4685907"/>
                </a:lnTo>
                <a:cubicBezTo>
                  <a:pt x="6911090" y="5215596"/>
                  <a:pt x="6968710" y="5654932"/>
                  <a:pt x="6439021" y="5654932"/>
                </a:cubicBezTo>
                <a:lnTo>
                  <a:pt x="415883" y="5644993"/>
                </a:lnTo>
                <a:cubicBezTo>
                  <a:pt x="-113806" y="5644993"/>
                  <a:pt x="13389" y="5215596"/>
                  <a:pt x="13389" y="4685907"/>
                </a:cubicBezTo>
                <a:lnTo>
                  <a:pt x="13389" y="96902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3"/>
          <p:cNvSpPr/>
          <p:nvPr/>
        </p:nvSpPr>
        <p:spPr>
          <a:xfrm>
            <a:off x="4632157" y="3617029"/>
            <a:ext cx="7255553" cy="2759547"/>
          </a:xfrm>
          <a:custGeom>
            <a:avLst/>
            <a:gdLst>
              <a:gd name="connsiteX0" fmla="*/ 0 w 6897701"/>
              <a:gd name="connsiteY0" fmla="*/ 959086 h 5635053"/>
              <a:gd name="connsiteX1" fmla="*/ 959086 w 6897701"/>
              <a:gd name="connsiteY1" fmla="*/ 0 h 5635053"/>
              <a:gd name="connsiteX2" fmla="*/ 5938615 w 6897701"/>
              <a:gd name="connsiteY2" fmla="*/ 0 h 5635053"/>
              <a:gd name="connsiteX3" fmla="*/ 6897701 w 6897701"/>
              <a:gd name="connsiteY3" fmla="*/ 959086 h 5635053"/>
              <a:gd name="connsiteX4" fmla="*/ 6897701 w 6897701"/>
              <a:gd name="connsiteY4" fmla="*/ 4675967 h 5635053"/>
              <a:gd name="connsiteX5" fmla="*/ 5938615 w 6897701"/>
              <a:gd name="connsiteY5" fmla="*/ 5635053 h 5635053"/>
              <a:gd name="connsiteX6" fmla="*/ 959086 w 6897701"/>
              <a:gd name="connsiteY6" fmla="*/ 5635053 h 5635053"/>
              <a:gd name="connsiteX7" fmla="*/ 0 w 6897701"/>
              <a:gd name="connsiteY7" fmla="*/ 4675967 h 5635053"/>
              <a:gd name="connsiteX8" fmla="*/ 0 w 6897701"/>
              <a:gd name="connsiteY8" fmla="*/ 959086 h 5635053"/>
              <a:gd name="connsiteX0" fmla="*/ 7037 w 6904738"/>
              <a:gd name="connsiteY0" fmla="*/ 969026 h 5644993"/>
              <a:gd name="connsiteX1" fmla="*/ 439349 w 6904738"/>
              <a:gd name="connsiteY1" fmla="*/ 0 h 5644993"/>
              <a:gd name="connsiteX2" fmla="*/ 5945652 w 6904738"/>
              <a:gd name="connsiteY2" fmla="*/ 9940 h 5644993"/>
              <a:gd name="connsiteX3" fmla="*/ 6904738 w 6904738"/>
              <a:gd name="connsiteY3" fmla="*/ 969026 h 5644993"/>
              <a:gd name="connsiteX4" fmla="*/ 6904738 w 6904738"/>
              <a:gd name="connsiteY4" fmla="*/ 4685907 h 5644993"/>
              <a:gd name="connsiteX5" fmla="*/ 5945652 w 6904738"/>
              <a:gd name="connsiteY5" fmla="*/ 5644993 h 5644993"/>
              <a:gd name="connsiteX6" fmla="*/ 966123 w 6904738"/>
              <a:gd name="connsiteY6" fmla="*/ 5644993 h 5644993"/>
              <a:gd name="connsiteX7" fmla="*/ 7037 w 6904738"/>
              <a:gd name="connsiteY7" fmla="*/ 4685907 h 5644993"/>
              <a:gd name="connsiteX8" fmla="*/ 7037 w 6904738"/>
              <a:gd name="connsiteY8" fmla="*/ 969026 h 5644993"/>
              <a:gd name="connsiteX0" fmla="*/ 7037 w 6915779"/>
              <a:gd name="connsiteY0" fmla="*/ 969026 h 5644993"/>
              <a:gd name="connsiteX1" fmla="*/ 439349 w 6915779"/>
              <a:gd name="connsiteY1" fmla="*/ 0 h 5644993"/>
              <a:gd name="connsiteX2" fmla="*/ 6492304 w 6915779"/>
              <a:gd name="connsiteY2" fmla="*/ 19879 h 5644993"/>
              <a:gd name="connsiteX3" fmla="*/ 6904738 w 6915779"/>
              <a:gd name="connsiteY3" fmla="*/ 969026 h 5644993"/>
              <a:gd name="connsiteX4" fmla="*/ 6904738 w 6915779"/>
              <a:gd name="connsiteY4" fmla="*/ 4685907 h 5644993"/>
              <a:gd name="connsiteX5" fmla="*/ 5945652 w 6915779"/>
              <a:gd name="connsiteY5" fmla="*/ 5644993 h 5644993"/>
              <a:gd name="connsiteX6" fmla="*/ 966123 w 6915779"/>
              <a:gd name="connsiteY6" fmla="*/ 5644993 h 5644993"/>
              <a:gd name="connsiteX7" fmla="*/ 7037 w 6915779"/>
              <a:gd name="connsiteY7" fmla="*/ 4685907 h 5644993"/>
              <a:gd name="connsiteX8" fmla="*/ 7037 w 6915779"/>
              <a:gd name="connsiteY8" fmla="*/ 969026 h 5644993"/>
              <a:gd name="connsiteX0" fmla="*/ 13389 w 6922131"/>
              <a:gd name="connsiteY0" fmla="*/ 969026 h 5644993"/>
              <a:gd name="connsiteX1" fmla="*/ 445701 w 6922131"/>
              <a:gd name="connsiteY1" fmla="*/ 0 h 5644993"/>
              <a:gd name="connsiteX2" fmla="*/ 6498656 w 6922131"/>
              <a:gd name="connsiteY2" fmla="*/ 19879 h 5644993"/>
              <a:gd name="connsiteX3" fmla="*/ 6911090 w 6922131"/>
              <a:gd name="connsiteY3" fmla="*/ 969026 h 5644993"/>
              <a:gd name="connsiteX4" fmla="*/ 6911090 w 6922131"/>
              <a:gd name="connsiteY4" fmla="*/ 4685907 h 5644993"/>
              <a:gd name="connsiteX5" fmla="*/ 5952004 w 6922131"/>
              <a:gd name="connsiteY5" fmla="*/ 5644993 h 5644993"/>
              <a:gd name="connsiteX6" fmla="*/ 415883 w 6922131"/>
              <a:gd name="connsiteY6" fmla="*/ 5644993 h 5644993"/>
              <a:gd name="connsiteX7" fmla="*/ 13389 w 6922131"/>
              <a:gd name="connsiteY7" fmla="*/ 4685907 h 5644993"/>
              <a:gd name="connsiteX8" fmla="*/ 13389 w 6922131"/>
              <a:gd name="connsiteY8" fmla="*/ 969026 h 5644993"/>
              <a:gd name="connsiteX0" fmla="*/ 13389 w 6922131"/>
              <a:gd name="connsiteY0" fmla="*/ 969026 h 5644993"/>
              <a:gd name="connsiteX1" fmla="*/ 445701 w 6922131"/>
              <a:gd name="connsiteY1" fmla="*/ 0 h 5644993"/>
              <a:gd name="connsiteX2" fmla="*/ 6498656 w 6922131"/>
              <a:gd name="connsiteY2" fmla="*/ 19879 h 5644993"/>
              <a:gd name="connsiteX3" fmla="*/ 6911090 w 6922131"/>
              <a:gd name="connsiteY3" fmla="*/ 969026 h 5644993"/>
              <a:gd name="connsiteX4" fmla="*/ 6911090 w 6922131"/>
              <a:gd name="connsiteY4" fmla="*/ 4685907 h 5644993"/>
              <a:gd name="connsiteX5" fmla="*/ 6439021 w 6922131"/>
              <a:gd name="connsiteY5" fmla="*/ 5625115 h 5644993"/>
              <a:gd name="connsiteX6" fmla="*/ 415883 w 6922131"/>
              <a:gd name="connsiteY6" fmla="*/ 5644993 h 5644993"/>
              <a:gd name="connsiteX7" fmla="*/ 13389 w 6922131"/>
              <a:gd name="connsiteY7" fmla="*/ 4685907 h 5644993"/>
              <a:gd name="connsiteX8" fmla="*/ 13389 w 6922131"/>
              <a:gd name="connsiteY8" fmla="*/ 969026 h 5644993"/>
              <a:gd name="connsiteX0" fmla="*/ 13389 w 6922131"/>
              <a:gd name="connsiteY0" fmla="*/ 969026 h 5654932"/>
              <a:gd name="connsiteX1" fmla="*/ 445701 w 6922131"/>
              <a:gd name="connsiteY1" fmla="*/ 0 h 5654932"/>
              <a:gd name="connsiteX2" fmla="*/ 6498656 w 6922131"/>
              <a:gd name="connsiteY2" fmla="*/ 19879 h 5654932"/>
              <a:gd name="connsiteX3" fmla="*/ 6911090 w 6922131"/>
              <a:gd name="connsiteY3" fmla="*/ 969026 h 5654932"/>
              <a:gd name="connsiteX4" fmla="*/ 6911090 w 6922131"/>
              <a:gd name="connsiteY4" fmla="*/ 4685907 h 5654932"/>
              <a:gd name="connsiteX5" fmla="*/ 6439021 w 6922131"/>
              <a:gd name="connsiteY5" fmla="*/ 5654932 h 5654932"/>
              <a:gd name="connsiteX6" fmla="*/ 415883 w 6922131"/>
              <a:gd name="connsiteY6" fmla="*/ 5644993 h 5654932"/>
              <a:gd name="connsiteX7" fmla="*/ 13389 w 6922131"/>
              <a:gd name="connsiteY7" fmla="*/ 4685907 h 5654932"/>
              <a:gd name="connsiteX8" fmla="*/ 13389 w 6922131"/>
              <a:gd name="connsiteY8" fmla="*/ 969026 h 565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2131" h="5654932">
                <a:moveTo>
                  <a:pt x="13389" y="969026"/>
                </a:moveTo>
                <a:cubicBezTo>
                  <a:pt x="13389" y="439337"/>
                  <a:pt x="-83988" y="0"/>
                  <a:pt x="445701" y="0"/>
                </a:cubicBezTo>
                <a:lnTo>
                  <a:pt x="6498656" y="19879"/>
                </a:lnTo>
                <a:cubicBezTo>
                  <a:pt x="7028345" y="19879"/>
                  <a:pt x="6911090" y="439337"/>
                  <a:pt x="6911090" y="969026"/>
                </a:cubicBezTo>
                <a:lnTo>
                  <a:pt x="6911090" y="4685907"/>
                </a:lnTo>
                <a:cubicBezTo>
                  <a:pt x="6911090" y="5215596"/>
                  <a:pt x="6968710" y="5654932"/>
                  <a:pt x="6439021" y="5654932"/>
                </a:cubicBezTo>
                <a:lnTo>
                  <a:pt x="415883" y="5644993"/>
                </a:lnTo>
                <a:cubicBezTo>
                  <a:pt x="-113806" y="5644993"/>
                  <a:pt x="13389" y="5215596"/>
                  <a:pt x="13389" y="4685907"/>
                </a:cubicBezTo>
                <a:lnTo>
                  <a:pt x="13389" y="96902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345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1E26C8-B415-4EBA-A3D6-2C27DF7BBD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37858" y="4442286"/>
            <a:ext cx="3630819" cy="19019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02D348-C63B-417B-B575-8D091A894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93" y="1867158"/>
            <a:ext cx="5098274" cy="295750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</p:pic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113C46-30AA-4221-989B-280E3C270639}"/>
              </a:ext>
            </a:extLst>
          </p:cNvPr>
          <p:cNvSpPr/>
          <p:nvPr/>
        </p:nvSpPr>
        <p:spPr>
          <a:xfrm>
            <a:off x="154993" y="5393283"/>
            <a:ext cx="328286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Статистика  роста</a:t>
            </a:r>
          </a:p>
          <a:p>
            <a:pPr algn="r"/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лицензий на твердые</a:t>
            </a:r>
          </a:p>
          <a:p>
            <a:pPr algn="r"/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полезные ископаемые,</a:t>
            </a:r>
          </a:p>
          <a:p>
            <a:pPr algn="r"/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полученных по «заявительному»</a:t>
            </a:r>
          </a:p>
          <a:p>
            <a:pPr algn="r"/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принципу</a:t>
            </a:r>
            <a:endParaRPr lang="ru-RU" sz="11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1FF51D2-5AA9-41F5-97FE-CBD21F47ED6D}"/>
              </a:ext>
            </a:extLst>
          </p:cNvPr>
          <p:cNvSpPr/>
          <p:nvPr/>
        </p:nvSpPr>
        <p:spPr>
          <a:xfrm>
            <a:off x="175395" y="872975"/>
            <a:ext cx="116600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Повышение результативности и качества государственного геологического изучения недр, региональных геолого-съемочных и поисковых работ, достоверности выявления перспективных площадей, пополнении «поискового задела». Достигнут экономический эффект и прирост  уровня геологической изученности за счет роста объемов инвестирования в геологическое изучение недр и воспроизводство минерально-сырьевой базы Российской Федерации.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A79767-F6BE-44FA-9645-3883C6C3201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339263" y="1789607"/>
            <a:ext cx="4462040" cy="20836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50BCCD-6F5E-4642-AFA0-44135071BFD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39263" y="3995079"/>
            <a:ext cx="4462040" cy="19798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0F730A1-E513-4DE7-BBBA-32D0B3AFD89F}"/>
              </a:ext>
            </a:extLst>
          </p:cNvPr>
          <p:cNvSpPr/>
          <p:nvPr/>
        </p:nvSpPr>
        <p:spPr>
          <a:xfrm>
            <a:off x="7339262" y="6082671"/>
            <a:ext cx="44961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i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Динамика финансирования ГРР: а) на ТПИ; б) на нефть и газ, млрд руб.</a:t>
            </a:r>
            <a:endParaRPr lang="ru-RU" sz="11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C15C3CA-82C6-426A-AABC-7CB3F03FFFBC}"/>
              </a:ext>
            </a:extLst>
          </p:cNvPr>
          <p:cNvSpPr/>
          <p:nvPr/>
        </p:nvSpPr>
        <p:spPr>
          <a:xfrm>
            <a:off x="7380132" y="1867158"/>
            <a:ext cx="370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а)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8E32A3-DE47-4E1A-88F7-1D7091A58794}"/>
              </a:ext>
            </a:extLst>
          </p:cNvPr>
          <p:cNvSpPr/>
          <p:nvPr/>
        </p:nvSpPr>
        <p:spPr>
          <a:xfrm>
            <a:off x="7339263" y="3995079"/>
            <a:ext cx="3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б)</a:t>
            </a:r>
            <a:endParaRPr lang="ru-RU" dirty="0"/>
          </a:p>
        </p:txBody>
      </p:sp>
      <p:cxnSp>
        <p:nvCxnSpPr>
          <p:cNvPr id="13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787113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7525316-F9DB-4E35-ADEC-0D302B33F962}"/>
              </a:ext>
            </a:extLst>
          </p:cNvPr>
          <p:cNvSpPr/>
          <p:nvPr/>
        </p:nvSpPr>
        <p:spPr>
          <a:xfrm>
            <a:off x="175396" y="345569"/>
            <a:ext cx="10664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И РЕЗУЛЬТАТЫ</a:t>
            </a: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>
            <a:off x="153156" y="1134440"/>
            <a:ext cx="9118411" cy="27786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89673F4-14A2-4EA2-A2CC-194677E6F1E5}"/>
              </a:ext>
            </a:extLst>
          </p:cNvPr>
          <p:cNvSpPr/>
          <p:nvPr/>
        </p:nvSpPr>
        <p:spPr>
          <a:xfrm>
            <a:off x="153156" y="1523342"/>
            <a:ext cx="422585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За 140 лет государственного геологического картографирования было создано около 1000 монографий в виде объяснительных записок к картам миллионного масштаба разных поколений и более 3500 записок к картам двухсоттысячного масштаба. Это уникальный энциклопедический ресурс по системному описанию геологии России, значение которого трудно переоценить.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D51D0A-A024-4DDB-B480-B0D2A5A18DD6}"/>
              </a:ext>
            </a:extLst>
          </p:cNvPr>
          <p:cNvSpPr txBox="1"/>
          <p:nvPr/>
        </p:nvSpPr>
        <p:spPr>
          <a:xfrm>
            <a:off x="153156" y="336862"/>
            <a:ext cx="5188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РЕЗЕРВНЫЙ ФОНД ВСЕРОССИЙСКОЙ ГЕОЛОГИЧЕСКОЙ БИБЛИОТЕКИ (ВГБ)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9172" y="467139"/>
            <a:ext cx="6922131" cy="5847820"/>
          </a:xfrm>
          <a:custGeom>
            <a:avLst/>
            <a:gdLst>
              <a:gd name="connsiteX0" fmla="*/ 0 w 6897701"/>
              <a:gd name="connsiteY0" fmla="*/ 959086 h 5635053"/>
              <a:gd name="connsiteX1" fmla="*/ 959086 w 6897701"/>
              <a:gd name="connsiteY1" fmla="*/ 0 h 5635053"/>
              <a:gd name="connsiteX2" fmla="*/ 5938615 w 6897701"/>
              <a:gd name="connsiteY2" fmla="*/ 0 h 5635053"/>
              <a:gd name="connsiteX3" fmla="*/ 6897701 w 6897701"/>
              <a:gd name="connsiteY3" fmla="*/ 959086 h 5635053"/>
              <a:gd name="connsiteX4" fmla="*/ 6897701 w 6897701"/>
              <a:gd name="connsiteY4" fmla="*/ 4675967 h 5635053"/>
              <a:gd name="connsiteX5" fmla="*/ 5938615 w 6897701"/>
              <a:gd name="connsiteY5" fmla="*/ 5635053 h 5635053"/>
              <a:gd name="connsiteX6" fmla="*/ 959086 w 6897701"/>
              <a:gd name="connsiteY6" fmla="*/ 5635053 h 5635053"/>
              <a:gd name="connsiteX7" fmla="*/ 0 w 6897701"/>
              <a:gd name="connsiteY7" fmla="*/ 4675967 h 5635053"/>
              <a:gd name="connsiteX8" fmla="*/ 0 w 6897701"/>
              <a:gd name="connsiteY8" fmla="*/ 959086 h 5635053"/>
              <a:gd name="connsiteX0" fmla="*/ 7037 w 6904738"/>
              <a:gd name="connsiteY0" fmla="*/ 969026 h 5644993"/>
              <a:gd name="connsiteX1" fmla="*/ 439349 w 6904738"/>
              <a:gd name="connsiteY1" fmla="*/ 0 h 5644993"/>
              <a:gd name="connsiteX2" fmla="*/ 5945652 w 6904738"/>
              <a:gd name="connsiteY2" fmla="*/ 9940 h 5644993"/>
              <a:gd name="connsiteX3" fmla="*/ 6904738 w 6904738"/>
              <a:gd name="connsiteY3" fmla="*/ 969026 h 5644993"/>
              <a:gd name="connsiteX4" fmla="*/ 6904738 w 6904738"/>
              <a:gd name="connsiteY4" fmla="*/ 4685907 h 5644993"/>
              <a:gd name="connsiteX5" fmla="*/ 5945652 w 6904738"/>
              <a:gd name="connsiteY5" fmla="*/ 5644993 h 5644993"/>
              <a:gd name="connsiteX6" fmla="*/ 966123 w 6904738"/>
              <a:gd name="connsiteY6" fmla="*/ 5644993 h 5644993"/>
              <a:gd name="connsiteX7" fmla="*/ 7037 w 6904738"/>
              <a:gd name="connsiteY7" fmla="*/ 4685907 h 5644993"/>
              <a:gd name="connsiteX8" fmla="*/ 7037 w 6904738"/>
              <a:gd name="connsiteY8" fmla="*/ 969026 h 5644993"/>
              <a:gd name="connsiteX0" fmla="*/ 7037 w 6915779"/>
              <a:gd name="connsiteY0" fmla="*/ 969026 h 5644993"/>
              <a:gd name="connsiteX1" fmla="*/ 439349 w 6915779"/>
              <a:gd name="connsiteY1" fmla="*/ 0 h 5644993"/>
              <a:gd name="connsiteX2" fmla="*/ 6492304 w 6915779"/>
              <a:gd name="connsiteY2" fmla="*/ 19879 h 5644993"/>
              <a:gd name="connsiteX3" fmla="*/ 6904738 w 6915779"/>
              <a:gd name="connsiteY3" fmla="*/ 969026 h 5644993"/>
              <a:gd name="connsiteX4" fmla="*/ 6904738 w 6915779"/>
              <a:gd name="connsiteY4" fmla="*/ 4685907 h 5644993"/>
              <a:gd name="connsiteX5" fmla="*/ 5945652 w 6915779"/>
              <a:gd name="connsiteY5" fmla="*/ 5644993 h 5644993"/>
              <a:gd name="connsiteX6" fmla="*/ 966123 w 6915779"/>
              <a:gd name="connsiteY6" fmla="*/ 5644993 h 5644993"/>
              <a:gd name="connsiteX7" fmla="*/ 7037 w 6915779"/>
              <a:gd name="connsiteY7" fmla="*/ 4685907 h 5644993"/>
              <a:gd name="connsiteX8" fmla="*/ 7037 w 6915779"/>
              <a:gd name="connsiteY8" fmla="*/ 969026 h 5644993"/>
              <a:gd name="connsiteX0" fmla="*/ 13389 w 6922131"/>
              <a:gd name="connsiteY0" fmla="*/ 969026 h 5644993"/>
              <a:gd name="connsiteX1" fmla="*/ 445701 w 6922131"/>
              <a:gd name="connsiteY1" fmla="*/ 0 h 5644993"/>
              <a:gd name="connsiteX2" fmla="*/ 6498656 w 6922131"/>
              <a:gd name="connsiteY2" fmla="*/ 19879 h 5644993"/>
              <a:gd name="connsiteX3" fmla="*/ 6911090 w 6922131"/>
              <a:gd name="connsiteY3" fmla="*/ 969026 h 5644993"/>
              <a:gd name="connsiteX4" fmla="*/ 6911090 w 6922131"/>
              <a:gd name="connsiteY4" fmla="*/ 4685907 h 5644993"/>
              <a:gd name="connsiteX5" fmla="*/ 5952004 w 6922131"/>
              <a:gd name="connsiteY5" fmla="*/ 5644993 h 5644993"/>
              <a:gd name="connsiteX6" fmla="*/ 415883 w 6922131"/>
              <a:gd name="connsiteY6" fmla="*/ 5644993 h 5644993"/>
              <a:gd name="connsiteX7" fmla="*/ 13389 w 6922131"/>
              <a:gd name="connsiteY7" fmla="*/ 4685907 h 5644993"/>
              <a:gd name="connsiteX8" fmla="*/ 13389 w 6922131"/>
              <a:gd name="connsiteY8" fmla="*/ 969026 h 5644993"/>
              <a:gd name="connsiteX0" fmla="*/ 13389 w 6922131"/>
              <a:gd name="connsiteY0" fmla="*/ 969026 h 5644993"/>
              <a:gd name="connsiteX1" fmla="*/ 445701 w 6922131"/>
              <a:gd name="connsiteY1" fmla="*/ 0 h 5644993"/>
              <a:gd name="connsiteX2" fmla="*/ 6498656 w 6922131"/>
              <a:gd name="connsiteY2" fmla="*/ 19879 h 5644993"/>
              <a:gd name="connsiteX3" fmla="*/ 6911090 w 6922131"/>
              <a:gd name="connsiteY3" fmla="*/ 969026 h 5644993"/>
              <a:gd name="connsiteX4" fmla="*/ 6911090 w 6922131"/>
              <a:gd name="connsiteY4" fmla="*/ 4685907 h 5644993"/>
              <a:gd name="connsiteX5" fmla="*/ 6439021 w 6922131"/>
              <a:gd name="connsiteY5" fmla="*/ 5625115 h 5644993"/>
              <a:gd name="connsiteX6" fmla="*/ 415883 w 6922131"/>
              <a:gd name="connsiteY6" fmla="*/ 5644993 h 5644993"/>
              <a:gd name="connsiteX7" fmla="*/ 13389 w 6922131"/>
              <a:gd name="connsiteY7" fmla="*/ 4685907 h 5644993"/>
              <a:gd name="connsiteX8" fmla="*/ 13389 w 6922131"/>
              <a:gd name="connsiteY8" fmla="*/ 969026 h 5644993"/>
              <a:gd name="connsiteX0" fmla="*/ 13389 w 6922131"/>
              <a:gd name="connsiteY0" fmla="*/ 969026 h 5654932"/>
              <a:gd name="connsiteX1" fmla="*/ 445701 w 6922131"/>
              <a:gd name="connsiteY1" fmla="*/ 0 h 5654932"/>
              <a:gd name="connsiteX2" fmla="*/ 6498656 w 6922131"/>
              <a:gd name="connsiteY2" fmla="*/ 19879 h 5654932"/>
              <a:gd name="connsiteX3" fmla="*/ 6911090 w 6922131"/>
              <a:gd name="connsiteY3" fmla="*/ 969026 h 5654932"/>
              <a:gd name="connsiteX4" fmla="*/ 6911090 w 6922131"/>
              <a:gd name="connsiteY4" fmla="*/ 4685907 h 5654932"/>
              <a:gd name="connsiteX5" fmla="*/ 6439021 w 6922131"/>
              <a:gd name="connsiteY5" fmla="*/ 5654932 h 5654932"/>
              <a:gd name="connsiteX6" fmla="*/ 415883 w 6922131"/>
              <a:gd name="connsiteY6" fmla="*/ 5644993 h 5654932"/>
              <a:gd name="connsiteX7" fmla="*/ 13389 w 6922131"/>
              <a:gd name="connsiteY7" fmla="*/ 4685907 h 5654932"/>
              <a:gd name="connsiteX8" fmla="*/ 13389 w 6922131"/>
              <a:gd name="connsiteY8" fmla="*/ 969026 h 565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2131" h="5654932">
                <a:moveTo>
                  <a:pt x="13389" y="969026"/>
                </a:moveTo>
                <a:cubicBezTo>
                  <a:pt x="13389" y="439337"/>
                  <a:pt x="-83988" y="0"/>
                  <a:pt x="445701" y="0"/>
                </a:cubicBezTo>
                <a:lnTo>
                  <a:pt x="6498656" y="19879"/>
                </a:lnTo>
                <a:cubicBezTo>
                  <a:pt x="7028345" y="19879"/>
                  <a:pt x="6911090" y="439337"/>
                  <a:pt x="6911090" y="969026"/>
                </a:cubicBezTo>
                <a:lnTo>
                  <a:pt x="6911090" y="4685907"/>
                </a:lnTo>
                <a:cubicBezTo>
                  <a:pt x="6911090" y="5215596"/>
                  <a:pt x="6968710" y="5654932"/>
                  <a:pt x="6439021" y="5654932"/>
                </a:cubicBezTo>
                <a:lnTo>
                  <a:pt x="415883" y="5644993"/>
                </a:lnTo>
                <a:cubicBezTo>
                  <a:pt x="-113806" y="5644993"/>
                  <a:pt x="13389" y="5215596"/>
                  <a:pt x="13389" y="4685907"/>
                </a:cubicBezTo>
                <a:lnTo>
                  <a:pt x="13389" y="96902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63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F39AF1A8-5D58-4FC6-B93D-A017BE6DD2B0}"/>
              </a:ext>
            </a:extLst>
          </p:cNvPr>
          <p:cNvSpPr/>
          <p:nvPr/>
        </p:nvSpPr>
        <p:spPr>
          <a:xfrm>
            <a:off x="5968169" y="5796374"/>
            <a:ext cx="4183292" cy="441146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wrap="square" lIns="50800" tIns="50800" rIns="50800" bIns="50800">
            <a:spAutoFit/>
          </a:bodyPr>
          <a:lstStyle/>
          <a:p>
            <a:pPr marL="12700" indent="-12700" algn="ctr"/>
            <a:r>
              <a:rPr lang="ru-RU" sz="1100" b="1" dirty="0">
                <a:solidFill>
                  <a:schemeClr val="bg1"/>
                </a:solidFill>
              </a:rPr>
              <a:t>Централизованные Базы данных цифровой геологической информации</a:t>
            </a:r>
          </a:p>
        </p:txBody>
      </p:sp>
      <p:sp>
        <p:nvSpPr>
          <p:cNvPr id="4" name="Заголовок слайда:…">
            <a:extLst>
              <a:ext uri="{FF2B5EF4-FFF2-40B4-BE49-F238E27FC236}">
                <a16:creationId xmlns:a16="http://schemas.microsoft.com/office/drawing/2014/main" id="{584F8F3E-AB26-4A5A-BBFD-AD107556D495}"/>
              </a:ext>
            </a:extLst>
          </p:cNvPr>
          <p:cNvSpPr txBox="1"/>
          <p:nvPr/>
        </p:nvSpPr>
        <p:spPr>
          <a:xfrm>
            <a:off x="248139" y="260120"/>
            <a:ext cx="9638360" cy="378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defRPr sz="6500">
                <a:latin typeface="Arial"/>
                <a:ea typeface="Arial"/>
                <a:cs typeface="Arial"/>
                <a:sym typeface="Arial"/>
              </a:defRPr>
            </a:pPr>
            <a:r>
              <a:rPr lang="ru-RU" sz="1790" b="1" dirty="0">
                <a:solidFill>
                  <a:srgbClr val="002060"/>
                </a:solidFill>
              </a:rPr>
              <a:t>НАУЧНАЯ НОВИЗНА ЦИФРОВЫХ ТЕХНОЛОГИЧЕСКИХ РЕШЕНИЙ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3D6EC5-2208-440B-95FD-7A235CCA1C7C}"/>
              </a:ext>
            </a:extLst>
          </p:cNvPr>
          <p:cNvSpPr/>
          <p:nvPr/>
        </p:nvSpPr>
        <p:spPr>
          <a:xfrm>
            <a:off x="262768" y="1026877"/>
            <a:ext cx="4225394" cy="4706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обеспечен мировой уровень цифровых технологий государственного геологического изучения и управления фондом недр Российской Федерации, который соответствует международным Программам по созданию глобальных баз данных;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сохранены  присущие российской школе геологической картографии принципы системного геологического изучения недр  и обобщения  информации о геологическом строении и минерально-сырьевом потенциале  нашей страны.</a:t>
            </a:r>
          </a:p>
        </p:txBody>
      </p:sp>
      <p:cxnSp>
        <p:nvCxnSpPr>
          <p:cNvPr id="9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787113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grpSp>
        <p:nvGrpSpPr>
          <p:cNvPr id="10" name="Группа 9"/>
          <p:cNvGrpSpPr/>
          <p:nvPr/>
        </p:nvGrpSpPr>
        <p:grpSpPr>
          <a:xfrm>
            <a:off x="4934476" y="1141666"/>
            <a:ext cx="6866828" cy="4952122"/>
            <a:chOff x="3069580" y="1393683"/>
            <a:chExt cx="7081881" cy="4952122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39AF1A8-5D58-4FC6-B93D-A017BE6DD2B0}"/>
                </a:ext>
              </a:extLst>
            </p:cNvPr>
            <p:cNvSpPr/>
            <p:nvPr/>
          </p:nvSpPr>
          <p:spPr>
            <a:xfrm>
              <a:off x="5968169" y="5796374"/>
              <a:ext cx="4183292" cy="441146"/>
            </a:xfrm>
            <a:prstGeom prst="rect">
              <a:avLst/>
            </a:prstGeom>
            <a:noFill/>
            <a:ln w="12700">
              <a:noFill/>
              <a:miter lim="400000"/>
            </a:ln>
          </p:spPr>
          <p:txBody>
            <a:bodyPr wrap="square" lIns="50800" tIns="50800" rIns="50800" bIns="50800">
              <a:spAutoFit/>
            </a:bodyPr>
            <a:lstStyle/>
            <a:p>
              <a:pPr marL="12700" indent="-12700" algn="ctr"/>
              <a:r>
                <a:rPr lang="ru-RU" sz="1100" b="1" dirty="0">
                  <a:solidFill>
                    <a:schemeClr val="bg1"/>
                  </a:solidFill>
                </a:rPr>
                <a:t>Централизованные Базы данных цифровой геологической информации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7772D20-E392-42B4-9B03-85307C53F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3539">
              <a:off x="6048605" y="1757727"/>
              <a:ext cx="1769722" cy="959813"/>
            </a:xfrm>
            <a:prstGeom prst="rect">
              <a:avLst/>
            </a:prstGeom>
          </p:spPr>
        </p:pic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4EC030E8-CBF4-4024-8C7E-2583CEA8491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508" y="4929879"/>
              <a:ext cx="1882112" cy="85695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76B3801-9043-4E96-90F4-1218A0D72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130633">
              <a:off x="3255004" y="3486768"/>
              <a:ext cx="2207580" cy="1390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enter text"/>
            <p:cNvSpPr>
              <a:spLocks noChangeArrowheads="1"/>
            </p:cNvSpPr>
            <p:nvPr/>
          </p:nvSpPr>
          <p:spPr bwMode="auto">
            <a:xfrm>
              <a:off x="4929783" y="2816850"/>
              <a:ext cx="2621633" cy="2218047"/>
            </a:xfrm>
            <a:prstGeom prst="ellipse">
              <a:avLst/>
            </a:prstGeom>
            <a:no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ArchDown">
                <a:avLst>
                  <a:gd name="adj" fmla="val 50060"/>
                </a:avLst>
              </a:prstTxWarp>
            </a:bodyPr>
            <a:lstStyle/>
            <a:p>
              <a:pPr algn="ctr"/>
              <a:endParaRPr lang="ru-RU" sz="1100" dirty="0"/>
            </a:p>
          </p:txBody>
        </p:sp>
        <p:grpSp>
          <p:nvGrpSpPr>
            <p:cNvPr id="16" name="Shape C"/>
            <p:cNvGrpSpPr/>
            <p:nvPr/>
          </p:nvGrpSpPr>
          <p:grpSpPr>
            <a:xfrm>
              <a:off x="4792425" y="4100601"/>
              <a:ext cx="4413989" cy="2245204"/>
              <a:chOff x="3482975" y="2705100"/>
              <a:chExt cx="3278188" cy="1968500"/>
            </a:xfrm>
          </p:grpSpPr>
          <p:sp>
            <p:nvSpPr>
              <p:cNvPr id="69" name="Freeform 55"/>
              <p:cNvSpPr>
                <a:spLocks/>
              </p:cNvSpPr>
              <p:nvPr/>
            </p:nvSpPr>
            <p:spPr bwMode="auto">
              <a:xfrm>
                <a:off x="3482975" y="2705100"/>
                <a:ext cx="3278188" cy="196850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500" y="907"/>
                  </a:cxn>
                  <a:cxn ang="0">
                    <a:pos x="1775" y="566"/>
                  </a:cxn>
                  <a:cxn ang="0">
                    <a:pos x="1941" y="73"/>
                  </a:cxn>
                  <a:cxn ang="0">
                    <a:pos x="1531" y="21"/>
                  </a:cxn>
                </a:cxnLst>
                <a:rect l="0" t="0" r="r" b="b"/>
                <a:pathLst>
                  <a:path w="1941" h="1165">
                    <a:moveTo>
                      <a:pt x="38" y="0"/>
                    </a:moveTo>
                    <a:cubicBezTo>
                      <a:pt x="0" y="356"/>
                      <a:pt x="170" y="717"/>
                      <a:pt x="500" y="907"/>
                    </a:cubicBezTo>
                    <a:cubicBezTo>
                      <a:pt x="946" y="1165"/>
                      <a:pt x="1517" y="1012"/>
                      <a:pt x="1775" y="566"/>
                    </a:cubicBezTo>
                    <a:cubicBezTo>
                      <a:pt x="1866" y="409"/>
                      <a:pt x="1920" y="242"/>
                      <a:pt x="1941" y="73"/>
                    </a:cubicBezTo>
                    <a:cubicBezTo>
                      <a:pt x="1531" y="21"/>
                      <a:pt x="1531" y="21"/>
                      <a:pt x="1531" y="21"/>
                    </a:cubicBezTo>
                  </a:path>
                </a:pathLst>
              </a:custGeom>
              <a:noFill/>
              <a:ln w="12700" cap="rnd">
                <a:solidFill>
                  <a:schemeClr val="accent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56"/>
              <p:cNvSpPr>
                <a:spLocks/>
              </p:cNvSpPr>
              <p:nvPr/>
            </p:nvSpPr>
            <p:spPr bwMode="auto">
              <a:xfrm>
                <a:off x="6032500" y="2706688"/>
                <a:ext cx="71438" cy="69850"/>
              </a:xfrm>
              <a:custGeom>
                <a:avLst/>
                <a:gdLst/>
                <a:ahLst/>
                <a:cxnLst>
                  <a:cxn ang="0">
                    <a:pos x="30" y="5"/>
                  </a:cxn>
                  <a:cxn ang="0">
                    <a:pos x="37" y="30"/>
                  </a:cxn>
                  <a:cxn ang="0">
                    <a:pos x="12" y="36"/>
                  </a:cxn>
                  <a:cxn ang="0">
                    <a:pos x="5" y="11"/>
                  </a:cxn>
                  <a:cxn ang="0">
                    <a:pos x="30" y="5"/>
                  </a:cxn>
                </a:cxnLst>
                <a:rect l="0" t="0" r="r" b="b"/>
                <a:pathLst>
                  <a:path w="42" h="41">
                    <a:moveTo>
                      <a:pt x="30" y="5"/>
                    </a:moveTo>
                    <a:cubicBezTo>
                      <a:pt x="39" y="10"/>
                      <a:pt x="42" y="21"/>
                      <a:pt x="37" y="30"/>
                    </a:cubicBezTo>
                    <a:cubicBezTo>
                      <a:pt x="32" y="38"/>
                      <a:pt x="21" y="41"/>
                      <a:pt x="12" y="36"/>
                    </a:cubicBezTo>
                    <a:cubicBezTo>
                      <a:pt x="3" y="31"/>
                      <a:pt x="0" y="20"/>
                      <a:pt x="5" y="11"/>
                    </a:cubicBezTo>
                    <a:cubicBezTo>
                      <a:pt x="10" y="3"/>
                      <a:pt x="22" y="0"/>
                      <a:pt x="30" y="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57"/>
              <p:cNvSpPr>
                <a:spLocks/>
              </p:cNvSpPr>
              <p:nvPr/>
            </p:nvSpPr>
            <p:spPr bwMode="auto">
              <a:xfrm>
                <a:off x="5811838" y="4100513"/>
                <a:ext cx="68263" cy="71437"/>
              </a:xfrm>
              <a:custGeom>
                <a:avLst/>
                <a:gdLst/>
                <a:ahLst/>
                <a:cxnLst>
                  <a:cxn ang="0">
                    <a:pos x="30" y="5"/>
                  </a:cxn>
                  <a:cxn ang="0">
                    <a:pos x="36" y="30"/>
                  </a:cxn>
                  <a:cxn ang="0">
                    <a:pos x="11" y="37"/>
                  </a:cxn>
                  <a:cxn ang="0">
                    <a:pos x="5" y="12"/>
                  </a:cxn>
                  <a:cxn ang="0">
                    <a:pos x="30" y="5"/>
                  </a:cxn>
                </a:cxnLst>
                <a:rect l="0" t="0" r="r" b="b"/>
                <a:pathLst>
                  <a:path w="41" h="42">
                    <a:moveTo>
                      <a:pt x="30" y="5"/>
                    </a:moveTo>
                    <a:cubicBezTo>
                      <a:pt x="38" y="10"/>
                      <a:pt x="41" y="22"/>
                      <a:pt x="36" y="30"/>
                    </a:cubicBezTo>
                    <a:cubicBezTo>
                      <a:pt x="31" y="39"/>
                      <a:pt x="20" y="42"/>
                      <a:pt x="11" y="37"/>
                    </a:cubicBezTo>
                    <a:cubicBezTo>
                      <a:pt x="3" y="32"/>
                      <a:pt x="0" y="21"/>
                      <a:pt x="5" y="12"/>
                    </a:cubicBezTo>
                    <a:cubicBezTo>
                      <a:pt x="10" y="3"/>
                      <a:pt x="21" y="0"/>
                      <a:pt x="30" y="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58"/>
              <p:cNvSpPr>
                <a:spLocks/>
              </p:cNvSpPr>
              <p:nvPr/>
            </p:nvSpPr>
            <p:spPr bwMode="auto">
              <a:xfrm>
                <a:off x="3786188" y="3476625"/>
                <a:ext cx="2058988" cy="930275"/>
              </a:xfrm>
              <a:custGeom>
                <a:avLst/>
                <a:gdLst/>
                <a:ahLst/>
                <a:cxnLst>
                  <a:cxn ang="0">
                    <a:pos x="1219" y="390"/>
                  </a:cxn>
                  <a:cxn ang="0">
                    <a:pos x="355" y="390"/>
                  </a:cxn>
                  <a:cxn ang="0">
                    <a:pos x="0" y="0"/>
                  </a:cxn>
                </a:cxnLst>
                <a:rect l="0" t="0" r="r" b="b"/>
                <a:pathLst>
                  <a:path w="1219" h="550">
                    <a:moveTo>
                      <a:pt x="1219" y="390"/>
                    </a:moveTo>
                    <a:cubicBezTo>
                      <a:pt x="961" y="539"/>
                      <a:pt x="632" y="550"/>
                      <a:pt x="355" y="390"/>
                    </a:cubicBezTo>
                    <a:cubicBezTo>
                      <a:pt x="192" y="297"/>
                      <a:pt x="72" y="158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chemeClr val="accent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" name="Secondary lines C"/>
            <p:cNvGrpSpPr/>
            <p:nvPr/>
          </p:nvGrpSpPr>
          <p:grpSpPr>
            <a:xfrm>
              <a:off x="5553384" y="5751912"/>
              <a:ext cx="2627018" cy="454472"/>
              <a:chOff x="4048125" y="4152900"/>
              <a:chExt cx="1951038" cy="398462"/>
            </a:xfrm>
          </p:grpSpPr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4048125" y="4152900"/>
                <a:ext cx="53975" cy="44450"/>
              </a:xfrm>
              <a:custGeom>
                <a:avLst/>
                <a:gdLst/>
                <a:ahLst/>
                <a:cxnLst>
                  <a:cxn ang="0">
                    <a:pos x="32" y="26"/>
                  </a:cxn>
                  <a:cxn ang="0">
                    <a:pos x="0" y="0"/>
                  </a:cxn>
                </a:cxnLst>
                <a:rect l="0" t="0" r="r" b="b"/>
                <a:pathLst>
                  <a:path w="32" h="26">
                    <a:moveTo>
                      <a:pt x="32" y="26"/>
                    </a:moveTo>
                    <a:cubicBezTo>
                      <a:pt x="21" y="18"/>
                      <a:pt x="10" y="9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60"/>
              <p:cNvSpPr>
                <a:spLocks/>
              </p:cNvSpPr>
              <p:nvPr/>
            </p:nvSpPr>
            <p:spPr bwMode="auto">
              <a:xfrm>
                <a:off x="4281488" y="4316413"/>
                <a:ext cx="300038" cy="134937"/>
              </a:xfrm>
              <a:custGeom>
                <a:avLst/>
                <a:gdLst/>
                <a:ahLst/>
                <a:cxnLst>
                  <a:cxn ang="0">
                    <a:pos x="178" y="80"/>
                  </a:cxn>
                  <a:cxn ang="0">
                    <a:pos x="0" y="0"/>
                  </a:cxn>
                </a:cxnLst>
                <a:rect l="0" t="0" r="r" b="b"/>
                <a:pathLst>
                  <a:path w="178" h="80">
                    <a:moveTo>
                      <a:pt x="178" y="80"/>
                    </a:moveTo>
                    <a:cubicBezTo>
                      <a:pt x="117" y="60"/>
                      <a:pt x="58" y="33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61"/>
              <p:cNvSpPr>
                <a:spLocks/>
              </p:cNvSpPr>
              <p:nvPr/>
            </p:nvSpPr>
            <p:spPr bwMode="auto">
              <a:xfrm>
                <a:off x="4938713" y="4530725"/>
                <a:ext cx="52388" cy="4762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0" y="0"/>
                  </a:cxn>
                </a:cxnLst>
                <a:rect l="0" t="0" r="r" b="b"/>
                <a:pathLst>
                  <a:path w="31" h="2">
                    <a:moveTo>
                      <a:pt x="31" y="2"/>
                    </a:moveTo>
                    <a:cubicBezTo>
                      <a:pt x="21" y="2"/>
                      <a:pt x="11" y="1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62"/>
              <p:cNvSpPr>
                <a:spLocks/>
              </p:cNvSpPr>
              <p:nvPr/>
            </p:nvSpPr>
            <p:spPr bwMode="auto">
              <a:xfrm>
                <a:off x="5151438" y="4535488"/>
                <a:ext cx="88900" cy="476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0" y="3"/>
                  </a:cxn>
                </a:cxnLst>
                <a:rect l="0" t="0" r="r" b="b"/>
                <a:pathLst>
                  <a:path w="53" h="3">
                    <a:moveTo>
                      <a:pt x="53" y="0"/>
                    </a:moveTo>
                    <a:cubicBezTo>
                      <a:pt x="35" y="2"/>
                      <a:pt x="17" y="2"/>
                      <a:pt x="0" y="3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63"/>
              <p:cNvSpPr>
                <a:spLocks/>
              </p:cNvSpPr>
              <p:nvPr/>
            </p:nvSpPr>
            <p:spPr bwMode="auto">
              <a:xfrm>
                <a:off x="5378450" y="4286250"/>
                <a:ext cx="620713" cy="233362"/>
              </a:xfrm>
              <a:custGeom>
                <a:avLst/>
                <a:gdLst/>
                <a:ahLst/>
                <a:cxnLst>
                  <a:cxn ang="0">
                    <a:pos x="367" y="0"/>
                  </a:cxn>
                  <a:cxn ang="0">
                    <a:pos x="0" y="138"/>
                  </a:cxn>
                </a:cxnLst>
                <a:rect l="0" t="0" r="r" b="b"/>
                <a:pathLst>
                  <a:path w="367" h="138">
                    <a:moveTo>
                      <a:pt x="367" y="0"/>
                    </a:moveTo>
                    <a:cubicBezTo>
                      <a:pt x="254" y="70"/>
                      <a:pt x="129" y="117"/>
                      <a:pt x="0" y="138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64"/>
              <p:cNvSpPr>
                <a:spLocks/>
              </p:cNvSpPr>
              <p:nvPr/>
            </p:nvSpPr>
            <p:spPr bwMode="auto">
              <a:xfrm>
                <a:off x="5057775" y="4527550"/>
                <a:ext cx="23813" cy="23812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4" y="12"/>
                  </a:cxn>
                  <a:cxn ang="0">
                    <a:pos x="1" y="4"/>
                  </a:cxn>
                  <a:cxn ang="0">
                    <a:pos x="10" y="2"/>
                  </a:cxn>
                  <a:cxn ang="0">
                    <a:pos x="12" y="10"/>
                  </a:cxn>
                </a:cxnLst>
                <a:rect l="0" t="0" r="r" b="b"/>
                <a:pathLst>
                  <a:path w="14" h="14">
                    <a:moveTo>
                      <a:pt x="12" y="10"/>
                    </a:moveTo>
                    <a:cubicBezTo>
                      <a:pt x="10" y="13"/>
                      <a:pt x="7" y="14"/>
                      <a:pt x="4" y="12"/>
                    </a:cubicBezTo>
                    <a:cubicBezTo>
                      <a:pt x="1" y="10"/>
                      <a:pt x="0" y="7"/>
                      <a:pt x="1" y="4"/>
                    </a:cubicBezTo>
                    <a:cubicBezTo>
                      <a:pt x="3" y="1"/>
                      <a:pt x="7" y="0"/>
                      <a:pt x="10" y="2"/>
                    </a:cubicBezTo>
                    <a:cubicBezTo>
                      <a:pt x="13" y="3"/>
                      <a:pt x="14" y="7"/>
                      <a:pt x="12" y="1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65"/>
              <p:cNvSpPr>
                <a:spLocks/>
              </p:cNvSpPr>
              <p:nvPr/>
            </p:nvSpPr>
            <p:spPr bwMode="auto">
              <a:xfrm>
                <a:off x="4229100" y="4279900"/>
                <a:ext cx="23813" cy="23812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4" y="12"/>
                  </a:cxn>
                  <a:cxn ang="0">
                    <a:pos x="2" y="4"/>
                  </a:cxn>
                  <a:cxn ang="0">
                    <a:pos x="10" y="2"/>
                  </a:cxn>
                  <a:cxn ang="0">
                    <a:pos x="12" y="10"/>
                  </a:cxn>
                </a:cxnLst>
                <a:rect l="0" t="0" r="r" b="b"/>
                <a:pathLst>
                  <a:path w="14" h="14">
                    <a:moveTo>
                      <a:pt x="12" y="10"/>
                    </a:moveTo>
                    <a:cubicBezTo>
                      <a:pt x="10" y="13"/>
                      <a:pt x="7" y="14"/>
                      <a:pt x="4" y="12"/>
                    </a:cubicBezTo>
                    <a:cubicBezTo>
                      <a:pt x="1" y="11"/>
                      <a:pt x="0" y="7"/>
                      <a:pt x="2" y="4"/>
                    </a:cubicBezTo>
                    <a:cubicBezTo>
                      <a:pt x="3" y="1"/>
                      <a:pt x="7" y="0"/>
                      <a:pt x="10" y="2"/>
                    </a:cubicBezTo>
                    <a:cubicBezTo>
                      <a:pt x="13" y="4"/>
                      <a:pt x="14" y="7"/>
                      <a:pt x="12" y="1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66"/>
              <p:cNvSpPr>
                <a:spLocks/>
              </p:cNvSpPr>
              <p:nvPr/>
            </p:nvSpPr>
            <p:spPr bwMode="auto">
              <a:xfrm>
                <a:off x="4187825" y="4254500"/>
                <a:ext cx="23813" cy="23812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4" y="12"/>
                  </a:cxn>
                  <a:cxn ang="0">
                    <a:pos x="2" y="4"/>
                  </a:cxn>
                  <a:cxn ang="0">
                    <a:pos x="10" y="2"/>
                  </a:cxn>
                  <a:cxn ang="0">
                    <a:pos x="12" y="10"/>
                  </a:cxn>
                </a:cxnLst>
                <a:rect l="0" t="0" r="r" b="b"/>
                <a:pathLst>
                  <a:path w="14" h="14">
                    <a:moveTo>
                      <a:pt x="12" y="10"/>
                    </a:moveTo>
                    <a:cubicBezTo>
                      <a:pt x="11" y="13"/>
                      <a:pt x="7" y="14"/>
                      <a:pt x="4" y="12"/>
                    </a:cubicBezTo>
                    <a:cubicBezTo>
                      <a:pt x="1" y="11"/>
                      <a:pt x="0" y="7"/>
                      <a:pt x="2" y="4"/>
                    </a:cubicBezTo>
                    <a:cubicBezTo>
                      <a:pt x="4" y="1"/>
                      <a:pt x="7" y="0"/>
                      <a:pt x="10" y="2"/>
                    </a:cubicBezTo>
                    <a:cubicBezTo>
                      <a:pt x="13" y="4"/>
                      <a:pt x="14" y="7"/>
                      <a:pt x="12" y="1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" name="Shape A"/>
            <p:cNvGrpSpPr/>
            <p:nvPr/>
          </p:nvGrpSpPr>
          <p:grpSpPr>
            <a:xfrm>
              <a:off x="3069580" y="2366000"/>
              <a:ext cx="3674406" cy="3576029"/>
              <a:chOff x="2203450" y="1184275"/>
              <a:chExt cx="2728913" cy="3135312"/>
            </a:xfrm>
          </p:grpSpPr>
          <p:sp>
            <p:nvSpPr>
              <p:cNvPr id="56" name="Freeform 67"/>
              <p:cNvSpPr>
                <a:spLocks/>
              </p:cNvSpPr>
              <p:nvPr/>
            </p:nvSpPr>
            <p:spPr bwMode="auto">
              <a:xfrm>
                <a:off x="2203450" y="1184275"/>
                <a:ext cx="2728913" cy="3135312"/>
              </a:xfrm>
              <a:custGeom>
                <a:avLst/>
                <a:gdLst/>
                <a:ahLst/>
                <a:cxnLst>
                  <a:cxn ang="0">
                    <a:pos x="1616" y="244"/>
                  </a:cxn>
                  <a:cxn ang="0">
                    <a:pos x="599" y="190"/>
                  </a:cxn>
                  <a:cxn ang="0">
                    <a:pos x="258" y="1466"/>
                  </a:cxn>
                  <a:cxn ang="0">
                    <a:pos x="601" y="1856"/>
                  </a:cxn>
                  <a:cxn ang="0">
                    <a:pos x="851" y="1526"/>
                  </a:cxn>
                </a:cxnLst>
                <a:rect l="0" t="0" r="r" b="b"/>
                <a:pathLst>
                  <a:path w="1616" h="1856">
                    <a:moveTo>
                      <a:pt x="1616" y="244"/>
                    </a:moveTo>
                    <a:cubicBezTo>
                      <a:pt x="1327" y="33"/>
                      <a:pt x="929" y="0"/>
                      <a:pt x="599" y="190"/>
                    </a:cubicBezTo>
                    <a:cubicBezTo>
                      <a:pt x="153" y="448"/>
                      <a:pt x="0" y="1019"/>
                      <a:pt x="258" y="1466"/>
                    </a:cubicBezTo>
                    <a:cubicBezTo>
                      <a:pt x="348" y="1622"/>
                      <a:pt x="466" y="1753"/>
                      <a:pt x="601" y="1856"/>
                    </a:cubicBezTo>
                    <a:cubicBezTo>
                      <a:pt x="851" y="1526"/>
                      <a:pt x="851" y="1526"/>
                      <a:pt x="851" y="1526"/>
                    </a:cubicBezTo>
                  </a:path>
                </a:pathLst>
              </a:custGeom>
              <a:noFill/>
              <a:ln w="12700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7" name="Freeform 68"/>
              <p:cNvSpPr>
                <a:spLocks/>
              </p:cNvSpPr>
              <p:nvPr/>
            </p:nvSpPr>
            <p:spPr bwMode="auto">
              <a:xfrm>
                <a:off x="3605213" y="3729038"/>
                <a:ext cx="71438" cy="68262"/>
              </a:xfrm>
              <a:custGeom>
                <a:avLst/>
                <a:gdLst/>
                <a:ahLst/>
                <a:cxnLst>
                  <a:cxn ang="0">
                    <a:pos x="30" y="36"/>
                  </a:cxn>
                  <a:cxn ang="0">
                    <a:pos x="5" y="29"/>
                  </a:cxn>
                  <a:cxn ang="0">
                    <a:pos x="12" y="5"/>
                  </a:cxn>
                  <a:cxn ang="0">
                    <a:pos x="37" y="11"/>
                  </a:cxn>
                  <a:cxn ang="0">
                    <a:pos x="30" y="36"/>
                  </a:cxn>
                </a:cxnLst>
                <a:rect l="0" t="0" r="r" b="b"/>
                <a:pathLst>
                  <a:path w="42" h="41">
                    <a:moveTo>
                      <a:pt x="30" y="36"/>
                    </a:moveTo>
                    <a:cubicBezTo>
                      <a:pt x="21" y="41"/>
                      <a:pt x="10" y="38"/>
                      <a:pt x="5" y="29"/>
                    </a:cubicBezTo>
                    <a:cubicBezTo>
                      <a:pt x="0" y="21"/>
                      <a:pt x="3" y="10"/>
                      <a:pt x="12" y="5"/>
                    </a:cubicBezTo>
                    <a:cubicBezTo>
                      <a:pt x="21" y="0"/>
                      <a:pt x="32" y="3"/>
                      <a:pt x="37" y="11"/>
                    </a:cubicBezTo>
                    <a:cubicBezTo>
                      <a:pt x="42" y="20"/>
                      <a:pt x="39" y="31"/>
                      <a:pt x="30" y="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69"/>
              <p:cNvSpPr>
                <a:spLocks/>
              </p:cNvSpPr>
              <p:nvPr/>
            </p:nvSpPr>
            <p:spPr bwMode="auto">
              <a:xfrm>
                <a:off x="2509838" y="2836863"/>
                <a:ext cx="71438" cy="71437"/>
              </a:xfrm>
              <a:custGeom>
                <a:avLst/>
                <a:gdLst/>
                <a:ahLst/>
                <a:cxnLst>
                  <a:cxn ang="0">
                    <a:pos x="30" y="37"/>
                  </a:cxn>
                  <a:cxn ang="0">
                    <a:pos x="5" y="30"/>
                  </a:cxn>
                  <a:cxn ang="0">
                    <a:pos x="12" y="6"/>
                  </a:cxn>
                  <a:cxn ang="0">
                    <a:pos x="37" y="12"/>
                  </a:cxn>
                  <a:cxn ang="0">
                    <a:pos x="30" y="37"/>
                  </a:cxn>
                </a:cxnLst>
                <a:rect l="0" t="0" r="r" b="b"/>
                <a:pathLst>
                  <a:path w="42" h="42">
                    <a:moveTo>
                      <a:pt x="30" y="37"/>
                    </a:moveTo>
                    <a:cubicBezTo>
                      <a:pt x="21" y="42"/>
                      <a:pt x="10" y="39"/>
                      <a:pt x="5" y="30"/>
                    </a:cubicBezTo>
                    <a:cubicBezTo>
                      <a:pt x="0" y="22"/>
                      <a:pt x="3" y="11"/>
                      <a:pt x="12" y="6"/>
                    </a:cubicBezTo>
                    <a:cubicBezTo>
                      <a:pt x="20" y="0"/>
                      <a:pt x="32" y="3"/>
                      <a:pt x="37" y="12"/>
                    </a:cubicBezTo>
                    <a:cubicBezTo>
                      <a:pt x="42" y="21"/>
                      <a:pt x="39" y="32"/>
                      <a:pt x="30" y="3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70"/>
              <p:cNvSpPr>
                <a:spLocks/>
              </p:cNvSpPr>
              <p:nvPr/>
            </p:nvSpPr>
            <p:spPr bwMode="auto">
              <a:xfrm>
                <a:off x="2544763" y="1389063"/>
                <a:ext cx="1601788" cy="1482725"/>
              </a:xfrm>
              <a:custGeom>
                <a:avLst/>
                <a:gdLst/>
                <a:ahLst/>
                <a:cxnLst>
                  <a:cxn ang="0">
                    <a:pos x="0" y="878"/>
                  </a:cxn>
                  <a:cxn ang="0">
                    <a:pos x="432" y="129"/>
                  </a:cxn>
                  <a:cxn ang="0">
                    <a:pos x="948" y="17"/>
                  </a:cxn>
                </a:cxnLst>
                <a:rect l="0" t="0" r="r" b="b"/>
                <a:pathLst>
                  <a:path w="948" h="878">
                    <a:moveTo>
                      <a:pt x="0" y="878"/>
                    </a:moveTo>
                    <a:cubicBezTo>
                      <a:pt x="0" y="580"/>
                      <a:pt x="155" y="289"/>
                      <a:pt x="432" y="129"/>
                    </a:cubicBezTo>
                    <a:cubicBezTo>
                      <a:pt x="594" y="36"/>
                      <a:pt x="775" y="0"/>
                      <a:pt x="948" y="17"/>
                    </a:cubicBezTo>
                  </a:path>
                </a:pathLst>
              </a:custGeom>
              <a:noFill/>
              <a:ln w="12700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0" name="Secondary lines A"/>
            <p:cNvGrpSpPr/>
            <p:nvPr/>
          </p:nvGrpSpPr>
          <p:grpSpPr>
            <a:xfrm>
              <a:off x="3240582" y="2505421"/>
              <a:ext cx="1479168" cy="1850482"/>
              <a:chOff x="2330450" y="1306513"/>
              <a:chExt cx="1098551" cy="1622425"/>
            </a:xfrm>
          </p:grpSpPr>
          <p:sp>
            <p:nvSpPr>
              <p:cNvPr id="48" name="Freeform 71"/>
              <p:cNvSpPr>
                <a:spLocks/>
              </p:cNvSpPr>
              <p:nvPr/>
            </p:nvSpPr>
            <p:spPr bwMode="auto">
              <a:xfrm>
                <a:off x="3363913" y="1306513"/>
                <a:ext cx="65088" cy="23812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8" y="0"/>
                  </a:cxn>
                </a:cxnLst>
                <a:rect l="0" t="0" r="r" b="b"/>
                <a:pathLst>
                  <a:path w="38" h="15">
                    <a:moveTo>
                      <a:pt x="0" y="15"/>
                    </a:moveTo>
                    <a:cubicBezTo>
                      <a:pt x="13" y="10"/>
                      <a:pt x="26" y="5"/>
                      <a:pt x="38" y="0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72"/>
              <p:cNvSpPr>
                <a:spLocks/>
              </p:cNvSpPr>
              <p:nvPr/>
            </p:nvSpPr>
            <p:spPr bwMode="auto">
              <a:xfrm>
                <a:off x="2903538" y="1427163"/>
                <a:ext cx="268288" cy="190500"/>
              </a:xfrm>
              <a:custGeom>
                <a:avLst/>
                <a:gdLst/>
                <a:ahLst/>
                <a:cxnLst>
                  <a:cxn ang="0">
                    <a:pos x="0" y="113"/>
                  </a:cxn>
                  <a:cxn ang="0">
                    <a:pos x="159" y="0"/>
                  </a:cxn>
                </a:cxnLst>
                <a:rect l="0" t="0" r="r" b="b"/>
                <a:pathLst>
                  <a:path w="159" h="113">
                    <a:moveTo>
                      <a:pt x="0" y="113"/>
                    </a:moveTo>
                    <a:cubicBezTo>
                      <a:pt x="48" y="71"/>
                      <a:pt x="101" y="33"/>
                      <a:pt x="159" y="0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3"/>
              <p:cNvSpPr>
                <a:spLocks/>
              </p:cNvSpPr>
              <p:nvPr/>
            </p:nvSpPr>
            <p:spPr bwMode="auto">
              <a:xfrm>
                <a:off x="2625725" y="1890713"/>
                <a:ext cx="30163" cy="4127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18" y="0"/>
                  </a:cxn>
                </a:cxnLst>
                <a:rect l="0" t="0" r="r" b="b"/>
                <a:pathLst>
                  <a:path w="18" h="25">
                    <a:moveTo>
                      <a:pt x="0" y="25"/>
                    </a:moveTo>
                    <a:cubicBezTo>
                      <a:pt x="6" y="16"/>
                      <a:pt x="12" y="8"/>
                      <a:pt x="18" y="0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74"/>
              <p:cNvSpPr>
                <a:spLocks/>
              </p:cNvSpPr>
              <p:nvPr/>
            </p:nvSpPr>
            <p:spPr bwMode="auto">
              <a:xfrm>
                <a:off x="2503488" y="2068513"/>
                <a:ext cx="39688" cy="80962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24" y="0"/>
                  </a:cxn>
                </a:cxnLst>
                <a:rect l="0" t="0" r="r" b="b"/>
                <a:pathLst>
                  <a:path w="24" h="48">
                    <a:moveTo>
                      <a:pt x="0" y="48"/>
                    </a:moveTo>
                    <a:cubicBezTo>
                      <a:pt x="7" y="32"/>
                      <a:pt x="15" y="16"/>
                      <a:pt x="24" y="0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75"/>
              <p:cNvSpPr>
                <a:spLocks/>
              </p:cNvSpPr>
              <p:nvPr/>
            </p:nvSpPr>
            <p:spPr bwMode="auto">
              <a:xfrm>
                <a:off x="2330450" y="2274888"/>
                <a:ext cx="115888" cy="654050"/>
              </a:xfrm>
              <a:custGeom>
                <a:avLst/>
                <a:gdLst/>
                <a:ahLst/>
                <a:cxnLst>
                  <a:cxn ang="0">
                    <a:pos x="5" y="387"/>
                  </a:cxn>
                  <a:cxn ang="0">
                    <a:pos x="69" y="0"/>
                  </a:cxn>
                </a:cxnLst>
                <a:rect l="0" t="0" r="r" b="b"/>
                <a:pathLst>
                  <a:path w="69" h="387">
                    <a:moveTo>
                      <a:pt x="5" y="387"/>
                    </a:moveTo>
                    <a:cubicBezTo>
                      <a:pt x="0" y="255"/>
                      <a:pt x="22" y="123"/>
                      <a:pt x="69" y="0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76"/>
              <p:cNvSpPr>
                <a:spLocks/>
              </p:cNvSpPr>
              <p:nvPr/>
            </p:nvSpPr>
            <p:spPr bwMode="auto">
              <a:xfrm>
                <a:off x="2571750" y="1985963"/>
                <a:ext cx="23813" cy="23812"/>
              </a:xfrm>
              <a:custGeom>
                <a:avLst/>
                <a:gdLst/>
                <a:ahLst/>
                <a:cxnLst>
                  <a:cxn ang="0">
                    <a:pos x="2" y="10"/>
                  </a:cxn>
                  <a:cxn ang="0">
                    <a:pos x="4" y="2"/>
                  </a:cxn>
                  <a:cxn ang="0">
                    <a:pos x="12" y="4"/>
                  </a:cxn>
                  <a:cxn ang="0">
                    <a:pos x="10" y="12"/>
                  </a:cxn>
                  <a:cxn ang="0">
                    <a:pos x="2" y="10"/>
                  </a:cxn>
                </a:cxnLst>
                <a:rect l="0" t="0" r="r" b="b"/>
                <a:pathLst>
                  <a:path w="14" h="14">
                    <a:moveTo>
                      <a:pt x="2" y="10"/>
                    </a:moveTo>
                    <a:cubicBezTo>
                      <a:pt x="0" y="7"/>
                      <a:pt x="1" y="3"/>
                      <a:pt x="4" y="2"/>
                    </a:cubicBezTo>
                    <a:cubicBezTo>
                      <a:pt x="7" y="0"/>
                      <a:pt x="11" y="1"/>
                      <a:pt x="12" y="4"/>
                    </a:cubicBezTo>
                    <a:cubicBezTo>
                      <a:pt x="14" y="7"/>
                      <a:pt x="13" y="10"/>
                      <a:pt x="10" y="12"/>
                    </a:cubicBezTo>
                    <a:cubicBezTo>
                      <a:pt x="7" y="14"/>
                      <a:pt x="4" y="13"/>
                      <a:pt x="2" y="1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77"/>
              <p:cNvSpPr>
                <a:spLocks/>
              </p:cNvSpPr>
              <p:nvPr/>
            </p:nvSpPr>
            <p:spPr bwMode="auto">
              <a:xfrm>
                <a:off x="3201988" y="1392238"/>
                <a:ext cx="22225" cy="23812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3" y="2"/>
                  </a:cxn>
                  <a:cxn ang="0">
                    <a:pos x="12" y="4"/>
                  </a:cxn>
                  <a:cxn ang="0">
                    <a:pos x="9" y="12"/>
                  </a:cxn>
                  <a:cxn ang="0">
                    <a:pos x="1" y="10"/>
                  </a:cxn>
                </a:cxnLst>
                <a:rect l="0" t="0" r="r" b="b"/>
                <a:pathLst>
                  <a:path w="13" h="14">
                    <a:moveTo>
                      <a:pt x="1" y="10"/>
                    </a:moveTo>
                    <a:cubicBezTo>
                      <a:pt x="0" y="7"/>
                      <a:pt x="1" y="4"/>
                      <a:pt x="3" y="2"/>
                    </a:cubicBezTo>
                    <a:cubicBezTo>
                      <a:pt x="6" y="0"/>
                      <a:pt x="10" y="1"/>
                      <a:pt x="12" y="4"/>
                    </a:cubicBezTo>
                    <a:cubicBezTo>
                      <a:pt x="13" y="7"/>
                      <a:pt x="12" y="11"/>
                      <a:pt x="9" y="12"/>
                    </a:cubicBezTo>
                    <a:cubicBezTo>
                      <a:pt x="7" y="14"/>
                      <a:pt x="3" y="13"/>
                      <a:pt x="1" y="1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78"/>
              <p:cNvSpPr>
                <a:spLocks/>
              </p:cNvSpPr>
              <p:nvPr/>
            </p:nvSpPr>
            <p:spPr bwMode="auto">
              <a:xfrm>
                <a:off x="3243263" y="1370013"/>
                <a:ext cx="22225" cy="23812"/>
              </a:xfrm>
              <a:custGeom>
                <a:avLst/>
                <a:gdLst/>
                <a:ahLst/>
                <a:cxnLst>
                  <a:cxn ang="0">
                    <a:pos x="2" y="10"/>
                  </a:cxn>
                  <a:cxn ang="0">
                    <a:pos x="4" y="2"/>
                  </a:cxn>
                  <a:cxn ang="0">
                    <a:pos x="12" y="4"/>
                  </a:cxn>
                  <a:cxn ang="0">
                    <a:pos x="10" y="12"/>
                  </a:cxn>
                  <a:cxn ang="0">
                    <a:pos x="2" y="10"/>
                  </a:cxn>
                </a:cxnLst>
                <a:rect l="0" t="0" r="r" b="b"/>
                <a:pathLst>
                  <a:path w="14" h="14">
                    <a:moveTo>
                      <a:pt x="2" y="10"/>
                    </a:moveTo>
                    <a:cubicBezTo>
                      <a:pt x="0" y="7"/>
                      <a:pt x="1" y="4"/>
                      <a:pt x="4" y="2"/>
                    </a:cubicBezTo>
                    <a:cubicBezTo>
                      <a:pt x="7" y="0"/>
                      <a:pt x="11" y="1"/>
                      <a:pt x="12" y="4"/>
                    </a:cubicBezTo>
                    <a:cubicBezTo>
                      <a:pt x="14" y="7"/>
                      <a:pt x="13" y="11"/>
                      <a:pt x="10" y="12"/>
                    </a:cubicBezTo>
                    <a:cubicBezTo>
                      <a:pt x="7" y="14"/>
                      <a:pt x="4" y="13"/>
                      <a:pt x="2" y="1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1" name="Shape B"/>
            <p:cNvGrpSpPr/>
            <p:nvPr/>
          </p:nvGrpSpPr>
          <p:grpSpPr>
            <a:xfrm>
              <a:off x="5083128" y="1393683"/>
              <a:ext cx="3283238" cy="3443853"/>
              <a:chOff x="3698875" y="331788"/>
              <a:chExt cx="2438400" cy="3019425"/>
            </a:xfrm>
          </p:grpSpPr>
          <p:sp>
            <p:nvSpPr>
              <p:cNvPr id="44" name="Freeform 79"/>
              <p:cNvSpPr>
                <a:spLocks/>
              </p:cNvSpPr>
              <p:nvPr/>
            </p:nvSpPr>
            <p:spPr bwMode="auto">
              <a:xfrm>
                <a:off x="3698875" y="331788"/>
                <a:ext cx="2438400" cy="3019425"/>
              </a:xfrm>
              <a:custGeom>
                <a:avLst/>
                <a:gdLst/>
                <a:ahLst/>
                <a:cxnLst>
                  <a:cxn ang="0">
                    <a:pos x="889" y="1787"/>
                  </a:cxn>
                  <a:cxn ang="0">
                    <a:pos x="1444" y="933"/>
                  </a:cxn>
                  <a:cxn ang="0">
                    <a:pos x="510" y="0"/>
                  </a:cxn>
                  <a:cxn ang="0">
                    <a:pos x="0" y="102"/>
                  </a:cxn>
                  <a:cxn ang="0">
                    <a:pos x="161" y="483"/>
                  </a:cxn>
                </a:cxnLst>
                <a:rect l="0" t="0" r="r" b="b"/>
                <a:pathLst>
                  <a:path w="1444" h="1787">
                    <a:moveTo>
                      <a:pt x="889" y="1787"/>
                    </a:moveTo>
                    <a:cubicBezTo>
                      <a:pt x="1216" y="1642"/>
                      <a:pt x="1444" y="1314"/>
                      <a:pt x="1444" y="933"/>
                    </a:cubicBezTo>
                    <a:cubicBezTo>
                      <a:pt x="1444" y="418"/>
                      <a:pt x="1026" y="0"/>
                      <a:pt x="510" y="0"/>
                    </a:cubicBezTo>
                    <a:cubicBezTo>
                      <a:pt x="329" y="0"/>
                      <a:pt x="157" y="36"/>
                      <a:pt x="0" y="102"/>
                    </a:cubicBezTo>
                    <a:cubicBezTo>
                      <a:pt x="161" y="483"/>
                      <a:pt x="161" y="483"/>
                      <a:pt x="161" y="483"/>
                    </a:cubicBezTo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Oval 80"/>
              <p:cNvSpPr>
                <a:spLocks noChangeArrowheads="1"/>
              </p:cNvSpPr>
              <p:nvPr/>
            </p:nvSpPr>
            <p:spPr bwMode="auto">
              <a:xfrm>
                <a:off x="3940175" y="1117600"/>
                <a:ext cx="60325" cy="61912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Oval 81"/>
              <p:cNvSpPr>
                <a:spLocks noChangeArrowheads="1"/>
              </p:cNvSpPr>
              <p:nvPr/>
            </p:nvSpPr>
            <p:spPr bwMode="auto">
              <a:xfrm>
                <a:off x="5257800" y="612775"/>
                <a:ext cx="61913" cy="635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82"/>
              <p:cNvSpPr>
                <a:spLocks/>
              </p:cNvSpPr>
              <p:nvPr/>
            </p:nvSpPr>
            <p:spPr bwMode="auto">
              <a:xfrm>
                <a:off x="5289550" y="644525"/>
                <a:ext cx="730250" cy="21145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32" y="748"/>
                  </a:cxn>
                  <a:cxn ang="0">
                    <a:pos x="271" y="1251"/>
                  </a:cxn>
                </a:cxnLst>
                <a:rect l="0" t="0" r="r" b="b"/>
                <a:pathLst>
                  <a:path w="432" h="1251">
                    <a:moveTo>
                      <a:pt x="0" y="0"/>
                    </a:moveTo>
                    <a:cubicBezTo>
                      <a:pt x="258" y="149"/>
                      <a:pt x="432" y="428"/>
                      <a:pt x="432" y="748"/>
                    </a:cubicBezTo>
                    <a:cubicBezTo>
                      <a:pt x="432" y="936"/>
                      <a:pt x="373" y="1109"/>
                      <a:pt x="271" y="1251"/>
                    </a:cubicBezTo>
                  </a:path>
                </a:pathLst>
              </a:custGeom>
              <a:noFill/>
              <a:ln w="12700" cap="rnd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2" name="Secondary lines for B"/>
            <p:cNvGrpSpPr/>
            <p:nvPr/>
          </p:nvGrpSpPr>
          <p:grpSpPr>
            <a:xfrm>
              <a:off x="7297604" y="1513186"/>
              <a:ext cx="1203427" cy="2004387"/>
              <a:chOff x="5343525" y="436563"/>
              <a:chExt cx="893763" cy="1757362"/>
            </a:xfrm>
          </p:grpSpPr>
          <p:sp>
            <p:nvSpPr>
              <p:cNvPr id="36" name="Freeform 83"/>
              <p:cNvSpPr>
                <a:spLocks/>
              </p:cNvSpPr>
              <p:nvPr/>
            </p:nvSpPr>
            <p:spPr bwMode="auto">
              <a:xfrm>
                <a:off x="6202363" y="2125663"/>
                <a:ext cx="11113" cy="6826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41"/>
                  </a:cxn>
                </a:cxnLst>
                <a:rect l="0" t="0" r="r" b="b"/>
                <a:pathLst>
                  <a:path w="6" h="41">
                    <a:moveTo>
                      <a:pt x="6" y="0"/>
                    </a:moveTo>
                    <a:cubicBezTo>
                      <a:pt x="4" y="14"/>
                      <a:pt x="2" y="27"/>
                      <a:pt x="0" y="41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84"/>
              <p:cNvSpPr>
                <a:spLocks/>
              </p:cNvSpPr>
              <p:nvPr/>
            </p:nvSpPr>
            <p:spPr bwMode="auto">
              <a:xfrm>
                <a:off x="6194425" y="1582738"/>
                <a:ext cx="31750" cy="3254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193"/>
                  </a:cxn>
                </a:cxnLst>
                <a:rect l="0" t="0" r="r" b="b"/>
                <a:pathLst>
                  <a:path w="19" h="193">
                    <a:moveTo>
                      <a:pt x="0" y="0"/>
                    </a:moveTo>
                    <a:cubicBezTo>
                      <a:pt x="13" y="62"/>
                      <a:pt x="19" y="127"/>
                      <a:pt x="19" y="193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85"/>
              <p:cNvSpPr>
                <a:spLocks/>
              </p:cNvSpPr>
              <p:nvPr/>
            </p:nvSpPr>
            <p:spPr bwMode="auto">
              <a:xfrm>
                <a:off x="6062663" y="1185863"/>
                <a:ext cx="20638" cy="47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28"/>
                  </a:cxn>
                </a:cxnLst>
                <a:rect l="0" t="0" r="r" b="b"/>
                <a:pathLst>
                  <a:path w="12" h="28">
                    <a:moveTo>
                      <a:pt x="0" y="0"/>
                    </a:moveTo>
                    <a:cubicBezTo>
                      <a:pt x="4" y="9"/>
                      <a:pt x="8" y="18"/>
                      <a:pt x="12" y="28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86"/>
              <p:cNvSpPr>
                <a:spLocks/>
              </p:cNvSpPr>
              <p:nvPr/>
            </p:nvSpPr>
            <p:spPr bwMode="auto">
              <a:xfrm>
                <a:off x="5935663" y="969963"/>
                <a:ext cx="49213" cy="76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" y="45"/>
                  </a:cxn>
                </a:cxnLst>
                <a:rect l="0" t="0" r="r" b="b"/>
                <a:pathLst>
                  <a:path w="29" h="45">
                    <a:moveTo>
                      <a:pt x="0" y="0"/>
                    </a:moveTo>
                    <a:cubicBezTo>
                      <a:pt x="10" y="15"/>
                      <a:pt x="20" y="30"/>
                      <a:pt x="29" y="45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87"/>
              <p:cNvSpPr>
                <a:spLocks/>
              </p:cNvSpPr>
              <p:nvPr/>
            </p:nvSpPr>
            <p:spPr bwMode="auto">
              <a:xfrm>
                <a:off x="5343525" y="436563"/>
                <a:ext cx="509588" cy="4206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2" y="249"/>
                  </a:cxn>
                </a:cxnLst>
                <a:rect l="0" t="0" r="r" b="b"/>
                <a:pathLst>
                  <a:path w="302" h="249">
                    <a:moveTo>
                      <a:pt x="0" y="0"/>
                    </a:moveTo>
                    <a:cubicBezTo>
                      <a:pt x="116" y="62"/>
                      <a:pt x="219" y="147"/>
                      <a:pt x="302" y="249"/>
                    </a:cubicBezTo>
                  </a:path>
                </a:pathLst>
              </a:custGeom>
              <a:noFill/>
              <a:ln w="12700" cap="rnd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Oval 88"/>
              <p:cNvSpPr>
                <a:spLocks noChangeArrowheads="1"/>
              </p:cNvSpPr>
              <p:nvPr/>
            </p:nvSpPr>
            <p:spPr bwMode="auto">
              <a:xfrm>
                <a:off x="6015038" y="1104900"/>
                <a:ext cx="20638" cy="206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Oval 89"/>
              <p:cNvSpPr>
                <a:spLocks noChangeArrowheads="1"/>
              </p:cNvSpPr>
              <p:nvPr/>
            </p:nvSpPr>
            <p:spPr bwMode="auto">
              <a:xfrm>
                <a:off x="6216650" y="1947863"/>
                <a:ext cx="20638" cy="206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Oval 90"/>
              <p:cNvSpPr>
                <a:spLocks noChangeArrowheads="1"/>
              </p:cNvSpPr>
              <p:nvPr/>
            </p:nvSpPr>
            <p:spPr bwMode="auto">
              <a:xfrm>
                <a:off x="6215063" y="1995488"/>
                <a:ext cx="20638" cy="206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3" name="Center lines"/>
            <p:cNvGrpSpPr/>
            <p:nvPr/>
          </p:nvGrpSpPr>
          <p:grpSpPr>
            <a:xfrm>
              <a:off x="4986940" y="2867551"/>
              <a:ext cx="2528692" cy="2143807"/>
              <a:chOff x="3621088" y="1611313"/>
              <a:chExt cx="1878013" cy="1879600"/>
            </a:xfrm>
          </p:grpSpPr>
          <p:sp>
            <p:nvSpPr>
              <p:cNvPr id="25" name="Freeform 91"/>
              <p:cNvSpPr>
                <a:spLocks/>
              </p:cNvSpPr>
              <p:nvPr/>
            </p:nvSpPr>
            <p:spPr bwMode="auto">
              <a:xfrm>
                <a:off x="4213225" y="1636713"/>
                <a:ext cx="125413" cy="41275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74" y="0"/>
                  </a:cxn>
                </a:cxnLst>
                <a:rect l="0" t="0" r="r" b="b"/>
                <a:pathLst>
                  <a:path w="74" h="24">
                    <a:moveTo>
                      <a:pt x="0" y="24"/>
                    </a:moveTo>
                    <a:cubicBezTo>
                      <a:pt x="24" y="14"/>
                      <a:pt x="48" y="6"/>
                      <a:pt x="74" y="0"/>
                    </a:cubicBezTo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92"/>
              <p:cNvSpPr>
                <a:spLocks/>
              </p:cNvSpPr>
              <p:nvPr/>
            </p:nvSpPr>
            <p:spPr bwMode="auto">
              <a:xfrm>
                <a:off x="3681413" y="1716088"/>
                <a:ext cx="446088" cy="500062"/>
              </a:xfrm>
              <a:custGeom>
                <a:avLst/>
                <a:gdLst/>
                <a:ahLst/>
                <a:cxnLst>
                  <a:cxn ang="0">
                    <a:pos x="0" y="296"/>
                  </a:cxn>
                  <a:cxn ang="0">
                    <a:pos x="264" y="0"/>
                  </a:cxn>
                </a:cxnLst>
                <a:rect l="0" t="0" r="r" b="b"/>
                <a:pathLst>
                  <a:path w="264" h="296">
                    <a:moveTo>
                      <a:pt x="0" y="296"/>
                    </a:moveTo>
                    <a:cubicBezTo>
                      <a:pt x="49" y="168"/>
                      <a:pt x="144" y="63"/>
                      <a:pt x="264" y="0"/>
                    </a:cubicBezTo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93"/>
              <p:cNvSpPr>
                <a:spLocks/>
              </p:cNvSpPr>
              <p:nvPr/>
            </p:nvSpPr>
            <p:spPr bwMode="auto">
              <a:xfrm>
                <a:off x="3621088" y="2524125"/>
                <a:ext cx="473075" cy="842962"/>
              </a:xfrm>
              <a:custGeom>
                <a:avLst/>
                <a:gdLst/>
                <a:ahLst/>
                <a:cxnLst>
                  <a:cxn ang="0">
                    <a:pos x="280" y="499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280" h="499">
                    <a:moveTo>
                      <a:pt x="280" y="499"/>
                    </a:moveTo>
                    <a:cubicBezTo>
                      <a:pt x="112" y="403"/>
                      <a:pt x="0" y="223"/>
                      <a:pt x="0" y="16"/>
                    </a:cubicBezTo>
                    <a:cubicBezTo>
                      <a:pt x="0" y="11"/>
                      <a:pt x="0" y="5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4"/>
              <p:cNvSpPr>
                <a:spLocks/>
              </p:cNvSpPr>
              <p:nvPr/>
            </p:nvSpPr>
            <p:spPr bwMode="auto">
              <a:xfrm>
                <a:off x="4322763" y="3246438"/>
                <a:ext cx="868363" cy="244475"/>
              </a:xfrm>
              <a:custGeom>
                <a:avLst/>
                <a:gdLst/>
                <a:ahLst/>
                <a:cxnLst>
                  <a:cxn ang="0">
                    <a:pos x="514" y="0"/>
                  </a:cxn>
                  <a:cxn ang="0">
                    <a:pos x="140" y="144"/>
                  </a:cxn>
                  <a:cxn ang="0">
                    <a:pos x="0" y="127"/>
                  </a:cxn>
                </a:cxnLst>
                <a:rect l="0" t="0" r="r" b="b"/>
                <a:pathLst>
                  <a:path w="514" h="144">
                    <a:moveTo>
                      <a:pt x="514" y="0"/>
                    </a:moveTo>
                    <a:cubicBezTo>
                      <a:pt x="415" y="90"/>
                      <a:pt x="284" y="144"/>
                      <a:pt x="140" y="144"/>
                    </a:cubicBezTo>
                    <a:cubicBezTo>
                      <a:pt x="92" y="144"/>
                      <a:pt x="45" y="138"/>
                      <a:pt x="0" y="127"/>
                    </a:cubicBezTo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95"/>
              <p:cNvSpPr>
                <a:spLocks/>
              </p:cNvSpPr>
              <p:nvPr/>
            </p:nvSpPr>
            <p:spPr bwMode="auto">
              <a:xfrm>
                <a:off x="5373688" y="2178050"/>
                <a:ext cx="125413" cy="842962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74" y="221"/>
                  </a:cxn>
                  <a:cxn ang="0">
                    <a:pos x="0" y="499"/>
                  </a:cxn>
                </a:cxnLst>
                <a:rect l="0" t="0" r="r" b="b"/>
                <a:pathLst>
                  <a:path w="74" h="499">
                    <a:moveTo>
                      <a:pt x="29" y="0"/>
                    </a:moveTo>
                    <a:cubicBezTo>
                      <a:pt x="58" y="68"/>
                      <a:pt x="74" y="142"/>
                      <a:pt x="74" y="221"/>
                    </a:cubicBezTo>
                    <a:cubicBezTo>
                      <a:pt x="74" y="322"/>
                      <a:pt x="47" y="417"/>
                      <a:pt x="0" y="499"/>
                    </a:cubicBezTo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96"/>
              <p:cNvSpPr>
                <a:spLocks/>
              </p:cNvSpPr>
              <p:nvPr/>
            </p:nvSpPr>
            <p:spPr bwMode="auto">
              <a:xfrm>
                <a:off x="5337175" y="2024063"/>
                <a:ext cx="47625" cy="76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" y="45"/>
                  </a:cxn>
                </a:cxnLst>
                <a:rect l="0" t="0" r="r" b="b"/>
                <a:pathLst>
                  <a:path w="28" h="45">
                    <a:moveTo>
                      <a:pt x="0" y="0"/>
                    </a:moveTo>
                    <a:cubicBezTo>
                      <a:pt x="10" y="14"/>
                      <a:pt x="19" y="29"/>
                      <a:pt x="28" y="45"/>
                    </a:cubicBezTo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97"/>
              <p:cNvSpPr>
                <a:spLocks/>
              </p:cNvSpPr>
              <p:nvPr/>
            </p:nvSpPr>
            <p:spPr bwMode="auto">
              <a:xfrm>
                <a:off x="4559300" y="1611313"/>
                <a:ext cx="654050" cy="265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7" y="157"/>
                  </a:cxn>
                </a:cxnLst>
                <a:rect l="0" t="0" r="r" b="b"/>
                <a:pathLst>
                  <a:path w="387" h="157">
                    <a:moveTo>
                      <a:pt x="0" y="0"/>
                    </a:moveTo>
                    <a:cubicBezTo>
                      <a:pt x="151" y="0"/>
                      <a:pt x="287" y="60"/>
                      <a:pt x="387" y="157"/>
                    </a:cubicBezTo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Oval 98"/>
              <p:cNvSpPr>
                <a:spLocks noChangeArrowheads="1"/>
              </p:cNvSpPr>
              <p:nvPr/>
            </p:nvSpPr>
            <p:spPr bwMode="auto">
              <a:xfrm>
                <a:off x="3636963" y="2317750"/>
                <a:ext cx="20638" cy="2063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Oval 99"/>
              <p:cNvSpPr>
                <a:spLocks noChangeArrowheads="1"/>
              </p:cNvSpPr>
              <p:nvPr/>
            </p:nvSpPr>
            <p:spPr bwMode="auto">
              <a:xfrm>
                <a:off x="4170363" y="3400425"/>
                <a:ext cx="19050" cy="2063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Oval 100"/>
              <p:cNvSpPr>
                <a:spLocks noChangeArrowheads="1"/>
              </p:cNvSpPr>
              <p:nvPr/>
            </p:nvSpPr>
            <p:spPr bwMode="auto">
              <a:xfrm>
                <a:off x="5313363" y="3087688"/>
                <a:ext cx="20638" cy="2063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Oval 101"/>
              <p:cNvSpPr>
                <a:spLocks noChangeArrowheads="1"/>
              </p:cNvSpPr>
              <p:nvPr/>
            </p:nvSpPr>
            <p:spPr bwMode="auto">
              <a:xfrm>
                <a:off x="5248275" y="3167063"/>
                <a:ext cx="20638" cy="2063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95B8769-AB0F-412D-8DC7-17B3AB1B8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34" y="2968714"/>
            <a:ext cx="1441707" cy="144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50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396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8A70619-5A4E-4358-9536-544EF4EEFAD4}"/>
              </a:ext>
            </a:extLst>
          </p:cNvPr>
          <p:cNvSpPr/>
          <p:nvPr/>
        </p:nvSpPr>
        <p:spPr>
          <a:xfrm>
            <a:off x="242573" y="324372"/>
            <a:ext cx="9679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КАРТОГРАФИЯ</a:t>
            </a:r>
          </a:p>
        </p:txBody>
      </p:sp>
      <p:cxnSp>
        <p:nvCxnSpPr>
          <p:cNvPr id="46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787113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2" name="Блок-схема: данные 1"/>
          <p:cNvSpPr/>
          <p:nvPr/>
        </p:nvSpPr>
        <p:spPr>
          <a:xfrm>
            <a:off x="242575" y="1096318"/>
            <a:ext cx="4090079" cy="239737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87 h 10087"/>
              <a:gd name="connsiteX1" fmla="*/ 1362 w 10000"/>
              <a:gd name="connsiteY1" fmla="*/ 0 h 10087"/>
              <a:gd name="connsiteX2" fmla="*/ 10000 w 10000"/>
              <a:gd name="connsiteY2" fmla="*/ 87 h 10087"/>
              <a:gd name="connsiteX3" fmla="*/ 8000 w 10000"/>
              <a:gd name="connsiteY3" fmla="*/ 10087 h 10087"/>
              <a:gd name="connsiteX4" fmla="*/ 0 w 10000"/>
              <a:gd name="connsiteY4" fmla="*/ 10087 h 10087"/>
              <a:gd name="connsiteX0" fmla="*/ 0 w 9322"/>
              <a:gd name="connsiteY0" fmla="*/ 10087 h 10087"/>
              <a:gd name="connsiteX1" fmla="*/ 1362 w 9322"/>
              <a:gd name="connsiteY1" fmla="*/ 0 h 10087"/>
              <a:gd name="connsiteX2" fmla="*/ 9322 w 9322"/>
              <a:gd name="connsiteY2" fmla="*/ 87 h 10087"/>
              <a:gd name="connsiteX3" fmla="*/ 8000 w 9322"/>
              <a:gd name="connsiteY3" fmla="*/ 10087 h 10087"/>
              <a:gd name="connsiteX4" fmla="*/ 0 w 9322"/>
              <a:gd name="connsiteY4" fmla="*/ 10087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2" h="10087">
                <a:moveTo>
                  <a:pt x="0" y="10087"/>
                </a:moveTo>
                <a:lnTo>
                  <a:pt x="1362" y="0"/>
                </a:lnTo>
                <a:lnTo>
                  <a:pt x="9322" y="87"/>
                </a:lnTo>
                <a:lnTo>
                  <a:pt x="8000" y="10087"/>
                </a:lnTo>
                <a:lnTo>
                  <a:pt x="0" y="1008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данные 1"/>
          <p:cNvSpPr/>
          <p:nvPr/>
        </p:nvSpPr>
        <p:spPr>
          <a:xfrm flipH="1">
            <a:off x="242573" y="3587103"/>
            <a:ext cx="4090079" cy="254253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87 h 10087"/>
              <a:gd name="connsiteX1" fmla="*/ 1362 w 10000"/>
              <a:gd name="connsiteY1" fmla="*/ 0 h 10087"/>
              <a:gd name="connsiteX2" fmla="*/ 10000 w 10000"/>
              <a:gd name="connsiteY2" fmla="*/ 87 h 10087"/>
              <a:gd name="connsiteX3" fmla="*/ 8000 w 10000"/>
              <a:gd name="connsiteY3" fmla="*/ 10087 h 10087"/>
              <a:gd name="connsiteX4" fmla="*/ 0 w 10000"/>
              <a:gd name="connsiteY4" fmla="*/ 10087 h 10087"/>
              <a:gd name="connsiteX0" fmla="*/ 0 w 9322"/>
              <a:gd name="connsiteY0" fmla="*/ 10087 h 10087"/>
              <a:gd name="connsiteX1" fmla="*/ 1362 w 9322"/>
              <a:gd name="connsiteY1" fmla="*/ 0 h 10087"/>
              <a:gd name="connsiteX2" fmla="*/ 9322 w 9322"/>
              <a:gd name="connsiteY2" fmla="*/ 87 h 10087"/>
              <a:gd name="connsiteX3" fmla="*/ 8000 w 9322"/>
              <a:gd name="connsiteY3" fmla="*/ 10087 h 10087"/>
              <a:gd name="connsiteX4" fmla="*/ 0 w 9322"/>
              <a:gd name="connsiteY4" fmla="*/ 10087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2" h="10087">
                <a:moveTo>
                  <a:pt x="0" y="10087"/>
                </a:moveTo>
                <a:lnTo>
                  <a:pt x="1362" y="0"/>
                </a:lnTo>
                <a:lnTo>
                  <a:pt x="9322" y="87"/>
                </a:lnTo>
                <a:lnTo>
                  <a:pt x="8000" y="10087"/>
                </a:lnTo>
                <a:lnTo>
                  <a:pt x="0" y="1008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данные 1"/>
          <p:cNvSpPr/>
          <p:nvPr/>
        </p:nvSpPr>
        <p:spPr>
          <a:xfrm>
            <a:off x="3979681" y="1149713"/>
            <a:ext cx="4090079" cy="239737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87 h 10087"/>
              <a:gd name="connsiteX1" fmla="*/ 1362 w 10000"/>
              <a:gd name="connsiteY1" fmla="*/ 0 h 10087"/>
              <a:gd name="connsiteX2" fmla="*/ 10000 w 10000"/>
              <a:gd name="connsiteY2" fmla="*/ 87 h 10087"/>
              <a:gd name="connsiteX3" fmla="*/ 8000 w 10000"/>
              <a:gd name="connsiteY3" fmla="*/ 10087 h 10087"/>
              <a:gd name="connsiteX4" fmla="*/ 0 w 10000"/>
              <a:gd name="connsiteY4" fmla="*/ 10087 h 10087"/>
              <a:gd name="connsiteX0" fmla="*/ 0 w 9322"/>
              <a:gd name="connsiteY0" fmla="*/ 10087 h 10087"/>
              <a:gd name="connsiteX1" fmla="*/ 1362 w 9322"/>
              <a:gd name="connsiteY1" fmla="*/ 0 h 10087"/>
              <a:gd name="connsiteX2" fmla="*/ 9322 w 9322"/>
              <a:gd name="connsiteY2" fmla="*/ 87 h 10087"/>
              <a:gd name="connsiteX3" fmla="*/ 8000 w 9322"/>
              <a:gd name="connsiteY3" fmla="*/ 10087 h 10087"/>
              <a:gd name="connsiteX4" fmla="*/ 0 w 9322"/>
              <a:gd name="connsiteY4" fmla="*/ 10087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2" h="10087">
                <a:moveTo>
                  <a:pt x="0" y="10087"/>
                </a:moveTo>
                <a:lnTo>
                  <a:pt x="1362" y="0"/>
                </a:lnTo>
                <a:lnTo>
                  <a:pt x="9322" y="87"/>
                </a:lnTo>
                <a:lnTo>
                  <a:pt x="8000" y="10087"/>
                </a:lnTo>
                <a:lnTo>
                  <a:pt x="0" y="1008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данные 1"/>
          <p:cNvSpPr/>
          <p:nvPr/>
        </p:nvSpPr>
        <p:spPr>
          <a:xfrm flipH="1">
            <a:off x="3979678" y="3629663"/>
            <a:ext cx="4090079" cy="254253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87 h 10087"/>
              <a:gd name="connsiteX1" fmla="*/ 1362 w 10000"/>
              <a:gd name="connsiteY1" fmla="*/ 0 h 10087"/>
              <a:gd name="connsiteX2" fmla="*/ 10000 w 10000"/>
              <a:gd name="connsiteY2" fmla="*/ 87 h 10087"/>
              <a:gd name="connsiteX3" fmla="*/ 8000 w 10000"/>
              <a:gd name="connsiteY3" fmla="*/ 10087 h 10087"/>
              <a:gd name="connsiteX4" fmla="*/ 0 w 10000"/>
              <a:gd name="connsiteY4" fmla="*/ 10087 h 10087"/>
              <a:gd name="connsiteX0" fmla="*/ 0 w 9322"/>
              <a:gd name="connsiteY0" fmla="*/ 10087 h 10087"/>
              <a:gd name="connsiteX1" fmla="*/ 1362 w 9322"/>
              <a:gd name="connsiteY1" fmla="*/ 0 h 10087"/>
              <a:gd name="connsiteX2" fmla="*/ 9322 w 9322"/>
              <a:gd name="connsiteY2" fmla="*/ 87 h 10087"/>
              <a:gd name="connsiteX3" fmla="*/ 8000 w 9322"/>
              <a:gd name="connsiteY3" fmla="*/ 10087 h 10087"/>
              <a:gd name="connsiteX4" fmla="*/ 0 w 9322"/>
              <a:gd name="connsiteY4" fmla="*/ 10087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2" h="10087">
                <a:moveTo>
                  <a:pt x="0" y="10087"/>
                </a:moveTo>
                <a:lnTo>
                  <a:pt x="1362" y="0"/>
                </a:lnTo>
                <a:lnTo>
                  <a:pt x="9322" y="87"/>
                </a:lnTo>
                <a:lnTo>
                  <a:pt x="8000" y="10087"/>
                </a:lnTo>
                <a:lnTo>
                  <a:pt x="0" y="1008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данные 1"/>
          <p:cNvSpPr/>
          <p:nvPr/>
        </p:nvSpPr>
        <p:spPr>
          <a:xfrm>
            <a:off x="7711224" y="1149713"/>
            <a:ext cx="4090079" cy="239737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87 h 10087"/>
              <a:gd name="connsiteX1" fmla="*/ 1362 w 10000"/>
              <a:gd name="connsiteY1" fmla="*/ 0 h 10087"/>
              <a:gd name="connsiteX2" fmla="*/ 10000 w 10000"/>
              <a:gd name="connsiteY2" fmla="*/ 87 h 10087"/>
              <a:gd name="connsiteX3" fmla="*/ 8000 w 10000"/>
              <a:gd name="connsiteY3" fmla="*/ 10087 h 10087"/>
              <a:gd name="connsiteX4" fmla="*/ 0 w 10000"/>
              <a:gd name="connsiteY4" fmla="*/ 10087 h 10087"/>
              <a:gd name="connsiteX0" fmla="*/ 0 w 9322"/>
              <a:gd name="connsiteY0" fmla="*/ 10087 h 10087"/>
              <a:gd name="connsiteX1" fmla="*/ 1362 w 9322"/>
              <a:gd name="connsiteY1" fmla="*/ 0 h 10087"/>
              <a:gd name="connsiteX2" fmla="*/ 9322 w 9322"/>
              <a:gd name="connsiteY2" fmla="*/ 87 h 10087"/>
              <a:gd name="connsiteX3" fmla="*/ 8000 w 9322"/>
              <a:gd name="connsiteY3" fmla="*/ 10087 h 10087"/>
              <a:gd name="connsiteX4" fmla="*/ 0 w 9322"/>
              <a:gd name="connsiteY4" fmla="*/ 10087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2" h="10087">
                <a:moveTo>
                  <a:pt x="0" y="10087"/>
                </a:moveTo>
                <a:lnTo>
                  <a:pt x="1362" y="0"/>
                </a:lnTo>
                <a:lnTo>
                  <a:pt x="9322" y="87"/>
                </a:lnTo>
                <a:lnTo>
                  <a:pt x="8000" y="10087"/>
                </a:lnTo>
                <a:lnTo>
                  <a:pt x="0" y="1008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данные 1"/>
          <p:cNvSpPr/>
          <p:nvPr/>
        </p:nvSpPr>
        <p:spPr>
          <a:xfrm flipH="1">
            <a:off x="7711221" y="3606152"/>
            <a:ext cx="4090079" cy="254253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87 h 10087"/>
              <a:gd name="connsiteX1" fmla="*/ 1362 w 10000"/>
              <a:gd name="connsiteY1" fmla="*/ 0 h 10087"/>
              <a:gd name="connsiteX2" fmla="*/ 10000 w 10000"/>
              <a:gd name="connsiteY2" fmla="*/ 87 h 10087"/>
              <a:gd name="connsiteX3" fmla="*/ 8000 w 10000"/>
              <a:gd name="connsiteY3" fmla="*/ 10087 h 10087"/>
              <a:gd name="connsiteX4" fmla="*/ 0 w 10000"/>
              <a:gd name="connsiteY4" fmla="*/ 10087 h 10087"/>
              <a:gd name="connsiteX0" fmla="*/ 0 w 9322"/>
              <a:gd name="connsiteY0" fmla="*/ 10087 h 10087"/>
              <a:gd name="connsiteX1" fmla="*/ 1362 w 9322"/>
              <a:gd name="connsiteY1" fmla="*/ 0 h 10087"/>
              <a:gd name="connsiteX2" fmla="*/ 9322 w 9322"/>
              <a:gd name="connsiteY2" fmla="*/ 87 h 10087"/>
              <a:gd name="connsiteX3" fmla="*/ 8000 w 9322"/>
              <a:gd name="connsiteY3" fmla="*/ 10087 h 10087"/>
              <a:gd name="connsiteX4" fmla="*/ 0 w 9322"/>
              <a:gd name="connsiteY4" fmla="*/ 10087 h 1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2" h="10087">
                <a:moveTo>
                  <a:pt x="0" y="10087"/>
                </a:moveTo>
                <a:lnTo>
                  <a:pt x="1362" y="0"/>
                </a:lnTo>
                <a:lnTo>
                  <a:pt x="9322" y="87"/>
                </a:lnTo>
                <a:lnTo>
                  <a:pt x="8000" y="10087"/>
                </a:lnTo>
                <a:lnTo>
                  <a:pt x="0" y="10087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Freeform 80"/>
          <p:cNvSpPr>
            <a:spLocks noEditPoints="1"/>
          </p:cNvSpPr>
          <p:nvPr/>
        </p:nvSpPr>
        <p:spPr bwMode="black">
          <a:xfrm>
            <a:off x="10090131" y="3691160"/>
            <a:ext cx="812798" cy="816180"/>
          </a:xfrm>
          <a:custGeom>
            <a:avLst/>
            <a:gdLst>
              <a:gd name="T0" fmla="*/ 952 w 1833"/>
              <a:gd name="T1" fmla="*/ 1301 h 2225"/>
              <a:gd name="T2" fmla="*/ 882 w 1833"/>
              <a:gd name="T3" fmla="*/ 1413 h 2225"/>
              <a:gd name="T4" fmla="*/ 677 w 1833"/>
              <a:gd name="T5" fmla="*/ 2162 h 2225"/>
              <a:gd name="T6" fmla="*/ 1156 w 1833"/>
              <a:gd name="T7" fmla="*/ 2162 h 2225"/>
              <a:gd name="T8" fmla="*/ 1071 w 1833"/>
              <a:gd name="T9" fmla="*/ 2089 h 2225"/>
              <a:gd name="T10" fmla="*/ 785 w 1833"/>
              <a:gd name="T11" fmla="*/ 2039 h 2225"/>
              <a:gd name="T12" fmla="*/ 1071 w 1833"/>
              <a:gd name="T13" fmla="*/ 2089 h 2225"/>
              <a:gd name="T14" fmla="*/ 760 w 1833"/>
              <a:gd name="T15" fmla="*/ 1949 h 2225"/>
              <a:gd name="T16" fmla="*/ 1096 w 1833"/>
              <a:gd name="T17" fmla="*/ 1949 h 2225"/>
              <a:gd name="T18" fmla="*/ 1026 w 1833"/>
              <a:gd name="T19" fmla="*/ 1801 h 2225"/>
              <a:gd name="T20" fmla="*/ 1061 w 1833"/>
              <a:gd name="T21" fmla="*/ 1836 h 2225"/>
              <a:gd name="T22" fmla="*/ 260 w 1833"/>
              <a:gd name="T23" fmla="*/ 1329 h 2225"/>
              <a:gd name="T24" fmla="*/ 748 w 1833"/>
              <a:gd name="T25" fmla="*/ 1136 h 2225"/>
              <a:gd name="T26" fmla="*/ 190 w 1833"/>
              <a:gd name="T27" fmla="*/ 1329 h 2225"/>
              <a:gd name="T28" fmla="*/ 0 w 1833"/>
              <a:gd name="T29" fmla="*/ 1476 h 2225"/>
              <a:gd name="T30" fmla="*/ 416 w 1833"/>
              <a:gd name="T31" fmla="*/ 2225 h 2225"/>
              <a:gd name="T32" fmla="*/ 416 w 1833"/>
              <a:gd name="T33" fmla="*/ 1413 h 2225"/>
              <a:gd name="T34" fmla="*/ 83 w 1833"/>
              <a:gd name="T35" fmla="*/ 2064 h 2225"/>
              <a:gd name="T36" fmla="*/ 419 w 1833"/>
              <a:gd name="T37" fmla="*/ 2064 h 2225"/>
              <a:gd name="T38" fmla="*/ 108 w 1833"/>
              <a:gd name="T39" fmla="*/ 1974 h 2225"/>
              <a:gd name="T40" fmla="*/ 394 w 1833"/>
              <a:gd name="T41" fmla="*/ 1924 h 2225"/>
              <a:gd name="T42" fmla="*/ 384 w 1833"/>
              <a:gd name="T43" fmla="*/ 1836 h 2225"/>
              <a:gd name="T44" fmla="*/ 419 w 1833"/>
              <a:gd name="T45" fmla="*/ 1801 h 2225"/>
              <a:gd name="T46" fmla="*/ 1643 w 1833"/>
              <a:gd name="T47" fmla="*/ 1413 h 2225"/>
              <a:gd name="T48" fmla="*/ 1082 w 1833"/>
              <a:gd name="T49" fmla="*/ 1101 h 2225"/>
              <a:gd name="T50" fmla="*/ 1415 w 1833"/>
              <a:gd name="T51" fmla="*/ 1171 h 2225"/>
              <a:gd name="T52" fmla="*/ 1417 w 1833"/>
              <a:gd name="T53" fmla="*/ 1413 h 2225"/>
              <a:gd name="T54" fmla="*/ 1417 w 1833"/>
              <a:gd name="T55" fmla="*/ 2225 h 2225"/>
              <a:gd name="T56" fmla="*/ 1833 w 1833"/>
              <a:gd name="T57" fmla="*/ 1476 h 2225"/>
              <a:gd name="T58" fmla="*/ 1462 w 1833"/>
              <a:gd name="T59" fmla="*/ 2089 h 2225"/>
              <a:gd name="T60" fmla="*/ 1748 w 1833"/>
              <a:gd name="T61" fmla="*/ 2039 h 2225"/>
              <a:gd name="T62" fmla="*/ 1748 w 1833"/>
              <a:gd name="T63" fmla="*/ 1974 h 2225"/>
              <a:gd name="T64" fmla="*/ 1462 w 1833"/>
              <a:gd name="T65" fmla="*/ 1924 h 2225"/>
              <a:gd name="T66" fmla="*/ 1748 w 1833"/>
              <a:gd name="T67" fmla="*/ 1974 h 2225"/>
              <a:gd name="T68" fmla="*/ 1738 w 1833"/>
              <a:gd name="T69" fmla="*/ 1766 h 2225"/>
              <a:gd name="T70" fmla="*/ 650 w 1833"/>
              <a:gd name="T71" fmla="*/ 592 h 2225"/>
              <a:gd name="T72" fmla="*/ 1296 w 1833"/>
              <a:gd name="T73" fmla="*/ 113 h 2225"/>
              <a:gd name="T74" fmla="*/ 537 w 1833"/>
              <a:gd name="T75" fmla="*/ 113 h 2225"/>
              <a:gd name="T76" fmla="*/ 603 w 1833"/>
              <a:gd name="T77" fmla="*/ 113 h 2225"/>
              <a:gd name="T78" fmla="*/ 1231 w 1833"/>
              <a:gd name="T79" fmla="*/ 113 h 2225"/>
              <a:gd name="T80" fmla="*/ 650 w 1833"/>
              <a:gd name="T81" fmla="*/ 526 h 2225"/>
              <a:gd name="T82" fmla="*/ 405 w 1833"/>
              <a:gd name="T83" fmla="*/ 902 h 2225"/>
              <a:gd name="T84" fmla="*/ 803 w 1833"/>
              <a:gd name="T85" fmla="*/ 1101 h 2225"/>
              <a:gd name="T86" fmla="*/ 882 w 1833"/>
              <a:gd name="T87" fmla="*/ 1250 h 2225"/>
              <a:gd name="T88" fmla="*/ 1031 w 1833"/>
              <a:gd name="T89" fmla="*/ 1171 h 2225"/>
              <a:gd name="T90" fmla="*/ 952 w 1833"/>
              <a:gd name="T91" fmla="*/ 1021 h 2225"/>
              <a:gd name="T92" fmla="*/ 1457 w 1833"/>
              <a:gd name="T93" fmla="*/ 874 h 2225"/>
              <a:gd name="T94" fmla="*/ 1303 w 1833"/>
              <a:gd name="T95" fmla="*/ 652 h 2225"/>
              <a:gd name="T96" fmla="*/ 530 w 1833"/>
              <a:gd name="T97" fmla="*/ 652 h 2225"/>
              <a:gd name="T98" fmla="*/ 377 w 1833"/>
              <a:gd name="T99" fmla="*/ 874 h 2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833" h="2225">
                <a:moveTo>
                  <a:pt x="1093" y="1413"/>
                </a:moveTo>
                <a:cubicBezTo>
                  <a:pt x="952" y="1413"/>
                  <a:pt x="952" y="1413"/>
                  <a:pt x="952" y="1413"/>
                </a:cubicBezTo>
                <a:cubicBezTo>
                  <a:pt x="952" y="1301"/>
                  <a:pt x="952" y="1301"/>
                  <a:pt x="952" y="1301"/>
                </a:cubicBezTo>
                <a:cubicBezTo>
                  <a:pt x="940" y="1304"/>
                  <a:pt x="929" y="1305"/>
                  <a:pt x="917" y="1305"/>
                </a:cubicBezTo>
                <a:cubicBezTo>
                  <a:pt x="905" y="1305"/>
                  <a:pt x="893" y="1304"/>
                  <a:pt x="882" y="1301"/>
                </a:cubicBezTo>
                <a:cubicBezTo>
                  <a:pt x="882" y="1413"/>
                  <a:pt x="882" y="1413"/>
                  <a:pt x="882" y="1413"/>
                </a:cubicBezTo>
                <a:cubicBezTo>
                  <a:pt x="740" y="1413"/>
                  <a:pt x="740" y="1413"/>
                  <a:pt x="740" y="1413"/>
                </a:cubicBezTo>
                <a:cubicBezTo>
                  <a:pt x="705" y="1413"/>
                  <a:pt x="677" y="1441"/>
                  <a:pt x="677" y="1476"/>
                </a:cubicBezTo>
                <a:cubicBezTo>
                  <a:pt x="677" y="2162"/>
                  <a:pt x="677" y="2162"/>
                  <a:pt x="677" y="2162"/>
                </a:cubicBezTo>
                <a:cubicBezTo>
                  <a:pt x="677" y="2197"/>
                  <a:pt x="705" y="2225"/>
                  <a:pt x="740" y="2225"/>
                </a:cubicBezTo>
                <a:cubicBezTo>
                  <a:pt x="1093" y="2225"/>
                  <a:pt x="1093" y="2225"/>
                  <a:pt x="1093" y="2225"/>
                </a:cubicBezTo>
                <a:cubicBezTo>
                  <a:pt x="1128" y="2225"/>
                  <a:pt x="1156" y="2197"/>
                  <a:pt x="1156" y="2162"/>
                </a:cubicBezTo>
                <a:cubicBezTo>
                  <a:pt x="1156" y="1476"/>
                  <a:pt x="1156" y="1476"/>
                  <a:pt x="1156" y="1476"/>
                </a:cubicBezTo>
                <a:cubicBezTo>
                  <a:pt x="1156" y="1441"/>
                  <a:pt x="1128" y="1413"/>
                  <a:pt x="1093" y="1413"/>
                </a:cubicBezTo>
                <a:close/>
                <a:moveTo>
                  <a:pt x="1071" y="2089"/>
                </a:moveTo>
                <a:cubicBezTo>
                  <a:pt x="785" y="2089"/>
                  <a:pt x="785" y="2089"/>
                  <a:pt x="785" y="2089"/>
                </a:cubicBezTo>
                <a:cubicBezTo>
                  <a:pt x="771" y="2089"/>
                  <a:pt x="760" y="2078"/>
                  <a:pt x="760" y="2064"/>
                </a:cubicBezTo>
                <a:cubicBezTo>
                  <a:pt x="760" y="2050"/>
                  <a:pt x="771" y="2039"/>
                  <a:pt x="785" y="2039"/>
                </a:cubicBezTo>
                <a:cubicBezTo>
                  <a:pt x="1071" y="2039"/>
                  <a:pt x="1071" y="2039"/>
                  <a:pt x="1071" y="2039"/>
                </a:cubicBezTo>
                <a:cubicBezTo>
                  <a:pt x="1085" y="2039"/>
                  <a:pt x="1096" y="2050"/>
                  <a:pt x="1096" y="2064"/>
                </a:cubicBezTo>
                <a:cubicBezTo>
                  <a:pt x="1096" y="2078"/>
                  <a:pt x="1085" y="2089"/>
                  <a:pt x="1071" y="2089"/>
                </a:cubicBezTo>
                <a:close/>
                <a:moveTo>
                  <a:pt x="1071" y="1974"/>
                </a:moveTo>
                <a:cubicBezTo>
                  <a:pt x="785" y="1974"/>
                  <a:pt x="785" y="1974"/>
                  <a:pt x="785" y="1974"/>
                </a:cubicBezTo>
                <a:cubicBezTo>
                  <a:pt x="771" y="1974"/>
                  <a:pt x="760" y="1963"/>
                  <a:pt x="760" y="1949"/>
                </a:cubicBezTo>
                <a:cubicBezTo>
                  <a:pt x="760" y="1935"/>
                  <a:pt x="771" y="1924"/>
                  <a:pt x="785" y="1924"/>
                </a:cubicBezTo>
                <a:cubicBezTo>
                  <a:pt x="1071" y="1924"/>
                  <a:pt x="1071" y="1924"/>
                  <a:pt x="1071" y="1924"/>
                </a:cubicBezTo>
                <a:cubicBezTo>
                  <a:pt x="1085" y="1924"/>
                  <a:pt x="1096" y="1935"/>
                  <a:pt x="1096" y="1949"/>
                </a:cubicBezTo>
                <a:cubicBezTo>
                  <a:pt x="1096" y="1963"/>
                  <a:pt x="1085" y="1974"/>
                  <a:pt x="1071" y="1974"/>
                </a:cubicBezTo>
                <a:close/>
                <a:moveTo>
                  <a:pt x="1061" y="1836"/>
                </a:moveTo>
                <a:cubicBezTo>
                  <a:pt x="1042" y="1836"/>
                  <a:pt x="1026" y="1820"/>
                  <a:pt x="1026" y="1801"/>
                </a:cubicBezTo>
                <a:cubicBezTo>
                  <a:pt x="1026" y="1782"/>
                  <a:pt x="1042" y="1766"/>
                  <a:pt x="1061" y="1766"/>
                </a:cubicBezTo>
                <a:cubicBezTo>
                  <a:pt x="1081" y="1766"/>
                  <a:pt x="1096" y="1782"/>
                  <a:pt x="1096" y="1801"/>
                </a:cubicBezTo>
                <a:cubicBezTo>
                  <a:pt x="1096" y="1820"/>
                  <a:pt x="1081" y="1836"/>
                  <a:pt x="1061" y="1836"/>
                </a:cubicBezTo>
                <a:close/>
                <a:moveTo>
                  <a:pt x="416" y="1413"/>
                </a:moveTo>
                <a:cubicBezTo>
                  <a:pt x="260" y="1413"/>
                  <a:pt x="260" y="1413"/>
                  <a:pt x="260" y="1413"/>
                </a:cubicBezTo>
                <a:cubicBezTo>
                  <a:pt x="260" y="1329"/>
                  <a:pt x="260" y="1329"/>
                  <a:pt x="260" y="1329"/>
                </a:cubicBezTo>
                <a:cubicBezTo>
                  <a:pt x="260" y="1242"/>
                  <a:pt x="331" y="1171"/>
                  <a:pt x="418" y="1171"/>
                </a:cubicBezTo>
                <a:cubicBezTo>
                  <a:pt x="751" y="1171"/>
                  <a:pt x="751" y="1171"/>
                  <a:pt x="751" y="1171"/>
                </a:cubicBezTo>
                <a:cubicBezTo>
                  <a:pt x="749" y="1159"/>
                  <a:pt x="748" y="1148"/>
                  <a:pt x="748" y="1136"/>
                </a:cubicBezTo>
                <a:cubicBezTo>
                  <a:pt x="748" y="1124"/>
                  <a:pt x="749" y="1112"/>
                  <a:pt x="751" y="1101"/>
                </a:cubicBezTo>
                <a:cubicBezTo>
                  <a:pt x="418" y="1101"/>
                  <a:pt x="418" y="1101"/>
                  <a:pt x="418" y="1101"/>
                </a:cubicBezTo>
                <a:cubicBezTo>
                  <a:pt x="293" y="1101"/>
                  <a:pt x="190" y="1203"/>
                  <a:pt x="190" y="1329"/>
                </a:cubicBezTo>
                <a:cubicBezTo>
                  <a:pt x="190" y="1413"/>
                  <a:pt x="190" y="1413"/>
                  <a:pt x="190" y="1413"/>
                </a:cubicBezTo>
                <a:cubicBezTo>
                  <a:pt x="63" y="1413"/>
                  <a:pt x="63" y="1413"/>
                  <a:pt x="63" y="1413"/>
                </a:cubicBezTo>
                <a:cubicBezTo>
                  <a:pt x="28" y="1413"/>
                  <a:pt x="0" y="1441"/>
                  <a:pt x="0" y="1476"/>
                </a:cubicBezTo>
                <a:cubicBezTo>
                  <a:pt x="0" y="2162"/>
                  <a:pt x="0" y="2162"/>
                  <a:pt x="0" y="2162"/>
                </a:cubicBezTo>
                <a:cubicBezTo>
                  <a:pt x="0" y="2197"/>
                  <a:pt x="28" y="2225"/>
                  <a:pt x="63" y="2225"/>
                </a:cubicBezTo>
                <a:cubicBezTo>
                  <a:pt x="416" y="2225"/>
                  <a:pt x="416" y="2225"/>
                  <a:pt x="416" y="2225"/>
                </a:cubicBezTo>
                <a:cubicBezTo>
                  <a:pt x="451" y="2225"/>
                  <a:pt x="480" y="2197"/>
                  <a:pt x="480" y="2162"/>
                </a:cubicBezTo>
                <a:cubicBezTo>
                  <a:pt x="480" y="1476"/>
                  <a:pt x="480" y="1476"/>
                  <a:pt x="480" y="1476"/>
                </a:cubicBezTo>
                <a:cubicBezTo>
                  <a:pt x="480" y="1441"/>
                  <a:pt x="451" y="1413"/>
                  <a:pt x="416" y="1413"/>
                </a:cubicBezTo>
                <a:close/>
                <a:moveTo>
                  <a:pt x="394" y="2089"/>
                </a:moveTo>
                <a:cubicBezTo>
                  <a:pt x="108" y="2089"/>
                  <a:pt x="108" y="2089"/>
                  <a:pt x="108" y="2089"/>
                </a:cubicBezTo>
                <a:cubicBezTo>
                  <a:pt x="94" y="2089"/>
                  <a:pt x="83" y="2078"/>
                  <a:pt x="83" y="2064"/>
                </a:cubicBezTo>
                <a:cubicBezTo>
                  <a:pt x="83" y="2050"/>
                  <a:pt x="94" y="2039"/>
                  <a:pt x="108" y="2039"/>
                </a:cubicBezTo>
                <a:cubicBezTo>
                  <a:pt x="394" y="2039"/>
                  <a:pt x="394" y="2039"/>
                  <a:pt x="394" y="2039"/>
                </a:cubicBezTo>
                <a:cubicBezTo>
                  <a:pt x="408" y="2039"/>
                  <a:pt x="419" y="2050"/>
                  <a:pt x="419" y="2064"/>
                </a:cubicBezTo>
                <a:cubicBezTo>
                  <a:pt x="419" y="2078"/>
                  <a:pt x="408" y="2089"/>
                  <a:pt x="394" y="2089"/>
                </a:cubicBezTo>
                <a:close/>
                <a:moveTo>
                  <a:pt x="394" y="1974"/>
                </a:moveTo>
                <a:cubicBezTo>
                  <a:pt x="108" y="1974"/>
                  <a:pt x="108" y="1974"/>
                  <a:pt x="108" y="1974"/>
                </a:cubicBezTo>
                <a:cubicBezTo>
                  <a:pt x="94" y="1974"/>
                  <a:pt x="83" y="1963"/>
                  <a:pt x="83" y="1949"/>
                </a:cubicBezTo>
                <a:cubicBezTo>
                  <a:pt x="83" y="1935"/>
                  <a:pt x="94" y="1924"/>
                  <a:pt x="108" y="1924"/>
                </a:cubicBezTo>
                <a:cubicBezTo>
                  <a:pt x="394" y="1924"/>
                  <a:pt x="394" y="1924"/>
                  <a:pt x="394" y="1924"/>
                </a:cubicBezTo>
                <a:cubicBezTo>
                  <a:pt x="408" y="1924"/>
                  <a:pt x="419" y="1935"/>
                  <a:pt x="419" y="1949"/>
                </a:cubicBezTo>
                <a:cubicBezTo>
                  <a:pt x="419" y="1963"/>
                  <a:pt x="408" y="1974"/>
                  <a:pt x="394" y="1974"/>
                </a:cubicBezTo>
                <a:close/>
                <a:moveTo>
                  <a:pt x="384" y="1836"/>
                </a:moveTo>
                <a:cubicBezTo>
                  <a:pt x="365" y="1836"/>
                  <a:pt x="350" y="1820"/>
                  <a:pt x="350" y="1801"/>
                </a:cubicBezTo>
                <a:cubicBezTo>
                  <a:pt x="350" y="1782"/>
                  <a:pt x="365" y="1766"/>
                  <a:pt x="384" y="1766"/>
                </a:cubicBezTo>
                <a:cubicBezTo>
                  <a:pt x="404" y="1766"/>
                  <a:pt x="419" y="1782"/>
                  <a:pt x="419" y="1801"/>
                </a:cubicBezTo>
                <a:cubicBezTo>
                  <a:pt x="419" y="1820"/>
                  <a:pt x="404" y="1836"/>
                  <a:pt x="384" y="1836"/>
                </a:cubicBezTo>
                <a:close/>
                <a:moveTo>
                  <a:pt x="1770" y="1413"/>
                </a:moveTo>
                <a:cubicBezTo>
                  <a:pt x="1643" y="1413"/>
                  <a:pt x="1643" y="1413"/>
                  <a:pt x="1643" y="1413"/>
                </a:cubicBezTo>
                <a:cubicBezTo>
                  <a:pt x="1643" y="1329"/>
                  <a:pt x="1643" y="1329"/>
                  <a:pt x="1643" y="1329"/>
                </a:cubicBezTo>
                <a:cubicBezTo>
                  <a:pt x="1643" y="1203"/>
                  <a:pt x="1541" y="1101"/>
                  <a:pt x="1415" y="1101"/>
                </a:cubicBezTo>
                <a:cubicBezTo>
                  <a:pt x="1082" y="1101"/>
                  <a:pt x="1082" y="1101"/>
                  <a:pt x="1082" y="1101"/>
                </a:cubicBezTo>
                <a:cubicBezTo>
                  <a:pt x="1085" y="1112"/>
                  <a:pt x="1086" y="1124"/>
                  <a:pt x="1086" y="1136"/>
                </a:cubicBezTo>
                <a:cubicBezTo>
                  <a:pt x="1086" y="1148"/>
                  <a:pt x="1085" y="1159"/>
                  <a:pt x="1082" y="1171"/>
                </a:cubicBezTo>
                <a:cubicBezTo>
                  <a:pt x="1415" y="1171"/>
                  <a:pt x="1415" y="1171"/>
                  <a:pt x="1415" y="1171"/>
                </a:cubicBezTo>
                <a:cubicBezTo>
                  <a:pt x="1503" y="1171"/>
                  <a:pt x="1574" y="1242"/>
                  <a:pt x="1574" y="1329"/>
                </a:cubicBezTo>
                <a:cubicBezTo>
                  <a:pt x="1574" y="1413"/>
                  <a:pt x="1574" y="1413"/>
                  <a:pt x="1574" y="1413"/>
                </a:cubicBezTo>
                <a:cubicBezTo>
                  <a:pt x="1417" y="1413"/>
                  <a:pt x="1417" y="1413"/>
                  <a:pt x="1417" y="1413"/>
                </a:cubicBezTo>
                <a:cubicBezTo>
                  <a:pt x="1382" y="1413"/>
                  <a:pt x="1354" y="1441"/>
                  <a:pt x="1354" y="1476"/>
                </a:cubicBezTo>
                <a:cubicBezTo>
                  <a:pt x="1354" y="2162"/>
                  <a:pt x="1354" y="2162"/>
                  <a:pt x="1354" y="2162"/>
                </a:cubicBezTo>
                <a:cubicBezTo>
                  <a:pt x="1354" y="2197"/>
                  <a:pt x="1382" y="2225"/>
                  <a:pt x="1417" y="2225"/>
                </a:cubicBezTo>
                <a:cubicBezTo>
                  <a:pt x="1770" y="2225"/>
                  <a:pt x="1770" y="2225"/>
                  <a:pt x="1770" y="2225"/>
                </a:cubicBezTo>
                <a:cubicBezTo>
                  <a:pt x="1805" y="2225"/>
                  <a:pt x="1833" y="2197"/>
                  <a:pt x="1833" y="2162"/>
                </a:cubicBezTo>
                <a:cubicBezTo>
                  <a:pt x="1833" y="1476"/>
                  <a:pt x="1833" y="1476"/>
                  <a:pt x="1833" y="1476"/>
                </a:cubicBezTo>
                <a:cubicBezTo>
                  <a:pt x="1833" y="1441"/>
                  <a:pt x="1805" y="1413"/>
                  <a:pt x="1770" y="1413"/>
                </a:cubicBezTo>
                <a:close/>
                <a:moveTo>
                  <a:pt x="1748" y="2089"/>
                </a:moveTo>
                <a:cubicBezTo>
                  <a:pt x="1462" y="2089"/>
                  <a:pt x="1462" y="2089"/>
                  <a:pt x="1462" y="2089"/>
                </a:cubicBezTo>
                <a:cubicBezTo>
                  <a:pt x="1448" y="2089"/>
                  <a:pt x="1437" y="2078"/>
                  <a:pt x="1437" y="2064"/>
                </a:cubicBezTo>
                <a:cubicBezTo>
                  <a:pt x="1437" y="2050"/>
                  <a:pt x="1448" y="2039"/>
                  <a:pt x="1462" y="2039"/>
                </a:cubicBezTo>
                <a:cubicBezTo>
                  <a:pt x="1748" y="2039"/>
                  <a:pt x="1748" y="2039"/>
                  <a:pt x="1748" y="2039"/>
                </a:cubicBezTo>
                <a:cubicBezTo>
                  <a:pt x="1762" y="2039"/>
                  <a:pt x="1773" y="2050"/>
                  <a:pt x="1773" y="2064"/>
                </a:cubicBezTo>
                <a:cubicBezTo>
                  <a:pt x="1773" y="2078"/>
                  <a:pt x="1762" y="2089"/>
                  <a:pt x="1748" y="2089"/>
                </a:cubicBezTo>
                <a:close/>
                <a:moveTo>
                  <a:pt x="1748" y="1974"/>
                </a:moveTo>
                <a:cubicBezTo>
                  <a:pt x="1462" y="1974"/>
                  <a:pt x="1462" y="1974"/>
                  <a:pt x="1462" y="1974"/>
                </a:cubicBezTo>
                <a:cubicBezTo>
                  <a:pt x="1448" y="1974"/>
                  <a:pt x="1437" y="1963"/>
                  <a:pt x="1437" y="1949"/>
                </a:cubicBezTo>
                <a:cubicBezTo>
                  <a:pt x="1437" y="1935"/>
                  <a:pt x="1448" y="1924"/>
                  <a:pt x="1462" y="1924"/>
                </a:cubicBezTo>
                <a:cubicBezTo>
                  <a:pt x="1748" y="1924"/>
                  <a:pt x="1748" y="1924"/>
                  <a:pt x="1748" y="1924"/>
                </a:cubicBezTo>
                <a:cubicBezTo>
                  <a:pt x="1762" y="1924"/>
                  <a:pt x="1773" y="1935"/>
                  <a:pt x="1773" y="1949"/>
                </a:cubicBezTo>
                <a:cubicBezTo>
                  <a:pt x="1773" y="1963"/>
                  <a:pt x="1762" y="1974"/>
                  <a:pt x="1748" y="1974"/>
                </a:cubicBezTo>
                <a:close/>
                <a:moveTo>
                  <a:pt x="1738" y="1836"/>
                </a:moveTo>
                <a:cubicBezTo>
                  <a:pt x="1719" y="1836"/>
                  <a:pt x="1703" y="1820"/>
                  <a:pt x="1703" y="1801"/>
                </a:cubicBezTo>
                <a:cubicBezTo>
                  <a:pt x="1703" y="1782"/>
                  <a:pt x="1719" y="1766"/>
                  <a:pt x="1738" y="1766"/>
                </a:cubicBezTo>
                <a:cubicBezTo>
                  <a:pt x="1757" y="1766"/>
                  <a:pt x="1773" y="1782"/>
                  <a:pt x="1773" y="1801"/>
                </a:cubicBezTo>
                <a:cubicBezTo>
                  <a:pt x="1773" y="1820"/>
                  <a:pt x="1757" y="1836"/>
                  <a:pt x="1738" y="1836"/>
                </a:cubicBezTo>
                <a:close/>
                <a:moveTo>
                  <a:pt x="650" y="592"/>
                </a:moveTo>
                <a:cubicBezTo>
                  <a:pt x="1184" y="592"/>
                  <a:pt x="1184" y="592"/>
                  <a:pt x="1184" y="592"/>
                </a:cubicBezTo>
                <a:cubicBezTo>
                  <a:pt x="1246" y="592"/>
                  <a:pt x="1296" y="541"/>
                  <a:pt x="1296" y="479"/>
                </a:cubicBezTo>
                <a:cubicBezTo>
                  <a:pt x="1296" y="113"/>
                  <a:pt x="1296" y="113"/>
                  <a:pt x="1296" y="113"/>
                </a:cubicBezTo>
                <a:cubicBezTo>
                  <a:pt x="1296" y="51"/>
                  <a:pt x="1246" y="0"/>
                  <a:pt x="1184" y="0"/>
                </a:cubicBezTo>
                <a:cubicBezTo>
                  <a:pt x="650" y="0"/>
                  <a:pt x="650" y="0"/>
                  <a:pt x="650" y="0"/>
                </a:cubicBezTo>
                <a:cubicBezTo>
                  <a:pt x="588" y="0"/>
                  <a:pt x="537" y="51"/>
                  <a:pt x="537" y="113"/>
                </a:cubicBezTo>
                <a:cubicBezTo>
                  <a:pt x="537" y="479"/>
                  <a:pt x="537" y="479"/>
                  <a:pt x="537" y="479"/>
                </a:cubicBezTo>
                <a:cubicBezTo>
                  <a:pt x="537" y="541"/>
                  <a:pt x="588" y="592"/>
                  <a:pt x="650" y="592"/>
                </a:cubicBezTo>
                <a:close/>
                <a:moveTo>
                  <a:pt x="603" y="113"/>
                </a:moveTo>
                <a:cubicBezTo>
                  <a:pt x="603" y="87"/>
                  <a:pt x="624" y="66"/>
                  <a:pt x="650" y="66"/>
                </a:cubicBezTo>
                <a:cubicBezTo>
                  <a:pt x="1184" y="66"/>
                  <a:pt x="1184" y="66"/>
                  <a:pt x="1184" y="66"/>
                </a:cubicBezTo>
                <a:cubicBezTo>
                  <a:pt x="1210" y="66"/>
                  <a:pt x="1231" y="87"/>
                  <a:pt x="1231" y="113"/>
                </a:cubicBezTo>
                <a:cubicBezTo>
                  <a:pt x="1231" y="479"/>
                  <a:pt x="1231" y="479"/>
                  <a:pt x="1231" y="479"/>
                </a:cubicBezTo>
                <a:cubicBezTo>
                  <a:pt x="1231" y="505"/>
                  <a:pt x="1210" y="526"/>
                  <a:pt x="1184" y="526"/>
                </a:cubicBezTo>
                <a:cubicBezTo>
                  <a:pt x="650" y="526"/>
                  <a:pt x="650" y="526"/>
                  <a:pt x="650" y="526"/>
                </a:cubicBezTo>
                <a:cubicBezTo>
                  <a:pt x="624" y="526"/>
                  <a:pt x="603" y="505"/>
                  <a:pt x="603" y="479"/>
                </a:cubicBezTo>
                <a:lnTo>
                  <a:pt x="603" y="113"/>
                </a:lnTo>
                <a:close/>
                <a:moveTo>
                  <a:pt x="405" y="902"/>
                </a:moveTo>
                <a:cubicBezTo>
                  <a:pt x="882" y="902"/>
                  <a:pt x="882" y="902"/>
                  <a:pt x="882" y="902"/>
                </a:cubicBezTo>
                <a:cubicBezTo>
                  <a:pt x="882" y="1021"/>
                  <a:pt x="882" y="1021"/>
                  <a:pt x="882" y="1021"/>
                </a:cubicBezTo>
                <a:cubicBezTo>
                  <a:pt x="844" y="1033"/>
                  <a:pt x="814" y="1063"/>
                  <a:pt x="803" y="1101"/>
                </a:cubicBezTo>
                <a:cubicBezTo>
                  <a:pt x="799" y="1112"/>
                  <a:pt x="797" y="1124"/>
                  <a:pt x="797" y="1136"/>
                </a:cubicBezTo>
                <a:cubicBezTo>
                  <a:pt x="797" y="1148"/>
                  <a:pt x="799" y="1160"/>
                  <a:pt x="803" y="1171"/>
                </a:cubicBezTo>
                <a:cubicBezTo>
                  <a:pt x="814" y="1209"/>
                  <a:pt x="844" y="1238"/>
                  <a:pt x="882" y="1250"/>
                </a:cubicBezTo>
                <a:cubicBezTo>
                  <a:pt x="893" y="1253"/>
                  <a:pt x="905" y="1255"/>
                  <a:pt x="917" y="1255"/>
                </a:cubicBezTo>
                <a:cubicBezTo>
                  <a:pt x="929" y="1255"/>
                  <a:pt x="941" y="1253"/>
                  <a:pt x="952" y="1250"/>
                </a:cubicBezTo>
                <a:cubicBezTo>
                  <a:pt x="990" y="1238"/>
                  <a:pt x="1020" y="1209"/>
                  <a:pt x="1031" y="1171"/>
                </a:cubicBezTo>
                <a:cubicBezTo>
                  <a:pt x="1034" y="1160"/>
                  <a:pt x="1036" y="1148"/>
                  <a:pt x="1036" y="1136"/>
                </a:cubicBezTo>
                <a:cubicBezTo>
                  <a:pt x="1036" y="1124"/>
                  <a:pt x="1034" y="1112"/>
                  <a:pt x="1031" y="1101"/>
                </a:cubicBezTo>
                <a:cubicBezTo>
                  <a:pt x="1019" y="1063"/>
                  <a:pt x="990" y="1033"/>
                  <a:pt x="952" y="1021"/>
                </a:cubicBezTo>
                <a:cubicBezTo>
                  <a:pt x="952" y="902"/>
                  <a:pt x="952" y="902"/>
                  <a:pt x="952" y="902"/>
                </a:cubicBezTo>
                <a:cubicBezTo>
                  <a:pt x="1429" y="902"/>
                  <a:pt x="1429" y="902"/>
                  <a:pt x="1429" y="902"/>
                </a:cubicBezTo>
                <a:cubicBezTo>
                  <a:pt x="1444" y="902"/>
                  <a:pt x="1457" y="889"/>
                  <a:pt x="1457" y="874"/>
                </a:cubicBezTo>
                <a:cubicBezTo>
                  <a:pt x="1457" y="861"/>
                  <a:pt x="1457" y="861"/>
                  <a:pt x="1457" y="861"/>
                </a:cubicBezTo>
                <a:cubicBezTo>
                  <a:pt x="1457" y="845"/>
                  <a:pt x="1449" y="823"/>
                  <a:pt x="1439" y="811"/>
                </a:cubicBezTo>
                <a:cubicBezTo>
                  <a:pt x="1303" y="652"/>
                  <a:pt x="1303" y="652"/>
                  <a:pt x="1303" y="652"/>
                </a:cubicBezTo>
                <a:cubicBezTo>
                  <a:pt x="1293" y="640"/>
                  <a:pt x="1273" y="631"/>
                  <a:pt x="1257" y="631"/>
                </a:cubicBezTo>
                <a:cubicBezTo>
                  <a:pt x="577" y="631"/>
                  <a:pt x="577" y="631"/>
                  <a:pt x="577" y="631"/>
                </a:cubicBezTo>
                <a:cubicBezTo>
                  <a:pt x="561" y="631"/>
                  <a:pt x="540" y="640"/>
                  <a:pt x="530" y="652"/>
                </a:cubicBezTo>
                <a:cubicBezTo>
                  <a:pt x="395" y="811"/>
                  <a:pt x="395" y="811"/>
                  <a:pt x="395" y="811"/>
                </a:cubicBezTo>
                <a:cubicBezTo>
                  <a:pt x="385" y="823"/>
                  <a:pt x="377" y="845"/>
                  <a:pt x="377" y="861"/>
                </a:cubicBezTo>
                <a:cubicBezTo>
                  <a:pt x="377" y="874"/>
                  <a:pt x="377" y="874"/>
                  <a:pt x="377" y="874"/>
                </a:cubicBezTo>
                <a:cubicBezTo>
                  <a:pt x="377" y="889"/>
                  <a:pt x="389" y="902"/>
                  <a:pt x="405" y="902"/>
                </a:cubicBezTo>
                <a:close/>
              </a:path>
            </a:pathLst>
          </a:custGeom>
          <a:solidFill>
            <a:srgbClr val="002060">
              <a:alpha val="79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82305" tIns="41153" rIns="82305" bIns="41153" numCol="1" anchor="t" anchorCtr="0" compatLnSpc="1">
            <a:prstTxWarp prst="textNoShape">
              <a:avLst/>
            </a:prstTxWarp>
          </a:bodyPr>
          <a:lstStyle/>
          <a:p>
            <a:pPr defTabSz="914286"/>
            <a:endParaRPr lang="en-US" sz="120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7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22"/>
          <p:cNvSpPr/>
          <p:nvPr/>
        </p:nvSpPr>
        <p:spPr>
          <a:xfrm>
            <a:off x="6739868" y="4100384"/>
            <a:ext cx="5045074" cy="2291775"/>
          </a:xfrm>
          <a:custGeom>
            <a:avLst/>
            <a:gdLst>
              <a:gd name="connsiteX0" fmla="*/ 0 w 5045074"/>
              <a:gd name="connsiteY0" fmla="*/ 0 h 1775900"/>
              <a:gd name="connsiteX1" fmla="*/ 5045074 w 5045074"/>
              <a:gd name="connsiteY1" fmla="*/ 0 h 1775900"/>
              <a:gd name="connsiteX2" fmla="*/ 5045074 w 5045074"/>
              <a:gd name="connsiteY2" fmla="*/ 1775900 h 1775900"/>
              <a:gd name="connsiteX3" fmla="*/ 0 w 5045074"/>
              <a:gd name="connsiteY3" fmla="*/ 1775900 h 1775900"/>
              <a:gd name="connsiteX4" fmla="*/ 0 w 5045074"/>
              <a:gd name="connsiteY4" fmla="*/ 0 h 1775900"/>
              <a:gd name="connsiteX0" fmla="*/ 0 w 5045074"/>
              <a:gd name="connsiteY0" fmla="*/ 9525 h 1785425"/>
              <a:gd name="connsiteX1" fmla="*/ 5045074 w 5045074"/>
              <a:gd name="connsiteY1" fmla="*/ 0 h 1785425"/>
              <a:gd name="connsiteX2" fmla="*/ 5045074 w 5045074"/>
              <a:gd name="connsiteY2" fmla="*/ 1785425 h 1785425"/>
              <a:gd name="connsiteX3" fmla="*/ 0 w 5045074"/>
              <a:gd name="connsiteY3" fmla="*/ 1785425 h 1785425"/>
              <a:gd name="connsiteX4" fmla="*/ 0 w 5045074"/>
              <a:gd name="connsiteY4" fmla="*/ 9525 h 178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5074" h="1785425">
                <a:moveTo>
                  <a:pt x="0" y="9525"/>
                </a:moveTo>
                <a:lnTo>
                  <a:pt x="5045074" y="0"/>
                </a:lnTo>
                <a:lnTo>
                  <a:pt x="5045074" y="1785425"/>
                </a:lnTo>
                <a:lnTo>
                  <a:pt x="0" y="1785425"/>
                </a:lnTo>
                <a:lnTo>
                  <a:pt x="0" y="952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22"/>
          <p:cNvSpPr/>
          <p:nvPr/>
        </p:nvSpPr>
        <p:spPr>
          <a:xfrm>
            <a:off x="327274" y="1180828"/>
            <a:ext cx="5045074" cy="2885844"/>
          </a:xfrm>
          <a:custGeom>
            <a:avLst/>
            <a:gdLst>
              <a:gd name="connsiteX0" fmla="*/ 0 w 5045074"/>
              <a:gd name="connsiteY0" fmla="*/ 0 h 1775900"/>
              <a:gd name="connsiteX1" fmla="*/ 5045074 w 5045074"/>
              <a:gd name="connsiteY1" fmla="*/ 0 h 1775900"/>
              <a:gd name="connsiteX2" fmla="*/ 5045074 w 5045074"/>
              <a:gd name="connsiteY2" fmla="*/ 1775900 h 1775900"/>
              <a:gd name="connsiteX3" fmla="*/ 0 w 5045074"/>
              <a:gd name="connsiteY3" fmla="*/ 1775900 h 1775900"/>
              <a:gd name="connsiteX4" fmla="*/ 0 w 5045074"/>
              <a:gd name="connsiteY4" fmla="*/ 0 h 1775900"/>
              <a:gd name="connsiteX0" fmla="*/ 0 w 5045074"/>
              <a:gd name="connsiteY0" fmla="*/ 9525 h 1785425"/>
              <a:gd name="connsiteX1" fmla="*/ 5045074 w 5045074"/>
              <a:gd name="connsiteY1" fmla="*/ 0 h 1785425"/>
              <a:gd name="connsiteX2" fmla="*/ 5045074 w 5045074"/>
              <a:gd name="connsiteY2" fmla="*/ 1785425 h 1785425"/>
              <a:gd name="connsiteX3" fmla="*/ 0 w 5045074"/>
              <a:gd name="connsiteY3" fmla="*/ 1785425 h 1785425"/>
              <a:gd name="connsiteX4" fmla="*/ 0 w 5045074"/>
              <a:gd name="connsiteY4" fmla="*/ 9525 h 178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5074" h="1785425">
                <a:moveTo>
                  <a:pt x="0" y="9525"/>
                </a:moveTo>
                <a:lnTo>
                  <a:pt x="5045074" y="0"/>
                </a:lnTo>
                <a:lnTo>
                  <a:pt x="5045074" y="1785425"/>
                </a:lnTo>
                <a:lnTo>
                  <a:pt x="0" y="1785425"/>
                </a:lnTo>
                <a:lnTo>
                  <a:pt x="0" y="952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55601" y="4601754"/>
            <a:ext cx="5045074" cy="1785425"/>
          </a:xfrm>
          <a:custGeom>
            <a:avLst/>
            <a:gdLst>
              <a:gd name="connsiteX0" fmla="*/ 0 w 5045074"/>
              <a:gd name="connsiteY0" fmla="*/ 0 h 1775900"/>
              <a:gd name="connsiteX1" fmla="*/ 5045074 w 5045074"/>
              <a:gd name="connsiteY1" fmla="*/ 0 h 1775900"/>
              <a:gd name="connsiteX2" fmla="*/ 5045074 w 5045074"/>
              <a:gd name="connsiteY2" fmla="*/ 1775900 h 1775900"/>
              <a:gd name="connsiteX3" fmla="*/ 0 w 5045074"/>
              <a:gd name="connsiteY3" fmla="*/ 1775900 h 1775900"/>
              <a:gd name="connsiteX4" fmla="*/ 0 w 5045074"/>
              <a:gd name="connsiteY4" fmla="*/ 0 h 1775900"/>
              <a:gd name="connsiteX0" fmla="*/ 0 w 5045074"/>
              <a:gd name="connsiteY0" fmla="*/ 9525 h 1785425"/>
              <a:gd name="connsiteX1" fmla="*/ 5045074 w 5045074"/>
              <a:gd name="connsiteY1" fmla="*/ 0 h 1785425"/>
              <a:gd name="connsiteX2" fmla="*/ 5045074 w 5045074"/>
              <a:gd name="connsiteY2" fmla="*/ 1785425 h 1785425"/>
              <a:gd name="connsiteX3" fmla="*/ 0 w 5045074"/>
              <a:gd name="connsiteY3" fmla="*/ 1785425 h 1785425"/>
              <a:gd name="connsiteX4" fmla="*/ 0 w 5045074"/>
              <a:gd name="connsiteY4" fmla="*/ 9525 h 178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5074" h="1785425">
                <a:moveTo>
                  <a:pt x="0" y="9525"/>
                </a:moveTo>
                <a:lnTo>
                  <a:pt x="5045074" y="0"/>
                </a:lnTo>
                <a:lnTo>
                  <a:pt x="5045074" y="1785425"/>
                </a:lnTo>
                <a:lnTo>
                  <a:pt x="0" y="1785425"/>
                </a:lnTo>
                <a:lnTo>
                  <a:pt x="0" y="952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10FF59-9756-4D4E-9644-5F139549C827}"/>
              </a:ext>
            </a:extLst>
          </p:cNvPr>
          <p:cNvSpPr/>
          <p:nvPr/>
        </p:nvSpPr>
        <p:spPr>
          <a:xfrm>
            <a:off x="248140" y="152899"/>
            <a:ext cx="11553163" cy="5632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ru-RU" b="1" cap="all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Использование технологий искусственного интеллекта</a:t>
            </a:r>
          </a:p>
          <a:p>
            <a:pPr>
              <a:lnSpc>
                <a:spcPct val="85000"/>
              </a:lnSpc>
            </a:pPr>
            <a:r>
              <a:rPr lang="ru-RU" b="1" cap="all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для выделения перспективных площадей на алмазы</a:t>
            </a:r>
            <a:endParaRPr lang="ru-RU" b="1" cap="all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43716" y="1233121"/>
            <a:ext cx="4920641" cy="2833551"/>
            <a:chOff x="248139" y="1276574"/>
            <a:chExt cx="5382186" cy="3099332"/>
          </a:xfrm>
        </p:grpSpPr>
        <p:pic>
          <p:nvPicPr>
            <p:cNvPr id="5" name="Объект 4">
              <a:extLst>
                <a:ext uri="{FF2B5EF4-FFF2-40B4-BE49-F238E27FC236}">
                  <a16:creationId xmlns:a16="http://schemas.microsoft.com/office/drawing/2014/main" id="{C4937192-2EC0-4C95-BE7F-753165FA9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214" r="50000" b="214"/>
            <a:stretch/>
          </p:blipFill>
          <p:spPr>
            <a:xfrm>
              <a:off x="261140" y="1293603"/>
              <a:ext cx="1374204" cy="1470875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C7B6E9C-6327-42E0-BF2D-017F5541B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1571412" y="1293604"/>
              <a:ext cx="1374203" cy="147087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FAB032D-AB0C-4C21-AD19-885E8CC16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000"/>
            <a:stretch/>
          </p:blipFill>
          <p:spPr>
            <a:xfrm>
              <a:off x="2929809" y="1285089"/>
              <a:ext cx="1374203" cy="14708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8F14397-6FD6-4998-85FD-ECA3513EA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000"/>
            <a:stretch/>
          </p:blipFill>
          <p:spPr>
            <a:xfrm>
              <a:off x="4256120" y="1276574"/>
              <a:ext cx="1374205" cy="147087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7C388BF-92BF-4BCC-9E87-E72EA81E9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000"/>
            <a:stretch/>
          </p:blipFill>
          <p:spPr>
            <a:xfrm>
              <a:off x="4231660" y="2865167"/>
              <a:ext cx="1374204" cy="149191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C5DD440-E334-42AF-9778-334E49198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1250"/>
            <a:stretch/>
          </p:blipFill>
          <p:spPr>
            <a:xfrm>
              <a:off x="2954094" y="2897251"/>
              <a:ext cx="1374204" cy="146547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59606EF-7EB7-483F-A121-57788ABB2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0989"/>
            <a:stretch/>
          </p:blipFill>
          <p:spPr>
            <a:xfrm>
              <a:off x="1582695" y="2886169"/>
              <a:ext cx="1364307" cy="148973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7516DED-89C8-4D98-A5B5-61B167FF8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1512"/>
            <a:stretch/>
          </p:blipFill>
          <p:spPr>
            <a:xfrm>
              <a:off x="248139" y="2857496"/>
              <a:ext cx="1407056" cy="1499587"/>
            </a:xfrm>
            <a:prstGeom prst="rect">
              <a:avLst/>
            </a:prstGeom>
          </p:spPr>
        </p:pic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409D83F-9E85-4742-A2A0-6592E732ECB8}"/>
              </a:ext>
            </a:extLst>
          </p:cNvPr>
          <p:cNvSpPr/>
          <p:nvPr/>
        </p:nvSpPr>
        <p:spPr>
          <a:xfrm>
            <a:off x="327228" y="853131"/>
            <a:ext cx="2452568" cy="2923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Карты признаки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434F8FA-2EF5-4808-84FF-87EEC6E9C473}"/>
              </a:ext>
            </a:extLst>
          </p:cNvPr>
          <p:cNvSpPr/>
          <p:nvPr/>
        </p:nvSpPr>
        <p:spPr>
          <a:xfrm>
            <a:off x="248139" y="4298468"/>
            <a:ext cx="1621985" cy="2923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Исходные данные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71134A3-CA6F-4235-AB7C-E699FC5A3A70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6912761" y="5345060"/>
            <a:ext cx="2998166" cy="10499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8AC7EC-3702-43BF-B9D2-4A504660B96D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6909273" y="4210156"/>
            <a:ext cx="2998166" cy="109527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B718324-DCC7-4E5D-B14B-217620121F67}"/>
              </a:ext>
            </a:extLst>
          </p:cNvPr>
          <p:cNvSpPr/>
          <p:nvPr/>
        </p:nvSpPr>
        <p:spPr>
          <a:xfrm>
            <a:off x="6444805" y="3810514"/>
            <a:ext cx="2917141" cy="2923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Предварительные результаты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90E4E0-17ED-4A2F-891D-D551C61AAE1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9403"/>
          <a:stretch/>
        </p:blipFill>
        <p:spPr>
          <a:xfrm>
            <a:off x="10054970" y="4272160"/>
            <a:ext cx="1564192" cy="8058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C6CA46C-0685-4A5D-B1B7-9171C57D31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5716"/>
          <a:stretch/>
        </p:blipFill>
        <p:spPr>
          <a:xfrm>
            <a:off x="10054971" y="4907734"/>
            <a:ext cx="1564192" cy="8672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D7F4FB-3134-4610-8F9D-7326F0AB96F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" b="26670"/>
          <a:stretch/>
        </p:blipFill>
        <p:spPr>
          <a:xfrm>
            <a:off x="10068526" y="5590880"/>
            <a:ext cx="1550636" cy="7992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1B946FD-19E7-4FCB-9CCA-8C343C27230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6431" r="904"/>
          <a:stretch/>
        </p:blipFill>
        <p:spPr>
          <a:xfrm>
            <a:off x="6739868" y="1174979"/>
            <a:ext cx="5072904" cy="2087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552A2DA-9963-4FF2-B7E5-1B9C40E917EB}"/>
              </a:ext>
            </a:extLst>
          </p:cNvPr>
          <p:cNvSpPr/>
          <p:nvPr/>
        </p:nvSpPr>
        <p:spPr>
          <a:xfrm>
            <a:off x="6739868" y="880615"/>
            <a:ext cx="3289468" cy="2923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Обработка данных методами ИИ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BAF147-AB18-4DDC-9E79-3CB1860C8301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493747" y="4685164"/>
            <a:ext cx="2177171" cy="9022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BEA3BD0-3243-49D3-B81D-35B2124E9864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4114622" y="4685165"/>
            <a:ext cx="1127370" cy="16659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7FE384-E304-44FA-8533-C45670F88BF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44105"/>
          <a:stretch/>
        </p:blipFill>
        <p:spPr>
          <a:xfrm>
            <a:off x="2721228" y="4685164"/>
            <a:ext cx="1355281" cy="1665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807B05B-D68B-4BE8-9002-49E397468805}"/>
              </a:ext>
            </a:extLst>
          </p:cNvPr>
          <p:cNvPicPr/>
          <p:nvPr/>
        </p:nvPicPr>
        <p:blipFill>
          <a:blip r:embed="rId19"/>
          <a:stretch>
            <a:fillRect/>
          </a:stretch>
        </p:blipFill>
        <p:spPr>
          <a:xfrm>
            <a:off x="493747" y="5525556"/>
            <a:ext cx="2177171" cy="8255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cxnSp>
        <p:nvCxnSpPr>
          <p:cNvPr id="31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787113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32" name="Shape 333">
            <a:extLst>
              <a:ext uri="{FF2B5EF4-FFF2-40B4-BE49-F238E27FC236}">
                <a16:creationId xmlns:a16="http://schemas.microsoft.com/office/drawing/2014/main" id="{0606F10B-3DCF-43CB-BE00-E82CF450E942}"/>
              </a:ext>
            </a:extLst>
          </p:cNvPr>
          <p:cNvSpPr/>
          <p:nvPr/>
        </p:nvSpPr>
        <p:spPr>
          <a:xfrm>
            <a:off x="5520481" y="2317552"/>
            <a:ext cx="956450" cy="536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030" y="10904"/>
                </a:lnTo>
                <a:lnTo>
                  <a:pt x="0" y="21600"/>
                </a:lnTo>
                <a:lnTo>
                  <a:pt x="16497" y="21600"/>
                </a:lnTo>
                <a:lnTo>
                  <a:pt x="21600" y="10886"/>
                </a:lnTo>
                <a:lnTo>
                  <a:pt x="1648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/>
            </a:pPr>
            <a:endParaRPr kumimoji="0" sz="1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hape 333">
            <a:extLst>
              <a:ext uri="{FF2B5EF4-FFF2-40B4-BE49-F238E27FC236}">
                <a16:creationId xmlns:a16="http://schemas.microsoft.com/office/drawing/2014/main" id="{0606F10B-3DCF-43CB-BE00-E82CF450E942}"/>
              </a:ext>
            </a:extLst>
          </p:cNvPr>
          <p:cNvSpPr/>
          <p:nvPr/>
        </p:nvSpPr>
        <p:spPr>
          <a:xfrm rot="16200000">
            <a:off x="2561191" y="4138850"/>
            <a:ext cx="441844" cy="411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030" y="10904"/>
                </a:lnTo>
                <a:lnTo>
                  <a:pt x="0" y="21600"/>
                </a:lnTo>
                <a:lnTo>
                  <a:pt x="16497" y="21600"/>
                </a:lnTo>
                <a:lnTo>
                  <a:pt x="21600" y="10886"/>
                </a:lnTo>
                <a:lnTo>
                  <a:pt x="1648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/>
            </a:pPr>
            <a:endParaRPr kumimoji="0" sz="1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31269" y="41429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41979" y="24106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0" name="Shape 333">
            <a:extLst>
              <a:ext uri="{FF2B5EF4-FFF2-40B4-BE49-F238E27FC236}">
                <a16:creationId xmlns:a16="http://schemas.microsoft.com/office/drawing/2014/main" id="{0606F10B-3DCF-43CB-BE00-E82CF450E942}"/>
              </a:ext>
            </a:extLst>
          </p:cNvPr>
          <p:cNvSpPr/>
          <p:nvPr/>
        </p:nvSpPr>
        <p:spPr>
          <a:xfrm rot="5400000">
            <a:off x="9216959" y="3435222"/>
            <a:ext cx="708601" cy="512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030" y="10904"/>
                </a:lnTo>
                <a:lnTo>
                  <a:pt x="0" y="21600"/>
                </a:lnTo>
                <a:lnTo>
                  <a:pt x="16497" y="21600"/>
                </a:lnTo>
                <a:lnTo>
                  <a:pt x="21600" y="10886"/>
                </a:lnTo>
                <a:lnTo>
                  <a:pt x="1648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/>
            </a:pPr>
            <a:endParaRPr kumimoji="0" sz="1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420416" y="35277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75699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8C104E-3B52-4F79-9002-79A8CAD084AB}"/>
              </a:ext>
            </a:extLst>
          </p:cNvPr>
          <p:cNvSpPr/>
          <p:nvPr/>
        </p:nvSpPr>
        <p:spPr>
          <a:xfrm>
            <a:off x="207277" y="872975"/>
            <a:ext cx="6533766" cy="154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7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Масштабное внедрение цифровых технологий в практику проведения государственной геологической съемки, поисковых работ, формирования цифрового картографического ресурса геологической информации, реализации государственной системы лицензирования и управления фондом недр организовано посредством свободного доступа  через веб-сервисы и веб-приложения на сайтах Роснедр, ВСЕГЕИ и </a:t>
            </a:r>
            <a:r>
              <a:rPr lang="ru-RU" sz="157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Росгеолфонда</a:t>
            </a:r>
            <a:r>
              <a:rPr lang="ru-RU" sz="157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32A232-C541-42B2-929F-69797D8FCAA8}"/>
              </a:ext>
            </a:extLst>
          </p:cNvPr>
          <p:cNvSpPr/>
          <p:nvPr/>
        </p:nvSpPr>
        <p:spPr>
          <a:xfrm>
            <a:off x="207277" y="2414936"/>
            <a:ext cx="511963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570" b="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Ресурс используется органами власти, институтами РАН, образовательными учреждениями, </a:t>
            </a:r>
            <a:r>
              <a:rPr lang="ru-RU" sz="1570" b="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недропользователями</a:t>
            </a:r>
            <a:r>
              <a:rPr lang="ru-RU" sz="1570" b="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и широкой общественностью. С момента внедрения по официальным запросам предоставлено более 1700 комплектов справочной и геолого-картографической информации. </a:t>
            </a:r>
          </a:p>
          <a:p>
            <a:pPr algn="just">
              <a:spcBef>
                <a:spcPts val="600"/>
              </a:spcBef>
            </a:pPr>
            <a:r>
              <a:rPr lang="ru-RU" sz="1570" b="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Налажена обратная связь с администрациями субъектов Федерации по апробации и расширению перечня необходимых для их работы геолого-картографических, фактографических и статистических данных. </a:t>
            </a:r>
          </a:p>
          <a:p>
            <a:pPr algn="just">
              <a:spcBef>
                <a:spcPts val="600"/>
              </a:spcBef>
            </a:pPr>
            <a:r>
              <a:rPr lang="ru-RU" sz="1570" b="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Ресурс удостоен Диплома Росреестра и НИУ ВШЭ по результатам мониторинга лучших практик использования пространственных данных и геоинформационных технологий при прогнозировании потребностей экономики.</a:t>
            </a:r>
          </a:p>
        </p:txBody>
      </p:sp>
      <p:pic>
        <p:nvPicPr>
          <p:cNvPr id="9" name="Рисунок 8" descr="image002">
            <a:extLst>
              <a:ext uri="{FF2B5EF4-FFF2-40B4-BE49-F238E27FC236}">
                <a16:creationId xmlns:a16="http://schemas.microsoft.com/office/drawing/2014/main" id="{A8ABC4C2-5790-4079-9DAD-333BDA47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872975"/>
            <a:ext cx="5018567" cy="2628524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5406D5-FE2A-4BC0-98CB-89AA85D225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022" y="3878909"/>
            <a:ext cx="6434412" cy="2178372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5237B1E-A445-4AD6-B467-B4D77AF080B6}"/>
              </a:ext>
            </a:extLst>
          </p:cNvPr>
          <p:cNvSpPr/>
          <p:nvPr/>
        </p:nvSpPr>
        <p:spPr>
          <a:xfrm>
            <a:off x="7487123" y="1214607"/>
            <a:ext cx="23444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>
                <a:solidFill>
                  <a:srgbClr val="5B9BD5"/>
                </a:solidFill>
                <a:cs typeface="Arial" panose="020B0604020202020204" pitchFamily="34" charset="0"/>
              </a:rPr>
              <a:t>Количество обращений </a:t>
            </a:r>
            <a:r>
              <a:rPr lang="ru-RU" sz="1200" i="1" dirty="0" err="1">
                <a:solidFill>
                  <a:srgbClr val="5B9BD5"/>
                </a:solidFill>
                <a:cs typeface="Arial" panose="020B0604020202020204" pitchFamily="34" charset="0"/>
              </a:rPr>
              <a:t>http</a:t>
            </a:r>
            <a:r>
              <a:rPr lang="ru-RU" sz="1200" i="1" dirty="0">
                <a:solidFill>
                  <a:srgbClr val="5B9BD5"/>
                </a:solidFill>
                <a:cs typeface="Arial" panose="020B0604020202020204" pitchFamily="34" charset="0"/>
              </a:rPr>
              <a:t>-запросов к картографическому серверу с момента публикации в 2015 г. выросло в 50 раз и составило в 2022 г. более 100 млн.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525316-F9DB-4E35-ADEC-0D302B33F962}"/>
              </a:ext>
            </a:extLst>
          </p:cNvPr>
          <p:cNvSpPr/>
          <p:nvPr/>
        </p:nvSpPr>
        <p:spPr>
          <a:xfrm>
            <a:off x="175396" y="345569"/>
            <a:ext cx="10664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ЦИФРОВОЙ ДВОЙНИК НЕДР РОССИИ </a:t>
            </a:r>
            <a:endParaRPr lang="ru-RU" sz="21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cxnSp>
        <p:nvCxnSpPr>
          <p:cNvPr id="14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787113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227263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6AE912-3BF9-41D5-B6B0-2E8BD5565791}"/>
              </a:ext>
            </a:extLst>
          </p:cNvPr>
          <p:cNvSpPr txBox="1"/>
          <p:nvPr/>
        </p:nvSpPr>
        <p:spPr>
          <a:xfrm>
            <a:off x="5858933" y="2398968"/>
            <a:ext cx="5982728" cy="169277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5200" dirty="0">
                <a:ln>
                  <a:solidFill>
                    <a:srgbClr val="7BB8DA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СПАСИБО </a:t>
            </a:r>
            <a:endParaRPr lang="en-US" sz="5200" dirty="0">
              <a:ln>
                <a:solidFill>
                  <a:srgbClr val="7BB8DA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5200" dirty="0">
                <a:ln>
                  <a:solidFill>
                    <a:srgbClr val="7BB8DA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2717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16DC30-4DD3-460E-BA75-17215A4E1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610" y="275121"/>
            <a:ext cx="1325989" cy="569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6010D3-4233-4A7B-AB23-779AAD078BEA}"/>
              </a:ext>
            </a:extLst>
          </p:cNvPr>
          <p:cNvSpPr txBox="1"/>
          <p:nvPr/>
        </p:nvSpPr>
        <p:spPr>
          <a:xfrm>
            <a:off x="1255567" y="2196916"/>
            <a:ext cx="92746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FontTx/>
              <a:buNone/>
            </a:pPr>
            <a:r>
              <a:rPr lang="ru-RU" altLang="ru-RU" sz="40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«ЦИФРОВОЙ ДВОЙНИК НЕДР РОССИИ»</a:t>
            </a:r>
          </a:p>
          <a:p>
            <a:pPr algn="ctr">
              <a:buFontTx/>
              <a:buNone/>
            </a:pPr>
            <a:endParaRPr lang="ru-RU" alt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dist"/>
            <a:r>
              <a:rPr lang="ru-RU" altLang="ru-RU" sz="3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комплекс цифровых технологий государственного геологического изучения, прогноза, поисков месторождений полезных ископаемых  и управления фондом недр Российской Федерации</a:t>
            </a:r>
            <a:endParaRPr lang="ru-RU" sz="3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4A998B1-9A2E-4065-A961-FE8C9A58004A}"/>
              </a:ext>
            </a:extLst>
          </p:cNvPr>
          <p:cNvGrpSpPr/>
          <p:nvPr/>
        </p:nvGrpSpPr>
        <p:grpSpPr>
          <a:xfrm>
            <a:off x="3889262" y="396506"/>
            <a:ext cx="4413476" cy="420376"/>
            <a:chOff x="336529" y="273588"/>
            <a:chExt cx="4413476" cy="420376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056C8C0-846F-4E37-80A1-4D8F54141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94CA73-F316-4FB2-94CC-DB101DE7F515}"/>
                </a:ext>
              </a:extLst>
            </p:cNvPr>
            <p:cNvSpPr txBox="1"/>
            <p:nvPr/>
          </p:nvSpPr>
          <p:spPr>
            <a:xfrm>
              <a:off x="1520659" y="416965"/>
              <a:ext cx="3229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0581DE-30D6-481B-9E23-20493E7D7667}"/>
                </a:ext>
              </a:extLst>
            </p:cNvPr>
            <p:cNvSpPr txBox="1"/>
            <p:nvPr/>
          </p:nvSpPr>
          <p:spPr>
            <a:xfrm>
              <a:off x="1514527" y="273588"/>
              <a:ext cx="3025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7B9DB62-4D60-40AE-B1D3-FDF6D0A92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868" y="418986"/>
            <a:ext cx="2255522" cy="438712"/>
          </a:xfrm>
          <a:prstGeom prst="rect">
            <a:avLst/>
          </a:prstGeom>
        </p:spPr>
      </p:pic>
      <p:cxnSp>
        <p:nvCxnSpPr>
          <p:cNvPr id="14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>
            <a:off x="178904" y="1134518"/>
            <a:ext cx="11767931" cy="3586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320682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>
            <a:off x="248139" y="896152"/>
            <a:ext cx="6622539" cy="16095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F39AF1A8-5D58-4FC6-B93D-A017BE6DD2B0}"/>
              </a:ext>
            </a:extLst>
          </p:cNvPr>
          <p:cNvSpPr/>
          <p:nvPr/>
        </p:nvSpPr>
        <p:spPr>
          <a:xfrm>
            <a:off x="5968169" y="5796374"/>
            <a:ext cx="4183292" cy="441146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wrap="square" lIns="50800" tIns="50800" rIns="50800" bIns="50800">
            <a:spAutoFit/>
          </a:bodyPr>
          <a:lstStyle/>
          <a:p>
            <a:pPr marL="12700" indent="-12700" algn="ctr"/>
            <a:r>
              <a:rPr lang="ru-RU" sz="1100" b="1" dirty="0">
                <a:solidFill>
                  <a:schemeClr val="bg1"/>
                </a:solidFill>
              </a:rPr>
              <a:t>Централизованные Базы данных цифровой геологической информации</a:t>
            </a:r>
          </a:p>
        </p:txBody>
      </p:sp>
      <p:sp>
        <p:nvSpPr>
          <p:cNvPr id="4" name="Чтобы упростить восприятие презентаций Агентства, предложена универсальная схема расположения блоков на слайде.…">
            <a:extLst>
              <a:ext uri="{FF2B5EF4-FFF2-40B4-BE49-F238E27FC236}">
                <a16:creationId xmlns:a16="http://schemas.microsoft.com/office/drawing/2014/main" id="{909FF567-D473-44EF-B976-90E48562B265}"/>
              </a:ext>
            </a:extLst>
          </p:cNvPr>
          <p:cNvSpPr txBox="1"/>
          <p:nvPr/>
        </p:nvSpPr>
        <p:spPr>
          <a:xfrm>
            <a:off x="183218" y="1090673"/>
            <a:ext cx="5614128" cy="450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12700" indent="515938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 sz="3300" b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pPr indent="-12700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latin typeface="+mn-lt"/>
              </a:rPr>
              <a:t>Разработаны и внедрены передовые цифровые технологии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обеспечения государственного геологического изучения, прогноза, поисков месторождений полезных ископаемых и управления фондом недр Российской Федерации: </a:t>
            </a:r>
          </a:p>
          <a:p>
            <a:pPr indent="-1270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38163" indent="0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Цифровая технология получения полевой первичной геологической информации «</a:t>
            </a:r>
            <a:r>
              <a:rPr lang="ru-RU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Sherpa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»;</a:t>
            </a:r>
          </a:p>
          <a:p>
            <a:pPr marL="538163" indent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38163" indent="0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Технология интеграции  и пространственного анализа цифровой геолого-картографической информации в формате «Цифровой двойник недр России»; </a:t>
            </a:r>
          </a:p>
          <a:p>
            <a:pPr marL="538163" indent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38163" indent="0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Цифровые технологии ведения и мониторинга государственных систем учета минерально-сырьевой базы и лицензирования для обеспечения управления фондов недр.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378BF4-8EE6-4C51-96E8-AE56D57F8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111"/>
          <a:stretch/>
        </p:blipFill>
        <p:spPr>
          <a:xfrm>
            <a:off x="6062871" y="3343965"/>
            <a:ext cx="2555341" cy="3001486"/>
          </a:xfrm>
          <a:prstGeom prst="rect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</a:ln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F0B470A-5991-4040-ADCB-2D3B15D01AD1}"/>
              </a:ext>
            </a:extLst>
          </p:cNvPr>
          <p:cNvGrpSpPr/>
          <p:nvPr/>
        </p:nvGrpSpPr>
        <p:grpSpPr>
          <a:xfrm>
            <a:off x="8567530" y="176407"/>
            <a:ext cx="3233773" cy="3019287"/>
            <a:chOff x="18349470" y="9180754"/>
            <a:chExt cx="5304907" cy="360116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3F61A288-85FA-4611-BEA9-E6ADF73F0196}"/>
                </a:ext>
              </a:extLst>
            </p:cNvPr>
            <p:cNvGrpSpPr/>
            <p:nvPr/>
          </p:nvGrpSpPr>
          <p:grpSpPr>
            <a:xfrm>
              <a:off x="18349470" y="9180754"/>
              <a:ext cx="5073990" cy="2846331"/>
              <a:chOff x="464032" y="2546272"/>
              <a:chExt cx="2299230" cy="1472173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0184A004-8309-4F87-94EC-351DF8F75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032" y="2546272"/>
                <a:ext cx="2299230" cy="1472173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7029F98-B878-4F01-9BD2-82698B899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7491" y="2844438"/>
                <a:ext cx="1492311" cy="875840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7A981DE1-6326-45D3-8D44-2003D111CD7B}"/>
                </a:ext>
              </a:extLst>
            </p:cNvPr>
            <p:cNvGrpSpPr/>
            <p:nvPr/>
          </p:nvGrpSpPr>
          <p:grpSpPr>
            <a:xfrm>
              <a:off x="19553736" y="10034629"/>
              <a:ext cx="4100641" cy="2747291"/>
              <a:chOff x="1414186" y="4561224"/>
              <a:chExt cx="1879534" cy="17514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D9107EF8-9F0F-4354-A4A1-38C6A6C71B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4186" y="4576382"/>
                <a:ext cx="945664" cy="1736257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4B87BC7A-4846-47F7-B9A7-A0A8D4E0A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8057" y="4561224"/>
                <a:ext cx="945663" cy="1736258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9B06466C-99CD-4504-BB53-7A471509F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5825" y="4877576"/>
                <a:ext cx="830956" cy="1247745"/>
              </a:xfrm>
              <a:prstGeom prst="rect">
                <a:avLst/>
              </a:prstGeom>
            </p:spPr>
          </p:pic>
        </p:grp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B15188-56CA-49A7-8FDE-D1E12435D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4453" y="3343965"/>
            <a:ext cx="3075293" cy="300148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C7E620-DDFB-435F-9CC7-87691DB8A3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r="5582"/>
          <a:stretch/>
        </p:blipFill>
        <p:spPr>
          <a:xfrm>
            <a:off x="6062872" y="201685"/>
            <a:ext cx="2555340" cy="29989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D51D0A-A024-4DDB-B480-B0D2A5A18DD6}"/>
              </a:ext>
            </a:extLst>
          </p:cNvPr>
          <p:cNvSpPr txBox="1"/>
          <p:nvPr/>
        </p:nvSpPr>
        <p:spPr>
          <a:xfrm>
            <a:off x="225423" y="366699"/>
            <a:ext cx="518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ЦИФРОВЫЕ ТЕХНОЛОГИИ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245426" y="2648941"/>
            <a:ext cx="475324" cy="2925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245426" y="3497534"/>
            <a:ext cx="475324" cy="292796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236380" y="4764005"/>
            <a:ext cx="475324" cy="292796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81963" y="2439857"/>
            <a:ext cx="3129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1963" y="3288738"/>
            <a:ext cx="3129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7934" y="4555209"/>
            <a:ext cx="3129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3992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>
            <a:off x="139473" y="978798"/>
            <a:ext cx="6706681" cy="8292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Чтобы упростить восприятие презентаций Агентства, предложена универсальная схема расположения блоков на слайде.…">
            <a:extLst>
              <a:ext uri="{FF2B5EF4-FFF2-40B4-BE49-F238E27FC236}">
                <a16:creationId xmlns:a16="http://schemas.microsoft.com/office/drawing/2014/main" id="{8C3BC23D-1B0B-4F8E-9F5E-EBAB237F8B75}"/>
              </a:ext>
            </a:extLst>
          </p:cNvPr>
          <p:cNvSpPr txBox="1"/>
          <p:nvPr/>
        </p:nvSpPr>
        <p:spPr>
          <a:xfrm>
            <a:off x="218458" y="1113485"/>
            <a:ext cx="5154201" cy="2694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6350" indent="-63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002060"/>
                </a:solidFill>
              </a:rPr>
              <a:t>SHERPA – </a:t>
            </a:r>
            <a:r>
              <a:rPr lang="ru-RU" sz="1600" dirty="0">
                <a:solidFill>
                  <a:srgbClr val="002060"/>
                </a:solidFill>
              </a:rPr>
              <a:t>комплекс цифровых технологий </a:t>
            </a: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получения полевой первичной геологической информации с использованием мобильных устройств и беспилотных летательных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аппаратов.</a:t>
            </a:r>
          </a:p>
          <a:p>
            <a:pPr marL="6350" indent="-63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Программно-технологический комплекс 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HERPA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обеспечивает </a:t>
            </a: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формирование централизованного структурированного массива первичной геологической информации для всей территории Российской Федерации.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E9AEE4-5BD7-47B8-96AF-CFA70D68C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" r="1375" b="2682"/>
          <a:stretch/>
        </p:blipFill>
        <p:spPr>
          <a:xfrm>
            <a:off x="308349" y="3947107"/>
            <a:ext cx="5039830" cy="21772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001BF1-87F5-4BDD-8FB5-D0097B8320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8" t="8350" r="20992" b="4389"/>
          <a:stretch/>
        </p:blipFill>
        <p:spPr>
          <a:xfrm rot="10800000">
            <a:off x="5451644" y="345436"/>
            <a:ext cx="2867445" cy="60110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9A3F2A-2066-4F2B-8276-8DBD0AAA3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183" y="3773719"/>
            <a:ext cx="3476259" cy="258277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F64AE5-6524-4CCC-999D-22FCA241C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66770" y="345435"/>
            <a:ext cx="3493672" cy="17255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EBD2D2-5721-4CFE-89E5-0F59268FCE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183" y="2070976"/>
            <a:ext cx="3476259" cy="18526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D51D0A-A024-4DDB-B480-B0D2A5A18DD6}"/>
              </a:ext>
            </a:extLst>
          </p:cNvPr>
          <p:cNvSpPr txBox="1"/>
          <p:nvPr/>
        </p:nvSpPr>
        <p:spPr>
          <a:xfrm>
            <a:off x="139473" y="322177"/>
            <a:ext cx="54328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SHERPA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>
                <a:solidFill>
                  <a:srgbClr val="002060"/>
                </a:solidFill>
                <a:cs typeface="Arial"/>
              </a:rPr>
              <a:t>т</a:t>
            </a:r>
            <a:r>
              <a:rPr lang="ru-RU" sz="1600" dirty="0">
                <a:solidFill>
                  <a:srgbClr val="002060"/>
                </a:solidFill>
                <a:ea typeface="Arial"/>
                <a:cs typeface="Arial"/>
              </a:rPr>
              <a:t>ехнология ведения полевой геологической документации на мобильных устройствах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Чтобы упростить восприятие презентаций Агентства, предложена универсальная схема расположения блоков на слайде.…">
            <a:extLst>
              <a:ext uri="{FF2B5EF4-FFF2-40B4-BE49-F238E27FC236}">
                <a16:creationId xmlns:a16="http://schemas.microsoft.com/office/drawing/2014/main" id="{8C3BC23D-1B0B-4F8E-9F5E-EBAB237F8B75}"/>
              </a:ext>
            </a:extLst>
          </p:cNvPr>
          <p:cNvSpPr txBox="1"/>
          <p:nvPr/>
        </p:nvSpPr>
        <p:spPr>
          <a:xfrm>
            <a:off x="172712" y="6084621"/>
            <a:ext cx="5256023" cy="2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6350" indent="-635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95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свидетельства о государственной регистрации №№ 2021666810, 2021666634, 2021666636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7776" y="3827933"/>
            <a:ext cx="5128774" cy="2505299"/>
          </a:xfrm>
          <a:prstGeom prst="rect">
            <a:avLst/>
          </a:prstGeom>
          <a:noFill/>
          <a:ln w="15875" cap="rnd" cmpd="dbl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960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>
            <a:off x="139473" y="978798"/>
            <a:ext cx="6706681" cy="8292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25A2EFC7-D470-40C6-A2E0-0B2069A4C5F6}"/>
              </a:ext>
            </a:extLst>
          </p:cNvPr>
          <p:cNvSpPr txBox="1">
            <a:spLocks/>
          </p:cNvSpPr>
          <p:nvPr/>
        </p:nvSpPr>
        <p:spPr>
          <a:xfrm>
            <a:off x="17552621" y="4890885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7B5BD4-76C2-4F92-A8E8-62A700275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899" y="302980"/>
            <a:ext cx="2469517" cy="25510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78049B-4705-42E0-A275-D9E6B0EDA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936" y="3501221"/>
            <a:ext cx="2929367" cy="27793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1F8D61-9951-4EC1-B910-70541D6B6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899" y="2975417"/>
            <a:ext cx="2435959" cy="23044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A9FFD3-FFE6-4624-A780-1E0A58BCB9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6"/>
          <a:stretch/>
        </p:blipFill>
        <p:spPr>
          <a:xfrm>
            <a:off x="6551382" y="5270242"/>
            <a:ext cx="2139069" cy="10103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96F377-F384-4062-9B42-40BF56083C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10011" b="1351"/>
          <a:stretch/>
        </p:blipFill>
        <p:spPr>
          <a:xfrm rot="16200000" flipH="1">
            <a:off x="8773130" y="383326"/>
            <a:ext cx="3126979" cy="2929367"/>
          </a:xfrm>
          <a:prstGeom prst="rect">
            <a:avLst/>
          </a:prstGeom>
        </p:spPr>
      </p:pic>
      <p:sp>
        <p:nvSpPr>
          <p:cNvPr id="11" name="Чтобы упростить восприятие презентаций Агентства, предложена универсальная схема расположения блоков на слайде.…">
            <a:extLst>
              <a:ext uri="{FF2B5EF4-FFF2-40B4-BE49-F238E27FC236}">
                <a16:creationId xmlns:a16="http://schemas.microsoft.com/office/drawing/2014/main" id="{7AEFDEBD-58CC-4FF6-8591-8F64EA67BC8F}"/>
              </a:ext>
            </a:extLst>
          </p:cNvPr>
          <p:cNvSpPr txBox="1"/>
          <p:nvPr/>
        </p:nvSpPr>
        <p:spPr>
          <a:xfrm>
            <a:off x="266578" y="1285230"/>
            <a:ext cx="5729699" cy="5627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Технология разработана в рамках тематических и опытно-методических работ ФГБУ «ВСЕГЕИ» в 2017 году.</a:t>
            </a:r>
          </a:p>
          <a:p>
            <a:pPr marL="17145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ru-RU" sz="5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Внедряется в практику работ учреждений Роснедра с 2018 года.</a:t>
            </a:r>
          </a:p>
          <a:p>
            <a:pPr marL="17145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ru-RU" sz="5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</a:t>
            </a: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2019 года применяется при проведении полевых работ специалистами ВСЕГЕИ, 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также </a:t>
            </a: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ОАО </a:t>
            </a:r>
            <a:r>
              <a:rPr lang="ru-RU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Росгеология</a:t>
            </a: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институтов РАН, </a:t>
            </a:r>
            <a:r>
              <a:rPr lang="ru-RU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недропользователями</a:t>
            </a: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Норильскгеологии</a:t>
            </a: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ИГГД РАН, СВКНИИ ДВО РАН, ИВИС РАН ДВО РАН и др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.). </a:t>
            </a:r>
          </a:p>
          <a:p>
            <a:pPr marL="17145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ru-RU" sz="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ru-RU" sz="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202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ru-RU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использовалась 43 полевыми партиями, общее число задействованных мобильных устройств более 350.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2020 году был включен блок «ГИС», позволяющий работать с векторными геологическими данными, в 2021 году технология расширена за счет блока использования «Электронных справочников определителей» по основным направлениям геологических знаний и блока «Беспилотных Летательных Аппаратов».</a:t>
            </a: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ru-RU" sz="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ru-RU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D51D0A-A024-4DDB-B480-B0D2A5A18DD6}"/>
              </a:ext>
            </a:extLst>
          </p:cNvPr>
          <p:cNvSpPr txBox="1"/>
          <p:nvPr/>
        </p:nvSpPr>
        <p:spPr>
          <a:xfrm>
            <a:off x="256431" y="302980"/>
            <a:ext cx="54328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SHERPA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>
                <a:solidFill>
                  <a:srgbClr val="002060"/>
                </a:solidFill>
                <a:cs typeface="Arial"/>
              </a:rPr>
              <a:t>т</a:t>
            </a:r>
            <a:r>
              <a:rPr lang="ru-RU" sz="1600" dirty="0">
                <a:solidFill>
                  <a:srgbClr val="002060"/>
                </a:solidFill>
                <a:ea typeface="Arial"/>
                <a:cs typeface="Arial"/>
              </a:rPr>
              <a:t>ехнология ведения полевой геологической документации на мобильных устройствах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71936" y="3411499"/>
            <a:ext cx="2929367" cy="2894336"/>
          </a:xfrm>
          <a:prstGeom prst="rect">
            <a:avLst/>
          </a:prstGeom>
          <a:noFill/>
          <a:ln w="9525">
            <a:solidFill>
              <a:srgbClr val="3C4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369899" y="284520"/>
            <a:ext cx="2502037" cy="6021315"/>
          </a:xfrm>
          <a:prstGeom prst="rect">
            <a:avLst/>
          </a:prstGeom>
          <a:noFill/>
          <a:ln w="9525">
            <a:solidFill>
              <a:srgbClr val="3C4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369899" y="2876168"/>
            <a:ext cx="250203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06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F39AF1A8-5D58-4FC6-B93D-A017BE6DD2B0}"/>
              </a:ext>
            </a:extLst>
          </p:cNvPr>
          <p:cNvSpPr/>
          <p:nvPr/>
        </p:nvSpPr>
        <p:spPr>
          <a:xfrm>
            <a:off x="5968169" y="5796374"/>
            <a:ext cx="4183292" cy="441146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wrap="square" lIns="50800" tIns="50800" rIns="50800" bIns="50800">
            <a:spAutoFit/>
          </a:bodyPr>
          <a:lstStyle/>
          <a:p>
            <a:pPr marL="12700" indent="-12700" algn="ctr"/>
            <a:r>
              <a:rPr lang="ru-RU" sz="1100" b="1" dirty="0">
                <a:solidFill>
                  <a:schemeClr val="bg1"/>
                </a:solidFill>
              </a:rPr>
              <a:t>Централизованные Базы данных цифровой геологической информации</a:t>
            </a:r>
          </a:p>
        </p:txBody>
      </p:sp>
      <p:sp>
        <p:nvSpPr>
          <p:cNvPr id="4" name="Чтобы упростить восприятие презентаций Агентства, предложена универсальная схема расположения блоков на слайде.…">
            <a:extLst>
              <a:ext uri="{FF2B5EF4-FFF2-40B4-BE49-F238E27FC236}">
                <a16:creationId xmlns:a16="http://schemas.microsoft.com/office/drawing/2014/main" id="{726994AA-C4FE-4DD9-8889-EB31E0C6B0B1}"/>
              </a:ext>
            </a:extLst>
          </p:cNvPr>
          <p:cNvSpPr txBox="1"/>
          <p:nvPr/>
        </p:nvSpPr>
        <p:spPr>
          <a:xfrm>
            <a:off x="209882" y="990924"/>
            <a:ext cx="11675725" cy="133369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indent="444500" algn="l">
              <a:spcBef>
                <a:spcPts val="600"/>
              </a:spcBef>
              <a:defRPr sz="3600" b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pPr indent="0" algn="just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Технологии интеграции цифровой геолого-картографической информации в формате </a:t>
            </a:r>
            <a:r>
              <a:rPr lang="ru-RU" sz="1600" b="1" dirty="0">
                <a:latin typeface="+mn-lt"/>
              </a:rPr>
              <a:t>«Цифровой двойник недр России»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обеспечивают  автоматизированный процесс интеграции, обновления, обработки и пространственного анализа данных геологического изучения недр, формирования единых геолого-картографических моделей территории Российской Федерации, прогноза и поисков месторождений полезных ископаемых, оценки состояния и перспектив развития минерально-сырьевой базы страны, на основе больших массивов данных.</a:t>
            </a:r>
          </a:p>
        </p:txBody>
      </p:sp>
      <p:cxnSp>
        <p:nvCxnSpPr>
          <p:cNvPr id="7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882502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CD51D0A-A024-4DDB-B480-B0D2A5A18DD6}"/>
              </a:ext>
            </a:extLst>
          </p:cNvPr>
          <p:cNvSpPr txBox="1"/>
          <p:nvPr/>
        </p:nvSpPr>
        <p:spPr>
          <a:xfrm>
            <a:off x="225423" y="366699"/>
            <a:ext cx="518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«ЦИФРОВОЙ ДВОЙНИК НЕДР РОССИИ»</a:t>
            </a:r>
          </a:p>
        </p:txBody>
      </p:sp>
      <p:sp>
        <p:nvSpPr>
          <p:cNvPr id="10" name="Скругленный прямоугольник 3"/>
          <p:cNvSpPr/>
          <p:nvPr/>
        </p:nvSpPr>
        <p:spPr>
          <a:xfrm>
            <a:off x="225423" y="2420578"/>
            <a:ext cx="7651585" cy="3827984"/>
          </a:xfrm>
          <a:custGeom>
            <a:avLst/>
            <a:gdLst>
              <a:gd name="connsiteX0" fmla="*/ 0 w 6897701"/>
              <a:gd name="connsiteY0" fmla="*/ 959086 h 5635053"/>
              <a:gd name="connsiteX1" fmla="*/ 959086 w 6897701"/>
              <a:gd name="connsiteY1" fmla="*/ 0 h 5635053"/>
              <a:gd name="connsiteX2" fmla="*/ 5938615 w 6897701"/>
              <a:gd name="connsiteY2" fmla="*/ 0 h 5635053"/>
              <a:gd name="connsiteX3" fmla="*/ 6897701 w 6897701"/>
              <a:gd name="connsiteY3" fmla="*/ 959086 h 5635053"/>
              <a:gd name="connsiteX4" fmla="*/ 6897701 w 6897701"/>
              <a:gd name="connsiteY4" fmla="*/ 4675967 h 5635053"/>
              <a:gd name="connsiteX5" fmla="*/ 5938615 w 6897701"/>
              <a:gd name="connsiteY5" fmla="*/ 5635053 h 5635053"/>
              <a:gd name="connsiteX6" fmla="*/ 959086 w 6897701"/>
              <a:gd name="connsiteY6" fmla="*/ 5635053 h 5635053"/>
              <a:gd name="connsiteX7" fmla="*/ 0 w 6897701"/>
              <a:gd name="connsiteY7" fmla="*/ 4675967 h 5635053"/>
              <a:gd name="connsiteX8" fmla="*/ 0 w 6897701"/>
              <a:gd name="connsiteY8" fmla="*/ 959086 h 5635053"/>
              <a:gd name="connsiteX0" fmla="*/ 7037 w 6904738"/>
              <a:gd name="connsiteY0" fmla="*/ 969026 h 5644993"/>
              <a:gd name="connsiteX1" fmla="*/ 439349 w 6904738"/>
              <a:gd name="connsiteY1" fmla="*/ 0 h 5644993"/>
              <a:gd name="connsiteX2" fmla="*/ 5945652 w 6904738"/>
              <a:gd name="connsiteY2" fmla="*/ 9940 h 5644993"/>
              <a:gd name="connsiteX3" fmla="*/ 6904738 w 6904738"/>
              <a:gd name="connsiteY3" fmla="*/ 969026 h 5644993"/>
              <a:gd name="connsiteX4" fmla="*/ 6904738 w 6904738"/>
              <a:gd name="connsiteY4" fmla="*/ 4685907 h 5644993"/>
              <a:gd name="connsiteX5" fmla="*/ 5945652 w 6904738"/>
              <a:gd name="connsiteY5" fmla="*/ 5644993 h 5644993"/>
              <a:gd name="connsiteX6" fmla="*/ 966123 w 6904738"/>
              <a:gd name="connsiteY6" fmla="*/ 5644993 h 5644993"/>
              <a:gd name="connsiteX7" fmla="*/ 7037 w 6904738"/>
              <a:gd name="connsiteY7" fmla="*/ 4685907 h 5644993"/>
              <a:gd name="connsiteX8" fmla="*/ 7037 w 6904738"/>
              <a:gd name="connsiteY8" fmla="*/ 969026 h 5644993"/>
              <a:gd name="connsiteX0" fmla="*/ 7037 w 6915779"/>
              <a:gd name="connsiteY0" fmla="*/ 969026 h 5644993"/>
              <a:gd name="connsiteX1" fmla="*/ 439349 w 6915779"/>
              <a:gd name="connsiteY1" fmla="*/ 0 h 5644993"/>
              <a:gd name="connsiteX2" fmla="*/ 6492304 w 6915779"/>
              <a:gd name="connsiteY2" fmla="*/ 19879 h 5644993"/>
              <a:gd name="connsiteX3" fmla="*/ 6904738 w 6915779"/>
              <a:gd name="connsiteY3" fmla="*/ 969026 h 5644993"/>
              <a:gd name="connsiteX4" fmla="*/ 6904738 w 6915779"/>
              <a:gd name="connsiteY4" fmla="*/ 4685907 h 5644993"/>
              <a:gd name="connsiteX5" fmla="*/ 5945652 w 6915779"/>
              <a:gd name="connsiteY5" fmla="*/ 5644993 h 5644993"/>
              <a:gd name="connsiteX6" fmla="*/ 966123 w 6915779"/>
              <a:gd name="connsiteY6" fmla="*/ 5644993 h 5644993"/>
              <a:gd name="connsiteX7" fmla="*/ 7037 w 6915779"/>
              <a:gd name="connsiteY7" fmla="*/ 4685907 h 5644993"/>
              <a:gd name="connsiteX8" fmla="*/ 7037 w 6915779"/>
              <a:gd name="connsiteY8" fmla="*/ 969026 h 5644993"/>
              <a:gd name="connsiteX0" fmla="*/ 13389 w 6922131"/>
              <a:gd name="connsiteY0" fmla="*/ 969026 h 5644993"/>
              <a:gd name="connsiteX1" fmla="*/ 445701 w 6922131"/>
              <a:gd name="connsiteY1" fmla="*/ 0 h 5644993"/>
              <a:gd name="connsiteX2" fmla="*/ 6498656 w 6922131"/>
              <a:gd name="connsiteY2" fmla="*/ 19879 h 5644993"/>
              <a:gd name="connsiteX3" fmla="*/ 6911090 w 6922131"/>
              <a:gd name="connsiteY3" fmla="*/ 969026 h 5644993"/>
              <a:gd name="connsiteX4" fmla="*/ 6911090 w 6922131"/>
              <a:gd name="connsiteY4" fmla="*/ 4685907 h 5644993"/>
              <a:gd name="connsiteX5" fmla="*/ 5952004 w 6922131"/>
              <a:gd name="connsiteY5" fmla="*/ 5644993 h 5644993"/>
              <a:gd name="connsiteX6" fmla="*/ 415883 w 6922131"/>
              <a:gd name="connsiteY6" fmla="*/ 5644993 h 5644993"/>
              <a:gd name="connsiteX7" fmla="*/ 13389 w 6922131"/>
              <a:gd name="connsiteY7" fmla="*/ 4685907 h 5644993"/>
              <a:gd name="connsiteX8" fmla="*/ 13389 w 6922131"/>
              <a:gd name="connsiteY8" fmla="*/ 969026 h 5644993"/>
              <a:gd name="connsiteX0" fmla="*/ 13389 w 6922131"/>
              <a:gd name="connsiteY0" fmla="*/ 969026 h 5644993"/>
              <a:gd name="connsiteX1" fmla="*/ 445701 w 6922131"/>
              <a:gd name="connsiteY1" fmla="*/ 0 h 5644993"/>
              <a:gd name="connsiteX2" fmla="*/ 6498656 w 6922131"/>
              <a:gd name="connsiteY2" fmla="*/ 19879 h 5644993"/>
              <a:gd name="connsiteX3" fmla="*/ 6911090 w 6922131"/>
              <a:gd name="connsiteY3" fmla="*/ 969026 h 5644993"/>
              <a:gd name="connsiteX4" fmla="*/ 6911090 w 6922131"/>
              <a:gd name="connsiteY4" fmla="*/ 4685907 h 5644993"/>
              <a:gd name="connsiteX5" fmla="*/ 6439021 w 6922131"/>
              <a:gd name="connsiteY5" fmla="*/ 5625115 h 5644993"/>
              <a:gd name="connsiteX6" fmla="*/ 415883 w 6922131"/>
              <a:gd name="connsiteY6" fmla="*/ 5644993 h 5644993"/>
              <a:gd name="connsiteX7" fmla="*/ 13389 w 6922131"/>
              <a:gd name="connsiteY7" fmla="*/ 4685907 h 5644993"/>
              <a:gd name="connsiteX8" fmla="*/ 13389 w 6922131"/>
              <a:gd name="connsiteY8" fmla="*/ 969026 h 5644993"/>
              <a:gd name="connsiteX0" fmla="*/ 13389 w 6922131"/>
              <a:gd name="connsiteY0" fmla="*/ 969026 h 5654932"/>
              <a:gd name="connsiteX1" fmla="*/ 445701 w 6922131"/>
              <a:gd name="connsiteY1" fmla="*/ 0 h 5654932"/>
              <a:gd name="connsiteX2" fmla="*/ 6498656 w 6922131"/>
              <a:gd name="connsiteY2" fmla="*/ 19879 h 5654932"/>
              <a:gd name="connsiteX3" fmla="*/ 6911090 w 6922131"/>
              <a:gd name="connsiteY3" fmla="*/ 969026 h 5654932"/>
              <a:gd name="connsiteX4" fmla="*/ 6911090 w 6922131"/>
              <a:gd name="connsiteY4" fmla="*/ 4685907 h 5654932"/>
              <a:gd name="connsiteX5" fmla="*/ 6439021 w 6922131"/>
              <a:gd name="connsiteY5" fmla="*/ 5654932 h 5654932"/>
              <a:gd name="connsiteX6" fmla="*/ 415883 w 6922131"/>
              <a:gd name="connsiteY6" fmla="*/ 5644993 h 5654932"/>
              <a:gd name="connsiteX7" fmla="*/ 13389 w 6922131"/>
              <a:gd name="connsiteY7" fmla="*/ 4685907 h 5654932"/>
              <a:gd name="connsiteX8" fmla="*/ 13389 w 6922131"/>
              <a:gd name="connsiteY8" fmla="*/ 969026 h 565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2131" h="5654932">
                <a:moveTo>
                  <a:pt x="13389" y="969026"/>
                </a:moveTo>
                <a:cubicBezTo>
                  <a:pt x="13389" y="439337"/>
                  <a:pt x="-83988" y="0"/>
                  <a:pt x="445701" y="0"/>
                </a:cubicBezTo>
                <a:lnTo>
                  <a:pt x="6498656" y="19879"/>
                </a:lnTo>
                <a:cubicBezTo>
                  <a:pt x="7028345" y="19879"/>
                  <a:pt x="6911090" y="439337"/>
                  <a:pt x="6911090" y="969026"/>
                </a:cubicBezTo>
                <a:lnTo>
                  <a:pt x="6911090" y="4685907"/>
                </a:lnTo>
                <a:cubicBezTo>
                  <a:pt x="6911090" y="5215596"/>
                  <a:pt x="6968710" y="5654932"/>
                  <a:pt x="6439021" y="5654932"/>
                </a:cubicBezTo>
                <a:lnTo>
                  <a:pt x="415883" y="5644993"/>
                </a:lnTo>
                <a:cubicBezTo>
                  <a:pt x="-113806" y="5644993"/>
                  <a:pt x="13389" y="5215596"/>
                  <a:pt x="13389" y="4685907"/>
                </a:cubicBezTo>
                <a:lnTo>
                  <a:pt x="13389" y="96902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AA0E45-F068-4718-8A57-E62C1AD50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15" y="2585418"/>
            <a:ext cx="3554044" cy="337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2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F39AF1A8-5D58-4FC6-B93D-A017BE6DD2B0}"/>
              </a:ext>
            </a:extLst>
          </p:cNvPr>
          <p:cNvSpPr/>
          <p:nvPr/>
        </p:nvSpPr>
        <p:spPr>
          <a:xfrm>
            <a:off x="5968169" y="5796374"/>
            <a:ext cx="4183292" cy="441146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wrap="square" lIns="50800" tIns="50800" rIns="50800" bIns="50800">
            <a:spAutoFit/>
          </a:bodyPr>
          <a:lstStyle/>
          <a:p>
            <a:pPr marL="12700" indent="-12700" algn="ctr"/>
            <a:r>
              <a:rPr lang="ru-RU" sz="1100" b="1" dirty="0">
                <a:solidFill>
                  <a:schemeClr val="bg1"/>
                </a:solidFill>
              </a:rPr>
              <a:t>Централизованные Базы данных цифровой геологической информации</a:t>
            </a:r>
          </a:p>
        </p:txBody>
      </p:sp>
      <p:sp>
        <p:nvSpPr>
          <p:cNvPr id="5" name="Чтобы упростить восприятие презентаций Агентства, предложена универсальная схема расположения блоков на слайде.…">
            <a:extLst>
              <a:ext uri="{FF2B5EF4-FFF2-40B4-BE49-F238E27FC236}">
                <a16:creationId xmlns:a16="http://schemas.microsoft.com/office/drawing/2014/main" id="{D356A397-B721-4F76-9292-98DC7A4E3CA4}"/>
              </a:ext>
            </a:extLst>
          </p:cNvPr>
          <p:cNvSpPr txBox="1"/>
          <p:nvPr/>
        </p:nvSpPr>
        <p:spPr>
          <a:xfrm flipV="1">
            <a:off x="8022395" y="1654412"/>
            <a:ext cx="1917737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indent="444500" algn="l">
              <a:spcBef>
                <a:spcPts val="600"/>
              </a:spcBef>
            </a:pPr>
            <a:endParaRPr lang="ru-RU" b="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C415CA1-D395-49AE-AABB-4DCED782F857}"/>
              </a:ext>
            </a:extLst>
          </p:cNvPr>
          <p:cNvSpPr/>
          <p:nvPr/>
        </p:nvSpPr>
        <p:spPr>
          <a:xfrm rot="10800000" flipV="1">
            <a:off x="178702" y="980748"/>
            <a:ext cx="1169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основу концепции технологических решений положен принцип </a:t>
            </a:r>
            <a:r>
              <a:rPr lang="ru-RU" sz="1600" dirty="0">
                <a:solidFill>
                  <a:srgbClr val="002060"/>
                </a:solidFill>
              </a:rPr>
              <a:t>цифрового двойника «</a:t>
            </a:r>
            <a:r>
              <a:rPr lang="en-US" sz="1600" dirty="0">
                <a:solidFill>
                  <a:srgbClr val="002060"/>
                </a:solidFill>
              </a:rPr>
              <a:t>Digital Twin</a:t>
            </a:r>
            <a:r>
              <a:rPr lang="ru-RU" sz="1600" dirty="0">
                <a:solidFill>
                  <a:srgbClr val="002060"/>
                </a:solidFill>
              </a:rPr>
              <a:t>»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как виртуального аналога недр России, позволяющего объединить в единой динамически обновляемой модели геологические данные государственных информационных систем и специализированных информационных ресурсов  Роснедра.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51E676-FC3E-4B70-B55E-03D3C02A695C}"/>
              </a:ext>
            </a:extLst>
          </p:cNvPr>
          <p:cNvSpPr/>
          <p:nvPr/>
        </p:nvSpPr>
        <p:spPr>
          <a:xfrm>
            <a:off x="8490745" y="2158622"/>
            <a:ext cx="353522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>
                <a:solidFill>
                  <a:srgbClr val="002060"/>
                </a:solidFill>
                <a:cs typeface="Arial" panose="020B0604020202020204" pitchFamily="34" charset="0"/>
              </a:rPr>
              <a:t>Цифровые сводные карты масштаба 1:2,5 М: геологическая, тектоническая, четвертичных образований, прогнозно-</a:t>
            </a:r>
            <a:r>
              <a:rPr lang="ru-RU" sz="1100" i="1" dirty="0" err="1">
                <a:solidFill>
                  <a:srgbClr val="002060"/>
                </a:solidFill>
                <a:cs typeface="Arial" panose="020B0604020202020204" pitchFamily="34" charset="0"/>
              </a:rPr>
              <a:t>минерагеническая</a:t>
            </a:r>
            <a:r>
              <a:rPr lang="ru-RU" sz="1100" i="1" dirty="0">
                <a:solidFill>
                  <a:srgbClr val="002060"/>
                </a:solidFill>
                <a:cs typeface="Arial" panose="020B0604020202020204" pitchFamily="34" charset="0"/>
              </a:rPr>
              <a:t>, прогноза и закономерностей размещения на нефть и газ, отдельным видам минерального сырья.</a:t>
            </a:r>
          </a:p>
          <a:p>
            <a:endParaRPr lang="ru-RU" sz="11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ru-RU" sz="1100" i="1" dirty="0">
                <a:solidFill>
                  <a:srgbClr val="002060"/>
                </a:solidFill>
                <a:cs typeface="Arial" panose="020B0604020202020204" pitchFamily="34" charset="0"/>
              </a:rPr>
              <a:t>Цифровые геологические карты масштаба</a:t>
            </a:r>
          </a:p>
          <a:p>
            <a:r>
              <a:rPr lang="ru-RU" sz="1100" i="1" dirty="0">
                <a:solidFill>
                  <a:srgbClr val="002060"/>
                </a:solidFill>
                <a:cs typeface="Arial" panose="020B0604020202020204" pitchFamily="34" charset="0"/>
              </a:rPr>
              <a:t>1: 1000 000, включающие геологическую, четвертичных образований, полезных ископаемых, схему тектонического и минералогического районирования.</a:t>
            </a:r>
          </a:p>
          <a:p>
            <a:endParaRPr lang="ru-RU" sz="11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ru-RU" sz="1100" i="1" dirty="0">
                <a:solidFill>
                  <a:srgbClr val="002060"/>
                </a:solidFill>
                <a:cs typeface="Arial" panose="020B0604020202020204" pitchFamily="34" charset="0"/>
              </a:rPr>
              <a:t>Цифровые геологические карты масштаба</a:t>
            </a:r>
          </a:p>
          <a:p>
            <a:r>
              <a:rPr lang="ru-RU" sz="1100" i="1" dirty="0">
                <a:solidFill>
                  <a:srgbClr val="002060"/>
                </a:solidFill>
                <a:cs typeface="Arial" panose="020B0604020202020204" pitchFamily="34" charset="0"/>
              </a:rPr>
              <a:t>1: 200 000, включающие геологическую, четвертичных образований, полезных ископаемых, схему тектонического и минералогического районирования, перспективные участки недр.</a:t>
            </a:r>
          </a:p>
          <a:p>
            <a:endParaRPr lang="ru-RU" sz="11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ru-RU" sz="1100" i="1" dirty="0">
                <a:solidFill>
                  <a:srgbClr val="002060"/>
                </a:solidFill>
                <a:cs typeface="Arial" panose="020B0604020202020204" pitchFamily="34" charset="0"/>
              </a:rPr>
              <a:t>Цифровые геологические карты масштаба  1: 50 000 и 1: 25 000, перспективные участки  недр для постановки поисковых работ и лицензирования.</a:t>
            </a:r>
          </a:p>
        </p:txBody>
      </p:sp>
      <p:sp>
        <p:nvSpPr>
          <p:cNvPr id="8" name="Чтобы упростить восприятие презентаций Агентства, предложена универсальная схема расположения блоков на слайде.…">
            <a:extLst>
              <a:ext uri="{FF2B5EF4-FFF2-40B4-BE49-F238E27FC236}">
                <a16:creationId xmlns:a16="http://schemas.microsoft.com/office/drawing/2014/main" id="{0526005E-46F3-4886-9AB3-501579F2CCE6}"/>
              </a:ext>
            </a:extLst>
          </p:cNvPr>
          <p:cNvSpPr txBox="1"/>
          <p:nvPr/>
        </p:nvSpPr>
        <p:spPr>
          <a:xfrm>
            <a:off x="199968" y="1928703"/>
            <a:ext cx="2500703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indent="444500" algn="l">
              <a:spcBef>
                <a:spcPts val="600"/>
              </a:spcBef>
              <a:defRPr sz="3600" b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pPr indent="0" algn="just">
              <a:spcBef>
                <a:spcPts val="0"/>
              </a:spcBef>
            </a:pPr>
            <a:r>
              <a:rPr lang="ru-RU" sz="1600" dirty="0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Техническая реализация базируется на </a:t>
            </a:r>
            <a:r>
              <a:rPr lang="ru-RU" sz="1600" dirty="0" err="1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последова</a:t>
            </a:r>
            <a:r>
              <a:rPr lang="ru-RU" sz="1600" dirty="0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-тельном иерархическом объединении </a:t>
            </a:r>
            <a:r>
              <a:rPr lang="ru-RU" sz="1600" dirty="0" err="1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распреде</a:t>
            </a:r>
            <a:r>
              <a:rPr lang="ru-RU" sz="1600" dirty="0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-ленных информационных потоков, формируемых при полевом геологи-</a:t>
            </a:r>
            <a:r>
              <a:rPr lang="ru-RU" sz="1600" dirty="0" err="1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ческом</a:t>
            </a:r>
            <a:r>
              <a:rPr lang="ru-RU" sz="1600" dirty="0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 изучении, их </a:t>
            </a:r>
            <a:r>
              <a:rPr lang="ru-RU" sz="1600" dirty="0" err="1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обоб-щении</a:t>
            </a:r>
            <a:r>
              <a:rPr lang="ru-RU" sz="1600" dirty="0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 в рамках специализированных баз данных и </a:t>
            </a:r>
            <a:r>
              <a:rPr lang="ru-RU" sz="1600" dirty="0" err="1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информацион-ных</a:t>
            </a:r>
            <a:r>
              <a:rPr lang="ru-RU" sz="1600" dirty="0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 систем, и дальнейшей интеграции этих данных в едином геолого-</a:t>
            </a:r>
            <a:r>
              <a:rPr lang="ru-RU" sz="1600" dirty="0" err="1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картогра</a:t>
            </a:r>
            <a:r>
              <a:rPr lang="ru-RU" sz="1600" dirty="0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ru-RU" sz="1600" dirty="0" err="1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фической</a:t>
            </a:r>
            <a:r>
              <a:rPr lang="ru-RU" sz="1600" dirty="0">
                <a:solidFill>
                  <a:srgbClr val="3C4249"/>
                </a:solidFill>
                <a:latin typeface="+mn-lt"/>
                <a:cs typeface="Arial" panose="020B0604020202020204" pitchFamily="34" charset="0"/>
              </a:rPr>
              <a:t> модели.</a:t>
            </a:r>
            <a:endParaRPr sz="1600" dirty="0">
              <a:solidFill>
                <a:srgbClr val="3C4249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9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882502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D51D0A-A024-4DDB-B480-B0D2A5A18DD6}"/>
              </a:ext>
            </a:extLst>
          </p:cNvPr>
          <p:cNvSpPr txBox="1"/>
          <p:nvPr/>
        </p:nvSpPr>
        <p:spPr>
          <a:xfrm>
            <a:off x="225423" y="366699"/>
            <a:ext cx="518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«ЦИФРОВОЙ ДВОЙНИК НЕДР РОССИИ»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8007768" y="2725720"/>
            <a:ext cx="475324" cy="212530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8002341" y="3572613"/>
            <a:ext cx="475324" cy="212530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7989261" y="4443138"/>
            <a:ext cx="475324" cy="212530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7994155" y="5212088"/>
            <a:ext cx="475324" cy="212530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2825586" y="1882687"/>
            <a:ext cx="5401337" cy="4430389"/>
            <a:chOff x="2876124" y="1950876"/>
            <a:chExt cx="5401337" cy="443038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EFA35050-B21E-49CA-94BB-5D869333D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1861"/>
            <a:stretch/>
          </p:blipFill>
          <p:spPr>
            <a:xfrm>
              <a:off x="2876124" y="1950876"/>
              <a:ext cx="5401337" cy="3535524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l="39386" t="30769" r="38333" b="24372"/>
            <a:stretch/>
          </p:blipFill>
          <p:spPr>
            <a:xfrm>
              <a:off x="4310743" y="5574344"/>
              <a:ext cx="739921" cy="806921"/>
            </a:xfrm>
            <a:prstGeom prst="rect">
              <a:avLst/>
            </a:prstGeom>
          </p:spPr>
        </p:pic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6730094" y="5406571"/>
              <a:ext cx="1462" cy="167546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4643491" y="5120469"/>
              <a:ext cx="0" cy="422881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"/>
            <a:srcRect l="39386" t="30769" r="38333" b="24372"/>
            <a:stretch/>
          </p:blipFill>
          <p:spPr>
            <a:xfrm>
              <a:off x="5400831" y="5543350"/>
              <a:ext cx="739921" cy="806921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/>
            <a:srcRect l="39386" t="30769" r="38333" b="24372"/>
            <a:stretch/>
          </p:blipFill>
          <p:spPr>
            <a:xfrm>
              <a:off x="6360133" y="5571264"/>
              <a:ext cx="739921" cy="8069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310050" y="6114409"/>
              <a:ext cx="4267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b="1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ЦБД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75464" y="6093996"/>
              <a:ext cx="4267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b="1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ЦБД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46842" y="6118060"/>
              <a:ext cx="4267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b="1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ЦБД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706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15986AF-8B61-48EC-8775-D17FA3EC21E8}"/>
              </a:ext>
            </a:extLst>
          </p:cNvPr>
          <p:cNvSpPr txBox="1">
            <a:spLocks/>
          </p:cNvSpPr>
          <p:nvPr/>
        </p:nvSpPr>
        <p:spPr>
          <a:xfrm>
            <a:off x="11431416" y="6434691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chemeClr val="bg1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Чтобы упростить восприятие презентаций Агентства, предложена универсальная схема расположения блоков на слайде.…">
            <a:extLst>
              <a:ext uri="{FF2B5EF4-FFF2-40B4-BE49-F238E27FC236}">
                <a16:creationId xmlns:a16="http://schemas.microsoft.com/office/drawing/2014/main" id="{D356A397-B721-4F76-9292-98DC7A4E3CA4}"/>
              </a:ext>
            </a:extLst>
          </p:cNvPr>
          <p:cNvSpPr txBox="1"/>
          <p:nvPr/>
        </p:nvSpPr>
        <p:spPr>
          <a:xfrm flipV="1">
            <a:off x="8022395" y="1654412"/>
            <a:ext cx="1917737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indent="444500" algn="l">
              <a:spcBef>
                <a:spcPts val="600"/>
              </a:spcBef>
            </a:pPr>
            <a:endParaRPr lang="ru-RU" b="0" dirty="0">
              <a:solidFill>
                <a:srgbClr val="002060"/>
              </a:solidFill>
            </a:endParaRPr>
          </a:p>
        </p:txBody>
      </p:sp>
      <p:sp>
        <p:nvSpPr>
          <p:cNvPr id="9" name="梯形 77">
            <a:extLst>
              <a:ext uri="{FF2B5EF4-FFF2-40B4-BE49-F238E27FC236}">
                <a16:creationId xmlns:a16="http://schemas.microsoft.com/office/drawing/2014/main" id="{22001525-3502-4179-A67D-E7F055F510E1}"/>
              </a:ext>
            </a:extLst>
          </p:cNvPr>
          <p:cNvSpPr/>
          <p:nvPr/>
        </p:nvSpPr>
        <p:spPr>
          <a:xfrm rot="16200000">
            <a:off x="-1099845" y="2829586"/>
            <a:ext cx="4574682" cy="1961580"/>
          </a:xfrm>
          <a:prstGeom prst="trapezoid">
            <a:avLst>
              <a:gd name="adj" fmla="val 9948"/>
            </a:avLst>
          </a:prstGeom>
          <a:solidFill>
            <a:srgbClr val="FDFDF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梯形 78">
            <a:extLst>
              <a:ext uri="{FF2B5EF4-FFF2-40B4-BE49-F238E27FC236}">
                <a16:creationId xmlns:a16="http://schemas.microsoft.com/office/drawing/2014/main" id="{D3E64257-6B3F-4393-9167-8C24E86ECDDD}"/>
              </a:ext>
            </a:extLst>
          </p:cNvPr>
          <p:cNvSpPr/>
          <p:nvPr/>
        </p:nvSpPr>
        <p:spPr>
          <a:xfrm rot="5400000" flipH="1">
            <a:off x="860744" y="2829586"/>
            <a:ext cx="4574682" cy="1961580"/>
          </a:xfrm>
          <a:prstGeom prst="trapezoid">
            <a:avLst>
              <a:gd name="adj" fmla="val 11105"/>
            </a:avLst>
          </a:prstGeom>
          <a:solidFill>
            <a:srgbClr val="E8E8E8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梯形 79">
            <a:extLst>
              <a:ext uri="{FF2B5EF4-FFF2-40B4-BE49-F238E27FC236}">
                <a16:creationId xmlns:a16="http://schemas.microsoft.com/office/drawing/2014/main" id="{413B35B4-AC64-4977-84F0-B778A9DE7183}"/>
              </a:ext>
            </a:extLst>
          </p:cNvPr>
          <p:cNvSpPr/>
          <p:nvPr/>
        </p:nvSpPr>
        <p:spPr>
          <a:xfrm rot="16200000">
            <a:off x="2822321" y="2829586"/>
            <a:ext cx="4574682" cy="1961580"/>
          </a:xfrm>
          <a:prstGeom prst="trapezoid">
            <a:avLst>
              <a:gd name="adj" fmla="val 11105"/>
            </a:avLst>
          </a:prstGeom>
          <a:solidFill>
            <a:srgbClr val="FDFDF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DBAAA9-40CA-4E92-952B-05C5CD7F6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94" y="1860514"/>
            <a:ext cx="1689452" cy="3938216"/>
          </a:xfrm>
          <a:prstGeom prst="rect">
            <a:avLst/>
          </a:prstGeom>
        </p:spPr>
      </p:pic>
      <p:grpSp>
        <p:nvGrpSpPr>
          <p:cNvPr id="13" name="组合 83">
            <a:extLst>
              <a:ext uri="{FF2B5EF4-FFF2-40B4-BE49-F238E27FC236}">
                <a16:creationId xmlns:a16="http://schemas.microsoft.com/office/drawing/2014/main" id="{F05092CF-A128-44B3-9237-6E8D19E63D4E}"/>
              </a:ext>
            </a:extLst>
          </p:cNvPr>
          <p:cNvGrpSpPr/>
          <p:nvPr/>
        </p:nvGrpSpPr>
        <p:grpSpPr>
          <a:xfrm>
            <a:off x="1698730" y="1541076"/>
            <a:ext cx="179504" cy="605138"/>
            <a:chOff x="5695240" y="977137"/>
            <a:chExt cx="625516" cy="1096651"/>
          </a:xfrm>
          <a:scene3d>
            <a:camera prst="orthographicFront">
              <a:rot lat="600000" lon="20399993" rev="0"/>
            </a:camera>
            <a:lightRig rig="threePt" dir="t"/>
          </a:scene3d>
        </p:grpSpPr>
        <p:sp>
          <p:nvSpPr>
            <p:cNvPr id="14" name="任意多边形 84">
              <a:extLst>
                <a:ext uri="{FF2B5EF4-FFF2-40B4-BE49-F238E27FC236}">
                  <a16:creationId xmlns:a16="http://schemas.microsoft.com/office/drawing/2014/main" id="{E55E01F1-0A0E-4639-A209-C746E58E871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533884" y="1302921"/>
              <a:ext cx="923924" cy="527529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solidFill>
              <a:srgbClr val="01A9BB"/>
            </a:solidFill>
            <a:ln w="25400">
              <a:noFill/>
            </a:ln>
            <a:effectLst>
              <a:outerShdw blurRad="215900" dist="76200" dir="2700000" algn="tl" rotWithShape="0">
                <a:prstClr val="black">
                  <a:alpha val="37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任意多边形 85">
              <a:extLst>
                <a:ext uri="{FF2B5EF4-FFF2-40B4-BE49-F238E27FC236}">
                  <a16:creationId xmlns:a16="http://schemas.microsoft.com/office/drawing/2014/main" id="{1C263D96-A0DF-4F48-8B9A-3B664657275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459672" y="1212705"/>
              <a:ext cx="1096651" cy="625516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gradFill>
              <a:gsLst>
                <a:gs pos="29000">
                  <a:srgbClr val="FB9E14"/>
                </a:gs>
                <a:gs pos="100000">
                  <a:srgbClr val="FEB243"/>
                </a:gs>
                <a:gs pos="0">
                  <a:srgbClr val="F49100"/>
                </a:gs>
              </a:gsLst>
              <a:lin ang="0" scaled="0"/>
            </a:gradFill>
            <a:ln w="25400">
              <a:gradFill>
                <a:gsLst>
                  <a:gs pos="38000">
                    <a:srgbClr val="FB9E14"/>
                  </a:gs>
                  <a:gs pos="0">
                    <a:srgbClr val="F69200"/>
                  </a:gs>
                  <a:gs pos="100000">
                    <a:srgbClr val="FEC26A"/>
                  </a:gs>
                </a:gsLst>
                <a:lin ang="0" scaled="0"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F63979C-50FC-4C74-874D-1D3E4E4C4B9B}"/>
              </a:ext>
            </a:extLst>
          </p:cNvPr>
          <p:cNvSpPr txBox="1"/>
          <p:nvPr/>
        </p:nvSpPr>
        <p:spPr>
          <a:xfrm rot="16200000">
            <a:off x="-74899" y="3710318"/>
            <a:ext cx="4281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i="1" dirty="0">
                <a:solidFill>
                  <a:srgbClr val="3C4249"/>
                </a:solidFill>
              </a:rPr>
              <a:t>Используются технологии веб-доступа и обработки данных</a:t>
            </a:r>
          </a:p>
        </p:txBody>
      </p:sp>
      <p:sp>
        <p:nvSpPr>
          <p:cNvPr id="18" name="Параллелограмм 148">
            <a:extLst>
              <a:ext uri="{FF2B5EF4-FFF2-40B4-BE49-F238E27FC236}">
                <a16:creationId xmlns:a16="http://schemas.microsoft.com/office/drawing/2014/main" id="{9C8AFE60-2AA4-4120-B69E-3837E81B1FB0}"/>
              </a:ext>
            </a:extLst>
          </p:cNvPr>
          <p:cNvSpPr/>
          <p:nvPr/>
        </p:nvSpPr>
        <p:spPr>
          <a:xfrm>
            <a:off x="2207048" y="1676992"/>
            <a:ext cx="1636291" cy="4266765"/>
          </a:xfrm>
          <a:custGeom>
            <a:avLst/>
            <a:gdLst>
              <a:gd name="connsiteX0" fmla="*/ 0 w 2304234"/>
              <a:gd name="connsiteY0" fmla="*/ 4191691 h 4191691"/>
              <a:gd name="connsiteX1" fmla="*/ 576059 w 2304234"/>
              <a:gd name="connsiteY1" fmla="*/ 0 h 4191691"/>
              <a:gd name="connsiteX2" fmla="*/ 2304234 w 2304234"/>
              <a:gd name="connsiteY2" fmla="*/ 0 h 4191691"/>
              <a:gd name="connsiteX3" fmla="*/ 1728176 w 2304234"/>
              <a:gd name="connsiteY3" fmla="*/ 4191691 h 4191691"/>
              <a:gd name="connsiteX4" fmla="*/ 0 w 2304234"/>
              <a:gd name="connsiteY4" fmla="*/ 4191691 h 4191691"/>
              <a:gd name="connsiteX0" fmla="*/ 0 w 2304234"/>
              <a:gd name="connsiteY0" fmla="*/ 4408260 h 4408260"/>
              <a:gd name="connsiteX1" fmla="*/ 636217 w 2304234"/>
              <a:gd name="connsiteY1" fmla="*/ 0 h 4408260"/>
              <a:gd name="connsiteX2" fmla="*/ 2304234 w 2304234"/>
              <a:gd name="connsiteY2" fmla="*/ 216569 h 4408260"/>
              <a:gd name="connsiteX3" fmla="*/ 1728176 w 2304234"/>
              <a:gd name="connsiteY3" fmla="*/ 4408260 h 4408260"/>
              <a:gd name="connsiteX4" fmla="*/ 0 w 2304234"/>
              <a:gd name="connsiteY4" fmla="*/ 4408260 h 4408260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222850 w 1798908"/>
              <a:gd name="connsiteY3" fmla="*/ 4408260 h 4528576"/>
              <a:gd name="connsiteX4" fmla="*/ 0 w 1798908"/>
              <a:gd name="connsiteY4" fmla="*/ 4528576 h 4528576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788334 w 1798908"/>
              <a:gd name="connsiteY3" fmla="*/ 4396228 h 4528576"/>
              <a:gd name="connsiteX4" fmla="*/ 0 w 1798908"/>
              <a:gd name="connsiteY4" fmla="*/ 4528576 h 4528576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776303 w 1798908"/>
              <a:gd name="connsiteY3" fmla="*/ 4227786 h 4528576"/>
              <a:gd name="connsiteX4" fmla="*/ 0 w 1798908"/>
              <a:gd name="connsiteY4" fmla="*/ 4528576 h 4528576"/>
              <a:gd name="connsiteX0" fmla="*/ 133804 w 1668017"/>
              <a:gd name="connsiteY0" fmla="*/ 4420292 h 4420292"/>
              <a:gd name="connsiteX1" fmla="*/ 0 w 1668017"/>
              <a:gd name="connsiteY1" fmla="*/ 0 h 4420292"/>
              <a:gd name="connsiteX2" fmla="*/ 1668017 w 1668017"/>
              <a:gd name="connsiteY2" fmla="*/ 216569 h 4420292"/>
              <a:gd name="connsiteX3" fmla="*/ 1645412 w 1668017"/>
              <a:gd name="connsiteY3" fmla="*/ 4227786 h 4420292"/>
              <a:gd name="connsiteX4" fmla="*/ 133804 w 1668017"/>
              <a:gd name="connsiteY4" fmla="*/ 4420292 h 4420292"/>
              <a:gd name="connsiteX0" fmla="*/ 0 w 1702655"/>
              <a:gd name="connsiteY0" fmla="*/ 4336071 h 4336071"/>
              <a:gd name="connsiteX1" fmla="*/ 34638 w 1702655"/>
              <a:gd name="connsiteY1" fmla="*/ 0 h 4336071"/>
              <a:gd name="connsiteX2" fmla="*/ 1702655 w 1702655"/>
              <a:gd name="connsiteY2" fmla="*/ 216569 h 4336071"/>
              <a:gd name="connsiteX3" fmla="*/ 1680050 w 1702655"/>
              <a:gd name="connsiteY3" fmla="*/ 4227786 h 4336071"/>
              <a:gd name="connsiteX4" fmla="*/ 0 w 1702655"/>
              <a:gd name="connsiteY4" fmla="*/ 4336071 h 4336071"/>
              <a:gd name="connsiteX0" fmla="*/ 0 w 1702655"/>
              <a:gd name="connsiteY0" fmla="*/ 4432323 h 4432323"/>
              <a:gd name="connsiteX1" fmla="*/ 34638 w 1702655"/>
              <a:gd name="connsiteY1" fmla="*/ 0 h 4432323"/>
              <a:gd name="connsiteX2" fmla="*/ 1702655 w 1702655"/>
              <a:gd name="connsiteY2" fmla="*/ 216569 h 4432323"/>
              <a:gd name="connsiteX3" fmla="*/ 1680050 w 1702655"/>
              <a:gd name="connsiteY3" fmla="*/ 4227786 h 4432323"/>
              <a:gd name="connsiteX4" fmla="*/ 0 w 1702655"/>
              <a:gd name="connsiteY4" fmla="*/ 4432323 h 443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2655" h="4432323">
                <a:moveTo>
                  <a:pt x="0" y="4432323"/>
                </a:moveTo>
                <a:lnTo>
                  <a:pt x="34638" y="0"/>
                </a:lnTo>
                <a:lnTo>
                  <a:pt x="1702655" y="216569"/>
                </a:lnTo>
                <a:cubicBezTo>
                  <a:pt x="1699130" y="1609789"/>
                  <a:pt x="1683575" y="2834566"/>
                  <a:pt x="1680050" y="4227786"/>
                </a:cubicBezTo>
                <a:lnTo>
                  <a:pt x="0" y="4432323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DDB9EC-4408-4F1E-9DF2-4D586056A1C4}"/>
              </a:ext>
            </a:extLst>
          </p:cNvPr>
          <p:cNvSpPr txBox="1"/>
          <p:nvPr/>
        </p:nvSpPr>
        <p:spPr>
          <a:xfrm rot="16200000">
            <a:off x="2218289" y="3910164"/>
            <a:ext cx="354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i="1" dirty="0">
                <a:solidFill>
                  <a:srgbClr val="585D63"/>
                </a:solidFill>
              </a:rPr>
              <a:t>Прогнозно-</a:t>
            </a:r>
            <a:r>
              <a:rPr lang="ru-RU" sz="900" i="1" dirty="0" err="1">
                <a:solidFill>
                  <a:srgbClr val="585D63"/>
                </a:solidFill>
              </a:rPr>
              <a:t>минерагеническая</a:t>
            </a:r>
            <a:r>
              <a:rPr lang="ru-RU" sz="900" i="1" dirty="0">
                <a:solidFill>
                  <a:srgbClr val="585D63"/>
                </a:solidFill>
              </a:rPr>
              <a:t> карта Российской Федерации</a:t>
            </a:r>
          </a:p>
          <a:p>
            <a:pPr algn="just"/>
            <a:r>
              <a:rPr lang="ru-RU" sz="900" i="1" dirty="0">
                <a:solidFill>
                  <a:srgbClr val="585D63"/>
                </a:solidFill>
              </a:rPr>
              <a:t>и ее континентального шельфа масштаба 1:2,5М</a:t>
            </a:r>
          </a:p>
        </p:txBody>
      </p:sp>
      <p:sp>
        <p:nvSpPr>
          <p:cNvPr id="20" name="Параллелограмм 148">
            <a:extLst>
              <a:ext uri="{FF2B5EF4-FFF2-40B4-BE49-F238E27FC236}">
                <a16:creationId xmlns:a16="http://schemas.microsoft.com/office/drawing/2014/main" id="{60AC020C-8DFF-4480-B411-BE636808FC9E}"/>
              </a:ext>
            </a:extLst>
          </p:cNvPr>
          <p:cNvSpPr/>
          <p:nvPr/>
        </p:nvSpPr>
        <p:spPr>
          <a:xfrm>
            <a:off x="4159452" y="1642821"/>
            <a:ext cx="1615407" cy="4313093"/>
          </a:xfrm>
          <a:custGeom>
            <a:avLst/>
            <a:gdLst>
              <a:gd name="connsiteX0" fmla="*/ 0 w 2304234"/>
              <a:gd name="connsiteY0" fmla="*/ 4191691 h 4191691"/>
              <a:gd name="connsiteX1" fmla="*/ 576059 w 2304234"/>
              <a:gd name="connsiteY1" fmla="*/ 0 h 4191691"/>
              <a:gd name="connsiteX2" fmla="*/ 2304234 w 2304234"/>
              <a:gd name="connsiteY2" fmla="*/ 0 h 4191691"/>
              <a:gd name="connsiteX3" fmla="*/ 1728176 w 2304234"/>
              <a:gd name="connsiteY3" fmla="*/ 4191691 h 4191691"/>
              <a:gd name="connsiteX4" fmla="*/ 0 w 2304234"/>
              <a:gd name="connsiteY4" fmla="*/ 4191691 h 4191691"/>
              <a:gd name="connsiteX0" fmla="*/ 0 w 2304234"/>
              <a:gd name="connsiteY0" fmla="*/ 4408260 h 4408260"/>
              <a:gd name="connsiteX1" fmla="*/ 636217 w 2304234"/>
              <a:gd name="connsiteY1" fmla="*/ 0 h 4408260"/>
              <a:gd name="connsiteX2" fmla="*/ 2304234 w 2304234"/>
              <a:gd name="connsiteY2" fmla="*/ 216569 h 4408260"/>
              <a:gd name="connsiteX3" fmla="*/ 1728176 w 2304234"/>
              <a:gd name="connsiteY3" fmla="*/ 4408260 h 4408260"/>
              <a:gd name="connsiteX4" fmla="*/ 0 w 2304234"/>
              <a:gd name="connsiteY4" fmla="*/ 4408260 h 4408260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222850 w 1798908"/>
              <a:gd name="connsiteY3" fmla="*/ 4408260 h 4528576"/>
              <a:gd name="connsiteX4" fmla="*/ 0 w 1798908"/>
              <a:gd name="connsiteY4" fmla="*/ 4528576 h 4528576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788334 w 1798908"/>
              <a:gd name="connsiteY3" fmla="*/ 4396228 h 4528576"/>
              <a:gd name="connsiteX4" fmla="*/ 0 w 1798908"/>
              <a:gd name="connsiteY4" fmla="*/ 4528576 h 4528576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776303 w 1798908"/>
              <a:gd name="connsiteY3" fmla="*/ 4227786 h 4528576"/>
              <a:gd name="connsiteX4" fmla="*/ 0 w 1798908"/>
              <a:gd name="connsiteY4" fmla="*/ 4528576 h 4528576"/>
              <a:gd name="connsiteX0" fmla="*/ 133804 w 1668017"/>
              <a:gd name="connsiteY0" fmla="*/ 4420292 h 4420292"/>
              <a:gd name="connsiteX1" fmla="*/ 0 w 1668017"/>
              <a:gd name="connsiteY1" fmla="*/ 0 h 4420292"/>
              <a:gd name="connsiteX2" fmla="*/ 1668017 w 1668017"/>
              <a:gd name="connsiteY2" fmla="*/ 216569 h 4420292"/>
              <a:gd name="connsiteX3" fmla="*/ 1645412 w 1668017"/>
              <a:gd name="connsiteY3" fmla="*/ 4227786 h 4420292"/>
              <a:gd name="connsiteX4" fmla="*/ 133804 w 1668017"/>
              <a:gd name="connsiteY4" fmla="*/ 4420292 h 4420292"/>
              <a:gd name="connsiteX0" fmla="*/ 0 w 1702655"/>
              <a:gd name="connsiteY0" fmla="*/ 4336071 h 4336071"/>
              <a:gd name="connsiteX1" fmla="*/ 34638 w 1702655"/>
              <a:gd name="connsiteY1" fmla="*/ 0 h 4336071"/>
              <a:gd name="connsiteX2" fmla="*/ 1702655 w 1702655"/>
              <a:gd name="connsiteY2" fmla="*/ 216569 h 4336071"/>
              <a:gd name="connsiteX3" fmla="*/ 1680050 w 1702655"/>
              <a:gd name="connsiteY3" fmla="*/ 4227786 h 4336071"/>
              <a:gd name="connsiteX4" fmla="*/ 0 w 1702655"/>
              <a:gd name="connsiteY4" fmla="*/ 4336071 h 4336071"/>
              <a:gd name="connsiteX0" fmla="*/ 0 w 1702655"/>
              <a:gd name="connsiteY0" fmla="*/ 4432323 h 4432323"/>
              <a:gd name="connsiteX1" fmla="*/ 34638 w 1702655"/>
              <a:gd name="connsiteY1" fmla="*/ 0 h 4432323"/>
              <a:gd name="connsiteX2" fmla="*/ 1702655 w 1702655"/>
              <a:gd name="connsiteY2" fmla="*/ 216569 h 4432323"/>
              <a:gd name="connsiteX3" fmla="*/ 1680050 w 1702655"/>
              <a:gd name="connsiteY3" fmla="*/ 4227786 h 4432323"/>
              <a:gd name="connsiteX4" fmla="*/ 0 w 1702655"/>
              <a:gd name="connsiteY4" fmla="*/ 4432323 h 4432323"/>
              <a:gd name="connsiteX0" fmla="*/ 0 w 1690624"/>
              <a:gd name="connsiteY0" fmla="*/ 4564670 h 4564670"/>
              <a:gd name="connsiteX1" fmla="*/ 34638 w 1690624"/>
              <a:gd name="connsiteY1" fmla="*/ 132347 h 4564670"/>
              <a:gd name="connsiteX2" fmla="*/ 1690624 w 1690624"/>
              <a:gd name="connsiteY2" fmla="*/ 0 h 4564670"/>
              <a:gd name="connsiteX3" fmla="*/ 1680050 w 1690624"/>
              <a:gd name="connsiteY3" fmla="*/ 4360133 h 4564670"/>
              <a:gd name="connsiteX4" fmla="*/ 0 w 1690624"/>
              <a:gd name="connsiteY4" fmla="*/ 4564670 h 4564670"/>
              <a:gd name="connsiteX0" fmla="*/ 0 w 1690624"/>
              <a:gd name="connsiteY0" fmla="*/ 4564670 h 4564670"/>
              <a:gd name="connsiteX1" fmla="*/ 34638 w 1690624"/>
              <a:gd name="connsiteY1" fmla="*/ 216568 h 4564670"/>
              <a:gd name="connsiteX2" fmla="*/ 1690624 w 1690624"/>
              <a:gd name="connsiteY2" fmla="*/ 0 h 4564670"/>
              <a:gd name="connsiteX3" fmla="*/ 1680050 w 1690624"/>
              <a:gd name="connsiteY3" fmla="*/ 4360133 h 4564670"/>
              <a:gd name="connsiteX4" fmla="*/ 0 w 1690624"/>
              <a:gd name="connsiteY4" fmla="*/ 4564670 h 4564670"/>
              <a:gd name="connsiteX0" fmla="*/ 0 w 1692956"/>
              <a:gd name="connsiteY0" fmla="*/ 4564670 h 4564670"/>
              <a:gd name="connsiteX1" fmla="*/ 34638 w 1692956"/>
              <a:gd name="connsiteY1" fmla="*/ 216568 h 4564670"/>
              <a:gd name="connsiteX2" fmla="*/ 1690624 w 1692956"/>
              <a:gd name="connsiteY2" fmla="*/ 0 h 4564670"/>
              <a:gd name="connsiteX3" fmla="*/ 1692082 w 1692956"/>
              <a:gd name="connsiteY3" fmla="*/ 4480449 h 4564670"/>
              <a:gd name="connsiteX4" fmla="*/ 0 w 1692956"/>
              <a:gd name="connsiteY4" fmla="*/ 4564670 h 4564670"/>
              <a:gd name="connsiteX0" fmla="*/ 0 w 1680924"/>
              <a:gd name="connsiteY0" fmla="*/ 4287944 h 4480449"/>
              <a:gd name="connsiteX1" fmla="*/ 22606 w 1680924"/>
              <a:gd name="connsiteY1" fmla="*/ 216568 h 4480449"/>
              <a:gd name="connsiteX2" fmla="*/ 1678592 w 1680924"/>
              <a:gd name="connsiteY2" fmla="*/ 0 h 4480449"/>
              <a:gd name="connsiteX3" fmla="*/ 1680050 w 1680924"/>
              <a:gd name="connsiteY3" fmla="*/ 4480449 h 4480449"/>
              <a:gd name="connsiteX4" fmla="*/ 0 w 1680924"/>
              <a:gd name="connsiteY4" fmla="*/ 4287944 h 4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924" h="4480449">
                <a:moveTo>
                  <a:pt x="0" y="4287944"/>
                </a:moveTo>
                <a:lnTo>
                  <a:pt x="22606" y="216568"/>
                </a:lnTo>
                <a:lnTo>
                  <a:pt x="1678592" y="0"/>
                </a:lnTo>
                <a:cubicBezTo>
                  <a:pt x="1675067" y="1393220"/>
                  <a:pt x="1683575" y="3087229"/>
                  <a:pt x="1680050" y="4480449"/>
                </a:cubicBezTo>
                <a:lnTo>
                  <a:pt x="0" y="4287944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7DE735-B1EE-425F-AEB6-CF4B041FA6C0}"/>
              </a:ext>
            </a:extLst>
          </p:cNvPr>
          <p:cNvSpPr txBox="1"/>
          <p:nvPr/>
        </p:nvSpPr>
        <p:spPr>
          <a:xfrm rot="16200000">
            <a:off x="4264943" y="4182085"/>
            <a:ext cx="3323519" cy="354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i="1" dirty="0">
                <a:solidFill>
                  <a:srgbClr val="585D63"/>
                </a:solidFill>
              </a:rPr>
              <a:t>Карта четвертичных образований территории Российской Федерации и прилегающих акваторий масштаба 1:2,5М</a:t>
            </a:r>
          </a:p>
        </p:txBody>
      </p:sp>
      <p:sp>
        <p:nvSpPr>
          <p:cNvPr id="22" name="梯形 78">
            <a:extLst>
              <a:ext uri="{FF2B5EF4-FFF2-40B4-BE49-F238E27FC236}">
                <a16:creationId xmlns:a16="http://schemas.microsoft.com/office/drawing/2014/main" id="{9A0D31F3-41E2-4DDD-864E-5A53763CB625}"/>
              </a:ext>
            </a:extLst>
          </p:cNvPr>
          <p:cNvSpPr/>
          <p:nvPr/>
        </p:nvSpPr>
        <p:spPr>
          <a:xfrm rot="5400000" flipH="1">
            <a:off x="4793416" y="2821542"/>
            <a:ext cx="4574682" cy="1961580"/>
          </a:xfrm>
          <a:prstGeom prst="trapezoid">
            <a:avLst>
              <a:gd name="adj" fmla="val 11105"/>
            </a:avLst>
          </a:prstGeom>
          <a:solidFill>
            <a:srgbClr val="E8E8E8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86">
            <a:extLst>
              <a:ext uri="{FF2B5EF4-FFF2-40B4-BE49-F238E27FC236}">
                <a16:creationId xmlns:a16="http://schemas.microsoft.com/office/drawing/2014/main" id="{7072E662-D4EC-4B0A-AD5E-E549172668F1}"/>
              </a:ext>
            </a:extLst>
          </p:cNvPr>
          <p:cNvGrpSpPr/>
          <p:nvPr/>
        </p:nvGrpSpPr>
        <p:grpSpPr>
          <a:xfrm>
            <a:off x="3796571" y="1717381"/>
            <a:ext cx="230236" cy="573293"/>
            <a:chOff x="5695240" y="977137"/>
            <a:chExt cx="625516" cy="1096651"/>
          </a:xfrm>
          <a:scene3d>
            <a:camera prst="orthographicFront">
              <a:rot lat="20944032" lon="19239453" rev="161931"/>
            </a:camera>
            <a:lightRig rig="threePt" dir="t"/>
          </a:scene3d>
        </p:grpSpPr>
        <p:sp>
          <p:nvSpPr>
            <p:cNvPr id="24" name="任意多边形 87">
              <a:extLst>
                <a:ext uri="{FF2B5EF4-FFF2-40B4-BE49-F238E27FC236}">
                  <a16:creationId xmlns:a16="http://schemas.microsoft.com/office/drawing/2014/main" id="{5191C5C3-7B61-4FF2-A09F-CF176C6DF1B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533885" y="1302922"/>
              <a:ext cx="923924" cy="527529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gradFill>
              <a:gsLst>
                <a:gs pos="38000">
                  <a:srgbClr val="E04949"/>
                </a:gs>
                <a:gs pos="0">
                  <a:srgbClr val="E04949"/>
                </a:gs>
                <a:gs pos="100000">
                  <a:srgbClr val="E04949"/>
                </a:gs>
              </a:gsLst>
              <a:lin ang="0" scaled="0"/>
            </a:gradFill>
            <a:ln w="25400">
              <a:noFill/>
            </a:ln>
            <a:effectLst>
              <a:outerShdw blurRad="215900" dist="76200" dir="2700000" algn="tl" rotWithShape="0">
                <a:prstClr val="black">
                  <a:alpha val="37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任意多边形 88">
              <a:extLst>
                <a:ext uri="{FF2B5EF4-FFF2-40B4-BE49-F238E27FC236}">
                  <a16:creationId xmlns:a16="http://schemas.microsoft.com/office/drawing/2014/main" id="{413AED67-DF9C-4061-B97F-960BDCAFF6C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459672" y="1212705"/>
              <a:ext cx="1096651" cy="625516"/>
            </a:xfrm>
            <a:custGeom>
              <a:avLst/>
              <a:gdLst>
                <a:gd name="connsiteX0" fmla="*/ 0 w 1232570"/>
                <a:gd name="connsiteY0" fmla="*/ 0 h 1080876"/>
                <a:gd name="connsiteX1" fmla="*/ 13985 w 1232570"/>
                <a:gd name="connsiteY1" fmla="*/ 0 h 1080876"/>
                <a:gd name="connsiteX2" fmla="*/ 90502 w 1232570"/>
                <a:gd name="connsiteY2" fmla="*/ 0 h 1080876"/>
                <a:gd name="connsiteX3" fmla="*/ 150524 w 1232570"/>
                <a:gd name="connsiteY3" fmla="*/ 0 h 1080876"/>
                <a:gd name="connsiteX4" fmla="*/ 156832 w 1232570"/>
                <a:gd name="connsiteY4" fmla="*/ 0 h 1080876"/>
                <a:gd name="connsiteX5" fmla="*/ 213704 w 1232570"/>
                <a:gd name="connsiteY5" fmla="*/ 0 h 1080876"/>
                <a:gd name="connsiteX6" fmla="*/ 237954 w 1232570"/>
                <a:gd name="connsiteY6" fmla="*/ 0 h 1080876"/>
                <a:gd name="connsiteX7" fmla="*/ 261845 w 1232570"/>
                <a:gd name="connsiteY7" fmla="*/ 0 h 1080876"/>
                <a:gd name="connsiteX8" fmla="*/ 301983 w 1232570"/>
                <a:gd name="connsiteY8" fmla="*/ 0 h 1080876"/>
                <a:gd name="connsiteX9" fmla="*/ 314471 w 1232570"/>
                <a:gd name="connsiteY9" fmla="*/ 0 h 1080876"/>
                <a:gd name="connsiteX10" fmla="*/ 361158 w 1232570"/>
                <a:gd name="connsiteY10" fmla="*/ 0 h 1080876"/>
                <a:gd name="connsiteX11" fmla="*/ 378443 w 1232570"/>
                <a:gd name="connsiteY11" fmla="*/ 0 h 1080876"/>
                <a:gd name="connsiteX12" fmla="*/ 380801 w 1232570"/>
                <a:gd name="connsiteY12" fmla="*/ 0 h 1080876"/>
                <a:gd name="connsiteX13" fmla="*/ 397052 w 1232570"/>
                <a:gd name="connsiteY13" fmla="*/ 0 h 1080876"/>
                <a:gd name="connsiteX14" fmla="*/ 423245 w 1232570"/>
                <a:gd name="connsiteY14" fmla="*/ 0 h 1080876"/>
                <a:gd name="connsiteX15" fmla="*/ 437673 w 1232570"/>
                <a:gd name="connsiteY15" fmla="*/ 0 h 1080876"/>
                <a:gd name="connsiteX16" fmla="*/ 465873 w 1232570"/>
                <a:gd name="connsiteY16" fmla="*/ 0 h 1080876"/>
                <a:gd name="connsiteX17" fmla="*/ 506837 w 1232570"/>
                <a:gd name="connsiteY17" fmla="*/ 0 h 1080876"/>
                <a:gd name="connsiteX18" fmla="*/ 542389 w 1232570"/>
                <a:gd name="connsiteY18" fmla="*/ 0 h 1080876"/>
                <a:gd name="connsiteX19" fmla="*/ 558813 w 1232570"/>
                <a:gd name="connsiteY19" fmla="*/ 0 h 1080876"/>
                <a:gd name="connsiteX20" fmla="*/ 596056 w 1232570"/>
                <a:gd name="connsiteY20" fmla="*/ 0 h 1080876"/>
                <a:gd name="connsiteX21" fmla="*/ 608720 w 1232570"/>
                <a:gd name="connsiteY21" fmla="*/ 0 h 1080876"/>
                <a:gd name="connsiteX22" fmla="*/ 621020 w 1232570"/>
                <a:gd name="connsiteY22" fmla="*/ 0 h 1080876"/>
                <a:gd name="connsiteX23" fmla="*/ 647214 w 1232570"/>
                <a:gd name="connsiteY23" fmla="*/ 0 h 1080876"/>
                <a:gd name="connsiteX24" fmla="*/ 665591 w 1232570"/>
                <a:gd name="connsiteY24" fmla="*/ 0 h 1080876"/>
                <a:gd name="connsiteX25" fmla="*/ 875132 w 1232570"/>
                <a:gd name="connsiteY25" fmla="*/ 0 h 1080876"/>
                <a:gd name="connsiteX26" fmla="*/ 970922 w 1232570"/>
                <a:gd name="connsiteY26" fmla="*/ 55020 h 1080876"/>
                <a:gd name="connsiteX27" fmla="*/ 1219266 w 1232570"/>
                <a:gd name="connsiteY27" fmla="*/ 485418 h 1080876"/>
                <a:gd name="connsiteX28" fmla="*/ 1219266 w 1232570"/>
                <a:gd name="connsiteY28" fmla="*/ 595458 h 1080876"/>
                <a:gd name="connsiteX29" fmla="*/ 970922 w 1232570"/>
                <a:gd name="connsiteY29" fmla="*/ 1025856 h 1080876"/>
                <a:gd name="connsiteX30" fmla="*/ 875132 w 1232570"/>
                <a:gd name="connsiteY30" fmla="*/ 1080876 h 1080876"/>
                <a:gd name="connsiteX31" fmla="*/ 647214 w 1232570"/>
                <a:gd name="connsiteY31" fmla="*/ 1080876 h 1080876"/>
                <a:gd name="connsiteX32" fmla="*/ 423245 w 1232570"/>
                <a:gd name="connsiteY32" fmla="*/ 1080876 h 1080876"/>
                <a:gd name="connsiteX33" fmla="*/ 378443 w 1232570"/>
                <a:gd name="connsiteY33" fmla="*/ 1080876 h 1080876"/>
                <a:gd name="connsiteX34" fmla="*/ 150524 w 1232570"/>
                <a:gd name="connsiteY34" fmla="*/ 1080876 h 1080876"/>
                <a:gd name="connsiteX35" fmla="*/ 0 w 1232570"/>
                <a:gd name="connsiteY35" fmla="*/ 1080876 h 108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570" h="1080876">
                  <a:moveTo>
                    <a:pt x="0" y="0"/>
                  </a:moveTo>
                  <a:lnTo>
                    <a:pt x="13985" y="0"/>
                  </a:lnTo>
                  <a:cubicBezTo>
                    <a:pt x="41269" y="0"/>
                    <a:pt x="66735" y="0"/>
                    <a:pt x="90502" y="0"/>
                  </a:cubicBezTo>
                  <a:lnTo>
                    <a:pt x="150524" y="0"/>
                  </a:lnTo>
                  <a:lnTo>
                    <a:pt x="156832" y="0"/>
                  </a:lnTo>
                  <a:cubicBezTo>
                    <a:pt x="177325" y="0"/>
                    <a:pt x="196242" y="0"/>
                    <a:pt x="213704" y="0"/>
                  </a:cubicBezTo>
                  <a:lnTo>
                    <a:pt x="237954" y="0"/>
                  </a:lnTo>
                  <a:lnTo>
                    <a:pt x="261845" y="0"/>
                  </a:lnTo>
                  <a:cubicBezTo>
                    <a:pt x="276518" y="0"/>
                    <a:pt x="289856" y="0"/>
                    <a:pt x="301983" y="0"/>
                  </a:cubicBezTo>
                  <a:lnTo>
                    <a:pt x="314471" y="0"/>
                  </a:lnTo>
                  <a:lnTo>
                    <a:pt x="361158" y="0"/>
                  </a:lnTo>
                  <a:lnTo>
                    <a:pt x="378443" y="0"/>
                  </a:lnTo>
                  <a:lnTo>
                    <a:pt x="380801" y="0"/>
                  </a:lnTo>
                  <a:lnTo>
                    <a:pt x="397052" y="0"/>
                  </a:lnTo>
                  <a:cubicBezTo>
                    <a:pt x="423245" y="0"/>
                    <a:pt x="423245" y="0"/>
                    <a:pt x="423245" y="0"/>
                  </a:cubicBezTo>
                  <a:lnTo>
                    <a:pt x="437673" y="0"/>
                  </a:lnTo>
                  <a:lnTo>
                    <a:pt x="465873" y="0"/>
                  </a:lnTo>
                  <a:lnTo>
                    <a:pt x="506837" y="0"/>
                  </a:lnTo>
                  <a:lnTo>
                    <a:pt x="542389" y="0"/>
                  </a:lnTo>
                  <a:lnTo>
                    <a:pt x="558813" y="0"/>
                  </a:lnTo>
                  <a:cubicBezTo>
                    <a:pt x="573547" y="0"/>
                    <a:pt x="585824" y="0"/>
                    <a:pt x="596056" y="0"/>
                  </a:cubicBezTo>
                  <a:lnTo>
                    <a:pt x="608720" y="0"/>
                  </a:lnTo>
                  <a:lnTo>
                    <a:pt x="621020" y="0"/>
                  </a:lnTo>
                  <a:cubicBezTo>
                    <a:pt x="647214" y="0"/>
                    <a:pt x="647214" y="0"/>
                    <a:pt x="647214" y="0"/>
                  </a:cubicBezTo>
                  <a:lnTo>
                    <a:pt x="665591" y="0"/>
                  </a:lnTo>
                  <a:cubicBezTo>
                    <a:pt x="875132" y="0"/>
                    <a:pt x="875132" y="0"/>
                    <a:pt x="875132" y="0"/>
                  </a:cubicBezTo>
                  <a:cubicBezTo>
                    <a:pt x="910609" y="0"/>
                    <a:pt x="953183" y="24848"/>
                    <a:pt x="970922" y="55020"/>
                  </a:cubicBezTo>
                  <a:cubicBezTo>
                    <a:pt x="1219266" y="485418"/>
                    <a:pt x="1219266" y="485418"/>
                    <a:pt x="1219266" y="485418"/>
                  </a:cubicBezTo>
                  <a:cubicBezTo>
                    <a:pt x="1237005" y="515590"/>
                    <a:pt x="1237005" y="565286"/>
                    <a:pt x="1219266" y="595458"/>
                  </a:cubicBezTo>
                  <a:cubicBezTo>
                    <a:pt x="970922" y="1025856"/>
                    <a:pt x="970922" y="1025856"/>
                    <a:pt x="970922" y="1025856"/>
                  </a:cubicBezTo>
                  <a:cubicBezTo>
                    <a:pt x="953183" y="1056029"/>
                    <a:pt x="910609" y="1080876"/>
                    <a:pt x="875132" y="1080876"/>
                  </a:cubicBezTo>
                  <a:lnTo>
                    <a:pt x="647214" y="1080876"/>
                  </a:lnTo>
                  <a:lnTo>
                    <a:pt x="423245" y="1080876"/>
                  </a:lnTo>
                  <a:lnTo>
                    <a:pt x="378443" y="1080876"/>
                  </a:lnTo>
                  <a:lnTo>
                    <a:pt x="150524" y="1080876"/>
                  </a:lnTo>
                  <a:lnTo>
                    <a:pt x="0" y="1080876"/>
                  </a:lnTo>
                  <a:close/>
                </a:path>
              </a:pathLst>
            </a:custGeom>
            <a:gradFill>
              <a:gsLst>
                <a:gs pos="29000">
                  <a:srgbClr val="E04949"/>
                </a:gs>
                <a:gs pos="100000">
                  <a:srgbClr val="E04949"/>
                </a:gs>
                <a:gs pos="0">
                  <a:srgbClr val="E04949"/>
                </a:gs>
              </a:gsLst>
              <a:lin ang="0" scaled="0"/>
            </a:gradFill>
            <a:ln w="25400">
              <a:gradFill>
                <a:gsLst>
                  <a:gs pos="38000">
                    <a:srgbClr val="E04949"/>
                  </a:gs>
                  <a:gs pos="0">
                    <a:srgbClr val="E04949"/>
                  </a:gs>
                  <a:gs pos="100000">
                    <a:srgbClr val="EB8585"/>
                  </a:gs>
                </a:gsLst>
                <a:lin ang="0" scaled="0"/>
              </a:gra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6" name="任意多边形 84">
            <a:extLst>
              <a:ext uri="{FF2B5EF4-FFF2-40B4-BE49-F238E27FC236}">
                <a16:creationId xmlns:a16="http://schemas.microsoft.com/office/drawing/2014/main" id="{1F16DD3B-039B-4681-B1CA-995FE420D201}"/>
              </a:ext>
            </a:extLst>
          </p:cNvPr>
          <p:cNvSpPr>
            <a:spLocks/>
          </p:cNvSpPr>
          <p:nvPr/>
        </p:nvSpPr>
        <p:spPr bwMode="auto">
          <a:xfrm rot="5400000">
            <a:off x="5556968" y="1841979"/>
            <a:ext cx="541960" cy="150457"/>
          </a:xfrm>
          <a:custGeom>
            <a:avLst/>
            <a:gdLst>
              <a:gd name="connsiteX0" fmla="*/ 0 w 1232570"/>
              <a:gd name="connsiteY0" fmla="*/ 0 h 1080876"/>
              <a:gd name="connsiteX1" fmla="*/ 13985 w 1232570"/>
              <a:gd name="connsiteY1" fmla="*/ 0 h 1080876"/>
              <a:gd name="connsiteX2" fmla="*/ 90502 w 1232570"/>
              <a:gd name="connsiteY2" fmla="*/ 0 h 1080876"/>
              <a:gd name="connsiteX3" fmla="*/ 150524 w 1232570"/>
              <a:gd name="connsiteY3" fmla="*/ 0 h 1080876"/>
              <a:gd name="connsiteX4" fmla="*/ 156832 w 1232570"/>
              <a:gd name="connsiteY4" fmla="*/ 0 h 1080876"/>
              <a:gd name="connsiteX5" fmla="*/ 213704 w 1232570"/>
              <a:gd name="connsiteY5" fmla="*/ 0 h 1080876"/>
              <a:gd name="connsiteX6" fmla="*/ 237954 w 1232570"/>
              <a:gd name="connsiteY6" fmla="*/ 0 h 1080876"/>
              <a:gd name="connsiteX7" fmla="*/ 261845 w 1232570"/>
              <a:gd name="connsiteY7" fmla="*/ 0 h 1080876"/>
              <a:gd name="connsiteX8" fmla="*/ 301983 w 1232570"/>
              <a:gd name="connsiteY8" fmla="*/ 0 h 1080876"/>
              <a:gd name="connsiteX9" fmla="*/ 314471 w 1232570"/>
              <a:gd name="connsiteY9" fmla="*/ 0 h 1080876"/>
              <a:gd name="connsiteX10" fmla="*/ 361158 w 1232570"/>
              <a:gd name="connsiteY10" fmla="*/ 0 h 1080876"/>
              <a:gd name="connsiteX11" fmla="*/ 378443 w 1232570"/>
              <a:gd name="connsiteY11" fmla="*/ 0 h 1080876"/>
              <a:gd name="connsiteX12" fmla="*/ 380801 w 1232570"/>
              <a:gd name="connsiteY12" fmla="*/ 0 h 1080876"/>
              <a:gd name="connsiteX13" fmla="*/ 397052 w 1232570"/>
              <a:gd name="connsiteY13" fmla="*/ 0 h 1080876"/>
              <a:gd name="connsiteX14" fmla="*/ 423245 w 1232570"/>
              <a:gd name="connsiteY14" fmla="*/ 0 h 1080876"/>
              <a:gd name="connsiteX15" fmla="*/ 437673 w 1232570"/>
              <a:gd name="connsiteY15" fmla="*/ 0 h 1080876"/>
              <a:gd name="connsiteX16" fmla="*/ 465873 w 1232570"/>
              <a:gd name="connsiteY16" fmla="*/ 0 h 1080876"/>
              <a:gd name="connsiteX17" fmla="*/ 506837 w 1232570"/>
              <a:gd name="connsiteY17" fmla="*/ 0 h 1080876"/>
              <a:gd name="connsiteX18" fmla="*/ 542389 w 1232570"/>
              <a:gd name="connsiteY18" fmla="*/ 0 h 1080876"/>
              <a:gd name="connsiteX19" fmla="*/ 558813 w 1232570"/>
              <a:gd name="connsiteY19" fmla="*/ 0 h 1080876"/>
              <a:gd name="connsiteX20" fmla="*/ 596056 w 1232570"/>
              <a:gd name="connsiteY20" fmla="*/ 0 h 1080876"/>
              <a:gd name="connsiteX21" fmla="*/ 608720 w 1232570"/>
              <a:gd name="connsiteY21" fmla="*/ 0 h 1080876"/>
              <a:gd name="connsiteX22" fmla="*/ 621020 w 1232570"/>
              <a:gd name="connsiteY22" fmla="*/ 0 h 1080876"/>
              <a:gd name="connsiteX23" fmla="*/ 647214 w 1232570"/>
              <a:gd name="connsiteY23" fmla="*/ 0 h 1080876"/>
              <a:gd name="connsiteX24" fmla="*/ 665591 w 1232570"/>
              <a:gd name="connsiteY24" fmla="*/ 0 h 1080876"/>
              <a:gd name="connsiteX25" fmla="*/ 875132 w 1232570"/>
              <a:gd name="connsiteY25" fmla="*/ 0 h 1080876"/>
              <a:gd name="connsiteX26" fmla="*/ 970922 w 1232570"/>
              <a:gd name="connsiteY26" fmla="*/ 55020 h 1080876"/>
              <a:gd name="connsiteX27" fmla="*/ 1219266 w 1232570"/>
              <a:gd name="connsiteY27" fmla="*/ 485418 h 1080876"/>
              <a:gd name="connsiteX28" fmla="*/ 1219266 w 1232570"/>
              <a:gd name="connsiteY28" fmla="*/ 595458 h 1080876"/>
              <a:gd name="connsiteX29" fmla="*/ 970922 w 1232570"/>
              <a:gd name="connsiteY29" fmla="*/ 1025856 h 1080876"/>
              <a:gd name="connsiteX30" fmla="*/ 875132 w 1232570"/>
              <a:gd name="connsiteY30" fmla="*/ 1080876 h 1080876"/>
              <a:gd name="connsiteX31" fmla="*/ 647214 w 1232570"/>
              <a:gd name="connsiteY31" fmla="*/ 1080876 h 1080876"/>
              <a:gd name="connsiteX32" fmla="*/ 423245 w 1232570"/>
              <a:gd name="connsiteY32" fmla="*/ 1080876 h 1080876"/>
              <a:gd name="connsiteX33" fmla="*/ 378443 w 1232570"/>
              <a:gd name="connsiteY33" fmla="*/ 1080876 h 1080876"/>
              <a:gd name="connsiteX34" fmla="*/ 150524 w 1232570"/>
              <a:gd name="connsiteY34" fmla="*/ 1080876 h 1080876"/>
              <a:gd name="connsiteX35" fmla="*/ 0 w 1232570"/>
              <a:gd name="connsiteY35" fmla="*/ 1080876 h 108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32570" h="1080876">
                <a:moveTo>
                  <a:pt x="0" y="0"/>
                </a:moveTo>
                <a:lnTo>
                  <a:pt x="13985" y="0"/>
                </a:lnTo>
                <a:cubicBezTo>
                  <a:pt x="41269" y="0"/>
                  <a:pt x="66735" y="0"/>
                  <a:pt x="90502" y="0"/>
                </a:cubicBezTo>
                <a:lnTo>
                  <a:pt x="150524" y="0"/>
                </a:lnTo>
                <a:lnTo>
                  <a:pt x="156832" y="0"/>
                </a:lnTo>
                <a:cubicBezTo>
                  <a:pt x="177325" y="0"/>
                  <a:pt x="196242" y="0"/>
                  <a:pt x="213704" y="0"/>
                </a:cubicBezTo>
                <a:lnTo>
                  <a:pt x="237954" y="0"/>
                </a:lnTo>
                <a:lnTo>
                  <a:pt x="261845" y="0"/>
                </a:lnTo>
                <a:cubicBezTo>
                  <a:pt x="276518" y="0"/>
                  <a:pt x="289856" y="0"/>
                  <a:pt x="301983" y="0"/>
                </a:cubicBezTo>
                <a:lnTo>
                  <a:pt x="314471" y="0"/>
                </a:lnTo>
                <a:lnTo>
                  <a:pt x="361158" y="0"/>
                </a:lnTo>
                <a:lnTo>
                  <a:pt x="378443" y="0"/>
                </a:lnTo>
                <a:lnTo>
                  <a:pt x="380801" y="0"/>
                </a:lnTo>
                <a:lnTo>
                  <a:pt x="397052" y="0"/>
                </a:lnTo>
                <a:cubicBezTo>
                  <a:pt x="423245" y="0"/>
                  <a:pt x="423245" y="0"/>
                  <a:pt x="423245" y="0"/>
                </a:cubicBezTo>
                <a:lnTo>
                  <a:pt x="437673" y="0"/>
                </a:lnTo>
                <a:lnTo>
                  <a:pt x="465873" y="0"/>
                </a:lnTo>
                <a:lnTo>
                  <a:pt x="506837" y="0"/>
                </a:lnTo>
                <a:lnTo>
                  <a:pt x="542389" y="0"/>
                </a:lnTo>
                <a:lnTo>
                  <a:pt x="558813" y="0"/>
                </a:lnTo>
                <a:cubicBezTo>
                  <a:pt x="573547" y="0"/>
                  <a:pt x="585824" y="0"/>
                  <a:pt x="596056" y="0"/>
                </a:cubicBezTo>
                <a:lnTo>
                  <a:pt x="608720" y="0"/>
                </a:lnTo>
                <a:lnTo>
                  <a:pt x="621020" y="0"/>
                </a:lnTo>
                <a:cubicBezTo>
                  <a:pt x="647214" y="0"/>
                  <a:pt x="647214" y="0"/>
                  <a:pt x="647214" y="0"/>
                </a:cubicBezTo>
                <a:lnTo>
                  <a:pt x="665591" y="0"/>
                </a:lnTo>
                <a:cubicBezTo>
                  <a:pt x="875132" y="0"/>
                  <a:pt x="875132" y="0"/>
                  <a:pt x="875132" y="0"/>
                </a:cubicBezTo>
                <a:cubicBezTo>
                  <a:pt x="910609" y="0"/>
                  <a:pt x="953183" y="24848"/>
                  <a:pt x="970922" y="55020"/>
                </a:cubicBezTo>
                <a:cubicBezTo>
                  <a:pt x="1219266" y="485418"/>
                  <a:pt x="1219266" y="485418"/>
                  <a:pt x="1219266" y="485418"/>
                </a:cubicBezTo>
                <a:cubicBezTo>
                  <a:pt x="1237005" y="515590"/>
                  <a:pt x="1237005" y="565286"/>
                  <a:pt x="1219266" y="595458"/>
                </a:cubicBezTo>
                <a:cubicBezTo>
                  <a:pt x="970922" y="1025856"/>
                  <a:pt x="970922" y="1025856"/>
                  <a:pt x="970922" y="1025856"/>
                </a:cubicBezTo>
                <a:cubicBezTo>
                  <a:pt x="953183" y="1056029"/>
                  <a:pt x="910609" y="1080876"/>
                  <a:pt x="875132" y="1080876"/>
                </a:cubicBezTo>
                <a:lnTo>
                  <a:pt x="647214" y="1080876"/>
                </a:lnTo>
                <a:lnTo>
                  <a:pt x="423245" y="1080876"/>
                </a:lnTo>
                <a:lnTo>
                  <a:pt x="378443" y="1080876"/>
                </a:lnTo>
                <a:lnTo>
                  <a:pt x="150524" y="1080876"/>
                </a:lnTo>
                <a:lnTo>
                  <a:pt x="0" y="1080876"/>
                </a:lnTo>
                <a:close/>
              </a:path>
            </a:pathLst>
          </a:custGeom>
          <a:solidFill>
            <a:srgbClr val="01A9BB"/>
          </a:solidFill>
          <a:ln w="25400">
            <a:noFill/>
          </a:ln>
          <a:effectLst>
            <a:outerShdw blurRad="215900" dist="76200" dir="2700000" algn="tl" rotWithShape="0">
              <a:prstClr val="black">
                <a:alpha val="37000"/>
              </a:prstClr>
            </a:outerShdw>
          </a:effectLst>
          <a:scene3d>
            <a:camera prst="orthographicFront">
              <a:rot lat="600000" lon="20399993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任意多边形 85">
            <a:extLst>
              <a:ext uri="{FF2B5EF4-FFF2-40B4-BE49-F238E27FC236}">
                <a16:creationId xmlns:a16="http://schemas.microsoft.com/office/drawing/2014/main" id="{2E3D6583-F2CC-4502-A984-8C1970A4DEDA}"/>
              </a:ext>
            </a:extLst>
          </p:cNvPr>
          <p:cNvSpPr>
            <a:spLocks/>
          </p:cNvSpPr>
          <p:nvPr/>
        </p:nvSpPr>
        <p:spPr bwMode="auto">
          <a:xfrm rot="5400000">
            <a:off x="5509709" y="1773514"/>
            <a:ext cx="643280" cy="178404"/>
          </a:xfrm>
          <a:custGeom>
            <a:avLst/>
            <a:gdLst>
              <a:gd name="connsiteX0" fmla="*/ 0 w 1232570"/>
              <a:gd name="connsiteY0" fmla="*/ 0 h 1080876"/>
              <a:gd name="connsiteX1" fmla="*/ 13985 w 1232570"/>
              <a:gd name="connsiteY1" fmla="*/ 0 h 1080876"/>
              <a:gd name="connsiteX2" fmla="*/ 90502 w 1232570"/>
              <a:gd name="connsiteY2" fmla="*/ 0 h 1080876"/>
              <a:gd name="connsiteX3" fmla="*/ 150524 w 1232570"/>
              <a:gd name="connsiteY3" fmla="*/ 0 h 1080876"/>
              <a:gd name="connsiteX4" fmla="*/ 156832 w 1232570"/>
              <a:gd name="connsiteY4" fmla="*/ 0 h 1080876"/>
              <a:gd name="connsiteX5" fmla="*/ 213704 w 1232570"/>
              <a:gd name="connsiteY5" fmla="*/ 0 h 1080876"/>
              <a:gd name="connsiteX6" fmla="*/ 237954 w 1232570"/>
              <a:gd name="connsiteY6" fmla="*/ 0 h 1080876"/>
              <a:gd name="connsiteX7" fmla="*/ 261845 w 1232570"/>
              <a:gd name="connsiteY7" fmla="*/ 0 h 1080876"/>
              <a:gd name="connsiteX8" fmla="*/ 301983 w 1232570"/>
              <a:gd name="connsiteY8" fmla="*/ 0 h 1080876"/>
              <a:gd name="connsiteX9" fmla="*/ 314471 w 1232570"/>
              <a:gd name="connsiteY9" fmla="*/ 0 h 1080876"/>
              <a:gd name="connsiteX10" fmla="*/ 361158 w 1232570"/>
              <a:gd name="connsiteY10" fmla="*/ 0 h 1080876"/>
              <a:gd name="connsiteX11" fmla="*/ 378443 w 1232570"/>
              <a:gd name="connsiteY11" fmla="*/ 0 h 1080876"/>
              <a:gd name="connsiteX12" fmla="*/ 380801 w 1232570"/>
              <a:gd name="connsiteY12" fmla="*/ 0 h 1080876"/>
              <a:gd name="connsiteX13" fmla="*/ 397052 w 1232570"/>
              <a:gd name="connsiteY13" fmla="*/ 0 h 1080876"/>
              <a:gd name="connsiteX14" fmla="*/ 423245 w 1232570"/>
              <a:gd name="connsiteY14" fmla="*/ 0 h 1080876"/>
              <a:gd name="connsiteX15" fmla="*/ 437673 w 1232570"/>
              <a:gd name="connsiteY15" fmla="*/ 0 h 1080876"/>
              <a:gd name="connsiteX16" fmla="*/ 465873 w 1232570"/>
              <a:gd name="connsiteY16" fmla="*/ 0 h 1080876"/>
              <a:gd name="connsiteX17" fmla="*/ 506837 w 1232570"/>
              <a:gd name="connsiteY17" fmla="*/ 0 h 1080876"/>
              <a:gd name="connsiteX18" fmla="*/ 542389 w 1232570"/>
              <a:gd name="connsiteY18" fmla="*/ 0 h 1080876"/>
              <a:gd name="connsiteX19" fmla="*/ 558813 w 1232570"/>
              <a:gd name="connsiteY19" fmla="*/ 0 h 1080876"/>
              <a:gd name="connsiteX20" fmla="*/ 596056 w 1232570"/>
              <a:gd name="connsiteY20" fmla="*/ 0 h 1080876"/>
              <a:gd name="connsiteX21" fmla="*/ 608720 w 1232570"/>
              <a:gd name="connsiteY21" fmla="*/ 0 h 1080876"/>
              <a:gd name="connsiteX22" fmla="*/ 621020 w 1232570"/>
              <a:gd name="connsiteY22" fmla="*/ 0 h 1080876"/>
              <a:gd name="connsiteX23" fmla="*/ 647214 w 1232570"/>
              <a:gd name="connsiteY23" fmla="*/ 0 h 1080876"/>
              <a:gd name="connsiteX24" fmla="*/ 665591 w 1232570"/>
              <a:gd name="connsiteY24" fmla="*/ 0 h 1080876"/>
              <a:gd name="connsiteX25" fmla="*/ 875132 w 1232570"/>
              <a:gd name="connsiteY25" fmla="*/ 0 h 1080876"/>
              <a:gd name="connsiteX26" fmla="*/ 970922 w 1232570"/>
              <a:gd name="connsiteY26" fmla="*/ 55020 h 1080876"/>
              <a:gd name="connsiteX27" fmla="*/ 1219266 w 1232570"/>
              <a:gd name="connsiteY27" fmla="*/ 485418 h 1080876"/>
              <a:gd name="connsiteX28" fmla="*/ 1219266 w 1232570"/>
              <a:gd name="connsiteY28" fmla="*/ 595458 h 1080876"/>
              <a:gd name="connsiteX29" fmla="*/ 970922 w 1232570"/>
              <a:gd name="connsiteY29" fmla="*/ 1025856 h 1080876"/>
              <a:gd name="connsiteX30" fmla="*/ 875132 w 1232570"/>
              <a:gd name="connsiteY30" fmla="*/ 1080876 h 1080876"/>
              <a:gd name="connsiteX31" fmla="*/ 647214 w 1232570"/>
              <a:gd name="connsiteY31" fmla="*/ 1080876 h 1080876"/>
              <a:gd name="connsiteX32" fmla="*/ 423245 w 1232570"/>
              <a:gd name="connsiteY32" fmla="*/ 1080876 h 1080876"/>
              <a:gd name="connsiteX33" fmla="*/ 378443 w 1232570"/>
              <a:gd name="connsiteY33" fmla="*/ 1080876 h 1080876"/>
              <a:gd name="connsiteX34" fmla="*/ 150524 w 1232570"/>
              <a:gd name="connsiteY34" fmla="*/ 1080876 h 1080876"/>
              <a:gd name="connsiteX35" fmla="*/ 0 w 1232570"/>
              <a:gd name="connsiteY35" fmla="*/ 1080876 h 108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32570" h="1080876">
                <a:moveTo>
                  <a:pt x="0" y="0"/>
                </a:moveTo>
                <a:lnTo>
                  <a:pt x="13985" y="0"/>
                </a:lnTo>
                <a:cubicBezTo>
                  <a:pt x="41269" y="0"/>
                  <a:pt x="66735" y="0"/>
                  <a:pt x="90502" y="0"/>
                </a:cubicBezTo>
                <a:lnTo>
                  <a:pt x="150524" y="0"/>
                </a:lnTo>
                <a:lnTo>
                  <a:pt x="156832" y="0"/>
                </a:lnTo>
                <a:cubicBezTo>
                  <a:pt x="177325" y="0"/>
                  <a:pt x="196242" y="0"/>
                  <a:pt x="213704" y="0"/>
                </a:cubicBezTo>
                <a:lnTo>
                  <a:pt x="237954" y="0"/>
                </a:lnTo>
                <a:lnTo>
                  <a:pt x="261845" y="0"/>
                </a:lnTo>
                <a:cubicBezTo>
                  <a:pt x="276518" y="0"/>
                  <a:pt x="289856" y="0"/>
                  <a:pt x="301983" y="0"/>
                </a:cubicBezTo>
                <a:lnTo>
                  <a:pt x="314471" y="0"/>
                </a:lnTo>
                <a:lnTo>
                  <a:pt x="361158" y="0"/>
                </a:lnTo>
                <a:lnTo>
                  <a:pt x="378443" y="0"/>
                </a:lnTo>
                <a:lnTo>
                  <a:pt x="380801" y="0"/>
                </a:lnTo>
                <a:lnTo>
                  <a:pt x="397052" y="0"/>
                </a:lnTo>
                <a:cubicBezTo>
                  <a:pt x="423245" y="0"/>
                  <a:pt x="423245" y="0"/>
                  <a:pt x="423245" y="0"/>
                </a:cubicBezTo>
                <a:lnTo>
                  <a:pt x="437673" y="0"/>
                </a:lnTo>
                <a:lnTo>
                  <a:pt x="465873" y="0"/>
                </a:lnTo>
                <a:lnTo>
                  <a:pt x="506837" y="0"/>
                </a:lnTo>
                <a:lnTo>
                  <a:pt x="542389" y="0"/>
                </a:lnTo>
                <a:lnTo>
                  <a:pt x="558813" y="0"/>
                </a:lnTo>
                <a:cubicBezTo>
                  <a:pt x="573547" y="0"/>
                  <a:pt x="585824" y="0"/>
                  <a:pt x="596056" y="0"/>
                </a:cubicBezTo>
                <a:lnTo>
                  <a:pt x="608720" y="0"/>
                </a:lnTo>
                <a:lnTo>
                  <a:pt x="621020" y="0"/>
                </a:lnTo>
                <a:cubicBezTo>
                  <a:pt x="647214" y="0"/>
                  <a:pt x="647214" y="0"/>
                  <a:pt x="647214" y="0"/>
                </a:cubicBezTo>
                <a:lnTo>
                  <a:pt x="665591" y="0"/>
                </a:lnTo>
                <a:cubicBezTo>
                  <a:pt x="875132" y="0"/>
                  <a:pt x="875132" y="0"/>
                  <a:pt x="875132" y="0"/>
                </a:cubicBezTo>
                <a:cubicBezTo>
                  <a:pt x="910609" y="0"/>
                  <a:pt x="953183" y="24848"/>
                  <a:pt x="970922" y="55020"/>
                </a:cubicBezTo>
                <a:cubicBezTo>
                  <a:pt x="1219266" y="485418"/>
                  <a:pt x="1219266" y="485418"/>
                  <a:pt x="1219266" y="485418"/>
                </a:cubicBezTo>
                <a:cubicBezTo>
                  <a:pt x="1237005" y="515590"/>
                  <a:pt x="1237005" y="565286"/>
                  <a:pt x="1219266" y="595458"/>
                </a:cubicBezTo>
                <a:cubicBezTo>
                  <a:pt x="970922" y="1025856"/>
                  <a:pt x="970922" y="1025856"/>
                  <a:pt x="970922" y="1025856"/>
                </a:cubicBezTo>
                <a:cubicBezTo>
                  <a:pt x="953183" y="1056029"/>
                  <a:pt x="910609" y="1080876"/>
                  <a:pt x="875132" y="1080876"/>
                </a:cubicBezTo>
                <a:lnTo>
                  <a:pt x="647214" y="1080876"/>
                </a:lnTo>
                <a:lnTo>
                  <a:pt x="423245" y="1080876"/>
                </a:lnTo>
                <a:lnTo>
                  <a:pt x="378443" y="1080876"/>
                </a:lnTo>
                <a:lnTo>
                  <a:pt x="150524" y="1080876"/>
                </a:lnTo>
                <a:lnTo>
                  <a:pt x="0" y="1080876"/>
                </a:lnTo>
                <a:close/>
              </a:path>
            </a:pathLst>
          </a:custGeom>
          <a:gradFill>
            <a:gsLst>
              <a:gs pos="29000">
                <a:srgbClr val="0070C0"/>
              </a:gs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75000"/>
                </a:schemeClr>
              </a:gs>
            </a:gsLst>
            <a:lin ang="0" scaled="0"/>
          </a:gradFill>
          <a:ln w="25400">
            <a:gradFill>
              <a:gsLst>
                <a:gs pos="38000">
                  <a:schemeClr val="accent1">
                    <a:lumMod val="75000"/>
                  </a:schemeClr>
                </a:gs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</a:ln>
          <a:effectLst/>
          <a:scene3d>
            <a:camera prst="orthographicFront">
              <a:rot lat="600000" lon="20399993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Параллелограмм 148">
            <a:extLst>
              <a:ext uri="{FF2B5EF4-FFF2-40B4-BE49-F238E27FC236}">
                <a16:creationId xmlns:a16="http://schemas.microsoft.com/office/drawing/2014/main" id="{15E7AB47-04E4-4F56-8BF2-C2BBD673336D}"/>
              </a:ext>
            </a:extLst>
          </p:cNvPr>
          <p:cNvSpPr/>
          <p:nvPr/>
        </p:nvSpPr>
        <p:spPr>
          <a:xfrm>
            <a:off x="6160457" y="1665984"/>
            <a:ext cx="1636291" cy="4266765"/>
          </a:xfrm>
          <a:custGeom>
            <a:avLst/>
            <a:gdLst>
              <a:gd name="connsiteX0" fmla="*/ 0 w 2304234"/>
              <a:gd name="connsiteY0" fmla="*/ 4191691 h 4191691"/>
              <a:gd name="connsiteX1" fmla="*/ 576059 w 2304234"/>
              <a:gd name="connsiteY1" fmla="*/ 0 h 4191691"/>
              <a:gd name="connsiteX2" fmla="*/ 2304234 w 2304234"/>
              <a:gd name="connsiteY2" fmla="*/ 0 h 4191691"/>
              <a:gd name="connsiteX3" fmla="*/ 1728176 w 2304234"/>
              <a:gd name="connsiteY3" fmla="*/ 4191691 h 4191691"/>
              <a:gd name="connsiteX4" fmla="*/ 0 w 2304234"/>
              <a:gd name="connsiteY4" fmla="*/ 4191691 h 4191691"/>
              <a:gd name="connsiteX0" fmla="*/ 0 w 2304234"/>
              <a:gd name="connsiteY0" fmla="*/ 4408260 h 4408260"/>
              <a:gd name="connsiteX1" fmla="*/ 636217 w 2304234"/>
              <a:gd name="connsiteY1" fmla="*/ 0 h 4408260"/>
              <a:gd name="connsiteX2" fmla="*/ 2304234 w 2304234"/>
              <a:gd name="connsiteY2" fmla="*/ 216569 h 4408260"/>
              <a:gd name="connsiteX3" fmla="*/ 1728176 w 2304234"/>
              <a:gd name="connsiteY3" fmla="*/ 4408260 h 4408260"/>
              <a:gd name="connsiteX4" fmla="*/ 0 w 2304234"/>
              <a:gd name="connsiteY4" fmla="*/ 4408260 h 4408260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222850 w 1798908"/>
              <a:gd name="connsiteY3" fmla="*/ 4408260 h 4528576"/>
              <a:gd name="connsiteX4" fmla="*/ 0 w 1798908"/>
              <a:gd name="connsiteY4" fmla="*/ 4528576 h 4528576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788334 w 1798908"/>
              <a:gd name="connsiteY3" fmla="*/ 4396228 h 4528576"/>
              <a:gd name="connsiteX4" fmla="*/ 0 w 1798908"/>
              <a:gd name="connsiteY4" fmla="*/ 4528576 h 4528576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776303 w 1798908"/>
              <a:gd name="connsiteY3" fmla="*/ 4227786 h 4528576"/>
              <a:gd name="connsiteX4" fmla="*/ 0 w 1798908"/>
              <a:gd name="connsiteY4" fmla="*/ 4528576 h 4528576"/>
              <a:gd name="connsiteX0" fmla="*/ 133804 w 1668017"/>
              <a:gd name="connsiteY0" fmla="*/ 4420292 h 4420292"/>
              <a:gd name="connsiteX1" fmla="*/ 0 w 1668017"/>
              <a:gd name="connsiteY1" fmla="*/ 0 h 4420292"/>
              <a:gd name="connsiteX2" fmla="*/ 1668017 w 1668017"/>
              <a:gd name="connsiteY2" fmla="*/ 216569 h 4420292"/>
              <a:gd name="connsiteX3" fmla="*/ 1645412 w 1668017"/>
              <a:gd name="connsiteY3" fmla="*/ 4227786 h 4420292"/>
              <a:gd name="connsiteX4" fmla="*/ 133804 w 1668017"/>
              <a:gd name="connsiteY4" fmla="*/ 4420292 h 4420292"/>
              <a:gd name="connsiteX0" fmla="*/ 0 w 1702655"/>
              <a:gd name="connsiteY0" fmla="*/ 4336071 h 4336071"/>
              <a:gd name="connsiteX1" fmla="*/ 34638 w 1702655"/>
              <a:gd name="connsiteY1" fmla="*/ 0 h 4336071"/>
              <a:gd name="connsiteX2" fmla="*/ 1702655 w 1702655"/>
              <a:gd name="connsiteY2" fmla="*/ 216569 h 4336071"/>
              <a:gd name="connsiteX3" fmla="*/ 1680050 w 1702655"/>
              <a:gd name="connsiteY3" fmla="*/ 4227786 h 4336071"/>
              <a:gd name="connsiteX4" fmla="*/ 0 w 1702655"/>
              <a:gd name="connsiteY4" fmla="*/ 4336071 h 4336071"/>
              <a:gd name="connsiteX0" fmla="*/ 0 w 1702655"/>
              <a:gd name="connsiteY0" fmla="*/ 4432323 h 4432323"/>
              <a:gd name="connsiteX1" fmla="*/ 34638 w 1702655"/>
              <a:gd name="connsiteY1" fmla="*/ 0 h 4432323"/>
              <a:gd name="connsiteX2" fmla="*/ 1702655 w 1702655"/>
              <a:gd name="connsiteY2" fmla="*/ 216569 h 4432323"/>
              <a:gd name="connsiteX3" fmla="*/ 1680050 w 1702655"/>
              <a:gd name="connsiteY3" fmla="*/ 4227786 h 4432323"/>
              <a:gd name="connsiteX4" fmla="*/ 0 w 1702655"/>
              <a:gd name="connsiteY4" fmla="*/ 4432323 h 443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2655" h="4432323">
                <a:moveTo>
                  <a:pt x="0" y="4432323"/>
                </a:moveTo>
                <a:lnTo>
                  <a:pt x="34638" y="0"/>
                </a:lnTo>
                <a:lnTo>
                  <a:pt x="1702655" y="216569"/>
                </a:lnTo>
                <a:cubicBezTo>
                  <a:pt x="1699130" y="1609789"/>
                  <a:pt x="1683575" y="2834566"/>
                  <a:pt x="1680050" y="4227786"/>
                </a:cubicBezTo>
                <a:lnTo>
                  <a:pt x="0" y="443232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296491-84AA-4D43-8491-84D7A4727166}"/>
              </a:ext>
            </a:extLst>
          </p:cNvPr>
          <p:cNvSpPr txBox="1"/>
          <p:nvPr/>
        </p:nvSpPr>
        <p:spPr>
          <a:xfrm rot="16200000">
            <a:off x="6164552" y="3802077"/>
            <a:ext cx="342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i="1" dirty="0">
                <a:solidFill>
                  <a:srgbClr val="585D63"/>
                </a:solidFill>
              </a:rPr>
              <a:t>Карта закономерностей размещения и прогноза золото-медно-порфировых месторождений по территории Российской Федерации масштаба 1:2,5М</a:t>
            </a:r>
          </a:p>
        </p:txBody>
      </p:sp>
      <p:sp>
        <p:nvSpPr>
          <p:cNvPr id="30" name="梯形 79">
            <a:extLst>
              <a:ext uri="{FF2B5EF4-FFF2-40B4-BE49-F238E27FC236}">
                <a16:creationId xmlns:a16="http://schemas.microsoft.com/office/drawing/2014/main" id="{53D69C92-8F39-4C3A-A3A4-1A6BD794C7EF}"/>
              </a:ext>
            </a:extLst>
          </p:cNvPr>
          <p:cNvSpPr/>
          <p:nvPr/>
        </p:nvSpPr>
        <p:spPr>
          <a:xfrm rot="16200000">
            <a:off x="6744312" y="2806423"/>
            <a:ext cx="4574682" cy="1961580"/>
          </a:xfrm>
          <a:prstGeom prst="trapezoid">
            <a:avLst>
              <a:gd name="adj" fmla="val 11105"/>
            </a:avLst>
          </a:prstGeom>
          <a:solidFill>
            <a:srgbClr val="FDFDF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Параллелограмм 148">
            <a:extLst>
              <a:ext uri="{FF2B5EF4-FFF2-40B4-BE49-F238E27FC236}">
                <a16:creationId xmlns:a16="http://schemas.microsoft.com/office/drawing/2014/main" id="{BD084178-435A-4BDE-8D5A-40B791122368}"/>
              </a:ext>
            </a:extLst>
          </p:cNvPr>
          <p:cNvSpPr/>
          <p:nvPr/>
        </p:nvSpPr>
        <p:spPr>
          <a:xfrm>
            <a:off x="8081443" y="1619658"/>
            <a:ext cx="1615407" cy="4313093"/>
          </a:xfrm>
          <a:custGeom>
            <a:avLst/>
            <a:gdLst>
              <a:gd name="connsiteX0" fmla="*/ 0 w 2304234"/>
              <a:gd name="connsiteY0" fmla="*/ 4191691 h 4191691"/>
              <a:gd name="connsiteX1" fmla="*/ 576059 w 2304234"/>
              <a:gd name="connsiteY1" fmla="*/ 0 h 4191691"/>
              <a:gd name="connsiteX2" fmla="*/ 2304234 w 2304234"/>
              <a:gd name="connsiteY2" fmla="*/ 0 h 4191691"/>
              <a:gd name="connsiteX3" fmla="*/ 1728176 w 2304234"/>
              <a:gd name="connsiteY3" fmla="*/ 4191691 h 4191691"/>
              <a:gd name="connsiteX4" fmla="*/ 0 w 2304234"/>
              <a:gd name="connsiteY4" fmla="*/ 4191691 h 4191691"/>
              <a:gd name="connsiteX0" fmla="*/ 0 w 2304234"/>
              <a:gd name="connsiteY0" fmla="*/ 4408260 h 4408260"/>
              <a:gd name="connsiteX1" fmla="*/ 636217 w 2304234"/>
              <a:gd name="connsiteY1" fmla="*/ 0 h 4408260"/>
              <a:gd name="connsiteX2" fmla="*/ 2304234 w 2304234"/>
              <a:gd name="connsiteY2" fmla="*/ 216569 h 4408260"/>
              <a:gd name="connsiteX3" fmla="*/ 1728176 w 2304234"/>
              <a:gd name="connsiteY3" fmla="*/ 4408260 h 4408260"/>
              <a:gd name="connsiteX4" fmla="*/ 0 w 2304234"/>
              <a:gd name="connsiteY4" fmla="*/ 4408260 h 4408260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222850 w 1798908"/>
              <a:gd name="connsiteY3" fmla="*/ 4408260 h 4528576"/>
              <a:gd name="connsiteX4" fmla="*/ 0 w 1798908"/>
              <a:gd name="connsiteY4" fmla="*/ 4528576 h 4528576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788334 w 1798908"/>
              <a:gd name="connsiteY3" fmla="*/ 4396228 h 4528576"/>
              <a:gd name="connsiteX4" fmla="*/ 0 w 1798908"/>
              <a:gd name="connsiteY4" fmla="*/ 4528576 h 4528576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776303 w 1798908"/>
              <a:gd name="connsiteY3" fmla="*/ 4227786 h 4528576"/>
              <a:gd name="connsiteX4" fmla="*/ 0 w 1798908"/>
              <a:gd name="connsiteY4" fmla="*/ 4528576 h 4528576"/>
              <a:gd name="connsiteX0" fmla="*/ 133804 w 1668017"/>
              <a:gd name="connsiteY0" fmla="*/ 4420292 h 4420292"/>
              <a:gd name="connsiteX1" fmla="*/ 0 w 1668017"/>
              <a:gd name="connsiteY1" fmla="*/ 0 h 4420292"/>
              <a:gd name="connsiteX2" fmla="*/ 1668017 w 1668017"/>
              <a:gd name="connsiteY2" fmla="*/ 216569 h 4420292"/>
              <a:gd name="connsiteX3" fmla="*/ 1645412 w 1668017"/>
              <a:gd name="connsiteY3" fmla="*/ 4227786 h 4420292"/>
              <a:gd name="connsiteX4" fmla="*/ 133804 w 1668017"/>
              <a:gd name="connsiteY4" fmla="*/ 4420292 h 4420292"/>
              <a:gd name="connsiteX0" fmla="*/ 0 w 1702655"/>
              <a:gd name="connsiteY0" fmla="*/ 4336071 h 4336071"/>
              <a:gd name="connsiteX1" fmla="*/ 34638 w 1702655"/>
              <a:gd name="connsiteY1" fmla="*/ 0 h 4336071"/>
              <a:gd name="connsiteX2" fmla="*/ 1702655 w 1702655"/>
              <a:gd name="connsiteY2" fmla="*/ 216569 h 4336071"/>
              <a:gd name="connsiteX3" fmla="*/ 1680050 w 1702655"/>
              <a:gd name="connsiteY3" fmla="*/ 4227786 h 4336071"/>
              <a:gd name="connsiteX4" fmla="*/ 0 w 1702655"/>
              <a:gd name="connsiteY4" fmla="*/ 4336071 h 4336071"/>
              <a:gd name="connsiteX0" fmla="*/ 0 w 1702655"/>
              <a:gd name="connsiteY0" fmla="*/ 4432323 h 4432323"/>
              <a:gd name="connsiteX1" fmla="*/ 34638 w 1702655"/>
              <a:gd name="connsiteY1" fmla="*/ 0 h 4432323"/>
              <a:gd name="connsiteX2" fmla="*/ 1702655 w 1702655"/>
              <a:gd name="connsiteY2" fmla="*/ 216569 h 4432323"/>
              <a:gd name="connsiteX3" fmla="*/ 1680050 w 1702655"/>
              <a:gd name="connsiteY3" fmla="*/ 4227786 h 4432323"/>
              <a:gd name="connsiteX4" fmla="*/ 0 w 1702655"/>
              <a:gd name="connsiteY4" fmla="*/ 4432323 h 4432323"/>
              <a:gd name="connsiteX0" fmla="*/ 0 w 1690624"/>
              <a:gd name="connsiteY0" fmla="*/ 4564670 h 4564670"/>
              <a:gd name="connsiteX1" fmla="*/ 34638 w 1690624"/>
              <a:gd name="connsiteY1" fmla="*/ 132347 h 4564670"/>
              <a:gd name="connsiteX2" fmla="*/ 1690624 w 1690624"/>
              <a:gd name="connsiteY2" fmla="*/ 0 h 4564670"/>
              <a:gd name="connsiteX3" fmla="*/ 1680050 w 1690624"/>
              <a:gd name="connsiteY3" fmla="*/ 4360133 h 4564670"/>
              <a:gd name="connsiteX4" fmla="*/ 0 w 1690624"/>
              <a:gd name="connsiteY4" fmla="*/ 4564670 h 4564670"/>
              <a:gd name="connsiteX0" fmla="*/ 0 w 1690624"/>
              <a:gd name="connsiteY0" fmla="*/ 4564670 h 4564670"/>
              <a:gd name="connsiteX1" fmla="*/ 34638 w 1690624"/>
              <a:gd name="connsiteY1" fmla="*/ 216568 h 4564670"/>
              <a:gd name="connsiteX2" fmla="*/ 1690624 w 1690624"/>
              <a:gd name="connsiteY2" fmla="*/ 0 h 4564670"/>
              <a:gd name="connsiteX3" fmla="*/ 1680050 w 1690624"/>
              <a:gd name="connsiteY3" fmla="*/ 4360133 h 4564670"/>
              <a:gd name="connsiteX4" fmla="*/ 0 w 1690624"/>
              <a:gd name="connsiteY4" fmla="*/ 4564670 h 4564670"/>
              <a:gd name="connsiteX0" fmla="*/ 0 w 1692956"/>
              <a:gd name="connsiteY0" fmla="*/ 4564670 h 4564670"/>
              <a:gd name="connsiteX1" fmla="*/ 34638 w 1692956"/>
              <a:gd name="connsiteY1" fmla="*/ 216568 h 4564670"/>
              <a:gd name="connsiteX2" fmla="*/ 1690624 w 1692956"/>
              <a:gd name="connsiteY2" fmla="*/ 0 h 4564670"/>
              <a:gd name="connsiteX3" fmla="*/ 1692082 w 1692956"/>
              <a:gd name="connsiteY3" fmla="*/ 4480449 h 4564670"/>
              <a:gd name="connsiteX4" fmla="*/ 0 w 1692956"/>
              <a:gd name="connsiteY4" fmla="*/ 4564670 h 4564670"/>
              <a:gd name="connsiteX0" fmla="*/ 0 w 1680924"/>
              <a:gd name="connsiteY0" fmla="*/ 4287944 h 4480449"/>
              <a:gd name="connsiteX1" fmla="*/ 22606 w 1680924"/>
              <a:gd name="connsiteY1" fmla="*/ 216568 h 4480449"/>
              <a:gd name="connsiteX2" fmla="*/ 1678592 w 1680924"/>
              <a:gd name="connsiteY2" fmla="*/ 0 h 4480449"/>
              <a:gd name="connsiteX3" fmla="*/ 1680050 w 1680924"/>
              <a:gd name="connsiteY3" fmla="*/ 4480449 h 4480449"/>
              <a:gd name="connsiteX4" fmla="*/ 0 w 1680924"/>
              <a:gd name="connsiteY4" fmla="*/ 4287944 h 4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924" h="4480449">
                <a:moveTo>
                  <a:pt x="0" y="4287944"/>
                </a:moveTo>
                <a:lnTo>
                  <a:pt x="22606" y="216568"/>
                </a:lnTo>
                <a:lnTo>
                  <a:pt x="1678592" y="0"/>
                </a:lnTo>
                <a:cubicBezTo>
                  <a:pt x="1675067" y="1393220"/>
                  <a:pt x="1683575" y="3087229"/>
                  <a:pt x="1680050" y="4480449"/>
                </a:cubicBezTo>
                <a:lnTo>
                  <a:pt x="0" y="4287944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3886C4-EE03-4C09-B6AE-D982492BA724}"/>
              </a:ext>
            </a:extLst>
          </p:cNvPr>
          <p:cNvSpPr txBox="1"/>
          <p:nvPr/>
        </p:nvSpPr>
        <p:spPr>
          <a:xfrm rot="16200000">
            <a:off x="8186934" y="4151725"/>
            <a:ext cx="332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>
                <a:solidFill>
                  <a:srgbClr val="585D63"/>
                </a:solidFill>
              </a:rPr>
              <a:t>Геологическая карта  территории</a:t>
            </a:r>
          </a:p>
          <a:p>
            <a:r>
              <a:rPr lang="ru-RU" sz="900" i="1" dirty="0">
                <a:solidFill>
                  <a:srgbClr val="585D63"/>
                </a:solidFill>
              </a:rPr>
              <a:t>Российской Федерации масштаба 1:2,5М</a:t>
            </a:r>
          </a:p>
        </p:txBody>
      </p:sp>
      <p:sp>
        <p:nvSpPr>
          <p:cNvPr id="33" name="梯形 78">
            <a:extLst>
              <a:ext uri="{FF2B5EF4-FFF2-40B4-BE49-F238E27FC236}">
                <a16:creationId xmlns:a16="http://schemas.microsoft.com/office/drawing/2014/main" id="{9B8E7D70-2A09-40F6-9393-36FD3D8C8EAE}"/>
              </a:ext>
            </a:extLst>
          </p:cNvPr>
          <p:cNvSpPr/>
          <p:nvPr/>
        </p:nvSpPr>
        <p:spPr>
          <a:xfrm rot="5400000" flipH="1">
            <a:off x="8715406" y="2798379"/>
            <a:ext cx="4574682" cy="1961580"/>
          </a:xfrm>
          <a:prstGeom prst="trapezoid">
            <a:avLst>
              <a:gd name="adj" fmla="val 11105"/>
            </a:avLst>
          </a:prstGeom>
          <a:solidFill>
            <a:srgbClr val="E8E8E8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Параллелограмм 148">
            <a:extLst>
              <a:ext uri="{FF2B5EF4-FFF2-40B4-BE49-F238E27FC236}">
                <a16:creationId xmlns:a16="http://schemas.microsoft.com/office/drawing/2014/main" id="{8F41E4F4-AF79-4A8D-B52C-435B191FF4CA}"/>
              </a:ext>
            </a:extLst>
          </p:cNvPr>
          <p:cNvSpPr/>
          <p:nvPr/>
        </p:nvSpPr>
        <p:spPr>
          <a:xfrm>
            <a:off x="10082447" y="1642821"/>
            <a:ext cx="1636291" cy="4266765"/>
          </a:xfrm>
          <a:custGeom>
            <a:avLst/>
            <a:gdLst>
              <a:gd name="connsiteX0" fmla="*/ 0 w 2304234"/>
              <a:gd name="connsiteY0" fmla="*/ 4191691 h 4191691"/>
              <a:gd name="connsiteX1" fmla="*/ 576059 w 2304234"/>
              <a:gd name="connsiteY1" fmla="*/ 0 h 4191691"/>
              <a:gd name="connsiteX2" fmla="*/ 2304234 w 2304234"/>
              <a:gd name="connsiteY2" fmla="*/ 0 h 4191691"/>
              <a:gd name="connsiteX3" fmla="*/ 1728176 w 2304234"/>
              <a:gd name="connsiteY3" fmla="*/ 4191691 h 4191691"/>
              <a:gd name="connsiteX4" fmla="*/ 0 w 2304234"/>
              <a:gd name="connsiteY4" fmla="*/ 4191691 h 4191691"/>
              <a:gd name="connsiteX0" fmla="*/ 0 w 2304234"/>
              <a:gd name="connsiteY0" fmla="*/ 4408260 h 4408260"/>
              <a:gd name="connsiteX1" fmla="*/ 636217 w 2304234"/>
              <a:gd name="connsiteY1" fmla="*/ 0 h 4408260"/>
              <a:gd name="connsiteX2" fmla="*/ 2304234 w 2304234"/>
              <a:gd name="connsiteY2" fmla="*/ 216569 h 4408260"/>
              <a:gd name="connsiteX3" fmla="*/ 1728176 w 2304234"/>
              <a:gd name="connsiteY3" fmla="*/ 4408260 h 4408260"/>
              <a:gd name="connsiteX4" fmla="*/ 0 w 2304234"/>
              <a:gd name="connsiteY4" fmla="*/ 4408260 h 4408260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222850 w 1798908"/>
              <a:gd name="connsiteY3" fmla="*/ 4408260 h 4528576"/>
              <a:gd name="connsiteX4" fmla="*/ 0 w 1798908"/>
              <a:gd name="connsiteY4" fmla="*/ 4528576 h 4528576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788334 w 1798908"/>
              <a:gd name="connsiteY3" fmla="*/ 4396228 h 4528576"/>
              <a:gd name="connsiteX4" fmla="*/ 0 w 1798908"/>
              <a:gd name="connsiteY4" fmla="*/ 4528576 h 4528576"/>
              <a:gd name="connsiteX0" fmla="*/ 0 w 1798908"/>
              <a:gd name="connsiteY0" fmla="*/ 4528576 h 4528576"/>
              <a:gd name="connsiteX1" fmla="*/ 130891 w 1798908"/>
              <a:gd name="connsiteY1" fmla="*/ 0 h 4528576"/>
              <a:gd name="connsiteX2" fmla="*/ 1798908 w 1798908"/>
              <a:gd name="connsiteY2" fmla="*/ 216569 h 4528576"/>
              <a:gd name="connsiteX3" fmla="*/ 1776303 w 1798908"/>
              <a:gd name="connsiteY3" fmla="*/ 4227786 h 4528576"/>
              <a:gd name="connsiteX4" fmla="*/ 0 w 1798908"/>
              <a:gd name="connsiteY4" fmla="*/ 4528576 h 4528576"/>
              <a:gd name="connsiteX0" fmla="*/ 133804 w 1668017"/>
              <a:gd name="connsiteY0" fmla="*/ 4420292 h 4420292"/>
              <a:gd name="connsiteX1" fmla="*/ 0 w 1668017"/>
              <a:gd name="connsiteY1" fmla="*/ 0 h 4420292"/>
              <a:gd name="connsiteX2" fmla="*/ 1668017 w 1668017"/>
              <a:gd name="connsiteY2" fmla="*/ 216569 h 4420292"/>
              <a:gd name="connsiteX3" fmla="*/ 1645412 w 1668017"/>
              <a:gd name="connsiteY3" fmla="*/ 4227786 h 4420292"/>
              <a:gd name="connsiteX4" fmla="*/ 133804 w 1668017"/>
              <a:gd name="connsiteY4" fmla="*/ 4420292 h 4420292"/>
              <a:gd name="connsiteX0" fmla="*/ 0 w 1702655"/>
              <a:gd name="connsiteY0" fmla="*/ 4336071 h 4336071"/>
              <a:gd name="connsiteX1" fmla="*/ 34638 w 1702655"/>
              <a:gd name="connsiteY1" fmla="*/ 0 h 4336071"/>
              <a:gd name="connsiteX2" fmla="*/ 1702655 w 1702655"/>
              <a:gd name="connsiteY2" fmla="*/ 216569 h 4336071"/>
              <a:gd name="connsiteX3" fmla="*/ 1680050 w 1702655"/>
              <a:gd name="connsiteY3" fmla="*/ 4227786 h 4336071"/>
              <a:gd name="connsiteX4" fmla="*/ 0 w 1702655"/>
              <a:gd name="connsiteY4" fmla="*/ 4336071 h 4336071"/>
              <a:gd name="connsiteX0" fmla="*/ 0 w 1702655"/>
              <a:gd name="connsiteY0" fmla="*/ 4432323 h 4432323"/>
              <a:gd name="connsiteX1" fmla="*/ 34638 w 1702655"/>
              <a:gd name="connsiteY1" fmla="*/ 0 h 4432323"/>
              <a:gd name="connsiteX2" fmla="*/ 1702655 w 1702655"/>
              <a:gd name="connsiteY2" fmla="*/ 216569 h 4432323"/>
              <a:gd name="connsiteX3" fmla="*/ 1680050 w 1702655"/>
              <a:gd name="connsiteY3" fmla="*/ 4227786 h 4432323"/>
              <a:gd name="connsiteX4" fmla="*/ 0 w 1702655"/>
              <a:gd name="connsiteY4" fmla="*/ 4432323 h 443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2655" h="4432323">
                <a:moveTo>
                  <a:pt x="0" y="4432323"/>
                </a:moveTo>
                <a:lnTo>
                  <a:pt x="34638" y="0"/>
                </a:lnTo>
                <a:lnTo>
                  <a:pt x="1702655" y="216569"/>
                </a:lnTo>
                <a:cubicBezTo>
                  <a:pt x="1699130" y="1609789"/>
                  <a:pt x="1683575" y="2834566"/>
                  <a:pt x="1680050" y="4227786"/>
                </a:cubicBezTo>
                <a:lnTo>
                  <a:pt x="0" y="4432323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任意多边形 85">
            <a:extLst>
              <a:ext uri="{FF2B5EF4-FFF2-40B4-BE49-F238E27FC236}">
                <a16:creationId xmlns:a16="http://schemas.microsoft.com/office/drawing/2014/main" id="{BC654637-1C20-4C02-A4BC-0642AE2D40F7}"/>
              </a:ext>
            </a:extLst>
          </p:cNvPr>
          <p:cNvSpPr>
            <a:spLocks/>
          </p:cNvSpPr>
          <p:nvPr/>
        </p:nvSpPr>
        <p:spPr bwMode="auto">
          <a:xfrm rot="5400000">
            <a:off x="7480754" y="1874595"/>
            <a:ext cx="660537" cy="195635"/>
          </a:xfrm>
          <a:custGeom>
            <a:avLst/>
            <a:gdLst>
              <a:gd name="connsiteX0" fmla="*/ 0 w 1232570"/>
              <a:gd name="connsiteY0" fmla="*/ 0 h 1080876"/>
              <a:gd name="connsiteX1" fmla="*/ 13985 w 1232570"/>
              <a:gd name="connsiteY1" fmla="*/ 0 h 1080876"/>
              <a:gd name="connsiteX2" fmla="*/ 90502 w 1232570"/>
              <a:gd name="connsiteY2" fmla="*/ 0 h 1080876"/>
              <a:gd name="connsiteX3" fmla="*/ 150524 w 1232570"/>
              <a:gd name="connsiteY3" fmla="*/ 0 h 1080876"/>
              <a:gd name="connsiteX4" fmla="*/ 156832 w 1232570"/>
              <a:gd name="connsiteY4" fmla="*/ 0 h 1080876"/>
              <a:gd name="connsiteX5" fmla="*/ 213704 w 1232570"/>
              <a:gd name="connsiteY5" fmla="*/ 0 h 1080876"/>
              <a:gd name="connsiteX6" fmla="*/ 237954 w 1232570"/>
              <a:gd name="connsiteY6" fmla="*/ 0 h 1080876"/>
              <a:gd name="connsiteX7" fmla="*/ 261845 w 1232570"/>
              <a:gd name="connsiteY7" fmla="*/ 0 h 1080876"/>
              <a:gd name="connsiteX8" fmla="*/ 301983 w 1232570"/>
              <a:gd name="connsiteY8" fmla="*/ 0 h 1080876"/>
              <a:gd name="connsiteX9" fmla="*/ 314471 w 1232570"/>
              <a:gd name="connsiteY9" fmla="*/ 0 h 1080876"/>
              <a:gd name="connsiteX10" fmla="*/ 361158 w 1232570"/>
              <a:gd name="connsiteY10" fmla="*/ 0 h 1080876"/>
              <a:gd name="connsiteX11" fmla="*/ 378443 w 1232570"/>
              <a:gd name="connsiteY11" fmla="*/ 0 h 1080876"/>
              <a:gd name="connsiteX12" fmla="*/ 380801 w 1232570"/>
              <a:gd name="connsiteY12" fmla="*/ 0 h 1080876"/>
              <a:gd name="connsiteX13" fmla="*/ 397052 w 1232570"/>
              <a:gd name="connsiteY13" fmla="*/ 0 h 1080876"/>
              <a:gd name="connsiteX14" fmla="*/ 423245 w 1232570"/>
              <a:gd name="connsiteY14" fmla="*/ 0 h 1080876"/>
              <a:gd name="connsiteX15" fmla="*/ 437673 w 1232570"/>
              <a:gd name="connsiteY15" fmla="*/ 0 h 1080876"/>
              <a:gd name="connsiteX16" fmla="*/ 465873 w 1232570"/>
              <a:gd name="connsiteY16" fmla="*/ 0 h 1080876"/>
              <a:gd name="connsiteX17" fmla="*/ 506837 w 1232570"/>
              <a:gd name="connsiteY17" fmla="*/ 0 h 1080876"/>
              <a:gd name="connsiteX18" fmla="*/ 542389 w 1232570"/>
              <a:gd name="connsiteY18" fmla="*/ 0 h 1080876"/>
              <a:gd name="connsiteX19" fmla="*/ 558813 w 1232570"/>
              <a:gd name="connsiteY19" fmla="*/ 0 h 1080876"/>
              <a:gd name="connsiteX20" fmla="*/ 596056 w 1232570"/>
              <a:gd name="connsiteY20" fmla="*/ 0 h 1080876"/>
              <a:gd name="connsiteX21" fmla="*/ 608720 w 1232570"/>
              <a:gd name="connsiteY21" fmla="*/ 0 h 1080876"/>
              <a:gd name="connsiteX22" fmla="*/ 621020 w 1232570"/>
              <a:gd name="connsiteY22" fmla="*/ 0 h 1080876"/>
              <a:gd name="connsiteX23" fmla="*/ 647214 w 1232570"/>
              <a:gd name="connsiteY23" fmla="*/ 0 h 1080876"/>
              <a:gd name="connsiteX24" fmla="*/ 665591 w 1232570"/>
              <a:gd name="connsiteY24" fmla="*/ 0 h 1080876"/>
              <a:gd name="connsiteX25" fmla="*/ 875132 w 1232570"/>
              <a:gd name="connsiteY25" fmla="*/ 0 h 1080876"/>
              <a:gd name="connsiteX26" fmla="*/ 970922 w 1232570"/>
              <a:gd name="connsiteY26" fmla="*/ 55020 h 1080876"/>
              <a:gd name="connsiteX27" fmla="*/ 1219266 w 1232570"/>
              <a:gd name="connsiteY27" fmla="*/ 485418 h 1080876"/>
              <a:gd name="connsiteX28" fmla="*/ 1219266 w 1232570"/>
              <a:gd name="connsiteY28" fmla="*/ 595458 h 1080876"/>
              <a:gd name="connsiteX29" fmla="*/ 970922 w 1232570"/>
              <a:gd name="connsiteY29" fmla="*/ 1025856 h 1080876"/>
              <a:gd name="connsiteX30" fmla="*/ 875132 w 1232570"/>
              <a:gd name="connsiteY30" fmla="*/ 1080876 h 1080876"/>
              <a:gd name="connsiteX31" fmla="*/ 647214 w 1232570"/>
              <a:gd name="connsiteY31" fmla="*/ 1080876 h 1080876"/>
              <a:gd name="connsiteX32" fmla="*/ 423245 w 1232570"/>
              <a:gd name="connsiteY32" fmla="*/ 1080876 h 1080876"/>
              <a:gd name="connsiteX33" fmla="*/ 378443 w 1232570"/>
              <a:gd name="connsiteY33" fmla="*/ 1080876 h 1080876"/>
              <a:gd name="connsiteX34" fmla="*/ 150524 w 1232570"/>
              <a:gd name="connsiteY34" fmla="*/ 1080876 h 1080876"/>
              <a:gd name="connsiteX35" fmla="*/ 0 w 1232570"/>
              <a:gd name="connsiteY35" fmla="*/ 1080876 h 1080876"/>
              <a:gd name="connsiteX0" fmla="*/ 22047 w 1232570"/>
              <a:gd name="connsiteY0" fmla="*/ 0 h 1150472"/>
              <a:gd name="connsiteX1" fmla="*/ 13985 w 1232570"/>
              <a:gd name="connsiteY1" fmla="*/ 69596 h 1150472"/>
              <a:gd name="connsiteX2" fmla="*/ 90502 w 1232570"/>
              <a:gd name="connsiteY2" fmla="*/ 69596 h 1150472"/>
              <a:gd name="connsiteX3" fmla="*/ 150524 w 1232570"/>
              <a:gd name="connsiteY3" fmla="*/ 69596 h 1150472"/>
              <a:gd name="connsiteX4" fmla="*/ 156832 w 1232570"/>
              <a:gd name="connsiteY4" fmla="*/ 69596 h 1150472"/>
              <a:gd name="connsiteX5" fmla="*/ 213704 w 1232570"/>
              <a:gd name="connsiteY5" fmla="*/ 69596 h 1150472"/>
              <a:gd name="connsiteX6" fmla="*/ 237954 w 1232570"/>
              <a:gd name="connsiteY6" fmla="*/ 69596 h 1150472"/>
              <a:gd name="connsiteX7" fmla="*/ 261845 w 1232570"/>
              <a:gd name="connsiteY7" fmla="*/ 69596 h 1150472"/>
              <a:gd name="connsiteX8" fmla="*/ 301983 w 1232570"/>
              <a:gd name="connsiteY8" fmla="*/ 69596 h 1150472"/>
              <a:gd name="connsiteX9" fmla="*/ 314471 w 1232570"/>
              <a:gd name="connsiteY9" fmla="*/ 69596 h 1150472"/>
              <a:gd name="connsiteX10" fmla="*/ 361158 w 1232570"/>
              <a:gd name="connsiteY10" fmla="*/ 69596 h 1150472"/>
              <a:gd name="connsiteX11" fmla="*/ 378443 w 1232570"/>
              <a:gd name="connsiteY11" fmla="*/ 69596 h 1150472"/>
              <a:gd name="connsiteX12" fmla="*/ 380801 w 1232570"/>
              <a:gd name="connsiteY12" fmla="*/ 69596 h 1150472"/>
              <a:gd name="connsiteX13" fmla="*/ 397052 w 1232570"/>
              <a:gd name="connsiteY13" fmla="*/ 69596 h 1150472"/>
              <a:gd name="connsiteX14" fmla="*/ 423245 w 1232570"/>
              <a:gd name="connsiteY14" fmla="*/ 69596 h 1150472"/>
              <a:gd name="connsiteX15" fmla="*/ 437673 w 1232570"/>
              <a:gd name="connsiteY15" fmla="*/ 69596 h 1150472"/>
              <a:gd name="connsiteX16" fmla="*/ 465873 w 1232570"/>
              <a:gd name="connsiteY16" fmla="*/ 69596 h 1150472"/>
              <a:gd name="connsiteX17" fmla="*/ 506837 w 1232570"/>
              <a:gd name="connsiteY17" fmla="*/ 69596 h 1150472"/>
              <a:gd name="connsiteX18" fmla="*/ 542389 w 1232570"/>
              <a:gd name="connsiteY18" fmla="*/ 69596 h 1150472"/>
              <a:gd name="connsiteX19" fmla="*/ 558813 w 1232570"/>
              <a:gd name="connsiteY19" fmla="*/ 69596 h 1150472"/>
              <a:gd name="connsiteX20" fmla="*/ 596056 w 1232570"/>
              <a:gd name="connsiteY20" fmla="*/ 69596 h 1150472"/>
              <a:gd name="connsiteX21" fmla="*/ 608720 w 1232570"/>
              <a:gd name="connsiteY21" fmla="*/ 69596 h 1150472"/>
              <a:gd name="connsiteX22" fmla="*/ 621020 w 1232570"/>
              <a:gd name="connsiteY22" fmla="*/ 69596 h 1150472"/>
              <a:gd name="connsiteX23" fmla="*/ 647214 w 1232570"/>
              <a:gd name="connsiteY23" fmla="*/ 69596 h 1150472"/>
              <a:gd name="connsiteX24" fmla="*/ 665591 w 1232570"/>
              <a:gd name="connsiteY24" fmla="*/ 69596 h 1150472"/>
              <a:gd name="connsiteX25" fmla="*/ 875132 w 1232570"/>
              <a:gd name="connsiteY25" fmla="*/ 69596 h 1150472"/>
              <a:gd name="connsiteX26" fmla="*/ 970922 w 1232570"/>
              <a:gd name="connsiteY26" fmla="*/ 124616 h 1150472"/>
              <a:gd name="connsiteX27" fmla="*/ 1219266 w 1232570"/>
              <a:gd name="connsiteY27" fmla="*/ 555014 h 1150472"/>
              <a:gd name="connsiteX28" fmla="*/ 1219266 w 1232570"/>
              <a:gd name="connsiteY28" fmla="*/ 665054 h 1150472"/>
              <a:gd name="connsiteX29" fmla="*/ 970922 w 1232570"/>
              <a:gd name="connsiteY29" fmla="*/ 1095452 h 1150472"/>
              <a:gd name="connsiteX30" fmla="*/ 875132 w 1232570"/>
              <a:gd name="connsiteY30" fmla="*/ 1150472 h 1150472"/>
              <a:gd name="connsiteX31" fmla="*/ 647214 w 1232570"/>
              <a:gd name="connsiteY31" fmla="*/ 1150472 h 1150472"/>
              <a:gd name="connsiteX32" fmla="*/ 423245 w 1232570"/>
              <a:gd name="connsiteY32" fmla="*/ 1150472 h 1150472"/>
              <a:gd name="connsiteX33" fmla="*/ 378443 w 1232570"/>
              <a:gd name="connsiteY33" fmla="*/ 1150472 h 1150472"/>
              <a:gd name="connsiteX34" fmla="*/ 150524 w 1232570"/>
              <a:gd name="connsiteY34" fmla="*/ 1150472 h 1150472"/>
              <a:gd name="connsiteX35" fmla="*/ 0 w 1232570"/>
              <a:gd name="connsiteY35" fmla="*/ 1150472 h 1150472"/>
              <a:gd name="connsiteX36" fmla="*/ 22047 w 1232570"/>
              <a:gd name="connsiteY36" fmla="*/ 0 h 1150472"/>
              <a:gd name="connsiteX0" fmla="*/ 55113 w 1265636"/>
              <a:gd name="connsiteY0" fmla="*/ 0 h 1185267"/>
              <a:gd name="connsiteX1" fmla="*/ 47051 w 1265636"/>
              <a:gd name="connsiteY1" fmla="*/ 69596 h 1185267"/>
              <a:gd name="connsiteX2" fmla="*/ 123568 w 1265636"/>
              <a:gd name="connsiteY2" fmla="*/ 69596 h 1185267"/>
              <a:gd name="connsiteX3" fmla="*/ 183590 w 1265636"/>
              <a:gd name="connsiteY3" fmla="*/ 69596 h 1185267"/>
              <a:gd name="connsiteX4" fmla="*/ 189898 w 1265636"/>
              <a:gd name="connsiteY4" fmla="*/ 69596 h 1185267"/>
              <a:gd name="connsiteX5" fmla="*/ 246770 w 1265636"/>
              <a:gd name="connsiteY5" fmla="*/ 69596 h 1185267"/>
              <a:gd name="connsiteX6" fmla="*/ 271020 w 1265636"/>
              <a:gd name="connsiteY6" fmla="*/ 69596 h 1185267"/>
              <a:gd name="connsiteX7" fmla="*/ 294911 w 1265636"/>
              <a:gd name="connsiteY7" fmla="*/ 69596 h 1185267"/>
              <a:gd name="connsiteX8" fmla="*/ 335049 w 1265636"/>
              <a:gd name="connsiteY8" fmla="*/ 69596 h 1185267"/>
              <a:gd name="connsiteX9" fmla="*/ 347537 w 1265636"/>
              <a:gd name="connsiteY9" fmla="*/ 69596 h 1185267"/>
              <a:gd name="connsiteX10" fmla="*/ 394224 w 1265636"/>
              <a:gd name="connsiteY10" fmla="*/ 69596 h 1185267"/>
              <a:gd name="connsiteX11" fmla="*/ 411509 w 1265636"/>
              <a:gd name="connsiteY11" fmla="*/ 69596 h 1185267"/>
              <a:gd name="connsiteX12" fmla="*/ 413867 w 1265636"/>
              <a:gd name="connsiteY12" fmla="*/ 69596 h 1185267"/>
              <a:gd name="connsiteX13" fmla="*/ 430118 w 1265636"/>
              <a:gd name="connsiteY13" fmla="*/ 69596 h 1185267"/>
              <a:gd name="connsiteX14" fmla="*/ 456311 w 1265636"/>
              <a:gd name="connsiteY14" fmla="*/ 69596 h 1185267"/>
              <a:gd name="connsiteX15" fmla="*/ 470739 w 1265636"/>
              <a:gd name="connsiteY15" fmla="*/ 69596 h 1185267"/>
              <a:gd name="connsiteX16" fmla="*/ 498939 w 1265636"/>
              <a:gd name="connsiteY16" fmla="*/ 69596 h 1185267"/>
              <a:gd name="connsiteX17" fmla="*/ 539903 w 1265636"/>
              <a:gd name="connsiteY17" fmla="*/ 69596 h 1185267"/>
              <a:gd name="connsiteX18" fmla="*/ 575455 w 1265636"/>
              <a:gd name="connsiteY18" fmla="*/ 69596 h 1185267"/>
              <a:gd name="connsiteX19" fmla="*/ 591879 w 1265636"/>
              <a:gd name="connsiteY19" fmla="*/ 69596 h 1185267"/>
              <a:gd name="connsiteX20" fmla="*/ 629122 w 1265636"/>
              <a:gd name="connsiteY20" fmla="*/ 69596 h 1185267"/>
              <a:gd name="connsiteX21" fmla="*/ 641786 w 1265636"/>
              <a:gd name="connsiteY21" fmla="*/ 69596 h 1185267"/>
              <a:gd name="connsiteX22" fmla="*/ 654086 w 1265636"/>
              <a:gd name="connsiteY22" fmla="*/ 69596 h 1185267"/>
              <a:gd name="connsiteX23" fmla="*/ 680280 w 1265636"/>
              <a:gd name="connsiteY23" fmla="*/ 69596 h 1185267"/>
              <a:gd name="connsiteX24" fmla="*/ 698657 w 1265636"/>
              <a:gd name="connsiteY24" fmla="*/ 69596 h 1185267"/>
              <a:gd name="connsiteX25" fmla="*/ 908198 w 1265636"/>
              <a:gd name="connsiteY25" fmla="*/ 69596 h 1185267"/>
              <a:gd name="connsiteX26" fmla="*/ 1003988 w 1265636"/>
              <a:gd name="connsiteY26" fmla="*/ 124616 h 1185267"/>
              <a:gd name="connsiteX27" fmla="*/ 1252332 w 1265636"/>
              <a:gd name="connsiteY27" fmla="*/ 555014 h 1185267"/>
              <a:gd name="connsiteX28" fmla="*/ 1252332 w 1265636"/>
              <a:gd name="connsiteY28" fmla="*/ 665054 h 1185267"/>
              <a:gd name="connsiteX29" fmla="*/ 1003988 w 1265636"/>
              <a:gd name="connsiteY29" fmla="*/ 1095452 h 1185267"/>
              <a:gd name="connsiteX30" fmla="*/ 908198 w 1265636"/>
              <a:gd name="connsiteY30" fmla="*/ 1150472 h 1185267"/>
              <a:gd name="connsiteX31" fmla="*/ 680280 w 1265636"/>
              <a:gd name="connsiteY31" fmla="*/ 1150472 h 1185267"/>
              <a:gd name="connsiteX32" fmla="*/ 456311 w 1265636"/>
              <a:gd name="connsiteY32" fmla="*/ 1150472 h 1185267"/>
              <a:gd name="connsiteX33" fmla="*/ 411509 w 1265636"/>
              <a:gd name="connsiteY33" fmla="*/ 1150472 h 1185267"/>
              <a:gd name="connsiteX34" fmla="*/ 183590 w 1265636"/>
              <a:gd name="connsiteY34" fmla="*/ 1150472 h 1185267"/>
              <a:gd name="connsiteX35" fmla="*/ -1 w 1265636"/>
              <a:gd name="connsiteY35" fmla="*/ 1185264 h 1185267"/>
              <a:gd name="connsiteX36" fmla="*/ 55113 w 1265636"/>
              <a:gd name="connsiteY36" fmla="*/ 0 h 11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65636" h="1185267">
                <a:moveTo>
                  <a:pt x="55113" y="0"/>
                </a:moveTo>
                <a:lnTo>
                  <a:pt x="47051" y="69596"/>
                </a:lnTo>
                <a:lnTo>
                  <a:pt x="123568" y="69596"/>
                </a:lnTo>
                <a:lnTo>
                  <a:pt x="183590" y="69596"/>
                </a:lnTo>
                <a:lnTo>
                  <a:pt x="189898" y="69596"/>
                </a:lnTo>
                <a:lnTo>
                  <a:pt x="246770" y="69596"/>
                </a:lnTo>
                <a:lnTo>
                  <a:pt x="271020" y="69596"/>
                </a:lnTo>
                <a:lnTo>
                  <a:pt x="294911" y="69596"/>
                </a:lnTo>
                <a:lnTo>
                  <a:pt x="335049" y="69596"/>
                </a:lnTo>
                <a:lnTo>
                  <a:pt x="347537" y="69596"/>
                </a:lnTo>
                <a:lnTo>
                  <a:pt x="394224" y="69596"/>
                </a:lnTo>
                <a:lnTo>
                  <a:pt x="411509" y="69596"/>
                </a:lnTo>
                <a:lnTo>
                  <a:pt x="413867" y="69596"/>
                </a:lnTo>
                <a:lnTo>
                  <a:pt x="430118" y="69596"/>
                </a:lnTo>
                <a:lnTo>
                  <a:pt x="456311" y="69596"/>
                </a:lnTo>
                <a:lnTo>
                  <a:pt x="470739" y="69596"/>
                </a:lnTo>
                <a:lnTo>
                  <a:pt x="498939" y="69596"/>
                </a:lnTo>
                <a:lnTo>
                  <a:pt x="539903" y="69596"/>
                </a:lnTo>
                <a:lnTo>
                  <a:pt x="575455" y="69596"/>
                </a:lnTo>
                <a:lnTo>
                  <a:pt x="591879" y="69596"/>
                </a:lnTo>
                <a:lnTo>
                  <a:pt x="629122" y="69596"/>
                </a:lnTo>
                <a:lnTo>
                  <a:pt x="641786" y="69596"/>
                </a:lnTo>
                <a:lnTo>
                  <a:pt x="654086" y="69596"/>
                </a:lnTo>
                <a:lnTo>
                  <a:pt x="680280" y="69596"/>
                </a:lnTo>
                <a:lnTo>
                  <a:pt x="698657" y="69596"/>
                </a:lnTo>
                <a:lnTo>
                  <a:pt x="908198" y="69596"/>
                </a:lnTo>
                <a:cubicBezTo>
                  <a:pt x="943675" y="69596"/>
                  <a:pt x="986249" y="94444"/>
                  <a:pt x="1003988" y="124616"/>
                </a:cubicBezTo>
                <a:lnTo>
                  <a:pt x="1252332" y="555014"/>
                </a:lnTo>
                <a:cubicBezTo>
                  <a:pt x="1270071" y="585186"/>
                  <a:pt x="1270071" y="634882"/>
                  <a:pt x="1252332" y="665054"/>
                </a:cubicBezTo>
                <a:lnTo>
                  <a:pt x="1003988" y="1095452"/>
                </a:lnTo>
                <a:cubicBezTo>
                  <a:pt x="986249" y="1125625"/>
                  <a:pt x="943675" y="1150472"/>
                  <a:pt x="908198" y="1150472"/>
                </a:cubicBezTo>
                <a:lnTo>
                  <a:pt x="680280" y="1150472"/>
                </a:lnTo>
                <a:lnTo>
                  <a:pt x="456311" y="1150472"/>
                </a:lnTo>
                <a:lnTo>
                  <a:pt x="411509" y="1150472"/>
                </a:lnTo>
                <a:lnTo>
                  <a:pt x="183590" y="1150472"/>
                </a:lnTo>
                <a:lnTo>
                  <a:pt x="-1" y="1185264"/>
                </a:lnTo>
                <a:cubicBezTo>
                  <a:pt x="-1" y="824972"/>
                  <a:pt x="55113" y="360292"/>
                  <a:pt x="55113" y="0"/>
                </a:cubicBezTo>
                <a:close/>
              </a:path>
            </a:pathLst>
          </a:custGeom>
          <a:gradFill>
            <a:gsLst>
              <a:gs pos="29000">
                <a:srgbClr val="FFFF99"/>
              </a:gs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40000"/>
                  <a:lumOff val="60000"/>
                </a:schemeClr>
              </a:gs>
            </a:gsLst>
            <a:lin ang="0" scaled="0"/>
          </a:gradFill>
          <a:ln w="25400">
            <a:gradFill>
              <a:gsLst>
                <a:gs pos="38000">
                  <a:schemeClr val="accent4">
                    <a:lumMod val="40000"/>
                    <a:lumOff val="60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0" scaled="0"/>
            </a:gradFill>
          </a:ln>
          <a:effectLst/>
          <a:scene3d>
            <a:camera prst="orthographicFront">
              <a:rot lat="600000" lon="20399993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D799C1-C986-44B9-AC63-63746D786A53}"/>
              </a:ext>
            </a:extLst>
          </p:cNvPr>
          <p:cNvSpPr txBox="1"/>
          <p:nvPr/>
        </p:nvSpPr>
        <p:spPr>
          <a:xfrm rot="16200000">
            <a:off x="10093194" y="3875938"/>
            <a:ext cx="347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>
                <a:solidFill>
                  <a:srgbClr val="585D63"/>
                </a:solidFill>
              </a:rPr>
              <a:t>Тектоническая карта территории Российской Федерации  и прилегающих акваторий масштаба 1:2,5М</a:t>
            </a:r>
          </a:p>
        </p:txBody>
      </p:sp>
      <p:sp>
        <p:nvSpPr>
          <p:cNvPr id="37" name="任意多边形 84">
            <a:extLst>
              <a:ext uri="{FF2B5EF4-FFF2-40B4-BE49-F238E27FC236}">
                <a16:creationId xmlns:a16="http://schemas.microsoft.com/office/drawing/2014/main" id="{0A056666-3E99-4F09-93DD-D6075393EBAA}"/>
              </a:ext>
            </a:extLst>
          </p:cNvPr>
          <p:cNvSpPr>
            <a:spLocks/>
          </p:cNvSpPr>
          <p:nvPr/>
        </p:nvSpPr>
        <p:spPr bwMode="auto">
          <a:xfrm rot="5400000">
            <a:off x="11453871" y="1927361"/>
            <a:ext cx="541960" cy="150457"/>
          </a:xfrm>
          <a:custGeom>
            <a:avLst/>
            <a:gdLst>
              <a:gd name="connsiteX0" fmla="*/ 0 w 1232570"/>
              <a:gd name="connsiteY0" fmla="*/ 0 h 1080876"/>
              <a:gd name="connsiteX1" fmla="*/ 13985 w 1232570"/>
              <a:gd name="connsiteY1" fmla="*/ 0 h 1080876"/>
              <a:gd name="connsiteX2" fmla="*/ 90502 w 1232570"/>
              <a:gd name="connsiteY2" fmla="*/ 0 h 1080876"/>
              <a:gd name="connsiteX3" fmla="*/ 150524 w 1232570"/>
              <a:gd name="connsiteY3" fmla="*/ 0 h 1080876"/>
              <a:gd name="connsiteX4" fmla="*/ 156832 w 1232570"/>
              <a:gd name="connsiteY4" fmla="*/ 0 h 1080876"/>
              <a:gd name="connsiteX5" fmla="*/ 213704 w 1232570"/>
              <a:gd name="connsiteY5" fmla="*/ 0 h 1080876"/>
              <a:gd name="connsiteX6" fmla="*/ 237954 w 1232570"/>
              <a:gd name="connsiteY6" fmla="*/ 0 h 1080876"/>
              <a:gd name="connsiteX7" fmla="*/ 261845 w 1232570"/>
              <a:gd name="connsiteY7" fmla="*/ 0 h 1080876"/>
              <a:gd name="connsiteX8" fmla="*/ 301983 w 1232570"/>
              <a:gd name="connsiteY8" fmla="*/ 0 h 1080876"/>
              <a:gd name="connsiteX9" fmla="*/ 314471 w 1232570"/>
              <a:gd name="connsiteY9" fmla="*/ 0 h 1080876"/>
              <a:gd name="connsiteX10" fmla="*/ 361158 w 1232570"/>
              <a:gd name="connsiteY10" fmla="*/ 0 h 1080876"/>
              <a:gd name="connsiteX11" fmla="*/ 378443 w 1232570"/>
              <a:gd name="connsiteY11" fmla="*/ 0 h 1080876"/>
              <a:gd name="connsiteX12" fmla="*/ 380801 w 1232570"/>
              <a:gd name="connsiteY12" fmla="*/ 0 h 1080876"/>
              <a:gd name="connsiteX13" fmla="*/ 397052 w 1232570"/>
              <a:gd name="connsiteY13" fmla="*/ 0 h 1080876"/>
              <a:gd name="connsiteX14" fmla="*/ 423245 w 1232570"/>
              <a:gd name="connsiteY14" fmla="*/ 0 h 1080876"/>
              <a:gd name="connsiteX15" fmla="*/ 437673 w 1232570"/>
              <a:gd name="connsiteY15" fmla="*/ 0 h 1080876"/>
              <a:gd name="connsiteX16" fmla="*/ 465873 w 1232570"/>
              <a:gd name="connsiteY16" fmla="*/ 0 h 1080876"/>
              <a:gd name="connsiteX17" fmla="*/ 506837 w 1232570"/>
              <a:gd name="connsiteY17" fmla="*/ 0 h 1080876"/>
              <a:gd name="connsiteX18" fmla="*/ 542389 w 1232570"/>
              <a:gd name="connsiteY18" fmla="*/ 0 h 1080876"/>
              <a:gd name="connsiteX19" fmla="*/ 558813 w 1232570"/>
              <a:gd name="connsiteY19" fmla="*/ 0 h 1080876"/>
              <a:gd name="connsiteX20" fmla="*/ 596056 w 1232570"/>
              <a:gd name="connsiteY20" fmla="*/ 0 h 1080876"/>
              <a:gd name="connsiteX21" fmla="*/ 608720 w 1232570"/>
              <a:gd name="connsiteY21" fmla="*/ 0 h 1080876"/>
              <a:gd name="connsiteX22" fmla="*/ 621020 w 1232570"/>
              <a:gd name="connsiteY22" fmla="*/ 0 h 1080876"/>
              <a:gd name="connsiteX23" fmla="*/ 647214 w 1232570"/>
              <a:gd name="connsiteY23" fmla="*/ 0 h 1080876"/>
              <a:gd name="connsiteX24" fmla="*/ 665591 w 1232570"/>
              <a:gd name="connsiteY24" fmla="*/ 0 h 1080876"/>
              <a:gd name="connsiteX25" fmla="*/ 875132 w 1232570"/>
              <a:gd name="connsiteY25" fmla="*/ 0 h 1080876"/>
              <a:gd name="connsiteX26" fmla="*/ 970922 w 1232570"/>
              <a:gd name="connsiteY26" fmla="*/ 55020 h 1080876"/>
              <a:gd name="connsiteX27" fmla="*/ 1219266 w 1232570"/>
              <a:gd name="connsiteY27" fmla="*/ 485418 h 1080876"/>
              <a:gd name="connsiteX28" fmla="*/ 1219266 w 1232570"/>
              <a:gd name="connsiteY28" fmla="*/ 595458 h 1080876"/>
              <a:gd name="connsiteX29" fmla="*/ 970922 w 1232570"/>
              <a:gd name="connsiteY29" fmla="*/ 1025856 h 1080876"/>
              <a:gd name="connsiteX30" fmla="*/ 875132 w 1232570"/>
              <a:gd name="connsiteY30" fmla="*/ 1080876 h 1080876"/>
              <a:gd name="connsiteX31" fmla="*/ 647214 w 1232570"/>
              <a:gd name="connsiteY31" fmla="*/ 1080876 h 1080876"/>
              <a:gd name="connsiteX32" fmla="*/ 423245 w 1232570"/>
              <a:gd name="connsiteY32" fmla="*/ 1080876 h 1080876"/>
              <a:gd name="connsiteX33" fmla="*/ 378443 w 1232570"/>
              <a:gd name="connsiteY33" fmla="*/ 1080876 h 1080876"/>
              <a:gd name="connsiteX34" fmla="*/ 150524 w 1232570"/>
              <a:gd name="connsiteY34" fmla="*/ 1080876 h 1080876"/>
              <a:gd name="connsiteX35" fmla="*/ 0 w 1232570"/>
              <a:gd name="connsiteY35" fmla="*/ 1080876 h 108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32570" h="1080876">
                <a:moveTo>
                  <a:pt x="0" y="0"/>
                </a:moveTo>
                <a:lnTo>
                  <a:pt x="13985" y="0"/>
                </a:lnTo>
                <a:cubicBezTo>
                  <a:pt x="41269" y="0"/>
                  <a:pt x="66735" y="0"/>
                  <a:pt x="90502" y="0"/>
                </a:cubicBezTo>
                <a:lnTo>
                  <a:pt x="150524" y="0"/>
                </a:lnTo>
                <a:lnTo>
                  <a:pt x="156832" y="0"/>
                </a:lnTo>
                <a:cubicBezTo>
                  <a:pt x="177325" y="0"/>
                  <a:pt x="196242" y="0"/>
                  <a:pt x="213704" y="0"/>
                </a:cubicBezTo>
                <a:lnTo>
                  <a:pt x="237954" y="0"/>
                </a:lnTo>
                <a:lnTo>
                  <a:pt x="261845" y="0"/>
                </a:lnTo>
                <a:cubicBezTo>
                  <a:pt x="276518" y="0"/>
                  <a:pt x="289856" y="0"/>
                  <a:pt x="301983" y="0"/>
                </a:cubicBezTo>
                <a:lnTo>
                  <a:pt x="314471" y="0"/>
                </a:lnTo>
                <a:lnTo>
                  <a:pt x="361158" y="0"/>
                </a:lnTo>
                <a:lnTo>
                  <a:pt x="378443" y="0"/>
                </a:lnTo>
                <a:lnTo>
                  <a:pt x="380801" y="0"/>
                </a:lnTo>
                <a:lnTo>
                  <a:pt x="397052" y="0"/>
                </a:lnTo>
                <a:cubicBezTo>
                  <a:pt x="423245" y="0"/>
                  <a:pt x="423245" y="0"/>
                  <a:pt x="423245" y="0"/>
                </a:cubicBezTo>
                <a:lnTo>
                  <a:pt x="437673" y="0"/>
                </a:lnTo>
                <a:lnTo>
                  <a:pt x="465873" y="0"/>
                </a:lnTo>
                <a:lnTo>
                  <a:pt x="506837" y="0"/>
                </a:lnTo>
                <a:lnTo>
                  <a:pt x="542389" y="0"/>
                </a:lnTo>
                <a:lnTo>
                  <a:pt x="558813" y="0"/>
                </a:lnTo>
                <a:cubicBezTo>
                  <a:pt x="573547" y="0"/>
                  <a:pt x="585824" y="0"/>
                  <a:pt x="596056" y="0"/>
                </a:cubicBezTo>
                <a:lnTo>
                  <a:pt x="608720" y="0"/>
                </a:lnTo>
                <a:lnTo>
                  <a:pt x="621020" y="0"/>
                </a:lnTo>
                <a:cubicBezTo>
                  <a:pt x="647214" y="0"/>
                  <a:pt x="647214" y="0"/>
                  <a:pt x="647214" y="0"/>
                </a:cubicBezTo>
                <a:lnTo>
                  <a:pt x="665591" y="0"/>
                </a:lnTo>
                <a:cubicBezTo>
                  <a:pt x="875132" y="0"/>
                  <a:pt x="875132" y="0"/>
                  <a:pt x="875132" y="0"/>
                </a:cubicBezTo>
                <a:cubicBezTo>
                  <a:pt x="910609" y="0"/>
                  <a:pt x="953183" y="24848"/>
                  <a:pt x="970922" y="55020"/>
                </a:cubicBezTo>
                <a:cubicBezTo>
                  <a:pt x="1219266" y="485418"/>
                  <a:pt x="1219266" y="485418"/>
                  <a:pt x="1219266" y="485418"/>
                </a:cubicBezTo>
                <a:cubicBezTo>
                  <a:pt x="1237005" y="515590"/>
                  <a:pt x="1237005" y="565286"/>
                  <a:pt x="1219266" y="595458"/>
                </a:cubicBezTo>
                <a:cubicBezTo>
                  <a:pt x="970922" y="1025856"/>
                  <a:pt x="970922" y="1025856"/>
                  <a:pt x="970922" y="1025856"/>
                </a:cubicBezTo>
                <a:cubicBezTo>
                  <a:pt x="953183" y="1056029"/>
                  <a:pt x="910609" y="1080876"/>
                  <a:pt x="875132" y="1080876"/>
                </a:cubicBezTo>
                <a:lnTo>
                  <a:pt x="647214" y="1080876"/>
                </a:lnTo>
                <a:lnTo>
                  <a:pt x="423245" y="1080876"/>
                </a:lnTo>
                <a:lnTo>
                  <a:pt x="378443" y="1080876"/>
                </a:lnTo>
                <a:lnTo>
                  <a:pt x="150524" y="1080876"/>
                </a:lnTo>
                <a:lnTo>
                  <a:pt x="0" y="1080876"/>
                </a:lnTo>
                <a:close/>
              </a:path>
            </a:pathLst>
          </a:custGeom>
          <a:solidFill>
            <a:srgbClr val="01A9BB"/>
          </a:solidFill>
          <a:ln w="25400">
            <a:noFill/>
          </a:ln>
          <a:effectLst>
            <a:outerShdw blurRad="215900" dist="76200" dir="2700000" algn="tl" rotWithShape="0">
              <a:prstClr val="black">
                <a:alpha val="37000"/>
              </a:prstClr>
            </a:outerShdw>
          </a:effectLst>
          <a:scene3d>
            <a:camera prst="orthographicFront">
              <a:rot lat="600000" lon="20399993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任意多边形 85">
            <a:extLst>
              <a:ext uri="{FF2B5EF4-FFF2-40B4-BE49-F238E27FC236}">
                <a16:creationId xmlns:a16="http://schemas.microsoft.com/office/drawing/2014/main" id="{57FBAE57-6ABD-4919-AA99-146C56FC8E63}"/>
              </a:ext>
            </a:extLst>
          </p:cNvPr>
          <p:cNvSpPr>
            <a:spLocks/>
          </p:cNvSpPr>
          <p:nvPr/>
        </p:nvSpPr>
        <p:spPr bwMode="auto">
          <a:xfrm rot="5400000">
            <a:off x="11406612" y="1858897"/>
            <a:ext cx="643280" cy="178404"/>
          </a:xfrm>
          <a:custGeom>
            <a:avLst/>
            <a:gdLst>
              <a:gd name="connsiteX0" fmla="*/ 0 w 1232570"/>
              <a:gd name="connsiteY0" fmla="*/ 0 h 1080876"/>
              <a:gd name="connsiteX1" fmla="*/ 13985 w 1232570"/>
              <a:gd name="connsiteY1" fmla="*/ 0 h 1080876"/>
              <a:gd name="connsiteX2" fmla="*/ 90502 w 1232570"/>
              <a:gd name="connsiteY2" fmla="*/ 0 h 1080876"/>
              <a:gd name="connsiteX3" fmla="*/ 150524 w 1232570"/>
              <a:gd name="connsiteY3" fmla="*/ 0 h 1080876"/>
              <a:gd name="connsiteX4" fmla="*/ 156832 w 1232570"/>
              <a:gd name="connsiteY4" fmla="*/ 0 h 1080876"/>
              <a:gd name="connsiteX5" fmla="*/ 213704 w 1232570"/>
              <a:gd name="connsiteY5" fmla="*/ 0 h 1080876"/>
              <a:gd name="connsiteX6" fmla="*/ 237954 w 1232570"/>
              <a:gd name="connsiteY6" fmla="*/ 0 h 1080876"/>
              <a:gd name="connsiteX7" fmla="*/ 261845 w 1232570"/>
              <a:gd name="connsiteY7" fmla="*/ 0 h 1080876"/>
              <a:gd name="connsiteX8" fmla="*/ 301983 w 1232570"/>
              <a:gd name="connsiteY8" fmla="*/ 0 h 1080876"/>
              <a:gd name="connsiteX9" fmla="*/ 314471 w 1232570"/>
              <a:gd name="connsiteY9" fmla="*/ 0 h 1080876"/>
              <a:gd name="connsiteX10" fmla="*/ 361158 w 1232570"/>
              <a:gd name="connsiteY10" fmla="*/ 0 h 1080876"/>
              <a:gd name="connsiteX11" fmla="*/ 378443 w 1232570"/>
              <a:gd name="connsiteY11" fmla="*/ 0 h 1080876"/>
              <a:gd name="connsiteX12" fmla="*/ 380801 w 1232570"/>
              <a:gd name="connsiteY12" fmla="*/ 0 h 1080876"/>
              <a:gd name="connsiteX13" fmla="*/ 397052 w 1232570"/>
              <a:gd name="connsiteY13" fmla="*/ 0 h 1080876"/>
              <a:gd name="connsiteX14" fmla="*/ 423245 w 1232570"/>
              <a:gd name="connsiteY14" fmla="*/ 0 h 1080876"/>
              <a:gd name="connsiteX15" fmla="*/ 437673 w 1232570"/>
              <a:gd name="connsiteY15" fmla="*/ 0 h 1080876"/>
              <a:gd name="connsiteX16" fmla="*/ 465873 w 1232570"/>
              <a:gd name="connsiteY16" fmla="*/ 0 h 1080876"/>
              <a:gd name="connsiteX17" fmla="*/ 506837 w 1232570"/>
              <a:gd name="connsiteY17" fmla="*/ 0 h 1080876"/>
              <a:gd name="connsiteX18" fmla="*/ 542389 w 1232570"/>
              <a:gd name="connsiteY18" fmla="*/ 0 h 1080876"/>
              <a:gd name="connsiteX19" fmla="*/ 558813 w 1232570"/>
              <a:gd name="connsiteY19" fmla="*/ 0 h 1080876"/>
              <a:gd name="connsiteX20" fmla="*/ 596056 w 1232570"/>
              <a:gd name="connsiteY20" fmla="*/ 0 h 1080876"/>
              <a:gd name="connsiteX21" fmla="*/ 608720 w 1232570"/>
              <a:gd name="connsiteY21" fmla="*/ 0 h 1080876"/>
              <a:gd name="connsiteX22" fmla="*/ 621020 w 1232570"/>
              <a:gd name="connsiteY22" fmla="*/ 0 h 1080876"/>
              <a:gd name="connsiteX23" fmla="*/ 647214 w 1232570"/>
              <a:gd name="connsiteY23" fmla="*/ 0 h 1080876"/>
              <a:gd name="connsiteX24" fmla="*/ 665591 w 1232570"/>
              <a:gd name="connsiteY24" fmla="*/ 0 h 1080876"/>
              <a:gd name="connsiteX25" fmla="*/ 875132 w 1232570"/>
              <a:gd name="connsiteY25" fmla="*/ 0 h 1080876"/>
              <a:gd name="connsiteX26" fmla="*/ 970922 w 1232570"/>
              <a:gd name="connsiteY26" fmla="*/ 55020 h 1080876"/>
              <a:gd name="connsiteX27" fmla="*/ 1219266 w 1232570"/>
              <a:gd name="connsiteY27" fmla="*/ 485418 h 1080876"/>
              <a:gd name="connsiteX28" fmla="*/ 1219266 w 1232570"/>
              <a:gd name="connsiteY28" fmla="*/ 595458 h 1080876"/>
              <a:gd name="connsiteX29" fmla="*/ 970922 w 1232570"/>
              <a:gd name="connsiteY29" fmla="*/ 1025856 h 1080876"/>
              <a:gd name="connsiteX30" fmla="*/ 875132 w 1232570"/>
              <a:gd name="connsiteY30" fmla="*/ 1080876 h 1080876"/>
              <a:gd name="connsiteX31" fmla="*/ 647214 w 1232570"/>
              <a:gd name="connsiteY31" fmla="*/ 1080876 h 1080876"/>
              <a:gd name="connsiteX32" fmla="*/ 423245 w 1232570"/>
              <a:gd name="connsiteY32" fmla="*/ 1080876 h 1080876"/>
              <a:gd name="connsiteX33" fmla="*/ 378443 w 1232570"/>
              <a:gd name="connsiteY33" fmla="*/ 1080876 h 1080876"/>
              <a:gd name="connsiteX34" fmla="*/ 150524 w 1232570"/>
              <a:gd name="connsiteY34" fmla="*/ 1080876 h 1080876"/>
              <a:gd name="connsiteX35" fmla="*/ 0 w 1232570"/>
              <a:gd name="connsiteY35" fmla="*/ 1080876 h 108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32570" h="1080876">
                <a:moveTo>
                  <a:pt x="0" y="0"/>
                </a:moveTo>
                <a:lnTo>
                  <a:pt x="13985" y="0"/>
                </a:lnTo>
                <a:cubicBezTo>
                  <a:pt x="41269" y="0"/>
                  <a:pt x="66735" y="0"/>
                  <a:pt x="90502" y="0"/>
                </a:cubicBezTo>
                <a:lnTo>
                  <a:pt x="150524" y="0"/>
                </a:lnTo>
                <a:lnTo>
                  <a:pt x="156832" y="0"/>
                </a:lnTo>
                <a:cubicBezTo>
                  <a:pt x="177325" y="0"/>
                  <a:pt x="196242" y="0"/>
                  <a:pt x="213704" y="0"/>
                </a:cubicBezTo>
                <a:lnTo>
                  <a:pt x="237954" y="0"/>
                </a:lnTo>
                <a:lnTo>
                  <a:pt x="261845" y="0"/>
                </a:lnTo>
                <a:cubicBezTo>
                  <a:pt x="276518" y="0"/>
                  <a:pt x="289856" y="0"/>
                  <a:pt x="301983" y="0"/>
                </a:cubicBezTo>
                <a:lnTo>
                  <a:pt x="314471" y="0"/>
                </a:lnTo>
                <a:lnTo>
                  <a:pt x="361158" y="0"/>
                </a:lnTo>
                <a:lnTo>
                  <a:pt x="378443" y="0"/>
                </a:lnTo>
                <a:lnTo>
                  <a:pt x="380801" y="0"/>
                </a:lnTo>
                <a:lnTo>
                  <a:pt x="397052" y="0"/>
                </a:lnTo>
                <a:cubicBezTo>
                  <a:pt x="423245" y="0"/>
                  <a:pt x="423245" y="0"/>
                  <a:pt x="423245" y="0"/>
                </a:cubicBezTo>
                <a:lnTo>
                  <a:pt x="437673" y="0"/>
                </a:lnTo>
                <a:lnTo>
                  <a:pt x="465873" y="0"/>
                </a:lnTo>
                <a:lnTo>
                  <a:pt x="506837" y="0"/>
                </a:lnTo>
                <a:lnTo>
                  <a:pt x="542389" y="0"/>
                </a:lnTo>
                <a:lnTo>
                  <a:pt x="558813" y="0"/>
                </a:lnTo>
                <a:cubicBezTo>
                  <a:pt x="573547" y="0"/>
                  <a:pt x="585824" y="0"/>
                  <a:pt x="596056" y="0"/>
                </a:cubicBezTo>
                <a:lnTo>
                  <a:pt x="608720" y="0"/>
                </a:lnTo>
                <a:lnTo>
                  <a:pt x="621020" y="0"/>
                </a:lnTo>
                <a:cubicBezTo>
                  <a:pt x="647214" y="0"/>
                  <a:pt x="647214" y="0"/>
                  <a:pt x="647214" y="0"/>
                </a:cubicBezTo>
                <a:lnTo>
                  <a:pt x="665591" y="0"/>
                </a:lnTo>
                <a:cubicBezTo>
                  <a:pt x="875132" y="0"/>
                  <a:pt x="875132" y="0"/>
                  <a:pt x="875132" y="0"/>
                </a:cubicBezTo>
                <a:cubicBezTo>
                  <a:pt x="910609" y="0"/>
                  <a:pt x="953183" y="24848"/>
                  <a:pt x="970922" y="55020"/>
                </a:cubicBezTo>
                <a:cubicBezTo>
                  <a:pt x="1219266" y="485418"/>
                  <a:pt x="1219266" y="485418"/>
                  <a:pt x="1219266" y="485418"/>
                </a:cubicBezTo>
                <a:cubicBezTo>
                  <a:pt x="1237005" y="515590"/>
                  <a:pt x="1237005" y="565286"/>
                  <a:pt x="1219266" y="595458"/>
                </a:cubicBezTo>
                <a:cubicBezTo>
                  <a:pt x="970922" y="1025856"/>
                  <a:pt x="970922" y="1025856"/>
                  <a:pt x="970922" y="1025856"/>
                </a:cubicBezTo>
                <a:cubicBezTo>
                  <a:pt x="953183" y="1056029"/>
                  <a:pt x="910609" y="1080876"/>
                  <a:pt x="875132" y="1080876"/>
                </a:cubicBezTo>
                <a:lnTo>
                  <a:pt x="647214" y="1080876"/>
                </a:lnTo>
                <a:lnTo>
                  <a:pt x="423245" y="1080876"/>
                </a:lnTo>
                <a:lnTo>
                  <a:pt x="378443" y="1080876"/>
                </a:lnTo>
                <a:lnTo>
                  <a:pt x="150524" y="1080876"/>
                </a:lnTo>
                <a:lnTo>
                  <a:pt x="0" y="1080876"/>
                </a:lnTo>
                <a:close/>
              </a:path>
            </a:pathLst>
          </a:custGeom>
          <a:gradFill>
            <a:gsLst>
              <a:gs pos="2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  <a:gs pos="0">
                <a:schemeClr val="accent2">
                  <a:lumMod val="75000"/>
                </a:schemeClr>
              </a:gs>
            </a:gsLst>
            <a:lin ang="0" scaled="0"/>
          </a:gradFill>
          <a:ln w="25400">
            <a:gradFill>
              <a:gsLst>
                <a:gs pos="38000">
                  <a:schemeClr val="accent2">
                    <a:lumMod val="60000"/>
                    <a:lumOff val="40000"/>
                  </a:schemeClr>
                </a:gs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0"/>
            </a:gradFill>
          </a:ln>
          <a:effectLst/>
          <a:scene3d>
            <a:camera prst="orthographicFront">
              <a:rot lat="600000" lon="20399993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任意多边形 84">
            <a:extLst>
              <a:ext uri="{FF2B5EF4-FFF2-40B4-BE49-F238E27FC236}">
                <a16:creationId xmlns:a16="http://schemas.microsoft.com/office/drawing/2014/main" id="{72A49C81-57CA-44BD-A6C4-8B7CE096407B}"/>
              </a:ext>
            </a:extLst>
          </p:cNvPr>
          <p:cNvSpPr>
            <a:spLocks/>
          </p:cNvSpPr>
          <p:nvPr/>
        </p:nvSpPr>
        <p:spPr bwMode="auto">
          <a:xfrm rot="5400000">
            <a:off x="9496972" y="1825042"/>
            <a:ext cx="541960" cy="150457"/>
          </a:xfrm>
          <a:custGeom>
            <a:avLst/>
            <a:gdLst>
              <a:gd name="connsiteX0" fmla="*/ 0 w 1232570"/>
              <a:gd name="connsiteY0" fmla="*/ 0 h 1080876"/>
              <a:gd name="connsiteX1" fmla="*/ 13985 w 1232570"/>
              <a:gd name="connsiteY1" fmla="*/ 0 h 1080876"/>
              <a:gd name="connsiteX2" fmla="*/ 90502 w 1232570"/>
              <a:gd name="connsiteY2" fmla="*/ 0 h 1080876"/>
              <a:gd name="connsiteX3" fmla="*/ 150524 w 1232570"/>
              <a:gd name="connsiteY3" fmla="*/ 0 h 1080876"/>
              <a:gd name="connsiteX4" fmla="*/ 156832 w 1232570"/>
              <a:gd name="connsiteY4" fmla="*/ 0 h 1080876"/>
              <a:gd name="connsiteX5" fmla="*/ 213704 w 1232570"/>
              <a:gd name="connsiteY5" fmla="*/ 0 h 1080876"/>
              <a:gd name="connsiteX6" fmla="*/ 237954 w 1232570"/>
              <a:gd name="connsiteY6" fmla="*/ 0 h 1080876"/>
              <a:gd name="connsiteX7" fmla="*/ 261845 w 1232570"/>
              <a:gd name="connsiteY7" fmla="*/ 0 h 1080876"/>
              <a:gd name="connsiteX8" fmla="*/ 301983 w 1232570"/>
              <a:gd name="connsiteY8" fmla="*/ 0 h 1080876"/>
              <a:gd name="connsiteX9" fmla="*/ 314471 w 1232570"/>
              <a:gd name="connsiteY9" fmla="*/ 0 h 1080876"/>
              <a:gd name="connsiteX10" fmla="*/ 361158 w 1232570"/>
              <a:gd name="connsiteY10" fmla="*/ 0 h 1080876"/>
              <a:gd name="connsiteX11" fmla="*/ 378443 w 1232570"/>
              <a:gd name="connsiteY11" fmla="*/ 0 h 1080876"/>
              <a:gd name="connsiteX12" fmla="*/ 380801 w 1232570"/>
              <a:gd name="connsiteY12" fmla="*/ 0 h 1080876"/>
              <a:gd name="connsiteX13" fmla="*/ 397052 w 1232570"/>
              <a:gd name="connsiteY13" fmla="*/ 0 h 1080876"/>
              <a:gd name="connsiteX14" fmla="*/ 423245 w 1232570"/>
              <a:gd name="connsiteY14" fmla="*/ 0 h 1080876"/>
              <a:gd name="connsiteX15" fmla="*/ 437673 w 1232570"/>
              <a:gd name="connsiteY15" fmla="*/ 0 h 1080876"/>
              <a:gd name="connsiteX16" fmla="*/ 465873 w 1232570"/>
              <a:gd name="connsiteY16" fmla="*/ 0 h 1080876"/>
              <a:gd name="connsiteX17" fmla="*/ 506837 w 1232570"/>
              <a:gd name="connsiteY17" fmla="*/ 0 h 1080876"/>
              <a:gd name="connsiteX18" fmla="*/ 542389 w 1232570"/>
              <a:gd name="connsiteY18" fmla="*/ 0 h 1080876"/>
              <a:gd name="connsiteX19" fmla="*/ 558813 w 1232570"/>
              <a:gd name="connsiteY19" fmla="*/ 0 h 1080876"/>
              <a:gd name="connsiteX20" fmla="*/ 596056 w 1232570"/>
              <a:gd name="connsiteY20" fmla="*/ 0 h 1080876"/>
              <a:gd name="connsiteX21" fmla="*/ 608720 w 1232570"/>
              <a:gd name="connsiteY21" fmla="*/ 0 h 1080876"/>
              <a:gd name="connsiteX22" fmla="*/ 621020 w 1232570"/>
              <a:gd name="connsiteY22" fmla="*/ 0 h 1080876"/>
              <a:gd name="connsiteX23" fmla="*/ 647214 w 1232570"/>
              <a:gd name="connsiteY23" fmla="*/ 0 h 1080876"/>
              <a:gd name="connsiteX24" fmla="*/ 665591 w 1232570"/>
              <a:gd name="connsiteY24" fmla="*/ 0 h 1080876"/>
              <a:gd name="connsiteX25" fmla="*/ 875132 w 1232570"/>
              <a:gd name="connsiteY25" fmla="*/ 0 h 1080876"/>
              <a:gd name="connsiteX26" fmla="*/ 970922 w 1232570"/>
              <a:gd name="connsiteY26" fmla="*/ 55020 h 1080876"/>
              <a:gd name="connsiteX27" fmla="*/ 1219266 w 1232570"/>
              <a:gd name="connsiteY27" fmla="*/ 485418 h 1080876"/>
              <a:gd name="connsiteX28" fmla="*/ 1219266 w 1232570"/>
              <a:gd name="connsiteY28" fmla="*/ 595458 h 1080876"/>
              <a:gd name="connsiteX29" fmla="*/ 970922 w 1232570"/>
              <a:gd name="connsiteY29" fmla="*/ 1025856 h 1080876"/>
              <a:gd name="connsiteX30" fmla="*/ 875132 w 1232570"/>
              <a:gd name="connsiteY30" fmla="*/ 1080876 h 1080876"/>
              <a:gd name="connsiteX31" fmla="*/ 647214 w 1232570"/>
              <a:gd name="connsiteY31" fmla="*/ 1080876 h 1080876"/>
              <a:gd name="connsiteX32" fmla="*/ 423245 w 1232570"/>
              <a:gd name="connsiteY32" fmla="*/ 1080876 h 1080876"/>
              <a:gd name="connsiteX33" fmla="*/ 378443 w 1232570"/>
              <a:gd name="connsiteY33" fmla="*/ 1080876 h 1080876"/>
              <a:gd name="connsiteX34" fmla="*/ 150524 w 1232570"/>
              <a:gd name="connsiteY34" fmla="*/ 1080876 h 1080876"/>
              <a:gd name="connsiteX35" fmla="*/ 0 w 1232570"/>
              <a:gd name="connsiteY35" fmla="*/ 1080876 h 108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32570" h="1080876">
                <a:moveTo>
                  <a:pt x="0" y="0"/>
                </a:moveTo>
                <a:lnTo>
                  <a:pt x="13985" y="0"/>
                </a:lnTo>
                <a:cubicBezTo>
                  <a:pt x="41269" y="0"/>
                  <a:pt x="66735" y="0"/>
                  <a:pt x="90502" y="0"/>
                </a:cubicBezTo>
                <a:lnTo>
                  <a:pt x="150524" y="0"/>
                </a:lnTo>
                <a:lnTo>
                  <a:pt x="156832" y="0"/>
                </a:lnTo>
                <a:cubicBezTo>
                  <a:pt x="177325" y="0"/>
                  <a:pt x="196242" y="0"/>
                  <a:pt x="213704" y="0"/>
                </a:cubicBezTo>
                <a:lnTo>
                  <a:pt x="237954" y="0"/>
                </a:lnTo>
                <a:lnTo>
                  <a:pt x="261845" y="0"/>
                </a:lnTo>
                <a:cubicBezTo>
                  <a:pt x="276518" y="0"/>
                  <a:pt x="289856" y="0"/>
                  <a:pt x="301983" y="0"/>
                </a:cubicBezTo>
                <a:lnTo>
                  <a:pt x="314471" y="0"/>
                </a:lnTo>
                <a:lnTo>
                  <a:pt x="361158" y="0"/>
                </a:lnTo>
                <a:lnTo>
                  <a:pt x="378443" y="0"/>
                </a:lnTo>
                <a:lnTo>
                  <a:pt x="380801" y="0"/>
                </a:lnTo>
                <a:lnTo>
                  <a:pt x="397052" y="0"/>
                </a:lnTo>
                <a:cubicBezTo>
                  <a:pt x="423245" y="0"/>
                  <a:pt x="423245" y="0"/>
                  <a:pt x="423245" y="0"/>
                </a:cubicBezTo>
                <a:lnTo>
                  <a:pt x="437673" y="0"/>
                </a:lnTo>
                <a:lnTo>
                  <a:pt x="465873" y="0"/>
                </a:lnTo>
                <a:lnTo>
                  <a:pt x="506837" y="0"/>
                </a:lnTo>
                <a:lnTo>
                  <a:pt x="542389" y="0"/>
                </a:lnTo>
                <a:lnTo>
                  <a:pt x="558813" y="0"/>
                </a:lnTo>
                <a:cubicBezTo>
                  <a:pt x="573547" y="0"/>
                  <a:pt x="585824" y="0"/>
                  <a:pt x="596056" y="0"/>
                </a:cubicBezTo>
                <a:lnTo>
                  <a:pt x="608720" y="0"/>
                </a:lnTo>
                <a:lnTo>
                  <a:pt x="621020" y="0"/>
                </a:lnTo>
                <a:cubicBezTo>
                  <a:pt x="647214" y="0"/>
                  <a:pt x="647214" y="0"/>
                  <a:pt x="647214" y="0"/>
                </a:cubicBezTo>
                <a:lnTo>
                  <a:pt x="665591" y="0"/>
                </a:lnTo>
                <a:cubicBezTo>
                  <a:pt x="875132" y="0"/>
                  <a:pt x="875132" y="0"/>
                  <a:pt x="875132" y="0"/>
                </a:cubicBezTo>
                <a:cubicBezTo>
                  <a:pt x="910609" y="0"/>
                  <a:pt x="953183" y="24848"/>
                  <a:pt x="970922" y="55020"/>
                </a:cubicBezTo>
                <a:cubicBezTo>
                  <a:pt x="1219266" y="485418"/>
                  <a:pt x="1219266" y="485418"/>
                  <a:pt x="1219266" y="485418"/>
                </a:cubicBezTo>
                <a:cubicBezTo>
                  <a:pt x="1237005" y="515590"/>
                  <a:pt x="1237005" y="565286"/>
                  <a:pt x="1219266" y="595458"/>
                </a:cubicBezTo>
                <a:cubicBezTo>
                  <a:pt x="970922" y="1025856"/>
                  <a:pt x="970922" y="1025856"/>
                  <a:pt x="970922" y="1025856"/>
                </a:cubicBezTo>
                <a:cubicBezTo>
                  <a:pt x="953183" y="1056029"/>
                  <a:pt x="910609" y="1080876"/>
                  <a:pt x="875132" y="1080876"/>
                </a:cubicBezTo>
                <a:lnTo>
                  <a:pt x="647214" y="1080876"/>
                </a:lnTo>
                <a:lnTo>
                  <a:pt x="423245" y="1080876"/>
                </a:lnTo>
                <a:lnTo>
                  <a:pt x="378443" y="1080876"/>
                </a:lnTo>
                <a:lnTo>
                  <a:pt x="150524" y="1080876"/>
                </a:lnTo>
                <a:lnTo>
                  <a:pt x="0" y="1080876"/>
                </a:lnTo>
                <a:close/>
              </a:path>
            </a:pathLst>
          </a:custGeom>
          <a:solidFill>
            <a:srgbClr val="01A9BB"/>
          </a:solidFill>
          <a:ln w="25400">
            <a:noFill/>
          </a:ln>
          <a:effectLst>
            <a:outerShdw blurRad="215900" dist="76200" dir="2700000" algn="tl" rotWithShape="0">
              <a:prstClr val="black">
                <a:alpha val="37000"/>
              </a:prstClr>
            </a:outerShdw>
          </a:effectLst>
          <a:scene3d>
            <a:camera prst="orthographicFront">
              <a:rot lat="600000" lon="20399993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任意多边形 85">
            <a:extLst>
              <a:ext uri="{FF2B5EF4-FFF2-40B4-BE49-F238E27FC236}">
                <a16:creationId xmlns:a16="http://schemas.microsoft.com/office/drawing/2014/main" id="{9BD762A4-E0BE-48C2-B451-46504F5C82C4}"/>
              </a:ext>
            </a:extLst>
          </p:cNvPr>
          <p:cNvSpPr>
            <a:spLocks/>
          </p:cNvSpPr>
          <p:nvPr/>
        </p:nvSpPr>
        <p:spPr bwMode="auto">
          <a:xfrm rot="5400000">
            <a:off x="9437682" y="1756270"/>
            <a:ext cx="660537" cy="195635"/>
          </a:xfrm>
          <a:custGeom>
            <a:avLst/>
            <a:gdLst>
              <a:gd name="connsiteX0" fmla="*/ 0 w 1232570"/>
              <a:gd name="connsiteY0" fmla="*/ 0 h 1080876"/>
              <a:gd name="connsiteX1" fmla="*/ 13985 w 1232570"/>
              <a:gd name="connsiteY1" fmla="*/ 0 h 1080876"/>
              <a:gd name="connsiteX2" fmla="*/ 90502 w 1232570"/>
              <a:gd name="connsiteY2" fmla="*/ 0 h 1080876"/>
              <a:gd name="connsiteX3" fmla="*/ 150524 w 1232570"/>
              <a:gd name="connsiteY3" fmla="*/ 0 h 1080876"/>
              <a:gd name="connsiteX4" fmla="*/ 156832 w 1232570"/>
              <a:gd name="connsiteY4" fmla="*/ 0 h 1080876"/>
              <a:gd name="connsiteX5" fmla="*/ 213704 w 1232570"/>
              <a:gd name="connsiteY5" fmla="*/ 0 h 1080876"/>
              <a:gd name="connsiteX6" fmla="*/ 237954 w 1232570"/>
              <a:gd name="connsiteY6" fmla="*/ 0 h 1080876"/>
              <a:gd name="connsiteX7" fmla="*/ 261845 w 1232570"/>
              <a:gd name="connsiteY7" fmla="*/ 0 h 1080876"/>
              <a:gd name="connsiteX8" fmla="*/ 301983 w 1232570"/>
              <a:gd name="connsiteY8" fmla="*/ 0 h 1080876"/>
              <a:gd name="connsiteX9" fmla="*/ 314471 w 1232570"/>
              <a:gd name="connsiteY9" fmla="*/ 0 h 1080876"/>
              <a:gd name="connsiteX10" fmla="*/ 361158 w 1232570"/>
              <a:gd name="connsiteY10" fmla="*/ 0 h 1080876"/>
              <a:gd name="connsiteX11" fmla="*/ 378443 w 1232570"/>
              <a:gd name="connsiteY11" fmla="*/ 0 h 1080876"/>
              <a:gd name="connsiteX12" fmla="*/ 380801 w 1232570"/>
              <a:gd name="connsiteY12" fmla="*/ 0 h 1080876"/>
              <a:gd name="connsiteX13" fmla="*/ 397052 w 1232570"/>
              <a:gd name="connsiteY13" fmla="*/ 0 h 1080876"/>
              <a:gd name="connsiteX14" fmla="*/ 423245 w 1232570"/>
              <a:gd name="connsiteY14" fmla="*/ 0 h 1080876"/>
              <a:gd name="connsiteX15" fmla="*/ 437673 w 1232570"/>
              <a:gd name="connsiteY15" fmla="*/ 0 h 1080876"/>
              <a:gd name="connsiteX16" fmla="*/ 465873 w 1232570"/>
              <a:gd name="connsiteY16" fmla="*/ 0 h 1080876"/>
              <a:gd name="connsiteX17" fmla="*/ 506837 w 1232570"/>
              <a:gd name="connsiteY17" fmla="*/ 0 h 1080876"/>
              <a:gd name="connsiteX18" fmla="*/ 542389 w 1232570"/>
              <a:gd name="connsiteY18" fmla="*/ 0 h 1080876"/>
              <a:gd name="connsiteX19" fmla="*/ 558813 w 1232570"/>
              <a:gd name="connsiteY19" fmla="*/ 0 h 1080876"/>
              <a:gd name="connsiteX20" fmla="*/ 596056 w 1232570"/>
              <a:gd name="connsiteY20" fmla="*/ 0 h 1080876"/>
              <a:gd name="connsiteX21" fmla="*/ 608720 w 1232570"/>
              <a:gd name="connsiteY21" fmla="*/ 0 h 1080876"/>
              <a:gd name="connsiteX22" fmla="*/ 621020 w 1232570"/>
              <a:gd name="connsiteY22" fmla="*/ 0 h 1080876"/>
              <a:gd name="connsiteX23" fmla="*/ 647214 w 1232570"/>
              <a:gd name="connsiteY23" fmla="*/ 0 h 1080876"/>
              <a:gd name="connsiteX24" fmla="*/ 665591 w 1232570"/>
              <a:gd name="connsiteY24" fmla="*/ 0 h 1080876"/>
              <a:gd name="connsiteX25" fmla="*/ 875132 w 1232570"/>
              <a:gd name="connsiteY25" fmla="*/ 0 h 1080876"/>
              <a:gd name="connsiteX26" fmla="*/ 970922 w 1232570"/>
              <a:gd name="connsiteY26" fmla="*/ 55020 h 1080876"/>
              <a:gd name="connsiteX27" fmla="*/ 1219266 w 1232570"/>
              <a:gd name="connsiteY27" fmla="*/ 485418 h 1080876"/>
              <a:gd name="connsiteX28" fmla="*/ 1219266 w 1232570"/>
              <a:gd name="connsiteY28" fmla="*/ 595458 h 1080876"/>
              <a:gd name="connsiteX29" fmla="*/ 970922 w 1232570"/>
              <a:gd name="connsiteY29" fmla="*/ 1025856 h 1080876"/>
              <a:gd name="connsiteX30" fmla="*/ 875132 w 1232570"/>
              <a:gd name="connsiteY30" fmla="*/ 1080876 h 1080876"/>
              <a:gd name="connsiteX31" fmla="*/ 647214 w 1232570"/>
              <a:gd name="connsiteY31" fmla="*/ 1080876 h 1080876"/>
              <a:gd name="connsiteX32" fmla="*/ 423245 w 1232570"/>
              <a:gd name="connsiteY32" fmla="*/ 1080876 h 1080876"/>
              <a:gd name="connsiteX33" fmla="*/ 378443 w 1232570"/>
              <a:gd name="connsiteY33" fmla="*/ 1080876 h 1080876"/>
              <a:gd name="connsiteX34" fmla="*/ 150524 w 1232570"/>
              <a:gd name="connsiteY34" fmla="*/ 1080876 h 1080876"/>
              <a:gd name="connsiteX35" fmla="*/ 0 w 1232570"/>
              <a:gd name="connsiteY35" fmla="*/ 1080876 h 1080876"/>
              <a:gd name="connsiteX0" fmla="*/ 22047 w 1232570"/>
              <a:gd name="connsiteY0" fmla="*/ 0 h 1150472"/>
              <a:gd name="connsiteX1" fmla="*/ 13985 w 1232570"/>
              <a:gd name="connsiteY1" fmla="*/ 69596 h 1150472"/>
              <a:gd name="connsiteX2" fmla="*/ 90502 w 1232570"/>
              <a:gd name="connsiteY2" fmla="*/ 69596 h 1150472"/>
              <a:gd name="connsiteX3" fmla="*/ 150524 w 1232570"/>
              <a:gd name="connsiteY3" fmla="*/ 69596 h 1150472"/>
              <a:gd name="connsiteX4" fmla="*/ 156832 w 1232570"/>
              <a:gd name="connsiteY4" fmla="*/ 69596 h 1150472"/>
              <a:gd name="connsiteX5" fmla="*/ 213704 w 1232570"/>
              <a:gd name="connsiteY5" fmla="*/ 69596 h 1150472"/>
              <a:gd name="connsiteX6" fmla="*/ 237954 w 1232570"/>
              <a:gd name="connsiteY6" fmla="*/ 69596 h 1150472"/>
              <a:gd name="connsiteX7" fmla="*/ 261845 w 1232570"/>
              <a:gd name="connsiteY7" fmla="*/ 69596 h 1150472"/>
              <a:gd name="connsiteX8" fmla="*/ 301983 w 1232570"/>
              <a:gd name="connsiteY8" fmla="*/ 69596 h 1150472"/>
              <a:gd name="connsiteX9" fmla="*/ 314471 w 1232570"/>
              <a:gd name="connsiteY9" fmla="*/ 69596 h 1150472"/>
              <a:gd name="connsiteX10" fmla="*/ 361158 w 1232570"/>
              <a:gd name="connsiteY10" fmla="*/ 69596 h 1150472"/>
              <a:gd name="connsiteX11" fmla="*/ 378443 w 1232570"/>
              <a:gd name="connsiteY11" fmla="*/ 69596 h 1150472"/>
              <a:gd name="connsiteX12" fmla="*/ 380801 w 1232570"/>
              <a:gd name="connsiteY12" fmla="*/ 69596 h 1150472"/>
              <a:gd name="connsiteX13" fmla="*/ 397052 w 1232570"/>
              <a:gd name="connsiteY13" fmla="*/ 69596 h 1150472"/>
              <a:gd name="connsiteX14" fmla="*/ 423245 w 1232570"/>
              <a:gd name="connsiteY14" fmla="*/ 69596 h 1150472"/>
              <a:gd name="connsiteX15" fmla="*/ 437673 w 1232570"/>
              <a:gd name="connsiteY15" fmla="*/ 69596 h 1150472"/>
              <a:gd name="connsiteX16" fmla="*/ 465873 w 1232570"/>
              <a:gd name="connsiteY16" fmla="*/ 69596 h 1150472"/>
              <a:gd name="connsiteX17" fmla="*/ 506837 w 1232570"/>
              <a:gd name="connsiteY17" fmla="*/ 69596 h 1150472"/>
              <a:gd name="connsiteX18" fmla="*/ 542389 w 1232570"/>
              <a:gd name="connsiteY18" fmla="*/ 69596 h 1150472"/>
              <a:gd name="connsiteX19" fmla="*/ 558813 w 1232570"/>
              <a:gd name="connsiteY19" fmla="*/ 69596 h 1150472"/>
              <a:gd name="connsiteX20" fmla="*/ 596056 w 1232570"/>
              <a:gd name="connsiteY20" fmla="*/ 69596 h 1150472"/>
              <a:gd name="connsiteX21" fmla="*/ 608720 w 1232570"/>
              <a:gd name="connsiteY21" fmla="*/ 69596 h 1150472"/>
              <a:gd name="connsiteX22" fmla="*/ 621020 w 1232570"/>
              <a:gd name="connsiteY22" fmla="*/ 69596 h 1150472"/>
              <a:gd name="connsiteX23" fmla="*/ 647214 w 1232570"/>
              <a:gd name="connsiteY23" fmla="*/ 69596 h 1150472"/>
              <a:gd name="connsiteX24" fmla="*/ 665591 w 1232570"/>
              <a:gd name="connsiteY24" fmla="*/ 69596 h 1150472"/>
              <a:gd name="connsiteX25" fmla="*/ 875132 w 1232570"/>
              <a:gd name="connsiteY25" fmla="*/ 69596 h 1150472"/>
              <a:gd name="connsiteX26" fmla="*/ 970922 w 1232570"/>
              <a:gd name="connsiteY26" fmla="*/ 124616 h 1150472"/>
              <a:gd name="connsiteX27" fmla="*/ 1219266 w 1232570"/>
              <a:gd name="connsiteY27" fmla="*/ 555014 h 1150472"/>
              <a:gd name="connsiteX28" fmla="*/ 1219266 w 1232570"/>
              <a:gd name="connsiteY28" fmla="*/ 665054 h 1150472"/>
              <a:gd name="connsiteX29" fmla="*/ 970922 w 1232570"/>
              <a:gd name="connsiteY29" fmla="*/ 1095452 h 1150472"/>
              <a:gd name="connsiteX30" fmla="*/ 875132 w 1232570"/>
              <a:gd name="connsiteY30" fmla="*/ 1150472 h 1150472"/>
              <a:gd name="connsiteX31" fmla="*/ 647214 w 1232570"/>
              <a:gd name="connsiteY31" fmla="*/ 1150472 h 1150472"/>
              <a:gd name="connsiteX32" fmla="*/ 423245 w 1232570"/>
              <a:gd name="connsiteY32" fmla="*/ 1150472 h 1150472"/>
              <a:gd name="connsiteX33" fmla="*/ 378443 w 1232570"/>
              <a:gd name="connsiteY33" fmla="*/ 1150472 h 1150472"/>
              <a:gd name="connsiteX34" fmla="*/ 150524 w 1232570"/>
              <a:gd name="connsiteY34" fmla="*/ 1150472 h 1150472"/>
              <a:gd name="connsiteX35" fmla="*/ 0 w 1232570"/>
              <a:gd name="connsiteY35" fmla="*/ 1150472 h 1150472"/>
              <a:gd name="connsiteX36" fmla="*/ 22047 w 1232570"/>
              <a:gd name="connsiteY36" fmla="*/ 0 h 1150472"/>
              <a:gd name="connsiteX0" fmla="*/ 55113 w 1265636"/>
              <a:gd name="connsiteY0" fmla="*/ 0 h 1185267"/>
              <a:gd name="connsiteX1" fmla="*/ 47051 w 1265636"/>
              <a:gd name="connsiteY1" fmla="*/ 69596 h 1185267"/>
              <a:gd name="connsiteX2" fmla="*/ 123568 w 1265636"/>
              <a:gd name="connsiteY2" fmla="*/ 69596 h 1185267"/>
              <a:gd name="connsiteX3" fmla="*/ 183590 w 1265636"/>
              <a:gd name="connsiteY3" fmla="*/ 69596 h 1185267"/>
              <a:gd name="connsiteX4" fmla="*/ 189898 w 1265636"/>
              <a:gd name="connsiteY4" fmla="*/ 69596 h 1185267"/>
              <a:gd name="connsiteX5" fmla="*/ 246770 w 1265636"/>
              <a:gd name="connsiteY5" fmla="*/ 69596 h 1185267"/>
              <a:gd name="connsiteX6" fmla="*/ 271020 w 1265636"/>
              <a:gd name="connsiteY6" fmla="*/ 69596 h 1185267"/>
              <a:gd name="connsiteX7" fmla="*/ 294911 w 1265636"/>
              <a:gd name="connsiteY7" fmla="*/ 69596 h 1185267"/>
              <a:gd name="connsiteX8" fmla="*/ 335049 w 1265636"/>
              <a:gd name="connsiteY8" fmla="*/ 69596 h 1185267"/>
              <a:gd name="connsiteX9" fmla="*/ 347537 w 1265636"/>
              <a:gd name="connsiteY9" fmla="*/ 69596 h 1185267"/>
              <a:gd name="connsiteX10" fmla="*/ 394224 w 1265636"/>
              <a:gd name="connsiteY10" fmla="*/ 69596 h 1185267"/>
              <a:gd name="connsiteX11" fmla="*/ 411509 w 1265636"/>
              <a:gd name="connsiteY11" fmla="*/ 69596 h 1185267"/>
              <a:gd name="connsiteX12" fmla="*/ 413867 w 1265636"/>
              <a:gd name="connsiteY12" fmla="*/ 69596 h 1185267"/>
              <a:gd name="connsiteX13" fmla="*/ 430118 w 1265636"/>
              <a:gd name="connsiteY13" fmla="*/ 69596 h 1185267"/>
              <a:gd name="connsiteX14" fmla="*/ 456311 w 1265636"/>
              <a:gd name="connsiteY14" fmla="*/ 69596 h 1185267"/>
              <a:gd name="connsiteX15" fmla="*/ 470739 w 1265636"/>
              <a:gd name="connsiteY15" fmla="*/ 69596 h 1185267"/>
              <a:gd name="connsiteX16" fmla="*/ 498939 w 1265636"/>
              <a:gd name="connsiteY16" fmla="*/ 69596 h 1185267"/>
              <a:gd name="connsiteX17" fmla="*/ 539903 w 1265636"/>
              <a:gd name="connsiteY17" fmla="*/ 69596 h 1185267"/>
              <a:gd name="connsiteX18" fmla="*/ 575455 w 1265636"/>
              <a:gd name="connsiteY18" fmla="*/ 69596 h 1185267"/>
              <a:gd name="connsiteX19" fmla="*/ 591879 w 1265636"/>
              <a:gd name="connsiteY19" fmla="*/ 69596 h 1185267"/>
              <a:gd name="connsiteX20" fmla="*/ 629122 w 1265636"/>
              <a:gd name="connsiteY20" fmla="*/ 69596 h 1185267"/>
              <a:gd name="connsiteX21" fmla="*/ 641786 w 1265636"/>
              <a:gd name="connsiteY21" fmla="*/ 69596 h 1185267"/>
              <a:gd name="connsiteX22" fmla="*/ 654086 w 1265636"/>
              <a:gd name="connsiteY22" fmla="*/ 69596 h 1185267"/>
              <a:gd name="connsiteX23" fmla="*/ 680280 w 1265636"/>
              <a:gd name="connsiteY23" fmla="*/ 69596 h 1185267"/>
              <a:gd name="connsiteX24" fmla="*/ 698657 w 1265636"/>
              <a:gd name="connsiteY24" fmla="*/ 69596 h 1185267"/>
              <a:gd name="connsiteX25" fmla="*/ 908198 w 1265636"/>
              <a:gd name="connsiteY25" fmla="*/ 69596 h 1185267"/>
              <a:gd name="connsiteX26" fmla="*/ 1003988 w 1265636"/>
              <a:gd name="connsiteY26" fmla="*/ 124616 h 1185267"/>
              <a:gd name="connsiteX27" fmla="*/ 1252332 w 1265636"/>
              <a:gd name="connsiteY27" fmla="*/ 555014 h 1185267"/>
              <a:gd name="connsiteX28" fmla="*/ 1252332 w 1265636"/>
              <a:gd name="connsiteY28" fmla="*/ 665054 h 1185267"/>
              <a:gd name="connsiteX29" fmla="*/ 1003988 w 1265636"/>
              <a:gd name="connsiteY29" fmla="*/ 1095452 h 1185267"/>
              <a:gd name="connsiteX30" fmla="*/ 908198 w 1265636"/>
              <a:gd name="connsiteY30" fmla="*/ 1150472 h 1185267"/>
              <a:gd name="connsiteX31" fmla="*/ 680280 w 1265636"/>
              <a:gd name="connsiteY31" fmla="*/ 1150472 h 1185267"/>
              <a:gd name="connsiteX32" fmla="*/ 456311 w 1265636"/>
              <a:gd name="connsiteY32" fmla="*/ 1150472 h 1185267"/>
              <a:gd name="connsiteX33" fmla="*/ 411509 w 1265636"/>
              <a:gd name="connsiteY33" fmla="*/ 1150472 h 1185267"/>
              <a:gd name="connsiteX34" fmla="*/ 183590 w 1265636"/>
              <a:gd name="connsiteY34" fmla="*/ 1150472 h 1185267"/>
              <a:gd name="connsiteX35" fmla="*/ -1 w 1265636"/>
              <a:gd name="connsiteY35" fmla="*/ 1185264 h 1185267"/>
              <a:gd name="connsiteX36" fmla="*/ 55113 w 1265636"/>
              <a:gd name="connsiteY36" fmla="*/ 0 h 11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65636" h="1185267">
                <a:moveTo>
                  <a:pt x="55113" y="0"/>
                </a:moveTo>
                <a:lnTo>
                  <a:pt x="47051" y="69596"/>
                </a:lnTo>
                <a:lnTo>
                  <a:pt x="123568" y="69596"/>
                </a:lnTo>
                <a:lnTo>
                  <a:pt x="183590" y="69596"/>
                </a:lnTo>
                <a:lnTo>
                  <a:pt x="189898" y="69596"/>
                </a:lnTo>
                <a:lnTo>
                  <a:pt x="246770" y="69596"/>
                </a:lnTo>
                <a:lnTo>
                  <a:pt x="271020" y="69596"/>
                </a:lnTo>
                <a:lnTo>
                  <a:pt x="294911" y="69596"/>
                </a:lnTo>
                <a:lnTo>
                  <a:pt x="335049" y="69596"/>
                </a:lnTo>
                <a:lnTo>
                  <a:pt x="347537" y="69596"/>
                </a:lnTo>
                <a:lnTo>
                  <a:pt x="394224" y="69596"/>
                </a:lnTo>
                <a:lnTo>
                  <a:pt x="411509" y="69596"/>
                </a:lnTo>
                <a:lnTo>
                  <a:pt x="413867" y="69596"/>
                </a:lnTo>
                <a:lnTo>
                  <a:pt x="430118" y="69596"/>
                </a:lnTo>
                <a:lnTo>
                  <a:pt x="456311" y="69596"/>
                </a:lnTo>
                <a:lnTo>
                  <a:pt x="470739" y="69596"/>
                </a:lnTo>
                <a:lnTo>
                  <a:pt x="498939" y="69596"/>
                </a:lnTo>
                <a:lnTo>
                  <a:pt x="539903" y="69596"/>
                </a:lnTo>
                <a:lnTo>
                  <a:pt x="575455" y="69596"/>
                </a:lnTo>
                <a:lnTo>
                  <a:pt x="591879" y="69596"/>
                </a:lnTo>
                <a:lnTo>
                  <a:pt x="629122" y="69596"/>
                </a:lnTo>
                <a:lnTo>
                  <a:pt x="641786" y="69596"/>
                </a:lnTo>
                <a:lnTo>
                  <a:pt x="654086" y="69596"/>
                </a:lnTo>
                <a:lnTo>
                  <a:pt x="680280" y="69596"/>
                </a:lnTo>
                <a:lnTo>
                  <a:pt x="698657" y="69596"/>
                </a:lnTo>
                <a:lnTo>
                  <a:pt x="908198" y="69596"/>
                </a:lnTo>
                <a:cubicBezTo>
                  <a:pt x="943675" y="69596"/>
                  <a:pt x="986249" y="94444"/>
                  <a:pt x="1003988" y="124616"/>
                </a:cubicBezTo>
                <a:lnTo>
                  <a:pt x="1252332" y="555014"/>
                </a:lnTo>
                <a:cubicBezTo>
                  <a:pt x="1270071" y="585186"/>
                  <a:pt x="1270071" y="634882"/>
                  <a:pt x="1252332" y="665054"/>
                </a:cubicBezTo>
                <a:lnTo>
                  <a:pt x="1003988" y="1095452"/>
                </a:lnTo>
                <a:cubicBezTo>
                  <a:pt x="986249" y="1125625"/>
                  <a:pt x="943675" y="1150472"/>
                  <a:pt x="908198" y="1150472"/>
                </a:cubicBezTo>
                <a:lnTo>
                  <a:pt x="680280" y="1150472"/>
                </a:lnTo>
                <a:lnTo>
                  <a:pt x="456311" y="1150472"/>
                </a:lnTo>
                <a:lnTo>
                  <a:pt x="411509" y="1150472"/>
                </a:lnTo>
                <a:lnTo>
                  <a:pt x="183590" y="1150472"/>
                </a:lnTo>
                <a:lnTo>
                  <a:pt x="-1" y="1185264"/>
                </a:lnTo>
                <a:cubicBezTo>
                  <a:pt x="-1" y="824972"/>
                  <a:pt x="55113" y="360292"/>
                  <a:pt x="55113" y="0"/>
                </a:cubicBezTo>
                <a:close/>
              </a:path>
            </a:pathLst>
          </a:custGeom>
          <a:gradFill>
            <a:gsLst>
              <a:gs pos="29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0" scaled="0"/>
          </a:gradFill>
          <a:ln w="25400">
            <a:gradFill>
              <a:gsLst>
                <a:gs pos="38000">
                  <a:schemeClr val="accent6">
                    <a:lumMod val="75000"/>
                  </a:schemeClr>
                </a:gs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0" scaled="0"/>
            </a:gradFill>
          </a:ln>
          <a:effectLst/>
          <a:scene3d>
            <a:camera prst="orthographicFront">
              <a:rot lat="600000" lon="20399993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5ECBB65-2876-448D-97A0-B4555848B399}"/>
              </a:ext>
            </a:extLst>
          </p:cNvPr>
          <p:cNvSpPr/>
          <p:nvPr/>
        </p:nvSpPr>
        <p:spPr>
          <a:xfrm>
            <a:off x="248140" y="58184"/>
            <a:ext cx="10459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СВОДНЫЕ И ОБЗОРНЫЕ КАРТЫ ТЕРРИТОРИИ РОССИЙСКОЙ ФЕДЕРАЦИИ И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ЕЕ КОНТИНЕНТАЛЬНОГО ШЕЛЬФА М-БА 1:2.5М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직선 연결선 10">
            <a:extLst>
              <a:ext uri="{FF2B5EF4-FFF2-40B4-BE49-F238E27FC236}">
                <a16:creationId xmlns:a16="http://schemas.microsoft.com/office/drawing/2014/main" id="{9F8ADEDF-834C-4236-90E8-BF7597F1B906}"/>
              </a:ext>
            </a:extLst>
          </p:cNvPr>
          <p:cNvCxnSpPr>
            <a:cxnSpLocks/>
          </p:cNvCxnSpPr>
          <p:nvPr/>
        </p:nvCxnSpPr>
        <p:spPr>
          <a:xfrm flipV="1">
            <a:off x="248139" y="882502"/>
            <a:ext cx="11553164" cy="13650"/>
          </a:xfrm>
          <a:prstGeom prst="line">
            <a:avLst/>
          </a:prstGeom>
          <a:noFill/>
          <a:ln w="12700" cap="flat">
            <a:solidFill>
              <a:srgbClr val="002060"/>
            </a:solidFill>
            <a:prstDash val="solid"/>
            <a:miter/>
          </a:ln>
        </p:spPr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5ECBB65-2876-448D-97A0-B4555848B399}"/>
              </a:ext>
            </a:extLst>
          </p:cNvPr>
          <p:cNvSpPr/>
          <p:nvPr/>
        </p:nvSpPr>
        <p:spPr>
          <a:xfrm>
            <a:off x="206705" y="1008564"/>
            <a:ext cx="11224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Карты создаются с использованием технологий удаленного доступа в распределенном режиме.</a:t>
            </a:r>
          </a:p>
        </p:txBody>
      </p:sp>
    </p:spTree>
    <p:extLst>
      <p:ext uri="{BB962C8B-B14F-4D97-AF65-F5344CB8AC3E}">
        <p14:creationId xmlns:p14="http://schemas.microsoft.com/office/powerpoint/2010/main" val="29870389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15466</TotalTime>
  <Words>1632</Words>
  <Application>Microsoft Office PowerPoint</Application>
  <PresentationFormat>Широкоэкранный</PresentationFormat>
  <Paragraphs>247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Arial</vt:lpstr>
      <vt:lpstr>Arial Black</vt:lpstr>
      <vt:lpstr>Arial Nova</vt:lpstr>
      <vt:lpstr>Calibri</vt:lpstr>
      <vt:lpstr>Calibri Light</vt:lpstr>
      <vt:lpstr>Certa Sans</vt:lpstr>
      <vt:lpstr>Helvetica Neue Medium</vt:lpstr>
      <vt:lpstr>Lucida Sans Unicode</vt:lpstr>
      <vt:lpstr>Wingdings</vt:lpstr>
      <vt:lpstr>Тема Office</vt:lpstr>
      <vt:lpstr>Специальное оформление</vt:lpstr>
      <vt:lpstr>1_Специальное оформление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Остроумова Ирина Алексеевна</dc:creator>
  <cp:lastModifiedBy>Шнейдер Ольга Геннадьевна</cp:lastModifiedBy>
  <cp:revision>465</cp:revision>
  <dcterms:created xsi:type="dcterms:W3CDTF">2023-01-12T11:18:53Z</dcterms:created>
  <dcterms:modified xsi:type="dcterms:W3CDTF">2023-04-25T05:46:46Z</dcterms:modified>
</cp:coreProperties>
</file>