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6"/>
  </p:notesMasterIdLst>
  <p:sldIdLst>
    <p:sldId id="525" r:id="rId6"/>
    <p:sldId id="332" r:id="rId7"/>
    <p:sldId id="333" r:id="rId8"/>
    <p:sldId id="487" r:id="rId9"/>
    <p:sldId id="523" r:id="rId10"/>
    <p:sldId id="489" r:id="rId11"/>
    <p:sldId id="511" r:id="rId12"/>
    <p:sldId id="524" r:id="rId13"/>
    <p:sldId id="516" r:id="rId14"/>
    <p:sldId id="390" r:id="rId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6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3;&#1091;&#1076;&#1086;&#1074;&#1080;&#1095;\Desktop\&#1050;&#1086;&#1083;&#1083;&#1077;&#1075;&#1080;&#1103;%202022%20&#1059;&#1042;&#1057;\&#1043;&#1088;&#1072;&#1092;&#1080;&#1082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3;&#1091;&#1076;&#1086;&#1074;&#1080;&#1095;\Desktop\&#1043;&#1088;&#1072;&#1092;&#1080;&#1082;&#1080;%20&#1076;&#1083;&#1103;%20&#1042;&#1080;&#1094;&#1077;&#1085;&#1086;&#1074;&#1089;&#1082;&#1086;&#1075;&#1086;\&#1043;&#1088;&#1072;&#1092;&#1080;&#1082;&#1080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1073;&#1091;&#1076;&#1086;&#1074;&#1080;&#1095;\Desktop\&#1050;&#1086;&#1083;&#1083;&#1077;&#1075;&#1080;&#1103;%202022%20&#1059;&#1042;&#1057;\&#1043;&#1088;&#1072;&#1092;&#1080;&#1082;&#1080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&#1073;&#1091;&#1076;&#1086;&#1074;&#1080;&#1095;\Desktop\&#1050;&#1086;&#1083;&#1083;&#1077;&#1075;&#1080;&#1103;%202022%20&#1059;&#1042;&#1057;\&#1043;&#1088;&#1072;&#1092;&#1080;&#1082;&#1080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&#1073;&#1091;&#1076;&#1086;&#1074;&#1080;&#1095;\Desktop\&#1050;&#1086;&#1083;&#1083;&#1077;&#1075;&#1080;&#1103;%202022%20&#1059;&#1042;&#1057;\&#1043;&#1088;&#1072;&#1092;&#1080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098892054731567E-2"/>
          <c:y val="4.4622850668687951E-2"/>
          <c:w val="0.86135581367226577"/>
          <c:h val="0.804241119270140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Роснедра!$C$57</c:f>
              <c:strCache>
                <c:ptCount val="1"/>
                <c:pt idx="0">
                  <c:v>суша</c:v>
                </c:pt>
              </c:strCache>
            </c:strRef>
          </c:tx>
          <c:spPr>
            <a:solidFill>
              <a:srgbClr val="E69B3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452-46F9-A969-6E0FEFEA5BD9}"/>
              </c:ext>
            </c:extLst>
          </c:dPt>
          <c:dPt>
            <c:idx val="8"/>
            <c:invertIfNegative val="0"/>
            <c:bubble3D val="0"/>
            <c:spPr>
              <a:solidFill>
                <a:srgbClr val="E69B36"/>
              </a:solidFill>
              <a:ln w="31750">
                <a:noFill/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452-46F9-A969-6E0FEFEA5BD9}"/>
              </c:ext>
            </c:extLst>
          </c:dPt>
          <c:dPt>
            <c:idx val="9"/>
            <c:invertIfNegative val="0"/>
            <c:bubble3D val="0"/>
            <c:spPr>
              <a:noFill/>
              <a:ln w="19050">
                <a:solidFill>
                  <a:schemeClr val="tx1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4-E452-46F9-A969-6E0FEFEA5BD9}"/>
              </c:ext>
            </c:extLst>
          </c:dPt>
          <c:dLbls>
            <c:dLbl>
              <c:idx val="9"/>
              <c:layout>
                <c:manualLayout>
                  <c:x val="5.5621773690768634E-3"/>
                  <c:y val="-0.25556723564794009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452-46F9-A969-6E0FEFEA5B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Роснедра!$B$58:$B$67</c:f>
              <c:strCache>
                <c:ptCount val="10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</c:v>
                </c:pt>
                <c:pt idx="6">
                  <c:v>2019 г. </c:v>
                </c:pt>
                <c:pt idx="7">
                  <c:v>2020 г.</c:v>
                </c:pt>
                <c:pt idx="8">
                  <c:v>2021 г. </c:v>
                </c:pt>
                <c:pt idx="9">
                  <c:v>2022 г. план</c:v>
                </c:pt>
              </c:strCache>
            </c:strRef>
          </c:cat>
          <c:val>
            <c:numRef>
              <c:f>Роснедра!$C$58:$C$67</c:f>
              <c:numCache>
                <c:formatCode>General</c:formatCode>
                <c:ptCount val="10"/>
                <c:pt idx="0">
                  <c:v>3300</c:v>
                </c:pt>
                <c:pt idx="1">
                  <c:v>4937</c:v>
                </c:pt>
                <c:pt idx="2">
                  <c:v>6400</c:v>
                </c:pt>
                <c:pt idx="3">
                  <c:v>5662</c:v>
                </c:pt>
                <c:pt idx="4">
                  <c:v>3219</c:v>
                </c:pt>
                <c:pt idx="5" formatCode="0">
                  <c:v>4044</c:v>
                </c:pt>
                <c:pt idx="6">
                  <c:v>4102</c:v>
                </c:pt>
                <c:pt idx="7">
                  <c:v>3992</c:v>
                </c:pt>
                <c:pt idx="8">
                  <c:v>600</c:v>
                </c:pt>
                <c:pt idx="9">
                  <c:v>4350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452-46F9-A969-6E0FEFEA5BD9}"/>
            </c:ext>
          </c:extLst>
        </c:ser>
        <c:ser>
          <c:idx val="1"/>
          <c:order val="1"/>
          <c:tx>
            <c:strRef>
              <c:f>Роснедра!$D$57</c:f>
              <c:strCache>
                <c:ptCount val="1"/>
                <c:pt idx="0">
                  <c:v>шельф</c:v>
                </c:pt>
              </c:strCache>
            </c:strRef>
          </c:tx>
          <c:spPr>
            <a:solidFill>
              <a:srgbClr val="20386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2"/>
              <c:layout>
                <c:manualLayout>
                  <c:x val="0"/>
                  <c:y val="9.4116844951390877E-3"/>
                </c:manualLayout>
              </c:layout>
              <c:spPr/>
              <c:txPr>
                <a:bodyPr rot="0" vert="horz"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452-46F9-A969-6E0FEFEA5BD9}"/>
                </c:ext>
              </c:extLst>
            </c:dLbl>
            <c:dLbl>
              <c:idx val="3"/>
              <c:layout>
                <c:manualLayout>
                  <c:x val="0"/>
                  <c:y val="9.4116844951390877E-3"/>
                </c:manualLayout>
              </c:layout>
              <c:spPr/>
              <c:txPr>
                <a:bodyPr rot="0" vert="horz"/>
                <a:lstStyle/>
                <a:p>
                  <a:pPr>
                    <a:defRPr b="1">
                      <a:solidFill>
                        <a:schemeClr val="bg1"/>
                      </a:solidFill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52-46F9-A969-6E0FEFEA5B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Роснедра!$B$58:$B$67</c:f>
              <c:strCache>
                <c:ptCount val="10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</c:v>
                </c:pt>
                <c:pt idx="6">
                  <c:v>2019 г. </c:v>
                </c:pt>
                <c:pt idx="7">
                  <c:v>2020 г.</c:v>
                </c:pt>
                <c:pt idx="8">
                  <c:v>2021 г. </c:v>
                </c:pt>
                <c:pt idx="9">
                  <c:v>2022 г. план</c:v>
                </c:pt>
              </c:strCache>
            </c:strRef>
          </c:cat>
          <c:val>
            <c:numRef>
              <c:f>Роснедра!$D$58:$D$66</c:f>
              <c:numCache>
                <c:formatCode>General</c:formatCode>
                <c:ptCount val="9"/>
                <c:pt idx="0">
                  <c:v>3000</c:v>
                </c:pt>
                <c:pt idx="1">
                  <c:v>1700</c:v>
                </c:pt>
                <c:pt idx="2">
                  <c:v>500</c:v>
                </c:pt>
                <c:pt idx="3">
                  <c:v>538</c:v>
                </c:pt>
                <c:pt idx="4">
                  <c:v>1761</c:v>
                </c:pt>
                <c:pt idx="5" formatCode="0">
                  <c:v>1777</c:v>
                </c:pt>
                <c:pt idx="6">
                  <c:v>1740</c:v>
                </c:pt>
                <c:pt idx="7">
                  <c:v>1997</c:v>
                </c:pt>
                <c:pt idx="8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52-46F9-A969-6E0FEFEA5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286036528"/>
        <c:axId val="286037088"/>
      </c:barChart>
      <c:lineChart>
        <c:grouping val="standard"/>
        <c:varyColors val="0"/>
        <c:ser>
          <c:idx val="2"/>
          <c:order val="2"/>
          <c:tx>
            <c:strRef>
              <c:f>Роснедра!$E$57</c:f>
              <c:strCache>
                <c:ptCount val="1"/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</c:marker>
          <c:dLbls>
            <c:dLbl>
              <c:idx val="0"/>
              <c:layout>
                <c:manualLayout>
                  <c:x val="-5.272592830847006E-2"/>
                  <c:y val="-5.130813713265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52-46F9-A969-6E0FEFEA5BD9}"/>
                </c:ext>
              </c:extLst>
            </c:dLbl>
            <c:dLbl>
              <c:idx val="1"/>
              <c:layout>
                <c:manualLayout>
                  <c:x val="-4.4400781733448469E-2"/>
                  <c:y val="-5.130813713265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452-46F9-A969-6E0FEFEA5BD9}"/>
                </c:ext>
              </c:extLst>
            </c:dLbl>
            <c:dLbl>
              <c:idx val="2"/>
              <c:layout>
                <c:manualLayout>
                  <c:x val="-5.3429742314086273E-2"/>
                  <c:y val="-5.1307991232296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452-46F9-A969-6E0FEFEA5BD9}"/>
                </c:ext>
              </c:extLst>
            </c:dLbl>
            <c:dLbl>
              <c:idx val="3"/>
              <c:layout>
                <c:manualLayout>
                  <c:x val="-4.7175830591789002E-2"/>
                  <c:y val="-4.1979384926719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452-46F9-A969-6E0FEFEA5BD9}"/>
                </c:ext>
              </c:extLst>
            </c:dLbl>
            <c:dLbl>
              <c:idx val="4"/>
              <c:layout>
                <c:manualLayout>
                  <c:x val="-4.6512048920805578E-2"/>
                  <c:y val="-5.5972414657179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452-46F9-A969-6E0FEFEA5BD9}"/>
                </c:ext>
              </c:extLst>
            </c:dLbl>
            <c:dLbl>
              <c:idx val="5"/>
              <c:layout>
                <c:manualLayout>
                  <c:x val="-4.4440736741277943E-2"/>
                  <c:y val="-5.5972414657179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452-46F9-A969-6E0FEFEA5BD9}"/>
                </c:ext>
              </c:extLst>
            </c:dLbl>
            <c:dLbl>
              <c:idx val="6"/>
              <c:layout>
                <c:manualLayout>
                  <c:x val="-5.5500977166810593E-2"/>
                  <c:y val="-5.5972513235626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452-46F9-A969-6E0FEFEA5BD9}"/>
                </c:ext>
              </c:extLst>
            </c:dLbl>
            <c:dLbl>
              <c:idx val="7"/>
              <c:layout>
                <c:manualLayout>
                  <c:x val="-5.5925428847246196E-2"/>
                  <c:y val="-7.6174253102451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452-46F9-A969-6E0FEFEA5BD9}"/>
                </c:ext>
              </c:extLst>
            </c:dLbl>
            <c:dLbl>
              <c:idx val="8"/>
              <c:layout>
                <c:manualLayout>
                  <c:x val="-4.7278507637154306E-2"/>
                  <c:y val="-6.500246702276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452-46F9-A969-6E0FEFEA5B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Роснедра!$B$58:$B$67</c:f>
              <c:strCache>
                <c:ptCount val="10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</c:v>
                </c:pt>
                <c:pt idx="6">
                  <c:v>2019 г. </c:v>
                </c:pt>
                <c:pt idx="7">
                  <c:v>2020 г.</c:v>
                </c:pt>
                <c:pt idx="8">
                  <c:v>2021 г. </c:v>
                </c:pt>
                <c:pt idx="9">
                  <c:v>2022 г. план</c:v>
                </c:pt>
              </c:strCache>
            </c:strRef>
          </c:cat>
          <c:val>
            <c:numRef>
              <c:f>Роснедра!$E$58:$E$67</c:f>
              <c:numCache>
                <c:formatCode>General</c:formatCode>
                <c:ptCount val="10"/>
                <c:pt idx="0">
                  <c:v>6300</c:v>
                </c:pt>
                <c:pt idx="1">
                  <c:v>6637</c:v>
                </c:pt>
                <c:pt idx="2">
                  <c:v>6900</c:v>
                </c:pt>
                <c:pt idx="3">
                  <c:v>6200</c:v>
                </c:pt>
                <c:pt idx="4">
                  <c:v>4980</c:v>
                </c:pt>
                <c:pt idx="5" formatCode="0">
                  <c:v>5821</c:v>
                </c:pt>
                <c:pt idx="6" formatCode="0">
                  <c:v>5842</c:v>
                </c:pt>
                <c:pt idx="7">
                  <c:v>5989</c:v>
                </c:pt>
                <c:pt idx="8">
                  <c:v>3600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452-46F9-A969-6E0FEFEA5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036528"/>
        <c:axId val="286037088"/>
      </c:lineChart>
      <c:catAx>
        <c:axId val="286036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latin typeface="+mj-lt"/>
              </a:defRPr>
            </a:pPr>
            <a:endParaRPr lang="ru-RU"/>
          </a:p>
        </c:txPr>
        <c:crossAx val="286037088"/>
        <c:crosses val="autoZero"/>
        <c:auto val="1"/>
        <c:lblAlgn val="ctr"/>
        <c:lblOffset val="100"/>
        <c:noMultiLvlLbl val="0"/>
      </c:catAx>
      <c:valAx>
        <c:axId val="2860370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6036528"/>
        <c:crosses val="autoZero"/>
        <c:crossBetween val="between"/>
      </c:valAx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sz="1200">
              <a:latin typeface="+mj-lt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6038768"/>
        <c:axId val="286039328"/>
      </c:barChart>
      <c:catAx>
        <c:axId val="286038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6039328"/>
        <c:crosses val="autoZero"/>
        <c:auto val="1"/>
        <c:lblAlgn val="ctr"/>
        <c:lblOffset val="100"/>
        <c:noMultiLvlLbl val="0"/>
      </c:catAx>
      <c:valAx>
        <c:axId val="286039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6038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679484688119858E-2"/>
          <c:y val="0.1158540100813058"/>
          <c:w val="0.95064103062376026"/>
          <c:h val="0.7114928637578734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C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5">
                        <a:lumMod val="75000"/>
                      </a:schemeClr>
                    </a:solidFill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Роснедра!$B$27:$B$36</c:f>
              <c:strCache>
                <c:ptCount val="10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</c:v>
                </c:pt>
                <c:pt idx="6">
                  <c:v>2019 г. </c:v>
                </c:pt>
                <c:pt idx="7">
                  <c:v>2020 г.</c:v>
                </c:pt>
                <c:pt idx="8">
                  <c:v>2021 г.</c:v>
                </c:pt>
                <c:pt idx="9">
                  <c:v>2022 г. план</c:v>
                </c:pt>
              </c:strCache>
            </c:strRef>
          </c:cat>
          <c:val>
            <c:numRef>
              <c:f>Роснедра!$C$27:$C$36</c:f>
              <c:numCache>
                <c:formatCode>General</c:formatCode>
                <c:ptCount val="10"/>
                <c:pt idx="0">
                  <c:v>18.399999999999999</c:v>
                </c:pt>
                <c:pt idx="1">
                  <c:v>11</c:v>
                </c:pt>
                <c:pt idx="2">
                  <c:v>5.7</c:v>
                </c:pt>
                <c:pt idx="3">
                  <c:v>0.4</c:v>
                </c:pt>
                <c:pt idx="4">
                  <c:v>6.3</c:v>
                </c:pt>
                <c:pt idx="5">
                  <c:v>5.8</c:v>
                </c:pt>
                <c:pt idx="6">
                  <c:v>2.7</c:v>
                </c:pt>
                <c:pt idx="7">
                  <c:v>3.3</c:v>
                </c:pt>
                <c:pt idx="8">
                  <c:v>12.850000000000001</c:v>
                </c:pt>
                <c:pt idx="9">
                  <c:v>3.75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DA-45EF-8CFF-122458C8A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286495056"/>
        <c:axId val="286495616"/>
      </c:barChart>
      <c:catAx>
        <c:axId val="286495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latin typeface="+mj-lt"/>
              </a:defRPr>
            </a:pPr>
            <a:endParaRPr lang="ru-RU"/>
          </a:p>
        </c:txPr>
        <c:crossAx val="286495616"/>
        <c:crosses val="autoZero"/>
        <c:auto val="1"/>
        <c:lblAlgn val="ctr"/>
        <c:lblOffset val="100"/>
        <c:noMultiLvlLbl val="0"/>
      </c:catAx>
      <c:valAx>
        <c:axId val="286495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64950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786564085421917E-2"/>
          <c:y val="0.24810938942535615"/>
          <c:w val="0.95042687182915619"/>
          <c:h val="0.6435797755986393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4F81BD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9A1-4C6A-A08E-A75CA089F10B}"/>
              </c:ext>
            </c:extLst>
          </c:dPt>
          <c:dLbls>
            <c:dLbl>
              <c:idx val="3"/>
              <c:layout>
                <c:manualLayout>
                  <c:x val="-2.1872265966754156E-7"/>
                  <c:y val="-4.7767737620568226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A1-4C6A-A08E-A75CA089F10B}"/>
                </c:ext>
              </c:extLst>
            </c:dLbl>
            <c:dLbl>
              <c:idx val="5"/>
              <c:layout>
                <c:manualLayout>
                  <c:x val="-8.2263998639667374E-17"/>
                  <c:y val="-2.3174056607696773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A1-4C6A-A08E-A75CA089F10B}"/>
                </c:ext>
              </c:extLst>
            </c:dLbl>
            <c:dLbl>
              <c:idx val="6"/>
              <c:layout>
                <c:manualLayout>
                  <c:x val="2.2435895171016408E-3"/>
                  <c:y val="-2.5584083971687834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A1-4C6A-A08E-A75CA089F1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Роснедра!$B$74:$B$80</c:f>
              <c:strCache>
                <c:ptCount val="7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 </c:v>
                </c:pt>
                <c:pt idx="4">
                  <c:v>2020 г.</c:v>
                </c:pt>
                <c:pt idx="5">
                  <c:v>2021 г. </c:v>
                </c:pt>
                <c:pt idx="6">
                  <c:v>2022 г. план</c:v>
                </c:pt>
              </c:strCache>
            </c:strRef>
          </c:cat>
          <c:val>
            <c:numRef>
              <c:f>Роснедра!$E$74:$E$80</c:f>
              <c:numCache>
                <c:formatCode>General</c:formatCode>
                <c:ptCount val="7"/>
                <c:pt idx="0">
                  <c:v>11518</c:v>
                </c:pt>
                <c:pt idx="1">
                  <c:v>10506</c:v>
                </c:pt>
                <c:pt idx="2">
                  <c:v>11298</c:v>
                </c:pt>
                <c:pt idx="3" formatCode="0">
                  <c:v>10255</c:v>
                </c:pt>
                <c:pt idx="4">
                  <c:v>11575</c:v>
                </c:pt>
                <c:pt idx="5">
                  <c:v>11036</c:v>
                </c:pt>
                <c:pt idx="6">
                  <c:v>10204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9A1-4C6A-A08E-A75CA089F10B}"/>
            </c:ext>
          </c:extLst>
        </c:ser>
        <c:ser>
          <c:idx val="1"/>
          <c:order val="1"/>
          <c:spPr>
            <a:solidFill>
              <a:srgbClr val="C0504D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9A1-4C6A-A08E-A75CA089F10B}"/>
              </c:ext>
            </c:extLst>
          </c:dPt>
          <c:dLbls>
            <c:dLbl>
              <c:idx val="3"/>
              <c:layout>
                <c:manualLayout>
                  <c:x val="-2.1872265966754156E-7"/>
                  <c:y val="3.4739924139768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A1-4C6A-A08E-A75CA089F1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Роснедра!$B$74:$B$80</c:f>
              <c:strCache>
                <c:ptCount val="7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  <c:pt idx="3">
                  <c:v>2019 г. </c:v>
                </c:pt>
                <c:pt idx="4">
                  <c:v>2020 г.</c:v>
                </c:pt>
                <c:pt idx="5">
                  <c:v>2021 г. </c:v>
                </c:pt>
                <c:pt idx="6">
                  <c:v>2022 г. план</c:v>
                </c:pt>
              </c:strCache>
            </c:strRef>
          </c:cat>
          <c:val>
            <c:numRef>
              <c:f>Роснедра!$D$74:$D$78</c:f>
              <c:numCache>
                <c:formatCode>General</c:formatCode>
                <c:ptCount val="5"/>
                <c:pt idx="0">
                  <c:v>2082</c:v>
                </c:pt>
                <c:pt idx="1">
                  <c:v>3194</c:v>
                </c:pt>
                <c:pt idx="2">
                  <c:v>3002</c:v>
                </c:pt>
                <c:pt idx="3" formatCode="0">
                  <c:v>3745</c:v>
                </c:pt>
                <c:pt idx="4">
                  <c:v>1879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9A1-4C6A-A08E-A75CA089F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100"/>
        <c:axId val="286498416"/>
        <c:axId val="286498976"/>
      </c:barChart>
      <c:catAx>
        <c:axId val="286498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/>
            </a:pPr>
            <a:endParaRPr lang="ru-RU"/>
          </a:p>
        </c:txPr>
        <c:crossAx val="286498976"/>
        <c:crosses val="autoZero"/>
        <c:auto val="1"/>
        <c:lblAlgn val="ctr"/>
        <c:lblOffset val="100"/>
        <c:noMultiLvlLbl val="0"/>
      </c:catAx>
      <c:valAx>
        <c:axId val="286498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64984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j-lt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784433974804036E-2"/>
          <c:y val="0.13646175793546614"/>
          <c:w val="0.95443113205039187"/>
          <c:h val="0.64858088725930718"/>
        </c:manualLayout>
      </c:layout>
      <c:barChart>
        <c:barDir val="col"/>
        <c:grouping val="clustered"/>
        <c:varyColors val="0"/>
        <c:ser>
          <c:idx val="0"/>
          <c:order val="0"/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Роснедра!$B$41:$B$50</c:f>
              <c:strCache>
                <c:ptCount val="10"/>
                <c:pt idx="0">
                  <c:v>2013 г.</c:v>
                </c:pt>
                <c:pt idx="1">
                  <c:v>2014 г.</c:v>
                </c:pt>
                <c:pt idx="2">
                  <c:v>2015 г.</c:v>
                </c:pt>
                <c:pt idx="3">
                  <c:v>2016 г.</c:v>
                </c:pt>
                <c:pt idx="4">
                  <c:v>2017 г.</c:v>
                </c:pt>
                <c:pt idx="5">
                  <c:v>2018 г.</c:v>
                </c:pt>
                <c:pt idx="6">
                  <c:v>2019 г. </c:v>
                </c:pt>
                <c:pt idx="7">
                  <c:v>2020 г.</c:v>
                </c:pt>
                <c:pt idx="8">
                  <c:v>2021 г. </c:v>
                </c:pt>
                <c:pt idx="9">
                  <c:v>2022 г. план</c:v>
                </c:pt>
              </c:strCache>
            </c:strRef>
          </c:cat>
          <c:val>
            <c:numRef>
              <c:f>Роснедра!$C$41:$C$50</c:f>
              <c:numCache>
                <c:formatCode>General</c:formatCode>
                <c:ptCount val="10"/>
                <c:pt idx="0">
                  <c:v>44.8</c:v>
                </c:pt>
                <c:pt idx="1">
                  <c:v>32.200000000000003</c:v>
                </c:pt>
                <c:pt idx="2">
                  <c:v>20.2</c:v>
                </c:pt>
                <c:pt idx="3">
                  <c:v>29.9</c:v>
                </c:pt>
                <c:pt idx="4">
                  <c:v>12.4</c:v>
                </c:pt>
                <c:pt idx="5">
                  <c:v>25.3</c:v>
                </c:pt>
                <c:pt idx="6">
                  <c:v>15.1</c:v>
                </c:pt>
                <c:pt idx="7">
                  <c:v>23.1</c:v>
                </c:pt>
                <c:pt idx="8">
                  <c:v>10.363</c:v>
                </c:pt>
                <c:pt idx="9">
                  <c:v>5.3920000000000003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CF-4D66-8AD2-EB1BD65DD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286501216"/>
        <c:axId val="286501776"/>
      </c:barChart>
      <c:catAx>
        <c:axId val="286501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b="1">
                <a:latin typeface="+mj-lt"/>
              </a:defRPr>
            </a:pPr>
            <a:endParaRPr lang="ru-RU"/>
          </a:p>
        </c:txPr>
        <c:crossAx val="286501776"/>
        <c:crosses val="autoZero"/>
        <c:auto val="1"/>
        <c:lblAlgn val="ctr"/>
        <c:lblOffset val="100"/>
        <c:noMultiLvlLbl val="0"/>
      </c:catAx>
      <c:valAx>
        <c:axId val="2865017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650121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0.00576</cdr:y>
    </cdr:from>
    <cdr:to>
      <cdr:x>0.81623</cdr:x>
      <cdr:y>0.11807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66C4683E-AB8A-4A57-83D3-423D0A250744}"/>
            </a:ext>
          </a:extLst>
        </cdr:cNvPr>
        <cdr:cNvSpPr/>
      </cdr:nvSpPr>
      <cdr:spPr>
        <a:xfrm xmlns:a="http://schemas.openxmlformats.org/drawingml/2006/main">
          <a:off x="0" y="15789"/>
          <a:ext cx="4620329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ru-RU" sz="1400" b="1" i="0" dirty="0">
              <a:solidFill>
                <a:srgbClr val="147CB2"/>
              </a:solidFill>
              <a:latin typeface="+mj-lt"/>
              <a:cs typeface="Arial" pitchFamily="34" charset="0"/>
            </a:rPr>
            <a:t>Параметрическое бурение, тыс. м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0.02757</cdr:x>
      <cdr:y>0.22433</cdr:y>
    </cdr:from>
    <cdr:to>
      <cdr:x>0.15076</cdr:x>
      <cdr:y>0.32629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6062" y="674299"/>
          <a:ext cx="697326" cy="3064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+mj-lt"/>
            </a:rPr>
            <a:t>13600</a:t>
          </a:r>
        </a:p>
      </cdr:txBody>
    </cdr:sp>
  </cdr:relSizeAnchor>
  <cdr:relSizeAnchor xmlns:cdr="http://schemas.openxmlformats.org/drawingml/2006/chartDrawing">
    <cdr:from>
      <cdr:x>0.17854</cdr:x>
      <cdr:y>0.2209</cdr:y>
    </cdr:from>
    <cdr:to>
      <cdr:x>0.30173</cdr:x>
      <cdr:y>0.32286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10639" y="663989"/>
          <a:ext cx="697325" cy="3064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+mj-lt"/>
            </a:rPr>
            <a:t>13700</a:t>
          </a:r>
        </a:p>
      </cdr:txBody>
    </cdr:sp>
  </cdr:relSizeAnchor>
  <cdr:relSizeAnchor xmlns:cdr="http://schemas.openxmlformats.org/drawingml/2006/chartDrawing">
    <cdr:from>
      <cdr:x>0.30668</cdr:x>
      <cdr:y>0.21464</cdr:y>
    </cdr:from>
    <cdr:to>
      <cdr:x>0.42987</cdr:x>
      <cdr:y>0.3166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36012" y="645168"/>
          <a:ext cx="697326" cy="3064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+mj-lt"/>
            </a:rPr>
            <a:t>14300</a:t>
          </a:r>
        </a:p>
      </cdr:txBody>
    </cdr:sp>
  </cdr:relSizeAnchor>
  <cdr:relSizeAnchor xmlns:cdr="http://schemas.openxmlformats.org/drawingml/2006/chartDrawing">
    <cdr:from>
      <cdr:x>0.59005</cdr:x>
      <cdr:y>0.23075</cdr:y>
    </cdr:from>
    <cdr:to>
      <cdr:x>0.71324</cdr:x>
      <cdr:y>0.33271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40021" y="693596"/>
          <a:ext cx="697325" cy="3064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+mj-lt"/>
            </a:rPr>
            <a:t>13453</a:t>
          </a:r>
        </a:p>
      </cdr:txBody>
    </cdr:sp>
  </cdr:relSizeAnchor>
  <cdr:relSizeAnchor xmlns:cdr="http://schemas.openxmlformats.org/drawingml/2006/chartDrawing">
    <cdr:from>
      <cdr:x>0.45148</cdr:x>
      <cdr:y>0.22581</cdr:y>
    </cdr:from>
    <cdr:to>
      <cdr:x>0.57467</cdr:x>
      <cdr:y>0.32777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555650" y="678724"/>
          <a:ext cx="697326" cy="3064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+mj-lt"/>
            </a:rPr>
            <a:t>14000</a:t>
          </a:r>
        </a:p>
      </cdr:txBody>
    </cdr:sp>
  </cdr:relSizeAnchor>
  <cdr:relSizeAnchor xmlns:cdr="http://schemas.openxmlformats.org/drawingml/2006/chartDrawing">
    <cdr:from>
      <cdr:x>0</cdr:x>
      <cdr:y>0.02346</cdr:y>
    </cdr:from>
    <cdr:to>
      <cdr:x>0.99804</cdr:x>
      <cdr:y>0.19753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-187637" y="70525"/>
          <a:ext cx="564947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387249"/>
          <a:r>
            <a:rPr lang="ru-RU" sz="1400" b="1" dirty="0" err="1">
              <a:solidFill>
                <a:srgbClr val="147CB2"/>
              </a:solidFill>
              <a:latin typeface="+mj-lt"/>
            </a:rPr>
            <a:t>Недоосвоение</a:t>
          </a:r>
          <a:r>
            <a:rPr lang="ru-RU" sz="1400" b="1" dirty="0">
              <a:solidFill>
                <a:srgbClr val="147CB2"/>
              </a:solidFill>
              <a:latin typeface="+mj-lt"/>
            </a:rPr>
            <a:t> финансирования </a:t>
          </a:r>
        </a:p>
        <a:p xmlns:a="http://schemas.openxmlformats.org/drawingml/2006/main">
          <a:pPr algn="ctr" defTabSz="387249"/>
          <a:r>
            <a:rPr lang="ru-RU" sz="1400" b="1" dirty="0">
              <a:solidFill>
                <a:srgbClr val="147CB2"/>
              </a:solidFill>
              <a:latin typeface="+mj-lt"/>
            </a:rPr>
            <a:t>на геологоразведочные работы, млн руб.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0.96866</cdr:x>
      <cdr:y>0.11024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-5834743" y="-868232"/>
          <a:ext cx="5939252" cy="30777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>
            <a:defRPr/>
          </a:pPr>
          <a:r>
            <a:rPr lang="ru-RU" sz="1400" b="1" i="0" dirty="0">
              <a:solidFill>
                <a:srgbClr val="147CB2"/>
              </a:solidFill>
              <a:latin typeface="+mj-lt"/>
            </a:rPr>
            <a:t>Региональные и рекогносцировочные </a:t>
          </a:r>
          <a:r>
            <a:rPr lang="ru-RU" sz="1400" b="1" i="0" dirty="0" err="1">
              <a:solidFill>
                <a:srgbClr val="147CB2"/>
              </a:solidFill>
              <a:latin typeface="+mj-lt"/>
            </a:rPr>
            <a:t>сейсмопрофили</a:t>
          </a:r>
          <a:r>
            <a:rPr lang="ru-RU" sz="1400" b="1" i="0" dirty="0">
              <a:solidFill>
                <a:srgbClr val="147CB2"/>
              </a:solidFill>
              <a:latin typeface="+mj-lt"/>
            </a:rPr>
            <a:t> 2D, тыс. </a:t>
          </a:r>
          <a:r>
            <a:rPr lang="ru-RU" sz="1400" b="1" i="0" dirty="0" err="1">
              <a:solidFill>
                <a:srgbClr val="147CB2"/>
              </a:solidFill>
              <a:latin typeface="+mj-lt"/>
            </a:rPr>
            <a:t>пог</a:t>
          </a:r>
          <a:r>
            <a:rPr lang="ru-RU" sz="1400" b="1" i="0" dirty="0">
              <a:solidFill>
                <a:srgbClr val="147CB2"/>
              </a:solidFill>
              <a:latin typeface="+mj-lt"/>
            </a:rPr>
            <a:t>. км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C6CAF-076F-473E-826D-25B7FB5C7502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4E419-FAAE-458B-8140-BF0908AE1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8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269AD-0D1D-458E-BCCA-E45314329A4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66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04971-2881-4668-825B-9E1AA3A78D4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07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FD452D-93FC-4330-ADE5-B18193EE16F0}" type="slidenum">
              <a:rPr lang="ru-RU" altLang="ru-RU" smtClean="0">
                <a:solidFill>
                  <a:srgbClr val="000000"/>
                </a:solidFill>
                <a:latin typeface="Trebuchet MS" panose="020B0603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842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fld id="{304E4438-8B9C-4D40-9567-492623547D96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154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ADE6C-6F9E-4E65-B6AE-AEB8D25B3B24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305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08B19-C1E5-4487-A13A-72424AA19678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92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4D81-C8A2-47C2-93C8-85B5CE37E1C1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2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444E52-4807-4129-83EF-4E4FA9599AC8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3B76B-1DB6-49FC-87E4-D6E1ECD53169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55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01DBFA-8582-4F81-B4D6-05C136B67C54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2F5A5-90AE-4541-A900-558307D64A11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94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0B8C99-37A1-463D-B75C-06B8E5B73626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66B6C9-2E2C-4E7E-BDC1-C90315980A3E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89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05CADE-AD7B-439A-9786-A22175419CD7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C1B87-90D6-467F-BABB-CBE868066953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53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1414AB-E388-4645-9C4D-3B15E73BF7DA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CBD63-5A31-4E47-8BC8-274E902B8003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58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781679-52A7-4608-9728-4B6D64AB6DAF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ADA80-D0C8-4EB1-AEBF-136660608EA1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63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265C23-6C2D-4F93-922A-D57E519D977E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9595F-08C1-42A6-BF4A-F7CA6D059013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30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B6BDE9-8371-4700-BD90-C9FDDB25087A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78360-F424-45B0-B6BC-6C4A85D93102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1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692FE-8A97-4033-AED2-0FF9339150E7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35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E9080B-138C-48FD-AF04-869934313356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pPr>
              <a:defRPr/>
            </a:pPr>
            <a:fld id="{412B6269-CA8B-4248-97AF-562D0A31A0F2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93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D9E5E-5E13-452A-9B16-B667A68FDDD9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495BF-81D2-4604-9BF8-C6D117CBBFB6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75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71BD10-B472-4A8E-8857-8E29C5BC601A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A65AB-A263-4FF8-B431-22CF5E9B1569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0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5600" y="57600"/>
            <a:ext cx="12000000" cy="67320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DCA15E-ABA9-4366-AD95-A7AAA534954E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58710-B8D9-4D34-8B31-1205731340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36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F11724-74A8-43D6-B3C2-72942E06E623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48FB59-C579-49D5-B9AC-EEA634852B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96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8FE626-B725-47E9-BA86-00A6E5289424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C0EE59-3ACA-4F44-96BE-896006D7CE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67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7ABF71F-F794-459C-9E6B-2EC8BC08C540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96D67-1DE4-4444-97E6-3AB1BAF7C6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55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E612F37-0442-4634-AD98-8A5E3A2E9BDD}" type="datetime1">
              <a:rPr lang="ru-RU" smtClean="0"/>
              <a:t>21.04.2022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27177-9AA4-4017-84D8-F8C22FD8BE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015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ACCB9B2-CB40-4427-8B6C-753C02087C10}" type="datetime1">
              <a:rPr lang="ru-RU" smtClean="0"/>
              <a:t>21.04.2022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F07734-E579-4633-917B-AB832CA650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561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3870E5-66A4-49C5-8E6E-B55CC119273C}" type="datetime1">
              <a:rPr lang="ru-RU" smtClean="0"/>
              <a:t>21.04.2022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FCFA14-CD20-4FDD-B881-12BCD50B52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59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99018-AE30-4358-90A9-778DAC07510D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334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1685B0-2144-4CA1-9141-C90DCAC02840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91D9A5-9F62-4F89-B22C-BBE867FD12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521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FBFDE17-8C45-4FF1-9CDB-8E9E1AD19B53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84BCB-4858-47FB-BAC7-E4F4368543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32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B05F61-955F-4EE6-82AD-46D76DA48CEB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D87F3D-BE52-48FF-AC7D-2262BEC81E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017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5525E2E-B7DE-41F5-9C94-873A9BA2A877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15122-F12A-48A5-A0AC-F34AA80DC6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96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82786-A01A-463B-9332-0191C2D931A3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E9BE-BB43-47BE-A0E5-B9192FDB7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96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79057-5BCF-4002-BA50-F499DD9291A3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BCDC9-D28F-47F0-86E4-0E4317051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77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21E34-4A7C-4ACA-AF7A-189DEB79BB39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C112-8AFD-40FE-9520-6E50BE92F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868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4B52E-525A-4C5E-BB9E-E9230E44CE2D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39E8E-AC59-44F0-BAE6-4A450D099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0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77FFC-C692-4BCB-AA82-636DABD0972A}" type="datetime1">
              <a:rPr lang="ru-RU" smtClean="0"/>
              <a:t>21.04.2022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BE492-FB8E-4F24-B34C-19874D4E8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693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9696-E842-41F4-951F-D605CD3097BA}" type="datetime1">
              <a:rPr lang="ru-RU" smtClean="0"/>
              <a:t>21.04.2022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401BD-B712-4D72-A43A-974978C0D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0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CB079-F677-462C-8EB5-C970D0853E7D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28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E02CD-C255-4BD0-931D-B577886ECE4D}" type="datetime1">
              <a:rPr lang="ru-RU" smtClean="0"/>
              <a:t>21.04.2022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3B221-5BB8-4674-A392-5459981B07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47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07A1-C3D4-404E-B7B8-BA4B99059781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B398-1A99-4F9F-B429-8828C73F7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18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9305E-DA12-489E-86A5-584288D9226C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CF85-1A54-435E-B4B3-4DD2D0072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18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E1A85-6D8C-4D67-BD61-69B062F0684C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7A53-19E5-4354-B86F-10E3E0AA6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000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66E0D-A704-4785-8B18-171C04C0A060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CC732-A97C-425E-BCA9-DD32564A9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298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BD95-4C88-41D5-94A4-B04C8F04358A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670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113D2-2074-4723-BAA9-4A414472A594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4996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379C2-096C-452A-A181-F38144FE1862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740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2FC04-6294-48EB-9937-7FA55D3824C4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221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8E04-93DB-47B1-8B54-98F1FA78322C}" type="datetime1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8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199B8-37F7-415E-B9F1-4298712FEDD6}" type="datetime1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15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3BB8-C655-49F9-8C9A-1F7952B4730E}" type="datetime1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9168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E3C7A-09BC-4AD4-98F9-B9965B4EC3B0}" type="datetime1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24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12C9-355F-46D0-83B1-855405EB661C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368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373C-590F-48AA-8A8A-F296A037723C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3229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81801-A3B6-4A8D-B3D9-14116D7D28A5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088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51BC-17FD-4975-92F0-650EDA963758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92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CD20-24AE-4207-B137-CA69E5284302}" type="datetime1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23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45516-34C3-4812-8C50-CE1564D07128}" type="datetime1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30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BF2-5285-4D21-96DA-BEB055A0FC79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01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78FBC-5510-4C19-866C-AC9CBA95675F}" type="datetime1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66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8FDBB-953A-4F09-ABC6-93331EB5C84E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48800" y="6531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3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67380F3-A113-4DA9-B5F4-5813A8A8FE0F}" type="datetime1">
              <a:rPr lang="ru-RU" smtClean="0">
                <a:solidFill>
                  <a:srgbClr val="212745">
                    <a:shade val="90000"/>
                  </a:srgbClr>
                </a:solidFill>
              </a:rPr>
              <a:t>21.04.2022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145519" y="6454557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B986358-9878-42F1-8C27-11959051A185}" type="slidenum">
              <a:rPr lang="ru-RU" smtClean="0">
                <a:solidFill>
                  <a:srgbClr val="212745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212745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52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0000" y="93528"/>
            <a:ext cx="9590400" cy="669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2899" y="65248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1EECDD-A627-4EAD-A121-CCBC5325DD8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1915201"/>
            <a:ext cx="9877777" cy="4210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2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ru-RU" sz="2400" b="1" kern="1200" smtClean="0">
          <a:solidFill>
            <a:schemeClr val="bg1"/>
          </a:solidFill>
          <a:latin typeface="Century Gothic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Wingdings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EFE732-B07B-465C-B84F-2A7233FA5B99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38912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7C0C2D2-1651-4FB1-8AFE-9E1E57E5B3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3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E3C83-3832-4CB5-B332-F66D493AF882}" type="datetime1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65E2-97B4-4AAB-A43C-1ECEB7A8C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9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5713606" y="2450555"/>
            <a:ext cx="5425528" cy="1681143"/>
          </a:xfrm>
        </p:spPr>
        <p:txBody>
          <a:bodyPr>
            <a:noAutofit/>
          </a:bodyPr>
          <a:lstStyle/>
          <a:p>
            <a:pPr defTabSz="91374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800" b="1" dirty="0">
                <a:solidFill>
                  <a:srgbClr val="137EB5"/>
                </a:solidFill>
                <a:latin typeface="Century Gothic" panose="020B0502020202020204" pitchFamily="34" charset="0"/>
                <a:cs typeface="Arial" charset="0"/>
              </a:rPr>
              <a:t>СТРАТЕГИЯ </a:t>
            </a:r>
            <a:br>
              <a:rPr lang="ru-RU" altLang="ru-RU" sz="2800" b="1" dirty="0">
                <a:solidFill>
                  <a:srgbClr val="137EB5"/>
                </a:solidFill>
                <a:latin typeface="Century Gothic" panose="020B0502020202020204" pitchFamily="34" charset="0"/>
                <a:cs typeface="Arial" charset="0"/>
              </a:rPr>
            </a:br>
            <a:r>
              <a:rPr lang="ru-RU" altLang="ru-RU" sz="2800" b="1" dirty="0">
                <a:solidFill>
                  <a:srgbClr val="137EB5"/>
                </a:solidFill>
                <a:latin typeface="Century Gothic" panose="020B0502020202020204" pitchFamily="34" charset="0"/>
                <a:cs typeface="Arial" charset="0"/>
              </a:rPr>
              <a:t>РЕГИОНАЛЬНЫХ ГЕОЛОГО-ГЕОФИЗИЧЕСКИХ РАБОТ </a:t>
            </a:r>
            <a:br>
              <a:rPr lang="ru-RU" altLang="ru-RU" sz="2800" b="1" dirty="0">
                <a:solidFill>
                  <a:srgbClr val="137EB5"/>
                </a:solidFill>
                <a:latin typeface="Century Gothic" panose="020B0502020202020204" pitchFamily="34" charset="0"/>
                <a:cs typeface="Arial" charset="0"/>
              </a:rPr>
            </a:br>
            <a:r>
              <a:rPr lang="ru-RU" altLang="ru-RU" sz="2800" b="1" dirty="0">
                <a:solidFill>
                  <a:srgbClr val="137EB5"/>
                </a:solidFill>
                <a:latin typeface="Century Gothic" panose="020B0502020202020204" pitchFamily="34" charset="0"/>
                <a:cs typeface="Arial" charset="0"/>
              </a:rPr>
              <a:t>И ПАРАМЕТРИЧЕСКОГО БУРЕНИЯ НА НЕФТЬ И ГАЗ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501467" y="6239310"/>
            <a:ext cx="3215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Санкт-Петербург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21 апреля 2022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07191" y="244636"/>
            <a:ext cx="7204364" cy="127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37E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Министерство природных ресурсов и экологии Российской Федерации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37E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Федеральное агентство по недропользованию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37E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Федеральное государственное бюджетное учреждение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37E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«ВСЕРОССИЙСКИЙ НАУЧНО-ИССЛЕДОВАТЕЛЬСКИЙ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37E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ГЕОЛОГИЧЕСКИЙ НЕФТЯНОЙ ИНСТИТУТ»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37EB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ФГБУ «ВНИГНИ»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E2B5AD8-0DAB-4EB4-A360-F056D6C73461}"/>
              </a:ext>
            </a:extLst>
          </p:cNvPr>
          <p:cNvSpPr/>
          <p:nvPr/>
        </p:nvSpPr>
        <p:spPr>
          <a:xfrm>
            <a:off x="185956" y="1352373"/>
            <a:ext cx="4402822" cy="4670921"/>
          </a:xfrm>
          <a:prstGeom prst="roundRect">
            <a:avLst/>
          </a:prstGeom>
          <a:solidFill>
            <a:srgbClr val="147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26370" y="4555981"/>
            <a:ext cx="3077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37EB5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37EB5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Докладчик: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37EB5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Генеральный директор ФГБУ «ВНИГНИ»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37EB5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Павел Николаевич МЕЛЬНИКОВ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A5511C-226D-472F-94F2-B70DD49E5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847"/>
          <a:stretch/>
        </p:blipFill>
        <p:spPr bwMode="auto">
          <a:xfrm>
            <a:off x="500725" y="1617947"/>
            <a:ext cx="3724345" cy="1145097"/>
          </a:xfrm>
          <a:prstGeom prst="rect">
            <a:avLst/>
          </a:prstGeom>
          <a:solidFill>
            <a:srgbClr val="147CB2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3F933-FFEC-449C-A516-03A30D7925E7}"/>
              </a:ext>
            </a:extLst>
          </p:cNvPr>
          <p:cNvSpPr txBox="1"/>
          <p:nvPr/>
        </p:nvSpPr>
        <p:spPr>
          <a:xfrm>
            <a:off x="596045" y="3003451"/>
            <a:ext cx="35677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19-22 апреля 2022 г.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CF65E2B-0430-4CF4-BFDC-5C80F06C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71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CBBFF6-24C7-4891-84C6-F25E3F4B9A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77" y="-8390"/>
            <a:ext cx="12205566" cy="6928666"/>
          </a:xfrm>
          <a:prstGeom prst="rect">
            <a:avLst/>
          </a:prstGeom>
        </p:spPr>
      </p:pic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F706CCFE-01F4-4E7F-BD9E-57F981E23A0C}"/>
              </a:ext>
            </a:extLst>
          </p:cNvPr>
          <p:cNvSpPr txBox="1">
            <a:spLocks/>
          </p:cNvSpPr>
          <p:nvPr/>
        </p:nvSpPr>
        <p:spPr>
          <a:xfrm>
            <a:off x="2255520" y="1340768"/>
            <a:ext cx="9936480" cy="1502807"/>
          </a:xfrm>
          <a:prstGeom prst="rect">
            <a:avLst/>
          </a:prstGeom>
          <a:solidFill>
            <a:srgbClr val="147CB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2400" b="1" kern="120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36724" y="1794046"/>
            <a:ext cx="5373188" cy="5962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 fontAlgn="ctr"/>
            <a:r>
              <a:rPr lang="ru-RU" sz="2800" u="none" strike="noStrike" dirty="0">
                <a:effectLst/>
              </a:rPr>
              <a:t>БЛАГОДАРЮ ЗА ВНИМАНИЕ!</a:t>
            </a:r>
            <a:endParaRPr lang="ru-RU" sz="2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16610" y="6563540"/>
            <a:ext cx="1161826" cy="365125"/>
          </a:xfrm>
        </p:spPr>
        <p:txBody>
          <a:bodyPr vert="horz" lIns="91440" tIns="45720" rIns="91440" bIns="45720" rtlCol="0" anchor="ctr"/>
          <a:lstStyle/>
          <a:p>
            <a:fld id="{6E48FB59-C579-49D5-B9AC-EEA634852BEA}" type="slidenum">
              <a:rPr lang="ru-RU" sz="1200" b="1">
                <a:solidFill>
                  <a:schemeClr val="bg1"/>
                </a:solidFill>
              </a:rPr>
              <a:pPr/>
              <a:t>10</a:t>
            </a:fld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8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4986" y="137869"/>
            <a:ext cx="704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47CB2"/>
                </a:solidFill>
                <a:latin typeface="Century Gothic" panose="020B0502020202020204" pitchFamily="34" charset="0"/>
              </a:rPr>
              <a:t>ОБЗОРНАЯ КАРТА СЕЙСМИЧЕСКОЙ ИЗУЧЕННОСТИ </a:t>
            </a:r>
          </a:p>
          <a:p>
            <a:pPr algn="ctr"/>
            <a:r>
              <a:rPr lang="ru-RU" b="1" dirty="0">
                <a:solidFill>
                  <a:srgbClr val="147CB2"/>
                </a:solidFill>
                <a:latin typeface="Century Gothic" panose="020B0502020202020204" pitchFamily="34" charset="0"/>
              </a:rPr>
              <a:t>ТЕРРИТОРИИ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12" y="784200"/>
            <a:ext cx="10186359" cy="5646152"/>
          </a:xfrm>
          <a:prstGeom prst="rect">
            <a:avLst/>
          </a:prstGeom>
          <a:ln w="6350">
            <a:solidFill>
              <a:srgbClr val="40699C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D0991E-9B2F-4D36-81E1-2632DCBC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465E2-97B4-4AAB-A43C-1ECEB7A8CC0F}" type="slidenum">
              <a:rPr lang="ru-RU" b="1" smtClean="0">
                <a:solidFill>
                  <a:schemeClr val="bg1"/>
                </a:solidFill>
              </a:rPr>
              <a:t>2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46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3143" y="128871"/>
            <a:ext cx="8061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40699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sz="1600" dirty="0">
                <a:solidFill>
                  <a:srgbClr val="147CB2"/>
                </a:solidFill>
              </a:rPr>
              <a:t>ОБЗОРНАЯ КАРТА БУРОВОЙ ИЗУЧЕННОСТИ </a:t>
            </a:r>
          </a:p>
          <a:p>
            <a:r>
              <a:rPr lang="ru-RU" sz="1600" dirty="0">
                <a:solidFill>
                  <a:srgbClr val="147CB2"/>
                </a:solidFill>
              </a:rPr>
              <a:t>ТЕРРИТОРИИ РОССИЙСКОЙ ФЕДЕРАЦИИ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08" y="809733"/>
            <a:ext cx="10211198" cy="5655368"/>
          </a:xfrm>
          <a:prstGeom prst="rect">
            <a:avLst/>
          </a:prstGeom>
          <a:ln w="6350">
            <a:solidFill>
              <a:srgbClr val="40699C"/>
            </a:solidFill>
          </a:ln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5DE853-EBB9-40FB-90BA-0BA27D71A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0F3465E2-97B4-4AAB-A43C-1ECEB7A8CC0F}" type="slidenum">
              <a:rPr lang="ru-RU" b="1">
                <a:solidFill>
                  <a:schemeClr val="bg1"/>
                </a:solidFill>
              </a:rPr>
              <a:pPr/>
              <a:t>3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08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88840" y="136525"/>
            <a:ext cx="1005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47CB2"/>
                </a:solidFill>
                <a:latin typeface="Century Gothic" panose="020B0502020202020204" pitchFamily="34" charset="0"/>
              </a:rPr>
              <a:t>СОСТОЯНИЕ МИНЕРАЛЬНО-СЫРЬЕВОЙ БАЗЫ ЗАПАСОВ И ИЗВЛЕКАЕМЫХ РЕСУРСОВ НЕФТИ, ГАЗА И КОНДЕНСАТА РОССИЙСКОЙ ФЕДЕРАЦИИ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B9FAA16-E9CE-4585-A525-B79B2F0D3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82648"/>
              </p:ext>
            </p:extLst>
          </p:nvPr>
        </p:nvGraphicFramePr>
        <p:xfrm>
          <a:off x="881320" y="1082747"/>
          <a:ext cx="10429359" cy="5072480"/>
        </p:xfrm>
        <a:graphic>
          <a:graphicData uri="http://schemas.openxmlformats.org/drawingml/2006/table">
            <a:tbl>
              <a:tblPr/>
              <a:tblGrid>
                <a:gridCol w="3121900">
                  <a:extLst>
                    <a:ext uri="{9D8B030D-6E8A-4147-A177-3AD203B41FA5}">
                      <a16:colId xmlns:a16="http://schemas.microsoft.com/office/drawing/2014/main" val="487382839"/>
                    </a:ext>
                  </a:extLst>
                </a:gridCol>
                <a:gridCol w="1049842">
                  <a:extLst>
                    <a:ext uri="{9D8B030D-6E8A-4147-A177-3AD203B41FA5}">
                      <a16:colId xmlns:a16="http://schemas.microsoft.com/office/drawing/2014/main" val="1777008126"/>
                    </a:ext>
                  </a:extLst>
                </a:gridCol>
                <a:gridCol w="1284676">
                  <a:extLst>
                    <a:ext uri="{9D8B030D-6E8A-4147-A177-3AD203B41FA5}">
                      <a16:colId xmlns:a16="http://schemas.microsoft.com/office/drawing/2014/main" val="2080575586"/>
                    </a:ext>
                  </a:extLst>
                </a:gridCol>
                <a:gridCol w="1602391">
                  <a:extLst>
                    <a:ext uri="{9D8B030D-6E8A-4147-A177-3AD203B41FA5}">
                      <a16:colId xmlns:a16="http://schemas.microsoft.com/office/drawing/2014/main" val="1510716186"/>
                    </a:ext>
                  </a:extLst>
                </a:gridCol>
                <a:gridCol w="1685275">
                  <a:extLst>
                    <a:ext uri="{9D8B030D-6E8A-4147-A177-3AD203B41FA5}">
                      <a16:colId xmlns:a16="http://schemas.microsoft.com/office/drawing/2014/main" val="1260283653"/>
                    </a:ext>
                  </a:extLst>
                </a:gridCol>
                <a:gridCol w="1685275">
                  <a:extLst>
                    <a:ext uri="{9D8B030D-6E8A-4147-A177-3AD203B41FA5}">
                      <a16:colId xmlns:a16="http://schemas.microsoft.com/office/drawing/2014/main" val="761571700"/>
                    </a:ext>
                  </a:extLst>
                </a:gridCol>
              </a:tblGrid>
              <a:tr h="2654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Сравнение уровней запасов и ресурсов количественных оценок прошлых лет и текущее состояние МСБ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Q </a:t>
                      </a:r>
                      <a:r>
                        <a:rPr lang="ru-RU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накоп</a:t>
                      </a: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Запасы (извл.)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Ресурсы (</a:t>
                      </a:r>
                      <a:r>
                        <a:rPr lang="ru-RU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извл</a:t>
                      </a: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.)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622558"/>
                  </a:ext>
                </a:extLst>
              </a:tr>
              <a:tr h="796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A+B</a:t>
                      </a:r>
                      <a:r>
                        <a:rPr lang="en-US" sz="14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+C₁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В</a:t>
                      </a:r>
                      <a:r>
                        <a:rPr lang="ru-RU" sz="14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С₂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Подготовленные (</a:t>
                      </a: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  <a:r>
                        <a:rPr lang="en-US" sz="1400" b="1" i="0" u="none" strike="noStrike" baseline="-250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Перспективные и прогнозируемые (D₁+D₂)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420902"/>
                  </a:ext>
                </a:extLst>
              </a:tr>
              <a:tr h="21234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Нефть 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163103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01.01.2021 г., млрд т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13,8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48,1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84135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01.01.2020 г., млрд т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24,8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026271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01.01.2017 г., млрд т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23,2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10,8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57,6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80529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01.01.2009 г., млрд т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53,4</a:t>
                      </a:r>
                    </a:p>
                  </a:txBody>
                  <a:tcPr marL="9459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963525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Изменение за период 2009-2021, млрд т</a:t>
                      </a:r>
                    </a:p>
                  </a:txBody>
                  <a:tcPr marL="85135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6,0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-5,3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501947"/>
                  </a:ext>
                </a:extLst>
              </a:tr>
              <a:tr h="21234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Конденсат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173975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01.01.2021 г., млрд т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650589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01.01.2020 г., млрд т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034968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01.01.2017 г., млрд т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186823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01.01.2009 г., млрд т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052673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Изменение за период 2009-2021, млрд т</a:t>
                      </a:r>
                    </a:p>
                  </a:txBody>
                  <a:tcPr marL="85135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-0,2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-1,3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538150"/>
                  </a:ext>
                </a:extLst>
              </a:tr>
              <a:tr h="21234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Свободный газ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037326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01.01.2021 г., трлн м³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24,9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47,6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31,6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179,8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245765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01.01.2020 г., трлн м³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180,1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394640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01.01.2017 г., трлн м³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22,2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50,6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18,7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28,1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187,7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17274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01.01.2009 г., трлн м³</a:t>
                      </a:r>
                    </a:p>
                  </a:txBody>
                  <a:tcPr marL="85135" marR="9459" marT="94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48,1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19,8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632603"/>
                  </a:ext>
                </a:extLst>
              </a:tr>
              <a:tr h="212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Изменение за период 2009-2021, трлн м³</a:t>
                      </a:r>
                    </a:p>
                  </a:txBody>
                  <a:tcPr marL="85135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7,6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-0,5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-1,3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10,5</a:t>
                      </a:r>
                    </a:p>
                  </a:txBody>
                  <a:tcPr marL="9459" marR="9459" marT="945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917460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58BD9C-4BB1-4768-BD50-5F379EDC7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1C401BD-B712-4D72-A43A-974978C0D084}" type="slidenum">
              <a:rPr lang="ru-RU" b="1">
                <a:solidFill>
                  <a:schemeClr val="bg1"/>
                </a:solidFill>
              </a:rPr>
              <a:pPr/>
              <a:t>4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76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30785" y="245582"/>
            <a:ext cx="10053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47CB2"/>
                </a:solidFill>
                <a:latin typeface="Century Gothic" panose="020B0502020202020204" pitchFamily="34" charset="0"/>
              </a:rPr>
              <a:t>Месторождения УВС, открытые в 2020–2021 </a:t>
            </a:r>
            <a:r>
              <a:rPr lang="ru-RU" sz="1600" b="1" dirty="0" err="1">
                <a:solidFill>
                  <a:srgbClr val="147CB2"/>
                </a:solidFill>
                <a:latin typeface="Century Gothic" panose="020B0502020202020204" pitchFamily="34" charset="0"/>
              </a:rPr>
              <a:t>гг</a:t>
            </a:r>
            <a:endParaRPr lang="ru-RU" sz="1600" b="1" dirty="0">
              <a:solidFill>
                <a:srgbClr val="147CB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1BB115-B197-45DC-93D4-BDE3F9FE6C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4939" r="4370" b="5248"/>
          <a:stretch/>
        </p:blipFill>
        <p:spPr>
          <a:xfrm>
            <a:off x="294474" y="977214"/>
            <a:ext cx="6669817" cy="3518934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7C09944-E500-4D00-8924-C99BD4B79F86}"/>
              </a:ext>
            </a:extLst>
          </p:cNvPr>
          <p:cNvGraphicFramePr>
            <a:graphicFrameLocks noGrp="1"/>
          </p:cNvGraphicFramePr>
          <p:nvPr/>
        </p:nvGraphicFramePr>
        <p:xfrm>
          <a:off x="328181" y="4634574"/>
          <a:ext cx="6734673" cy="189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0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3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18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2020 году открыто 49 месторождений: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64864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уникальные</a:t>
                      </a: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285750" lvl="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Западно-</a:t>
                      </a:r>
                      <a:r>
                        <a:rPr lang="ru-RU" sz="1000" b="1" dirty="0" err="1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Иркинское</a:t>
                      </a: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(Н) 510,904 млн т, 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им. Жукова (Г) 800,007 млрд м</a:t>
                      </a:r>
                      <a:r>
                        <a:rPr lang="ru-RU" sz="1000" b="1" baseline="30000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им. Рокоссовского (ГК) 513,696 млрд м</a:t>
                      </a:r>
                      <a:r>
                        <a:rPr lang="ru-RU" sz="1000" b="1" baseline="30000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l"/>
                      <a:endParaRPr lang="ru-RU" sz="1000" b="1" dirty="0">
                        <a:solidFill>
                          <a:srgbClr val="064864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000" b="1" i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крупные</a:t>
                      </a: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им. И.Н. </a:t>
                      </a:r>
                      <a:r>
                        <a:rPr lang="ru-RU" sz="1000" b="1" dirty="0" err="1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Кульбертинова</a:t>
                      </a: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(ГК) 75,798 млрд м</a:t>
                      </a:r>
                      <a:r>
                        <a:rPr lang="ru-RU" sz="1000" b="1" baseline="30000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 лет Победы (Г) 202,457 млрд м</a:t>
                      </a:r>
                      <a:r>
                        <a:rPr lang="ru-RU" sz="1000" b="1" baseline="30000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064864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2021 году открыто 37 месторождений: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064864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уникальные: 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им. Е. Зиничева (ГК) 383,670 млрд м</a:t>
                      </a:r>
                      <a:r>
                        <a:rPr lang="ru-RU" sz="1000" b="1" baseline="30000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l"/>
                      <a:endParaRPr lang="ru-RU" sz="1000" b="1" dirty="0">
                        <a:solidFill>
                          <a:srgbClr val="064864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000" b="1" dirty="0">
                        <a:solidFill>
                          <a:srgbClr val="064864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000" b="1" dirty="0">
                        <a:solidFill>
                          <a:srgbClr val="064864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000" b="1" i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крупные:</a:t>
                      </a: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000" b="1" dirty="0" err="1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Кэдэргинское</a:t>
                      </a: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(ГК) 43,636 млрд м</a:t>
                      </a:r>
                      <a:r>
                        <a:rPr lang="ru-RU" sz="1000" b="1" baseline="30000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000" b="1" dirty="0" err="1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Хайлахское</a:t>
                      </a:r>
                      <a:r>
                        <a:rPr lang="ru-RU" sz="1000" b="1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(ГК) 33,089 млрд м</a:t>
                      </a:r>
                      <a:r>
                        <a:rPr lang="ru-RU" sz="1000" b="1" baseline="30000" dirty="0">
                          <a:solidFill>
                            <a:srgbClr val="064864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000" b="1" dirty="0">
                        <a:solidFill>
                          <a:srgbClr val="064864"/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000" b="1" dirty="0">
                        <a:solidFill>
                          <a:srgbClr val="064864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2D4DBE-C302-4580-9948-51B66A01E94E}"/>
              </a:ext>
            </a:extLst>
          </p:cNvPr>
          <p:cNvSpPr/>
          <p:nvPr/>
        </p:nvSpPr>
        <p:spPr>
          <a:xfrm>
            <a:off x="7173362" y="3839335"/>
            <a:ext cx="4580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6486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Прирост запасов свободного газа и газа газовых шапок кат.АВС1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6486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(с 2016 г.-АВ1С1) за счет разведки и переоценки РФ (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6486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суша+шельф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6486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), млрд м</a:t>
            </a:r>
            <a:r>
              <a:rPr kumimoji="0" lang="ru-RU" sz="900" b="1" i="0" u="none" strike="noStrike" kern="1200" cap="none" spc="0" normalizeH="0" baseline="30000" noProof="0" dirty="0">
                <a:ln>
                  <a:noFill/>
                </a:ln>
                <a:solidFill>
                  <a:srgbClr val="06486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02BF8F2-ACD3-43ED-98FF-E1D1BEC97C6D}"/>
              </a:ext>
            </a:extLst>
          </p:cNvPr>
          <p:cNvSpPr/>
          <p:nvPr/>
        </p:nvSpPr>
        <p:spPr>
          <a:xfrm>
            <a:off x="7393897" y="1002042"/>
            <a:ext cx="4095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6486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Прирост извлекаемых запасов нефти кат.АВС1 (с 2016 г.-АВ1С1)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6486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за счет разведки и переоценки РФ (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06486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суша+шельф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064864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), млн. 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586E13-ED7E-4B74-968D-B736D2F3F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255" y="1430450"/>
            <a:ext cx="3898720" cy="22707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D6C18B-A242-4F9A-BA54-9499485F3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4243060"/>
            <a:ext cx="3854815" cy="228608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80C8B0B-995F-4F43-B81C-A7600D2A8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1C401BD-B712-4D72-A43A-974978C0D084}" type="slidenum">
              <a:rPr lang="ru-RU" b="1">
                <a:solidFill>
                  <a:schemeClr val="bg1"/>
                </a:solidFill>
              </a:rPr>
              <a:pPr/>
              <a:t>5</a:t>
            </a:fld>
            <a:endParaRPr lang="ru-RU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9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932873" y="44625"/>
            <a:ext cx="10520218" cy="8143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ru-RU"/>
            </a:defPPr>
            <a:lvl1pPr algn="ctr" defTabSz="385763">
              <a:defRPr b="1">
                <a:solidFill>
                  <a:srgbClr val="065093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4102" y="128638"/>
            <a:ext cx="10945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147CB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sz="1600" dirty="0"/>
              <a:t>Карта объектов геологоразведочных работ 2021 – 2024 годов, в том числе по мероприятию «Воспроизводство минерально-сырьевой базы углеводородного сырья» и ФП «Геология: возрождение легенды»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8CBEA0D-35C2-4E8D-9F1B-9C8DCBB2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4484" y="6535240"/>
            <a:ext cx="1016000" cy="365125"/>
          </a:xfrm>
        </p:spPr>
        <p:txBody>
          <a:bodyPr vert="horz" lIns="91440" tIns="45720" rIns="91440" bIns="45720" rtlCol="0" anchor="ctr"/>
          <a:lstStyle/>
          <a:p>
            <a:fld id="{3FC2F5A5-90AE-4541-A900-558307D64A11}" type="slidenum">
              <a:rPr lang="ru-RU" b="1">
                <a:solidFill>
                  <a:schemeClr val="bg1"/>
                </a:solidFill>
                <a:latin typeface="+mj-lt"/>
              </a:rPr>
              <a:pPr/>
              <a:t>6</a:t>
            </a:fld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B65815-998B-4125-94FE-E9F548AF0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831" y="713413"/>
            <a:ext cx="10786177" cy="57378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DD4416-D25A-4618-A0A9-FED1145122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6609" y="4974855"/>
            <a:ext cx="4683852" cy="1779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682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605099"/>
              </p:ext>
            </p:extLst>
          </p:nvPr>
        </p:nvGraphicFramePr>
        <p:xfrm>
          <a:off x="6060621" y="3556001"/>
          <a:ext cx="6131379" cy="300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54" name="Прямоугольник 21"/>
          <p:cNvSpPr>
            <a:spLocks noChangeArrowheads="1"/>
          </p:cNvSpPr>
          <p:nvPr/>
        </p:nvSpPr>
        <p:spPr bwMode="auto">
          <a:xfrm>
            <a:off x="1923649" y="132191"/>
            <a:ext cx="917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147CB2"/>
                </a:solidFill>
                <a:latin typeface="Century Gothic" panose="020B0502020202020204" pitchFamily="34" charset="0"/>
              </a:rPr>
              <a:t>ОБЪЕМЫ ГЕОЛОГОРАЗВЕДОЧНЫХ РАБОТ НА НЕФТЬ И ГАЗ </a:t>
            </a:r>
          </a:p>
          <a:p>
            <a:pPr algn="ctr"/>
            <a:r>
              <a:rPr lang="ru-RU" altLang="ru-RU" b="1" dirty="0">
                <a:solidFill>
                  <a:srgbClr val="147CB2"/>
                </a:solidFill>
                <a:latin typeface="Century Gothic" panose="020B0502020202020204" pitchFamily="34" charset="0"/>
              </a:rPr>
              <a:t> (федеральный бюджет)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70477" y="831272"/>
          <a:ext cx="6042946" cy="2939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9F7D110-F900-4BDD-B822-43EFCF052F2F}"/>
              </a:ext>
            </a:extLst>
          </p:cNvPr>
          <p:cNvSpPr/>
          <p:nvPr/>
        </p:nvSpPr>
        <p:spPr>
          <a:xfrm>
            <a:off x="7399445" y="3566388"/>
            <a:ext cx="3060610" cy="26159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>
                <a:solidFill>
                  <a:srgbClr val="147CB2"/>
                </a:solidFill>
                <a:latin typeface="Arial" pitchFamily="34" charset="0"/>
                <a:cs typeface="Arial" pitchFamily="34" charset="0"/>
              </a:rPr>
              <a:t>Локализация ресурсов кат. </a:t>
            </a:r>
            <a:r>
              <a:rPr lang="ru-RU" sz="1100" b="1" dirty="0" err="1">
                <a:solidFill>
                  <a:srgbClr val="147CB2"/>
                </a:solidFill>
                <a:latin typeface="Arial" pitchFamily="34" charset="0"/>
                <a:cs typeface="Arial" pitchFamily="34" charset="0"/>
              </a:rPr>
              <a:t>Dл</a:t>
            </a:r>
            <a:r>
              <a:rPr lang="ru-RU" sz="1100" b="1" dirty="0">
                <a:solidFill>
                  <a:srgbClr val="147CB2"/>
                </a:solidFill>
                <a:latin typeface="Arial" pitchFamily="34" charset="0"/>
                <a:cs typeface="Arial" pitchFamily="34" charset="0"/>
              </a:rPr>
              <a:t>, млн тут</a:t>
            </a: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263526"/>
              </p:ext>
            </p:extLst>
          </p:nvPr>
        </p:nvGraphicFramePr>
        <p:xfrm>
          <a:off x="174171" y="815483"/>
          <a:ext cx="5660572" cy="2740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6791733"/>
              </p:ext>
            </p:extLst>
          </p:nvPr>
        </p:nvGraphicFramePr>
        <p:xfrm>
          <a:off x="187637" y="3439023"/>
          <a:ext cx="5660572" cy="3005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7919272"/>
              </p:ext>
            </p:extLst>
          </p:nvPr>
        </p:nvGraphicFramePr>
        <p:xfrm>
          <a:off x="5834743" y="868232"/>
          <a:ext cx="6131379" cy="279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F937F1E-EE35-4F6A-A344-6EBE66AF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519" y="6544203"/>
            <a:ext cx="1016000" cy="365125"/>
          </a:xfrm>
        </p:spPr>
        <p:txBody>
          <a:bodyPr vert="horz" lIns="91440" tIns="45720" rIns="91440" bIns="45720" rtlCol="0" anchor="ctr"/>
          <a:lstStyle/>
          <a:p>
            <a:fld id="{B819595F-08C1-42A6-BF4A-F7CA6D059013}" type="slidenum">
              <a:rPr lang="ru-RU" b="1">
                <a:solidFill>
                  <a:schemeClr val="bg1"/>
                </a:solidFill>
                <a:latin typeface="+mj-lt"/>
              </a:rPr>
              <a:pPr/>
              <a:t>7</a:t>
            </a:fld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964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48428" y="149134"/>
            <a:ext cx="792003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387249"/>
            <a:r>
              <a:rPr lang="ru-RU" b="1" dirty="0">
                <a:solidFill>
                  <a:srgbClr val="147CB2"/>
                </a:solidFill>
                <a:latin typeface="Century Gothic" panose="020B0502020202020204" pitchFamily="34" charset="0"/>
              </a:rPr>
              <a:t>ПРОГРАММНО-ТЕХНОЛОГИЧЕСКИЙ КОМПЛЕКС ГИС </a:t>
            </a:r>
            <a:r>
              <a:rPr lang="en-US" altLang="ru-RU" sz="1800" b="1" dirty="0">
                <a:solidFill>
                  <a:srgbClr val="147CB2"/>
                </a:solidFill>
                <a:latin typeface="Century Gothic" panose="020B0502020202020204" pitchFamily="34" charset="0"/>
              </a:rPr>
              <a:t>INTEGRO</a:t>
            </a:r>
            <a:endParaRPr lang="ru-RU" b="1" dirty="0">
              <a:solidFill>
                <a:srgbClr val="147CB2"/>
              </a:solidFill>
              <a:latin typeface="Century Gothic" panose="020B0502020202020204" pitchFamily="34" charset="0"/>
            </a:endParaRPr>
          </a:p>
          <a:p>
            <a:pPr algn="ctr" defTabSz="387249"/>
            <a:endParaRPr lang="ru-RU" b="1" dirty="0">
              <a:solidFill>
                <a:srgbClr val="147CB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2CD58BF4-7D02-47C7-B451-B81670205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728" y="198439"/>
            <a:ext cx="2362200" cy="2036379"/>
          </a:xfrm>
          <a:prstGeom prst="rect">
            <a:avLst/>
          </a:prstGeom>
          <a:noFill/>
          <a:ln w="9525">
            <a:solidFill>
              <a:srgbClr val="00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347F2691-CB81-4007-AED0-BD4BBB18D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896" y="4647866"/>
            <a:ext cx="4884032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b="1" dirty="0">
                <a:latin typeface="+mj-lt"/>
              </a:rPr>
              <a:t>В институте разработан отечественный программно-технологический комплекс ГИС </a:t>
            </a:r>
            <a:r>
              <a:rPr lang="en-US" altLang="ru-RU" sz="1200" b="1" dirty="0">
                <a:latin typeface="+mj-lt"/>
              </a:rPr>
              <a:t>INTEGRO</a:t>
            </a:r>
            <a:r>
              <a:rPr lang="ru-RU" altLang="ru-RU" sz="1200" b="1" dirty="0">
                <a:latin typeface="+mj-lt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ru-RU" altLang="ru-RU" sz="1200" b="1" dirty="0">
                <a:latin typeface="+mj-lt"/>
              </a:rPr>
              <a:t>ГИС </a:t>
            </a:r>
            <a:r>
              <a:rPr lang="en-US" altLang="ru-RU" sz="1200" b="1" dirty="0">
                <a:latin typeface="+mj-lt"/>
              </a:rPr>
              <a:t>INTEGRO</a:t>
            </a:r>
            <a:r>
              <a:rPr lang="ru-RU" altLang="ru-RU" sz="1200" b="1" dirty="0">
                <a:latin typeface="+mj-lt"/>
              </a:rPr>
              <a:t> активно применяется для создания ГИС-проектов и комплексного геолого-геофизического моделирования геологического строения </a:t>
            </a:r>
            <a:r>
              <a:rPr lang="ru-RU" altLang="ru-RU" sz="1200" b="1" dirty="0" err="1">
                <a:latin typeface="+mj-lt"/>
              </a:rPr>
              <a:t>нефтегазоперспективных</a:t>
            </a:r>
            <a:r>
              <a:rPr lang="ru-RU" altLang="ru-RU" sz="1200" b="1" dirty="0">
                <a:latin typeface="+mj-lt"/>
              </a:rPr>
              <a:t> территорий.</a:t>
            </a:r>
          </a:p>
          <a:p>
            <a:pPr algn="just">
              <a:spcBef>
                <a:spcPct val="50000"/>
              </a:spcBef>
            </a:pPr>
            <a:r>
              <a:rPr lang="ru-RU" altLang="ru-RU" sz="1200" b="1" dirty="0">
                <a:solidFill>
                  <a:srgbClr val="006699"/>
                </a:solidFill>
                <a:latin typeface="+mj-lt"/>
              </a:rPr>
              <a:t>На базе ГИС </a:t>
            </a:r>
            <a:r>
              <a:rPr lang="en-US" altLang="ru-RU" sz="1200" b="1" dirty="0">
                <a:solidFill>
                  <a:srgbClr val="006699"/>
                </a:solidFill>
                <a:latin typeface="+mj-lt"/>
              </a:rPr>
              <a:t>INTEGRO </a:t>
            </a:r>
            <a:r>
              <a:rPr lang="ru-RU" altLang="ru-RU" sz="1200" b="1" dirty="0">
                <a:solidFill>
                  <a:srgbClr val="006699"/>
                </a:solidFill>
                <a:latin typeface="+mj-lt"/>
              </a:rPr>
              <a:t>создана и успешно используется система оперативного мониторинга работ по проектам региональных геологоразведочных работ на нефть и газ. 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0F71A23A-CEE7-4443-958D-6E2BA5404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8466" y="2255225"/>
            <a:ext cx="2362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900" b="1" i="1" dirty="0">
                <a:solidFill>
                  <a:srgbClr val="006699"/>
                </a:solidFill>
              </a:rPr>
              <a:t>Реестр российского программного обеспечения № 4302 от 29.03.2018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9A3C80D4-A0D0-4AA3-8EEB-0BDA5D708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654" y="2606088"/>
            <a:ext cx="26400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900" b="1" i="1" dirty="0">
                <a:solidFill>
                  <a:srgbClr val="006699"/>
                </a:solidFill>
              </a:rPr>
              <a:t>Свидетельство о государственной </a:t>
            </a:r>
            <a:endParaRPr lang="en-US" altLang="ru-RU" sz="900" b="1" i="1" dirty="0">
              <a:solidFill>
                <a:srgbClr val="006699"/>
              </a:solidFill>
            </a:endParaRPr>
          </a:p>
          <a:p>
            <a:pPr algn="r"/>
            <a:r>
              <a:rPr lang="ru-RU" altLang="ru-RU" sz="900" b="1" i="1" dirty="0">
                <a:solidFill>
                  <a:srgbClr val="006699"/>
                </a:solidFill>
              </a:rPr>
              <a:t>регистрации программы в </a:t>
            </a:r>
            <a:endParaRPr lang="en-US" altLang="ru-RU" sz="900" b="1" i="1" dirty="0">
              <a:solidFill>
                <a:srgbClr val="006699"/>
              </a:solidFill>
            </a:endParaRPr>
          </a:p>
          <a:p>
            <a:pPr algn="r"/>
            <a:r>
              <a:rPr lang="ru-RU" altLang="ru-RU" sz="900" b="1" i="1" dirty="0">
                <a:solidFill>
                  <a:srgbClr val="006699"/>
                </a:solidFill>
              </a:rPr>
              <a:t>Реестре программ для ЭВМ </a:t>
            </a:r>
            <a:endParaRPr lang="en-US" altLang="ru-RU" sz="900" b="1" i="1" dirty="0">
              <a:solidFill>
                <a:srgbClr val="006699"/>
              </a:solidFill>
            </a:endParaRPr>
          </a:p>
          <a:p>
            <a:pPr algn="r"/>
            <a:r>
              <a:rPr lang="ru-RU" altLang="ru-RU" sz="900" b="1" i="1" dirty="0">
                <a:solidFill>
                  <a:srgbClr val="006699"/>
                </a:solidFill>
              </a:rPr>
              <a:t>№ 2017660220 от </a:t>
            </a:r>
            <a:r>
              <a:rPr lang="en-US" altLang="ru-RU" sz="900" b="1" i="1" dirty="0">
                <a:solidFill>
                  <a:srgbClr val="006699"/>
                </a:solidFill>
              </a:rPr>
              <a:t>19</a:t>
            </a:r>
            <a:r>
              <a:rPr lang="ru-RU" altLang="ru-RU" sz="900" b="1" i="1" dirty="0">
                <a:solidFill>
                  <a:srgbClr val="006699"/>
                </a:solidFill>
              </a:rPr>
              <a:t>.09.</a:t>
            </a:r>
            <a:r>
              <a:rPr lang="en-US" altLang="ru-RU" sz="900" b="1" i="1" dirty="0">
                <a:solidFill>
                  <a:srgbClr val="006699"/>
                </a:solidFill>
              </a:rPr>
              <a:t>2017</a:t>
            </a:r>
            <a:endParaRPr lang="ru-RU" altLang="ru-RU" sz="900" b="1" i="1" dirty="0">
              <a:solidFill>
                <a:srgbClr val="006699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8CDCE3-588D-4C7F-83D8-A7C794C70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10" y="670418"/>
            <a:ext cx="7920038" cy="3889081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7" name="Freeform 13">
            <a:extLst>
              <a:ext uri="{FF2B5EF4-FFF2-40B4-BE49-F238E27FC236}">
                <a16:creationId xmlns:a16="http://schemas.microsoft.com/office/drawing/2014/main" id="{4D2C12BC-2116-4DBC-A47B-6DE7FCD3F748}"/>
              </a:ext>
            </a:extLst>
          </p:cNvPr>
          <p:cNvSpPr>
            <a:spLocks/>
          </p:cNvSpPr>
          <p:nvPr/>
        </p:nvSpPr>
        <p:spPr bwMode="auto">
          <a:xfrm>
            <a:off x="1912808" y="2502744"/>
            <a:ext cx="4713768" cy="3744862"/>
          </a:xfrm>
          <a:custGeom>
            <a:avLst/>
            <a:gdLst>
              <a:gd name="T0" fmla="*/ 253 w 2576"/>
              <a:gd name="T1" fmla="*/ 0 h 2009"/>
              <a:gd name="T2" fmla="*/ 997 w 2576"/>
              <a:gd name="T3" fmla="*/ 337 h 2009"/>
              <a:gd name="T4" fmla="*/ 2561 w 2576"/>
              <a:gd name="T5" fmla="*/ 337 h 2009"/>
              <a:gd name="T6" fmla="*/ 2576 w 2576"/>
              <a:gd name="T7" fmla="*/ 2009 h 2009"/>
              <a:gd name="T8" fmla="*/ 8 w 2576"/>
              <a:gd name="T9" fmla="*/ 2009 h 2009"/>
              <a:gd name="T10" fmla="*/ 0 w 2576"/>
              <a:gd name="T11" fmla="*/ 386 h 2009"/>
              <a:gd name="T12" fmla="*/ 201 w 2576"/>
              <a:gd name="T13" fmla="*/ 337 h 2009"/>
              <a:gd name="T14" fmla="*/ 253 w 2576"/>
              <a:gd name="T15" fmla="*/ 0 h 2009"/>
              <a:gd name="connsiteX0" fmla="*/ 1350 w 10000"/>
              <a:gd name="connsiteY0" fmla="*/ 0 h 11742"/>
              <a:gd name="connsiteX1" fmla="*/ 3870 w 10000"/>
              <a:gd name="connsiteY1" fmla="*/ 3419 h 11742"/>
              <a:gd name="connsiteX2" fmla="*/ 9942 w 10000"/>
              <a:gd name="connsiteY2" fmla="*/ 3419 h 11742"/>
              <a:gd name="connsiteX3" fmla="*/ 10000 w 10000"/>
              <a:gd name="connsiteY3" fmla="*/ 11742 h 11742"/>
              <a:gd name="connsiteX4" fmla="*/ 31 w 10000"/>
              <a:gd name="connsiteY4" fmla="*/ 11742 h 11742"/>
              <a:gd name="connsiteX5" fmla="*/ 0 w 10000"/>
              <a:gd name="connsiteY5" fmla="*/ 3663 h 11742"/>
              <a:gd name="connsiteX6" fmla="*/ 780 w 10000"/>
              <a:gd name="connsiteY6" fmla="*/ 3419 h 11742"/>
              <a:gd name="connsiteX7" fmla="*/ 1350 w 10000"/>
              <a:gd name="connsiteY7" fmla="*/ 0 h 11742"/>
              <a:gd name="connsiteX0" fmla="*/ 1350 w 10000"/>
              <a:gd name="connsiteY0" fmla="*/ 0 h 11742"/>
              <a:gd name="connsiteX1" fmla="*/ 3870 w 10000"/>
              <a:gd name="connsiteY1" fmla="*/ 3419 h 11742"/>
              <a:gd name="connsiteX2" fmla="*/ 9942 w 10000"/>
              <a:gd name="connsiteY2" fmla="*/ 3419 h 11742"/>
              <a:gd name="connsiteX3" fmla="*/ 10000 w 10000"/>
              <a:gd name="connsiteY3" fmla="*/ 11742 h 11742"/>
              <a:gd name="connsiteX4" fmla="*/ 31 w 10000"/>
              <a:gd name="connsiteY4" fmla="*/ 11742 h 11742"/>
              <a:gd name="connsiteX5" fmla="*/ 0 w 10000"/>
              <a:gd name="connsiteY5" fmla="*/ 3409 h 11742"/>
              <a:gd name="connsiteX6" fmla="*/ 780 w 10000"/>
              <a:gd name="connsiteY6" fmla="*/ 3419 h 11742"/>
              <a:gd name="connsiteX7" fmla="*/ 1350 w 10000"/>
              <a:gd name="connsiteY7" fmla="*/ 0 h 11742"/>
              <a:gd name="connsiteX0" fmla="*/ 1350 w 10000"/>
              <a:gd name="connsiteY0" fmla="*/ 0 h 11742"/>
              <a:gd name="connsiteX1" fmla="*/ 3870 w 10000"/>
              <a:gd name="connsiteY1" fmla="*/ 3419 h 11742"/>
              <a:gd name="connsiteX2" fmla="*/ 9942 w 10000"/>
              <a:gd name="connsiteY2" fmla="*/ 3419 h 11742"/>
              <a:gd name="connsiteX3" fmla="*/ 10000 w 10000"/>
              <a:gd name="connsiteY3" fmla="*/ 11742 h 11742"/>
              <a:gd name="connsiteX4" fmla="*/ 31 w 10000"/>
              <a:gd name="connsiteY4" fmla="*/ 11742 h 11742"/>
              <a:gd name="connsiteX5" fmla="*/ 0 w 10000"/>
              <a:gd name="connsiteY5" fmla="*/ 3409 h 11742"/>
              <a:gd name="connsiteX6" fmla="*/ 2573 w 10000"/>
              <a:gd name="connsiteY6" fmla="*/ 3383 h 11742"/>
              <a:gd name="connsiteX7" fmla="*/ 1350 w 10000"/>
              <a:gd name="connsiteY7" fmla="*/ 0 h 1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00" h="11742">
                <a:moveTo>
                  <a:pt x="1350" y="0"/>
                </a:moveTo>
                <a:lnTo>
                  <a:pt x="3870" y="3419"/>
                </a:lnTo>
                <a:lnTo>
                  <a:pt x="9942" y="3419"/>
                </a:lnTo>
                <a:cubicBezTo>
                  <a:pt x="9961" y="6193"/>
                  <a:pt x="9981" y="8968"/>
                  <a:pt x="10000" y="11742"/>
                </a:cubicBezTo>
                <a:lnTo>
                  <a:pt x="31" y="11742"/>
                </a:lnTo>
                <a:cubicBezTo>
                  <a:pt x="21" y="9049"/>
                  <a:pt x="10" y="6102"/>
                  <a:pt x="0" y="3409"/>
                </a:cubicBezTo>
                <a:lnTo>
                  <a:pt x="2573" y="3383"/>
                </a:lnTo>
                <a:lnTo>
                  <a:pt x="1350" y="0"/>
                </a:lnTo>
                <a:close/>
              </a:path>
            </a:pathLst>
          </a:custGeom>
          <a:solidFill>
            <a:srgbClr val="F6FF9F">
              <a:alpha val="33000"/>
            </a:srgbClr>
          </a:solidFill>
          <a:ln w="19050" cmpd="sng">
            <a:solidFill>
              <a:srgbClr val="006699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654DB-BFD1-4991-B658-E6D867D8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15" y="3677443"/>
            <a:ext cx="4594826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352E1E-581D-4D61-BECD-AE35F421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5519" y="6535242"/>
            <a:ext cx="1016000" cy="365125"/>
          </a:xfrm>
        </p:spPr>
        <p:txBody>
          <a:bodyPr vert="horz" lIns="91440" tIns="45720" rIns="91440" bIns="45720" rtlCol="0" anchor="ctr"/>
          <a:lstStyle/>
          <a:p>
            <a:fld id="{3FC2F5A5-90AE-4541-A900-558307D64A11}" type="slidenum">
              <a:rPr lang="ru-RU" b="1">
                <a:solidFill>
                  <a:schemeClr val="bg1"/>
                </a:solidFill>
                <a:latin typeface="+mj-lt"/>
              </a:rPr>
              <a:pPr/>
              <a:t>8</a:t>
            </a:fld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6082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73289" y="198439"/>
            <a:ext cx="792003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387249"/>
            <a:r>
              <a:rPr lang="ru-RU" b="1" dirty="0">
                <a:solidFill>
                  <a:srgbClr val="147CB2"/>
                </a:solidFill>
                <a:latin typeface="Century Gothic" panose="020B0502020202020204" pitchFamily="34" charset="0"/>
              </a:rPr>
              <a:t>Федеральный фонд кернового материала</a:t>
            </a:r>
          </a:p>
          <a:p>
            <a:pPr algn="ctr" defTabSz="387249"/>
            <a:r>
              <a:rPr lang="ru-RU" b="1" dirty="0">
                <a:solidFill>
                  <a:srgbClr val="147CB2"/>
                </a:solidFill>
                <a:latin typeface="Century Gothic" panose="020B0502020202020204" pitchFamily="34" charset="0"/>
              </a:rPr>
              <a:t>на базе </a:t>
            </a:r>
            <a:r>
              <a:rPr lang="ru-RU" b="1" dirty="0" err="1">
                <a:solidFill>
                  <a:srgbClr val="147CB2"/>
                </a:solidFill>
                <a:latin typeface="Century Gothic" panose="020B0502020202020204" pitchFamily="34" charset="0"/>
              </a:rPr>
              <a:t>Апрелевского</a:t>
            </a:r>
            <a:r>
              <a:rPr lang="ru-RU" b="1" dirty="0">
                <a:solidFill>
                  <a:srgbClr val="147CB2"/>
                </a:solidFill>
                <a:latin typeface="Century Gothic" panose="020B0502020202020204" pitchFamily="34" charset="0"/>
              </a:rPr>
              <a:t> отделения ВНИГНИ</a:t>
            </a:r>
          </a:p>
          <a:p>
            <a:pPr algn="ctr" defTabSz="387249"/>
            <a:endParaRPr lang="ru-RU" b="1" dirty="0">
              <a:solidFill>
                <a:srgbClr val="147CB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1A5C6B-456D-41D2-B3A2-FA5EDBAC3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3" b="29571"/>
          <a:stretch/>
        </p:blipFill>
        <p:spPr>
          <a:xfrm>
            <a:off x="2805194" y="3429000"/>
            <a:ext cx="9146124" cy="2656436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6CA194-2C2D-404A-8465-D606C799FAA1}"/>
              </a:ext>
            </a:extLst>
          </p:cNvPr>
          <p:cNvSpPr txBox="1"/>
          <p:nvPr/>
        </p:nvSpPr>
        <p:spPr>
          <a:xfrm>
            <a:off x="519652" y="1121769"/>
            <a:ext cx="77719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latin typeface="+mj-lt"/>
              </a:rPr>
              <a:t>Объём хранения кернового материала - до 2 000 000 погонных метров керна;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 err="1">
                <a:latin typeface="+mj-lt"/>
              </a:rPr>
              <a:t>Кернохранилище</a:t>
            </a:r>
            <a:r>
              <a:rPr lang="ru-RU" sz="1600" b="1" dirty="0">
                <a:latin typeface="+mj-lt"/>
              </a:rPr>
              <a:t> уверенно обеспечивает сбор, систематизацию, изучение, централизованное хранение и предоставление в пользование керна скважин, пробуренных за счёт госбюджета и средств недропользователей;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latin typeface="+mj-lt"/>
              </a:rPr>
              <a:t>В научно-аналитическом центре проводится комплексное литологическое, петрофизическое и геохимическое изучение кернового материала, в том числе, изучается керн скважин, поступающих с </a:t>
            </a:r>
            <a:r>
              <a:rPr lang="ru-RU" sz="1600" b="1" dirty="0" err="1">
                <a:latin typeface="+mj-lt"/>
              </a:rPr>
              <a:t>бурящихся</a:t>
            </a:r>
            <a:r>
              <a:rPr lang="ru-RU" sz="1600" b="1" dirty="0">
                <a:latin typeface="+mj-lt"/>
              </a:rPr>
              <a:t> в настоящее время объектов ГРР.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2198D6-8533-40A8-B14A-4883745EFDF1}"/>
              </a:ext>
            </a:extLst>
          </p:cNvPr>
          <p:cNvSpPr/>
          <p:nvPr/>
        </p:nvSpPr>
        <p:spPr>
          <a:xfrm>
            <a:off x="240683" y="3348829"/>
            <a:ext cx="2332038" cy="609888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400" b="1" dirty="0">
                <a:solidFill>
                  <a:srgbClr val="137EB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</a:t>
            </a:r>
          </a:p>
          <a:p>
            <a:pPr algn="ctr">
              <a:lnSpc>
                <a:spcPct val="107000"/>
              </a:lnSpc>
            </a:pPr>
            <a:r>
              <a:rPr lang="ru-RU" sz="1400" b="1" dirty="0">
                <a:solidFill>
                  <a:srgbClr val="137EB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органической геохимии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EFE465-C321-456F-AA98-22FF912B0335}"/>
              </a:ext>
            </a:extLst>
          </p:cNvPr>
          <p:cNvSpPr/>
          <p:nvPr/>
        </p:nvSpPr>
        <p:spPr>
          <a:xfrm>
            <a:off x="240682" y="5510513"/>
            <a:ext cx="2332038" cy="625453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400" dirty="0">
                <a:solidFill>
                  <a:srgbClr val="137EB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137EB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потоковых исследований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F7A72C-CD63-4749-86D3-F9CDE10691D5}"/>
              </a:ext>
            </a:extLst>
          </p:cNvPr>
          <p:cNvSpPr/>
          <p:nvPr/>
        </p:nvSpPr>
        <p:spPr>
          <a:xfrm>
            <a:off x="240682" y="4047222"/>
            <a:ext cx="2332038" cy="609888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400" b="1" dirty="0">
                <a:solidFill>
                  <a:srgbClr val="137EB4"/>
                </a:solidFill>
                <a:latin typeface="+mj-lt"/>
              </a:rPr>
              <a:t>Лаборатория петрофизики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D331076-BC84-41F3-A284-A1812C53F699}"/>
              </a:ext>
            </a:extLst>
          </p:cNvPr>
          <p:cNvSpPr/>
          <p:nvPr/>
        </p:nvSpPr>
        <p:spPr>
          <a:xfrm>
            <a:off x="240682" y="4779090"/>
            <a:ext cx="2332038" cy="625453"/>
          </a:xfrm>
          <a:prstGeom prst="rect">
            <a:avLst/>
          </a:prstGeom>
          <a:solidFill>
            <a:srgbClr val="D9D9D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400" b="1" dirty="0">
                <a:solidFill>
                  <a:srgbClr val="137EB4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литологии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7DFC2B-0324-48CF-8ECA-901E99D055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t="14463" r="24982" b="19648"/>
          <a:stretch/>
        </p:blipFill>
        <p:spPr>
          <a:xfrm>
            <a:off x="8787539" y="1009060"/>
            <a:ext cx="3163779" cy="2174812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275C163-BC01-4922-9DAC-C5C68A5A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449" y="6535240"/>
            <a:ext cx="1016000" cy="365125"/>
          </a:xfrm>
        </p:spPr>
        <p:txBody>
          <a:bodyPr vert="horz" lIns="91440" tIns="45720" rIns="91440" bIns="45720" rtlCol="0" anchor="ctr"/>
          <a:lstStyle/>
          <a:p>
            <a:fld id="{3FC2F5A5-90AE-4541-A900-558307D64A11}" type="slidenum">
              <a:rPr lang="ru-RU" b="1">
                <a:solidFill>
                  <a:schemeClr val="bg1"/>
                </a:solidFill>
                <a:latin typeface="+mj-lt"/>
              </a:rPr>
              <a:pPr/>
              <a:t>9</a:t>
            </a:fld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271218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 bwMode="auto">
        <a:solidFill>
          <a:srgbClr val="FFFF00"/>
        </a:solidFill>
        <a:ln w="0">
          <a:solidFill>
            <a:srgbClr val="24282B"/>
          </a:solidFill>
          <a:miter lim="800000"/>
          <a:headEnd/>
          <a:tailEnd/>
        </a:ln>
      </a:spPr>
      <a:bodyPr/>
      <a:lstStyle>
        <a:defPPr>
          <a:defRPr>
            <a:latin typeface="Verdana" pitchFamily="34" charset="0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Волна">
  <a:themeElements>
    <a:clrScheme name="vnigni 1">
      <a:dk1>
        <a:sysClr val="windowText" lastClr="000000"/>
      </a:dk1>
      <a:lt1>
        <a:sysClr val="window" lastClr="FFFFFF"/>
      </a:lt1>
      <a:dk2>
        <a:srgbClr val="04597D"/>
      </a:dk2>
      <a:lt2>
        <a:srgbClr val="8ABDD4"/>
      </a:lt2>
      <a:accent1>
        <a:srgbClr val="0D90C9"/>
      </a:accent1>
      <a:accent2>
        <a:srgbClr val="800008"/>
      </a:accent2>
      <a:accent3>
        <a:srgbClr val="FF8F0F"/>
      </a:accent3>
      <a:accent4>
        <a:srgbClr val="A5D028"/>
      </a:accent4>
      <a:accent5>
        <a:srgbClr val="F5C040"/>
      </a:accent5>
      <a:accent6>
        <a:srgbClr val="D79196"/>
      </a:accent6>
      <a:hlink>
        <a:srgbClr val="0080FF"/>
      </a:hlink>
      <a:folHlink>
        <a:srgbClr val="5EAEFF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4 на 3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696D1E5A-B0B0-409C-A18D-AE23CEF7A4B0}" vid="{C9EEEA71-DDC9-4E45-ABD5-6D20200C2C4D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717</Words>
  <Application>Microsoft Office PowerPoint</Application>
  <PresentationFormat>Широкоэкранный</PresentationFormat>
  <Paragraphs>195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Century Gothic</vt:lpstr>
      <vt:lpstr>Constantia</vt:lpstr>
      <vt:lpstr>Symbol</vt:lpstr>
      <vt:lpstr>Times New Roman</vt:lpstr>
      <vt:lpstr>Trebuchet MS</vt:lpstr>
      <vt:lpstr>Wingdings</vt:lpstr>
      <vt:lpstr>Wingdings 2</vt:lpstr>
      <vt:lpstr>Тема Office</vt:lpstr>
      <vt:lpstr>Поток</vt:lpstr>
      <vt:lpstr>Волна</vt:lpstr>
      <vt:lpstr>1_Тема 4 на 3</vt:lpstr>
      <vt:lpstr>1_Тема Office</vt:lpstr>
      <vt:lpstr>СТРАТЕГИЯ  РЕГИОНАЛЬНЫХ ГЕОЛОГО-ГЕОФИЗИЧЕСКИХ РАБОТ  И ПАРАМЕТРИЧЕСКОГО БУРЕНИЯ НА НЕФТЬ И ГАЗ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Кравченко Мария Николаевна</dc:creator>
  <cp:lastModifiedBy>Conferent</cp:lastModifiedBy>
  <cp:revision>63</cp:revision>
  <dcterms:created xsi:type="dcterms:W3CDTF">2021-02-10T15:02:00Z</dcterms:created>
  <dcterms:modified xsi:type="dcterms:W3CDTF">2022-04-21T06:59:15Z</dcterms:modified>
</cp:coreProperties>
</file>