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4" r:id="rId2"/>
    <p:sldId id="315" r:id="rId3"/>
    <p:sldId id="280" r:id="rId4"/>
    <p:sldId id="281" r:id="rId5"/>
    <p:sldId id="282" r:id="rId6"/>
    <p:sldId id="314" r:id="rId7"/>
    <p:sldId id="296" r:id="rId8"/>
    <p:sldId id="332" r:id="rId9"/>
    <p:sldId id="322" r:id="rId10"/>
    <p:sldId id="331" r:id="rId11"/>
    <p:sldId id="316" r:id="rId12"/>
    <p:sldId id="317" r:id="rId13"/>
    <p:sldId id="318" r:id="rId14"/>
    <p:sldId id="319" r:id="rId15"/>
    <p:sldId id="323" r:id="rId16"/>
    <p:sldId id="324" r:id="rId17"/>
    <p:sldId id="329" r:id="rId18"/>
    <p:sldId id="325" r:id="rId19"/>
    <p:sldId id="326" r:id="rId20"/>
    <p:sldId id="327" r:id="rId21"/>
    <p:sldId id="320" r:id="rId22"/>
    <p:sldId id="328" r:id="rId23"/>
    <p:sldId id="277" r:id="rId24"/>
    <p:sldId id="276" r:id="rId25"/>
    <p:sldId id="279" r:id="rId26"/>
    <p:sldId id="278" r:id="rId27"/>
    <p:sldId id="283" r:id="rId28"/>
    <p:sldId id="307" r:id="rId29"/>
  </p:sldIdLst>
  <p:sldSz cx="9144000" cy="5143500" type="screen16x9"/>
  <p:notesSz cx="6797675" cy="9928225"/>
  <p:defaultTextStyle>
    <a:defPPr>
      <a:defRPr lang="ru-RU"/>
    </a:defPPr>
    <a:lvl1pPr marL="0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0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9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9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9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9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98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48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97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55">
          <p15:clr>
            <a:srgbClr val="A4A3A4"/>
          </p15:clr>
        </p15:guide>
        <p15:guide id="4" pos="3742">
          <p15:clr>
            <a:srgbClr val="A4A3A4"/>
          </p15:clr>
        </p15:guide>
        <p15:guide id="5" orient="horz" pos="1624">
          <p15:clr>
            <a:srgbClr val="A4A3A4"/>
          </p15:clr>
        </p15:guide>
        <p15:guide id="6" orient="horz" pos="1620">
          <p15:clr>
            <a:srgbClr val="A4A3A4"/>
          </p15:clr>
        </p15:guide>
        <p15:guide id="7" pos="221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ECF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8" autoAdjust="0"/>
    <p:restoredTop sz="72392" autoAdjust="0"/>
  </p:normalViewPr>
  <p:slideViewPr>
    <p:cSldViewPr>
      <p:cViewPr varScale="1">
        <p:scale>
          <a:sx n="102" d="100"/>
          <a:sy n="102" d="100"/>
        </p:scale>
        <p:origin x="1296" y="102"/>
      </p:cViewPr>
      <p:guideLst>
        <p:guide orient="horz" pos="2160"/>
        <p:guide pos="2880"/>
        <p:guide orient="horz" pos="2155"/>
        <p:guide pos="3742"/>
        <p:guide orient="horz" pos="1624"/>
        <p:guide orient="horz" pos="1620"/>
        <p:guide pos="22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200"/>
            </a:lvl1pPr>
          </a:lstStyle>
          <a:p>
            <a:fld id="{C2BAE55D-AC83-4394-9A92-E9A1372B961B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200"/>
            </a:lvl1pPr>
          </a:lstStyle>
          <a:p>
            <a:fld id="{BDB90750-E5F9-4FDA-AC6B-0C6D5364B3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2073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200"/>
            </a:lvl1pPr>
          </a:lstStyle>
          <a:p>
            <a:fld id="{8F73DD0A-94DE-4A8D-860A-1B649999EFE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200"/>
            </a:lvl1pPr>
          </a:lstStyle>
          <a:p>
            <a:fld id="{CB87D5BF-5833-4086-B636-AE8DD250D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7916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0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9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9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9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9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98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48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97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Программа  по созданию  и подготовке к изданию комплектов Государственной геологической карты Российской Федерации и её континентального шельфа миллионного масштаба (Госгеолкарта-1000/3)  реализуется  с   1995 года и в ближайшее время будет завершена. 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комплекте карт, создаваемых в соответствии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 «Программой»… предусматривалось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построение карт прогноза на нефть и газ миллионного масштаба.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892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продуктивном разрезе Западно-Сибирской НГП выделено 10 НГК: </a:t>
            </a:r>
          </a:p>
          <a:p>
            <a:pPr lvl="0"/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доюрский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PZ-T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), нижнеюрский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J1-J2a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), среднеюрский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J2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), верхнеюрский (васюганский)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J2bt-J3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баженовский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(J3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-K1b)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ачимовский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K1b-v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неокомский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K1b-a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апт-альбский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K1a-al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сеноманский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K2s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надсеноманский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K2t-km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defTabSz="1252154"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картах также показаны зоны отсутствия отложений и месторождения в данном НГК. </a:t>
            </a:r>
          </a:p>
          <a:p>
            <a:pPr lvl="0"/>
            <a:endParaRPr lang="ru-RU" sz="17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110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Волго-Уральской НГП выделено 9 НГК и один перспективный: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Вендский, Нижнепалеозойский перспективный, Девонский терригенный,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Верхнедевонско-турнейский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карбонатный,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Визейский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терригенный,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Верхневизейско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-башкирский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карбонатный,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Верейский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Каширско-верхнекаменнугольный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, Нижнепермский 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Уфимско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-верхнепермский 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Для 5 основных комплексов построены карты литологического состава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50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Карты литологического состава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сопровождаются схемами корреляции нефтегазоносных комплексов. Подобные схемы корреляции составлены впервые по материалам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Госгеолкарты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1000/3  на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схем районирования и схем корреляции. </a:t>
            </a:r>
          </a:p>
          <a:p>
            <a:pPr defTabSz="1252154"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этих схемах вынесена информация по нефтегазоносности конкретных стратиграфических подразделений, показана номенклатура продуктивных пластов и региональные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флюидоупоры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52154"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наличию залежей на схемах корреляции дана в соответствии с Государственным Балансом запасов.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этого была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выполнена работа по привязке данных Баланса к НГК. </a:t>
            </a:r>
          </a:p>
          <a:p>
            <a:endParaRPr lang="ru-RU" sz="17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732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Западно-Сибирской НГП были составлены схемы корреляции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 8 нефтегазоносным комплексам. 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 этом слайде показаны схемы по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неокомскому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ачимовскому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баженовскому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НГК.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653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 печатном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макете карты  в качестве основной нагрузки планируется отобразить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границы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НГПр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НГО, самостоятельных НГО и НГР (в том числе перспективных)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Границы и площади  распространения нефтегазоносных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комплексов.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Структурные планы по основным ОГ. 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Месторождения УВ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Зоны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нефтегазонакопления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886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Нефтегазогеологическое районирование приводится по последним данным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ВНИГНИ, из  отчета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по количественной оценке ресурсов УВ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(2019 г).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Будут показаны НГП,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НГО,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самостоятельные НГО и НГР, в том числе перспективные. В настоящее время на территории Российской Федерации выделяется 14 нефтегазоносных провинций и 3 перспективные нефтегазоносные провинции.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434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печатном макете карты будут показаны основные (наиболее продуктивные в пределах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провинций)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комплексы в виде полигонов с заливкой, соответствующей возрасту НГК.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цифровом варианте карты будет представлен полных набор полигональных и линейных слоев.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493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данном слайде показан фрагмент легенды к карте, соответствующий блоку нефтегазоносных комплексов. Как видно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каждый НГК имеет стратиграфическую привязку и литологическую характеристику. Заливка полигона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положением комплекса относительно стратиграфической шкалы.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429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Структурные карты, о которых уже упоминалось выше, также будут представлены на итоговой карте в виде изолиний. Для каждой провинции за основу взят свой опорный (отражающий) горизонт. На настоящий момент карты построены для большей части нефтегазоносных провинций и показаны на данном слайде. Цвет изолиний соответствует возрасту горизонтов.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60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Месторождения УВ приводятся по материалам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Росгеолфонда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».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Все месторождения представлены как площадные объекты с заливкой, отражающей их фазовый состав. В цифровом варианте карты также будет представлен точечный слой месторождений, содержащий информацию по их крупности.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403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этом слайде приводится пример построения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карт прогноза на нефть и газ.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2541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материалам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Госгеолкарты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1000/3 и другим источникам на карту будут </a:t>
            </a:r>
            <a:r>
              <a:rPr lang="ru-RU" sz="1400">
                <a:latin typeface="Arial" panose="020B0604020202020204" pitchFamily="34" charset="0"/>
                <a:cs typeface="Arial" panose="020B0604020202020204" pitchFamily="34" charset="0"/>
              </a:rPr>
              <a:t>вынесены </a:t>
            </a:r>
            <a:r>
              <a:rPr lang="ru-RU" sz="1400" baseline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оны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нефтегазонакопления</a:t>
            </a:r>
            <a:r>
              <a:rPr lang="ru-RU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с доказанной 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прогнозной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нефтегазоносностью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44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зарамочном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оформлении печатного варианта карты будет содержаться дополнительная информация по нефтегазоносности.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Карты распространения всех нефтегазоносных комплексов (по всем НГП),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Гистограммы распределения запасов и ресурсов по НГК,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Схема плотностей ресурсов УВ (по данным количественной оценки ВНИГНИ),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Схема тектонического районирования.</a:t>
            </a:r>
          </a:p>
          <a:p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электронном макете карты также будут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содержаться электронные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слои, не отображаемые на печатном варианте карты: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Это локальные объекты,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скважины,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нефтепроявления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сейсмическая изученность.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44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Схемы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распространения НГК для Волго-Уральской, Западно-Сибирской,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Лено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-Тунгусской,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Лено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-Вилюйской, Тимано-Печорской и Охотской нефтегазоносных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провинций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будут помещены в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зарамочное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оформление.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Набор этих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схем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общем виде характеризует строение продуктивного разреза провинции. Как видно из рисунка, каждая НГП характеризуется своим набором НГК, количество и возраст которых уникальны.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2545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Различие в нефтегазоносности представленных комплексов демонстрирует ряд диаграмм. На этом слайде показано распределение запасов углеводородов в НГК Западно-Сибирской провинции. Как видно из диаграмм, наибольшие запасы сосредоточены 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Неокомском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» комплексе. Второе место по запасам нефти занимает среднеюрский НГК. Основные запасы газа сосредоточены в меловых НГК.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392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625"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Совсем другой характер распределения нефтегазоносности наблюдается в разрезе Волго-Уральской провинции. На первой диаграмме хорошо видно,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что в нефтегазоносных комплексах провинции содержится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преимущественно нефть. Доля газа в составе запасов незначительна. Главная роль в структуре запасов принадлежит девонским и каменноугольным НГК.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4173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Лено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-Тунгусской провинции, выделенной на территории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Сибирской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платформы, крупные запасы выявлены 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рифейских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вендских и кембрийских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отложениях.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3278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Эта гистограмма иллюстрирует распределение запасов 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разрезе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Тимано-Печорской НГП.  Здесь наибольшие запасы нефти концентрируются в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верхневизейско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-нижнепермском НГК.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3728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целом распределение запасов УВ  по территории России  с привязкой к общей стратиграфической шкале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илюстрируется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этими диаграммами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Наибольшие запасы нефти концентрируются в меловых отложениях. Значительные запасы нефти локализуются в юрских,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каменноугольных и </a:t>
            </a:r>
            <a:r>
              <a:rPr lang="ru-RU" sz="1400" baseline="0" smtClean="0">
                <a:latin typeface="Arial" panose="020B0604020202020204" pitchFamily="34" charset="0"/>
                <a:cs typeface="Arial" panose="020B0604020202020204" pitchFamily="34" charset="0"/>
              </a:rPr>
              <a:t>девонских отложениях</a:t>
            </a:r>
            <a:r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Диаграммы, безусловно, отражают некоторые закономерности, которые еще требуют анализа и осмысления, что и будет сделано после выполнения работ по остальным нефтегазоносным территориям РФ в процессе  создания Карты закономерностей размещения и прогноза на нефть и газ территории РФ и её шельфа. 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1493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779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этом слайде отражено состояние работ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созданию 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 прогноза на нефть и газ миллионного масштаба по территориям нефтегазоносных провинций  РФ.</a:t>
            </a:r>
          </a:p>
          <a:p>
            <a:pPr>
              <a:lnSpc>
                <a:spcPct val="100000"/>
              </a:lnSpc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было составлено – 97 карт и 84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схемы,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на 20 листах  продолжаются.</a:t>
            </a:r>
          </a:p>
          <a:p>
            <a:pPr defTabSz="1252154">
              <a:lnSpc>
                <a:spcPct val="100000"/>
              </a:lnSpc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сборном полотне карт прогноза на нефть   много невязок. Причина этого в том, что карты составлялись в разное время различными авторами и организациями, а также и «Методические руководства по составлению и подготовке к изданию Государственной геологической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карты миллионного масштаба  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неоднократно редактировались и изменялись.  В связи с этим обобщение и увязка  «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несбивок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на границах листов становится одной из задач «Мониторинга…….»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705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Логическим завершением работ по составлению карт прогноза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нефтегазононосности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является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</a:t>
            </a:r>
            <a:r>
              <a:rPr lang="ru-RU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цифровой карты закономерностей размещения и прогноза на нефть и газ территории Российской Федерации и прилегающих акваторий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масштабе два с половиной миллиона.</a:t>
            </a:r>
          </a:p>
          <a:p>
            <a:pPr algn="l">
              <a:lnSpc>
                <a:spcPct val="100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Эта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карта будет создаваться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основе увязки и обобщения комплектов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Госгеолкарты-1000/3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актуализации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минерагенических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блоков серийных легенд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 также с учетом результатов количественной оценки ресурсов нефти и газа РФ по состоянию на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01.01.2017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Государственного баланса запасов полезных ископаемых РФ. 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этом слайде показаны задачи первого этапа работ по составлению карты ЗПНГ.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217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второй этап нашей работ по актуализации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минерагенических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блоков серийных легенд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Госгеолкарты-1000/3,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обобщения геологических и структурно – тектонических карт  и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учетом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межсерийной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корреляции стратиграфических объемов нефтегазоносных комплексов, увязанных с общей стратиграфической шкалой России (2019 г.) и региональными стратиграфическими шкалами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614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этом году мы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завершим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 по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Созданию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цифровой карты закономерностей размещения и прогноза на нефть и газ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территории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 и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прилегающим акваториям в масштабе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1:2 500 000 и актуализацию блоков серийных легенд Госгеолкарты-1000/3 по нефтегазоносности.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581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52154"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Коротко изложу принципы и технологию построения карты закономерностей прогноза не нефть и газ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1. Использование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структурных планов по основным отражающим горизонтам, структурно-тектонического и нефтегазогеологического районирования. </a:t>
            </a:r>
          </a:p>
          <a:p>
            <a:pPr marL="0" indent="0" algn="just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2. Выделение 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нефтегазоносных комплексов, характеризующихся своими уникальными особенностями разреза, литологического состава коллекторов и покрышек, строением и типом ловушек и залежей. </a:t>
            </a:r>
          </a:p>
          <a:p>
            <a:pPr marL="0" indent="0" algn="just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ru-RU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3.  </a:t>
            </a:r>
            <a:r>
              <a:rPr lang="ru-RU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Дифференцированный анализ и прогноз нефтегазоносности слагающих продуктивный разрез нефтегазоносных комплексов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по материалам «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Госгеолкарты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1000/3».  </a:t>
            </a:r>
          </a:p>
          <a:p>
            <a:pPr marL="0" indent="0" algn="just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4. Создание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стратиграфо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-картографического каркаса состоящего из нефтегазоносных комплексов строго привязанных к стратиграфической шкале и включающего  схемы корреляции, карты литологического состава, карты месторождений по НГК.</a:t>
            </a:r>
          </a:p>
          <a:p>
            <a:pPr marL="0" indent="0" algn="just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4. Выделение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стратиграфическом объеме НГК продуктивных интервалов, связанных с одной или несколькими  свитами. </a:t>
            </a:r>
          </a:p>
          <a:p>
            <a:pPr marL="218056" indent="-218056" algn="just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Принятая технология позволяет выявлять и анализировать закономерности распределения УВ по площади и в разрезе и оценивать перспективы нефтегазоносности территорий.</a:t>
            </a:r>
          </a:p>
          <a:p>
            <a:pPr marL="0" indent="0" algn="just">
              <a:lnSpc>
                <a:spcPct val="130000"/>
              </a:lnSpc>
              <a:buFont typeface="Wingdings" panose="05000000000000000000" pitchFamily="2" charset="2"/>
              <a:buNone/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52154"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52154"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52154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22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процессе работ для каждой НГП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 построены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структурные карты по основным опорным (отражающим) горизонтам. В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Лено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-Тунгусской провинции это кровля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тэтэрской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свиты, в Волго-Уральской НГП – кровля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верейских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отложений, в Тимано-Печорской НГП – кровля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доманикового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горизонта. </a:t>
            </a:r>
          </a:p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Западно-Сибирской провинции структурные 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построения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 выполнены по кровле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баженовской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свиты и по подошве верхнеюрского НГК.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394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Как уже говорилось, в процессе работ для каждой провинции нами уточнено количество нефтегазоносных комплексов и их стратиграфический объем. </a:t>
            </a:r>
          </a:p>
          <a:p>
            <a:pPr defTabSz="1252154"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Для всех комплексов осадочного разреза построены карты распространения и литологического состава.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 этом слайде показаны  карты распространения нефтегазоносных комплексов в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Лено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-Тунгусской и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Лено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-Вилюйской НГП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651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47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74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129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336530" y="205192"/>
            <a:ext cx="4174051" cy="369143"/>
            <a:chOff x="336529" y="273588"/>
            <a:chExt cx="4174051" cy="49219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2989921" cy="348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810385" cy="348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0508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414138" y="4779969"/>
            <a:ext cx="3389574" cy="317394"/>
            <a:chOff x="244014" y="6373288"/>
            <a:chExt cx="3389574" cy="423193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24801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23342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064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728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11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820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299" indent="0">
              <a:buNone/>
              <a:defRPr sz="1800" b="1"/>
            </a:lvl3pPr>
            <a:lvl4pPr marL="1371449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9" indent="0">
              <a:buNone/>
              <a:defRPr sz="1600" b="1"/>
            </a:lvl6pPr>
            <a:lvl7pPr marL="2742898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299" indent="0">
              <a:buNone/>
              <a:defRPr sz="1800" b="1"/>
            </a:lvl3pPr>
            <a:lvl4pPr marL="1371449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9" indent="0">
              <a:buNone/>
              <a:defRPr sz="1600" b="1"/>
            </a:lvl6pPr>
            <a:lvl7pPr marL="2742898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476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727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841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299" indent="0">
              <a:buNone/>
              <a:defRPr sz="1000"/>
            </a:lvl3pPr>
            <a:lvl4pPr marL="1371449" indent="0">
              <a:buNone/>
              <a:defRPr sz="900"/>
            </a:lvl4pPr>
            <a:lvl5pPr marL="1828599" indent="0">
              <a:buNone/>
              <a:defRPr sz="900"/>
            </a:lvl5pPr>
            <a:lvl6pPr marL="2285749" indent="0">
              <a:buNone/>
              <a:defRPr sz="900"/>
            </a:lvl6pPr>
            <a:lvl7pPr marL="2742898" indent="0">
              <a:buNone/>
              <a:defRPr sz="900"/>
            </a:lvl7pPr>
            <a:lvl8pPr marL="3200048" indent="0">
              <a:buNone/>
              <a:defRPr sz="900"/>
            </a:lvl8pPr>
            <a:lvl9pPr marL="3657197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030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299" indent="0">
              <a:buNone/>
              <a:defRPr sz="2400"/>
            </a:lvl3pPr>
            <a:lvl4pPr marL="1371449" indent="0">
              <a:buNone/>
              <a:defRPr sz="2000"/>
            </a:lvl4pPr>
            <a:lvl5pPr marL="1828599" indent="0">
              <a:buNone/>
              <a:defRPr sz="2000"/>
            </a:lvl5pPr>
            <a:lvl6pPr marL="2285749" indent="0">
              <a:buNone/>
              <a:defRPr sz="2000"/>
            </a:lvl6pPr>
            <a:lvl7pPr marL="2742898" indent="0">
              <a:buNone/>
              <a:defRPr sz="2000"/>
            </a:lvl7pPr>
            <a:lvl8pPr marL="3200048" indent="0">
              <a:buNone/>
              <a:defRPr sz="2000"/>
            </a:lvl8pPr>
            <a:lvl9pPr marL="365719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299" indent="0">
              <a:buNone/>
              <a:defRPr sz="1000"/>
            </a:lvl3pPr>
            <a:lvl4pPr marL="1371449" indent="0">
              <a:buNone/>
              <a:defRPr sz="900"/>
            </a:lvl4pPr>
            <a:lvl5pPr marL="1828599" indent="0">
              <a:buNone/>
              <a:defRPr sz="900"/>
            </a:lvl5pPr>
            <a:lvl6pPr marL="2285749" indent="0">
              <a:buNone/>
              <a:defRPr sz="900"/>
            </a:lvl6pPr>
            <a:lvl7pPr marL="2742898" indent="0">
              <a:buNone/>
              <a:defRPr sz="900"/>
            </a:lvl7pPr>
            <a:lvl8pPr marL="3200048" indent="0">
              <a:buNone/>
              <a:defRPr sz="900"/>
            </a:lvl8pPr>
            <a:lvl9pPr marL="3657197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864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5978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200152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77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29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2" indent="-342862" algn="l" defTabSz="9142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8" indent="-285718" algn="l" defTabSz="914299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4" indent="-228575" algn="l" defTabSz="9142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24" indent="-228575" algn="l" defTabSz="91429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73" indent="-228575" algn="l" defTabSz="91429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23" indent="-228575" algn="l" defTabSz="9142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73" indent="-228575" algn="l" defTabSz="9142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23" indent="-228575" algn="l" defTabSz="9142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72" indent="-228575" algn="l" defTabSz="9142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-5774" y="1779662"/>
            <a:ext cx="9144001" cy="267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</a:rPr>
              <a:t>Принципы и технология создания карты закономерностей размещения и прогноза на нефть и газ территории Российской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</a:rPr>
              <a:t>Федерации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</a:rPr>
              <a:t>на основе обобщения материалов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</a:rPr>
              <a:t>Госгеолкарты-1000/3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AG_Souvenir" panose="020B7200000000000000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G_Souvenir" panose="020B7200000000000000" pitchFamily="34" charset="0"/>
              </a:rPr>
              <a:t>Ларичев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G_Souvenir" panose="020B7200000000000000" pitchFamily="34" charset="0"/>
              </a:rPr>
              <a:t>А.И., Видик С.В., Бостриков О.И., Кахая В.Г., Оленникова Е.В., Заварзин И.В., Чеканов В.И., Хабаров А.Н. (ФГБУ «ВСЕГЕИ») 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-2" y="4803998"/>
            <a:ext cx="9144000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b="1" dirty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19</a:t>
            </a:r>
            <a:r>
              <a:rPr lang="ru-RU" altLang="ru-RU" sz="1400" b="1" dirty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–2</a:t>
            </a:r>
            <a:r>
              <a:rPr lang="en-US" altLang="ru-RU" sz="1400" b="1" dirty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2</a:t>
            </a:r>
            <a:r>
              <a:rPr lang="ru-RU" altLang="ru-RU" sz="1400" b="1" dirty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 апреля 20</a:t>
            </a:r>
            <a:r>
              <a:rPr lang="en-US" altLang="ru-RU" sz="1400" b="1" dirty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22</a:t>
            </a:r>
            <a:r>
              <a:rPr lang="ru-RU" altLang="ru-RU" sz="1400" b="1" dirty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 года, ФГБУ «ВСЕГЕИ», Санкт-Петербург</a:t>
            </a:r>
            <a:endParaRPr lang="ru-RU" altLang="ru-RU" sz="1400" dirty="0">
              <a:solidFill>
                <a:srgbClr val="002858"/>
              </a:solidFill>
              <a:latin typeface="AG_Souvenir" panose="020B7200000000000000" pitchFamily="34" charset="0"/>
              <a:cs typeface="Arial" charset="0"/>
            </a:endParaRPr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1216" y="514284"/>
            <a:ext cx="9144001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ВСЕРОССИЙСКОЕ СОВЕЩАНИЕ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«СОСТОЯНИЕ И ПЕРСПЕКТИВЫ РАЗВИТИЯ ГОСУДАРСТВЕННОГО ГЕОЛОГИЧЕСКОГО КАРТОГРАФИРОВАНИЯ ТЕРРИТОРИИ РОССИЙСКОЙ ФЕДЕРАЦИИ И ЕЕ</a:t>
            </a:r>
            <a:r>
              <a:rPr lang="en-US" altLang="ru-RU" sz="1500" b="1" dirty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 </a:t>
            </a:r>
            <a:r>
              <a:rPr lang="ru-RU" altLang="ru-RU" sz="1500" b="1" dirty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КОНТИНЕНТАЛЬНОГО ШЕЛЬФА»</a:t>
            </a:r>
          </a:p>
        </p:txBody>
      </p:sp>
    </p:spTree>
    <p:extLst>
      <p:ext uri="{BB962C8B-B14F-4D97-AF65-F5344CB8AC3E}">
        <p14:creationId xmlns:p14="http://schemas.microsoft.com/office/powerpoint/2010/main" val="279035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5FAE105-5B23-4803-AE70-986690CFDF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706"/>
            <a:ext cx="1949312" cy="25814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1F9D4E2-96AE-4C72-9397-759D7632CD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382" y="277706"/>
            <a:ext cx="1949312" cy="258144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D9DC930-97BC-42F9-B609-018C235797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55" y="277706"/>
            <a:ext cx="1949312" cy="258144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EA593B1A-C0F5-437F-AFEE-66A2080ED0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47" y="277706"/>
            <a:ext cx="1949312" cy="258144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E29F2BA-60B4-4912-B1E0-3596B61FD7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18" y="2550163"/>
            <a:ext cx="1869764" cy="258144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B9EA5E36-A012-4D1D-BC34-82B1DD86A3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38" y="2550163"/>
            <a:ext cx="1869764" cy="258144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E807F30-27E4-41C1-B0C1-D00ADA6D0E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07" y="277706"/>
            <a:ext cx="1869764" cy="258144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2B2ED417-1480-41D2-8D6B-A44BA8DEB1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437" y="2550163"/>
            <a:ext cx="1869764" cy="25814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21ECE03-57F5-4095-9ED1-24E0C24112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48" y="2550163"/>
            <a:ext cx="1869764" cy="25814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КАРТЫ ЛИТОЛОГИЧЕСКОГО СОСТАВА НГК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10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3256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КАРТЫ ЛИТОЛОГИЧЕСКОГО СОСТАВА НГК</a:t>
            </a:r>
          </a:p>
        </p:txBody>
      </p:sp>
      <p:pic>
        <p:nvPicPr>
          <p:cNvPr id="8195" name="Picture 3" descr="D:\листы ГГК 1000\2022\совещание\111\1VU_NAFT_C1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648" y="732289"/>
            <a:ext cx="2993426" cy="433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листы ГГК 1000\2022\совещание\111\VU_NAFT_c1v2c2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732288"/>
            <a:ext cx="2993426" cy="433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листы ГГК 1000\2022\совещание\111\VU_NAFT_D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510" y="732288"/>
            <a:ext cx="2993426" cy="433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11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8474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6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>
                <a:effectLst/>
              </a:rPr>
              <a:t>СХЕМЫ КОРРЕЛЯЦИИ НГК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23187" y="699542"/>
            <a:ext cx="4908763" cy="285903"/>
          </a:xfrm>
          <a:prstGeom prst="rect">
            <a:avLst/>
          </a:prstGeom>
        </p:spPr>
        <p:txBody>
          <a:bodyPr wrap="none" lIns="69778" tIns="34889" rIns="69778" bIns="34889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Девонский терригенный НГК. Волго-Уральская </a:t>
            </a:r>
            <a:r>
              <a:rPr lang="ru-RU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НГПр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D:\листы ГГК 1000\2022\совещание\111\В-У_девон терр_СхКор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4" y="1119508"/>
            <a:ext cx="9072000" cy="28170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12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1715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6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>
                <a:effectLst/>
              </a:rPr>
              <a:t>СХЕМЫ КОРРЕЛЯЦИИ НГК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66" y="4033635"/>
            <a:ext cx="7037606" cy="8109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66" y="1988971"/>
            <a:ext cx="7037606" cy="19189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66" y="783652"/>
            <a:ext cx="7037606" cy="11461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Прямоугольник 6"/>
          <p:cNvSpPr/>
          <p:nvPr/>
        </p:nvSpPr>
        <p:spPr>
          <a:xfrm>
            <a:off x="128522" y="4014039"/>
            <a:ext cx="1767518" cy="285903"/>
          </a:xfrm>
          <a:prstGeom prst="rect">
            <a:avLst/>
          </a:prstGeom>
        </p:spPr>
        <p:txBody>
          <a:bodyPr wrap="none" lIns="69778" tIns="34889" rIns="69778" bIns="34889">
            <a:spAutoFit/>
          </a:bodyPr>
          <a:lstStyle/>
          <a:p>
            <a:r>
              <a:rPr lang="ru-RU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Баженовский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НГК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8522" y="2141831"/>
            <a:ext cx="1680956" cy="285903"/>
          </a:xfrm>
          <a:prstGeom prst="rect">
            <a:avLst/>
          </a:prstGeom>
        </p:spPr>
        <p:txBody>
          <a:bodyPr wrap="none" lIns="69778" tIns="34889" rIns="69778" bIns="34889">
            <a:spAutoFit/>
          </a:bodyPr>
          <a:lstStyle/>
          <a:p>
            <a:r>
              <a:rPr lang="ru-RU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Ачимовский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НГК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8522" y="297708"/>
            <a:ext cx="2434817" cy="716790"/>
          </a:xfrm>
          <a:prstGeom prst="rect">
            <a:avLst/>
          </a:prstGeom>
        </p:spPr>
        <p:txBody>
          <a:bodyPr wrap="none" lIns="69778" tIns="34889" rIns="69778" bIns="34889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Западно-Сибирская </a:t>
            </a:r>
            <a:r>
              <a:rPr lang="ru-RU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НГПр</a:t>
            </a:r>
            <a:endParaRPr lang="ru-RU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Неокомский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НГК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13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8937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6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>
                <a:effectLst/>
              </a:rPr>
              <a:t>СОСТАВ КАРТЫ ПРОГНОЗА НА НЕФТЬ И ГАЗ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9211" y="1001578"/>
            <a:ext cx="8756419" cy="2978948"/>
          </a:xfrm>
          <a:prstGeom prst="rect">
            <a:avLst/>
          </a:prstGeom>
        </p:spPr>
        <p:txBody>
          <a:bodyPr wrap="square" lIns="69778" tIns="34889" rIns="69778" bIns="34889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результирующей Карте прогноза на нефть и газ территории РФ предполагается наличие следующих слоев: 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Нефтегазогеологическое районирование – границы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НГПр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НГО, самостоятельных НГО и НГР (в том числе перспективных)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Контуры распространения нефтегазоносных комплексов и основные нефтегазоносные комплексы в пределах провинции. 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Структурные планы по основным ОГ. 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Месторождения с градацией их по типу флюида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Зоны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нефтегазонакопления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14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4696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листы ГГК 1000\2022\совещание\111\ng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308"/>
            <a:ext cx="7203848" cy="399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НЕФТЕГАЗОГЕОЛОГИЧЕСКОЕ РАЙОНИРОВАНИЕ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91" y="1202723"/>
            <a:ext cx="1920680" cy="32778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15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970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4408" y="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ОСНОВНЫЕ НЕФТЕГАЗОНОСНЫЕ КОМПЛЕКСЫ</a:t>
            </a:r>
          </a:p>
        </p:txBody>
      </p:sp>
      <p:pic>
        <p:nvPicPr>
          <p:cNvPr id="2051" name="Picture 3" descr="D:\листы ГГК 1000\2022\совещание\111\нгк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821" y="796030"/>
            <a:ext cx="7203771" cy="401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6479"/>
            <a:ext cx="2339752" cy="25640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16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8321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E0CDCC0-4D47-422B-AABB-0F91F33BDB2D}"/>
              </a:ext>
            </a:extLst>
          </p:cNvPr>
          <p:cNvSpPr txBox="1"/>
          <p:nvPr/>
        </p:nvSpPr>
        <p:spPr>
          <a:xfrm>
            <a:off x="-14408" y="0"/>
            <a:ext cx="9144000" cy="64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ОСНОВНЫЕ НЕФТЕГАЗОНОСНЫЕ КОМПЛЕКСЫ</a:t>
            </a:r>
          </a:p>
          <a:p>
            <a:r>
              <a:rPr lang="ru-RU" dirty="0"/>
              <a:t>(фрагмент легенды)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3723EE4-D8A8-4B2B-8404-0E08DFCDD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40935"/>
            <a:ext cx="7828368" cy="4451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17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4614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СТРУКТУРНЫЕ ПЛАНЫ ПО ОСНОВНЫМ ОГ</a:t>
            </a:r>
          </a:p>
        </p:txBody>
      </p:sp>
      <p:pic>
        <p:nvPicPr>
          <p:cNvPr id="5123" name="Picture 3" descr="D:\листы ГГК 1000\2022\совещание\111\стру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05" y="555526"/>
            <a:ext cx="7757990" cy="43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18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563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МЕСТОРОЖДЕНИЯ</a:t>
            </a:r>
            <a:r>
              <a:rPr lang="en-US" dirty="0"/>
              <a:t> </a:t>
            </a:r>
            <a:r>
              <a:rPr lang="ru-RU" dirty="0"/>
              <a:t>УВ</a:t>
            </a:r>
          </a:p>
        </p:txBody>
      </p:sp>
      <p:pic>
        <p:nvPicPr>
          <p:cNvPr id="3074" name="Picture 2" descr="D:\листы ГГК 1000\2022\совещание\111\мес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70" y="839147"/>
            <a:ext cx="7203771" cy="402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198" y="2859782"/>
            <a:ext cx="1804802" cy="1882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19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6812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листы ГГК 1000\2022\совещание\111\q4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663" y="568427"/>
            <a:ext cx="5074976" cy="433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0" y="-8334"/>
            <a:ext cx="9144000" cy="36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КАРТА ПРОГНОЗА НА НЕФТЬ И ГАЗ, лист </a:t>
            </a:r>
            <a:r>
              <a:rPr lang="en-US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Q-48</a:t>
            </a:r>
            <a:endParaRPr lang="ru-RU" altLang="ru-RU" sz="1800" b="1" dirty="0">
              <a:solidFill>
                <a:srgbClr val="0028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2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1770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листы ГГК 1000\2022\совещание\111\зон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3" y="599326"/>
            <a:ext cx="7759694" cy="434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ЗОНЫ НЕФТЕГАЗОНАКОПЛЕНИЯ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62710"/>
            <a:ext cx="2471672" cy="29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20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5462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211" y="2715766"/>
            <a:ext cx="8534738" cy="2009452"/>
          </a:xfrm>
          <a:prstGeom prst="rect">
            <a:avLst/>
          </a:prstGeom>
        </p:spPr>
        <p:txBody>
          <a:bodyPr wrap="square" lIns="69778" tIns="34889" rIns="69778" bIns="34889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электронном макете карты также будут содержаться слои, не отображаемые на печатном варианте карты: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Цифровой слой локальных объектов,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Слой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скважин,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Слой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нефтепроявлений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Слой сейсмической изученности.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9211" y="771550"/>
            <a:ext cx="8534738" cy="1686286"/>
          </a:xfrm>
          <a:prstGeom prst="rect">
            <a:avLst/>
          </a:prstGeom>
        </p:spPr>
        <p:txBody>
          <a:bodyPr wrap="square" lIns="69778" tIns="34889" rIns="69778" bIns="34889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зарамочном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оформлении Карты будут представлены: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Карты распространения всех нефтегазоносных комплексов (по всем НГП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Гистограммы распределения запасов и ресурсов по НГК,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Схема плотностей ресурсов УВ (по данным количественной оценки ВНИГНИ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Схема тектонического районирования.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36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>
                <a:effectLst/>
              </a:rPr>
              <a:t>СОСТАВ КАРТЫ ПРОГНОЗА НА НЕФТЬ И ГАЗ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21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7221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листы ГГК 1000\2022\совещание\111\нгк-все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3500"/>
            <a:ext cx="6943802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КАРТЫ РАСПРОСТРАНЕНИЯ ВСЕХ НЕФТЕГАЗОНОСНЫХ КОМПЛЕКСОВ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22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7665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03341" y="532171"/>
            <a:ext cx="3074410" cy="36867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ru-RU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Западно-Сибирская НГП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77" y="1059582"/>
            <a:ext cx="8469646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РАСПРЕДЕЛЕНИЕ ЗАПАСОВ УВ ПО НГК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23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548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РАСПРЕДЕЛЕНИЕ ЗАПАСОВ УВ ПО НГК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03341" y="532171"/>
            <a:ext cx="2738044" cy="36867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ru-RU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Волго-Уральская НГП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77" y="1059582"/>
            <a:ext cx="8469646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24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2676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/>
          <p:cNvSpPr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РАСПРЕДЕЛЕНИЕ ЗАПАСОВ УВ ПО НГК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9" y="1020399"/>
            <a:ext cx="8478961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03341" y="532171"/>
            <a:ext cx="2680700" cy="36867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ru-RU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Лено</a:t>
            </a:r>
            <a:r>
              <a:rPr lang="ru-RU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-Тунгусская НГП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25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2061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/>
          <p:cNvSpPr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РАСПРЕДЕЛЕНИЕ ЗАПАСОВ УВ ПО НГК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78" y="987574"/>
            <a:ext cx="8469643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5855" y="483518"/>
            <a:ext cx="2921871" cy="36867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ru-RU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Тимано-Печорская НГП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26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8115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/>
          <p:cNvSpPr>
            <a:spLocks noChangeArrowheads="1"/>
          </p:cNvSpPr>
          <p:nvPr/>
        </p:nvSpPr>
        <p:spPr bwMode="auto">
          <a:xfrm>
            <a:off x="0" y="-8334"/>
            <a:ext cx="9144000" cy="36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РАСПРЕДЕЛЕНИЕ ЗАПАСОВ УВ ПО СИСТЕМАМ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14" y="431120"/>
            <a:ext cx="8642372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27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1181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6778" y="1935958"/>
            <a:ext cx="6207082" cy="611668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pPr algn="ctr">
              <a:defRPr/>
            </a:pPr>
            <a:r>
              <a:rPr lang="ru-RU" sz="3400" b="1" dirty="0">
                <a:ln w="0"/>
                <a:solidFill>
                  <a:srgbClr val="002858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54128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0" y="-8334"/>
            <a:ext cx="9144000" cy="9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СОСТОЯНИЕ РАБОТ ПО СОСТАВЛЕНИЮ КАРТ ПРОГНОЗА НА НЕФТЬ И ГАЗ В КОМПЛЕКТАХ ОБЯЗАТЕЛЬНЫХ ПРИЛОЖЕНИЙ  ГК-1000/3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rgbClr val="0028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6148" name="Picture 4" descr="D:\листы ГГК 1000\2022\совещание\111\схема листов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57" y="730858"/>
            <a:ext cx="7481121" cy="431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720" y="3852291"/>
            <a:ext cx="1662611" cy="111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3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9989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ChangeArrowheads="1"/>
          </p:cNvSpPr>
          <p:nvPr/>
        </p:nvSpPr>
        <p:spPr bwMode="auto">
          <a:xfrm>
            <a:off x="0" y="-8334"/>
            <a:ext cx="9144000" cy="36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ТЕХНИЧЕСКОЕ (ГЕОЛОГИЧЕСКОЕ) ЗАДАНИЕ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371" y="512904"/>
            <a:ext cx="8811839" cy="1363121"/>
          </a:xfrm>
          <a:prstGeom prst="rect">
            <a:avLst/>
          </a:prstGeom>
          <a:noFill/>
        </p:spPr>
        <p:txBody>
          <a:bodyPr wrap="square" lIns="69778" tIns="34889" rIns="69778" bIns="34889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Составление цифровой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карты закономерностей размещения и прогноза на нефть и газ территории Российской Федерации и прилегающих акваторий масштаба 1:2 500 000 на основе увязки и обобщения комплектов Госгеолкарты-1000/3, актуализации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минерагенических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блоков серийных легенд Госгеолкарты-1000/3 по нефтегазоносности, а также с учетом результатов количественной оценки ресурсов нефти и газа РФ по состоянию на 01.01.2017, и Государственного баланса запасов полезных ископаемых РФ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304" y="1995686"/>
            <a:ext cx="8811839" cy="2978948"/>
          </a:xfrm>
          <a:prstGeom prst="rect">
            <a:avLst/>
          </a:prstGeom>
          <a:noFill/>
        </p:spPr>
        <p:txBody>
          <a:bodyPr wrap="square" lIns="69778" tIns="34889" rIns="69778" bIns="3488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 этап (2020 год):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Составление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предварительных легенды и цифровой карты закономерностей размещения и прогноза на нефть и газ территории Российской Федерации и прилегающих акваторий масштаба 1:2 500 000 на основе увязки и обобщения комплектов Госгеолкарты-1000/3 с учетом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межсерийной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корреляции стратиграфических объемов нефтегазоносных комплексов, увязанных с общей стратиграфической шкалой России (2019 г) и региональными стратиграфическими шкалами (Арктическая зона РФ, территория Сибирской платформы).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Уточнение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закономерностей распределения залежей углеводородов и зон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нефтегазонакопления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 осадочных бассейнах шельфа Арктической зоны РФ.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4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7417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/>
          <p:cNvSpPr>
            <a:spLocks noChangeArrowheads="1"/>
          </p:cNvSpPr>
          <p:nvPr/>
        </p:nvSpPr>
        <p:spPr bwMode="auto">
          <a:xfrm>
            <a:off x="0" y="-8334"/>
            <a:ext cx="9144000" cy="36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ТЕХНИЧЕСКОЕ (ГЕОЛОГИЧЕСКОЕ) ЗАДАНИЕ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118" y="460139"/>
            <a:ext cx="8811839" cy="4554829"/>
          </a:xfrm>
          <a:prstGeom prst="rect">
            <a:avLst/>
          </a:prstGeom>
          <a:noFill/>
        </p:spPr>
        <p:txBody>
          <a:bodyPr wrap="square" lIns="69778" tIns="34889" rIns="69778" bIns="34889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 этап (2021 год):</a:t>
            </a:r>
          </a:p>
          <a:p>
            <a:pPr algn="just">
              <a:lnSpc>
                <a:spcPct val="110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Актуализация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минерагенических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блоков серийных легенд Госгеолкарты-1000/3 по нефтегазоносности, на основе обобщения картографических (карта прогноза на нефть и газ, геологическая карта масштаба 1:1 000 000, тектоническая схема масштаба 1:2 500 000 и др.) и фактографических данных комплектов Госгеолкарты-1000/3;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межсерийной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корреляции стратиграфических объемов нефтегазоносных комплексов, увязанных с общей стратиграфической шкалой России (2019 г.) и региональными стратиграфическими шкалами (легенды серии листов: Центрально-Европейская, Мезенская, Уральская, Западно-Сибирская,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Охотоморская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Скифская) в составе:</a:t>
            </a:r>
          </a:p>
          <a:p>
            <a:pPr algn="just">
              <a:lnSpc>
                <a:spcPct val="11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предварительные схемы корреляции стратиграфических объемов нефтегазоносных комплексов по легендам серий листов; </a:t>
            </a:r>
          </a:p>
          <a:p>
            <a:pPr algn="just">
              <a:lnSpc>
                <a:spcPct val="11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предварительные структурные карты распространения и литологического состава нефтегазоносных комплексов масштаба 1:2 500 000 по осадочным бассейнам; </a:t>
            </a:r>
          </a:p>
          <a:p>
            <a:pPr algn="just">
              <a:lnSpc>
                <a:spcPct val="11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типовые временные сейсмо-геологические разрезы по осадочным бассейнам, </a:t>
            </a:r>
          </a:p>
          <a:p>
            <a:pPr algn="just">
              <a:lnSpc>
                <a:spcPct val="11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предварительные разделы объяснительных записок с характеристикой НГК и перспектив нефтегазоносности осадочных бассейнов (по легендам серий листов);</a:t>
            </a:r>
          </a:p>
          <a:p>
            <a:pPr algn="just">
              <a:lnSpc>
                <a:spcPct val="11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Уточнение закономерностей распределения залежей углеводородов и зон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нефтегазонакопления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 осадочных бассейнах шельфа Арктической зоны РФ.</a:t>
            </a:r>
          </a:p>
          <a:p>
            <a:pPr algn="just">
              <a:lnSpc>
                <a:spcPct val="11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Составление легенды цифровой карты закономерностей размещения и прогноза на нефть и газ  территории Российской Федерации и прилегающих акваторий масштаба 1:2 500 000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5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8583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/>
          <p:cNvSpPr>
            <a:spLocks noChangeArrowheads="1"/>
          </p:cNvSpPr>
          <p:nvPr/>
        </p:nvSpPr>
        <p:spPr bwMode="auto">
          <a:xfrm>
            <a:off x="0" y="-8334"/>
            <a:ext cx="9144000" cy="36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ТЕХНИЧЕСКОЕ (ГЕОЛОГИЧЕСКОЕ) ЗАДАНИЕ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6081" y="676715"/>
            <a:ext cx="8811839" cy="3962359"/>
          </a:xfrm>
          <a:prstGeom prst="rect">
            <a:avLst/>
          </a:prstGeom>
          <a:noFill/>
        </p:spPr>
        <p:txBody>
          <a:bodyPr wrap="square" lIns="69778" tIns="34889" rIns="69778" bIns="34889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3 этап (2022 год):</a:t>
            </a:r>
          </a:p>
          <a:p>
            <a:pPr algn="just">
              <a:lnSpc>
                <a:spcPct val="13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Составление цифровой карты закономерностей размещения и прогноза на нефть и газ территории Российской Федерации и прилегающих акваторий масштаба 1:2 500 000 на основе увязки и обобщения картографических (карта прогноза на нефть и газ, геологическая карта масштаба 1:1 000 000, тектоническая схема масштаба 1:2 500 000 и др.) и фактографических данных комплектов Госгеолкарты-1000/3, а также продолжения работ 2-го этапа: по актуализации блоков серийных легенд Госгеолкарты-1000/3 по нефтегазоносности (легенды серии листов: Северо-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Карско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-Баренцевоморская, Южно-Карская,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Таймыро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-Северо-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Земельская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Лаптево-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Сибироморская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Мезенская, Центрально-Европейская, Уральская, Западно-Сибирская, Ангаро-Енисейская, Алтае-Саянская,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Анабаро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-Вилюйская,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Алдано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-Забайкальская, Верхояно-Колымская, Дальневосточная,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Охотоморская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Чукотская,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Корякско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-Курильская, Скифская), с учетом результатов количественной оценки ресурсов нефти и газа РФ по состоянию на 01.01.2017 и Государственного баланса запасов полезных ископаемых РФ; уточнения закономерностей распределения залежей углеводородов и зон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нефтегазонакопления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 осадочных бассейнах шельфа Арктической зоны РФ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6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3148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729" y="0"/>
            <a:ext cx="9144000" cy="64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 smtClean="0"/>
              <a:t>ОСНОВНЫЕ ПРИНЦИПЫ И ТЕХНОЛОГИЯ СОЗДАНИЯ КАРТЫ ЗАКОНОМЕРНОСТЕЙ И ПРОГНОЗА НА НЕФТЬ И ГАЗ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6552" y="606565"/>
            <a:ext cx="8811839" cy="3711456"/>
          </a:xfrm>
          <a:prstGeom prst="rect">
            <a:avLst/>
          </a:prstGeom>
          <a:noFill/>
        </p:spPr>
        <p:txBody>
          <a:bodyPr wrap="square" lIns="69778" tIns="34889" rIns="69778" bIns="34889" rtlCol="0">
            <a:spAutoFit/>
          </a:bodyPr>
          <a:lstStyle/>
          <a:p>
            <a:pPr marL="218056" indent="-218056" algn="just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Использование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структурных планов по основным отражающим горизонтам, структурно-тектонического и нефтегазогеологического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районирования. </a:t>
            </a:r>
          </a:p>
          <a:p>
            <a:pPr marL="218056" indent="-218056" algn="just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Выделение  нефтегазоносных комплексов, характеризующихся своими уникальными особенностями разреза, литологического состава коллекторов и покрышек, строением и типом ловушек 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залежей.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8056" indent="-218056" algn="just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ru-RU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</a:rPr>
              <a:t>Дифференцированный анализ и прогноз нефтегазоносности слагающих продуктивный разрез нефтегазоносных комплексов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по материалам «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Госгеолкарты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1000/3».  </a:t>
            </a:r>
          </a:p>
          <a:p>
            <a:pPr marL="218056" indent="-218056" algn="just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стратиграфо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-картографического каркаса состоящего из нефтегазоносных комплексов строго привязанных к стратиграфической шкале и включающего  схемы корреляции, карты литологического состава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карты месторождений по НГК.</a:t>
            </a:r>
          </a:p>
          <a:p>
            <a:pPr marL="218056" indent="-218056" algn="just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Выделение в стратиграфическом объеме НГК продуктивных интервалов, связанных с одной или несколькими  свитами.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8056" indent="-218056" algn="just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Принятая технология позволяет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выявлять и анализировать закономерности распределения УВ по площади и в разрезе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оценивать перспективы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нефтегазоносности территорий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7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9741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2AC24DE-656F-4F1B-AEA5-1153CCF43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2" y="156238"/>
            <a:ext cx="2377682" cy="317043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36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>
                <a:solidFill>
                  <a:srgbClr val="002060"/>
                </a:solidFill>
              </a:rPr>
              <a:t>СТРУКТУРНЫЕ КАРТЫ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96519B7-2FC0-44EC-854F-066B08B1D1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2" t="4115" r="13832" b="6698"/>
          <a:stretch/>
        </p:blipFill>
        <p:spPr>
          <a:xfrm>
            <a:off x="1066585" y="2443366"/>
            <a:ext cx="2963235" cy="25039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C70CE18-728B-4617-912D-AF0943905D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t="3763" r="2888" b="4062"/>
          <a:stretch/>
        </p:blipFill>
        <p:spPr>
          <a:xfrm>
            <a:off x="3745513" y="383762"/>
            <a:ext cx="2842474" cy="38120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6409028-FB30-482D-9CE5-E2E2F44914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32" y="1557000"/>
            <a:ext cx="2668031" cy="35393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8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4601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КАРТЫ </a:t>
            </a:r>
            <a:r>
              <a:rPr lang="ru-RU" dirty="0" smtClean="0"/>
              <a:t> РАСПРОСТРАНЕНИЯ  НГК</a:t>
            </a:r>
            <a:endParaRPr lang="ru-RU" dirty="0"/>
          </a:p>
        </p:txBody>
      </p:sp>
      <p:pic>
        <p:nvPicPr>
          <p:cNvPr id="1032" name="Picture 8" descr="D:\листы ГГК 1000\2022\совещание\111\4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1" y="3075806"/>
            <a:ext cx="2269527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листы ГГК 1000\2022\совещание\111\2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932"/>
            <a:ext cx="2268000" cy="17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листы ГГК 1000\2022\совещание\111\1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36577"/>
            <a:ext cx="7560000" cy="14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листы ГГК 1000\2022\совещание\111\3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98" y="3075806"/>
            <a:ext cx="664655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9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2573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2386</TotalTime>
  <Words>2414</Words>
  <Application>Microsoft Office PowerPoint</Application>
  <PresentationFormat>Экран (16:9)</PresentationFormat>
  <Paragraphs>197</Paragraphs>
  <Slides>28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AG_Souvenir</vt:lpstr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Оленникова Елена Валерьевна</dc:creator>
  <cp:lastModifiedBy>Ларичев Андрей Иванович</cp:lastModifiedBy>
  <cp:revision>297</cp:revision>
  <cp:lastPrinted>2022-04-18T11:52:19Z</cp:lastPrinted>
  <dcterms:created xsi:type="dcterms:W3CDTF">2019-04-09T12:17:06Z</dcterms:created>
  <dcterms:modified xsi:type="dcterms:W3CDTF">2022-04-19T14:42:15Z</dcterms:modified>
</cp:coreProperties>
</file>