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8" r:id="rId3"/>
    <p:sldId id="300" r:id="rId4"/>
    <p:sldId id="299" r:id="rId5"/>
    <p:sldId id="301" r:id="rId6"/>
    <p:sldId id="295" r:id="rId7"/>
    <p:sldId id="304" r:id="rId8"/>
    <p:sldId id="297" r:id="rId9"/>
    <p:sldId id="303" r:id="rId10"/>
    <p:sldId id="290" r:id="rId11"/>
    <p:sldId id="269" r:id="rId12"/>
    <p:sldId id="311" r:id="rId13"/>
    <p:sldId id="305" r:id="rId14"/>
    <p:sldId id="306" r:id="rId15"/>
    <p:sldId id="307" r:id="rId16"/>
    <p:sldId id="308" r:id="rId17"/>
    <p:sldId id="309" r:id="rId18"/>
    <p:sldId id="310" r:id="rId19"/>
    <p:sldId id="271" r:id="rId20"/>
    <p:sldId id="312" r:id="rId21"/>
    <p:sldId id="286" r:id="rId22"/>
  </p:sldIdLst>
  <p:sldSz cx="12192000" cy="6858000"/>
  <p:notesSz cx="6718300" cy="98679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4" d="100"/>
          <a:sy n="54" d="100"/>
        </p:scale>
        <p:origin x="82" y="2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40A4131-DCF3-4481-9D15-C108D4AEDF06}" type="datetimeFigureOut">
              <a:rPr lang="ru-RU" smtClean="0"/>
              <a:t>20.04.2022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9E2954D-4894-44C6-BFDC-2E696A036CF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1852C-6C3E-40A4-B755-A05BEB149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2" y="669585"/>
            <a:ext cx="108585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Возможности программно-технологического комплекса ГИС </a:t>
            </a:r>
            <a:r>
              <a:rPr lang="en-US" sz="4000" b="1" dirty="0"/>
              <a:t>INTEGRO </a:t>
            </a:r>
            <a:r>
              <a:rPr lang="ru-RU" sz="4000" b="1" dirty="0"/>
              <a:t>при решении задач геологического </a:t>
            </a:r>
            <a:r>
              <a:rPr lang="ru-RU" sz="4000" b="1" dirty="0" err="1"/>
              <a:t>картопостроения</a:t>
            </a:r>
            <a:endParaRPr lang="ru-RU" sz="40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0EB677-90B8-4340-90B3-B1547F447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737" y="4259847"/>
            <a:ext cx="7929116" cy="906463"/>
          </a:xfrm>
        </p:spPr>
        <p:txBody>
          <a:bodyPr>
            <a:normAutofit/>
          </a:bodyPr>
          <a:lstStyle/>
          <a:p>
            <a:r>
              <a:rPr lang="ru-RU" sz="2800" b="1" dirty="0" err="1"/>
              <a:t>Финкельштейн</a:t>
            </a:r>
            <a:r>
              <a:rPr lang="ru-RU" sz="2800" b="1" dirty="0"/>
              <a:t> М.Я, Спиридонов В.А.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D8B43F88-583B-447B-89AD-805E914718FD}"/>
              </a:ext>
            </a:extLst>
          </p:cNvPr>
          <p:cNvSpPr txBox="1">
            <a:spLocks/>
          </p:cNvSpPr>
          <p:nvPr/>
        </p:nvSpPr>
        <p:spPr>
          <a:xfrm>
            <a:off x="711202" y="5589952"/>
            <a:ext cx="9144000" cy="1071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/>
              <a:t>ФГБУ «ВНИГНИ»</a:t>
            </a:r>
          </a:p>
          <a:p>
            <a:r>
              <a:rPr lang="ru-RU" sz="2800" b="1" dirty="0"/>
              <a:t>2022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77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866775" y="117578"/>
            <a:ext cx="10169526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Пример построения 3</a:t>
            </a:r>
            <a:r>
              <a:rPr lang="en-US" sz="2400" b="1" dirty="0">
                <a:solidFill>
                  <a:schemeClr val="bg1"/>
                </a:solidFill>
              </a:rPr>
              <a:t>D </a:t>
            </a:r>
            <a:r>
              <a:rPr lang="ru-RU" sz="2400" b="1" dirty="0">
                <a:solidFill>
                  <a:schemeClr val="bg1"/>
                </a:solidFill>
              </a:rPr>
              <a:t>геологической модели по скважинным данным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рамках тестового участка (лист </a:t>
            </a:r>
            <a:r>
              <a:rPr lang="en-US" sz="2400" b="1" dirty="0">
                <a:solidFill>
                  <a:schemeClr val="bg1"/>
                </a:solidFill>
              </a:rPr>
              <a:t>O-36-I)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DD9A99-2BD9-448D-8BB6-0B72E04FE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32" y="2421747"/>
            <a:ext cx="6618631" cy="3853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AE77FC-61C1-4296-8F82-A2FA5267F5DD}"/>
              </a:ext>
            </a:extLst>
          </p:cNvPr>
          <p:cNvSpPr txBox="1"/>
          <p:nvPr/>
        </p:nvSpPr>
        <p:spPr>
          <a:xfrm>
            <a:off x="6211660" y="1386034"/>
            <a:ext cx="5190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Таблица с данными по 345 скважинам, приведенных специалистами ВСЕГЕИ к единой легенде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A683B-9A21-4905-90E2-85BF8E9B6047}"/>
              </a:ext>
            </a:extLst>
          </p:cNvPr>
          <p:cNvSpPr txBox="1"/>
          <p:nvPr/>
        </p:nvSpPr>
        <p:spPr>
          <a:xfrm>
            <a:off x="6096000" y="985924"/>
            <a:ext cx="2710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Исходные данные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B87CA7-9822-4BEB-A853-159E25096D0E}"/>
              </a:ext>
            </a:extLst>
          </p:cNvPr>
          <p:cNvSpPr txBox="1"/>
          <p:nvPr/>
        </p:nvSpPr>
        <p:spPr>
          <a:xfrm>
            <a:off x="521929" y="680552"/>
            <a:ext cx="504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Таблица </a:t>
            </a:r>
            <a:r>
              <a:rPr lang="en-US" dirty="0">
                <a:solidFill>
                  <a:schemeClr val="bg1"/>
                </a:solidFill>
              </a:rPr>
              <a:t>XLS </a:t>
            </a:r>
            <a:r>
              <a:rPr lang="ru-RU" dirty="0">
                <a:solidFill>
                  <a:schemeClr val="bg1"/>
                </a:solidFill>
              </a:rPr>
              <a:t>с информацией по скважинам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13"/>
          <a:stretch/>
        </p:blipFill>
        <p:spPr>
          <a:xfrm>
            <a:off x="274969" y="1074696"/>
            <a:ext cx="4934462" cy="19202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2D1632-07F4-4E05-AEB0-3482C27E0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69" y="3225437"/>
            <a:ext cx="4926323" cy="35867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60FA8B-8971-4EE7-B4CE-1A8C91063E6E}"/>
              </a:ext>
            </a:extLst>
          </p:cNvPr>
          <p:cNvSpPr txBox="1"/>
          <p:nvPr/>
        </p:nvSpPr>
        <p:spPr>
          <a:xfrm>
            <a:off x="1579130" y="6388101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База скважин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280F1-3FCF-4E87-B610-105FD54B35C0}"/>
              </a:ext>
            </a:extLst>
          </p:cNvPr>
          <p:cNvSpPr txBox="1"/>
          <p:nvPr/>
        </p:nvSpPr>
        <p:spPr>
          <a:xfrm>
            <a:off x="5346532" y="6371090"/>
            <a:ext cx="631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Слой с устьями скважин, вынесенными из базы на карту</a:t>
            </a:r>
          </a:p>
        </p:txBody>
      </p:sp>
    </p:spTree>
    <p:extLst>
      <p:ext uri="{BB962C8B-B14F-4D97-AF65-F5344CB8AC3E}">
        <p14:creationId xmlns:p14="http://schemas.microsoft.com/office/powerpoint/2010/main" val="947598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866775" y="117578"/>
            <a:ext cx="10169526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Пример построения 3</a:t>
            </a:r>
            <a:r>
              <a:rPr lang="en-US" sz="2400" b="1" dirty="0">
                <a:solidFill>
                  <a:schemeClr val="bg1"/>
                </a:solidFill>
              </a:rPr>
              <a:t>D </a:t>
            </a:r>
            <a:r>
              <a:rPr lang="ru-RU" sz="2400" b="1" dirty="0">
                <a:solidFill>
                  <a:schemeClr val="bg1"/>
                </a:solidFill>
              </a:rPr>
              <a:t>геологической модели по скважинным данным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рамках тестового участка (лист </a:t>
            </a:r>
            <a:r>
              <a:rPr lang="en-US" sz="2400" b="1" dirty="0">
                <a:solidFill>
                  <a:schemeClr val="bg1"/>
                </a:solidFill>
              </a:rPr>
              <a:t>O-36-I)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C5B204-18A5-47BC-9995-493B96CD9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15" y="900904"/>
            <a:ext cx="6541082" cy="35703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FD0C32-B0A1-4555-9123-5E01EB374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1" t="634" r="1349" b="1600"/>
          <a:stretch/>
        </p:blipFill>
        <p:spPr>
          <a:xfrm>
            <a:off x="1631492" y="2008419"/>
            <a:ext cx="4074996" cy="2651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B5B7568-3DC6-4771-B1E6-5D36B25FBE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1" r="1090" b="2235"/>
          <a:stretch/>
        </p:blipFill>
        <p:spPr>
          <a:xfrm>
            <a:off x="3330384" y="3867264"/>
            <a:ext cx="4074998" cy="26510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DB3AEF-127C-4DFB-9258-CBC13361798E}"/>
              </a:ext>
            </a:extLst>
          </p:cNvPr>
          <p:cNvSpPr txBox="1"/>
          <p:nvPr/>
        </p:nvSpPr>
        <p:spPr>
          <a:xfrm>
            <a:off x="7661891" y="1288085"/>
            <a:ext cx="4074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Визуальный анализ скважинных данных выполняется в 3</a:t>
            </a:r>
            <a:r>
              <a:rPr lang="en-US" dirty="0">
                <a:solidFill>
                  <a:schemeClr val="bg1"/>
                </a:solidFill>
              </a:rPr>
              <a:t>D </a:t>
            </a:r>
            <a:r>
              <a:rPr lang="ru-RU" dirty="0">
                <a:solidFill>
                  <a:schemeClr val="bg1"/>
                </a:solidFill>
              </a:rPr>
              <a:t>сцене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35F7F8-33A1-457C-971A-7CF41251C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929" y="2364317"/>
            <a:ext cx="4454566" cy="37886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FA4E18-5734-4B9D-826A-C23C82044DE7}"/>
              </a:ext>
            </a:extLst>
          </p:cNvPr>
          <p:cNvSpPr txBox="1"/>
          <p:nvPr/>
        </p:nvSpPr>
        <p:spPr>
          <a:xfrm>
            <a:off x="8131415" y="6179741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Слой скважин в 3</a:t>
            </a:r>
            <a:r>
              <a:rPr lang="en-US" sz="1600" dirty="0"/>
              <a:t>D </a:t>
            </a:r>
            <a:r>
              <a:rPr lang="ru-RU" sz="1600" dirty="0"/>
              <a:t>сцене </a:t>
            </a:r>
            <a:r>
              <a:rPr lang="en-US" sz="1600" dirty="0"/>
              <a:t>INTEGRO</a:t>
            </a:r>
            <a:endParaRPr lang="ru-RU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ABBE4C-63C2-4E84-A282-F4FA617D674E}"/>
              </a:ext>
            </a:extLst>
          </p:cNvPr>
          <p:cNvSpPr txBox="1"/>
          <p:nvPr/>
        </p:nvSpPr>
        <p:spPr>
          <a:xfrm>
            <a:off x="517314" y="4618440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Слой скважин в 2</a:t>
            </a:r>
            <a:r>
              <a:rPr lang="en-US" sz="1600" i="1" dirty="0"/>
              <a:t>D </a:t>
            </a:r>
            <a:r>
              <a:rPr lang="ru-RU" sz="1600" i="1" dirty="0"/>
              <a:t>сцене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C9919-5225-41BF-9F1F-5FE5999502B5}"/>
              </a:ext>
            </a:extLst>
          </p:cNvPr>
          <p:cNvSpPr txBox="1"/>
          <p:nvPr/>
        </p:nvSpPr>
        <p:spPr>
          <a:xfrm>
            <a:off x="568171" y="5170762"/>
            <a:ext cx="2511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От любой скважины  </a:t>
            </a:r>
          </a:p>
          <a:p>
            <a:pPr algn="ctr"/>
            <a:r>
              <a:rPr lang="ru-RU" sz="1600" dirty="0"/>
              <a:t>с помощью специального</a:t>
            </a:r>
          </a:p>
          <a:p>
            <a:pPr algn="ctr"/>
            <a:r>
              <a:rPr lang="ru-RU" sz="1600" dirty="0"/>
              <a:t>инструмента можно получить полную информацию</a:t>
            </a:r>
            <a:r>
              <a:rPr lang="en-US" sz="1600" dirty="0"/>
              <a:t> </a:t>
            </a:r>
            <a:r>
              <a:rPr lang="ru-RU" sz="1600" dirty="0"/>
              <a:t>из базы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ABBE4C-63C2-4E84-A282-F4FA617D674E}"/>
              </a:ext>
            </a:extLst>
          </p:cNvPr>
          <p:cNvSpPr txBox="1"/>
          <p:nvPr/>
        </p:nvSpPr>
        <p:spPr>
          <a:xfrm>
            <a:off x="4331752" y="5983695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Информация по скважине</a:t>
            </a:r>
          </a:p>
        </p:txBody>
      </p:sp>
    </p:spTree>
    <p:extLst>
      <p:ext uri="{BB962C8B-B14F-4D97-AF65-F5344CB8AC3E}">
        <p14:creationId xmlns:p14="http://schemas.microsoft.com/office/powerpoint/2010/main" val="210449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866775" y="117578"/>
            <a:ext cx="10169526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Пример построения 3</a:t>
            </a:r>
            <a:r>
              <a:rPr lang="en-US" sz="2400" b="1" dirty="0">
                <a:solidFill>
                  <a:schemeClr val="bg1"/>
                </a:solidFill>
              </a:rPr>
              <a:t>D </a:t>
            </a:r>
            <a:r>
              <a:rPr lang="ru-RU" sz="2400" b="1" dirty="0">
                <a:solidFill>
                  <a:schemeClr val="bg1"/>
                </a:solidFill>
              </a:rPr>
              <a:t>геологической модели по скважинным данным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рамках тестового участка (лист </a:t>
            </a:r>
            <a:r>
              <a:rPr lang="en-US" sz="2400" b="1" dirty="0">
                <a:solidFill>
                  <a:schemeClr val="bg1"/>
                </a:solidFill>
              </a:rPr>
              <a:t>O-36-I)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A6633E-A251-4551-8BAB-A7CE0372A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3"/>
          <a:stretch/>
        </p:blipFill>
        <p:spPr>
          <a:xfrm>
            <a:off x="100288" y="1014529"/>
            <a:ext cx="9007136" cy="52033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07D772-67B0-4E01-9E13-FCA402AB0DC1}"/>
              </a:ext>
            </a:extLst>
          </p:cNvPr>
          <p:cNvSpPr txBox="1"/>
          <p:nvPr/>
        </p:nvSpPr>
        <p:spPr>
          <a:xfrm>
            <a:off x="9265260" y="1111799"/>
            <a:ext cx="27396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Построение схем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корреляции по любой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произвольной линии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endParaRPr lang="ru-RU" sz="1600" dirty="0">
              <a:solidFill>
                <a:schemeClr val="bg1"/>
              </a:solidFill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путем набора скважин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на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D </a:t>
            </a:r>
            <a:r>
              <a:rPr lang="ru-RU" sz="1600" dirty="0">
                <a:solidFill>
                  <a:schemeClr val="bg1"/>
                </a:solidFill>
              </a:rPr>
              <a:t>сцене. Для каждой схемы корреляции формируется отдельная сцена проекта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CA29F2-3B4B-4388-A5A5-63030BE5CE09}"/>
              </a:ext>
            </a:extLst>
          </p:cNvPr>
          <p:cNvSpPr txBox="1"/>
          <p:nvPr/>
        </p:nvSpPr>
        <p:spPr>
          <a:xfrm>
            <a:off x="9352076" y="4237739"/>
            <a:ext cx="27396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Шаблоны оформления для схем корреляции используют созданную цифровую легенду (аналог </a:t>
            </a:r>
            <a:r>
              <a:rPr lang="en-US" sz="1600" dirty="0" err="1"/>
              <a:t>MapDesigner</a:t>
            </a:r>
            <a:r>
              <a:rPr lang="en-US" sz="1600" dirty="0"/>
              <a:t>)  </a:t>
            </a:r>
            <a:r>
              <a:rPr lang="ru-RU" sz="1600" dirty="0"/>
              <a:t>и формируются в менеджере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1866858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866775" y="117578"/>
            <a:ext cx="10169526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Пример построения 3</a:t>
            </a:r>
            <a:r>
              <a:rPr lang="en-US" sz="2400" b="1" dirty="0">
                <a:solidFill>
                  <a:schemeClr val="bg1"/>
                </a:solidFill>
              </a:rPr>
              <a:t>D </a:t>
            </a:r>
            <a:r>
              <a:rPr lang="ru-RU" sz="2400" b="1" dirty="0">
                <a:solidFill>
                  <a:schemeClr val="bg1"/>
                </a:solidFill>
              </a:rPr>
              <a:t>геологической модели по скважинным данным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рамках тестового участка (лист </a:t>
            </a:r>
            <a:r>
              <a:rPr lang="en-US" sz="2400" b="1" dirty="0">
                <a:solidFill>
                  <a:schemeClr val="bg1"/>
                </a:solidFill>
              </a:rPr>
              <a:t>O-36-I)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94CB1-94EA-4F8B-A2C8-7BB63C7BA36D}"/>
              </a:ext>
            </a:extLst>
          </p:cNvPr>
          <p:cNvSpPr txBox="1"/>
          <p:nvPr/>
        </p:nvSpPr>
        <p:spPr>
          <a:xfrm>
            <a:off x="1231178" y="764318"/>
            <a:ext cx="770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Построение предварительных поверхностей по скважинным данным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48FAA-6400-40DF-BB9E-BB3198D7675F}"/>
              </a:ext>
            </a:extLst>
          </p:cNvPr>
          <p:cNvSpPr txBox="1"/>
          <p:nvPr/>
        </p:nvSpPr>
        <p:spPr>
          <a:xfrm>
            <a:off x="9434950" y="1182048"/>
            <a:ext cx="26367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Из базы скважин</a:t>
            </a:r>
          </a:p>
          <a:p>
            <a:r>
              <a:rPr lang="ru-RU" dirty="0">
                <a:solidFill>
                  <a:schemeClr val="bg1"/>
                </a:solidFill>
              </a:rPr>
              <a:t>автоматически создаются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shp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ru-RU" dirty="0">
                <a:solidFill>
                  <a:schemeClr val="bg1"/>
                </a:solidFill>
              </a:rPr>
              <a:t>файлы по кровле и подошве пластов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F6E2E6-3F46-47DB-83C2-B1881A6751E0}"/>
              </a:ext>
            </a:extLst>
          </p:cNvPr>
          <p:cNvSpPr txBox="1"/>
          <p:nvPr/>
        </p:nvSpPr>
        <p:spPr>
          <a:xfrm>
            <a:off x="9434950" y="2699177"/>
            <a:ext cx="2691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Для построения поверхностей был использован  многоуровневый </a:t>
            </a:r>
          </a:p>
          <a:p>
            <a:r>
              <a:rPr lang="ru-RU" dirty="0"/>
              <a:t>билинейный метод интерполяции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F5C121-B905-451F-AC36-D15D54D6E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53" y="1326352"/>
            <a:ext cx="9144000" cy="4991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F0608-3A8B-490B-8F91-09846045B240}"/>
              </a:ext>
            </a:extLst>
          </p:cNvPr>
          <p:cNvSpPr txBox="1"/>
          <p:nvPr/>
        </p:nvSpPr>
        <p:spPr>
          <a:xfrm>
            <a:off x="3954432" y="3343275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endParaRPr lang="ru-RU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BF7CC-C2A4-40C3-A07A-78E2B80ABA06}"/>
              </a:ext>
            </a:extLst>
          </p:cNvPr>
          <p:cNvSpPr txBox="1"/>
          <p:nvPr/>
        </p:nvSpPr>
        <p:spPr>
          <a:xfrm>
            <a:off x="6981825" y="3427569"/>
            <a:ext cx="328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endParaRPr lang="ru-RU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AF5B55-9F09-4824-8F1A-52C347DA07D1}"/>
              </a:ext>
            </a:extLst>
          </p:cNvPr>
          <p:cNvSpPr txBox="1"/>
          <p:nvPr/>
        </p:nvSpPr>
        <p:spPr>
          <a:xfrm>
            <a:off x="4105275" y="5569982"/>
            <a:ext cx="3289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endParaRPr lang="ru-RU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9D15BF-EE2D-4B6C-8547-786E6CBB3B84}"/>
              </a:ext>
            </a:extLst>
          </p:cNvPr>
          <p:cNvSpPr txBox="1"/>
          <p:nvPr/>
        </p:nvSpPr>
        <p:spPr>
          <a:xfrm>
            <a:off x="6981825" y="5569982"/>
            <a:ext cx="335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  <a:endParaRPr lang="ru-RU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596CF5-8E4E-409E-892A-652EF9A982DE}"/>
              </a:ext>
            </a:extLst>
          </p:cNvPr>
          <p:cNvSpPr txBox="1"/>
          <p:nvPr/>
        </p:nvSpPr>
        <p:spPr>
          <a:xfrm>
            <a:off x="9612202" y="4730502"/>
            <a:ext cx="1669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Структурные</a:t>
            </a:r>
          </a:p>
          <a:p>
            <a:r>
              <a:rPr lang="ru-RU" dirty="0"/>
              <a:t>поверхности</a:t>
            </a:r>
            <a:endParaRPr lang="en-US" dirty="0"/>
          </a:p>
          <a:p>
            <a:r>
              <a:rPr lang="en-US" b="1" dirty="0"/>
              <a:t>1</a:t>
            </a:r>
            <a:r>
              <a:rPr lang="en-US" dirty="0"/>
              <a:t> – </a:t>
            </a:r>
            <a:r>
              <a:rPr lang="en-US" dirty="0" err="1"/>
              <a:t>m,l</a:t>
            </a:r>
            <a:r>
              <a:rPr lang="en-US" dirty="0"/>
              <a:t> H</a:t>
            </a:r>
          </a:p>
          <a:p>
            <a:r>
              <a:rPr lang="en-US" b="1" dirty="0"/>
              <a:t>2</a:t>
            </a:r>
            <a:r>
              <a:rPr lang="en-US" dirty="0"/>
              <a:t> – lg III bl</a:t>
            </a:r>
          </a:p>
          <a:p>
            <a:r>
              <a:rPr lang="en-US" b="1" dirty="0"/>
              <a:t>3</a:t>
            </a:r>
            <a:r>
              <a:rPr lang="en-US" dirty="0"/>
              <a:t> – g III </a:t>
            </a:r>
            <a:r>
              <a:rPr lang="en-US" dirty="0" err="1"/>
              <a:t>os</a:t>
            </a:r>
            <a:endParaRPr lang="en-US" dirty="0"/>
          </a:p>
          <a:p>
            <a:r>
              <a:rPr lang="en-US" b="1" dirty="0"/>
              <a:t>4</a:t>
            </a:r>
            <a:r>
              <a:rPr lang="en-US" dirty="0"/>
              <a:t> - V</a:t>
            </a:r>
            <a:r>
              <a:rPr lang="en-US" baseline="-25000" dirty="0"/>
              <a:t>2</a:t>
            </a:r>
            <a:r>
              <a:rPr lang="en-US" dirty="0"/>
              <a:t>vo</a:t>
            </a:r>
            <a:r>
              <a:rPr lang="en-US" baseline="-25000" dirty="0"/>
              <a:t>2</a:t>
            </a:r>
            <a:r>
              <a:rPr lang="en-US" baseline="30000" dirty="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048615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866775" y="117578"/>
            <a:ext cx="10169526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Пример построения 3</a:t>
            </a:r>
            <a:r>
              <a:rPr lang="en-US" sz="2400" b="1" dirty="0">
                <a:solidFill>
                  <a:schemeClr val="bg1"/>
                </a:solidFill>
              </a:rPr>
              <a:t>D </a:t>
            </a:r>
            <a:r>
              <a:rPr lang="ru-RU" sz="2400" b="1" dirty="0">
                <a:solidFill>
                  <a:schemeClr val="bg1"/>
                </a:solidFill>
              </a:rPr>
              <a:t>геологической модели по скважинным данным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рамках тестового участка (лист </a:t>
            </a:r>
            <a:r>
              <a:rPr lang="en-US" sz="2400" b="1" dirty="0">
                <a:solidFill>
                  <a:schemeClr val="bg1"/>
                </a:solidFill>
              </a:rPr>
              <a:t>O-36-I)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8D9EA9-F1A0-4DD3-8E7B-CB52299C6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7" y="1242228"/>
            <a:ext cx="8680198" cy="4931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E52B8C-124B-4104-BC03-204EA4337F7B}"/>
              </a:ext>
            </a:extLst>
          </p:cNvPr>
          <p:cNvSpPr txBox="1"/>
          <p:nvPr/>
        </p:nvSpPr>
        <p:spPr>
          <a:xfrm>
            <a:off x="1240056" y="725556"/>
            <a:ext cx="630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Редактирование структурных поверхностей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en-US" dirty="0">
                <a:solidFill>
                  <a:schemeClr val="bg1"/>
                </a:solidFill>
              </a:rPr>
              <a:t>3D </a:t>
            </a:r>
            <a:r>
              <a:rPr lang="ru-RU" dirty="0">
                <a:solidFill>
                  <a:schemeClr val="bg1"/>
                </a:solidFill>
              </a:rPr>
              <a:t>модели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4E8B16-8B45-42A8-831B-CD3F0E80370F}"/>
              </a:ext>
            </a:extLst>
          </p:cNvPr>
          <p:cNvSpPr txBox="1"/>
          <p:nvPr/>
        </p:nvSpPr>
        <p:spPr>
          <a:xfrm>
            <a:off x="8845605" y="822394"/>
            <a:ext cx="32447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создается модель из набора структурных поверхностей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редактирование геометрии выполняется в локальном фрагменте 3</a:t>
            </a:r>
            <a:r>
              <a:rPr lang="en-US" dirty="0">
                <a:solidFill>
                  <a:schemeClr val="bg1"/>
                </a:solidFill>
              </a:rPr>
              <a:t>D </a:t>
            </a:r>
            <a:r>
              <a:rPr lang="ru-RU" dirty="0">
                <a:solidFill>
                  <a:schemeClr val="bg1"/>
                </a:solidFill>
              </a:rPr>
              <a:t>модели на двух перпендикулярных сечениях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автоматически рассчитывается </a:t>
            </a:r>
            <a:r>
              <a:rPr lang="ru-RU" dirty="0"/>
              <a:t>мощность для каждого слоя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605" y="4615637"/>
            <a:ext cx="3042745" cy="20811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ABBE4C-63C2-4E84-A282-F4FA617D674E}"/>
              </a:ext>
            </a:extLst>
          </p:cNvPr>
          <p:cNvSpPr txBox="1"/>
          <p:nvPr/>
        </p:nvSpPr>
        <p:spPr>
          <a:xfrm>
            <a:off x="6601008" y="6379512"/>
            <a:ext cx="204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Рабочая 3</a:t>
            </a:r>
            <a:r>
              <a:rPr lang="en-US" sz="1600" i="1" dirty="0"/>
              <a:t>D </a:t>
            </a:r>
            <a:r>
              <a:rPr lang="ru-RU" sz="1600" i="1" dirty="0"/>
              <a:t>модель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BBE4C-63C2-4E84-A282-F4FA617D674E}"/>
              </a:ext>
            </a:extLst>
          </p:cNvPr>
          <p:cNvSpPr txBox="1"/>
          <p:nvPr/>
        </p:nvSpPr>
        <p:spPr>
          <a:xfrm>
            <a:off x="866775" y="6208894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Процесс редактирования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134762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866775" y="117578"/>
            <a:ext cx="10169526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Пример построения 3</a:t>
            </a:r>
            <a:r>
              <a:rPr lang="en-US" sz="2400" b="1" dirty="0">
                <a:solidFill>
                  <a:schemeClr val="bg1"/>
                </a:solidFill>
              </a:rPr>
              <a:t>D </a:t>
            </a:r>
            <a:r>
              <a:rPr lang="ru-RU" sz="2400" b="1" dirty="0">
                <a:solidFill>
                  <a:schemeClr val="bg1"/>
                </a:solidFill>
              </a:rPr>
              <a:t>геологической модели по скважинным данным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рамках тестового участка (лист </a:t>
            </a:r>
            <a:r>
              <a:rPr lang="en-US" sz="2400" b="1" dirty="0">
                <a:solidFill>
                  <a:schemeClr val="bg1"/>
                </a:solidFill>
              </a:rPr>
              <a:t>O-36-I)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30CEF1-D84A-4EA3-B93B-4E9581844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314" y="2650824"/>
            <a:ext cx="5697331" cy="40082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626680-F5AE-4C70-81AB-1B40F01F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91" y="1548637"/>
            <a:ext cx="5873590" cy="4132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8879DD-6857-4E19-A930-4DD28A4ED65A}"/>
              </a:ext>
            </a:extLst>
          </p:cNvPr>
          <p:cNvSpPr txBox="1"/>
          <p:nvPr/>
        </p:nvSpPr>
        <p:spPr>
          <a:xfrm>
            <a:off x="4987183" y="910222"/>
            <a:ext cx="594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Формирование окончательного набора поверхностей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FED98-C701-4D1E-A866-5CCB1A15FF21}"/>
              </a:ext>
            </a:extLst>
          </p:cNvPr>
          <p:cNvSpPr txBox="1"/>
          <p:nvPr/>
        </p:nvSpPr>
        <p:spPr>
          <a:xfrm>
            <a:off x="6811905" y="1315287"/>
            <a:ext cx="4711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создание масок для каждой структурной поверхности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редактирование </a:t>
            </a:r>
            <a:r>
              <a:rPr lang="ru-RU" dirty="0" err="1">
                <a:solidFill>
                  <a:schemeClr val="bg1"/>
                </a:solidFill>
              </a:rPr>
              <a:t>взаимопересечений</a:t>
            </a:r>
            <a:r>
              <a:rPr lang="ru-RU" dirty="0">
                <a:solidFill>
                  <a:schemeClr val="bg1"/>
                </a:solidFill>
              </a:rPr>
              <a:t> между поверхностями</a:t>
            </a:r>
          </a:p>
        </p:txBody>
      </p:sp>
    </p:spTree>
    <p:extLst>
      <p:ext uri="{BB962C8B-B14F-4D97-AF65-F5344CB8AC3E}">
        <p14:creationId xmlns:p14="http://schemas.microsoft.com/office/powerpoint/2010/main" val="2105588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866775" y="117578"/>
            <a:ext cx="10169526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Пример построения 3</a:t>
            </a:r>
            <a:r>
              <a:rPr lang="en-US" sz="2400" b="1" dirty="0">
                <a:solidFill>
                  <a:schemeClr val="bg1"/>
                </a:solidFill>
              </a:rPr>
              <a:t>D </a:t>
            </a:r>
            <a:r>
              <a:rPr lang="ru-RU" sz="2400" b="1" dirty="0">
                <a:solidFill>
                  <a:schemeClr val="bg1"/>
                </a:solidFill>
              </a:rPr>
              <a:t>геологической модели по скважинным данным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рамках тестового участка (лист </a:t>
            </a:r>
            <a:r>
              <a:rPr lang="en-US" sz="2400" b="1" dirty="0">
                <a:solidFill>
                  <a:schemeClr val="bg1"/>
                </a:solidFill>
              </a:rPr>
              <a:t>O-36-I)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C31970-FF0C-4D09-8AF4-D78ABE263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" t="1588" r="1031" b="1186"/>
          <a:stretch/>
        </p:blipFill>
        <p:spPr>
          <a:xfrm>
            <a:off x="335805" y="1219375"/>
            <a:ext cx="5085428" cy="433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7F862-B78C-4811-92AD-BA04164FC4CF}"/>
              </a:ext>
            </a:extLst>
          </p:cNvPr>
          <p:cNvSpPr txBox="1"/>
          <p:nvPr/>
        </p:nvSpPr>
        <p:spPr>
          <a:xfrm>
            <a:off x="1231624" y="703875"/>
            <a:ext cx="803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Построение объемной модели для окончательного набора поверхностей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8A3D5-B8F6-452C-9DEF-23C2A676E454}"/>
              </a:ext>
            </a:extLst>
          </p:cNvPr>
          <p:cNvSpPr txBox="1"/>
          <p:nvPr/>
        </p:nvSpPr>
        <p:spPr>
          <a:xfrm>
            <a:off x="616456" y="5798469"/>
            <a:ext cx="463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Объемная модели создается с помощью специальной утилиты ГИС </a:t>
            </a:r>
            <a:r>
              <a:rPr lang="en-US" sz="1600" dirty="0"/>
              <a:t>INTEGRO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38641C-F9EC-439B-A74F-5026AF072C5E}"/>
              </a:ext>
            </a:extLst>
          </p:cNvPr>
          <p:cNvSpPr txBox="1"/>
          <p:nvPr/>
        </p:nvSpPr>
        <p:spPr>
          <a:xfrm>
            <a:off x="6442304" y="6447053"/>
            <a:ext cx="3954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Объемная модель в 3</a:t>
            </a:r>
            <a:r>
              <a:rPr lang="en-US" sz="1600" dirty="0"/>
              <a:t>D </a:t>
            </a:r>
            <a:r>
              <a:rPr lang="ru-RU" sz="1600" dirty="0"/>
              <a:t>сцене </a:t>
            </a:r>
            <a:r>
              <a:rPr lang="en-US" sz="1600" dirty="0"/>
              <a:t>INTEGRO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67" y="1197404"/>
            <a:ext cx="6502319" cy="52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73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866775" y="117578"/>
            <a:ext cx="10169526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Пример построения 3</a:t>
            </a:r>
            <a:r>
              <a:rPr lang="en-US" sz="2400" b="1" dirty="0">
                <a:solidFill>
                  <a:schemeClr val="bg1"/>
                </a:solidFill>
              </a:rPr>
              <a:t>D </a:t>
            </a:r>
            <a:r>
              <a:rPr lang="ru-RU" sz="2400" b="1" dirty="0">
                <a:solidFill>
                  <a:schemeClr val="bg1"/>
                </a:solidFill>
              </a:rPr>
              <a:t>геологической модели по скважинным данным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рамках тестового участка (лист </a:t>
            </a:r>
            <a:r>
              <a:rPr lang="en-US" sz="2400" b="1" dirty="0">
                <a:solidFill>
                  <a:schemeClr val="bg1"/>
                </a:solidFill>
              </a:rPr>
              <a:t>O-36-I)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D49C4B-D145-4AD7-A743-B7B900C96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4" y="1049655"/>
            <a:ext cx="7490162" cy="54538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A5A219-257D-4A82-A224-1B488A600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34" y="1049655"/>
            <a:ext cx="7490162" cy="54538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EEE837-C7DD-4194-9700-E67D2ECDA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34" y="1049655"/>
            <a:ext cx="7490162" cy="54538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CE1F58-4E70-43DA-AD59-D74C3212A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34" y="1049655"/>
            <a:ext cx="7490162" cy="54538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DC9DB6-92B0-4A8E-A851-DD7BD4568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34" y="1049655"/>
            <a:ext cx="7490162" cy="54538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E60F0A-9D80-4179-87E8-3FD58D6E2B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434" y="1049655"/>
            <a:ext cx="7490162" cy="54538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45EEB5-10FF-4F33-B9FA-AD66B8825E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434" y="1049655"/>
            <a:ext cx="7490162" cy="54538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DAC00A-BA57-494C-899B-0D3AABCA7D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434" y="1049655"/>
            <a:ext cx="7490162" cy="54538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C47CC76-54A8-4BBD-9120-9288AE246C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434" y="1049655"/>
            <a:ext cx="7490162" cy="54538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1D63AA-594F-49D1-BD87-855148A435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434" y="1049655"/>
            <a:ext cx="7490162" cy="54538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8608CC-E532-49AF-B817-329D5EE30E5D}"/>
              </a:ext>
            </a:extLst>
          </p:cNvPr>
          <p:cNvSpPr txBox="1"/>
          <p:nvPr/>
        </p:nvSpPr>
        <p:spPr>
          <a:xfrm>
            <a:off x="7753373" y="1049655"/>
            <a:ext cx="4102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Качество объемной модели определяется визуально на  перпендикулярных сечениях в 3</a:t>
            </a:r>
            <a:r>
              <a:rPr lang="en-US" dirty="0">
                <a:solidFill>
                  <a:schemeClr val="bg1"/>
                </a:solidFill>
              </a:rPr>
              <a:t>D </a:t>
            </a:r>
            <a:r>
              <a:rPr lang="ru-RU" dirty="0">
                <a:solidFill>
                  <a:schemeClr val="bg1"/>
                </a:solidFill>
              </a:rPr>
              <a:t>сцене ГИС </a:t>
            </a:r>
            <a:r>
              <a:rPr lang="en-US" dirty="0">
                <a:solidFill>
                  <a:schemeClr val="bg1"/>
                </a:solidFill>
              </a:rPr>
              <a:t>INTEGRO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4EA83D-AC75-43FB-9F18-B942FDDC54A4}"/>
              </a:ext>
            </a:extLst>
          </p:cNvPr>
          <p:cNvSpPr txBox="1"/>
          <p:nvPr/>
        </p:nvSpPr>
        <p:spPr>
          <a:xfrm>
            <a:off x="7753373" y="2383155"/>
            <a:ext cx="41028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3</a:t>
            </a:r>
            <a:r>
              <a:rPr lang="en-US" dirty="0">
                <a:solidFill>
                  <a:schemeClr val="bg1"/>
                </a:solidFill>
              </a:rPr>
              <a:t>D </a:t>
            </a:r>
            <a:r>
              <a:rPr lang="ru-RU" dirty="0">
                <a:solidFill>
                  <a:schemeClr val="bg1"/>
                </a:solidFill>
              </a:rPr>
              <a:t>геологическую модель тестового участка вошли слои:</a:t>
            </a:r>
          </a:p>
          <a:p>
            <a:r>
              <a:rPr lang="ru-RU" dirty="0">
                <a:solidFill>
                  <a:schemeClr val="bg1"/>
                </a:solidFill>
              </a:rPr>
              <a:t>1 -  </a:t>
            </a:r>
            <a:r>
              <a:rPr lang="en-US" dirty="0">
                <a:solidFill>
                  <a:schemeClr val="bg1"/>
                </a:solidFill>
              </a:rPr>
              <a:t>t H3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2 - </a:t>
            </a:r>
            <a:r>
              <a:rPr lang="en-US" dirty="0" err="1">
                <a:solidFill>
                  <a:schemeClr val="bg1"/>
                </a:solidFill>
              </a:rPr>
              <a:t>m,l</a:t>
            </a:r>
            <a:r>
              <a:rPr lang="en-US" dirty="0">
                <a:solidFill>
                  <a:schemeClr val="bg1"/>
                </a:solidFill>
              </a:rPr>
              <a:t> H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3 - </a:t>
            </a:r>
            <a:r>
              <a:rPr lang="en-US" dirty="0">
                <a:solidFill>
                  <a:schemeClr val="bg1"/>
                </a:solidFill>
              </a:rPr>
              <a:t>lg III bl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/>
              <a:t>4 - </a:t>
            </a:r>
            <a:r>
              <a:rPr lang="en-US" dirty="0" err="1"/>
              <a:t>f,lg</a:t>
            </a:r>
            <a:r>
              <a:rPr lang="en-US" dirty="0"/>
              <a:t> III </a:t>
            </a:r>
            <a:r>
              <a:rPr lang="en-US" dirty="0" err="1"/>
              <a:t>os</a:t>
            </a:r>
            <a:endParaRPr lang="ru-RU" dirty="0"/>
          </a:p>
          <a:p>
            <a:r>
              <a:rPr lang="ru-RU" dirty="0"/>
              <a:t>5 - </a:t>
            </a:r>
            <a:r>
              <a:rPr lang="en-US" dirty="0"/>
              <a:t>g III </a:t>
            </a:r>
            <a:r>
              <a:rPr lang="en-US" dirty="0" err="1"/>
              <a:t>os</a:t>
            </a:r>
            <a:endParaRPr lang="ru-RU" dirty="0"/>
          </a:p>
          <a:p>
            <a:r>
              <a:rPr lang="ru-RU" dirty="0"/>
              <a:t>6 - </a:t>
            </a:r>
            <a:r>
              <a:rPr lang="en-US" dirty="0"/>
              <a:t>g II </a:t>
            </a:r>
            <a:r>
              <a:rPr lang="en-US" dirty="0" err="1"/>
              <a:t>ms</a:t>
            </a:r>
            <a:endParaRPr lang="ru-RU" dirty="0"/>
          </a:p>
          <a:p>
            <a:r>
              <a:rPr lang="ru-RU" dirty="0"/>
              <a:t>7 –</a:t>
            </a:r>
            <a:r>
              <a:rPr lang="da-DK" dirty="0"/>
              <a:t>f</a:t>
            </a:r>
            <a:r>
              <a:rPr lang="ru-RU" dirty="0"/>
              <a:t>,</a:t>
            </a:r>
            <a:r>
              <a:rPr lang="da-DK" dirty="0"/>
              <a:t>lg</a:t>
            </a:r>
            <a:r>
              <a:rPr lang="ru-RU" dirty="0"/>
              <a:t> </a:t>
            </a:r>
            <a:r>
              <a:rPr lang="da-DK" dirty="0"/>
              <a:t>II</a:t>
            </a:r>
            <a:r>
              <a:rPr lang="ru-RU" dirty="0"/>
              <a:t> </a:t>
            </a:r>
            <a:r>
              <a:rPr lang="da-DK" dirty="0"/>
              <a:t>vl</a:t>
            </a:r>
            <a:r>
              <a:rPr lang="ru-RU" dirty="0"/>
              <a:t> </a:t>
            </a:r>
          </a:p>
          <a:p>
            <a:r>
              <a:rPr lang="ru-RU" dirty="0"/>
              <a:t>9 – </a:t>
            </a:r>
            <a:r>
              <a:rPr lang="en-US" dirty="0"/>
              <a:t>g II </a:t>
            </a:r>
            <a:r>
              <a:rPr lang="en-US" dirty="0" err="1"/>
              <a:t>vl</a:t>
            </a:r>
            <a:endParaRPr lang="ru-RU" dirty="0"/>
          </a:p>
          <a:p>
            <a:r>
              <a:rPr lang="ru-RU" dirty="0"/>
              <a:t>10 – </a:t>
            </a:r>
            <a:r>
              <a:rPr lang="da-DK" dirty="0"/>
              <a:t>f,lg II vl</a:t>
            </a:r>
            <a:endParaRPr lang="ru-RU" dirty="0"/>
          </a:p>
          <a:p>
            <a:r>
              <a:rPr lang="ru-RU" dirty="0"/>
              <a:t>11 - </a:t>
            </a:r>
            <a:r>
              <a:rPr lang="en-US" dirty="0"/>
              <a:t>V</a:t>
            </a:r>
            <a:r>
              <a:rPr lang="en-US" baseline="-25000" dirty="0"/>
              <a:t>2</a:t>
            </a:r>
            <a:r>
              <a:rPr lang="en-US" dirty="0"/>
              <a:t>vo</a:t>
            </a:r>
            <a:r>
              <a:rPr lang="en-US" baseline="-25000" dirty="0"/>
              <a:t>2</a:t>
            </a:r>
            <a:endParaRPr lang="ru-RU" baseline="-25000" dirty="0"/>
          </a:p>
          <a:p>
            <a:r>
              <a:rPr lang="ru-RU" dirty="0"/>
              <a:t>12 – </a:t>
            </a:r>
            <a:r>
              <a:rPr lang="en-US" dirty="0"/>
              <a:t>V</a:t>
            </a:r>
            <a:r>
              <a:rPr lang="en-US" baseline="-25000" dirty="0"/>
              <a:t>2</a:t>
            </a:r>
            <a:r>
              <a:rPr lang="en-US" dirty="0"/>
              <a:t>vo</a:t>
            </a:r>
            <a:r>
              <a:rPr lang="en-US" baseline="-25000" dirty="0"/>
              <a:t>1</a:t>
            </a:r>
            <a:endParaRPr lang="ru-RU" baseline="-25000" dirty="0"/>
          </a:p>
          <a:p>
            <a:r>
              <a:rPr lang="ru-RU" dirty="0"/>
              <a:t>13 – </a:t>
            </a:r>
            <a:r>
              <a:rPr lang="en-US" dirty="0"/>
              <a:t>AR-PR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085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866775" y="117578"/>
            <a:ext cx="10169526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Пример построения 3</a:t>
            </a:r>
            <a:r>
              <a:rPr lang="en-US" sz="2400" b="1" dirty="0">
                <a:solidFill>
                  <a:schemeClr val="bg1"/>
                </a:solidFill>
              </a:rPr>
              <a:t>D </a:t>
            </a:r>
            <a:r>
              <a:rPr lang="ru-RU" sz="2400" b="1" dirty="0">
                <a:solidFill>
                  <a:schemeClr val="bg1"/>
                </a:solidFill>
              </a:rPr>
              <a:t>геологической модели по скважинным данным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рамках тестового участка (лист </a:t>
            </a:r>
            <a:r>
              <a:rPr lang="en-US" sz="2400" b="1" dirty="0">
                <a:solidFill>
                  <a:schemeClr val="bg1"/>
                </a:solidFill>
              </a:rPr>
              <a:t>O-36-I)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1BA6A6-4754-4A20-A360-4B1261ED863E}"/>
              </a:ext>
            </a:extLst>
          </p:cNvPr>
          <p:cNvSpPr txBox="1"/>
          <p:nvPr/>
        </p:nvSpPr>
        <p:spPr>
          <a:xfrm>
            <a:off x="1231178" y="764318"/>
            <a:ext cx="820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Построение сечений (разрезов) объемной модели по произвольной линии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88560" y="1270588"/>
            <a:ext cx="5984385" cy="3833109"/>
            <a:chOff x="88560" y="1270588"/>
            <a:chExt cx="5984385" cy="383310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3C96839-A785-49FE-9430-7A6EB9EDF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557" y="1284172"/>
              <a:ext cx="5843588" cy="38195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9F8EFC-1649-470B-8BC0-2A193A5774A6}"/>
                </a:ext>
              </a:extLst>
            </p:cNvPr>
            <p:cNvSpPr txBox="1"/>
            <p:nvPr/>
          </p:nvSpPr>
          <p:spPr>
            <a:xfrm>
              <a:off x="88560" y="1270588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А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BDE351-1403-495D-8DB2-B4BC84C64477}"/>
                </a:ext>
              </a:extLst>
            </p:cNvPr>
            <p:cNvSpPr txBox="1"/>
            <p:nvPr/>
          </p:nvSpPr>
          <p:spPr>
            <a:xfrm>
              <a:off x="5748817" y="1284172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Б</a:t>
              </a: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616985" y="4064000"/>
            <a:ext cx="3594735" cy="2491740"/>
            <a:chOff x="616985" y="4064000"/>
            <a:chExt cx="3594735" cy="249174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3C0574B-DB19-4F70-A7F8-8AFE65872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985" y="4064000"/>
              <a:ext cx="3594735" cy="24917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03622B-3CD1-491B-8735-0D32C031F22E}"/>
                </a:ext>
              </a:extLst>
            </p:cNvPr>
            <p:cNvSpPr txBox="1"/>
            <p:nvPr/>
          </p:nvSpPr>
          <p:spPr>
            <a:xfrm>
              <a:off x="957383" y="4089400"/>
              <a:ext cx="292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А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8D9EE5-AC9E-4F81-9292-55645D3058FA}"/>
                </a:ext>
              </a:extLst>
            </p:cNvPr>
            <p:cNvSpPr txBox="1"/>
            <p:nvPr/>
          </p:nvSpPr>
          <p:spPr>
            <a:xfrm>
              <a:off x="3243437" y="6125551"/>
              <a:ext cx="291715" cy="332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Б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060960" y="1284172"/>
            <a:ext cx="6030887" cy="3826392"/>
            <a:chOff x="6060960" y="1284172"/>
            <a:chExt cx="6030887" cy="382639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DC01A18F-5095-4953-89F2-BCA741501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2332" y="1291039"/>
              <a:ext cx="5843588" cy="38195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469BE3A-4C03-4058-B556-5DD351DCF6CE}"/>
                </a:ext>
              </a:extLst>
            </p:cNvPr>
            <p:cNvSpPr txBox="1"/>
            <p:nvPr/>
          </p:nvSpPr>
          <p:spPr>
            <a:xfrm>
              <a:off x="6060960" y="1284172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В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895D39C-F9FD-4112-A4ED-D98D0191BFF2}"/>
                </a:ext>
              </a:extLst>
            </p:cNvPr>
            <p:cNvSpPr txBox="1"/>
            <p:nvPr/>
          </p:nvSpPr>
          <p:spPr>
            <a:xfrm>
              <a:off x="11754895" y="1284172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Г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8356047" y="4065548"/>
            <a:ext cx="3594735" cy="2491740"/>
            <a:chOff x="8368747" y="4065548"/>
            <a:chExt cx="3594735" cy="249174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B650DA5-C0CD-4385-A15D-3260D7C38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8747" y="4065548"/>
              <a:ext cx="3594735" cy="249174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B24639-96B8-4D58-914A-B4DF88C2894C}"/>
                </a:ext>
              </a:extLst>
            </p:cNvPr>
            <p:cNvSpPr txBox="1"/>
            <p:nvPr/>
          </p:nvSpPr>
          <p:spPr>
            <a:xfrm>
              <a:off x="8368747" y="5990808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В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726020C-E95A-444E-8A98-C78CBA120476}"/>
                </a:ext>
              </a:extLst>
            </p:cNvPr>
            <p:cNvSpPr txBox="1"/>
            <p:nvPr/>
          </p:nvSpPr>
          <p:spPr>
            <a:xfrm>
              <a:off x="11626530" y="5806142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Г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B36E6B0-2491-442A-89DD-40972BDE8BC9}"/>
              </a:ext>
            </a:extLst>
          </p:cNvPr>
          <p:cNvSpPr txBox="1"/>
          <p:nvPr/>
        </p:nvSpPr>
        <p:spPr>
          <a:xfrm>
            <a:off x="4602727" y="5372261"/>
            <a:ext cx="3275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разрезы автоматически из базы выносятся колонки скважин</a:t>
            </a:r>
          </a:p>
        </p:txBody>
      </p:sp>
    </p:spTree>
    <p:extLst>
      <p:ext uri="{BB962C8B-B14F-4D97-AF65-F5344CB8AC3E}">
        <p14:creationId xmlns:p14="http://schemas.microsoft.com/office/powerpoint/2010/main" val="3983031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866775" y="117578"/>
            <a:ext cx="10169526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Пример построения 3</a:t>
            </a:r>
            <a:r>
              <a:rPr lang="en-US" sz="2400" b="1" dirty="0">
                <a:solidFill>
                  <a:schemeClr val="bg1"/>
                </a:solidFill>
              </a:rPr>
              <a:t>D </a:t>
            </a:r>
            <a:r>
              <a:rPr lang="ru-RU" sz="2400" b="1" dirty="0">
                <a:solidFill>
                  <a:schemeClr val="bg1"/>
                </a:solidFill>
              </a:rPr>
              <a:t>геологической модели по скважинным данным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рамках тестового участка (лист </a:t>
            </a:r>
            <a:r>
              <a:rPr lang="en-US" sz="2400" b="1" dirty="0">
                <a:solidFill>
                  <a:schemeClr val="bg1"/>
                </a:solidFill>
              </a:rPr>
              <a:t>O-36-I)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998CB54-674C-422D-9AED-721DF81FF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812" y="749415"/>
            <a:ext cx="8221575" cy="53738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14732E-A03D-4D45-BA08-05E61476F924}"/>
              </a:ext>
            </a:extLst>
          </p:cNvPr>
          <p:cNvSpPr txBox="1"/>
          <p:nvPr/>
        </p:nvSpPr>
        <p:spPr>
          <a:xfrm>
            <a:off x="602016" y="6211669"/>
            <a:ext cx="10679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Результат построения 3</a:t>
            </a:r>
            <a:r>
              <a:rPr lang="en-US" dirty="0"/>
              <a:t>D </a:t>
            </a:r>
            <a:r>
              <a:rPr lang="ru-RU" dirty="0"/>
              <a:t>геологической модели тестового участка листа </a:t>
            </a:r>
            <a:r>
              <a:rPr lang="en-US" dirty="0"/>
              <a:t>O-36-I</a:t>
            </a:r>
            <a:r>
              <a:rPr lang="ru-RU" dirty="0"/>
              <a:t>, представленный набором сечений с вынесенными на них колонками скважин, в 3</a:t>
            </a:r>
            <a:r>
              <a:rPr lang="en-US" dirty="0"/>
              <a:t>D </a:t>
            </a:r>
            <a:r>
              <a:rPr lang="ru-RU" dirty="0"/>
              <a:t>сцене </a:t>
            </a:r>
            <a:r>
              <a:rPr lang="en-US" dirty="0"/>
              <a:t>INTEGRO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33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1498601" y="117578"/>
            <a:ext cx="9537700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Какой ГИС-функционал нужен для построения ЦМ геологических карт и объемных геологических моделей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EE04FC6-27D6-4E21-A608-4FD19AFEA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591954"/>
              </p:ext>
            </p:extLst>
          </p:nvPr>
        </p:nvGraphicFramePr>
        <p:xfrm>
          <a:off x="443594" y="863602"/>
          <a:ext cx="11240407" cy="5770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276">
                  <a:extLst>
                    <a:ext uri="{9D8B030D-6E8A-4147-A177-3AD203B41FA5}">
                      <a16:colId xmlns:a16="http://schemas.microsoft.com/office/drawing/2014/main" val="645424092"/>
                    </a:ext>
                  </a:extLst>
                </a:gridCol>
                <a:gridCol w="2666663">
                  <a:extLst>
                    <a:ext uri="{9D8B030D-6E8A-4147-A177-3AD203B41FA5}">
                      <a16:colId xmlns:a16="http://schemas.microsoft.com/office/drawing/2014/main" val="2419298095"/>
                    </a:ext>
                  </a:extLst>
                </a:gridCol>
                <a:gridCol w="8206468">
                  <a:extLst>
                    <a:ext uri="{9D8B030D-6E8A-4147-A177-3AD203B41FA5}">
                      <a16:colId xmlns:a16="http://schemas.microsoft.com/office/drawing/2014/main" val="2179372017"/>
                    </a:ext>
                  </a:extLst>
                </a:gridCol>
              </a:tblGrid>
              <a:tr h="455422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6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ФУНКЦИОНАЛЬНЫЕ ВОЗМОЖНОСТИ</a:t>
                      </a: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val="2943561145"/>
                  </a:ext>
                </a:extLst>
              </a:tr>
              <a:tr h="15804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Базовые возможности </a:t>
                      </a:r>
                      <a:r>
                        <a:rPr lang="ru-RU" sz="16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ГИС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Импорт</a:t>
                      </a:r>
                      <a:r>
                        <a:rPr lang="ru-RU" sz="1400" baseline="0" dirty="0">
                          <a:effectLst/>
                        </a:rPr>
                        <a:t> векторных, растровых и сеточных данных 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Ввод</a:t>
                      </a:r>
                      <a:r>
                        <a:rPr lang="ru-RU" sz="1400" baseline="0" dirty="0">
                          <a:effectLst/>
                        </a:rPr>
                        <a:t> и редактирование векторных данных, построение </a:t>
                      </a:r>
                      <a:r>
                        <a:rPr lang="ru-RU" sz="1400" baseline="0" dirty="0" err="1">
                          <a:effectLst/>
                        </a:rPr>
                        <a:t>топологически</a:t>
                      </a:r>
                      <a:r>
                        <a:rPr lang="ru-RU" sz="1400" baseline="0" dirty="0">
                          <a:effectLst/>
                        </a:rPr>
                        <a:t> корректных ЦМ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Топологическое редактирование одновременно нескольких векторных слоев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Преобразование типов данных (вектор – сеть/растр – вектор)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Стандартный функционал пространственного анализа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Построение выходных макетов для печати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val="3518524104"/>
                  </a:ext>
                </a:extLst>
              </a:tr>
              <a:tr h="13047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Специализированные (геологические) расширения</a:t>
                      </a:r>
                      <a:r>
                        <a:rPr lang="ru-RU" sz="1600" b="1" baseline="0" dirty="0">
                          <a:effectLst/>
                        </a:rPr>
                        <a:t> ГИС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Использование эталонной стандартизированной базы геологических</a:t>
                      </a:r>
                      <a:r>
                        <a:rPr lang="ru-RU" sz="1400" baseline="0" dirty="0">
                          <a:effectLst/>
                        </a:rPr>
                        <a:t> знаков (ЭБЗ) 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Загрузк</a:t>
                      </a:r>
                      <a:r>
                        <a:rPr lang="ru-RU" sz="1400" baseline="0" dirty="0">
                          <a:effectLst/>
                        </a:rPr>
                        <a:t>а готовых ЦМ карт комплекта ГГК с сохранением их стилевого оформления </a:t>
                      </a:r>
                      <a:endParaRPr lang="ru-RU" sz="1400" dirty="0">
                        <a:effectLst/>
                      </a:endParaRP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Формирование сложного комплексного стиля и подписи векторных объектов, поддержка геологических шрифтов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Формирование стандартных компонент </a:t>
                      </a:r>
                      <a:r>
                        <a:rPr lang="ru-RU" sz="1400" dirty="0" err="1">
                          <a:effectLst/>
                        </a:rPr>
                        <a:t>зарамочного</a:t>
                      </a:r>
                      <a:r>
                        <a:rPr lang="ru-RU" sz="1400" dirty="0">
                          <a:effectLst/>
                        </a:rPr>
                        <a:t> оформления карт</a:t>
                      </a:r>
                      <a:r>
                        <a:rPr lang="ru-RU" sz="1400" baseline="0" dirty="0">
                          <a:effectLst/>
                        </a:rPr>
                        <a:t> комплекта ГГК 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Загрузка базы первичной полевой документации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Многооконный режим с возможностью</a:t>
                      </a:r>
                      <a:r>
                        <a:rPr lang="ru-RU" sz="1400" baseline="0" dirty="0">
                          <a:effectLst/>
                        </a:rPr>
                        <a:t> синхронизации курсоров и полной синхронизацией окон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val="3441458155"/>
                  </a:ext>
                </a:extLst>
              </a:tr>
              <a:tr h="3052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Специализированные расширения, учитывающие глубинную составляющую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Полноценная работа со скважинами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Полноценная работа с геологическими разрезами и геолого-геофизическими профилями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Полноценная работа с объемными моделями (кубами данных), текстурными цифровыми моделями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Визуализация 3</a:t>
                      </a:r>
                      <a:r>
                        <a:rPr kumimoji="0" lang="en-US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 </a:t>
                      </a: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данных</a:t>
                      </a:r>
                    </a:p>
                    <a:p>
                      <a:pPr marL="285750" indent="-285750" algn="just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Редактирование 3</a:t>
                      </a:r>
                      <a:r>
                        <a:rPr kumimoji="0" lang="en-US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 </a:t>
                      </a: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данных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val="4000592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574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12C1EDF-DD54-491B-B8A7-4DF1EE0540D2}"/>
              </a:ext>
            </a:extLst>
          </p:cNvPr>
          <p:cNvSpPr/>
          <p:nvPr/>
        </p:nvSpPr>
        <p:spPr>
          <a:xfrm>
            <a:off x="1387439" y="1021418"/>
            <a:ext cx="9138322" cy="5369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ГИС </a:t>
            </a:r>
            <a:r>
              <a:rPr lang="en-US" b="1" dirty="0">
                <a:solidFill>
                  <a:schemeClr val="bg1"/>
                </a:solidFill>
              </a:rPr>
              <a:t>INTEGRO </a:t>
            </a:r>
            <a:r>
              <a:rPr lang="ru-RU" b="1" dirty="0">
                <a:solidFill>
                  <a:schemeClr val="bg1"/>
                </a:solidFill>
              </a:rPr>
              <a:t>уже сегодня способна полностью заместить используемое зарубежное ПО для построения ЦМ геологических карт . Дополнительная доводка ПО под стандарты отрасли не требует существенных временных и финансовых вложений</a:t>
            </a:r>
          </a:p>
          <a:p>
            <a:pPr marL="285750" indent="-285750"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Использование ГИС </a:t>
            </a:r>
            <a:r>
              <a:rPr lang="en-US" b="1" dirty="0">
                <a:solidFill>
                  <a:schemeClr val="bg1"/>
                </a:solidFill>
              </a:rPr>
              <a:t>INTEGRO </a:t>
            </a:r>
            <a:r>
              <a:rPr lang="ru-RU" b="1" dirty="0">
                <a:solidFill>
                  <a:schemeClr val="bg1"/>
                </a:solidFill>
              </a:rPr>
              <a:t>позволяет активно использовать весь спектр геолого-геофизической информации (скважины, геологические разрезы, геофизические профили, кубы данных и др.) как в процессе </a:t>
            </a:r>
            <a:r>
              <a:rPr lang="ru-RU" b="1" dirty="0" err="1">
                <a:solidFill>
                  <a:schemeClr val="bg1"/>
                </a:solidFill>
              </a:rPr>
              <a:t>картопостроения</a:t>
            </a:r>
            <a:r>
              <a:rPr lang="ru-RU" b="1" dirty="0">
                <a:solidFill>
                  <a:schemeClr val="bg1"/>
                </a:solidFill>
              </a:rPr>
              <a:t>, так и при актуализации разномасштабных геологических карт</a:t>
            </a:r>
          </a:p>
          <a:p>
            <a:pPr marL="285750" indent="-285750"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Возможности ГИС </a:t>
            </a:r>
            <a:r>
              <a:rPr lang="en-US" b="1" dirty="0"/>
              <a:t>INTEGRO </a:t>
            </a:r>
            <a:r>
              <a:rPr lang="ru-RU" b="1" dirty="0"/>
              <a:t>уже сегодня позволяют строить объемные геологические и геофизические модели. Развитие в этом направлении связано с наращиванием возможностей 3</a:t>
            </a:r>
            <a:r>
              <a:rPr lang="en-US" b="1" dirty="0"/>
              <a:t>D </a:t>
            </a:r>
            <a:r>
              <a:rPr lang="ru-RU" b="1" dirty="0"/>
              <a:t>редактирования</a:t>
            </a:r>
          </a:p>
          <a:p>
            <a:pPr marL="285750" indent="-285750">
              <a:spcBef>
                <a:spcPct val="3500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При переносе готовых проектов ГГК из под </a:t>
            </a:r>
            <a:r>
              <a:rPr lang="en-US" b="1" dirty="0"/>
              <a:t>ARCGIS </a:t>
            </a:r>
            <a:r>
              <a:rPr lang="ru-RU" b="1" dirty="0"/>
              <a:t>в ГИС </a:t>
            </a:r>
            <a:r>
              <a:rPr lang="en-US" b="1" dirty="0"/>
              <a:t>INTEGRO </a:t>
            </a:r>
            <a:r>
              <a:rPr lang="ru-RU" b="1" dirty="0"/>
              <a:t>основные проблемы связаны с переносом текстовых слоев, которые скорее всего придется переоформлять. Временные рамки перевода одного комплекта ГГК могут быть определены по результатам опытно-методических работ</a:t>
            </a:r>
            <a:endParaRPr lang="ru-RU" alt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C28F8FC-0F64-4865-B208-1B66928EEAE1}"/>
              </a:ext>
            </a:extLst>
          </p:cNvPr>
          <p:cNvSpPr txBox="1">
            <a:spLocks/>
          </p:cNvSpPr>
          <p:nvPr/>
        </p:nvSpPr>
        <p:spPr>
          <a:xfrm>
            <a:off x="393701" y="194415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Основные выводы</a:t>
            </a:r>
          </a:p>
        </p:txBody>
      </p:sp>
    </p:spTree>
    <p:extLst>
      <p:ext uri="{BB962C8B-B14F-4D97-AF65-F5344CB8AC3E}">
        <p14:creationId xmlns:p14="http://schemas.microsoft.com/office/powerpoint/2010/main" val="2353539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331CE4B8-C49F-4295-BEB3-0772D1A3819C}"/>
              </a:ext>
            </a:extLst>
          </p:cNvPr>
          <p:cNvSpPr txBox="1">
            <a:spLocks/>
          </p:cNvSpPr>
          <p:nvPr/>
        </p:nvSpPr>
        <p:spPr>
          <a:xfrm>
            <a:off x="815255" y="248971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600" b="1" dirty="0">
                <a:solidFill>
                  <a:schemeClr val="bg1"/>
                </a:solidFill>
              </a:rPr>
              <a:t>СПАСИБО ЗА </a:t>
            </a:r>
          </a:p>
          <a:p>
            <a:pPr marL="0" indent="0" algn="ctr">
              <a:buNone/>
            </a:pPr>
            <a:r>
              <a:rPr lang="ru-RU" sz="6600" b="1" dirty="0">
                <a:solidFill>
                  <a:schemeClr val="bg1"/>
                </a:solidFill>
              </a:rPr>
              <a:t>ВНИМАНИЕ!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5095875" y="2363069"/>
            <a:ext cx="6992929" cy="4165726"/>
            <a:chOff x="90429" y="369733"/>
            <a:chExt cx="8406007" cy="6288449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90429" y="369733"/>
              <a:ext cx="8406007" cy="6288449"/>
              <a:chOff x="-502800" y="-5824028"/>
              <a:chExt cx="8406007" cy="6288449"/>
            </a:xfrm>
          </p:grpSpPr>
          <p:pic>
            <p:nvPicPr>
              <p:cNvPr id="14" name="Picture 6" descr="C:\DOC\2021\Статьи\НиГ\Замечания\Новая карта 8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7" t="18876" r="2007" b="2893"/>
              <a:stretch/>
            </p:blipFill>
            <p:spPr bwMode="auto">
              <a:xfrm>
                <a:off x="-502800" y="-2441884"/>
                <a:ext cx="4252305" cy="2905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7" descr="C:\DOC\2021\Статьи\НиГ\Замечания\Новая карта 7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2" t="19391" r="3232" b="2710"/>
              <a:stretch/>
            </p:blipFill>
            <p:spPr bwMode="auto">
              <a:xfrm>
                <a:off x="3681727" y="-2429184"/>
                <a:ext cx="4221480" cy="2893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 descr="C:\DOC\2021\Статьи\НиГ\Замечания\Новая карта 6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" t="18726" r="3188" b="2710"/>
              <a:stretch/>
            </p:blipFill>
            <p:spPr bwMode="auto">
              <a:xfrm>
                <a:off x="3681727" y="-5824027"/>
                <a:ext cx="4221480" cy="2918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9" descr="C:\DOC\2021\Статьи\НиГ\Замечания\Новая карта 5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7" t="8254" r="2007" b="3091"/>
              <a:stretch/>
            </p:blipFill>
            <p:spPr bwMode="auto">
              <a:xfrm>
                <a:off x="-502800" y="-5824028"/>
                <a:ext cx="4252305" cy="3293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719655" y="3392996"/>
              <a:ext cx="26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а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31691" y="3392996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б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7635" y="6345324"/>
              <a:ext cx="26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в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48115" y="6345324"/>
              <a:ext cx="2391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г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58103" y="2363069"/>
            <a:ext cx="4616851" cy="4418731"/>
            <a:chOff x="-34118" y="130465"/>
            <a:chExt cx="6917029" cy="8030409"/>
          </a:xfrm>
        </p:grpSpPr>
        <p:pic>
          <p:nvPicPr>
            <p:cNvPr id="19" name="Picture 2" descr="C:\DOC\2021\Статьи\НиГ\Рис\рисунок_осадки_стр_модель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118" y="130465"/>
              <a:ext cx="6917029" cy="555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DOC\2021\Статьи\НиГ\Рис\шкала_струк_основы_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95" y="4837293"/>
              <a:ext cx="1793787" cy="3323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20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1498601" y="117578"/>
            <a:ext cx="9537700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Специализированные возможности ГИС </a:t>
            </a:r>
            <a:r>
              <a:rPr lang="en-US" sz="2400" b="1" dirty="0">
                <a:solidFill>
                  <a:schemeClr val="bg1"/>
                </a:solidFill>
              </a:rPr>
              <a:t>INTEGRO </a:t>
            </a:r>
            <a:r>
              <a:rPr lang="ru-RU" sz="2400" b="1" dirty="0">
                <a:solidFill>
                  <a:schemeClr val="bg1"/>
                </a:solidFill>
              </a:rPr>
              <a:t>по работе с трехмерными геолого-геофизическими данными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EE04FC6-27D6-4E21-A608-4FD19AFEA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422499"/>
              </p:ext>
            </p:extLst>
          </p:nvPr>
        </p:nvGraphicFramePr>
        <p:xfrm>
          <a:off x="443594" y="863602"/>
          <a:ext cx="11507106" cy="3713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276">
                  <a:extLst>
                    <a:ext uri="{9D8B030D-6E8A-4147-A177-3AD203B41FA5}">
                      <a16:colId xmlns:a16="http://schemas.microsoft.com/office/drawing/2014/main" val="645424092"/>
                    </a:ext>
                  </a:extLst>
                </a:gridCol>
                <a:gridCol w="2643530">
                  <a:extLst>
                    <a:ext uri="{9D8B030D-6E8A-4147-A177-3AD203B41FA5}">
                      <a16:colId xmlns:a16="http://schemas.microsoft.com/office/drawing/2014/main" val="2419298095"/>
                    </a:ext>
                  </a:extLst>
                </a:gridCol>
                <a:gridCol w="8496300">
                  <a:extLst>
                    <a:ext uri="{9D8B030D-6E8A-4147-A177-3AD203B41FA5}">
                      <a16:colId xmlns:a16="http://schemas.microsoft.com/office/drawing/2014/main" val="2179372017"/>
                    </a:ext>
                  </a:extLst>
                </a:gridCol>
              </a:tblGrid>
              <a:tr h="455422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6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ФУНКЦИОНАЛЬНЫЕ ВОЗМОЖНОСТИ</a:t>
                      </a: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val="2943561145"/>
                  </a:ext>
                </a:extLst>
              </a:tr>
              <a:tr h="15804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Работа со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 скважинами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Создание базы скважин,</a:t>
                      </a:r>
                      <a:r>
                        <a:rPr lang="ru-RU" sz="1400" baseline="0" dirty="0">
                          <a:effectLst/>
                        </a:rPr>
                        <a:t> и</a:t>
                      </a:r>
                      <a:r>
                        <a:rPr lang="ru-RU" sz="1400" dirty="0">
                          <a:effectLst/>
                        </a:rPr>
                        <a:t>мпорт</a:t>
                      </a:r>
                      <a:r>
                        <a:rPr lang="ru-RU" sz="1400" baseline="0" dirty="0">
                          <a:effectLst/>
                        </a:rPr>
                        <a:t> данных из любой произвольной текстовой или табличной структуры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Построение шаблонов</a:t>
                      </a:r>
                      <a:r>
                        <a:rPr lang="ru-RU" sz="1400" baseline="0" dirty="0">
                          <a:effectLst/>
                        </a:rPr>
                        <a:t> оформления для отображения колонок скважин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Формирование выборок (фильтров) по базе скважин с использованием сложных запросов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Построение колонки для любой произвольной скважины из базы. При этом формируется специализированная сцена проекта с возможностью ее дальнейшей настройки и редактирования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Вынос информации</a:t>
                      </a:r>
                      <a:r>
                        <a:rPr lang="en-US" sz="1400" baseline="0" dirty="0">
                          <a:effectLst/>
                        </a:rPr>
                        <a:t> (</a:t>
                      </a:r>
                      <a:r>
                        <a:rPr lang="ru-RU" sz="1400" baseline="0" dirty="0">
                          <a:effectLst/>
                        </a:rPr>
                        <a:t>вся база/выборка) по скважинам на карту (устья, </a:t>
                      </a:r>
                      <a:r>
                        <a:rPr lang="ru-RU" sz="1400" baseline="0" dirty="0" err="1">
                          <a:effectLst/>
                        </a:rPr>
                        <a:t>пластопересечения</a:t>
                      </a:r>
                      <a:r>
                        <a:rPr lang="ru-RU" sz="1400" baseline="0" dirty="0">
                          <a:effectLst/>
                        </a:rPr>
                        <a:t>) 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Вынос колонок скважин на разрез/профиль с учетом инклинометрии. Расстояние от скважины до профиля </a:t>
                      </a:r>
                      <a:r>
                        <a:rPr lang="ru-RU" sz="1400" baseline="0" dirty="0" err="1">
                          <a:effectLst/>
                        </a:rPr>
                        <a:t>параметризовано</a:t>
                      </a:r>
                      <a:endParaRPr lang="ru-RU" sz="1400" baseline="0" dirty="0">
                        <a:effectLst/>
                      </a:endParaRP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Отображение скважин в 3</a:t>
                      </a:r>
                      <a:r>
                        <a:rPr lang="en-US" sz="1400" baseline="0" dirty="0">
                          <a:effectLst/>
                        </a:rPr>
                        <a:t>D </a:t>
                      </a:r>
                      <a:r>
                        <a:rPr lang="ru-RU" sz="1400" baseline="0" dirty="0">
                          <a:effectLst/>
                        </a:rPr>
                        <a:t>сцене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Построение схем корреляции по скважинам. При этом формируется специализированная сцена проекта с возможностью ее дальнейшей настройки и редактирования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Формирование интерполяционных основ по кровле или подошве указанных горизонтов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val="3518524104"/>
                  </a:ext>
                </a:extLst>
              </a:tr>
            </a:tbl>
          </a:graphicData>
        </a:graphic>
      </p:graphicFrame>
      <p:pic>
        <p:nvPicPr>
          <p:cNvPr id="5" name="Picture 2" descr="C:\DOC\ПРЕЗЕНТАЦИЯ\2017\ПИТЕР_2\Рис_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8" b="20151"/>
          <a:stretch/>
        </p:blipFill>
        <p:spPr bwMode="auto">
          <a:xfrm>
            <a:off x="8922846" y="4695783"/>
            <a:ext cx="3173199" cy="202919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\ПРЕЗЕНТАЦИЯ\2018\Совещание_Росгеолфонд\План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79" y="4695783"/>
            <a:ext cx="2901533" cy="2029196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\2021\Презентация\Питер_совещание\2021-04-27_1737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" y="4686159"/>
            <a:ext cx="2796759" cy="196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DOC\2021\Презентация\Питер_совещание\2021-04-27_1737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5" y="3228810"/>
            <a:ext cx="3264089" cy="13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\2021\Презентация\Питер_совещание\корреляц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822" y="4646074"/>
            <a:ext cx="2932723" cy="21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17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1498601" y="117578"/>
            <a:ext cx="9537700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Специализированные возможности ГИС </a:t>
            </a:r>
            <a:r>
              <a:rPr lang="en-US" sz="2400" b="1" dirty="0">
                <a:solidFill>
                  <a:schemeClr val="bg1"/>
                </a:solidFill>
              </a:rPr>
              <a:t>INTEGRO </a:t>
            </a:r>
            <a:r>
              <a:rPr lang="ru-RU" sz="2400" b="1" dirty="0">
                <a:solidFill>
                  <a:schemeClr val="bg1"/>
                </a:solidFill>
              </a:rPr>
              <a:t>по работе с трехмерными геолого-геофизическими данными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EE04FC6-27D6-4E21-A608-4FD19AFEA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271550"/>
              </p:ext>
            </p:extLst>
          </p:nvPr>
        </p:nvGraphicFramePr>
        <p:xfrm>
          <a:off x="443594" y="815977"/>
          <a:ext cx="11240407" cy="3959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276">
                  <a:extLst>
                    <a:ext uri="{9D8B030D-6E8A-4147-A177-3AD203B41FA5}">
                      <a16:colId xmlns:a16="http://schemas.microsoft.com/office/drawing/2014/main" val="645424092"/>
                    </a:ext>
                  </a:extLst>
                </a:gridCol>
                <a:gridCol w="2666663">
                  <a:extLst>
                    <a:ext uri="{9D8B030D-6E8A-4147-A177-3AD203B41FA5}">
                      <a16:colId xmlns:a16="http://schemas.microsoft.com/office/drawing/2014/main" val="2419298095"/>
                    </a:ext>
                  </a:extLst>
                </a:gridCol>
                <a:gridCol w="8206468">
                  <a:extLst>
                    <a:ext uri="{9D8B030D-6E8A-4147-A177-3AD203B41FA5}">
                      <a16:colId xmlns:a16="http://schemas.microsoft.com/office/drawing/2014/main" val="2179372017"/>
                    </a:ext>
                  </a:extLst>
                </a:gridCol>
              </a:tblGrid>
              <a:tr h="455422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6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ФУНКЦИОНАЛЬНЫЕ ВОЗМОЖНОСТИ</a:t>
                      </a: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val="2943561145"/>
                  </a:ext>
                </a:extLst>
              </a:tr>
              <a:tr h="13047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Работа с разрезами/ профилями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Для</a:t>
                      </a:r>
                      <a:r>
                        <a:rPr lang="ru-RU" sz="1400" baseline="0" dirty="0">
                          <a:effectLst/>
                        </a:rPr>
                        <a:t> работы с разрезом/профилем предусмотрена специализированная сцена-профиль 2</a:t>
                      </a:r>
                      <a:r>
                        <a:rPr lang="en-US" sz="1400" baseline="0" dirty="0">
                          <a:effectLst/>
                        </a:rPr>
                        <a:t>D</a:t>
                      </a:r>
                      <a:endParaRPr lang="ru-RU" sz="1400" baseline="0" dirty="0">
                        <a:effectLst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aseline="0" dirty="0">
                          <a:effectLst/>
                        </a:rPr>
                        <a:t>Автоматизированное формирование сцен-профилей на базе </a:t>
                      </a:r>
                      <a:r>
                        <a:rPr lang="en-US" sz="1400" baseline="0" dirty="0">
                          <a:effectLst/>
                        </a:rPr>
                        <a:t>SEGY-</a:t>
                      </a:r>
                      <a:r>
                        <a:rPr lang="ru-RU" sz="1400" baseline="0" dirty="0">
                          <a:effectLst/>
                        </a:rPr>
                        <a:t>файлов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aseline="0" dirty="0">
                          <a:effectLst/>
                        </a:rPr>
                        <a:t>Создание сцены-профиля на основе растровых изображений геологических разрезов и их векторных ЦМ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aseline="0" dirty="0">
                          <a:effectLst/>
                        </a:rPr>
                        <a:t>Векторные слои, создаваемые на сцене-профиле имеют трехмерную привязку в пространстве</a:t>
                      </a:r>
                      <a:endParaRPr lang="en-US" sz="1400" baseline="0" dirty="0">
                        <a:effectLst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aseline="0" dirty="0">
                          <a:effectLst/>
                        </a:rPr>
                        <a:t>Создание специализированного слоя «линии профилей», на основе всех выбранных сцен-профилей, включенных в проект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aseline="0" dirty="0">
                          <a:effectLst/>
                        </a:rPr>
                        <a:t>Формирование составных (композитных) разрезов/профилей из фрагментов сцен-профилей, включенных в проект</a:t>
                      </a:r>
                      <a:endParaRPr lang="en-US" sz="1400" baseline="0" dirty="0">
                        <a:effectLst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Положение курсора на сцене-профиле синхронизировано с положением на карте и на других профилях и разрезах в вместе их пересечения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Отображение сцен-профилей в 3</a:t>
                      </a:r>
                      <a:r>
                        <a:rPr lang="en-US" sz="1400" baseline="0" dirty="0">
                          <a:effectLst/>
                        </a:rPr>
                        <a:t>D </a:t>
                      </a:r>
                      <a:r>
                        <a:rPr lang="ru-RU" sz="1400" baseline="0" dirty="0">
                          <a:effectLst/>
                        </a:rPr>
                        <a:t>сцене с возможностью динамического обновления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Большой набор утилит работы с разрезами (построение сечений по линии разреза, преобразование в реальные координаты, перевод векторных слоев в 3</a:t>
                      </a:r>
                      <a:r>
                        <a:rPr lang="en-US" sz="1400" baseline="0" dirty="0">
                          <a:effectLst/>
                        </a:rPr>
                        <a:t>D</a:t>
                      </a:r>
                      <a:r>
                        <a:rPr lang="ru-RU" sz="1400" baseline="0" dirty="0">
                          <a:effectLst/>
                        </a:rPr>
                        <a:t> геометрию и т.д.)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val="3441458155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55D5A6-8750-4A8C-BE1D-20B1D31F0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77" y="4922747"/>
            <a:ext cx="5092405" cy="1695608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арта,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1ED17CC-7F37-474F-AC41-199C04E625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3"/>
          <a:stretch/>
        </p:blipFill>
        <p:spPr>
          <a:xfrm>
            <a:off x="8975262" y="4883281"/>
            <a:ext cx="2708739" cy="1870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4" y="4815486"/>
            <a:ext cx="3153503" cy="193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53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1498601" y="117578"/>
            <a:ext cx="9537700" cy="538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Специализированные возможности ГИС </a:t>
            </a:r>
            <a:r>
              <a:rPr lang="en-US" sz="2400" b="1" dirty="0">
                <a:solidFill>
                  <a:schemeClr val="bg1"/>
                </a:solidFill>
              </a:rPr>
              <a:t>INTEGRO </a:t>
            </a:r>
            <a:r>
              <a:rPr lang="ru-RU" sz="2400" b="1" dirty="0">
                <a:solidFill>
                  <a:schemeClr val="bg1"/>
                </a:solidFill>
              </a:rPr>
              <a:t>по работе с трехмерными геолого-геофизическими данными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EE04FC6-27D6-4E21-A608-4FD19AFEA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811793"/>
              </p:ext>
            </p:extLst>
          </p:nvPr>
        </p:nvGraphicFramePr>
        <p:xfrm>
          <a:off x="443594" y="854077"/>
          <a:ext cx="11240407" cy="3223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276">
                  <a:extLst>
                    <a:ext uri="{9D8B030D-6E8A-4147-A177-3AD203B41FA5}">
                      <a16:colId xmlns:a16="http://schemas.microsoft.com/office/drawing/2014/main" val="645424092"/>
                    </a:ext>
                  </a:extLst>
                </a:gridCol>
                <a:gridCol w="2370480">
                  <a:extLst>
                    <a:ext uri="{9D8B030D-6E8A-4147-A177-3AD203B41FA5}">
                      <a16:colId xmlns:a16="http://schemas.microsoft.com/office/drawing/2014/main" val="2419298095"/>
                    </a:ext>
                  </a:extLst>
                </a:gridCol>
                <a:gridCol w="8502651">
                  <a:extLst>
                    <a:ext uri="{9D8B030D-6E8A-4147-A177-3AD203B41FA5}">
                      <a16:colId xmlns:a16="http://schemas.microsoft.com/office/drawing/2014/main" val="2179372017"/>
                    </a:ext>
                  </a:extLst>
                </a:gridCol>
              </a:tblGrid>
              <a:tr h="455422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6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ФУНКЦИОНАЛЬНЫЕ ВОЗМОЖНОСТИ</a:t>
                      </a: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val="2943561145"/>
                  </a:ext>
                </a:extLst>
              </a:tr>
              <a:tr h="13047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Работа с объемными и текстурными цифровыми моделями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59" marR="29259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</a:rPr>
                        <a:t>Визуализация осуществляется в </a:t>
                      </a:r>
                      <a:r>
                        <a:rPr lang="ru-RU" sz="1400" baseline="0" dirty="0">
                          <a:effectLst/>
                        </a:rPr>
                        <a:t>3</a:t>
                      </a:r>
                      <a:r>
                        <a:rPr lang="en-US" sz="1400" baseline="0" dirty="0">
                          <a:effectLst/>
                        </a:rPr>
                        <a:t>D </a:t>
                      </a:r>
                      <a:r>
                        <a:rPr lang="ru-RU" sz="1400" baseline="0" dirty="0">
                          <a:effectLst/>
                        </a:rPr>
                        <a:t>сцене с широкими возможностями отображения векторных, сеточных 2</a:t>
                      </a:r>
                      <a:r>
                        <a:rPr lang="en-US" sz="1400" baseline="0" dirty="0">
                          <a:effectLst/>
                        </a:rPr>
                        <a:t>D </a:t>
                      </a:r>
                      <a:r>
                        <a:rPr lang="ru-RU" sz="1400" baseline="0" dirty="0">
                          <a:effectLst/>
                        </a:rPr>
                        <a:t>и 3</a:t>
                      </a:r>
                      <a:r>
                        <a:rPr lang="en-US" sz="1400" baseline="0" dirty="0">
                          <a:effectLst/>
                        </a:rPr>
                        <a:t>D </a:t>
                      </a:r>
                      <a:r>
                        <a:rPr lang="ru-RU" sz="1400" baseline="0" dirty="0">
                          <a:effectLst/>
                        </a:rPr>
                        <a:t>объектов, базы скважин, профильных сцен, текстурных цифровых моделей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Синхронизация нескольких 3</a:t>
                      </a:r>
                      <a:r>
                        <a:rPr lang="en-US" sz="1400" baseline="0" dirty="0">
                          <a:effectLst/>
                        </a:rPr>
                        <a:t>D </a:t>
                      </a:r>
                      <a:r>
                        <a:rPr lang="ru-RU" sz="1400" baseline="0" dirty="0">
                          <a:effectLst/>
                        </a:rPr>
                        <a:t>сцен между собой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Построение слоистых, слоисто-блоковых, градиентных объемных моделей (кубов) на основе структурных поверхностей (сеть 2</a:t>
                      </a:r>
                      <a:r>
                        <a:rPr lang="en-US" sz="1400" baseline="0" dirty="0">
                          <a:effectLst/>
                        </a:rPr>
                        <a:t>D)</a:t>
                      </a:r>
                      <a:endParaRPr lang="ru-RU" sz="1400" baseline="0" dirty="0">
                        <a:effectLst/>
                      </a:endParaRP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Построение триангуляционных поверхностей (разломов) по векторным объектам на разных глубинных срезах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Редактирование объемных моделей, созданных на основе 2</a:t>
                      </a:r>
                      <a:r>
                        <a:rPr lang="en-US" sz="1400" baseline="0" dirty="0">
                          <a:effectLst/>
                        </a:rPr>
                        <a:t>D-</a:t>
                      </a:r>
                      <a:r>
                        <a:rPr lang="ru-RU" sz="1400" baseline="0" dirty="0">
                          <a:effectLst/>
                        </a:rPr>
                        <a:t>поверхностей в пределах локальной области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Формирование в пределах объемной модели (куба) локальных объектов с заданными свойствами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baseline="0" dirty="0">
                          <a:effectLst/>
                        </a:rPr>
                        <a:t>Геофизическое 3</a:t>
                      </a:r>
                      <a:r>
                        <a:rPr lang="en-US" sz="1400" baseline="0" dirty="0">
                          <a:effectLst/>
                        </a:rPr>
                        <a:t>D </a:t>
                      </a:r>
                      <a:r>
                        <a:rPr lang="ru-RU" sz="1400" baseline="0" dirty="0">
                          <a:effectLst/>
                        </a:rPr>
                        <a:t>моделирование (прямые и обратные задачи, монтажный метод)</a:t>
                      </a:r>
                    </a:p>
                  </a:txBody>
                  <a:tcPr marL="29259" marR="29259" marT="0" marB="0"/>
                </a:tc>
                <a:extLst>
                  <a:ext uri="{0D108BD9-81ED-4DB2-BD59-A6C34878D82A}">
                    <a16:rowId xmlns:a16="http://schemas.microsoft.com/office/drawing/2014/main" val="344145815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824" y="4190205"/>
            <a:ext cx="3012089" cy="2267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97" y="4190205"/>
            <a:ext cx="2861128" cy="2267589"/>
          </a:xfrm>
          <a:prstGeom prst="rect">
            <a:avLst/>
          </a:prstGeom>
        </p:spPr>
      </p:pic>
      <p:pic>
        <p:nvPicPr>
          <p:cNvPr id="9" name="Picture 2" descr="C:\DOC\2021\Статьи\НиГ\Замечания\Новые_рисунки\рис2_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1"/>
          <a:stretch/>
        </p:blipFill>
        <p:spPr bwMode="auto">
          <a:xfrm>
            <a:off x="104667" y="4190204"/>
            <a:ext cx="2988488" cy="226759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DOC\2021\Статьи\НиГ\Замечания\Новые_рисунки\рис2_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27" y="4190204"/>
            <a:ext cx="2781876" cy="228001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4644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8343873" y="1182284"/>
            <a:ext cx="3684233" cy="2729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>
                <a:solidFill>
                  <a:schemeClr val="bg1"/>
                </a:solidFill>
              </a:rPr>
              <a:t>Реализована на </a:t>
            </a:r>
            <a:r>
              <a:rPr lang="en-US" sz="1600" b="1" i="1" dirty="0">
                <a:solidFill>
                  <a:schemeClr val="bg1"/>
                </a:solidFill>
              </a:rPr>
              <a:t>SQLite</a:t>
            </a:r>
            <a:r>
              <a:rPr lang="ru-RU" sz="1600" b="1" i="1" dirty="0">
                <a:solidFill>
                  <a:schemeClr val="bg1"/>
                </a:solidFill>
              </a:rPr>
              <a:t>, не требует специальной установки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>
                <a:solidFill>
                  <a:schemeClr val="bg1"/>
                </a:solidFill>
              </a:rPr>
              <a:t>Структура базы ориентирована на структуру полевой базы </a:t>
            </a:r>
            <a:r>
              <a:rPr lang="en-US" sz="1600" b="1" i="1" dirty="0">
                <a:solidFill>
                  <a:schemeClr val="bg1"/>
                </a:solidFill>
              </a:rPr>
              <a:t>SHERPA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>
                <a:solidFill>
                  <a:schemeClr val="bg1"/>
                </a:solidFill>
              </a:rPr>
              <a:t>Менеджер первичной информации позволяет: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5D4E99FA-E50D-4F96-8E07-EB16E1128707}"/>
              </a:ext>
            </a:extLst>
          </p:cNvPr>
          <p:cNvSpPr txBox="1">
            <a:spLocks/>
          </p:cNvSpPr>
          <p:nvPr/>
        </p:nvSpPr>
        <p:spPr>
          <a:xfrm>
            <a:off x="8529165" y="3664115"/>
            <a:ext cx="3481186" cy="3230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/>
              <a:t>Осуществлять импорт из базы </a:t>
            </a:r>
            <a:r>
              <a:rPr lang="en-US" sz="1600" b="1" i="1" dirty="0"/>
              <a:t>SHERPA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/>
              <a:t>Редактировать/заводить информацию о маршрутах, точках и интервалах наблюдения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/>
              <a:t>Выносить данные из базы на карту в специализированные слои с использованием запросов</a:t>
            </a:r>
          </a:p>
          <a:p>
            <a:pPr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ru-RU" sz="1600" b="1" i="1" dirty="0"/>
              <a:t>Получать информацию из  базы от объекта на карте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537581" y="135230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База первичной полевой документации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165"/>
            <a:ext cx="4521258" cy="47143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75" y="1457342"/>
            <a:ext cx="5070298" cy="528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60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778" y="0"/>
            <a:ext cx="910223" cy="910222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F47E9CA1-E242-4252-8164-AC7F70ACF120}"/>
              </a:ext>
            </a:extLst>
          </p:cNvPr>
          <p:cNvSpPr txBox="1">
            <a:spLocks/>
          </p:cNvSpPr>
          <p:nvPr/>
        </p:nvSpPr>
        <p:spPr>
          <a:xfrm>
            <a:off x="537581" y="135230"/>
            <a:ext cx="10274300" cy="53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База первичной полевой документации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9" y="681279"/>
            <a:ext cx="3000065" cy="25185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13" y="2601137"/>
            <a:ext cx="3000065" cy="25185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637" y="4204197"/>
            <a:ext cx="3000065" cy="2518573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B047D29-8302-40B4-9DE4-6B5124326B38}"/>
              </a:ext>
            </a:extLst>
          </p:cNvPr>
          <p:cNvGrpSpPr/>
          <p:nvPr/>
        </p:nvGrpSpPr>
        <p:grpSpPr>
          <a:xfrm>
            <a:off x="1871154" y="661386"/>
            <a:ext cx="5748746" cy="5994312"/>
            <a:chOff x="1667982" y="694892"/>
            <a:chExt cx="5748746" cy="599431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982" y="694892"/>
              <a:ext cx="5748746" cy="599431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379" y="2445242"/>
              <a:ext cx="4405349" cy="3698317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AAD624E5-C3AE-411E-9368-0C1BD2BA08CB}"/>
                </a:ext>
              </a:extLst>
            </p:cNvPr>
            <p:cNvSpPr/>
            <p:nvPr/>
          </p:nvSpPr>
          <p:spPr>
            <a:xfrm>
              <a:off x="3382392" y="1990543"/>
              <a:ext cx="328474" cy="3354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B63A61-CC7B-490F-BC0F-C0CDF7688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8" y="731257"/>
            <a:ext cx="2794795" cy="3831685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D3E5E24-C7B3-400B-8967-E57D12EE1457}"/>
              </a:ext>
            </a:extLst>
          </p:cNvPr>
          <p:cNvGrpSpPr/>
          <p:nvPr/>
        </p:nvGrpSpPr>
        <p:grpSpPr>
          <a:xfrm>
            <a:off x="138081" y="4764232"/>
            <a:ext cx="2790032" cy="1999752"/>
            <a:chOff x="138081" y="4764232"/>
            <a:chExt cx="2790032" cy="199975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8F46108-EAB4-4731-8C75-BE99EDB75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81" y="4764232"/>
              <a:ext cx="2790032" cy="1999752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4511751-AFA2-4141-A51D-51812510B4EC}"/>
                </a:ext>
              </a:extLst>
            </p:cNvPr>
            <p:cNvSpPr/>
            <p:nvPr/>
          </p:nvSpPr>
          <p:spPr>
            <a:xfrm>
              <a:off x="337298" y="5717219"/>
              <a:ext cx="1917630" cy="4793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82431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98227F44-93F3-4CE5-85D4-028ED53D1915}"/>
              </a:ext>
            </a:extLst>
          </p:cNvPr>
          <p:cNvSpPr txBox="1">
            <a:spLocks/>
          </p:cNvSpPr>
          <p:nvPr/>
        </p:nvSpPr>
        <p:spPr>
          <a:xfrm>
            <a:off x="756968" y="5618566"/>
            <a:ext cx="5014658" cy="11134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Слой «линии профилей» используется для:</a:t>
            </a:r>
          </a:p>
          <a:p>
            <a:r>
              <a:rPr lang="ru-RU" sz="1600" dirty="0"/>
              <a:t>построения композитных профилей/разрезов</a:t>
            </a:r>
          </a:p>
          <a:p>
            <a:r>
              <a:rPr lang="ru-RU" sz="1600" dirty="0"/>
              <a:t> построения сечений (заготовок разрезов)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508115DD-78EC-4E2A-ACBD-2FE53CFA6BB5}"/>
              </a:ext>
            </a:extLst>
          </p:cNvPr>
          <p:cNvSpPr txBox="1">
            <a:spLocks/>
          </p:cNvSpPr>
          <p:nvPr/>
        </p:nvSpPr>
        <p:spPr>
          <a:xfrm>
            <a:off x="6222374" y="769191"/>
            <a:ext cx="5777316" cy="54981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chemeClr val="bg1"/>
                </a:solidFill>
              </a:rPr>
              <a:t>Слой «линии профилей» создается на основе линий, к которым привязаны сцены-профили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0" y="1365635"/>
            <a:ext cx="2089963" cy="3613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87" y="1349960"/>
            <a:ext cx="3791821" cy="2058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87" y="3472857"/>
            <a:ext cx="3791822" cy="20226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74" y="3086963"/>
            <a:ext cx="3580251" cy="3637627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508115DD-78EC-4E2A-ACBD-2FE53CFA6BB5}"/>
              </a:ext>
            </a:extLst>
          </p:cNvPr>
          <p:cNvSpPr txBox="1">
            <a:spLocks/>
          </p:cNvSpPr>
          <p:nvPr/>
        </p:nvSpPr>
        <p:spPr>
          <a:xfrm>
            <a:off x="9841213" y="4699879"/>
            <a:ext cx="2243707" cy="17339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/>
              <a:t>Инструменты слоя позволяют набрать композитный профиль и определить его направление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508115DD-78EC-4E2A-ACBD-2FE53CFA6BB5}"/>
              </a:ext>
            </a:extLst>
          </p:cNvPr>
          <p:cNvSpPr txBox="1">
            <a:spLocks/>
          </p:cNvSpPr>
          <p:nvPr/>
        </p:nvSpPr>
        <p:spPr>
          <a:xfrm>
            <a:off x="2495076" y="764436"/>
            <a:ext cx="3481643" cy="4816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chemeClr val="bg1"/>
                </a:solidFill>
              </a:rPr>
              <a:t>Отдельные сцены-профили 2</a:t>
            </a:r>
            <a:r>
              <a:rPr lang="en-US" sz="1600" b="1" dirty="0">
                <a:solidFill>
                  <a:schemeClr val="bg1"/>
                </a:solidFill>
              </a:rPr>
              <a:t>D</a:t>
            </a:r>
            <a:r>
              <a:rPr lang="ru-RU" sz="1600" b="1" dirty="0">
                <a:solidFill>
                  <a:schemeClr val="bg1"/>
                </a:solidFill>
              </a:rPr>
              <a:t> проекта </a:t>
            </a:r>
            <a:r>
              <a:rPr lang="en-US" sz="1600" b="1" dirty="0">
                <a:solidFill>
                  <a:schemeClr val="bg1"/>
                </a:solidFill>
              </a:rPr>
              <a:t>INTEGRO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508115DD-78EC-4E2A-ACBD-2FE53CFA6BB5}"/>
              </a:ext>
            </a:extLst>
          </p:cNvPr>
          <p:cNvSpPr txBox="1">
            <a:spLocks/>
          </p:cNvSpPr>
          <p:nvPr/>
        </p:nvSpPr>
        <p:spPr>
          <a:xfrm>
            <a:off x="-25160" y="752946"/>
            <a:ext cx="2520236" cy="48162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chemeClr val="bg1"/>
                </a:solidFill>
              </a:rPr>
              <a:t>Фрагмент проекта </a:t>
            </a:r>
            <a:r>
              <a:rPr lang="en-US" sz="1600" b="1" dirty="0">
                <a:solidFill>
                  <a:schemeClr val="bg1"/>
                </a:solidFill>
              </a:rPr>
              <a:t>INTEGRO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6655555" y="1528275"/>
            <a:ext cx="2891694" cy="1450618"/>
            <a:chOff x="6361363" y="1357088"/>
            <a:chExt cx="2891694" cy="145061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363" y="1357088"/>
              <a:ext cx="2891694" cy="1450618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6442745" y="1728132"/>
              <a:ext cx="2592198" cy="2348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169" y="1539433"/>
            <a:ext cx="1931068" cy="229813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10253373" y="4256096"/>
            <a:ext cx="1067629" cy="312926"/>
            <a:chOff x="10253373" y="4256096"/>
            <a:chExt cx="1067629" cy="31292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373" y="4256096"/>
              <a:ext cx="1067629" cy="312926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10253373" y="4256096"/>
              <a:ext cx="270070" cy="3129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84163B6F-FB1C-49EC-9DED-B8085C6D8977}"/>
              </a:ext>
            </a:extLst>
          </p:cNvPr>
          <p:cNvSpPr txBox="1">
            <a:spLocks/>
          </p:cNvSpPr>
          <p:nvPr/>
        </p:nvSpPr>
        <p:spPr>
          <a:xfrm>
            <a:off x="961571" y="184241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Построение составных (композитных) профилей и разрезов</a:t>
            </a:r>
          </a:p>
        </p:txBody>
      </p:sp>
    </p:spTree>
    <p:extLst>
      <p:ext uri="{BB962C8B-B14F-4D97-AF65-F5344CB8AC3E}">
        <p14:creationId xmlns:p14="http://schemas.microsoft.com/office/powerpoint/2010/main" val="3424256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84163B6F-FB1C-49EC-9DED-B8085C6D8977}"/>
              </a:ext>
            </a:extLst>
          </p:cNvPr>
          <p:cNvSpPr txBox="1">
            <a:spLocks/>
          </p:cNvSpPr>
          <p:nvPr/>
        </p:nvSpPr>
        <p:spPr>
          <a:xfrm>
            <a:off x="961570" y="144105"/>
            <a:ext cx="10642600" cy="521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Построение составных (композитных) профилей и разрезов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72" y="3703247"/>
            <a:ext cx="6977848" cy="2901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734" y="665497"/>
            <a:ext cx="7225591" cy="29354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71" y="592919"/>
            <a:ext cx="3021231" cy="30762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28" y="3703247"/>
            <a:ext cx="3064879" cy="3120662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722A346E-4EE4-4346-8DEF-04E1AB47450F}"/>
              </a:ext>
            </a:extLst>
          </p:cNvPr>
          <p:cNvSpPr txBox="1">
            <a:spLocks/>
          </p:cNvSpPr>
          <p:nvPr/>
        </p:nvSpPr>
        <p:spPr>
          <a:xfrm>
            <a:off x="91559" y="3980163"/>
            <a:ext cx="1740023" cy="244726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/>
              <a:t>Композитные геологические разрезы по листу </a:t>
            </a:r>
            <a:r>
              <a:rPr lang="en-US" sz="1600" dirty="0"/>
              <a:t>N-39</a:t>
            </a:r>
            <a:r>
              <a:rPr lang="ru-RU" sz="1600" dirty="0"/>
              <a:t>, составленные из фрагментов геологических разрезов карт масштаба 1:200000 </a:t>
            </a:r>
          </a:p>
        </p:txBody>
      </p:sp>
    </p:spTree>
    <p:extLst>
      <p:ext uri="{BB962C8B-B14F-4D97-AF65-F5344CB8AC3E}">
        <p14:creationId xmlns:p14="http://schemas.microsoft.com/office/powerpoint/2010/main" val="619572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12883</TotalTime>
  <Words>1439</Words>
  <Application>Microsoft Office PowerPoint</Application>
  <PresentationFormat>Широкоэкранный</PresentationFormat>
  <Paragraphs>182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Georgia</vt:lpstr>
      <vt:lpstr>Trebuchet MS</vt:lpstr>
      <vt:lpstr>Wingdings</vt:lpstr>
      <vt:lpstr>Wingdings 2</vt:lpstr>
      <vt:lpstr>Городская</vt:lpstr>
      <vt:lpstr>Возможности программно-технологического комплекса ГИС INTEGRO при решении задач геологического картопостроения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Составление и оформление ГГК с использованием ГИС Интегро</dc:title>
  <dc:creator>video</dc:creator>
  <cp:lastModifiedBy>video</cp:lastModifiedBy>
  <cp:revision>141</cp:revision>
  <cp:lastPrinted>2022-04-15T09:23:21Z</cp:lastPrinted>
  <dcterms:created xsi:type="dcterms:W3CDTF">2019-04-24T20:04:27Z</dcterms:created>
  <dcterms:modified xsi:type="dcterms:W3CDTF">2022-04-20T08:20:59Z</dcterms:modified>
</cp:coreProperties>
</file>