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</p:sldMasterIdLst>
  <p:notesMasterIdLst>
    <p:notesMasterId r:id="rId32"/>
  </p:notesMasterIdLst>
  <p:sldIdLst>
    <p:sldId id="256" r:id="rId3"/>
    <p:sldId id="351" r:id="rId4"/>
    <p:sldId id="265" r:id="rId5"/>
    <p:sldId id="355" r:id="rId6"/>
    <p:sldId id="276" r:id="rId7"/>
    <p:sldId id="356" r:id="rId8"/>
    <p:sldId id="357" r:id="rId9"/>
    <p:sldId id="358" r:id="rId10"/>
    <p:sldId id="283" r:id="rId11"/>
    <p:sldId id="352" r:id="rId12"/>
    <p:sldId id="359" r:id="rId13"/>
    <p:sldId id="286" r:id="rId14"/>
    <p:sldId id="347" r:id="rId15"/>
    <p:sldId id="348" r:id="rId16"/>
    <p:sldId id="301" r:id="rId17"/>
    <p:sldId id="337" r:id="rId18"/>
    <p:sldId id="338" r:id="rId19"/>
    <p:sldId id="339" r:id="rId20"/>
    <p:sldId id="340" r:id="rId21"/>
    <p:sldId id="346" r:id="rId22"/>
    <p:sldId id="342" r:id="rId23"/>
    <p:sldId id="349" r:id="rId24"/>
    <p:sldId id="361" r:id="rId25"/>
    <p:sldId id="353" r:id="rId26"/>
    <p:sldId id="362" r:id="rId27"/>
    <p:sldId id="366" r:id="rId28"/>
    <p:sldId id="365" r:id="rId29"/>
    <p:sldId id="334" r:id="rId30"/>
    <p:sldId id="322" r:id="rId31"/>
  </p:sldIdLst>
  <p:sldSz cx="9144000" cy="6858000" type="screen4x3"/>
  <p:notesSz cx="67183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FF99"/>
    <a:srgbClr val="FAF4DA"/>
    <a:srgbClr val="6600CC"/>
    <a:srgbClr val="0099CC"/>
    <a:srgbClr val="0099FF"/>
    <a:srgbClr val="CC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5" autoAdjust="0"/>
    <p:restoredTop sz="86416" autoAdjust="0"/>
  </p:normalViewPr>
  <p:slideViewPr>
    <p:cSldViewPr snapToGrid="0">
      <p:cViewPr varScale="1">
        <p:scale>
          <a:sx n="46" d="100"/>
          <a:sy n="46" d="100"/>
        </p:scale>
        <p:origin x="1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1475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9" y="1"/>
            <a:ext cx="2911475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pPr>
              <a:defRPr/>
            </a:pPr>
            <a:fld id="{215C877A-B0AA-48A6-B7C8-01F0175BA844}" type="datetimeFigureOut">
              <a:rPr lang="ru-RU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4" y="4687889"/>
            <a:ext cx="5375275" cy="44402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601"/>
            <a:ext cx="2911475" cy="493713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9" y="9372601"/>
            <a:ext cx="2911475" cy="493713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F94FE3B7-5C27-4743-864C-BD235246C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26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2175" y="739775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FE3B7-5C27-4743-864C-BD235246C80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4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FE3B7-5C27-4743-864C-BD235246C80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FE3B7-5C27-4743-864C-BD235246C80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3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FE3B7-5C27-4743-864C-BD235246C80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3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FE3B7-5C27-4743-864C-BD235246C80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FE3B7-5C27-4743-864C-BD235246C80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0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FE3B7-5C27-4743-864C-BD235246C80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4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AE9E1-E3C9-4D58-BA24-FA9C7A925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1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1E51D-A328-4C32-BCAB-43794DAB0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B2FF7-9DE4-4E30-B590-B6ADE67D0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1654C-436F-47E3-AD76-983549D35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643B4B-C190-4F2C-AA5E-8A59111C8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58312-E0AA-4F62-9B58-C03473C5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A94C0-BC5E-4681-8576-1E409F52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55884-841B-459A-B94B-2217305B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79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C1BE0-C6C5-448A-A1E4-FBD25C64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8A850E-F946-442F-837A-A2EEE9ACD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307E9-F7E1-4DD2-9FF1-30C11A77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34DC1-044F-4760-9021-847874C3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0F607-B22E-40AE-96B4-5CE08A74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8CD55-6693-44ED-A117-38CA860B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1DB1C8-54DE-4078-8F34-FEAC224CF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F9C7B-1956-44E2-8D1E-74F9612B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99324-5618-4C7D-8581-74AB4773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09363-4C73-4F76-8F90-3DE0819D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61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27175-4FB5-4165-B7EA-2F2BD5DA1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6EDA2-0D0C-46C9-86D7-53D00F4CB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49CF37-FC70-4DB1-8770-B1B0845D9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0C12B3-7F72-46A5-B648-71415DBB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BC1F1D-B566-403C-9D69-1DD1B15D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14E9EA-82EC-4A13-B946-D176F75C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4DA6D-D68C-4223-AC85-37EE6DE1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6B5909-CCB0-4710-9D1D-95E5CC32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14FBC2-307E-4F1F-A002-22EDF8F18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D56A00-971E-4B67-80A5-AE66EA01B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26F051-87A2-45E1-B780-B5D4E54D4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AEE2D5-165E-4AB3-A298-9A4BE336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B551A9-76F8-4537-B3F9-F40D573F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2D4B53-2203-45AF-A420-C4E49401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91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01B99-2BF8-49EB-BA40-6A0DFA04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ED73FE-2E7B-4487-B177-B90A96E5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4ED181-4866-4D8A-BECF-A1CC4546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813BA0-DDB1-4062-83C3-46D6CCE7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9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096612-339D-44D7-8A60-492A3D76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2ECA49-C1C9-4512-8290-501DB843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C7CEC-A962-4458-B01C-226AF159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27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8D65-6633-4604-ADAF-7D1F33D2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F4E3C-BF05-4E74-805C-74F977A9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B8301D-AF4E-48DF-A1E0-98F153340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1FA85-CF51-4EFB-85EE-557D499A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BA0EF5-3025-4AF5-8A95-17B2911D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2DBA69-9654-4791-A3EA-742E32E7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9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AF75A-2D5A-4CCA-9B93-468401718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59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8221F-0786-493C-A1E3-BB0CD7CB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776A61-0649-40E4-8379-71EA2F3B2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B5BA32-06FE-4070-8C68-46C564584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B79D17-7B57-4C55-9DC0-E326EEDE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3056DA-C84A-4131-879D-2B2E22701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2BB6E1-7170-46BA-91D9-B9746E9F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7A840-112E-4788-A986-79E03F10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E77F29-A229-4E27-83D2-6F3DD6C8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3E473-2323-4185-A59E-FC670B56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A8E98-2969-4C3F-8276-4FF516E2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A6F33-DB01-49FC-BB6C-C194C16D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97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8393FB-E545-4C63-AD52-D3525E26B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5BD730-E6B4-4D93-A706-A6C7A823A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32AEB0-42DA-4772-B4DF-9CFFBDCE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9FF81-6295-4163-84F7-09F99503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D096-1B4B-4C48-9F7B-820FA70A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0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A5BE-E824-4D8F-9062-85E1B0DBF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8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811B6-027F-4650-BE19-89526FB32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AAFAE-16C2-4F6F-9E80-6F4CC3C11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2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BE435-5153-4301-9883-09EB84F30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8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5875-6219-4196-9E7A-E84C4AACE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0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C453-1561-408A-A284-4916B839C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2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FBA7-1A1F-4DE1-B350-931519F8C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5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A294E4-975F-4B46-9006-AB61891481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B8773-34D5-4F0A-8D87-570E7993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EE27E4-5088-4451-B660-2B7CAF6AA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F36FC-61BF-43E9-9CB1-A7A0DEF8E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83473-97DE-45C0-B167-8A4561861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5C57C-A654-48E0-82C5-3A108195B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4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47" name="Rectangle 4"/>
          <p:cNvSpPr>
            <a:spLocks noChangeArrowheads="1"/>
          </p:cNvSpPr>
          <p:nvPr/>
        </p:nvSpPr>
        <p:spPr bwMode="auto">
          <a:xfrm rot="16200000">
            <a:off x="6519862" y="2614613"/>
            <a:ext cx="4562477" cy="685802"/>
          </a:xfrm>
          <a:prstGeom prst="rect">
            <a:avLst/>
          </a:prstGeom>
          <a:gradFill rotWithShape="1">
            <a:gsLst>
              <a:gs pos="67000">
                <a:srgbClr val="3896D0"/>
              </a:gs>
              <a:gs pos="85000">
                <a:srgbClr val="A1C9EA"/>
              </a:gs>
              <a:gs pos="0">
                <a:srgbClr val="3F91D5"/>
              </a:gs>
              <a:gs pos="100000">
                <a:schemeClr val="bg1">
                  <a:alpha val="43999"/>
                </a:schemeClr>
              </a:gs>
            </a:gsLst>
            <a:lin ang="108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68127" y="965200"/>
            <a:ext cx="4575175" cy="457517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83000">
                <a:srgbClr val="C0E0F6"/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7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58" y="1853410"/>
            <a:ext cx="34575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3970420" y="1905506"/>
            <a:ext cx="4122821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Отечественная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система ГИС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«INTEGRO».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Возможности </a:t>
            </a:r>
            <a:r>
              <a:rPr lang="ru-RU" sz="2400" b="1" dirty="0" smtClean="0">
                <a:solidFill>
                  <a:srgbClr val="002060"/>
                </a:solidFill>
              </a:rPr>
              <a:t>использования </a:t>
            </a:r>
            <a:r>
              <a:rPr lang="ru-RU" sz="2400" b="1" dirty="0">
                <a:solidFill>
                  <a:srgbClr val="002060"/>
                </a:solidFill>
              </a:rPr>
              <a:t>в решении задач геологического изучения </a:t>
            </a:r>
            <a:r>
              <a:rPr lang="ru-RU" sz="2400" b="1" dirty="0" smtClean="0">
                <a:solidFill>
                  <a:srgbClr val="002060"/>
                </a:solidFill>
              </a:rPr>
              <a:t>недр, </a:t>
            </a:r>
            <a:r>
              <a:rPr lang="ru-RU" sz="2400" b="1" dirty="0">
                <a:solidFill>
                  <a:srgbClr val="002060"/>
                </a:solidFill>
              </a:rPr>
              <a:t>перспективы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развития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1428" y="4274457"/>
            <a:ext cx="2214694" cy="1640114"/>
          </a:xfrm>
          <a:prstGeom prst="roundRect">
            <a:avLst>
              <a:gd name="adj" fmla="val 4565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-1" y="5973087"/>
            <a:ext cx="9144001" cy="884919"/>
          </a:xfrm>
          <a:prstGeom prst="rect">
            <a:avLst/>
          </a:prstGeom>
          <a:gradFill rotWithShape="1">
            <a:gsLst>
              <a:gs pos="67000">
                <a:srgbClr val="3896D0"/>
              </a:gs>
              <a:gs pos="85000">
                <a:srgbClr val="A1C9EA"/>
              </a:gs>
              <a:gs pos="0">
                <a:srgbClr val="3F91D5"/>
              </a:gs>
              <a:gs pos="100000">
                <a:schemeClr val="bg1">
                  <a:alpha val="43999"/>
                </a:schemeClr>
              </a:gs>
            </a:gsLst>
            <a:lin ang="108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2067" name="Группа 19"/>
          <p:cNvGrpSpPr>
            <a:grpSpLocks/>
          </p:cNvGrpSpPr>
          <p:nvPr/>
        </p:nvGrpSpPr>
        <p:grpSpPr bwMode="auto">
          <a:xfrm>
            <a:off x="327027" y="3238500"/>
            <a:ext cx="1792288" cy="1000125"/>
            <a:chOff x="841829" y="464457"/>
            <a:chExt cx="3483585" cy="1945887"/>
          </a:xfrm>
        </p:grpSpPr>
        <p:sp>
          <p:nvSpPr>
            <p:cNvPr id="21" name="Полилиния 20"/>
            <p:cNvSpPr/>
            <p:nvPr/>
          </p:nvSpPr>
          <p:spPr>
            <a:xfrm>
              <a:off x="878856" y="507699"/>
              <a:ext cx="1761849" cy="1822339"/>
            </a:xfrm>
            <a:custGeom>
              <a:avLst/>
              <a:gdLst>
                <a:gd name="connsiteX0" fmla="*/ 0 w 1763486"/>
                <a:gd name="connsiteY0" fmla="*/ 0 h 1821543"/>
                <a:gd name="connsiteX1" fmla="*/ 79829 w 1763486"/>
                <a:gd name="connsiteY1" fmla="*/ 50800 h 1821543"/>
                <a:gd name="connsiteX2" fmla="*/ 101600 w 1763486"/>
                <a:gd name="connsiteY2" fmla="*/ 65314 h 1821543"/>
                <a:gd name="connsiteX3" fmla="*/ 116115 w 1763486"/>
                <a:gd name="connsiteY3" fmla="*/ 79829 h 1821543"/>
                <a:gd name="connsiteX4" fmla="*/ 145143 w 1763486"/>
                <a:gd name="connsiteY4" fmla="*/ 123371 h 1821543"/>
                <a:gd name="connsiteX5" fmla="*/ 159657 w 1763486"/>
                <a:gd name="connsiteY5" fmla="*/ 137886 h 1821543"/>
                <a:gd name="connsiteX6" fmla="*/ 203200 w 1763486"/>
                <a:gd name="connsiteY6" fmla="*/ 203200 h 1821543"/>
                <a:gd name="connsiteX7" fmla="*/ 217715 w 1763486"/>
                <a:gd name="connsiteY7" fmla="*/ 224971 h 1821543"/>
                <a:gd name="connsiteX8" fmla="*/ 224972 w 1763486"/>
                <a:gd name="connsiteY8" fmla="*/ 246743 h 1821543"/>
                <a:gd name="connsiteX9" fmla="*/ 239486 w 1763486"/>
                <a:gd name="connsiteY9" fmla="*/ 268514 h 1821543"/>
                <a:gd name="connsiteX10" fmla="*/ 254000 w 1763486"/>
                <a:gd name="connsiteY10" fmla="*/ 312057 h 1821543"/>
                <a:gd name="connsiteX11" fmla="*/ 261257 w 1763486"/>
                <a:gd name="connsiteY11" fmla="*/ 333829 h 1821543"/>
                <a:gd name="connsiteX12" fmla="*/ 268515 w 1763486"/>
                <a:gd name="connsiteY12" fmla="*/ 355600 h 1821543"/>
                <a:gd name="connsiteX13" fmla="*/ 275772 w 1763486"/>
                <a:gd name="connsiteY13" fmla="*/ 399143 h 1821543"/>
                <a:gd name="connsiteX14" fmla="*/ 268515 w 1763486"/>
                <a:gd name="connsiteY14" fmla="*/ 566057 h 1821543"/>
                <a:gd name="connsiteX15" fmla="*/ 261257 w 1763486"/>
                <a:gd name="connsiteY15" fmla="*/ 609600 h 1821543"/>
                <a:gd name="connsiteX16" fmla="*/ 254000 w 1763486"/>
                <a:gd name="connsiteY16" fmla="*/ 660400 h 1821543"/>
                <a:gd name="connsiteX17" fmla="*/ 239486 w 1763486"/>
                <a:gd name="connsiteY17" fmla="*/ 747486 h 1821543"/>
                <a:gd name="connsiteX18" fmla="*/ 232229 w 1763486"/>
                <a:gd name="connsiteY18" fmla="*/ 791029 h 1821543"/>
                <a:gd name="connsiteX19" fmla="*/ 239486 w 1763486"/>
                <a:gd name="connsiteY19" fmla="*/ 994229 h 1821543"/>
                <a:gd name="connsiteX20" fmla="*/ 261257 w 1763486"/>
                <a:gd name="connsiteY20" fmla="*/ 1103086 h 1821543"/>
                <a:gd name="connsiteX21" fmla="*/ 283029 w 1763486"/>
                <a:gd name="connsiteY21" fmla="*/ 1175657 h 1821543"/>
                <a:gd name="connsiteX22" fmla="*/ 297543 w 1763486"/>
                <a:gd name="connsiteY22" fmla="*/ 1219200 h 1821543"/>
                <a:gd name="connsiteX23" fmla="*/ 312057 w 1763486"/>
                <a:gd name="connsiteY23" fmla="*/ 1248229 h 1821543"/>
                <a:gd name="connsiteX24" fmla="*/ 319315 w 1763486"/>
                <a:gd name="connsiteY24" fmla="*/ 1270000 h 1821543"/>
                <a:gd name="connsiteX25" fmla="*/ 362857 w 1763486"/>
                <a:gd name="connsiteY25" fmla="*/ 1335314 h 1821543"/>
                <a:gd name="connsiteX26" fmla="*/ 391886 w 1763486"/>
                <a:gd name="connsiteY26" fmla="*/ 1378857 h 1821543"/>
                <a:gd name="connsiteX27" fmla="*/ 406400 w 1763486"/>
                <a:gd name="connsiteY27" fmla="*/ 1400629 h 1821543"/>
                <a:gd name="connsiteX28" fmla="*/ 442686 w 1763486"/>
                <a:gd name="connsiteY28" fmla="*/ 1436914 h 1821543"/>
                <a:gd name="connsiteX29" fmla="*/ 457200 w 1763486"/>
                <a:gd name="connsiteY29" fmla="*/ 1451429 h 1821543"/>
                <a:gd name="connsiteX30" fmla="*/ 478972 w 1763486"/>
                <a:gd name="connsiteY30" fmla="*/ 1458686 h 1821543"/>
                <a:gd name="connsiteX31" fmla="*/ 522515 w 1763486"/>
                <a:gd name="connsiteY31" fmla="*/ 1487714 h 1821543"/>
                <a:gd name="connsiteX32" fmla="*/ 566057 w 1763486"/>
                <a:gd name="connsiteY32" fmla="*/ 1502229 h 1821543"/>
                <a:gd name="connsiteX33" fmla="*/ 587829 w 1763486"/>
                <a:gd name="connsiteY33" fmla="*/ 1509486 h 1821543"/>
                <a:gd name="connsiteX34" fmla="*/ 674915 w 1763486"/>
                <a:gd name="connsiteY34" fmla="*/ 1524000 h 1821543"/>
                <a:gd name="connsiteX35" fmla="*/ 870857 w 1763486"/>
                <a:gd name="connsiteY35" fmla="*/ 1531257 h 1821543"/>
                <a:gd name="connsiteX36" fmla="*/ 1052286 w 1763486"/>
                <a:gd name="connsiteY36" fmla="*/ 1545771 h 1821543"/>
                <a:gd name="connsiteX37" fmla="*/ 1132115 w 1763486"/>
                <a:gd name="connsiteY37" fmla="*/ 1560286 h 1821543"/>
                <a:gd name="connsiteX38" fmla="*/ 1204686 w 1763486"/>
                <a:gd name="connsiteY38" fmla="*/ 1574800 h 1821543"/>
                <a:gd name="connsiteX39" fmla="*/ 1255486 w 1763486"/>
                <a:gd name="connsiteY39" fmla="*/ 1589314 h 1821543"/>
                <a:gd name="connsiteX40" fmla="*/ 1284515 w 1763486"/>
                <a:gd name="connsiteY40" fmla="*/ 1596571 h 1821543"/>
                <a:gd name="connsiteX41" fmla="*/ 1349829 w 1763486"/>
                <a:gd name="connsiteY41" fmla="*/ 1618343 h 1821543"/>
                <a:gd name="connsiteX42" fmla="*/ 1371600 w 1763486"/>
                <a:gd name="connsiteY42" fmla="*/ 1625600 h 1821543"/>
                <a:gd name="connsiteX43" fmla="*/ 1393372 w 1763486"/>
                <a:gd name="connsiteY43" fmla="*/ 1632857 h 1821543"/>
                <a:gd name="connsiteX44" fmla="*/ 1415143 w 1763486"/>
                <a:gd name="connsiteY44" fmla="*/ 1647371 h 1821543"/>
                <a:gd name="connsiteX45" fmla="*/ 1458686 w 1763486"/>
                <a:gd name="connsiteY45" fmla="*/ 1661886 h 1821543"/>
                <a:gd name="connsiteX46" fmla="*/ 1502229 w 1763486"/>
                <a:gd name="connsiteY46" fmla="*/ 1683657 h 1821543"/>
                <a:gd name="connsiteX47" fmla="*/ 1545772 w 1763486"/>
                <a:gd name="connsiteY47" fmla="*/ 1712686 h 1821543"/>
                <a:gd name="connsiteX48" fmla="*/ 1567543 w 1763486"/>
                <a:gd name="connsiteY48" fmla="*/ 1719943 h 1821543"/>
                <a:gd name="connsiteX49" fmla="*/ 1611086 w 1763486"/>
                <a:gd name="connsiteY49" fmla="*/ 1741714 h 1821543"/>
                <a:gd name="connsiteX50" fmla="*/ 1683657 w 1763486"/>
                <a:gd name="connsiteY50" fmla="*/ 1785257 h 1821543"/>
                <a:gd name="connsiteX51" fmla="*/ 1705429 w 1763486"/>
                <a:gd name="connsiteY51" fmla="*/ 1799771 h 1821543"/>
                <a:gd name="connsiteX52" fmla="*/ 1734457 w 1763486"/>
                <a:gd name="connsiteY52" fmla="*/ 1814286 h 1821543"/>
                <a:gd name="connsiteX53" fmla="*/ 1763486 w 1763486"/>
                <a:gd name="connsiteY53" fmla="*/ 1821543 h 182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63486" h="1821543">
                  <a:moveTo>
                    <a:pt x="0" y="0"/>
                  </a:moveTo>
                  <a:cubicBezTo>
                    <a:pt x="51246" y="30747"/>
                    <a:pt x="24548" y="13945"/>
                    <a:pt x="79829" y="50800"/>
                  </a:cubicBezTo>
                  <a:cubicBezTo>
                    <a:pt x="87086" y="55638"/>
                    <a:pt x="95433" y="59147"/>
                    <a:pt x="101600" y="65314"/>
                  </a:cubicBezTo>
                  <a:cubicBezTo>
                    <a:pt x="106438" y="70152"/>
                    <a:pt x="112010" y="74355"/>
                    <a:pt x="116115" y="79829"/>
                  </a:cubicBezTo>
                  <a:cubicBezTo>
                    <a:pt x="126581" y="93784"/>
                    <a:pt x="132809" y="111036"/>
                    <a:pt x="145143" y="123371"/>
                  </a:cubicBezTo>
                  <a:cubicBezTo>
                    <a:pt x="149981" y="128209"/>
                    <a:pt x="155552" y="132412"/>
                    <a:pt x="159657" y="137886"/>
                  </a:cubicBezTo>
                  <a:cubicBezTo>
                    <a:pt x="159665" y="137897"/>
                    <a:pt x="195939" y="192309"/>
                    <a:pt x="203200" y="203200"/>
                  </a:cubicBezTo>
                  <a:lnTo>
                    <a:pt x="217715" y="224971"/>
                  </a:lnTo>
                  <a:cubicBezTo>
                    <a:pt x="220134" y="232228"/>
                    <a:pt x="221551" y="239901"/>
                    <a:pt x="224972" y="246743"/>
                  </a:cubicBezTo>
                  <a:cubicBezTo>
                    <a:pt x="228872" y="254544"/>
                    <a:pt x="235944" y="260544"/>
                    <a:pt x="239486" y="268514"/>
                  </a:cubicBezTo>
                  <a:cubicBezTo>
                    <a:pt x="245700" y="282495"/>
                    <a:pt x="249162" y="297543"/>
                    <a:pt x="254000" y="312057"/>
                  </a:cubicBezTo>
                  <a:lnTo>
                    <a:pt x="261257" y="333829"/>
                  </a:lnTo>
                  <a:lnTo>
                    <a:pt x="268515" y="355600"/>
                  </a:lnTo>
                  <a:cubicBezTo>
                    <a:pt x="270934" y="370114"/>
                    <a:pt x="275772" y="384428"/>
                    <a:pt x="275772" y="399143"/>
                  </a:cubicBezTo>
                  <a:cubicBezTo>
                    <a:pt x="275772" y="454834"/>
                    <a:pt x="272347" y="510498"/>
                    <a:pt x="268515" y="566057"/>
                  </a:cubicBezTo>
                  <a:cubicBezTo>
                    <a:pt x="267503" y="580737"/>
                    <a:pt x="263495" y="595057"/>
                    <a:pt x="261257" y="609600"/>
                  </a:cubicBezTo>
                  <a:cubicBezTo>
                    <a:pt x="258656" y="626506"/>
                    <a:pt x="256668" y="643504"/>
                    <a:pt x="254000" y="660400"/>
                  </a:cubicBezTo>
                  <a:cubicBezTo>
                    <a:pt x="249410" y="689469"/>
                    <a:pt x="244324" y="718457"/>
                    <a:pt x="239486" y="747486"/>
                  </a:cubicBezTo>
                  <a:lnTo>
                    <a:pt x="232229" y="791029"/>
                  </a:lnTo>
                  <a:cubicBezTo>
                    <a:pt x="234648" y="858762"/>
                    <a:pt x="234417" y="926642"/>
                    <a:pt x="239486" y="994229"/>
                  </a:cubicBezTo>
                  <a:cubicBezTo>
                    <a:pt x="246734" y="1090866"/>
                    <a:pt x="246910" y="1052874"/>
                    <a:pt x="261257" y="1103086"/>
                  </a:cubicBezTo>
                  <a:cubicBezTo>
                    <a:pt x="283193" y="1179859"/>
                    <a:pt x="248538" y="1072181"/>
                    <a:pt x="283029" y="1175657"/>
                  </a:cubicBezTo>
                  <a:cubicBezTo>
                    <a:pt x="283030" y="1175659"/>
                    <a:pt x="297542" y="1219197"/>
                    <a:pt x="297543" y="1219200"/>
                  </a:cubicBezTo>
                  <a:cubicBezTo>
                    <a:pt x="302381" y="1228876"/>
                    <a:pt x="307795" y="1238285"/>
                    <a:pt x="312057" y="1248229"/>
                  </a:cubicBezTo>
                  <a:cubicBezTo>
                    <a:pt x="315070" y="1255260"/>
                    <a:pt x="315600" y="1263313"/>
                    <a:pt x="319315" y="1270000"/>
                  </a:cubicBezTo>
                  <a:cubicBezTo>
                    <a:pt x="319318" y="1270005"/>
                    <a:pt x="355598" y="1324426"/>
                    <a:pt x="362857" y="1335314"/>
                  </a:cubicBezTo>
                  <a:lnTo>
                    <a:pt x="391886" y="1378857"/>
                  </a:lnTo>
                  <a:cubicBezTo>
                    <a:pt x="396724" y="1386114"/>
                    <a:pt x="400232" y="1394462"/>
                    <a:pt x="406400" y="1400629"/>
                  </a:cubicBezTo>
                  <a:lnTo>
                    <a:pt x="442686" y="1436914"/>
                  </a:lnTo>
                  <a:cubicBezTo>
                    <a:pt x="447524" y="1441752"/>
                    <a:pt x="450709" y="1449265"/>
                    <a:pt x="457200" y="1451429"/>
                  </a:cubicBezTo>
                  <a:lnTo>
                    <a:pt x="478972" y="1458686"/>
                  </a:lnTo>
                  <a:cubicBezTo>
                    <a:pt x="493486" y="1468362"/>
                    <a:pt x="505966" y="1482197"/>
                    <a:pt x="522515" y="1487714"/>
                  </a:cubicBezTo>
                  <a:lnTo>
                    <a:pt x="566057" y="1502229"/>
                  </a:lnTo>
                  <a:cubicBezTo>
                    <a:pt x="573314" y="1504648"/>
                    <a:pt x="580328" y="1507986"/>
                    <a:pt x="587829" y="1509486"/>
                  </a:cubicBezTo>
                  <a:cubicBezTo>
                    <a:pt x="613841" y="1514688"/>
                    <a:pt x="649411" y="1522500"/>
                    <a:pt x="674915" y="1524000"/>
                  </a:cubicBezTo>
                  <a:cubicBezTo>
                    <a:pt x="740161" y="1527838"/>
                    <a:pt x="805543" y="1528838"/>
                    <a:pt x="870857" y="1531257"/>
                  </a:cubicBezTo>
                  <a:cubicBezTo>
                    <a:pt x="931333" y="1536095"/>
                    <a:pt x="994731" y="1526583"/>
                    <a:pt x="1052286" y="1545771"/>
                  </a:cubicBezTo>
                  <a:cubicBezTo>
                    <a:pt x="1092559" y="1559197"/>
                    <a:pt x="1066466" y="1552080"/>
                    <a:pt x="1132115" y="1560286"/>
                  </a:cubicBezTo>
                  <a:cubicBezTo>
                    <a:pt x="1199536" y="1577141"/>
                    <a:pt x="1115723" y="1557008"/>
                    <a:pt x="1204686" y="1574800"/>
                  </a:cubicBezTo>
                  <a:cubicBezTo>
                    <a:pt x="1242502" y="1582363"/>
                    <a:pt x="1223205" y="1580091"/>
                    <a:pt x="1255486" y="1589314"/>
                  </a:cubicBezTo>
                  <a:cubicBezTo>
                    <a:pt x="1265076" y="1592054"/>
                    <a:pt x="1274962" y="1593705"/>
                    <a:pt x="1284515" y="1596571"/>
                  </a:cubicBezTo>
                  <a:cubicBezTo>
                    <a:pt x="1306496" y="1603166"/>
                    <a:pt x="1328058" y="1611086"/>
                    <a:pt x="1349829" y="1618343"/>
                  </a:cubicBezTo>
                  <a:lnTo>
                    <a:pt x="1371600" y="1625600"/>
                  </a:lnTo>
                  <a:lnTo>
                    <a:pt x="1393372" y="1632857"/>
                  </a:lnTo>
                  <a:cubicBezTo>
                    <a:pt x="1400629" y="1637695"/>
                    <a:pt x="1407173" y="1643829"/>
                    <a:pt x="1415143" y="1647371"/>
                  </a:cubicBezTo>
                  <a:cubicBezTo>
                    <a:pt x="1429124" y="1653585"/>
                    <a:pt x="1445956" y="1653399"/>
                    <a:pt x="1458686" y="1661886"/>
                  </a:cubicBezTo>
                  <a:cubicBezTo>
                    <a:pt x="1486822" y="1680643"/>
                    <a:pt x="1472183" y="1673642"/>
                    <a:pt x="1502229" y="1683657"/>
                  </a:cubicBezTo>
                  <a:cubicBezTo>
                    <a:pt x="1516743" y="1693333"/>
                    <a:pt x="1529223" y="1707170"/>
                    <a:pt x="1545772" y="1712686"/>
                  </a:cubicBezTo>
                  <a:cubicBezTo>
                    <a:pt x="1553029" y="1715105"/>
                    <a:pt x="1560701" y="1716522"/>
                    <a:pt x="1567543" y="1719943"/>
                  </a:cubicBezTo>
                  <a:cubicBezTo>
                    <a:pt x="1623816" y="1748079"/>
                    <a:pt x="1556365" y="1723474"/>
                    <a:pt x="1611086" y="1741714"/>
                  </a:cubicBezTo>
                  <a:cubicBezTo>
                    <a:pt x="1651042" y="1781673"/>
                    <a:pt x="1587406" y="1721092"/>
                    <a:pt x="1683657" y="1785257"/>
                  </a:cubicBezTo>
                  <a:cubicBezTo>
                    <a:pt x="1690914" y="1790095"/>
                    <a:pt x="1697856" y="1795444"/>
                    <a:pt x="1705429" y="1799771"/>
                  </a:cubicBezTo>
                  <a:cubicBezTo>
                    <a:pt x="1714822" y="1805138"/>
                    <a:pt x="1724328" y="1810487"/>
                    <a:pt x="1734457" y="1814286"/>
                  </a:cubicBezTo>
                  <a:cubicBezTo>
                    <a:pt x="1743796" y="1817788"/>
                    <a:pt x="1763486" y="1821543"/>
                    <a:pt x="1763486" y="1821543"/>
                  </a:cubicBezTo>
                </a:path>
              </a:pathLst>
            </a:cu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014620" y="486079"/>
              <a:ext cx="1814302" cy="1843959"/>
            </a:xfrm>
            <a:custGeom>
              <a:avLst/>
              <a:gdLst>
                <a:gd name="connsiteX0" fmla="*/ 0 w 1814286"/>
                <a:gd name="connsiteY0" fmla="*/ 0 h 1843314"/>
                <a:gd name="connsiteX1" fmla="*/ 58057 w 1814286"/>
                <a:gd name="connsiteY1" fmla="*/ 36285 h 1843314"/>
                <a:gd name="connsiteX2" fmla="*/ 72571 w 1814286"/>
                <a:gd name="connsiteY2" fmla="*/ 50800 h 1843314"/>
                <a:gd name="connsiteX3" fmla="*/ 94343 w 1814286"/>
                <a:gd name="connsiteY3" fmla="*/ 65314 h 1843314"/>
                <a:gd name="connsiteX4" fmla="*/ 130629 w 1814286"/>
                <a:gd name="connsiteY4" fmla="*/ 101600 h 1843314"/>
                <a:gd name="connsiteX5" fmla="*/ 152400 w 1814286"/>
                <a:gd name="connsiteY5" fmla="*/ 123371 h 1843314"/>
                <a:gd name="connsiteX6" fmla="*/ 174171 w 1814286"/>
                <a:gd name="connsiteY6" fmla="*/ 145142 h 1843314"/>
                <a:gd name="connsiteX7" fmla="*/ 217714 w 1814286"/>
                <a:gd name="connsiteY7" fmla="*/ 203200 h 1843314"/>
                <a:gd name="connsiteX8" fmla="*/ 246743 w 1814286"/>
                <a:gd name="connsiteY8" fmla="*/ 290285 h 1843314"/>
                <a:gd name="connsiteX9" fmla="*/ 254000 w 1814286"/>
                <a:gd name="connsiteY9" fmla="*/ 312057 h 1843314"/>
                <a:gd name="connsiteX10" fmla="*/ 261257 w 1814286"/>
                <a:gd name="connsiteY10" fmla="*/ 333828 h 1843314"/>
                <a:gd name="connsiteX11" fmla="*/ 275771 w 1814286"/>
                <a:gd name="connsiteY11" fmla="*/ 413657 h 1843314"/>
                <a:gd name="connsiteX12" fmla="*/ 283029 w 1814286"/>
                <a:gd name="connsiteY12" fmla="*/ 776514 h 1843314"/>
                <a:gd name="connsiteX13" fmla="*/ 290286 w 1814286"/>
                <a:gd name="connsiteY13" fmla="*/ 841828 h 1843314"/>
                <a:gd name="connsiteX14" fmla="*/ 304800 w 1814286"/>
                <a:gd name="connsiteY14" fmla="*/ 907142 h 1843314"/>
                <a:gd name="connsiteX15" fmla="*/ 326571 w 1814286"/>
                <a:gd name="connsiteY15" fmla="*/ 972457 h 1843314"/>
                <a:gd name="connsiteX16" fmla="*/ 333829 w 1814286"/>
                <a:gd name="connsiteY16" fmla="*/ 994228 h 1843314"/>
                <a:gd name="connsiteX17" fmla="*/ 348343 w 1814286"/>
                <a:gd name="connsiteY17" fmla="*/ 1016000 h 1843314"/>
                <a:gd name="connsiteX18" fmla="*/ 355600 w 1814286"/>
                <a:gd name="connsiteY18" fmla="*/ 1037771 h 1843314"/>
                <a:gd name="connsiteX19" fmla="*/ 384629 w 1814286"/>
                <a:gd name="connsiteY19" fmla="*/ 1074057 h 1843314"/>
                <a:gd name="connsiteX20" fmla="*/ 399143 w 1814286"/>
                <a:gd name="connsiteY20" fmla="*/ 1095828 h 1843314"/>
                <a:gd name="connsiteX21" fmla="*/ 457200 w 1814286"/>
                <a:gd name="connsiteY21" fmla="*/ 1153885 h 1843314"/>
                <a:gd name="connsiteX22" fmla="*/ 486229 w 1814286"/>
                <a:gd name="connsiteY22" fmla="*/ 1182914 h 1843314"/>
                <a:gd name="connsiteX23" fmla="*/ 508000 w 1814286"/>
                <a:gd name="connsiteY23" fmla="*/ 1197428 h 1843314"/>
                <a:gd name="connsiteX24" fmla="*/ 529771 w 1814286"/>
                <a:gd name="connsiteY24" fmla="*/ 1219200 h 1843314"/>
                <a:gd name="connsiteX25" fmla="*/ 573314 w 1814286"/>
                <a:gd name="connsiteY25" fmla="*/ 1240971 h 1843314"/>
                <a:gd name="connsiteX26" fmla="*/ 631371 w 1814286"/>
                <a:gd name="connsiteY26" fmla="*/ 1270000 h 1843314"/>
                <a:gd name="connsiteX27" fmla="*/ 653143 w 1814286"/>
                <a:gd name="connsiteY27" fmla="*/ 1277257 h 1843314"/>
                <a:gd name="connsiteX28" fmla="*/ 674914 w 1814286"/>
                <a:gd name="connsiteY28" fmla="*/ 1291771 h 1843314"/>
                <a:gd name="connsiteX29" fmla="*/ 703943 w 1814286"/>
                <a:gd name="connsiteY29" fmla="*/ 1299028 h 1843314"/>
                <a:gd name="connsiteX30" fmla="*/ 725714 w 1814286"/>
                <a:gd name="connsiteY30" fmla="*/ 1306285 h 1843314"/>
                <a:gd name="connsiteX31" fmla="*/ 769257 w 1814286"/>
                <a:gd name="connsiteY31" fmla="*/ 1313542 h 1843314"/>
                <a:gd name="connsiteX32" fmla="*/ 805543 w 1814286"/>
                <a:gd name="connsiteY32" fmla="*/ 1320800 h 1843314"/>
                <a:gd name="connsiteX33" fmla="*/ 849086 w 1814286"/>
                <a:gd name="connsiteY33" fmla="*/ 1328057 h 1843314"/>
                <a:gd name="connsiteX34" fmla="*/ 921657 w 1814286"/>
                <a:gd name="connsiteY34" fmla="*/ 1342571 h 1843314"/>
                <a:gd name="connsiteX35" fmla="*/ 965200 w 1814286"/>
                <a:gd name="connsiteY35" fmla="*/ 1349828 h 1843314"/>
                <a:gd name="connsiteX36" fmla="*/ 1001486 w 1814286"/>
                <a:gd name="connsiteY36" fmla="*/ 1357085 h 1843314"/>
                <a:gd name="connsiteX37" fmla="*/ 1059543 w 1814286"/>
                <a:gd name="connsiteY37" fmla="*/ 1364342 h 1843314"/>
                <a:gd name="connsiteX38" fmla="*/ 1110343 w 1814286"/>
                <a:gd name="connsiteY38" fmla="*/ 1378857 h 1843314"/>
                <a:gd name="connsiteX39" fmla="*/ 1139371 w 1814286"/>
                <a:gd name="connsiteY39" fmla="*/ 1386114 h 1843314"/>
                <a:gd name="connsiteX40" fmla="*/ 1182914 w 1814286"/>
                <a:gd name="connsiteY40" fmla="*/ 1400628 h 1843314"/>
                <a:gd name="connsiteX41" fmla="*/ 1204686 w 1814286"/>
                <a:gd name="connsiteY41" fmla="*/ 1407885 h 1843314"/>
                <a:gd name="connsiteX42" fmla="*/ 1248229 w 1814286"/>
                <a:gd name="connsiteY42" fmla="*/ 1422400 h 1843314"/>
                <a:gd name="connsiteX43" fmla="*/ 1270000 w 1814286"/>
                <a:gd name="connsiteY43" fmla="*/ 1429657 h 1843314"/>
                <a:gd name="connsiteX44" fmla="*/ 1313543 w 1814286"/>
                <a:gd name="connsiteY44" fmla="*/ 1451428 h 1843314"/>
                <a:gd name="connsiteX45" fmla="*/ 1335314 w 1814286"/>
                <a:gd name="connsiteY45" fmla="*/ 1465942 h 1843314"/>
                <a:gd name="connsiteX46" fmla="*/ 1349829 w 1814286"/>
                <a:gd name="connsiteY46" fmla="*/ 1480457 h 1843314"/>
                <a:gd name="connsiteX47" fmla="*/ 1393371 w 1814286"/>
                <a:gd name="connsiteY47" fmla="*/ 1502228 h 1843314"/>
                <a:gd name="connsiteX48" fmla="*/ 1407886 w 1814286"/>
                <a:gd name="connsiteY48" fmla="*/ 1516742 h 1843314"/>
                <a:gd name="connsiteX49" fmla="*/ 1429657 w 1814286"/>
                <a:gd name="connsiteY49" fmla="*/ 1524000 h 1843314"/>
                <a:gd name="connsiteX50" fmla="*/ 1494971 w 1814286"/>
                <a:gd name="connsiteY50" fmla="*/ 1560285 h 1843314"/>
                <a:gd name="connsiteX51" fmla="*/ 1531257 w 1814286"/>
                <a:gd name="connsiteY51" fmla="*/ 1582057 h 1843314"/>
                <a:gd name="connsiteX52" fmla="*/ 1574800 w 1814286"/>
                <a:gd name="connsiteY52" fmla="*/ 1611085 h 1843314"/>
                <a:gd name="connsiteX53" fmla="*/ 1596571 w 1814286"/>
                <a:gd name="connsiteY53" fmla="*/ 1625600 h 1843314"/>
                <a:gd name="connsiteX54" fmla="*/ 1611086 w 1814286"/>
                <a:gd name="connsiteY54" fmla="*/ 1640114 h 1843314"/>
                <a:gd name="connsiteX55" fmla="*/ 1632857 w 1814286"/>
                <a:gd name="connsiteY55" fmla="*/ 1647371 h 1843314"/>
                <a:gd name="connsiteX56" fmla="*/ 1669143 w 1814286"/>
                <a:gd name="connsiteY56" fmla="*/ 1676400 h 1843314"/>
                <a:gd name="connsiteX57" fmla="*/ 1690914 w 1814286"/>
                <a:gd name="connsiteY57" fmla="*/ 1690914 h 1843314"/>
                <a:gd name="connsiteX58" fmla="*/ 1719943 w 1814286"/>
                <a:gd name="connsiteY58" fmla="*/ 1727200 h 1843314"/>
                <a:gd name="connsiteX59" fmla="*/ 1756229 w 1814286"/>
                <a:gd name="connsiteY59" fmla="*/ 1756228 h 1843314"/>
                <a:gd name="connsiteX60" fmla="*/ 1785257 w 1814286"/>
                <a:gd name="connsiteY60" fmla="*/ 1799771 h 1843314"/>
                <a:gd name="connsiteX61" fmla="*/ 1792514 w 1814286"/>
                <a:gd name="connsiteY61" fmla="*/ 1821542 h 1843314"/>
                <a:gd name="connsiteX62" fmla="*/ 1807029 w 1814286"/>
                <a:gd name="connsiteY62" fmla="*/ 1836057 h 1843314"/>
                <a:gd name="connsiteX63" fmla="*/ 1814286 w 1814286"/>
                <a:gd name="connsiteY63" fmla="*/ 1843314 h 18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814286" h="1843314">
                  <a:moveTo>
                    <a:pt x="0" y="0"/>
                  </a:moveTo>
                  <a:cubicBezTo>
                    <a:pt x="7639" y="4583"/>
                    <a:pt x="46888" y="27349"/>
                    <a:pt x="58057" y="36285"/>
                  </a:cubicBezTo>
                  <a:cubicBezTo>
                    <a:pt x="63400" y="40559"/>
                    <a:pt x="67228" y="46526"/>
                    <a:pt x="72571" y="50800"/>
                  </a:cubicBezTo>
                  <a:cubicBezTo>
                    <a:pt x="79382" y="56249"/>
                    <a:pt x="87779" y="59571"/>
                    <a:pt x="94343" y="65314"/>
                  </a:cubicBezTo>
                  <a:cubicBezTo>
                    <a:pt x="107216" y="76578"/>
                    <a:pt x="118534" y="89505"/>
                    <a:pt x="130629" y="101600"/>
                  </a:cubicBezTo>
                  <a:lnTo>
                    <a:pt x="152400" y="123371"/>
                  </a:lnTo>
                  <a:cubicBezTo>
                    <a:pt x="159657" y="130628"/>
                    <a:pt x="168478" y="136603"/>
                    <a:pt x="174171" y="145142"/>
                  </a:cubicBezTo>
                  <a:cubicBezTo>
                    <a:pt x="206995" y="194378"/>
                    <a:pt x="190866" y="176350"/>
                    <a:pt x="217714" y="203200"/>
                  </a:cubicBezTo>
                  <a:lnTo>
                    <a:pt x="246743" y="290285"/>
                  </a:lnTo>
                  <a:lnTo>
                    <a:pt x="254000" y="312057"/>
                  </a:lnTo>
                  <a:cubicBezTo>
                    <a:pt x="256419" y="319314"/>
                    <a:pt x="259757" y="326327"/>
                    <a:pt x="261257" y="333828"/>
                  </a:cubicBezTo>
                  <a:cubicBezTo>
                    <a:pt x="271400" y="384543"/>
                    <a:pt x="266486" y="357947"/>
                    <a:pt x="275771" y="413657"/>
                  </a:cubicBezTo>
                  <a:cubicBezTo>
                    <a:pt x="278190" y="534609"/>
                    <a:pt x="278930" y="655607"/>
                    <a:pt x="283029" y="776514"/>
                  </a:cubicBezTo>
                  <a:cubicBezTo>
                    <a:pt x="283771" y="798407"/>
                    <a:pt x="287188" y="820143"/>
                    <a:pt x="290286" y="841828"/>
                  </a:cubicBezTo>
                  <a:cubicBezTo>
                    <a:pt x="292170" y="855013"/>
                    <a:pt x="300478" y="892735"/>
                    <a:pt x="304800" y="907142"/>
                  </a:cubicBezTo>
                  <a:cubicBezTo>
                    <a:pt x="311394" y="929123"/>
                    <a:pt x="319314" y="950686"/>
                    <a:pt x="326571" y="972457"/>
                  </a:cubicBezTo>
                  <a:cubicBezTo>
                    <a:pt x="328990" y="979714"/>
                    <a:pt x="329586" y="987863"/>
                    <a:pt x="333829" y="994228"/>
                  </a:cubicBezTo>
                  <a:cubicBezTo>
                    <a:pt x="338667" y="1001485"/>
                    <a:pt x="344442" y="1008199"/>
                    <a:pt x="348343" y="1016000"/>
                  </a:cubicBezTo>
                  <a:cubicBezTo>
                    <a:pt x="351764" y="1022842"/>
                    <a:pt x="352179" y="1030929"/>
                    <a:pt x="355600" y="1037771"/>
                  </a:cubicBezTo>
                  <a:cubicBezTo>
                    <a:pt x="370491" y="1067552"/>
                    <a:pt x="366629" y="1051557"/>
                    <a:pt x="384629" y="1074057"/>
                  </a:cubicBezTo>
                  <a:cubicBezTo>
                    <a:pt x="390078" y="1080868"/>
                    <a:pt x="393400" y="1089264"/>
                    <a:pt x="399143" y="1095828"/>
                  </a:cubicBezTo>
                  <a:cubicBezTo>
                    <a:pt x="399145" y="1095831"/>
                    <a:pt x="449457" y="1146142"/>
                    <a:pt x="457200" y="1153885"/>
                  </a:cubicBezTo>
                  <a:lnTo>
                    <a:pt x="486229" y="1182914"/>
                  </a:lnTo>
                  <a:cubicBezTo>
                    <a:pt x="493486" y="1187752"/>
                    <a:pt x="501300" y="1191844"/>
                    <a:pt x="508000" y="1197428"/>
                  </a:cubicBezTo>
                  <a:cubicBezTo>
                    <a:pt x="515884" y="1203998"/>
                    <a:pt x="521887" y="1212630"/>
                    <a:pt x="529771" y="1219200"/>
                  </a:cubicBezTo>
                  <a:cubicBezTo>
                    <a:pt x="548527" y="1234830"/>
                    <a:pt x="551496" y="1233698"/>
                    <a:pt x="573314" y="1240971"/>
                  </a:cubicBezTo>
                  <a:cubicBezTo>
                    <a:pt x="598647" y="1266302"/>
                    <a:pt x="581339" y="1253322"/>
                    <a:pt x="631371" y="1270000"/>
                  </a:cubicBezTo>
                  <a:lnTo>
                    <a:pt x="653143" y="1277257"/>
                  </a:lnTo>
                  <a:cubicBezTo>
                    <a:pt x="660400" y="1282095"/>
                    <a:pt x="666897" y="1288335"/>
                    <a:pt x="674914" y="1291771"/>
                  </a:cubicBezTo>
                  <a:cubicBezTo>
                    <a:pt x="684082" y="1295700"/>
                    <a:pt x="694353" y="1296288"/>
                    <a:pt x="703943" y="1299028"/>
                  </a:cubicBezTo>
                  <a:cubicBezTo>
                    <a:pt x="711298" y="1301129"/>
                    <a:pt x="718247" y="1304626"/>
                    <a:pt x="725714" y="1306285"/>
                  </a:cubicBezTo>
                  <a:cubicBezTo>
                    <a:pt x="740078" y="1309477"/>
                    <a:pt x="754780" y="1310910"/>
                    <a:pt x="769257" y="1313542"/>
                  </a:cubicBezTo>
                  <a:cubicBezTo>
                    <a:pt x="781393" y="1315749"/>
                    <a:pt x="793407" y="1318593"/>
                    <a:pt x="805543" y="1320800"/>
                  </a:cubicBezTo>
                  <a:cubicBezTo>
                    <a:pt x="820020" y="1323432"/>
                    <a:pt x="834623" y="1325345"/>
                    <a:pt x="849086" y="1328057"/>
                  </a:cubicBezTo>
                  <a:cubicBezTo>
                    <a:pt x="873333" y="1332603"/>
                    <a:pt x="897323" y="1338515"/>
                    <a:pt x="921657" y="1342571"/>
                  </a:cubicBezTo>
                  <a:lnTo>
                    <a:pt x="965200" y="1349828"/>
                  </a:lnTo>
                  <a:cubicBezTo>
                    <a:pt x="977336" y="1352034"/>
                    <a:pt x="989295" y="1355209"/>
                    <a:pt x="1001486" y="1357085"/>
                  </a:cubicBezTo>
                  <a:cubicBezTo>
                    <a:pt x="1020762" y="1360050"/>
                    <a:pt x="1040191" y="1361923"/>
                    <a:pt x="1059543" y="1364342"/>
                  </a:cubicBezTo>
                  <a:cubicBezTo>
                    <a:pt x="1150340" y="1387044"/>
                    <a:pt x="1037425" y="1358024"/>
                    <a:pt x="1110343" y="1378857"/>
                  </a:cubicBezTo>
                  <a:cubicBezTo>
                    <a:pt x="1119933" y="1381597"/>
                    <a:pt x="1129818" y="1383248"/>
                    <a:pt x="1139371" y="1386114"/>
                  </a:cubicBezTo>
                  <a:cubicBezTo>
                    <a:pt x="1154025" y="1390510"/>
                    <a:pt x="1168400" y="1395790"/>
                    <a:pt x="1182914" y="1400628"/>
                  </a:cubicBezTo>
                  <a:lnTo>
                    <a:pt x="1204686" y="1407885"/>
                  </a:lnTo>
                  <a:lnTo>
                    <a:pt x="1248229" y="1422400"/>
                  </a:lnTo>
                  <a:cubicBezTo>
                    <a:pt x="1255486" y="1424819"/>
                    <a:pt x="1263635" y="1425414"/>
                    <a:pt x="1270000" y="1429657"/>
                  </a:cubicBezTo>
                  <a:cubicBezTo>
                    <a:pt x="1298136" y="1448414"/>
                    <a:pt x="1283497" y="1441413"/>
                    <a:pt x="1313543" y="1451428"/>
                  </a:cubicBezTo>
                  <a:cubicBezTo>
                    <a:pt x="1320800" y="1456266"/>
                    <a:pt x="1328503" y="1460493"/>
                    <a:pt x="1335314" y="1465942"/>
                  </a:cubicBezTo>
                  <a:cubicBezTo>
                    <a:pt x="1340657" y="1470216"/>
                    <a:pt x="1343962" y="1476937"/>
                    <a:pt x="1349829" y="1480457"/>
                  </a:cubicBezTo>
                  <a:cubicBezTo>
                    <a:pt x="1403492" y="1512655"/>
                    <a:pt x="1338307" y="1458178"/>
                    <a:pt x="1393371" y="1502228"/>
                  </a:cubicBezTo>
                  <a:cubicBezTo>
                    <a:pt x="1398714" y="1506502"/>
                    <a:pt x="1402019" y="1513222"/>
                    <a:pt x="1407886" y="1516742"/>
                  </a:cubicBezTo>
                  <a:cubicBezTo>
                    <a:pt x="1414445" y="1520678"/>
                    <a:pt x="1422970" y="1520285"/>
                    <a:pt x="1429657" y="1524000"/>
                  </a:cubicBezTo>
                  <a:cubicBezTo>
                    <a:pt x="1504513" y="1565587"/>
                    <a:pt x="1445711" y="1543865"/>
                    <a:pt x="1494971" y="1560285"/>
                  </a:cubicBezTo>
                  <a:cubicBezTo>
                    <a:pt x="1527534" y="1592848"/>
                    <a:pt x="1488864" y="1558506"/>
                    <a:pt x="1531257" y="1582057"/>
                  </a:cubicBezTo>
                  <a:cubicBezTo>
                    <a:pt x="1546506" y="1590528"/>
                    <a:pt x="1560286" y="1601409"/>
                    <a:pt x="1574800" y="1611085"/>
                  </a:cubicBezTo>
                  <a:cubicBezTo>
                    <a:pt x="1582057" y="1615923"/>
                    <a:pt x="1590403" y="1619433"/>
                    <a:pt x="1596571" y="1625600"/>
                  </a:cubicBezTo>
                  <a:cubicBezTo>
                    <a:pt x="1601409" y="1630438"/>
                    <a:pt x="1605219" y="1636594"/>
                    <a:pt x="1611086" y="1640114"/>
                  </a:cubicBezTo>
                  <a:cubicBezTo>
                    <a:pt x="1617645" y="1644050"/>
                    <a:pt x="1626015" y="1643950"/>
                    <a:pt x="1632857" y="1647371"/>
                  </a:cubicBezTo>
                  <a:cubicBezTo>
                    <a:pt x="1662644" y="1662264"/>
                    <a:pt x="1646640" y="1658397"/>
                    <a:pt x="1669143" y="1676400"/>
                  </a:cubicBezTo>
                  <a:cubicBezTo>
                    <a:pt x="1675954" y="1681849"/>
                    <a:pt x="1684103" y="1685466"/>
                    <a:pt x="1690914" y="1690914"/>
                  </a:cubicBezTo>
                  <a:cubicBezTo>
                    <a:pt x="1726826" y="1719642"/>
                    <a:pt x="1682221" y="1689477"/>
                    <a:pt x="1719943" y="1727200"/>
                  </a:cubicBezTo>
                  <a:cubicBezTo>
                    <a:pt x="1748504" y="1755762"/>
                    <a:pt x="1734686" y="1727504"/>
                    <a:pt x="1756229" y="1756228"/>
                  </a:cubicBezTo>
                  <a:cubicBezTo>
                    <a:pt x="1766695" y="1770183"/>
                    <a:pt x="1779741" y="1783222"/>
                    <a:pt x="1785257" y="1799771"/>
                  </a:cubicBezTo>
                  <a:cubicBezTo>
                    <a:pt x="1787676" y="1807028"/>
                    <a:pt x="1788578" y="1814983"/>
                    <a:pt x="1792514" y="1821542"/>
                  </a:cubicBezTo>
                  <a:cubicBezTo>
                    <a:pt x="1796034" y="1827409"/>
                    <a:pt x="1802191" y="1831219"/>
                    <a:pt x="1807029" y="1836057"/>
                  </a:cubicBezTo>
                  <a:lnTo>
                    <a:pt x="1814286" y="1843314"/>
                  </a:lnTo>
                </a:path>
              </a:pathLst>
            </a:cu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307748" y="492256"/>
              <a:ext cx="1724821" cy="1822339"/>
            </a:xfrm>
            <a:custGeom>
              <a:avLst/>
              <a:gdLst>
                <a:gd name="connsiteX0" fmla="*/ 0 w 1727219"/>
                <a:gd name="connsiteY0" fmla="*/ 0 h 1822590"/>
                <a:gd name="connsiteX1" fmla="*/ 36285 w 1727219"/>
                <a:gd name="connsiteY1" fmla="*/ 21771 h 1822590"/>
                <a:gd name="connsiteX2" fmla="*/ 65314 w 1727219"/>
                <a:gd name="connsiteY2" fmla="*/ 50800 h 1822590"/>
                <a:gd name="connsiteX3" fmla="*/ 87085 w 1727219"/>
                <a:gd name="connsiteY3" fmla="*/ 65314 h 1822590"/>
                <a:gd name="connsiteX4" fmla="*/ 116114 w 1727219"/>
                <a:gd name="connsiteY4" fmla="*/ 94343 h 1822590"/>
                <a:gd name="connsiteX5" fmla="*/ 174171 w 1727219"/>
                <a:gd name="connsiteY5" fmla="*/ 145143 h 1822590"/>
                <a:gd name="connsiteX6" fmla="*/ 188685 w 1727219"/>
                <a:gd name="connsiteY6" fmla="*/ 166914 h 1822590"/>
                <a:gd name="connsiteX7" fmla="*/ 210457 w 1727219"/>
                <a:gd name="connsiteY7" fmla="*/ 232228 h 1822590"/>
                <a:gd name="connsiteX8" fmla="*/ 232228 w 1727219"/>
                <a:gd name="connsiteY8" fmla="*/ 297543 h 1822590"/>
                <a:gd name="connsiteX9" fmla="*/ 239485 w 1727219"/>
                <a:gd name="connsiteY9" fmla="*/ 319314 h 1822590"/>
                <a:gd name="connsiteX10" fmla="*/ 254000 w 1727219"/>
                <a:gd name="connsiteY10" fmla="*/ 399143 h 1822590"/>
                <a:gd name="connsiteX11" fmla="*/ 261257 w 1727219"/>
                <a:gd name="connsiteY11" fmla="*/ 515257 h 1822590"/>
                <a:gd name="connsiteX12" fmla="*/ 275771 w 1727219"/>
                <a:gd name="connsiteY12" fmla="*/ 667657 h 1822590"/>
                <a:gd name="connsiteX13" fmla="*/ 283028 w 1727219"/>
                <a:gd name="connsiteY13" fmla="*/ 703943 h 1822590"/>
                <a:gd name="connsiteX14" fmla="*/ 290285 w 1727219"/>
                <a:gd name="connsiteY14" fmla="*/ 754743 h 1822590"/>
                <a:gd name="connsiteX15" fmla="*/ 304800 w 1727219"/>
                <a:gd name="connsiteY15" fmla="*/ 798285 h 1822590"/>
                <a:gd name="connsiteX16" fmla="*/ 312057 w 1727219"/>
                <a:gd name="connsiteY16" fmla="*/ 820057 h 1822590"/>
                <a:gd name="connsiteX17" fmla="*/ 326571 w 1727219"/>
                <a:gd name="connsiteY17" fmla="*/ 863600 h 1822590"/>
                <a:gd name="connsiteX18" fmla="*/ 333828 w 1727219"/>
                <a:gd name="connsiteY18" fmla="*/ 885371 h 1822590"/>
                <a:gd name="connsiteX19" fmla="*/ 348343 w 1727219"/>
                <a:gd name="connsiteY19" fmla="*/ 899885 h 1822590"/>
                <a:gd name="connsiteX20" fmla="*/ 391885 w 1727219"/>
                <a:gd name="connsiteY20" fmla="*/ 957943 h 1822590"/>
                <a:gd name="connsiteX21" fmla="*/ 406400 w 1727219"/>
                <a:gd name="connsiteY21" fmla="*/ 972457 h 1822590"/>
                <a:gd name="connsiteX22" fmla="*/ 471714 w 1727219"/>
                <a:gd name="connsiteY22" fmla="*/ 1023257 h 1822590"/>
                <a:gd name="connsiteX23" fmla="*/ 537028 w 1727219"/>
                <a:gd name="connsiteY23" fmla="*/ 1045028 h 1822590"/>
                <a:gd name="connsiteX24" fmla="*/ 558800 w 1727219"/>
                <a:gd name="connsiteY24" fmla="*/ 1052285 h 1822590"/>
                <a:gd name="connsiteX25" fmla="*/ 653143 w 1727219"/>
                <a:gd name="connsiteY25" fmla="*/ 1059543 h 1822590"/>
                <a:gd name="connsiteX26" fmla="*/ 754743 w 1727219"/>
                <a:gd name="connsiteY26" fmla="*/ 1074057 h 1822590"/>
                <a:gd name="connsiteX27" fmla="*/ 776514 w 1727219"/>
                <a:gd name="connsiteY27" fmla="*/ 1081314 h 1822590"/>
                <a:gd name="connsiteX28" fmla="*/ 849085 w 1727219"/>
                <a:gd name="connsiteY28" fmla="*/ 1095828 h 1822590"/>
                <a:gd name="connsiteX29" fmla="*/ 921657 w 1727219"/>
                <a:gd name="connsiteY29" fmla="*/ 1117600 h 1822590"/>
                <a:gd name="connsiteX30" fmla="*/ 943428 w 1727219"/>
                <a:gd name="connsiteY30" fmla="*/ 1124857 h 1822590"/>
                <a:gd name="connsiteX31" fmla="*/ 972457 w 1727219"/>
                <a:gd name="connsiteY31" fmla="*/ 1132114 h 1822590"/>
                <a:gd name="connsiteX32" fmla="*/ 994228 w 1727219"/>
                <a:gd name="connsiteY32" fmla="*/ 1139371 h 1822590"/>
                <a:gd name="connsiteX33" fmla="*/ 1066800 w 1727219"/>
                <a:gd name="connsiteY33" fmla="*/ 1161143 h 1822590"/>
                <a:gd name="connsiteX34" fmla="*/ 1088571 w 1727219"/>
                <a:gd name="connsiteY34" fmla="*/ 1168400 h 1822590"/>
                <a:gd name="connsiteX35" fmla="*/ 1110343 w 1727219"/>
                <a:gd name="connsiteY35" fmla="*/ 1175657 h 1822590"/>
                <a:gd name="connsiteX36" fmla="*/ 1175657 w 1727219"/>
                <a:gd name="connsiteY36" fmla="*/ 1204685 h 1822590"/>
                <a:gd name="connsiteX37" fmla="*/ 1197428 w 1727219"/>
                <a:gd name="connsiteY37" fmla="*/ 1211943 h 1822590"/>
                <a:gd name="connsiteX38" fmla="*/ 1240971 w 1727219"/>
                <a:gd name="connsiteY38" fmla="*/ 1233714 h 1822590"/>
                <a:gd name="connsiteX39" fmla="*/ 1262743 w 1727219"/>
                <a:gd name="connsiteY39" fmla="*/ 1248228 h 1822590"/>
                <a:gd name="connsiteX40" fmla="*/ 1277257 w 1727219"/>
                <a:gd name="connsiteY40" fmla="*/ 1262743 h 1822590"/>
                <a:gd name="connsiteX41" fmla="*/ 1299028 w 1727219"/>
                <a:gd name="connsiteY41" fmla="*/ 1270000 h 1822590"/>
                <a:gd name="connsiteX42" fmla="*/ 1335314 w 1727219"/>
                <a:gd name="connsiteY42" fmla="*/ 1299028 h 1822590"/>
                <a:gd name="connsiteX43" fmla="*/ 1364343 w 1727219"/>
                <a:gd name="connsiteY43" fmla="*/ 1328057 h 1822590"/>
                <a:gd name="connsiteX44" fmla="*/ 1407885 w 1727219"/>
                <a:gd name="connsiteY44" fmla="*/ 1357085 h 1822590"/>
                <a:gd name="connsiteX45" fmla="*/ 1444171 w 1727219"/>
                <a:gd name="connsiteY45" fmla="*/ 1393371 h 1822590"/>
                <a:gd name="connsiteX46" fmla="*/ 1480457 w 1727219"/>
                <a:gd name="connsiteY46" fmla="*/ 1422400 h 1822590"/>
                <a:gd name="connsiteX47" fmla="*/ 1502228 w 1727219"/>
                <a:gd name="connsiteY47" fmla="*/ 1436914 h 1822590"/>
                <a:gd name="connsiteX48" fmla="*/ 1516743 w 1727219"/>
                <a:gd name="connsiteY48" fmla="*/ 1451428 h 1822590"/>
                <a:gd name="connsiteX49" fmla="*/ 1560285 w 1727219"/>
                <a:gd name="connsiteY49" fmla="*/ 1487714 h 1822590"/>
                <a:gd name="connsiteX50" fmla="*/ 1574800 w 1727219"/>
                <a:gd name="connsiteY50" fmla="*/ 1509485 h 1822590"/>
                <a:gd name="connsiteX51" fmla="*/ 1611085 w 1727219"/>
                <a:gd name="connsiteY51" fmla="*/ 1545771 h 1822590"/>
                <a:gd name="connsiteX52" fmla="*/ 1640114 w 1727219"/>
                <a:gd name="connsiteY52" fmla="*/ 1582057 h 1822590"/>
                <a:gd name="connsiteX53" fmla="*/ 1647371 w 1727219"/>
                <a:gd name="connsiteY53" fmla="*/ 1603828 h 1822590"/>
                <a:gd name="connsiteX54" fmla="*/ 1661885 w 1727219"/>
                <a:gd name="connsiteY54" fmla="*/ 1618343 h 1822590"/>
                <a:gd name="connsiteX55" fmla="*/ 1683657 w 1727219"/>
                <a:gd name="connsiteY55" fmla="*/ 1661885 h 1822590"/>
                <a:gd name="connsiteX56" fmla="*/ 1705428 w 1727219"/>
                <a:gd name="connsiteY56" fmla="*/ 1741714 h 1822590"/>
                <a:gd name="connsiteX57" fmla="*/ 1719943 w 1727219"/>
                <a:gd name="connsiteY57" fmla="*/ 1799771 h 1822590"/>
                <a:gd name="connsiteX58" fmla="*/ 1727200 w 1727219"/>
                <a:gd name="connsiteY58" fmla="*/ 1814285 h 18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27219" h="1822590">
                  <a:moveTo>
                    <a:pt x="0" y="0"/>
                  </a:moveTo>
                  <a:cubicBezTo>
                    <a:pt x="12095" y="7257"/>
                    <a:pt x="25151" y="13111"/>
                    <a:pt x="36285" y="21771"/>
                  </a:cubicBezTo>
                  <a:cubicBezTo>
                    <a:pt x="47087" y="30172"/>
                    <a:pt x="53928" y="43209"/>
                    <a:pt x="65314" y="50800"/>
                  </a:cubicBezTo>
                  <a:cubicBezTo>
                    <a:pt x="72571" y="55638"/>
                    <a:pt x="80463" y="59638"/>
                    <a:pt x="87085" y="65314"/>
                  </a:cubicBezTo>
                  <a:cubicBezTo>
                    <a:pt x="97475" y="74220"/>
                    <a:pt x="104728" y="86752"/>
                    <a:pt x="116114" y="94343"/>
                  </a:cubicBezTo>
                  <a:cubicBezTo>
                    <a:pt x="139130" y="109687"/>
                    <a:pt x="157190" y="119671"/>
                    <a:pt x="174171" y="145143"/>
                  </a:cubicBezTo>
                  <a:cubicBezTo>
                    <a:pt x="179009" y="152400"/>
                    <a:pt x="185143" y="158944"/>
                    <a:pt x="188685" y="166914"/>
                  </a:cubicBezTo>
                  <a:cubicBezTo>
                    <a:pt x="188687" y="166919"/>
                    <a:pt x="206827" y="221339"/>
                    <a:pt x="210457" y="232228"/>
                  </a:cubicBezTo>
                  <a:lnTo>
                    <a:pt x="232228" y="297543"/>
                  </a:lnTo>
                  <a:cubicBezTo>
                    <a:pt x="234647" y="304800"/>
                    <a:pt x="237985" y="311813"/>
                    <a:pt x="239485" y="319314"/>
                  </a:cubicBezTo>
                  <a:cubicBezTo>
                    <a:pt x="249629" y="370029"/>
                    <a:pt x="244715" y="343433"/>
                    <a:pt x="254000" y="399143"/>
                  </a:cubicBezTo>
                  <a:cubicBezTo>
                    <a:pt x="256419" y="437848"/>
                    <a:pt x="258123" y="476604"/>
                    <a:pt x="261257" y="515257"/>
                  </a:cubicBezTo>
                  <a:cubicBezTo>
                    <a:pt x="265381" y="566120"/>
                    <a:pt x="265763" y="617618"/>
                    <a:pt x="275771" y="667657"/>
                  </a:cubicBezTo>
                  <a:cubicBezTo>
                    <a:pt x="278190" y="679752"/>
                    <a:pt x="281000" y="691776"/>
                    <a:pt x="283028" y="703943"/>
                  </a:cubicBezTo>
                  <a:cubicBezTo>
                    <a:pt x="285840" y="720816"/>
                    <a:pt x="286439" y="738076"/>
                    <a:pt x="290285" y="754743"/>
                  </a:cubicBezTo>
                  <a:cubicBezTo>
                    <a:pt x="293725" y="769650"/>
                    <a:pt x="299962" y="783771"/>
                    <a:pt x="304800" y="798285"/>
                  </a:cubicBezTo>
                  <a:lnTo>
                    <a:pt x="312057" y="820057"/>
                  </a:lnTo>
                  <a:lnTo>
                    <a:pt x="326571" y="863600"/>
                  </a:lnTo>
                  <a:cubicBezTo>
                    <a:pt x="328990" y="870857"/>
                    <a:pt x="328419" y="879962"/>
                    <a:pt x="333828" y="885371"/>
                  </a:cubicBezTo>
                  <a:lnTo>
                    <a:pt x="348343" y="899885"/>
                  </a:lnTo>
                  <a:cubicBezTo>
                    <a:pt x="361009" y="937884"/>
                    <a:pt x="350191" y="916249"/>
                    <a:pt x="391885" y="957943"/>
                  </a:cubicBezTo>
                  <a:lnTo>
                    <a:pt x="406400" y="972457"/>
                  </a:lnTo>
                  <a:cubicBezTo>
                    <a:pt x="425185" y="991242"/>
                    <a:pt x="445672" y="1014577"/>
                    <a:pt x="471714" y="1023257"/>
                  </a:cubicBezTo>
                  <a:lnTo>
                    <a:pt x="537028" y="1045028"/>
                  </a:lnTo>
                  <a:cubicBezTo>
                    <a:pt x="544285" y="1047447"/>
                    <a:pt x="551173" y="1051698"/>
                    <a:pt x="558800" y="1052285"/>
                  </a:cubicBezTo>
                  <a:lnTo>
                    <a:pt x="653143" y="1059543"/>
                  </a:lnTo>
                  <a:cubicBezTo>
                    <a:pt x="695530" y="1063580"/>
                    <a:pt x="714801" y="1067400"/>
                    <a:pt x="754743" y="1074057"/>
                  </a:cubicBezTo>
                  <a:cubicBezTo>
                    <a:pt x="762000" y="1076476"/>
                    <a:pt x="769060" y="1079594"/>
                    <a:pt x="776514" y="1081314"/>
                  </a:cubicBezTo>
                  <a:cubicBezTo>
                    <a:pt x="800552" y="1086861"/>
                    <a:pt x="825682" y="1088027"/>
                    <a:pt x="849085" y="1095828"/>
                  </a:cubicBezTo>
                  <a:cubicBezTo>
                    <a:pt x="952544" y="1130316"/>
                    <a:pt x="844893" y="1095668"/>
                    <a:pt x="921657" y="1117600"/>
                  </a:cubicBezTo>
                  <a:cubicBezTo>
                    <a:pt x="929012" y="1119701"/>
                    <a:pt x="936073" y="1122756"/>
                    <a:pt x="943428" y="1124857"/>
                  </a:cubicBezTo>
                  <a:cubicBezTo>
                    <a:pt x="953018" y="1127597"/>
                    <a:pt x="962867" y="1129374"/>
                    <a:pt x="972457" y="1132114"/>
                  </a:cubicBezTo>
                  <a:cubicBezTo>
                    <a:pt x="979812" y="1134215"/>
                    <a:pt x="986873" y="1137270"/>
                    <a:pt x="994228" y="1139371"/>
                  </a:cubicBezTo>
                  <a:cubicBezTo>
                    <a:pt x="1070999" y="1161305"/>
                    <a:pt x="963330" y="1126652"/>
                    <a:pt x="1066800" y="1161143"/>
                  </a:cubicBezTo>
                  <a:lnTo>
                    <a:pt x="1088571" y="1168400"/>
                  </a:lnTo>
                  <a:lnTo>
                    <a:pt x="1110343" y="1175657"/>
                  </a:lnTo>
                  <a:cubicBezTo>
                    <a:pt x="1144845" y="1198659"/>
                    <a:pt x="1123837" y="1187411"/>
                    <a:pt x="1175657" y="1204685"/>
                  </a:cubicBezTo>
                  <a:cubicBezTo>
                    <a:pt x="1182914" y="1207104"/>
                    <a:pt x="1191063" y="1207700"/>
                    <a:pt x="1197428" y="1211943"/>
                  </a:cubicBezTo>
                  <a:cubicBezTo>
                    <a:pt x="1259825" y="1253539"/>
                    <a:pt x="1180879" y="1203668"/>
                    <a:pt x="1240971" y="1233714"/>
                  </a:cubicBezTo>
                  <a:cubicBezTo>
                    <a:pt x="1248772" y="1237615"/>
                    <a:pt x="1255932" y="1242779"/>
                    <a:pt x="1262743" y="1248228"/>
                  </a:cubicBezTo>
                  <a:cubicBezTo>
                    <a:pt x="1268086" y="1252502"/>
                    <a:pt x="1271390" y="1259223"/>
                    <a:pt x="1277257" y="1262743"/>
                  </a:cubicBezTo>
                  <a:cubicBezTo>
                    <a:pt x="1283816" y="1266679"/>
                    <a:pt x="1291771" y="1267581"/>
                    <a:pt x="1299028" y="1270000"/>
                  </a:cubicBezTo>
                  <a:cubicBezTo>
                    <a:pt x="1348452" y="1319421"/>
                    <a:pt x="1271212" y="1244083"/>
                    <a:pt x="1335314" y="1299028"/>
                  </a:cubicBezTo>
                  <a:cubicBezTo>
                    <a:pt x="1345704" y="1307934"/>
                    <a:pt x="1352957" y="1320466"/>
                    <a:pt x="1364343" y="1328057"/>
                  </a:cubicBezTo>
                  <a:cubicBezTo>
                    <a:pt x="1378857" y="1337733"/>
                    <a:pt x="1395550" y="1344750"/>
                    <a:pt x="1407885" y="1357085"/>
                  </a:cubicBezTo>
                  <a:cubicBezTo>
                    <a:pt x="1419980" y="1369180"/>
                    <a:pt x="1429938" y="1383883"/>
                    <a:pt x="1444171" y="1393371"/>
                  </a:cubicBezTo>
                  <a:cubicBezTo>
                    <a:pt x="1511172" y="1438036"/>
                    <a:pt x="1428761" y="1381042"/>
                    <a:pt x="1480457" y="1422400"/>
                  </a:cubicBezTo>
                  <a:cubicBezTo>
                    <a:pt x="1487268" y="1427849"/>
                    <a:pt x="1495417" y="1431466"/>
                    <a:pt x="1502228" y="1436914"/>
                  </a:cubicBezTo>
                  <a:cubicBezTo>
                    <a:pt x="1507571" y="1441188"/>
                    <a:pt x="1511400" y="1447154"/>
                    <a:pt x="1516743" y="1451428"/>
                  </a:cubicBezTo>
                  <a:cubicBezTo>
                    <a:pt x="1545283" y="1474260"/>
                    <a:pt x="1534429" y="1456688"/>
                    <a:pt x="1560285" y="1487714"/>
                  </a:cubicBezTo>
                  <a:cubicBezTo>
                    <a:pt x="1565869" y="1494414"/>
                    <a:pt x="1569057" y="1502921"/>
                    <a:pt x="1574800" y="1509485"/>
                  </a:cubicBezTo>
                  <a:cubicBezTo>
                    <a:pt x="1586064" y="1522358"/>
                    <a:pt x="1611085" y="1545771"/>
                    <a:pt x="1611085" y="1545771"/>
                  </a:cubicBezTo>
                  <a:cubicBezTo>
                    <a:pt x="1629329" y="1600497"/>
                    <a:pt x="1602598" y="1535162"/>
                    <a:pt x="1640114" y="1582057"/>
                  </a:cubicBezTo>
                  <a:cubicBezTo>
                    <a:pt x="1644893" y="1588030"/>
                    <a:pt x="1643435" y="1597269"/>
                    <a:pt x="1647371" y="1603828"/>
                  </a:cubicBezTo>
                  <a:cubicBezTo>
                    <a:pt x="1650891" y="1609695"/>
                    <a:pt x="1657047" y="1613505"/>
                    <a:pt x="1661885" y="1618343"/>
                  </a:cubicBezTo>
                  <a:cubicBezTo>
                    <a:pt x="1688363" y="1697767"/>
                    <a:pt x="1646130" y="1577449"/>
                    <a:pt x="1683657" y="1661885"/>
                  </a:cubicBezTo>
                  <a:cubicBezTo>
                    <a:pt x="1699515" y="1697565"/>
                    <a:pt x="1697232" y="1706199"/>
                    <a:pt x="1705428" y="1741714"/>
                  </a:cubicBezTo>
                  <a:cubicBezTo>
                    <a:pt x="1709914" y="1761151"/>
                    <a:pt x="1713635" y="1780847"/>
                    <a:pt x="1719943" y="1799771"/>
                  </a:cubicBezTo>
                  <a:cubicBezTo>
                    <a:pt x="1727965" y="1823838"/>
                    <a:pt x="1727200" y="1829193"/>
                    <a:pt x="1727200" y="1814285"/>
                  </a:cubicBezTo>
                </a:path>
              </a:pathLst>
            </a:cu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 rot="5591153">
              <a:off x="1711541" y="668724"/>
              <a:ext cx="806154" cy="805329"/>
            </a:xfrm>
            <a:custGeom>
              <a:avLst/>
              <a:gdLst>
                <a:gd name="connsiteX0" fmla="*/ 152400 w 805543"/>
                <a:gd name="connsiteY0" fmla="*/ 14515 h 667657"/>
                <a:gd name="connsiteX1" fmla="*/ 94343 w 805543"/>
                <a:gd name="connsiteY1" fmla="*/ 43543 h 667657"/>
                <a:gd name="connsiteX2" fmla="*/ 43543 w 805543"/>
                <a:gd name="connsiteY2" fmla="*/ 108857 h 667657"/>
                <a:gd name="connsiteX3" fmla="*/ 29029 w 805543"/>
                <a:gd name="connsiteY3" fmla="*/ 130629 h 667657"/>
                <a:gd name="connsiteX4" fmla="*/ 14514 w 805543"/>
                <a:gd name="connsiteY4" fmla="*/ 174172 h 667657"/>
                <a:gd name="connsiteX5" fmla="*/ 0 w 805543"/>
                <a:gd name="connsiteY5" fmla="*/ 261257 h 667657"/>
                <a:gd name="connsiteX6" fmla="*/ 7257 w 805543"/>
                <a:gd name="connsiteY6" fmla="*/ 362857 h 667657"/>
                <a:gd name="connsiteX7" fmla="*/ 36286 w 805543"/>
                <a:gd name="connsiteY7" fmla="*/ 464457 h 667657"/>
                <a:gd name="connsiteX8" fmla="*/ 43543 w 805543"/>
                <a:gd name="connsiteY8" fmla="*/ 486229 h 667657"/>
                <a:gd name="connsiteX9" fmla="*/ 58057 w 805543"/>
                <a:gd name="connsiteY9" fmla="*/ 508000 h 667657"/>
                <a:gd name="connsiteX10" fmla="*/ 87086 w 805543"/>
                <a:gd name="connsiteY10" fmla="*/ 537029 h 667657"/>
                <a:gd name="connsiteX11" fmla="*/ 123371 w 805543"/>
                <a:gd name="connsiteY11" fmla="*/ 566057 h 667657"/>
                <a:gd name="connsiteX12" fmla="*/ 159657 w 805543"/>
                <a:gd name="connsiteY12" fmla="*/ 587829 h 667657"/>
                <a:gd name="connsiteX13" fmla="*/ 203200 w 805543"/>
                <a:gd name="connsiteY13" fmla="*/ 609600 h 667657"/>
                <a:gd name="connsiteX14" fmla="*/ 341086 w 805543"/>
                <a:gd name="connsiteY14" fmla="*/ 602343 h 667657"/>
                <a:gd name="connsiteX15" fmla="*/ 464457 w 805543"/>
                <a:gd name="connsiteY15" fmla="*/ 616857 h 667657"/>
                <a:gd name="connsiteX16" fmla="*/ 508000 w 805543"/>
                <a:gd name="connsiteY16" fmla="*/ 631372 h 667657"/>
                <a:gd name="connsiteX17" fmla="*/ 566057 w 805543"/>
                <a:gd name="connsiteY17" fmla="*/ 645886 h 667657"/>
                <a:gd name="connsiteX18" fmla="*/ 609600 w 805543"/>
                <a:gd name="connsiteY18" fmla="*/ 660400 h 667657"/>
                <a:gd name="connsiteX19" fmla="*/ 631371 w 805543"/>
                <a:gd name="connsiteY19" fmla="*/ 667657 h 667657"/>
                <a:gd name="connsiteX20" fmla="*/ 696686 w 805543"/>
                <a:gd name="connsiteY20" fmla="*/ 660400 h 667657"/>
                <a:gd name="connsiteX21" fmla="*/ 718457 w 805543"/>
                <a:gd name="connsiteY21" fmla="*/ 653143 h 667657"/>
                <a:gd name="connsiteX22" fmla="*/ 754743 w 805543"/>
                <a:gd name="connsiteY22" fmla="*/ 616857 h 667657"/>
                <a:gd name="connsiteX23" fmla="*/ 798286 w 805543"/>
                <a:gd name="connsiteY23" fmla="*/ 529772 h 667657"/>
                <a:gd name="connsiteX24" fmla="*/ 805543 w 805543"/>
                <a:gd name="connsiteY24" fmla="*/ 508000 h 667657"/>
                <a:gd name="connsiteX25" fmla="*/ 791029 w 805543"/>
                <a:gd name="connsiteY25" fmla="*/ 399143 h 667657"/>
                <a:gd name="connsiteX26" fmla="*/ 776514 w 805543"/>
                <a:gd name="connsiteY26" fmla="*/ 377372 h 667657"/>
                <a:gd name="connsiteX27" fmla="*/ 762000 w 805543"/>
                <a:gd name="connsiteY27" fmla="*/ 333829 h 667657"/>
                <a:gd name="connsiteX28" fmla="*/ 754743 w 805543"/>
                <a:gd name="connsiteY28" fmla="*/ 312057 h 667657"/>
                <a:gd name="connsiteX29" fmla="*/ 740229 w 805543"/>
                <a:gd name="connsiteY29" fmla="*/ 290286 h 667657"/>
                <a:gd name="connsiteX30" fmla="*/ 732971 w 805543"/>
                <a:gd name="connsiteY30" fmla="*/ 268515 h 667657"/>
                <a:gd name="connsiteX31" fmla="*/ 689429 w 805543"/>
                <a:gd name="connsiteY31" fmla="*/ 210457 h 667657"/>
                <a:gd name="connsiteX32" fmla="*/ 674914 w 805543"/>
                <a:gd name="connsiteY32" fmla="*/ 188686 h 667657"/>
                <a:gd name="connsiteX33" fmla="*/ 653143 w 805543"/>
                <a:gd name="connsiteY33" fmla="*/ 166915 h 667657"/>
                <a:gd name="connsiteX34" fmla="*/ 638629 w 805543"/>
                <a:gd name="connsiteY34" fmla="*/ 145143 h 667657"/>
                <a:gd name="connsiteX35" fmla="*/ 595086 w 805543"/>
                <a:gd name="connsiteY35" fmla="*/ 116115 h 667657"/>
                <a:gd name="connsiteX36" fmla="*/ 558800 w 805543"/>
                <a:gd name="connsiteY36" fmla="*/ 87086 h 667657"/>
                <a:gd name="connsiteX37" fmla="*/ 537029 w 805543"/>
                <a:gd name="connsiteY37" fmla="*/ 79829 h 667657"/>
                <a:gd name="connsiteX38" fmla="*/ 500743 w 805543"/>
                <a:gd name="connsiteY38" fmla="*/ 58057 h 667657"/>
                <a:gd name="connsiteX39" fmla="*/ 478971 w 805543"/>
                <a:gd name="connsiteY39" fmla="*/ 43543 h 667657"/>
                <a:gd name="connsiteX40" fmla="*/ 435429 w 805543"/>
                <a:gd name="connsiteY40" fmla="*/ 29029 h 667657"/>
                <a:gd name="connsiteX41" fmla="*/ 413657 w 805543"/>
                <a:gd name="connsiteY41" fmla="*/ 21772 h 667657"/>
                <a:gd name="connsiteX42" fmla="*/ 391886 w 805543"/>
                <a:gd name="connsiteY42" fmla="*/ 14515 h 667657"/>
                <a:gd name="connsiteX43" fmla="*/ 355600 w 805543"/>
                <a:gd name="connsiteY43" fmla="*/ 7257 h 667657"/>
                <a:gd name="connsiteX44" fmla="*/ 275771 w 805543"/>
                <a:gd name="connsiteY44" fmla="*/ 0 h 667657"/>
                <a:gd name="connsiteX45" fmla="*/ 174171 w 805543"/>
                <a:gd name="connsiteY45" fmla="*/ 14515 h 667657"/>
                <a:gd name="connsiteX46" fmla="*/ 152400 w 805543"/>
                <a:gd name="connsiteY46" fmla="*/ 21772 h 667657"/>
                <a:gd name="connsiteX47" fmla="*/ 152400 w 805543"/>
                <a:gd name="connsiteY47" fmla="*/ 14515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05543" h="667657">
                  <a:moveTo>
                    <a:pt x="152400" y="14515"/>
                  </a:moveTo>
                  <a:cubicBezTo>
                    <a:pt x="142724" y="18144"/>
                    <a:pt x="114411" y="26820"/>
                    <a:pt x="94343" y="43543"/>
                  </a:cubicBezTo>
                  <a:cubicBezTo>
                    <a:pt x="68763" y="64859"/>
                    <a:pt x="63772" y="78513"/>
                    <a:pt x="43543" y="108857"/>
                  </a:cubicBezTo>
                  <a:cubicBezTo>
                    <a:pt x="38705" y="116114"/>
                    <a:pt x="31787" y="122355"/>
                    <a:pt x="29029" y="130629"/>
                  </a:cubicBezTo>
                  <a:cubicBezTo>
                    <a:pt x="24191" y="145143"/>
                    <a:pt x="17514" y="159170"/>
                    <a:pt x="14514" y="174172"/>
                  </a:cubicBezTo>
                  <a:cubicBezTo>
                    <a:pt x="3902" y="227230"/>
                    <a:pt x="9001" y="198246"/>
                    <a:pt x="0" y="261257"/>
                  </a:cubicBezTo>
                  <a:cubicBezTo>
                    <a:pt x="2419" y="295124"/>
                    <a:pt x="2670" y="329215"/>
                    <a:pt x="7257" y="362857"/>
                  </a:cubicBezTo>
                  <a:cubicBezTo>
                    <a:pt x="11464" y="393710"/>
                    <a:pt x="26213" y="434239"/>
                    <a:pt x="36286" y="464457"/>
                  </a:cubicBezTo>
                  <a:cubicBezTo>
                    <a:pt x="38705" y="471714"/>
                    <a:pt x="39300" y="479864"/>
                    <a:pt x="43543" y="486229"/>
                  </a:cubicBezTo>
                  <a:cubicBezTo>
                    <a:pt x="48381" y="493486"/>
                    <a:pt x="52381" y="501378"/>
                    <a:pt x="58057" y="508000"/>
                  </a:cubicBezTo>
                  <a:cubicBezTo>
                    <a:pt x="66963" y="518390"/>
                    <a:pt x="79495" y="525643"/>
                    <a:pt x="87086" y="537029"/>
                  </a:cubicBezTo>
                  <a:cubicBezTo>
                    <a:pt x="105843" y="565165"/>
                    <a:pt x="93326" y="556042"/>
                    <a:pt x="123371" y="566057"/>
                  </a:cubicBezTo>
                  <a:cubicBezTo>
                    <a:pt x="151721" y="594407"/>
                    <a:pt x="121975" y="568988"/>
                    <a:pt x="159657" y="587829"/>
                  </a:cubicBezTo>
                  <a:cubicBezTo>
                    <a:pt x="215930" y="615965"/>
                    <a:pt x="148479" y="591360"/>
                    <a:pt x="203200" y="609600"/>
                  </a:cubicBezTo>
                  <a:cubicBezTo>
                    <a:pt x="249162" y="607181"/>
                    <a:pt x="295060" y="602343"/>
                    <a:pt x="341086" y="602343"/>
                  </a:cubicBezTo>
                  <a:cubicBezTo>
                    <a:pt x="384032" y="602343"/>
                    <a:pt x="422940" y="609938"/>
                    <a:pt x="464457" y="616857"/>
                  </a:cubicBezTo>
                  <a:cubicBezTo>
                    <a:pt x="478971" y="621695"/>
                    <a:pt x="493157" y="627661"/>
                    <a:pt x="508000" y="631372"/>
                  </a:cubicBezTo>
                  <a:cubicBezTo>
                    <a:pt x="527352" y="636210"/>
                    <a:pt x="547133" y="639578"/>
                    <a:pt x="566057" y="645886"/>
                  </a:cubicBezTo>
                  <a:lnTo>
                    <a:pt x="609600" y="660400"/>
                  </a:lnTo>
                  <a:lnTo>
                    <a:pt x="631371" y="667657"/>
                  </a:lnTo>
                  <a:cubicBezTo>
                    <a:pt x="653143" y="665238"/>
                    <a:pt x="675078" y="664001"/>
                    <a:pt x="696686" y="660400"/>
                  </a:cubicBezTo>
                  <a:cubicBezTo>
                    <a:pt x="704231" y="659142"/>
                    <a:pt x="712337" y="657733"/>
                    <a:pt x="718457" y="653143"/>
                  </a:cubicBezTo>
                  <a:cubicBezTo>
                    <a:pt x="732141" y="642880"/>
                    <a:pt x="745255" y="631090"/>
                    <a:pt x="754743" y="616857"/>
                  </a:cubicBezTo>
                  <a:cubicBezTo>
                    <a:pt x="792256" y="560587"/>
                    <a:pt x="778256" y="589862"/>
                    <a:pt x="798286" y="529772"/>
                  </a:cubicBezTo>
                  <a:lnTo>
                    <a:pt x="805543" y="508000"/>
                  </a:lnTo>
                  <a:cubicBezTo>
                    <a:pt x="803922" y="488553"/>
                    <a:pt x="805850" y="428784"/>
                    <a:pt x="791029" y="399143"/>
                  </a:cubicBezTo>
                  <a:cubicBezTo>
                    <a:pt x="787128" y="391342"/>
                    <a:pt x="781352" y="384629"/>
                    <a:pt x="776514" y="377372"/>
                  </a:cubicBezTo>
                  <a:lnTo>
                    <a:pt x="762000" y="333829"/>
                  </a:lnTo>
                  <a:cubicBezTo>
                    <a:pt x="759581" y="326572"/>
                    <a:pt x="758986" y="318422"/>
                    <a:pt x="754743" y="312057"/>
                  </a:cubicBezTo>
                  <a:cubicBezTo>
                    <a:pt x="749905" y="304800"/>
                    <a:pt x="744130" y="298087"/>
                    <a:pt x="740229" y="290286"/>
                  </a:cubicBezTo>
                  <a:cubicBezTo>
                    <a:pt x="736808" y="283444"/>
                    <a:pt x="736686" y="275202"/>
                    <a:pt x="732971" y="268515"/>
                  </a:cubicBezTo>
                  <a:cubicBezTo>
                    <a:pt x="686944" y="185668"/>
                    <a:pt x="721456" y="250491"/>
                    <a:pt x="689429" y="210457"/>
                  </a:cubicBezTo>
                  <a:cubicBezTo>
                    <a:pt x="683980" y="203646"/>
                    <a:pt x="680498" y="195386"/>
                    <a:pt x="674914" y="188686"/>
                  </a:cubicBezTo>
                  <a:cubicBezTo>
                    <a:pt x="668344" y="180802"/>
                    <a:pt x="659713" y="174799"/>
                    <a:pt x="653143" y="166915"/>
                  </a:cubicBezTo>
                  <a:cubicBezTo>
                    <a:pt x="647559" y="160214"/>
                    <a:pt x="645193" y="150887"/>
                    <a:pt x="638629" y="145143"/>
                  </a:cubicBezTo>
                  <a:cubicBezTo>
                    <a:pt x="625501" y="133656"/>
                    <a:pt x="607421" y="128450"/>
                    <a:pt x="595086" y="116115"/>
                  </a:cubicBezTo>
                  <a:cubicBezTo>
                    <a:pt x="581586" y="102615"/>
                    <a:pt x="577110" y="96241"/>
                    <a:pt x="558800" y="87086"/>
                  </a:cubicBezTo>
                  <a:cubicBezTo>
                    <a:pt x="551958" y="83665"/>
                    <a:pt x="544286" y="82248"/>
                    <a:pt x="537029" y="79829"/>
                  </a:cubicBezTo>
                  <a:cubicBezTo>
                    <a:pt x="508679" y="51481"/>
                    <a:pt x="538425" y="76899"/>
                    <a:pt x="500743" y="58057"/>
                  </a:cubicBezTo>
                  <a:cubicBezTo>
                    <a:pt x="492942" y="54156"/>
                    <a:pt x="486941" y="47085"/>
                    <a:pt x="478971" y="43543"/>
                  </a:cubicBezTo>
                  <a:cubicBezTo>
                    <a:pt x="464990" y="37330"/>
                    <a:pt x="449943" y="33867"/>
                    <a:pt x="435429" y="29029"/>
                  </a:cubicBezTo>
                  <a:lnTo>
                    <a:pt x="413657" y="21772"/>
                  </a:lnTo>
                  <a:cubicBezTo>
                    <a:pt x="406400" y="19353"/>
                    <a:pt x="399387" y="16015"/>
                    <a:pt x="391886" y="14515"/>
                  </a:cubicBezTo>
                  <a:cubicBezTo>
                    <a:pt x="379791" y="12096"/>
                    <a:pt x="367840" y="8787"/>
                    <a:pt x="355600" y="7257"/>
                  </a:cubicBezTo>
                  <a:cubicBezTo>
                    <a:pt x="329087" y="3943"/>
                    <a:pt x="302381" y="2419"/>
                    <a:pt x="275771" y="0"/>
                  </a:cubicBezTo>
                  <a:cubicBezTo>
                    <a:pt x="217927" y="5784"/>
                    <a:pt x="216671" y="2372"/>
                    <a:pt x="174171" y="14515"/>
                  </a:cubicBezTo>
                  <a:cubicBezTo>
                    <a:pt x="166816" y="16617"/>
                    <a:pt x="158959" y="17836"/>
                    <a:pt x="152400" y="21772"/>
                  </a:cubicBezTo>
                  <a:cubicBezTo>
                    <a:pt x="146533" y="25292"/>
                    <a:pt x="162076" y="10886"/>
                    <a:pt x="152400" y="1451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 rot="7905728">
              <a:off x="1790290" y="846112"/>
              <a:ext cx="673339" cy="385695"/>
            </a:xfrm>
            <a:custGeom>
              <a:avLst/>
              <a:gdLst>
                <a:gd name="connsiteX0" fmla="*/ 341294 w 581300"/>
                <a:gd name="connsiteY0" fmla="*/ 5252 h 339080"/>
                <a:gd name="connsiteX1" fmla="*/ 138094 w 581300"/>
                <a:gd name="connsiteY1" fmla="*/ 5252 h 339080"/>
                <a:gd name="connsiteX2" fmla="*/ 116322 w 581300"/>
                <a:gd name="connsiteY2" fmla="*/ 12509 h 339080"/>
                <a:gd name="connsiteX3" fmla="*/ 94551 w 581300"/>
                <a:gd name="connsiteY3" fmla="*/ 27023 h 339080"/>
                <a:gd name="connsiteX4" fmla="*/ 36494 w 581300"/>
                <a:gd name="connsiteY4" fmla="*/ 99594 h 339080"/>
                <a:gd name="connsiteX5" fmla="*/ 14722 w 581300"/>
                <a:gd name="connsiteY5" fmla="*/ 143137 h 339080"/>
                <a:gd name="connsiteX6" fmla="*/ 208 w 581300"/>
                <a:gd name="connsiteY6" fmla="*/ 186680 h 339080"/>
                <a:gd name="connsiteX7" fmla="*/ 21979 w 581300"/>
                <a:gd name="connsiteY7" fmla="*/ 288280 h 339080"/>
                <a:gd name="connsiteX8" fmla="*/ 43751 w 581300"/>
                <a:gd name="connsiteY8" fmla="*/ 302794 h 339080"/>
                <a:gd name="connsiteX9" fmla="*/ 58265 w 581300"/>
                <a:gd name="connsiteY9" fmla="*/ 317309 h 339080"/>
                <a:gd name="connsiteX10" fmla="*/ 80036 w 581300"/>
                <a:gd name="connsiteY10" fmla="*/ 324566 h 339080"/>
                <a:gd name="connsiteX11" fmla="*/ 181636 w 581300"/>
                <a:gd name="connsiteY11" fmla="*/ 317309 h 339080"/>
                <a:gd name="connsiteX12" fmla="*/ 217922 w 581300"/>
                <a:gd name="connsiteY12" fmla="*/ 310052 h 339080"/>
                <a:gd name="connsiteX13" fmla="*/ 341294 w 581300"/>
                <a:gd name="connsiteY13" fmla="*/ 317309 h 339080"/>
                <a:gd name="connsiteX14" fmla="*/ 413865 w 581300"/>
                <a:gd name="connsiteY14" fmla="*/ 339080 h 339080"/>
                <a:gd name="connsiteX15" fmla="*/ 508208 w 581300"/>
                <a:gd name="connsiteY15" fmla="*/ 331823 h 339080"/>
                <a:gd name="connsiteX16" fmla="*/ 529979 w 581300"/>
                <a:gd name="connsiteY16" fmla="*/ 324566 h 339080"/>
                <a:gd name="connsiteX17" fmla="*/ 559008 w 581300"/>
                <a:gd name="connsiteY17" fmla="*/ 295537 h 339080"/>
                <a:gd name="connsiteX18" fmla="*/ 566265 w 581300"/>
                <a:gd name="connsiteY18" fmla="*/ 273766 h 339080"/>
                <a:gd name="connsiteX19" fmla="*/ 580779 w 581300"/>
                <a:gd name="connsiteY19" fmla="*/ 251994 h 339080"/>
                <a:gd name="connsiteX20" fmla="*/ 573522 w 581300"/>
                <a:gd name="connsiteY20" fmla="*/ 143137 h 339080"/>
                <a:gd name="connsiteX21" fmla="*/ 544494 w 581300"/>
                <a:gd name="connsiteY21" fmla="*/ 77823 h 339080"/>
                <a:gd name="connsiteX22" fmla="*/ 515465 w 581300"/>
                <a:gd name="connsiteY22" fmla="*/ 48794 h 339080"/>
                <a:gd name="connsiteX23" fmla="*/ 493694 w 581300"/>
                <a:gd name="connsiteY23" fmla="*/ 34280 h 339080"/>
                <a:gd name="connsiteX24" fmla="*/ 479179 w 581300"/>
                <a:gd name="connsiteY24" fmla="*/ 19766 h 339080"/>
                <a:gd name="connsiteX25" fmla="*/ 428379 w 581300"/>
                <a:gd name="connsiteY25" fmla="*/ 5252 h 339080"/>
                <a:gd name="connsiteX26" fmla="*/ 341294 w 581300"/>
                <a:gd name="connsiteY26" fmla="*/ 5252 h 33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1300" h="339080">
                  <a:moveTo>
                    <a:pt x="341294" y="5252"/>
                  </a:moveTo>
                  <a:cubicBezTo>
                    <a:pt x="292913" y="5252"/>
                    <a:pt x="250365" y="-6567"/>
                    <a:pt x="138094" y="5252"/>
                  </a:cubicBezTo>
                  <a:cubicBezTo>
                    <a:pt x="130486" y="6053"/>
                    <a:pt x="123579" y="10090"/>
                    <a:pt x="116322" y="12509"/>
                  </a:cubicBezTo>
                  <a:cubicBezTo>
                    <a:pt x="109065" y="17347"/>
                    <a:pt x="101173" y="21347"/>
                    <a:pt x="94551" y="27023"/>
                  </a:cubicBezTo>
                  <a:cubicBezTo>
                    <a:pt x="76053" y="42878"/>
                    <a:pt x="43966" y="77182"/>
                    <a:pt x="36494" y="99594"/>
                  </a:cubicBezTo>
                  <a:cubicBezTo>
                    <a:pt x="26478" y="129640"/>
                    <a:pt x="33479" y="115001"/>
                    <a:pt x="14722" y="143137"/>
                  </a:cubicBezTo>
                  <a:cubicBezTo>
                    <a:pt x="9884" y="157651"/>
                    <a:pt x="-1690" y="171499"/>
                    <a:pt x="208" y="186680"/>
                  </a:cubicBezTo>
                  <a:cubicBezTo>
                    <a:pt x="974" y="192809"/>
                    <a:pt x="7878" y="278880"/>
                    <a:pt x="21979" y="288280"/>
                  </a:cubicBezTo>
                  <a:cubicBezTo>
                    <a:pt x="29236" y="293118"/>
                    <a:pt x="36940" y="297345"/>
                    <a:pt x="43751" y="302794"/>
                  </a:cubicBezTo>
                  <a:cubicBezTo>
                    <a:pt x="49094" y="307068"/>
                    <a:pt x="52398" y="313789"/>
                    <a:pt x="58265" y="317309"/>
                  </a:cubicBezTo>
                  <a:cubicBezTo>
                    <a:pt x="64824" y="321245"/>
                    <a:pt x="72779" y="322147"/>
                    <a:pt x="80036" y="324566"/>
                  </a:cubicBezTo>
                  <a:cubicBezTo>
                    <a:pt x="113903" y="322147"/>
                    <a:pt x="147870" y="320863"/>
                    <a:pt x="181636" y="317309"/>
                  </a:cubicBezTo>
                  <a:cubicBezTo>
                    <a:pt x="193903" y="316018"/>
                    <a:pt x="205587" y="310052"/>
                    <a:pt x="217922" y="310052"/>
                  </a:cubicBezTo>
                  <a:cubicBezTo>
                    <a:pt x="259117" y="310052"/>
                    <a:pt x="300170" y="314890"/>
                    <a:pt x="341294" y="317309"/>
                  </a:cubicBezTo>
                  <a:cubicBezTo>
                    <a:pt x="394298" y="334977"/>
                    <a:pt x="369994" y="328113"/>
                    <a:pt x="413865" y="339080"/>
                  </a:cubicBezTo>
                  <a:cubicBezTo>
                    <a:pt x="445313" y="336661"/>
                    <a:pt x="476911" y="335735"/>
                    <a:pt x="508208" y="331823"/>
                  </a:cubicBezTo>
                  <a:cubicBezTo>
                    <a:pt x="515798" y="330874"/>
                    <a:pt x="523754" y="329012"/>
                    <a:pt x="529979" y="324566"/>
                  </a:cubicBezTo>
                  <a:cubicBezTo>
                    <a:pt x="541114" y="316612"/>
                    <a:pt x="559008" y="295537"/>
                    <a:pt x="559008" y="295537"/>
                  </a:cubicBezTo>
                  <a:cubicBezTo>
                    <a:pt x="561427" y="288280"/>
                    <a:pt x="562844" y="280608"/>
                    <a:pt x="566265" y="273766"/>
                  </a:cubicBezTo>
                  <a:cubicBezTo>
                    <a:pt x="570166" y="265965"/>
                    <a:pt x="580295" y="260703"/>
                    <a:pt x="580779" y="251994"/>
                  </a:cubicBezTo>
                  <a:cubicBezTo>
                    <a:pt x="582796" y="215684"/>
                    <a:pt x="578665" y="179138"/>
                    <a:pt x="573522" y="143137"/>
                  </a:cubicBezTo>
                  <a:cubicBezTo>
                    <a:pt x="570399" y="121276"/>
                    <a:pt x="559429" y="95247"/>
                    <a:pt x="544494" y="77823"/>
                  </a:cubicBezTo>
                  <a:cubicBezTo>
                    <a:pt x="535588" y="67433"/>
                    <a:pt x="526851" y="56385"/>
                    <a:pt x="515465" y="48794"/>
                  </a:cubicBezTo>
                  <a:cubicBezTo>
                    <a:pt x="508208" y="43956"/>
                    <a:pt x="500505" y="39728"/>
                    <a:pt x="493694" y="34280"/>
                  </a:cubicBezTo>
                  <a:cubicBezTo>
                    <a:pt x="488351" y="30006"/>
                    <a:pt x="485046" y="23286"/>
                    <a:pt x="479179" y="19766"/>
                  </a:cubicBezTo>
                  <a:cubicBezTo>
                    <a:pt x="471742" y="15304"/>
                    <a:pt x="433802" y="6608"/>
                    <a:pt x="428379" y="5252"/>
                  </a:cubicBezTo>
                  <a:cubicBezTo>
                    <a:pt x="358421" y="15246"/>
                    <a:pt x="389675" y="5252"/>
                    <a:pt x="341294" y="525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 rot="5647112">
              <a:off x="1825942" y="940245"/>
              <a:ext cx="342848" cy="243757"/>
            </a:xfrm>
            <a:custGeom>
              <a:avLst/>
              <a:gdLst>
                <a:gd name="connsiteX0" fmla="*/ 217715 w 254000"/>
                <a:gd name="connsiteY0" fmla="*/ 36286 h 188686"/>
                <a:gd name="connsiteX1" fmla="*/ 137886 w 254000"/>
                <a:gd name="connsiteY1" fmla="*/ 7257 h 188686"/>
                <a:gd name="connsiteX2" fmla="*/ 116115 w 254000"/>
                <a:gd name="connsiteY2" fmla="*/ 0 h 188686"/>
                <a:gd name="connsiteX3" fmla="*/ 94343 w 254000"/>
                <a:gd name="connsiteY3" fmla="*/ 7257 h 188686"/>
                <a:gd name="connsiteX4" fmla="*/ 58057 w 254000"/>
                <a:gd name="connsiteY4" fmla="*/ 36286 h 188686"/>
                <a:gd name="connsiteX5" fmla="*/ 36286 w 254000"/>
                <a:gd name="connsiteY5" fmla="*/ 50800 h 188686"/>
                <a:gd name="connsiteX6" fmla="*/ 21772 w 254000"/>
                <a:gd name="connsiteY6" fmla="*/ 72572 h 188686"/>
                <a:gd name="connsiteX7" fmla="*/ 14515 w 254000"/>
                <a:gd name="connsiteY7" fmla="*/ 94343 h 188686"/>
                <a:gd name="connsiteX8" fmla="*/ 0 w 254000"/>
                <a:gd name="connsiteY8" fmla="*/ 108857 h 188686"/>
                <a:gd name="connsiteX9" fmla="*/ 14515 w 254000"/>
                <a:gd name="connsiteY9" fmla="*/ 159657 h 188686"/>
                <a:gd name="connsiteX10" fmla="*/ 50800 w 254000"/>
                <a:gd name="connsiteY10" fmla="*/ 188686 h 188686"/>
                <a:gd name="connsiteX11" fmla="*/ 108857 w 254000"/>
                <a:gd name="connsiteY11" fmla="*/ 181429 h 188686"/>
                <a:gd name="connsiteX12" fmla="*/ 210457 w 254000"/>
                <a:gd name="connsiteY12" fmla="*/ 174172 h 188686"/>
                <a:gd name="connsiteX13" fmla="*/ 224972 w 254000"/>
                <a:gd name="connsiteY13" fmla="*/ 159657 h 188686"/>
                <a:gd name="connsiteX14" fmla="*/ 254000 w 254000"/>
                <a:gd name="connsiteY14" fmla="*/ 116114 h 188686"/>
                <a:gd name="connsiteX15" fmla="*/ 246743 w 254000"/>
                <a:gd name="connsiteY15" fmla="*/ 65314 h 188686"/>
                <a:gd name="connsiteX16" fmla="*/ 210457 w 254000"/>
                <a:gd name="connsiteY16" fmla="*/ 36286 h 188686"/>
                <a:gd name="connsiteX17" fmla="*/ 217715 w 254000"/>
                <a:gd name="connsiteY17" fmla="*/ 36286 h 18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4000" h="188686">
                  <a:moveTo>
                    <a:pt x="217715" y="36286"/>
                  </a:moveTo>
                  <a:cubicBezTo>
                    <a:pt x="167227" y="16091"/>
                    <a:pt x="193783" y="25890"/>
                    <a:pt x="137886" y="7257"/>
                  </a:cubicBezTo>
                  <a:lnTo>
                    <a:pt x="116115" y="0"/>
                  </a:lnTo>
                  <a:cubicBezTo>
                    <a:pt x="108858" y="2419"/>
                    <a:pt x="101185" y="3836"/>
                    <a:pt x="94343" y="7257"/>
                  </a:cubicBezTo>
                  <a:cubicBezTo>
                    <a:pt x="64567" y="22145"/>
                    <a:pt x="80553" y="18290"/>
                    <a:pt x="58057" y="36286"/>
                  </a:cubicBezTo>
                  <a:cubicBezTo>
                    <a:pt x="51246" y="41734"/>
                    <a:pt x="43543" y="45962"/>
                    <a:pt x="36286" y="50800"/>
                  </a:cubicBezTo>
                  <a:cubicBezTo>
                    <a:pt x="31448" y="58057"/>
                    <a:pt x="25673" y="64771"/>
                    <a:pt x="21772" y="72572"/>
                  </a:cubicBezTo>
                  <a:cubicBezTo>
                    <a:pt x="18351" y="79414"/>
                    <a:pt x="18451" y="87784"/>
                    <a:pt x="14515" y="94343"/>
                  </a:cubicBezTo>
                  <a:cubicBezTo>
                    <a:pt x="10995" y="100210"/>
                    <a:pt x="4838" y="104019"/>
                    <a:pt x="0" y="108857"/>
                  </a:cubicBezTo>
                  <a:cubicBezTo>
                    <a:pt x="1357" y="114285"/>
                    <a:pt x="10050" y="152216"/>
                    <a:pt x="14515" y="159657"/>
                  </a:cubicBezTo>
                  <a:cubicBezTo>
                    <a:pt x="21410" y="171149"/>
                    <a:pt x="40909" y="182092"/>
                    <a:pt x="50800" y="188686"/>
                  </a:cubicBezTo>
                  <a:cubicBezTo>
                    <a:pt x="70152" y="186267"/>
                    <a:pt x="89434" y="183195"/>
                    <a:pt x="108857" y="181429"/>
                  </a:cubicBezTo>
                  <a:cubicBezTo>
                    <a:pt x="142671" y="178355"/>
                    <a:pt x="177086" y="180429"/>
                    <a:pt x="210457" y="174172"/>
                  </a:cubicBezTo>
                  <a:cubicBezTo>
                    <a:pt x="217182" y="172911"/>
                    <a:pt x="220867" y="165131"/>
                    <a:pt x="224972" y="159657"/>
                  </a:cubicBezTo>
                  <a:cubicBezTo>
                    <a:pt x="235438" y="145702"/>
                    <a:pt x="254000" y="116114"/>
                    <a:pt x="254000" y="116114"/>
                  </a:cubicBezTo>
                  <a:cubicBezTo>
                    <a:pt x="251581" y="99181"/>
                    <a:pt x="251658" y="81698"/>
                    <a:pt x="246743" y="65314"/>
                  </a:cubicBezTo>
                  <a:cubicBezTo>
                    <a:pt x="237225" y="33586"/>
                    <a:pt x="232400" y="49451"/>
                    <a:pt x="210457" y="36286"/>
                  </a:cubicBezTo>
                  <a:cubicBezTo>
                    <a:pt x="204590" y="32766"/>
                    <a:pt x="200781" y="26610"/>
                    <a:pt x="217715" y="3628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409288" y="464457"/>
              <a:ext cx="1734078" cy="1850138"/>
            </a:xfrm>
            <a:custGeom>
              <a:avLst/>
              <a:gdLst>
                <a:gd name="connsiteX0" fmla="*/ 0 w 1727219"/>
                <a:gd name="connsiteY0" fmla="*/ 0 h 1822590"/>
                <a:gd name="connsiteX1" fmla="*/ 36285 w 1727219"/>
                <a:gd name="connsiteY1" fmla="*/ 21771 h 1822590"/>
                <a:gd name="connsiteX2" fmla="*/ 65314 w 1727219"/>
                <a:gd name="connsiteY2" fmla="*/ 50800 h 1822590"/>
                <a:gd name="connsiteX3" fmla="*/ 87085 w 1727219"/>
                <a:gd name="connsiteY3" fmla="*/ 65314 h 1822590"/>
                <a:gd name="connsiteX4" fmla="*/ 116114 w 1727219"/>
                <a:gd name="connsiteY4" fmla="*/ 94343 h 1822590"/>
                <a:gd name="connsiteX5" fmla="*/ 174171 w 1727219"/>
                <a:gd name="connsiteY5" fmla="*/ 145143 h 1822590"/>
                <a:gd name="connsiteX6" fmla="*/ 188685 w 1727219"/>
                <a:gd name="connsiteY6" fmla="*/ 166914 h 1822590"/>
                <a:gd name="connsiteX7" fmla="*/ 210457 w 1727219"/>
                <a:gd name="connsiteY7" fmla="*/ 232228 h 1822590"/>
                <a:gd name="connsiteX8" fmla="*/ 232228 w 1727219"/>
                <a:gd name="connsiteY8" fmla="*/ 297543 h 1822590"/>
                <a:gd name="connsiteX9" fmla="*/ 239485 w 1727219"/>
                <a:gd name="connsiteY9" fmla="*/ 319314 h 1822590"/>
                <a:gd name="connsiteX10" fmla="*/ 254000 w 1727219"/>
                <a:gd name="connsiteY10" fmla="*/ 399143 h 1822590"/>
                <a:gd name="connsiteX11" fmla="*/ 261257 w 1727219"/>
                <a:gd name="connsiteY11" fmla="*/ 515257 h 1822590"/>
                <a:gd name="connsiteX12" fmla="*/ 275771 w 1727219"/>
                <a:gd name="connsiteY12" fmla="*/ 667657 h 1822590"/>
                <a:gd name="connsiteX13" fmla="*/ 283028 w 1727219"/>
                <a:gd name="connsiteY13" fmla="*/ 703943 h 1822590"/>
                <a:gd name="connsiteX14" fmla="*/ 290285 w 1727219"/>
                <a:gd name="connsiteY14" fmla="*/ 754743 h 1822590"/>
                <a:gd name="connsiteX15" fmla="*/ 304800 w 1727219"/>
                <a:gd name="connsiteY15" fmla="*/ 798285 h 1822590"/>
                <a:gd name="connsiteX16" fmla="*/ 312057 w 1727219"/>
                <a:gd name="connsiteY16" fmla="*/ 820057 h 1822590"/>
                <a:gd name="connsiteX17" fmla="*/ 326571 w 1727219"/>
                <a:gd name="connsiteY17" fmla="*/ 863600 h 1822590"/>
                <a:gd name="connsiteX18" fmla="*/ 333828 w 1727219"/>
                <a:gd name="connsiteY18" fmla="*/ 885371 h 1822590"/>
                <a:gd name="connsiteX19" fmla="*/ 348343 w 1727219"/>
                <a:gd name="connsiteY19" fmla="*/ 899885 h 1822590"/>
                <a:gd name="connsiteX20" fmla="*/ 391885 w 1727219"/>
                <a:gd name="connsiteY20" fmla="*/ 957943 h 1822590"/>
                <a:gd name="connsiteX21" fmla="*/ 406400 w 1727219"/>
                <a:gd name="connsiteY21" fmla="*/ 972457 h 1822590"/>
                <a:gd name="connsiteX22" fmla="*/ 471714 w 1727219"/>
                <a:gd name="connsiteY22" fmla="*/ 1023257 h 1822590"/>
                <a:gd name="connsiteX23" fmla="*/ 537028 w 1727219"/>
                <a:gd name="connsiteY23" fmla="*/ 1045028 h 1822590"/>
                <a:gd name="connsiteX24" fmla="*/ 558800 w 1727219"/>
                <a:gd name="connsiteY24" fmla="*/ 1052285 h 1822590"/>
                <a:gd name="connsiteX25" fmla="*/ 653143 w 1727219"/>
                <a:gd name="connsiteY25" fmla="*/ 1059543 h 1822590"/>
                <a:gd name="connsiteX26" fmla="*/ 754743 w 1727219"/>
                <a:gd name="connsiteY26" fmla="*/ 1074057 h 1822590"/>
                <a:gd name="connsiteX27" fmla="*/ 776514 w 1727219"/>
                <a:gd name="connsiteY27" fmla="*/ 1081314 h 1822590"/>
                <a:gd name="connsiteX28" fmla="*/ 849085 w 1727219"/>
                <a:gd name="connsiteY28" fmla="*/ 1095828 h 1822590"/>
                <a:gd name="connsiteX29" fmla="*/ 921657 w 1727219"/>
                <a:gd name="connsiteY29" fmla="*/ 1117600 h 1822590"/>
                <a:gd name="connsiteX30" fmla="*/ 943428 w 1727219"/>
                <a:gd name="connsiteY30" fmla="*/ 1124857 h 1822590"/>
                <a:gd name="connsiteX31" fmla="*/ 972457 w 1727219"/>
                <a:gd name="connsiteY31" fmla="*/ 1132114 h 1822590"/>
                <a:gd name="connsiteX32" fmla="*/ 994228 w 1727219"/>
                <a:gd name="connsiteY32" fmla="*/ 1139371 h 1822590"/>
                <a:gd name="connsiteX33" fmla="*/ 1066800 w 1727219"/>
                <a:gd name="connsiteY33" fmla="*/ 1161143 h 1822590"/>
                <a:gd name="connsiteX34" fmla="*/ 1088571 w 1727219"/>
                <a:gd name="connsiteY34" fmla="*/ 1168400 h 1822590"/>
                <a:gd name="connsiteX35" fmla="*/ 1110343 w 1727219"/>
                <a:gd name="connsiteY35" fmla="*/ 1175657 h 1822590"/>
                <a:gd name="connsiteX36" fmla="*/ 1175657 w 1727219"/>
                <a:gd name="connsiteY36" fmla="*/ 1204685 h 1822590"/>
                <a:gd name="connsiteX37" fmla="*/ 1197428 w 1727219"/>
                <a:gd name="connsiteY37" fmla="*/ 1211943 h 1822590"/>
                <a:gd name="connsiteX38" fmla="*/ 1240971 w 1727219"/>
                <a:gd name="connsiteY38" fmla="*/ 1233714 h 1822590"/>
                <a:gd name="connsiteX39" fmla="*/ 1262743 w 1727219"/>
                <a:gd name="connsiteY39" fmla="*/ 1248228 h 1822590"/>
                <a:gd name="connsiteX40" fmla="*/ 1277257 w 1727219"/>
                <a:gd name="connsiteY40" fmla="*/ 1262743 h 1822590"/>
                <a:gd name="connsiteX41" fmla="*/ 1299028 w 1727219"/>
                <a:gd name="connsiteY41" fmla="*/ 1270000 h 1822590"/>
                <a:gd name="connsiteX42" fmla="*/ 1335314 w 1727219"/>
                <a:gd name="connsiteY42" fmla="*/ 1299028 h 1822590"/>
                <a:gd name="connsiteX43" fmla="*/ 1364343 w 1727219"/>
                <a:gd name="connsiteY43" fmla="*/ 1328057 h 1822590"/>
                <a:gd name="connsiteX44" fmla="*/ 1407885 w 1727219"/>
                <a:gd name="connsiteY44" fmla="*/ 1357085 h 1822590"/>
                <a:gd name="connsiteX45" fmla="*/ 1444171 w 1727219"/>
                <a:gd name="connsiteY45" fmla="*/ 1393371 h 1822590"/>
                <a:gd name="connsiteX46" fmla="*/ 1480457 w 1727219"/>
                <a:gd name="connsiteY46" fmla="*/ 1422400 h 1822590"/>
                <a:gd name="connsiteX47" fmla="*/ 1502228 w 1727219"/>
                <a:gd name="connsiteY47" fmla="*/ 1436914 h 1822590"/>
                <a:gd name="connsiteX48" fmla="*/ 1516743 w 1727219"/>
                <a:gd name="connsiteY48" fmla="*/ 1451428 h 1822590"/>
                <a:gd name="connsiteX49" fmla="*/ 1560285 w 1727219"/>
                <a:gd name="connsiteY49" fmla="*/ 1487714 h 1822590"/>
                <a:gd name="connsiteX50" fmla="*/ 1574800 w 1727219"/>
                <a:gd name="connsiteY50" fmla="*/ 1509485 h 1822590"/>
                <a:gd name="connsiteX51" fmla="*/ 1611085 w 1727219"/>
                <a:gd name="connsiteY51" fmla="*/ 1545771 h 1822590"/>
                <a:gd name="connsiteX52" fmla="*/ 1640114 w 1727219"/>
                <a:gd name="connsiteY52" fmla="*/ 1582057 h 1822590"/>
                <a:gd name="connsiteX53" fmla="*/ 1647371 w 1727219"/>
                <a:gd name="connsiteY53" fmla="*/ 1603828 h 1822590"/>
                <a:gd name="connsiteX54" fmla="*/ 1661885 w 1727219"/>
                <a:gd name="connsiteY54" fmla="*/ 1618343 h 1822590"/>
                <a:gd name="connsiteX55" fmla="*/ 1683657 w 1727219"/>
                <a:gd name="connsiteY55" fmla="*/ 1661885 h 1822590"/>
                <a:gd name="connsiteX56" fmla="*/ 1705428 w 1727219"/>
                <a:gd name="connsiteY56" fmla="*/ 1741714 h 1822590"/>
                <a:gd name="connsiteX57" fmla="*/ 1719943 w 1727219"/>
                <a:gd name="connsiteY57" fmla="*/ 1799771 h 1822590"/>
                <a:gd name="connsiteX58" fmla="*/ 1727200 w 1727219"/>
                <a:gd name="connsiteY58" fmla="*/ 1814285 h 18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27219" h="1822590">
                  <a:moveTo>
                    <a:pt x="0" y="0"/>
                  </a:moveTo>
                  <a:cubicBezTo>
                    <a:pt x="12095" y="7257"/>
                    <a:pt x="25151" y="13111"/>
                    <a:pt x="36285" y="21771"/>
                  </a:cubicBezTo>
                  <a:cubicBezTo>
                    <a:pt x="47087" y="30172"/>
                    <a:pt x="53928" y="43209"/>
                    <a:pt x="65314" y="50800"/>
                  </a:cubicBezTo>
                  <a:cubicBezTo>
                    <a:pt x="72571" y="55638"/>
                    <a:pt x="80463" y="59638"/>
                    <a:pt x="87085" y="65314"/>
                  </a:cubicBezTo>
                  <a:cubicBezTo>
                    <a:pt x="97475" y="74220"/>
                    <a:pt x="104728" y="86752"/>
                    <a:pt x="116114" y="94343"/>
                  </a:cubicBezTo>
                  <a:cubicBezTo>
                    <a:pt x="139130" y="109687"/>
                    <a:pt x="157190" y="119671"/>
                    <a:pt x="174171" y="145143"/>
                  </a:cubicBezTo>
                  <a:cubicBezTo>
                    <a:pt x="179009" y="152400"/>
                    <a:pt x="185143" y="158944"/>
                    <a:pt x="188685" y="166914"/>
                  </a:cubicBezTo>
                  <a:cubicBezTo>
                    <a:pt x="188687" y="166919"/>
                    <a:pt x="206827" y="221339"/>
                    <a:pt x="210457" y="232228"/>
                  </a:cubicBezTo>
                  <a:lnTo>
                    <a:pt x="232228" y="297543"/>
                  </a:lnTo>
                  <a:cubicBezTo>
                    <a:pt x="234647" y="304800"/>
                    <a:pt x="237985" y="311813"/>
                    <a:pt x="239485" y="319314"/>
                  </a:cubicBezTo>
                  <a:cubicBezTo>
                    <a:pt x="249629" y="370029"/>
                    <a:pt x="244715" y="343433"/>
                    <a:pt x="254000" y="399143"/>
                  </a:cubicBezTo>
                  <a:cubicBezTo>
                    <a:pt x="256419" y="437848"/>
                    <a:pt x="258123" y="476604"/>
                    <a:pt x="261257" y="515257"/>
                  </a:cubicBezTo>
                  <a:cubicBezTo>
                    <a:pt x="265381" y="566120"/>
                    <a:pt x="265763" y="617618"/>
                    <a:pt x="275771" y="667657"/>
                  </a:cubicBezTo>
                  <a:cubicBezTo>
                    <a:pt x="278190" y="679752"/>
                    <a:pt x="281000" y="691776"/>
                    <a:pt x="283028" y="703943"/>
                  </a:cubicBezTo>
                  <a:cubicBezTo>
                    <a:pt x="285840" y="720816"/>
                    <a:pt x="286439" y="738076"/>
                    <a:pt x="290285" y="754743"/>
                  </a:cubicBezTo>
                  <a:cubicBezTo>
                    <a:pt x="293725" y="769650"/>
                    <a:pt x="299962" y="783771"/>
                    <a:pt x="304800" y="798285"/>
                  </a:cubicBezTo>
                  <a:lnTo>
                    <a:pt x="312057" y="820057"/>
                  </a:lnTo>
                  <a:lnTo>
                    <a:pt x="326571" y="863600"/>
                  </a:lnTo>
                  <a:cubicBezTo>
                    <a:pt x="328990" y="870857"/>
                    <a:pt x="328419" y="879962"/>
                    <a:pt x="333828" y="885371"/>
                  </a:cubicBezTo>
                  <a:lnTo>
                    <a:pt x="348343" y="899885"/>
                  </a:lnTo>
                  <a:cubicBezTo>
                    <a:pt x="361009" y="937884"/>
                    <a:pt x="350191" y="916249"/>
                    <a:pt x="391885" y="957943"/>
                  </a:cubicBezTo>
                  <a:lnTo>
                    <a:pt x="406400" y="972457"/>
                  </a:lnTo>
                  <a:cubicBezTo>
                    <a:pt x="425185" y="991242"/>
                    <a:pt x="445672" y="1014577"/>
                    <a:pt x="471714" y="1023257"/>
                  </a:cubicBezTo>
                  <a:lnTo>
                    <a:pt x="537028" y="1045028"/>
                  </a:lnTo>
                  <a:cubicBezTo>
                    <a:pt x="544285" y="1047447"/>
                    <a:pt x="551173" y="1051698"/>
                    <a:pt x="558800" y="1052285"/>
                  </a:cubicBezTo>
                  <a:lnTo>
                    <a:pt x="653143" y="1059543"/>
                  </a:lnTo>
                  <a:cubicBezTo>
                    <a:pt x="695530" y="1063580"/>
                    <a:pt x="714801" y="1067400"/>
                    <a:pt x="754743" y="1074057"/>
                  </a:cubicBezTo>
                  <a:cubicBezTo>
                    <a:pt x="762000" y="1076476"/>
                    <a:pt x="769060" y="1079594"/>
                    <a:pt x="776514" y="1081314"/>
                  </a:cubicBezTo>
                  <a:cubicBezTo>
                    <a:pt x="800552" y="1086861"/>
                    <a:pt x="825682" y="1088027"/>
                    <a:pt x="849085" y="1095828"/>
                  </a:cubicBezTo>
                  <a:cubicBezTo>
                    <a:pt x="952544" y="1130316"/>
                    <a:pt x="844893" y="1095668"/>
                    <a:pt x="921657" y="1117600"/>
                  </a:cubicBezTo>
                  <a:cubicBezTo>
                    <a:pt x="929012" y="1119701"/>
                    <a:pt x="936073" y="1122756"/>
                    <a:pt x="943428" y="1124857"/>
                  </a:cubicBezTo>
                  <a:cubicBezTo>
                    <a:pt x="953018" y="1127597"/>
                    <a:pt x="962867" y="1129374"/>
                    <a:pt x="972457" y="1132114"/>
                  </a:cubicBezTo>
                  <a:cubicBezTo>
                    <a:pt x="979812" y="1134215"/>
                    <a:pt x="986873" y="1137270"/>
                    <a:pt x="994228" y="1139371"/>
                  </a:cubicBezTo>
                  <a:cubicBezTo>
                    <a:pt x="1070999" y="1161305"/>
                    <a:pt x="963330" y="1126652"/>
                    <a:pt x="1066800" y="1161143"/>
                  </a:cubicBezTo>
                  <a:lnTo>
                    <a:pt x="1088571" y="1168400"/>
                  </a:lnTo>
                  <a:lnTo>
                    <a:pt x="1110343" y="1175657"/>
                  </a:lnTo>
                  <a:cubicBezTo>
                    <a:pt x="1144845" y="1198659"/>
                    <a:pt x="1123837" y="1187411"/>
                    <a:pt x="1175657" y="1204685"/>
                  </a:cubicBezTo>
                  <a:cubicBezTo>
                    <a:pt x="1182914" y="1207104"/>
                    <a:pt x="1191063" y="1207700"/>
                    <a:pt x="1197428" y="1211943"/>
                  </a:cubicBezTo>
                  <a:cubicBezTo>
                    <a:pt x="1259825" y="1253539"/>
                    <a:pt x="1180879" y="1203668"/>
                    <a:pt x="1240971" y="1233714"/>
                  </a:cubicBezTo>
                  <a:cubicBezTo>
                    <a:pt x="1248772" y="1237615"/>
                    <a:pt x="1255932" y="1242779"/>
                    <a:pt x="1262743" y="1248228"/>
                  </a:cubicBezTo>
                  <a:cubicBezTo>
                    <a:pt x="1268086" y="1252502"/>
                    <a:pt x="1271390" y="1259223"/>
                    <a:pt x="1277257" y="1262743"/>
                  </a:cubicBezTo>
                  <a:cubicBezTo>
                    <a:pt x="1283816" y="1266679"/>
                    <a:pt x="1291771" y="1267581"/>
                    <a:pt x="1299028" y="1270000"/>
                  </a:cubicBezTo>
                  <a:cubicBezTo>
                    <a:pt x="1348452" y="1319421"/>
                    <a:pt x="1271212" y="1244083"/>
                    <a:pt x="1335314" y="1299028"/>
                  </a:cubicBezTo>
                  <a:cubicBezTo>
                    <a:pt x="1345704" y="1307934"/>
                    <a:pt x="1352957" y="1320466"/>
                    <a:pt x="1364343" y="1328057"/>
                  </a:cubicBezTo>
                  <a:cubicBezTo>
                    <a:pt x="1378857" y="1337733"/>
                    <a:pt x="1395550" y="1344750"/>
                    <a:pt x="1407885" y="1357085"/>
                  </a:cubicBezTo>
                  <a:cubicBezTo>
                    <a:pt x="1419980" y="1369180"/>
                    <a:pt x="1429938" y="1383883"/>
                    <a:pt x="1444171" y="1393371"/>
                  </a:cubicBezTo>
                  <a:cubicBezTo>
                    <a:pt x="1511172" y="1438036"/>
                    <a:pt x="1428761" y="1381042"/>
                    <a:pt x="1480457" y="1422400"/>
                  </a:cubicBezTo>
                  <a:cubicBezTo>
                    <a:pt x="1487268" y="1427849"/>
                    <a:pt x="1495417" y="1431466"/>
                    <a:pt x="1502228" y="1436914"/>
                  </a:cubicBezTo>
                  <a:cubicBezTo>
                    <a:pt x="1507571" y="1441188"/>
                    <a:pt x="1511400" y="1447154"/>
                    <a:pt x="1516743" y="1451428"/>
                  </a:cubicBezTo>
                  <a:cubicBezTo>
                    <a:pt x="1545283" y="1474260"/>
                    <a:pt x="1534429" y="1456688"/>
                    <a:pt x="1560285" y="1487714"/>
                  </a:cubicBezTo>
                  <a:cubicBezTo>
                    <a:pt x="1565869" y="1494414"/>
                    <a:pt x="1569057" y="1502921"/>
                    <a:pt x="1574800" y="1509485"/>
                  </a:cubicBezTo>
                  <a:cubicBezTo>
                    <a:pt x="1586064" y="1522358"/>
                    <a:pt x="1611085" y="1545771"/>
                    <a:pt x="1611085" y="1545771"/>
                  </a:cubicBezTo>
                  <a:cubicBezTo>
                    <a:pt x="1629329" y="1600497"/>
                    <a:pt x="1602598" y="1535162"/>
                    <a:pt x="1640114" y="1582057"/>
                  </a:cubicBezTo>
                  <a:cubicBezTo>
                    <a:pt x="1644893" y="1588030"/>
                    <a:pt x="1643435" y="1597269"/>
                    <a:pt x="1647371" y="1603828"/>
                  </a:cubicBezTo>
                  <a:cubicBezTo>
                    <a:pt x="1650891" y="1609695"/>
                    <a:pt x="1657047" y="1613505"/>
                    <a:pt x="1661885" y="1618343"/>
                  </a:cubicBezTo>
                  <a:cubicBezTo>
                    <a:pt x="1688363" y="1697767"/>
                    <a:pt x="1646130" y="1577449"/>
                    <a:pt x="1683657" y="1661885"/>
                  </a:cubicBezTo>
                  <a:cubicBezTo>
                    <a:pt x="1699515" y="1697565"/>
                    <a:pt x="1697232" y="1706199"/>
                    <a:pt x="1705428" y="1741714"/>
                  </a:cubicBezTo>
                  <a:cubicBezTo>
                    <a:pt x="1709914" y="1761151"/>
                    <a:pt x="1713635" y="1780847"/>
                    <a:pt x="1719943" y="1799771"/>
                  </a:cubicBezTo>
                  <a:cubicBezTo>
                    <a:pt x="1727965" y="1823838"/>
                    <a:pt x="1727200" y="1829193"/>
                    <a:pt x="1727200" y="1814285"/>
                  </a:cubicBezTo>
                </a:path>
              </a:pathLst>
            </a:cu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863429" y="696111"/>
              <a:ext cx="1339128" cy="1670991"/>
            </a:xfrm>
            <a:custGeom>
              <a:avLst/>
              <a:gdLst>
                <a:gd name="connsiteX0" fmla="*/ 0 w 1338198"/>
                <a:gd name="connsiteY0" fmla="*/ 0 h 1669627"/>
                <a:gd name="connsiteX1" fmla="*/ 36286 w 1338198"/>
                <a:gd name="connsiteY1" fmla="*/ 14514 h 1669627"/>
                <a:gd name="connsiteX2" fmla="*/ 58057 w 1338198"/>
                <a:gd name="connsiteY2" fmla="*/ 29028 h 1669627"/>
                <a:gd name="connsiteX3" fmla="*/ 72571 w 1338198"/>
                <a:gd name="connsiteY3" fmla="*/ 43543 h 1669627"/>
                <a:gd name="connsiteX4" fmla="*/ 94343 w 1338198"/>
                <a:gd name="connsiteY4" fmla="*/ 50800 h 1669627"/>
                <a:gd name="connsiteX5" fmla="*/ 116114 w 1338198"/>
                <a:gd name="connsiteY5" fmla="*/ 116114 h 1669627"/>
                <a:gd name="connsiteX6" fmla="*/ 123371 w 1338198"/>
                <a:gd name="connsiteY6" fmla="*/ 137885 h 1669627"/>
                <a:gd name="connsiteX7" fmla="*/ 130629 w 1338198"/>
                <a:gd name="connsiteY7" fmla="*/ 159657 h 1669627"/>
                <a:gd name="connsiteX8" fmla="*/ 123371 w 1338198"/>
                <a:gd name="connsiteY8" fmla="*/ 348343 h 1669627"/>
                <a:gd name="connsiteX9" fmla="*/ 101600 w 1338198"/>
                <a:gd name="connsiteY9" fmla="*/ 566057 h 1669627"/>
                <a:gd name="connsiteX10" fmla="*/ 108857 w 1338198"/>
                <a:gd name="connsiteY10" fmla="*/ 827314 h 1669627"/>
                <a:gd name="connsiteX11" fmla="*/ 130629 w 1338198"/>
                <a:gd name="connsiteY11" fmla="*/ 892628 h 1669627"/>
                <a:gd name="connsiteX12" fmla="*/ 145143 w 1338198"/>
                <a:gd name="connsiteY12" fmla="*/ 950685 h 1669627"/>
                <a:gd name="connsiteX13" fmla="*/ 174171 w 1338198"/>
                <a:gd name="connsiteY13" fmla="*/ 1037771 h 1669627"/>
                <a:gd name="connsiteX14" fmla="*/ 195943 w 1338198"/>
                <a:gd name="connsiteY14" fmla="*/ 1103085 h 1669627"/>
                <a:gd name="connsiteX15" fmla="*/ 203200 w 1338198"/>
                <a:gd name="connsiteY15" fmla="*/ 1124857 h 1669627"/>
                <a:gd name="connsiteX16" fmla="*/ 217714 w 1338198"/>
                <a:gd name="connsiteY16" fmla="*/ 1146628 h 1669627"/>
                <a:gd name="connsiteX17" fmla="*/ 246743 w 1338198"/>
                <a:gd name="connsiteY17" fmla="*/ 1211943 h 1669627"/>
                <a:gd name="connsiteX18" fmla="*/ 283029 w 1338198"/>
                <a:gd name="connsiteY18" fmla="*/ 1277257 h 1669627"/>
                <a:gd name="connsiteX19" fmla="*/ 319314 w 1338198"/>
                <a:gd name="connsiteY19" fmla="*/ 1313543 h 1669627"/>
                <a:gd name="connsiteX20" fmla="*/ 333829 w 1338198"/>
                <a:gd name="connsiteY20" fmla="*/ 1328057 h 1669627"/>
                <a:gd name="connsiteX21" fmla="*/ 377371 w 1338198"/>
                <a:gd name="connsiteY21" fmla="*/ 1357085 h 1669627"/>
                <a:gd name="connsiteX22" fmla="*/ 435429 w 1338198"/>
                <a:gd name="connsiteY22" fmla="*/ 1400628 h 1669627"/>
                <a:gd name="connsiteX23" fmla="*/ 500743 w 1338198"/>
                <a:gd name="connsiteY23" fmla="*/ 1422400 h 1669627"/>
                <a:gd name="connsiteX24" fmla="*/ 544286 w 1338198"/>
                <a:gd name="connsiteY24" fmla="*/ 1436914 h 1669627"/>
                <a:gd name="connsiteX25" fmla="*/ 573314 w 1338198"/>
                <a:gd name="connsiteY25" fmla="*/ 1444171 h 1669627"/>
                <a:gd name="connsiteX26" fmla="*/ 595086 w 1338198"/>
                <a:gd name="connsiteY26" fmla="*/ 1451428 h 1669627"/>
                <a:gd name="connsiteX27" fmla="*/ 638629 w 1338198"/>
                <a:gd name="connsiteY27" fmla="*/ 1458685 h 1669627"/>
                <a:gd name="connsiteX28" fmla="*/ 718457 w 1338198"/>
                <a:gd name="connsiteY28" fmla="*/ 1480457 h 1669627"/>
                <a:gd name="connsiteX29" fmla="*/ 762000 w 1338198"/>
                <a:gd name="connsiteY29" fmla="*/ 1487714 h 1669627"/>
                <a:gd name="connsiteX30" fmla="*/ 827314 w 1338198"/>
                <a:gd name="connsiteY30" fmla="*/ 1502228 h 1669627"/>
                <a:gd name="connsiteX31" fmla="*/ 885371 w 1338198"/>
                <a:gd name="connsiteY31" fmla="*/ 1509485 h 1669627"/>
                <a:gd name="connsiteX32" fmla="*/ 972457 w 1338198"/>
                <a:gd name="connsiteY32" fmla="*/ 1524000 h 1669627"/>
                <a:gd name="connsiteX33" fmla="*/ 1037771 w 1338198"/>
                <a:gd name="connsiteY33" fmla="*/ 1531257 h 1669627"/>
                <a:gd name="connsiteX34" fmla="*/ 1117600 w 1338198"/>
                <a:gd name="connsiteY34" fmla="*/ 1545771 h 1669627"/>
                <a:gd name="connsiteX35" fmla="*/ 1161143 w 1338198"/>
                <a:gd name="connsiteY35" fmla="*/ 1553028 h 1669627"/>
                <a:gd name="connsiteX36" fmla="*/ 1219200 w 1338198"/>
                <a:gd name="connsiteY36" fmla="*/ 1567543 h 1669627"/>
                <a:gd name="connsiteX37" fmla="*/ 1262743 w 1338198"/>
                <a:gd name="connsiteY37" fmla="*/ 1582057 h 1669627"/>
                <a:gd name="connsiteX38" fmla="*/ 1299029 w 1338198"/>
                <a:gd name="connsiteY38" fmla="*/ 1611085 h 1669627"/>
                <a:gd name="connsiteX39" fmla="*/ 1306286 w 1338198"/>
                <a:gd name="connsiteY39" fmla="*/ 1632857 h 1669627"/>
                <a:gd name="connsiteX40" fmla="*/ 1320800 w 1338198"/>
                <a:gd name="connsiteY40" fmla="*/ 1654628 h 1669627"/>
                <a:gd name="connsiteX41" fmla="*/ 1335314 w 1338198"/>
                <a:gd name="connsiteY41" fmla="*/ 1669143 h 1669627"/>
                <a:gd name="connsiteX42" fmla="*/ 1335314 w 1338198"/>
                <a:gd name="connsiteY42" fmla="*/ 1647371 h 166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38198" h="1669627">
                  <a:moveTo>
                    <a:pt x="0" y="0"/>
                  </a:moveTo>
                  <a:cubicBezTo>
                    <a:pt x="12095" y="4838"/>
                    <a:pt x="24634" y="8688"/>
                    <a:pt x="36286" y="14514"/>
                  </a:cubicBezTo>
                  <a:cubicBezTo>
                    <a:pt x="44087" y="18414"/>
                    <a:pt x="51246" y="23579"/>
                    <a:pt x="58057" y="29028"/>
                  </a:cubicBezTo>
                  <a:cubicBezTo>
                    <a:pt x="63400" y="33302"/>
                    <a:pt x="66704" y="40023"/>
                    <a:pt x="72571" y="43543"/>
                  </a:cubicBezTo>
                  <a:cubicBezTo>
                    <a:pt x="79131" y="47479"/>
                    <a:pt x="87086" y="48381"/>
                    <a:pt x="94343" y="50800"/>
                  </a:cubicBezTo>
                  <a:lnTo>
                    <a:pt x="116114" y="116114"/>
                  </a:lnTo>
                  <a:lnTo>
                    <a:pt x="123371" y="137885"/>
                  </a:lnTo>
                  <a:lnTo>
                    <a:pt x="130629" y="159657"/>
                  </a:lnTo>
                  <a:cubicBezTo>
                    <a:pt x="128210" y="222552"/>
                    <a:pt x="127381" y="285529"/>
                    <a:pt x="123371" y="348343"/>
                  </a:cubicBezTo>
                  <a:cubicBezTo>
                    <a:pt x="119638" y="406831"/>
                    <a:pt x="108973" y="499699"/>
                    <a:pt x="101600" y="566057"/>
                  </a:cubicBezTo>
                  <a:cubicBezTo>
                    <a:pt x="104019" y="653143"/>
                    <a:pt x="102650" y="740416"/>
                    <a:pt x="108857" y="827314"/>
                  </a:cubicBezTo>
                  <a:cubicBezTo>
                    <a:pt x="109584" y="837495"/>
                    <a:pt x="126635" y="876652"/>
                    <a:pt x="130629" y="892628"/>
                  </a:cubicBezTo>
                  <a:cubicBezTo>
                    <a:pt x="135467" y="911980"/>
                    <a:pt x="138835" y="931761"/>
                    <a:pt x="145143" y="950685"/>
                  </a:cubicBezTo>
                  <a:lnTo>
                    <a:pt x="174171" y="1037771"/>
                  </a:lnTo>
                  <a:lnTo>
                    <a:pt x="195943" y="1103085"/>
                  </a:lnTo>
                  <a:cubicBezTo>
                    <a:pt x="198362" y="1110342"/>
                    <a:pt x="198957" y="1118492"/>
                    <a:pt x="203200" y="1124857"/>
                  </a:cubicBezTo>
                  <a:lnTo>
                    <a:pt x="217714" y="1146628"/>
                  </a:lnTo>
                  <a:cubicBezTo>
                    <a:pt x="255163" y="1258969"/>
                    <a:pt x="212241" y="1142937"/>
                    <a:pt x="246743" y="1211943"/>
                  </a:cubicBezTo>
                  <a:cubicBezTo>
                    <a:pt x="264994" y="1248447"/>
                    <a:pt x="237265" y="1231491"/>
                    <a:pt x="283029" y="1277257"/>
                  </a:cubicBezTo>
                  <a:lnTo>
                    <a:pt x="319314" y="1313543"/>
                  </a:lnTo>
                  <a:cubicBezTo>
                    <a:pt x="324152" y="1318381"/>
                    <a:pt x="328136" y="1324262"/>
                    <a:pt x="333829" y="1328057"/>
                  </a:cubicBezTo>
                  <a:cubicBezTo>
                    <a:pt x="348343" y="1337733"/>
                    <a:pt x="365036" y="1344750"/>
                    <a:pt x="377371" y="1357085"/>
                  </a:cubicBezTo>
                  <a:cubicBezTo>
                    <a:pt x="394565" y="1374279"/>
                    <a:pt x="410809" y="1392421"/>
                    <a:pt x="435429" y="1400628"/>
                  </a:cubicBezTo>
                  <a:lnTo>
                    <a:pt x="500743" y="1422400"/>
                  </a:lnTo>
                  <a:lnTo>
                    <a:pt x="544286" y="1436914"/>
                  </a:lnTo>
                  <a:cubicBezTo>
                    <a:pt x="553962" y="1439333"/>
                    <a:pt x="563724" y="1441431"/>
                    <a:pt x="573314" y="1444171"/>
                  </a:cubicBezTo>
                  <a:cubicBezTo>
                    <a:pt x="580670" y="1446273"/>
                    <a:pt x="587618" y="1449769"/>
                    <a:pt x="595086" y="1451428"/>
                  </a:cubicBezTo>
                  <a:cubicBezTo>
                    <a:pt x="609450" y="1454620"/>
                    <a:pt x="624115" y="1456266"/>
                    <a:pt x="638629" y="1458685"/>
                  </a:cubicBezTo>
                  <a:cubicBezTo>
                    <a:pt x="666773" y="1468068"/>
                    <a:pt x="685708" y="1474999"/>
                    <a:pt x="718457" y="1480457"/>
                  </a:cubicBezTo>
                  <a:cubicBezTo>
                    <a:pt x="732971" y="1482876"/>
                    <a:pt x="747571" y="1484828"/>
                    <a:pt x="762000" y="1487714"/>
                  </a:cubicBezTo>
                  <a:cubicBezTo>
                    <a:pt x="810153" y="1497344"/>
                    <a:pt x="772397" y="1493779"/>
                    <a:pt x="827314" y="1502228"/>
                  </a:cubicBezTo>
                  <a:cubicBezTo>
                    <a:pt x="846590" y="1505194"/>
                    <a:pt x="866084" y="1506592"/>
                    <a:pt x="885371" y="1509485"/>
                  </a:cubicBezTo>
                  <a:cubicBezTo>
                    <a:pt x="914475" y="1513851"/>
                    <a:pt x="943208" y="1520750"/>
                    <a:pt x="972457" y="1524000"/>
                  </a:cubicBezTo>
                  <a:lnTo>
                    <a:pt x="1037771" y="1531257"/>
                  </a:lnTo>
                  <a:cubicBezTo>
                    <a:pt x="1136160" y="1543555"/>
                    <a:pt x="1049985" y="1532248"/>
                    <a:pt x="1117600" y="1545771"/>
                  </a:cubicBezTo>
                  <a:cubicBezTo>
                    <a:pt x="1132029" y="1548657"/>
                    <a:pt x="1146755" y="1549945"/>
                    <a:pt x="1161143" y="1553028"/>
                  </a:cubicBezTo>
                  <a:cubicBezTo>
                    <a:pt x="1180648" y="1557208"/>
                    <a:pt x="1200276" y="1561235"/>
                    <a:pt x="1219200" y="1567543"/>
                  </a:cubicBezTo>
                  <a:lnTo>
                    <a:pt x="1262743" y="1582057"/>
                  </a:lnTo>
                  <a:cubicBezTo>
                    <a:pt x="1272629" y="1588648"/>
                    <a:pt x="1292136" y="1599597"/>
                    <a:pt x="1299029" y="1611085"/>
                  </a:cubicBezTo>
                  <a:cubicBezTo>
                    <a:pt x="1302965" y="1617645"/>
                    <a:pt x="1302865" y="1626015"/>
                    <a:pt x="1306286" y="1632857"/>
                  </a:cubicBezTo>
                  <a:cubicBezTo>
                    <a:pt x="1310186" y="1640658"/>
                    <a:pt x="1315352" y="1647817"/>
                    <a:pt x="1320800" y="1654628"/>
                  </a:cubicBezTo>
                  <a:cubicBezTo>
                    <a:pt x="1325074" y="1659971"/>
                    <a:pt x="1329194" y="1672203"/>
                    <a:pt x="1335314" y="1669143"/>
                  </a:cubicBezTo>
                  <a:cubicBezTo>
                    <a:pt x="1341805" y="1665897"/>
                    <a:pt x="1335314" y="1654628"/>
                    <a:pt x="1335314" y="1647371"/>
                  </a:cubicBezTo>
                </a:path>
              </a:pathLst>
            </a:cu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841829" y="986450"/>
              <a:ext cx="842356" cy="1393007"/>
            </a:xfrm>
            <a:custGeom>
              <a:avLst/>
              <a:gdLst>
                <a:gd name="connsiteX0" fmla="*/ 0 w 841828"/>
                <a:gd name="connsiteY0" fmla="*/ 0 h 1393372"/>
                <a:gd name="connsiteX1" fmla="*/ 36285 w 841828"/>
                <a:gd name="connsiteY1" fmla="*/ 14515 h 1393372"/>
                <a:gd name="connsiteX2" fmla="*/ 58057 w 841828"/>
                <a:gd name="connsiteY2" fmla="*/ 21772 h 1393372"/>
                <a:gd name="connsiteX3" fmla="*/ 87085 w 841828"/>
                <a:gd name="connsiteY3" fmla="*/ 65315 h 1393372"/>
                <a:gd name="connsiteX4" fmla="*/ 87085 w 841828"/>
                <a:gd name="connsiteY4" fmla="*/ 297543 h 1393372"/>
                <a:gd name="connsiteX5" fmla="*/ 79828 w 841828"/>
                <a:gd name="connsiteY5" fmla="*/ 355600 h 1393372"/>
                <a:gd name="connsiteX6" fmla="*/ 72571 w 841828"/>
                <a:gd name="connsiteY6" fmla="*/ 428172 h 1393372"/>
                <a:gd name="connsiteX7" fmla="*/ 79828 w 841828"/>
                <a:gd name="connsiteY7" fmla="*/ 515258 h 1393372"/>
                <a:gd name="connsiteX8" fmla="*/ 87085 w 841828"/>
                <a:gd name="connsiteY8" fmla="*/ 558800 h 1393372"/>
                <a:gd name="connsiteX9" fmla="*/ 94342 w 841828"/>
                <a:gd name="connsiteY9" fmla="*/ 609600 h 1393372"/>
                <a:gd name="connsiteX10" fmla="*/ 101600 w 841828"/>
                <a:gd name="connsiteY10" fmla="*/ 689429 h 1393372"/>
                <a:gd name="connsiteX11" fmla="*/ 130628 w 841828"/>
                <a:gd name="connsiteY11" fmla="*/ 820058 h 1393372"/>
                <a:gd name="connsiteX12" fmla="*/ 145142 w 841828"/>
                <a:gd name="connsiteY12" fmla="*/ 863600 h 1393372"/>
                <a:gd name="connsiteX13" fmla="*/ 152400 w 841828"/>
                <a:gd name="connsiteY13" fmla="*/ 892629 h 1393372"/>
                <a:gd name="connsiteX14" fmla="*/ 174171 w 841828"/>
                <a:gd name="connsiteY14" fmla="*/ 957943 h 1393372"/>
                <a:gd name="connsiteX15" fmla="*/ 188685 w 841828"/>
                <a:gd name="connsiteY15" fmla="*/ 1001486 h 1393372"/>
                <a:gd name="connsiteX16" fmla="*/ 203200 w 841828"/>
                <a:gd name="connsiteY16" fmla="*/ 1016000 h 1393372"/>
                <a:gd name="connsiteX17" fmla="*/ 224971 w 841828"/>
                <a:gd name="connsiteY17" fmla="*/ 1059543 h 1393372"/>
                <a:gd name="connsiteX18" fmla="*/ 239485 w 841828"/>
                <a:gd name="connsiteY18" fmla="*/ 1074058 h 1393372"/>
                <a:gd name="connsiteX19" fmla="*/ 268514 w 841828"/>
                <a:gd name="connsiteY19" fmla="*/ 1117600 h 1393372"/>
                <a:gd name="connsiteX20" fmla="*/ 326571 w 841828"/>
                <a:gd name="connsiteY20" fmla="*/ 1168400 h 1393372"/>
                <a:gd name="connsiteX21" fmla="*/ 384628 w 841828"/>
                <a:gd name="connsiteY21" fmla="*/ 1211943 h 1393372"/>
                <a:gd name="connsiteX22" fmla="*/ 449942 w 841828"/>
                <a:gd name="connsiteY22" fmla="*/ 1233715 h 1393372"/>
                <a:gd name="connsiteX23" fmla="*/ 500742 w 841828"/>
                <a:gd name="connsiteY23" fmla="*/ 1248229 h 1393372"/>
                <a:gd name="connsiteX24" fmla="*/ 595085 w 841828"/>
                <a:gd name="connsiteY24" fmla="*/ 1262743 h 1393372"/>
                <a:gd name="connsiteX25" fmla="*/ 624114 w 841828"/>
                <a:gd name="connsiteY25" fmla="*/ 1270000 h 1393372"/>
                <a:gd name="connsiteX26" fmla="*/ 711200 w 841828"/>
                <a:gd name="connsiteY26" fmla="*/ 1284515 h 1393372"/>
                <a:gd name="connsiteX27" fmla="*/ 754742 w 841828"/>
                <a:gd name="connsiteY27" fmla="*/ 1299029 h 1393372"/>
                <a:gd name="connsiteX28" fmla="*/ 776514 w 841828"/>
                <a:gd name="connsiteY28" fmla="*/ 1306286 h 1393372"/>
                <a:gd name="connsiteX29" fmla="*/ 812800 w 841828"/>
                <a:gd name="connsiteY29" fmla="*/ 1335315 h 1393372"/>
                <a:gd name="connsiteX30" fmla="*/ 841828 w 841828"/>
                <a:gd name="connsiteY30" fmla="*/ 1378858 h 1393372"/>
                <a:gd name="connsiteX31" fmla="*/ 841828 w 841828"/>
                <a:gd name="connsiteY31" fmla="*/ 1393372 h 139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1828" h="1393372">
                  <a:moveTo>
                    <a:pt x="0" y="0"/>
                  </a:moveTo>
                  <a:cubicBezTo>
                    <a:pt x="12095" y="4838"/>
                    <a:pt x="24088" y="9941"/>
                    <a:pt x="36285" y="14515"/>
                  </a:cubicBezTo>
                  <a:cubicBezTo>
                    <a:pt x="43448" y="17201"/>
                    <a:pt x="52648" y="16363"/>
                    <a:pt x="58057" y="21772"/>
                  </a:cubicBezTo>
                  <a:cubicBezTo>
                    <a:pt x="70392" y="34107"/>
                    <a:pt x="87085" y="65315"/>
                    <a:pt x="87085" y="65315"/>
                  </a:cubicBezTo>
                  <a:cubicBezTo>
                    <a:pt x="110271" y="158059"/>
                    <a:pt x="98158" y="98217"/>
                    <a:pt x="87085" y="297543"/>
                  </a:cubicBezTo>
                  <a:cubicBezTo>
                    <a:pt x="86003" y="317016"/>
                    <a:pt x="81982" y="336216"/>
                    <a:pt x="79828" y="355600"/>
                  </a:cubicBezTo>
                  <a:cubicBezTo>
                    <a:pt x="77143" y="379763"/>
                    <a:pt x="74990" y="403981"/>
                    <a:pt x="72571" y="428172"/>
                  </a:cubicBezTo>
                  <a:cubicBezTo>
                    <a:pt x="74990" y="457201"/>
                    <a:pt x="76611" y="486307"/>
                    <a:pt x="79828" y="515258"/>
                  </a:cubicBezTo>
                  <a:cubicBezTo>
                    <a:pt x="81453" y="529882"/>
                    <a:pt x="84848" y="544257"/>
                    <a:pt x="87085" y="558800"/>
                  </a:cubicBezTo>
                  <a:cubicBezTo>
                    <a:pt x="89686" y="575706"/>
                    <a:pt x="92453" y="592599"/>
                    <a:pt x="94342" y="609600"/>
                  </a:cubicBezTo>
                  <a:cubicBezTo>
                    <a:pt x="97293" y="636156"/>
                    <a:pt x="97821" y="662978"/>
                    <a:pt x="101600" y="689429"/>
                  </a:cubicBezTo>
                  <a:cubicBezTo>
                    <a:pt x="104476" y="709558"/>
                    <a:pt x="122705" y="796290"/>
                    <a:pt x="130628" y="820058"/>
                  </a:cubicBezTo>
                  <a:cubicBezTo>
                    <a:pt x="135466" y="834572"/>
                    <a:pt x="141431" y="848758"/>
                    <a:pt x="145142" y="863600"/>
                  </a:cubicBezTo>
                  <a:cubicBezTo>
                    <a:pt x="147561" y="873276"/>
                    <a:pt x="149534" y="883075"/>
                    <a:pt x="152400" y="892629"/>
                  </a:cubicBezTo>
                  <a:cubicBezTo>
                    <a:pt x="152405" y="892646"/>
                    <a:pt x="170540" y="947049"/>
                    <a:pt x="174171" y="957943"/>
                  </a:cubicBezTo>
                  <a:lnTo>
                    <a:pt x="188685" y="1001486"/>
                  </a:lnTo>
                  <a:lnTo>
                    <a:pt x="203200" y="1016000"/>
                  </a:lnTo>
                  <a:cubicBezTo>
                    <a:pt x="210865" y="1038997"/>
                    <a:pt x="208893" y="1039445"/>
                    <a:pt x="224971" y="1059543"/>
                  </a:cubicBezTo>
                  <a:cubicBezTo>
                    <a:pt x="229245" y="1064886"/>
                    <a:pt x="235380" y="1068584"/>
                    <a:pt x="239485" y="1074058"/>
                  </a:cubicBezTo>
                  <a:cubicBezTo>
                    <a:pt x="249951" y="1088013"/>
                    <a:pt x="256179" y="1105265"/>
                    <a:pt x="268514" y="1117600"/>
                  </a:cubicBezTo>
                  <a:cubicBezTo>
                    <a:pt x="358057" y="1207143"/>
                    <a:pt x="266557" y="1120387"/>
                    <a:pt x="326571" y="1168400"/>
                  </a:cubicBezTo>
                  <a:cubicBezTo>
                    <a:pt x="351135" y="1188052"/>
                    <a:pt x="341216" y="1197472"/>
                    <a:pt x="384628" y="1211943"/>
                  </a:cubicBezTo>
                  <a:lnTo>
                    <a:pt x="449942" y="1233715"/>
                  </a:lnTo>
                  <a:cubicBezTo>
                    <a:pt x="470690" y="1240631"/>
                    <a:pt x="477965" y="1243674"/>
                    <a:pt x="500742" y="1248229"/>
                  </a:cubicBezTo>
                  <a:cubicBezTo>
                    <a:pt x="570880" y="1262256"/>
                    <a:pt x="518416" y="1248804"/>
                    <a:pt x="595085" y="1262743"/>
                  </a:cubicBezTo>
                  <a:cubicBezTo>
                    <a:pt x="604898" y="1264527"/>
                    <a:pt x="614276" y="1268360"/>
                    <a:pt x="624114" y="1270000"/>
                  </a:cubicBezTo>
                  <a:cubicBezTo>
                    <a:pt x="678136" y="1279004"/>
                    <a:pt x="670375" y="1272268"/>
                    <a:pt x="711200" y="1284515"/>
                  </a:cubicBezTo>
                  <a:cubicBezTo>
                    <a:pt x="725854" y="1288911"/>
                    <a:pt x="740228" y="1294191"/>
                    <a:pt x="754742" y="1299029"/>
                  </a:cubicBezTo>
                  <a:lnTo>
                    <a:pt x="776514" y="1306286"/>
                  </a:lnTo>
                  <a:cubicBezTo>
                    <a:pt x="790796" y="1315808"/>
                    <a:pt x="802459" y="1321527"/>
                    <a:pt x="812800" y="1335315"/>
                  </a:cubicBezTo>
                  <a:cubicBezTo>
                    <a:pt x="823266" y="1349270"/>
                    <a:pt x="841828" y="1361414"/>
                    <a:pt x="841828" y="1378858"/>
                  </a:cubicBezTo>
                  <a:lnTo>
                    <a:pt x="841828" y="1393372"/>
                  </a:lnTo>
                </a:path>
              </a:pathLst>
            </a:cu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885027" y="1879086"/>
              <a:ext cx="370266" cy="531258"/>
            </a:xfrm>
            <a:custGeom>
              <a:avLst/>
              <a:gdLst>
                <a:gd name="connsiteX0" fmla="*/ 0 w 371458"/>
                <a:gd name="connsiteY0" fmla="*/ 0 h 530744"/>
                <a:gd name="connsiteX1" fmla="*/ 7258 w 371458"/>
                <a:gd name="connsiteY1" fmla="*/ 36286 h 530744"/>
                <a:gd name="connsiteX2" fmla="*/ 21772 w 371458"/>
                <a:gd name="connsiteY2" fmla="*/ 79829 h 530744"/>
                <a:gd name="connsiteX3" fmla="*/ 43543 w 371458"/>
                <a:gd name="connsiteY3" fmla="*/ 145143 h 530744"/>
                <a:gd name="connsiteX4" fmla="*/ 65315 w 371458"/>
                <a:gd name="connsiteY4" fmla="*/ 210457 h 530744"/>
                <a:gd name="connsiteX5" fmla="*/ 72572 w 371458"/>
                <a:gd name="connsiteY5" fmla="*/ 232229 h 530744"/>
                <a:gd name="connsiteX6" fmla="*/ 94343 w 371458"/>
                <a:gd name="connsiteY6" fmla="*/ 254000 h 530744"/>
                <a:gd name="connsiteX7" fmla="*/ 123372 w 371458"/>
                <a:gd name="connsiteY7" fmla="*/ 319314 h 530744"/>
                <a:gd name="connsiteX8" fmla="*/ 137886 w 371458"/>
                <a:gd name="connsiteY8" fmla="*/ 333829 h 530744"/>
                <a:gd name="connsiteX9" fmla="*/ 159658 w 371458"/>
                <a:gd name="connsiteY9" fmla="*/ 370114 h 530744"/>
                <a:gd name="connsiteX10" fmla="*/ 188686 w 371458"/>
                <a:gd name="connsiteY10" fmla="*/ 406400 h 530744"/>
                <a:gd name="connsiteX11" fmla="*/ 195943 w 371458"/>
                <a:gd name="connsiteY11" fmla="*/ 428171 h 530744"/>
                <a:gd name="connsiteX12" fmla="*/ 210458 w 371458"/>
                <a:gd name="connsiteY12" fmla="*/ 442686 h 530744"/>
                <a:gd name="connsiteX13" fmla="*/ 275772 w 371458"/>
                <a:gd name="connsiteY13" fmla="*/ 478971 h 530744"/>
                <a:gd name="connsiteX14" fmla="*/ 333829 w 371458"/>
                <a:gd name="connsiteY14" fmla="*/ 508000 h 530744"/>
                <a:gd name="connsiteX15" fmla="*/ 355600 w 371458"/>
                <a:gd name="connsiteY15" fmla="*/ 515257 h 530744"/>
                <a:gd name="connsiteX16" fmla="*/ 370115 w 371458"/>
                <a:gd name="connsiteY16" fmla="*/ 529771 h 530744"/>
                <a:gd name="connsiteX17" fmla="*/ 362858 w 371458"/>
                <a:gd name="connsiteY17" fmla="*/ 508000 h 53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458" h="530744">
                  <a:moveTo>
                    <a:pt x="0" y="0"/>
                  </a:moveTo>
                  <a:cubicBezTo>
                    <a:pt x="2419" y="12095"/>
                    <a:pt x="4012" y="24386"/>
                    <a:pt x="7258" y="36286"/>
                  </a:cubicBezTo>
                  <a:cubicBezTo>
                    <a:pt x="11284" y="51046"/>
                    <a:pt x="16934" y="65315"/>
                    <a:pt x="21772" y="79829"/>
                  </a:cubicBezTo>
                  <a:lnTo>
                    <a:pt x="43543" y="145143"/>
                  </a:lnTo>
                  <a:lnTo>
                    <a:pt x="65315" y="210457"/>
                  </a:lnTo>
                  <a:cubicBezTo>
                    <a:pt x="67734" y="217714"/>
                    <a:pt x="67163" y="226820"/>
                    <a:pt x="72572" y="232229"/>
                  </a:cubicBezTo>
                  <a:lnTo>
                    <a:pt x="94343" y="254000"/>
                  </a:lnTo>
                  <a:cubicBezTo>
                    <a:pt x="105853" y="288527"/>
                    <a:pt x="103657" y="294670"/>
                    <a:pt x="123372" y="319314"/>
                  </a:cubicBezTo>
                  <a:cubicBezTo>
                    <a:pt x="127646" y="324657"/>
                    <a:pt x="133048" y="328991"/>
                    <a:pt x="137886" y="333829"/>
                  </a:cubicBezTo>
                  <a:cubicBezTo>
                    <a:pt x="158445" y="395505"/>
                    <a:pt x="129771" y="320304"/>
                    <a:pt x="159658" y="370114"/>
                  </a:cubicBezTo>
                  <a:cubicBezTo>
                    <a:pt x="183028" y="409064"/>
                    <a:pt x="145323" y="377491"/>
                    <a:pt x="188686" y="406400"/>
                  </a:cubicBezTo>
                  <a:cubicBezTo>
                    <a:pt x="191105" y="413657"/>
                    <a:pt x="192007" y="421612"/>
                    <a:pt x="195943" y="428171"/>
                  </a:cubicBezTo>
                  <a:cubicBezTo>
                    <a:pt x="199463" y="434038"/>
                    <a:pt x="204984" y="438581"/>
                    <a:pt x="210458" y="442686"/>
                  </a:cubicBezTo>
                  <a:cubicBezTo>
                    <a:pt x="250384" y="472630"/>
                    <a:pt x="241829" y="467657"/>
                    <a:pt x="275772" y="478971"/>
                  </a:cubicBezTo>
                  <a:cubicBezTo>
                    <a:pt x="301104" y="504305"/>
                    <a:pt x="283795" y="491322"/>
                    <a:pt x="333829" y="508000"/>
                  </a:cubicBezTo>
                  <a:lnTo>
                    <a:pt x="355600" y="515257"/>
                  </a:lnTo>
                  <a:cubicBezTo>
                    <a:pt x="360438" y="520095"/>
                    <a:pt x="365277" y="534609"/>
                    <a:pt x="370115" y="529771"/>
                  </a:cubicBezTo>
                  <a:cubicBezTo>
                    <a:pt x="375524" y="524362"/>
                    <a:pt x="362858" y="508000"/>
                    <a:pt x="362858" y="508000"/>
                  </a:cubicBezTo>
                </a:path>
              </a:pathLst>
            </a:cu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548138" y="486079"/>
              <a:ext cx="1777276" cy="1757475"/>
            </a:xfrm>
            <a:custGeom>
              <a:avLst/>
              <a:gdLst>
                <a:gd name="connsiteX0" fmla="*/ 0 w 1778157"/>
                <a:gd name="connsiteY0" fmla="*/ 0 h 1756228"/>
                <a:gd name="connsiteX1" fmla="*/ 36286 w 1778157"/>
                <a:gd name="connsiteY1" fmla="*/ 29028 h 1756228"/>
                <a:gd name="connsiteX2" fmla="*/ 58057 w 1778157"/>
                <a:gd name="connsiteY2" fmla="*/ 43542 h 1756228"/>
                <a:gd name="connsiteX3" fmla="*/ 94343 w 1778157"/>
                <a:gd name="connsiteY3" fmla="*/ 72571 h 1756228"/>
                <a:gd name="connsiteX4" fmla="*/ 108857 w 1778157"/>
                <a:gd name="connsiteY4" fmla="*/ 94342 h 1756228"/>
                <a:gd name="connsiteX5" fmla="*/ 152400 w 1778157"/>
                <a:gd name="connsiteY5" fmla="*/ 123371 h 1756228"/>
                <a:gd name="connsiteX6" fmla="*/ 166914 w 1778157"/>
                <a:gd name="connsiteY6" fmla="*/ 145142 h 1756228"/>
                <a:gd name="connsiteX7" fmla="*/ 210457 w 1778157"/>
                <a:gd name="connsiteY7" fmla="*/ 203200 h 1756228"/>
                <a:gd name="connsiteX8" fmla="*/ 304800 w 1778157"/>
                <a:gd name="connsiteY8" fmla="*/ 486228 h 1756228"/>
                <a:gd name="connsiteX9" fmla="*/ 319314 w 1778157"/>
                <a:gd name="connsiteY9" fmla="*/ 537028 h 1756228"/>
                <a:gd name="connsiteX10" fmla="*/ 333829 w 1778157"/>
                <a:gd name="connsiteY10" fmla="*/ 580571 h 1756228"/>
                <a:gd name="connsiteX11" fmla="*/ 341086 w 1778157"/>
                <a:gd name="connsiteY11" fmla="*/ 602342 h 1756228"/>
                <a:gd name="connsiteX12" fmla="*/ 348343 w 1778157"/>
                <a:gd name="connsiteY12" fmla="*/ 624114 h 1756228"/>
                <a:gd name="connsiteX13" fmla="*/ 362857 w 1778157"/>
                <a:gd name="connsiteY13" fmla="*/ 645885 h 1756228"/>
                <a:gd name="connsiteX14" fmla="*/ 377372 w 1778157"/>
                <a:gd name="connsiteY14" fmla="*/ 689428 h 1756228"/>
                <a:gd name="connsiteX15" fmla="*/ 406400 w 1778157"/>
                <a:gd name="connsiteY15" fmla="*/ 732971 h 1756228"/>
                <a:gd name="connsiteX16" fmla="*/ 464457 w 1778157"/>
                <a:gd name="connsiteY16" fmla="*/ 783771 h 1756228"/>
                <a:gd name="connsiteX17" fmla="*/ 478972 w 1778157"/>
                <a:gd name="connsiteY17" fmla="*/ 805542 h 1756228"/>
                <a:gd name="connsiteX18" fmla="*/ 500743 w 1778157"/>
                <a:gd name="connsiteY18" fmla="*/ 812800 h 1756228"/>
                <a:gd name="connsiteX19" fmla="*/ 566057 w 1778157"/>
                <a:gd name="connsiteY19" fmla="*/ 841828 h 1756228"/>
                <a:gd name="connsiteX20" fmla="*/ 653143 w 1778157"/>
                <a:gd name="connsiteY20" fmla="*/ 870857 h 1756228"/>
                <a:gd name="connsiteX21" fmla="*/ 725714 w 1778157"/>
                <a:gd name="connsiteY21" fmla="*/ 892628 h 1756228"/>
                <a:gd name="connsiteX22" fmla="*/ 812800 w 1778157"/>
                <a:gd name="connsiteY22" fmla="*/ 907142 h 1756228"/>
                <a:gd name="connsiteX23" fmla="*/ 849086 w 1778157"/>
                <a:gd name="connsiteY23" fmla="*/ 914400 h 1756228"/>
                <a:gd name="connsiteX24" fmla="*/ 878114 w 1778157"/>
                <a:gd name="connsiteY24" fmla="*/ 921657 h 1756228"/>
                <a:gd name="connsiteX25" fmla="*/ 921657 w 1778157"/>
                <a:gd name="connsiteY25" fmla="*/ 928914 h 1756228"/>
                <a:gd name="connsiteX26" fmla="*/ 950686 w 1778157"/>
                <a:gd name="connsiteY26" fmla="*/ 936171 h 1756228"/>
                <a:gd name="connsiteX27" fmla="*/ 994229 w 1778157"/>
                <a:gd name="connsiteY27" fmla="*/ 943428 h 1756228"/>
                <a:gd name="connsiteX28" fmla="*/ 1052286 w 1778157"/>
                <a:gd name="connsiteY28" fmla="*/ 957942 h 1756228"/>
                <a:gd name="connsiteX29" fmla="*/ 1081314 w 1778157"/>
                <a:gd name="connsiteY29" fmla="*/ 965200 h 1756228"/>
                <a:gd name="connsiteX30" fmla="*/ 1103086 w 1778157"/>
                <a:gd name="connsiteY30" fmla="*/ 972457 h 1756228"/>
                <a:gd name="connsiteX31" fmla="*/ 1168400 w 1778157"/>
                <a:gd name="connsiteY31" fmla="*/ 986971 h 1756228"/>
                <a:gd name="connsiteX32" fmla="*/ 1211943 w 1778157"/>
                <a:gd name="connsiteY32" fmla="*/ 1001485 h 1756228"/>
                <a:gd name="connsiteX33" fmla="*/ 1277257 w 1778157"/>
                <a:gd name="connsiteY33" fmla="*/ 1023257 h 1756228"/>
                <a:gd name="connsiteX34" fmla="*/ 1320800 w 1778157"/>
                <a:gd name="connsiteY34" fmla="*/ 1037771 h 1756228"/>
                <a:gd name="connsiteX35" fmla="*/ 1371600 w 1778157"/>
                <a:gd name="connsiteY35" fmla="*/ 1059542 h 1756228"/>
                <a:gd name="connsiteX36" fmla="*/ 1415143 w 1778157"/>
                <a:gd name="connsiteY36" fmla="*/ 1088571 h 1756228"/>
                <a:gd name="connsiteX37" fmla="*/ 1436914 w 1778157"/>
                <a:gd name="connsiteY37" fmla="*/ 1110342 h 1756228"/>
                <a:gd name="connsiteX38" fmla="*/ 1465943 w 1778157"/>
                <a:gd name="connsiteY38" fmla="*/ 1124857 h 1756228"/>
                <a:gd name="connsiteX39" fmla="*/ 1509486 w 1778157"/>
                <a:gd name="connsiteY39" fmla="*/ 1153885 h 1756228"/>
                <a:gd name="connsiteX40" fmla="*/ 1531257 w 1778157"/>
                <a:gd name="connsiteY40" fmla="*/ 1168400 h 1756228"/>
                <a:gd name="connsiteX41" fmla="*/ 1567543 w 1778157"/>
                <a:gd name="connsiteY41" fmla="*/ 1204685 h 1756228"/>
                <a:gd name="connsiteX42" fmla="*/ 1582057 w 1778157"/>
                <a:gd name="connsiteY42" fmla="*/ 1226457 h 1756228"/>
                <a:gd name="connsiteX43" fmla="*/ 1618343 w 1778157"/>
                <a:gd name="connsiteY43" fmla="*/ 1262742 h 1756228"/>
                <a:gd name="connsiteX44" fmla="*/ 1625600 w 1778157"/>
                <a:gd name="connsiteY44" fmla="*/ 1284514 h 1756228"/>
                <a:gd name="connsiteX45" fmla="*/ 1654629 w 1778157"/>
                <a:gd name="connsiteY45" fmla="*/ 1328057 h 1756228"/>
                <a:gd name="connsiteX46" fmla="*/ 1676400 w 1778157"/>
                <a:gd name="connsiteY46" fmla="*/ 1400628 h 1756228"/>
                <a:gd name="connsiteX47" fmla="*/ 1690914 w 1778157"/>
                <a:gd name="connsiteY47" fmla="*/ 1444171 h 1756228"/>
                <a:gd name="connsiteX48" fmla="*/ 1705429 w 1778157"/>
                <a:gd name="connsiteY48" fmla="*/ 1465942 h 1756228"/>
                <a:gd name="connsiteX49" fmla="*/ 1734457 w 1778157"/>
                <a:gd name="connsiteY49" fmla="*/ 1524000 h 1756228"/>
                <a:gd name="connsiteX50" fmla="*/ 1756229 w 1778157"/>
                <a:gd name="connsiteY50" fmla="*/ 1589314 h 1756228"/>
                <a:gd name="connsiteX51" fmla="*/ 1763486 w 1778157"/>
                <a:gd name="connsiteY51" fmla="*/ 1611085 h 1756228"/>
                <a:gd name="connsiteX52" fmla="*/ 1770743 w 1778157"/>
                <a:gd name="connsiteY52" fmla="*/ 1640114 h 1756228"/>
                <a:gd name="connsiteX53" fmla="*/ 1778000 w 1778157"/>
                <a:gd name="connsiteY53" fmla="*/ 1756228 h 175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78157" h="1756228">
                  <a:moveTo>
                    <a:pt x="0" y="0"/>
                  </a:moveTo>
                  <a:cubicBezTo>
                    <a:pt x="12095" y="9676"/>
                    <a:pt x="23894" y="19734"/>
                    <a:pt x="36286" y="29028"/>
                  </a:cubicBezTo>
                  <a:cubicBezTo>
                    <a:pt x="43264" y="34261"/>
                    <a:pt x="51246" y="38093"/>
                    <a:pt x="58057" y="43542"/>
                  </a:cubicBezTo>
                  <a:cubicBezTo>
                    <a:pt x="109761" y="84905"/>
                    <a:pt x="27337" y="27900"/>
                    <a:pt x="94343" y="72571"/>
                  </a:cubicBezTo>
                  <a:cubicBezTo>
                    <a:pt x="99181" y="79828"/>
                    <a:pt x="102293" y="88599"/>
                    <a:pt x="108857" y="94342"/>
                  </a:cubicBezTo>
                  <a:cubicBezTo>
                    <a:pt x="121985" y="105829"/>
                    <a:pt x="152400" y="123371"/>
                    <a:pt x="152400" y="123371"/>
                  </a:cubicBezTo>
                  <a:cubicBezTo>
                    <a:pt x="157238" y="130628"/>
                    <a:pt x="161465" y="138331"/>
                    <a:pt x="166914" y="145142"/>
                  </a:cubicBezTo>
                  <a:cubicBezTo>
                    <a:pt x="186564" y="169705"/>
                    <a:pt x="195987" y="159794"/>
                    <a:pt x="210457" y="203200"/>
                  </a:cubicBezTo>
                  <a:lnTo>
                    <a:pt x="304800" y="486228"/>
                  </a:lnTo>
                  <a:cubicBezTo>
                    <a:pt x="329197" y="559420"/>
                    <a:pt x="291967" y="445875"/>
                    <a:pt x="319314" y="537028"/>
                  </a:cubicBezTo>
                  <a:cubicBezTo>
                    <a:pt x="323710" y="551682"/>
                    <a:pt x="328991" y="566057"/>
                    <a:pt x="333829" y="580571"/>
                  </a:cubicBezTo>
                  <a:lnTo>
                    <a:pt x="341086" y="602342"/>
                  </a:lnTo>
                  <a:cubicBezTo>
                    <a:pt x="343505" y="609599"/>
                    <a:pt x="344100" y="617749"/>
                    <a:pt x="348343" y="624114"/>
                  </a:cubicBezTo>
                  <a:lnTo>
                    <a:pt x="362857" y="645885"/>
                  </a:lnTo>
                  <a:cubicBezTo>
                    <a:pt x="367695" y="660399"/>
                    <a:pt x="368885" y="676698"/>
                    <a:pt x="377372" y="689428"/>
                  </a:cubicBezTo>
                  <a:cubicBezTo>
                    <a:pt x="387048" y="703942"/>
                    <a:pt x="394065" y="720636"/>
                    <a:pt x="406400" y="732971"/>
                  </a:cubicBezTo>
                  <a:cubicBezTo>
                    <a:pt x="448853" y="775424"/>
                    <a:pt x="428453" y="759769"/>
                    <a:pt x="464457" y="783771"/>
                  </a:cubicBezTo>
                  <a:cubicBezTo>
                    <a:pt x="469295" y="791028"/>
                    <a:pt x="472161" y="800093"/>
                    <a:pt x="478972" y="805542"/>
                  </a:cubicBezTo>
                  <a:cubicBezTo>
                    <a:pt x="484945" y="810321"/>
                    <a:pt x="493901" y="809379"/>
                    <a:pt x="500743" y="812800"/>
                  </a:cubicBezTo>
                  <a:cubicBezTo>
                    <a:pt x="569733" y="847296"/>
                    <a:pt x="453741" y="804391"/>
                    <a:pt x="566057" y="841828"/>
                  </a:cubicBezTo>
                  <a:lnTo>
                    <a:pt x="653143" y="870857"/>
                  </a:lnTo>
                  <a:cubicBezTo>
                    <a:pt x="677076" y="878835"/>
                    <a:pt x="700813" y="887959"/>
                    <a:pt x="725714" y="892628"/>
                  </a:cubicBezTo>
                  <a:cubicBezTo>
                    <a:pt x="754639" y="898051"/>
                    <a:pt x="783943" y="901370"/>
                    <a:pt x="812800" y="907142"/>
                  </a:cubicBezTo>
                  <a:cubicBezTo>
                    <a:pt x="824895" y="909561"/>
                    <a:pt x="837045" y="911724"/>
                    <a:pt x="849086" y="914400"/>
                  </a:cubicBezTo>
                  <a:cubicBezTo>
                    <a:pt x="858822" y="916564"/>
                    <a:pt x="868334" y="919701"/>
                    <a:pt x="878114" y="921657"/>
                  </a:cubicBezTo>
                  <a:cubicBezTo>
                    <a:pt x="892543" y="924543"/>
                    <a:pt x="907228" y="926028"/>
                    <a:pt x="921657" y="928914"/>
                  </a:cubicBezTo>
                  <a:cubicBezTo>
                    <a:pt x="931437" y="930870"/>
                    <a:pt x="940906" y="934215"/>
                    <a:pt x="950686" y="936171"/>
                  </a:cubicBezTo>
                  <a:cubicBezTo>
                    <a:pt x="965115" y="939057"/>
                    <a:pt x="979841" y="940345"/>
                    <a:pt x="994229" y="943428"/>
                  </a:cubicBezTo>
                  <a:cubicBezTo>
                    <a:pt x="1013734" y="947608"/>
                    <a:pt x="1032934" y="953104"/>
                    <a:pt x="1052286" y="957942"/>
                  </a:cubicBezTo>
                  <a:cubicBezTo>
                    <a:pt x="1061962" y="960361"/>
                    <a:pt x="1071852" y="962046"/>
                    <a:pt x="1081314" y="965200"/>
                  </a:cubicBezTo>
                  <a:cubicBezTo>
                    <a:pt x="1088571" y="967619"/>
                    <a:pt x="1095665" y="970602"/>
                    <a:pt x="1103086" y="972457"/>
                  </a:cubicBezTo>
                  <a:cubicBezTo>
                    <a:pt x="1144521" y="982815"/>
                    <a:pt x="1131150" y="975796"/>
                    <a:pt x="1168400" y="986971"/>
                  </a:cubicBezTo>
                  <a:cubicBezTo>
                    <a:pt x="1183054" y="991367"/>
                    <a:pt x="1197429" y="996647"/>
                    <a:pt x="1211943" y="1001485"/>
                  </a:cubicBezTo>
                  <a:lnTo>
                    <a:pt x="1277257" y="1023257"/>
                  </a:lnTo>
                  <a:cubicBezTo>
                    <a:pt x="1277258" y="1023257"/>
                    <a:pt x="1320799" y="1037770"/>
                    <a:pt x="1320800" y="1037771"/>
                  </a:cubicBezTo>
                  <a:cubicBezTo>
                    <a:pt x="1350871" y="1057817"/>
                    <a:pt x="1334110" y="1050170"/>
                    <a:pt x="1371600" y="1059542"/>
                  </a:cubicBezTo>
                  <a:cubicBezTo>
                    <a:pt x="1386114" y="1069218"/>
                    <a:pt x="1402808" y="1076236"/>
                    <a:pt x="1415143" y="1088571"/>
                  </a:cubicBezTo>
                  <a:cubicBezTo>
                    <a:pt x="1422400" y="1095828"/>
                    <a:pt x="1428563" y="1104377"/>
                    <a:pt x="1436914" y="1110342"/>
                  </a:cubicBezTo>
                  <a:cubicBezTo>
                    <a:pt x="1445717" y="1116630"/>
                    <a:pt x="1456666" y="1119291"/>
                    <a:pt x="1465943" y="1124857"/>
                  </a:cubicBezTo>
                  <a:cubicBezTo>
                    <a:pt x="1480901" y="1133832"/>
                    <a:pt x="1494972" y="1144209"/>
                    <a:pt x="1509486" y="1153885"/>
                  </a:cubicBezTo>
                  <a:cubicBezTo>
                    <a:pt x="1516743" y="1158723"/>
                    <a:pt x="1525090" y="1162233"/>
                    <a:pt x="1531257" y="1168400"/>
                  </a:cubicBezTo>
                  <a:cubicBezTo>
                    <a:pt x="1543352" y="1180495"/>
                    <a:pt x="1558055" y="1190452"/>
                    <a:pt x="1567543" y="1204685"/>
                  </a:cubicBezTo>
                  <a:cubicBezTo>
                    <a:pt x="1572381" y="1211942"/>
                    <a:pt x="1576313" y="1219893"/>
                    <a:pt x="1582057" y="1226457"/>
                  </a:cubicBezTo>
                  <a:cubicBezTo>
                    <a:pt x="1593321" y="1239330"/>
                    <a:pt x="1618343" y="1262742"/>
                    <a:pt x="1618343" y="1262742"/>
                  </a:cubicBezTo>
                  <a:cubicBezTo>
                    <a:pt x="1620762" y="1269999"/>
                    <a:pt x="1621885" y="1277827"/>
                    <a:pt x="1625600" y="1284514"/>
                  </a:cubicBezTo>
                  <a:cubicBezTo>
                    <a:pt x="1634072" y="1299763"/>
                    <a:pt x="1654629" y="1328057"/>
                    <a:pt x="1654629" y="1328057"/>
                  </a:cubicBezTo>
                  <a:cubicBezTo>
                    <a:pt x="1665597" y="1371929"/>
                    <a:pt x="1658732" y="1347621"/>
                    <a:pt x="1676400" y="1400628"/>
                  </a:cubicBezTo>
                  <a:cubicBezTo>
                    <a:pt x="1676400" y="1400629"/>
                    <a:pt x="1690913" y="1444170"/>
                    <a:pt x="1690914" y="1444171"/>
                  </a:cubicBezTo>
                  <a:lnTo>
                    <a:pt x="1705429" y="1465942"/>
                  </a:lnTo>
                  <a:cubicBezTo>
                    <a:pt x="1722107" y="1515976"/>
                    <a:pt x="1709125" y="1498666"/>
                    <a:pt x="1734457" y="1524000"/>
                  </a:cubicBezTo>
                  <a:lnTo>
                    <a:pt x="1756229" y="1589314"/>
                  </a:lnTo>
                  <a:cubicBezTo>
                    <a:pt x="1758648" y="1596571"/>
                    <a:pt x="1761631" y="1603664"/>
                    <a:pt x="1763486" y="1611085"/>
                  </a:cubicBezTo>
                  <a:lnTo>
                    <a:pt x="1770743" y="1640114"/>
                  </a:lnTo>
                  <a:cubicBezTo>
                    <a:pt x="1779870" y="1722258"/>
                    <a:pt x="1778000" y="1683523"/>
                    <a:pt x="1778000" y="1756228"/>
                  </a:cubicBezTo>
                </a:path>
              </a:pathLst>
            </a:cu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2983200" y="1743183"/>
              <a:ext cx="888638" cy="602299"/>
            </a:xfrm>
            <a:custGeom>
              <a:avLst/>
              <a:gdLst>
                <a:gd name="connsiteX0" fmla="*/ 885540 w 887889"/>
                <a:gd name="connsiteY0" fmla="*/ 457200 h 602343"/>
                <a:gd name="connsiteX1" fmla="*/ 849254 w 887889"/>
                <a:gd name="connsiteY1" fmla="*/ 428172 h 602343"/>
                <a:gd name="connsiteX2" fmla="*/ 820226 w 887889"/>
                <a:gd name="connsiteY2" fmla="*/ 384629 h 602343"/>
                <a:gd name="connsiteX3" fmla="*/ 791197 w 887889"/>
                <a:gd name="connsiteY3" fmla="*/ 348343 h 602343"/>
                <a:gd name="connsiteX4" fmla="*/ 776683 w 887889"/>
                <a:gd name="connsiteY4" fmla="*/ 326572 h 602343"/>
                <a:gd name="connsiteX5" fmla="*/ 747654 w 887889"/>
                <a:gd name="connsiteY5" fmla="*/ 297543 h 602343"/>
                <a:gd name="connsiteX6" fmla="*/ 711369 w 887889"/>
                <a:gd name="connsiteY6" fmla="*/ 261257 h 602343"/>
                <a:gd name="connsiteX7" fmla="*/ 696854 w 887889"/>
                <a:gd name="connsiteY7" fmla="*/ 246743 h 602343"/>
                <a:gd name="connsiteX8" fmla="*/ 682340 w 887889"/>
                <a:gd name="connsiteY8" fmla="*/ 224972 h 602343"/>
                <a:gd name="connsiteX9" fmla="*/ 660569 w 887889"/>
                <a:gd name="connsiteY9" fmla="*/ 210457 h 602343"/>
                <a:gd name="connsiteX10" fmla="*/ 646054 w 887889"/>
                <a:gd name="connsiteY10" fmla="*/ 195943 h 602343"/>
                <a:gd name="connsiteX11" fmla="*/ 602512 w 887889"/>
                <a:gd name="connsiteY11" fmla="*/ 166915 h 602343"/>
                <a:gd name="connsiteX12" fmla="*/ 566226 w 887889"/>
                <a:gd name="connsiteY12" fmla="*/ 137886 h 602343"/>
                <a:gd name="connsiteX13" fmla="*/ 551712 w 887889"/>
                <a:gd name="connsiteY13" fmla="*/ 116115 h 602343"/>
                <a:gd name="connsiteX14" fmla="*/ 529940 w 887889"/>
                <a:gd name="connsiteY14" fmla="*/ 108857 h 602343"/>
                <a:gd name="connsiteX15" fmla="*/ 486397 w 887889"/>
                <a:gd name="connsiteY15" fmla="*/ 87086 h 602343"/>
                <a:gd name="connsiteX16" fmla="*/ 464626 w 887889"/>
                <a:gd name="connsiteY16" fmla="*/ 72572 h 602343"/>
                <a:gd name="connsiteX17" fmla="*/ 450112 w 887889"/>
                <a:gd name="connsiteY17" fmla="*/ 58057 h 602343"/>
                <a:gd name="connsiteX18" fmla="*/ 406569 w 887889"/>
                <a:gd name="connsiteY18" fmla="*/ 43543 h 602343"/>
                <a:gd name="connsiteX19" fmla="*/ 348512 w 887889"/>
                <a:gd name="connsiteY19" fmla="*/ 14515 h 602343"/>
                <a:gd name="connsiteX20" fmla="*/ 326740 w 887889"/>
                <a:gd name="connsiteY20" fmla="*/ 7257 h 602343"/>
                <a:gd name="connsiteX21" fmla="*/ 304969 w 887889"/>
                <a:gd name="connsiteY21" fmla="*/ 0 h 602343"/>
                <a:gd name="connsiteX22" fmla="*/ 138054 w 887889"/>
                <a:gd name="connsiteY22" fmla="*/ 7257 h 602343"/>
                <a:gd name="connsiteX23" fmla="*/ 94512 w 887889"/>
                <a:gd name="connsiteY23" fmla="*/ 21772 h 602343"/>
                <a:gd name="connsiteX24" fmla="*/ 58226 w 887889"/>
                <a:gd name="connsiteY24" fmla="*/ 50800 h 602343"/>
                <a:gd name="connsiteX25" fmla="*/ 14683 w 887889"/>
                <a:gd name="connsiteY25" fmla="*/ 101600 h 602343"/>
                <a:gd name="connsiteX26" fmla="*/ 169 w 887889"/>
                <a:gd name="connsiteY26" fmla="*/ 145143 h 602343"/>
                <a:gd name="connsiteX27" fmla="*/ 14683 w 887889"/>
                <a:gd name="connsiteY27" fmla="*/ 232229 h 602343"/>
                <a:gd name="connsiteX28" fmla="*/ 43712 w 887889"/>
                <a:gd name="connsiteY28" fmla="*/ 268515 h 602343"/>
                <a:gd name="connsiteX29" fmla="*/ 58226 w 887889"/>
                <a:gd name="connsiteY29" fmla="*/ 290286 h 602343"/>
                <a:gd name="connsiteX30" fmla="*/ 79997 w 887889"/>
                <a:gd name="connsiteY30" fmla="*/ 304800 h 602343"/>
                <a:gd name="connsiteX31" fmla="*/ 116283 w 887889"/>
                <a:gd name="connsiteY31" fmla="*/ 333829 h 602343"/>
                <a:gd name="connsiteX32" fmla="*/ 145312 w 887889"/>
                <a:gd name="connsiteY32" fmla="*/ 370115 h 602343"/>
                <a:gd name="connsiteX33" fmla="*/ 159826 w 887889"/>
                <a:gd name="connsiteY33" fmla="*/ 391886 h 602343"/>
                <a:gd name="connsiteX34" fmla="*/ 181597 w 887889"/>
                <a:gd name="connsiteY34" fmla="*/ 406400 h 602343"/>
                <a:gd name="connsiteX35" fmla="*/ 188854 w 887889"/>
                <a:gd name="connsiteY35" fmla="*/ 428172 h 602343"/>
                <a:gd name="connsiteX36" fmla="*/ 203369 w 887889"/>
                <a:gd name="connsiteY36" fmla="*/ 442686 h 602343"/>
                <a:gd name="connsiteX37" fmla="*/ 217883 w 887889"/>
                <a:gd name="connsiteY37" fmla="*/ 486229 h 602343"/>
                <a:gd name="connsiteX38" fmla="*/ 232397 w 887889"/>
                <a:gd name="connsiteY38" fmla="*/ 529772 h 602343"/>
                <a:gd name="connsiteX39" fmla="*/ 246912 w 887889"/>
                <a:gd name="connsiteY39" fmla="*/ 573315 h 602343"/>
                <a:gd name="connsiteX40" fmla="*/ 268683 w 887889"/>
                <a:gd name="connsiteY40" fmla="*/ 587829 h 602343"/>
                <a:gd name="connsiteX41" fmla="*/ 312226 w 887889"/>
                <a:gd name="connsiteY41" fmla="*/ 602343 h 602343"/>
                <a:gd name="connsiteX42" fmla="*/ 479140 w 887889"/>
                <a:gd name="connsiteY42" fmla="*/ 595086 h 602343"/>
                <a:gd name="connsiteX43" fmla="*/ 544454 w 887889"/>
                <a:gd name="connsiteY43" fmla="*/ 580572 h 602343"/>
                <a:gd name="connsiteX44" fmla="*/ 609769 w 887889"/>
                <a:gd name="connsiteY44" fmla="*/ 558800 h 602343"/>
                <a:gd name="connsiteX45" fmla="*/ 631540 w 887889"/>
                <a:gd name="connsiteY45" fmla="*/ 551543 h 602343"/>
                <a:gd name="connsiteX46" fmla="*/ 653312 w 887889"/>
                <a:gd name="connsiteY46" fmla="*/ 544286 h 602343"/>
                <a:gd name="connsiteX47" fmla="*/ 675083 w 887889"/>
                <a:gd name="connsiteY47" fmla="*/ 529772 h 602343"/>
                <a:gd name="connsiteX48" fmla="*/ 711369 w 887889"/>
                <a:gd name="connsiteY48" fmla="*/ 500743 h 602343"/>
                <a:gd name="connsiteX49" fmla="*/ 733140 w 887889"/>
                <a:gd name="connsiteY49" fmla="*/ 493486 h 602343"/>
                <a:gd name="connsiteX50" fmla="*/ 776683 w 887889"/>
                <a:gd name="connsiteY50" fmla="*/ 471715 h 602343"/>
                <a:gd name="connsiteX51" fmla="*/ 885540 w 887889"/>
                <a:gd name="connsiteY51" fmla="*/ 457200 h 60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87889" h="602343">
                  <a:moveTo>
                    <a:pt x="885540" y="457200"/>
                  </a:moveTo>
                  <a:cubicBezTo>
                    <a:pt x="897635" y="449943"/>
                    <a:pt x="859616" y="439685"/>
                    <a:pt x="849254" y="428172"/>
                  </a:cubicBezTo>
                  <a:cubicBezTo>
                    <a:pt x="837585" y="415206"/>
                    <a:pt x="829902" y="399143"/>
                    <a:pt x="820226" y="384629"/>
                  </a:cubicBezTo>
                  <a:cubicBezTo>
                    <a:pt x="775556" y="317623"/>
                    <a:pt x="832558" y="400043"/>
                    <a:pt x="791197" y="348343"/>
                  </a:cubicBezTo>
                  <a:cubicBezTo>
                    <a:pt x="785748" y="341532"/>
                    <a:pt x="782359" y="333194"/>
                    <a:pt x="776683" y="326572"/>
                  </a:cubicBezTo>
                  <a:cubicBezTo>
                    <a:pt x="767777" y="316182"/>
                    <a:pt x="757330" y="307219"/>
                    <a:pt x="747654" y="297543"/>
                  </a:cubicBezTo>
                  <a:lnTo>
                    <a:pt x="711369" y="261257"/>
                  </a:lnTo>
                  <a:cubicBezTo>
                    <a:pt x="706531" y="256419"/>
                    <a:pt x="700649" y="252436"/>
                    <a:pt x="696854" y="246743"/>
                  </a:cubicBezTo>
                  <a:cubicBezTo>
                    <a:pt x="692016" y="239486"/>
                    <a:pt x="688507" y="231139"/>
                    <a:pt x="682340" y="224972"/>
                  </a:cubicBezTo>
                  <a:cubicBezTo>
                    <a:pt x="676173" y="218805"/>
                    <a:pt x="667380" y="215906"/>
                    <a:pt x="660569" y="210457"/>
                  </a:cubicBezTo>
                  <a:cubicBezTo>
                    <a:pt x="655226" y="206183"/>
                    <a:pt x="651528" y="200048"/>
                    <a:pt x="646054" y="195943"/>
                  </a:cubicBezTo>
                  <a:cubicBezTo>
                    <a:pt x="632099" y="185477"/>
                    <a:pt x="614847" y="179250"/>
                    <a:pt x="602512" y="166915"/>
                  </a:cubicBezTo>
                  <a:cubicBezTo>
                    <a:pt x="581830" y="146233"/>
                    <a:pt x="593690" y="156196"/>
                    <a:pt x="566226" y="137886"/>
                  </a:cubicBezTo>
                  <a:cubicBezTo>
                    <a:pt x="561388" y="130629"/>
                    <a:pt x="558523" y="121564"/>
                    <a:pt x="551712" y="116115"/>
                  </a:cubicBezTo>
                  <a:cubicBezTo>
                    <a:pt x="545738" y="111336"/>
                    <a:pt x="536782" y="112278"/>
                    <a:pt x="529940" y="108857"/>
                  </a:cubicBezTo>
                  <a:cubicBezTo>
                    <a:pt x="473674" y="80724"/>
                    <a:pt x="541116" y="105325"/>
                    <a:pt x="486397" y="87086"/>
                  </a:cubicBezTo>
                  <a:cubicBezTo>
                    <a:pt x="479140" y="82248"/>
                    <a:pt x="471437" y="78021"/>
                    <a:pt x="464626" y="72572"/>
                  </a:cubicBezTo>
                  <a:cubicBezTo>
                    <a:pt x="459283" y="68298"/>
                    <a:pt x="456232" y="61117"/>
                    <a:pt x="450112" y="58057"/>
                  </a:cubicBezTo>
                  <a:cubicBezTo>
                    <a:pt x="436428" y="51215"/>
                    <a:pt x="406569" y="43543"/>
                    <a:pt x="406569" y="43543"/>
                  </a:cubicBezTo>
                  <a:cubicBezTo>
                    <a:pt x="381235" y="18211"/>
                    <a:pt x="398546" y="31193"/>
                    <a:pt x="348512" y="14515"/>
                  </a:cubicBezTo>
                  <a:lnTo>
                    <a:pt x="326740" y="7257"/>
                  </a:lnTo>
                  <a:lnTo>
                    <a:pt x="304969" y="0"/>
                  </a:lnTo>
                  <a:cubicBezTo>
                    <a:pt x="249331" y="2419"/>
                    <a:pt x="193449" y="1526"/>
                    <a:pt x="138054" y="7257"/>
                  </a:cubicBezTo>
                  <a:cubicBezTo>
                    <a:pt x="122836" y="8831"/>
                    <a:pt x="94512" y="21772"/>
                    <a:pt x="94512" y="21772"/>
                  </a:cubicBezTo>
                  <a:cubicBezTo>
                    <a:pt x="45088" y="71193"/>
                    <a:pt x="122328" y="-4145"/>
                    <a:pt x="58226" y="50800"/>
                  </a:cubicBezTo>
                  <a:cubicBezTo>
                    <a:pt x="30851" y="74264"/>
                    <a:pt x="31803" y="75920"/>
                    <a:pt x="14683" y="101600"/>
                  </a:cubicBezTo>
                  <a:cubicBezTo>
                    <a:pt x="9845" y="116114"/>
                    <a:pt x="-1521" y="129937"/>
                    <a:pt x="169" y="145143"/>
                  </a:cubicBezTo>
                  <a:cubicBezTo>
                    <a:pt x="2468" y="165836"/>
                    <a:pt x="2526" y="207914"/>
                    <a:pt x="14683" y="232229"/>
                  </a:cubicBezTo>
                  <a:cubicBezTo>
                    <a:pt x="29573" y="262009"/>
                    <a:pt x="25713" y="246016"/>
                    <a:pt x="43712" y="268515"/>
                  </a:cubicBezTo>
                  <a:cubicBezTo>
                    <a:pt x="49161" y="275326"/>
                    <a:pt x="52059" y="284119"/>
                    <a:pt x="58226" y="290286"/>
                  </a:cubicBezTo>
                  <a:cubicBezTo>
                    <a:pt x="64393" y="296453"/>
                    <a:pt x="73186" y="299351"/>
                    <a:pt x="79997" y="304800"/>
                  </a:cubicBezTo>
                  <a:cubicBezTo>
                    <a:pt x="131701" y="346163"/>
                    <a:pt x="49277" y="289158"/>
                    <a:pt x="116283" y="333829"/>
                  </a:cubicBezTo>
                  <a:cubicBezTo>
                    <a:pt x="160954" y="400835"/>
                    <a:pt x="103949" y="318411"/>
                    <a:pt x="145312" y="370115"/>
                  </a:cubicBezTo>
                  <a:cubicBezTo>
                    <a:pt x="150761" y="376926"/>
                    <a:pt x="153659" y="385719"/>
                    <a:pt x="159826" y="391886"/>
                  </a:cubicBezTo>
                  <a:cubicBezTo>
                    <a:pt x="165993" y="398053"/>
                    <a:pt x="174340" y="401562"/>
                    <a:pt x="181597" y="406400"/>
                  </a:cubicBezTo>
                  <a:cubicBezTo>
                    <a:pt x="184016" y="413657"/>
                    <a:pt x="184918" y="421612"/>
                    <a:pt x="188854" y="428172"/>
                  </a:cubicBezTo>
                  <a:cubicBezTo>
                    <a:pt x="192374" y="434039"/>
                    <a:pt x="200309" y="436566"/>
                    <a:pt x="203369" y="442686"/>
                  </a:cubicBezTo>
                  <a:cubicBezTo>
                    <a:pt x="210211" y="456370"/>
                    <a:pt x="213045" y="471715"/>
                    <a:pt x="217883" y="486229"/>
                  </a:cubicBezTo>
                  <a:lnTo>
                    <a:pt x="232397" y="529772"/>
                  </a:lnTo>
                  <a:cubicBezTo>
                    <a:pt x="232398" y="529774"/>
                    <a:pt x="246911" y="573314"/>
                    <a:pt x="246912" y="573315"/>
                  </a:cubicBezTo>
                  <a:cubicBezTo>
                    <a:pt x="254169" y="578153"/>
                    <a:pt x="260713" y="584287"/>
                    <a:pt x="268683" y="587829"/>
                  </a:cubicBezTo>
                  <a:cubicBezTo>
                    <a:pt x="282664" y="594043"/>
                    <a:pt x="312226" y="602343"/>
                    <a:pt x="312226" y="602343"/>
                  </a:cubicBezTo>
                  <a:cubicBezTo>
                    <a:pt x="367864" y="599924"/>
                    <a:pt x="423591" y="599054"/>
                    <a:pt x="479140" y="595086"/>
                  </a:cubicBezTo>
                  <a:cubicBezTo>
                    <a:pt x="488204" y="594439"/>
                    <a:pt x="533379" y="583895"/>
                    <a:pt x="544454" y="580572"/>
                  </a:cubicBezTo>
                  <a:cubicBezTo>
                    <a:pt x="566435" y="573977"/>
                    <a:pt x="587997" y="566057"/>
                    <a:pt x="609769" y="558800"/>
                  </a:cubicBezTo>
                  <a:lnTo>
                    <a:pt x="631540" y="551543"/>
                  </a:lnTo>
                  <a:lnTo>
                    <a:pt x="653312" y="544286"/>
                  </a:lnTo>
                  <a:cubicBezTo>
                    <a:pt x="660569" y="539448"/>
                    <a:pt x="668272" y="535221"/>
                    <a:pt x="675083" y="529772"/>
                  </a:cubicBezTo>
                  <a:cubicBezTo>
                    <a:pt x="697586" y="511769"/>
                    <a:pt x="681582" y="515636"/>
                    <a:pt x="711369" y="500743"/>
                  </a:cubicBezTo>
                  <a:cubicBezTo>
                    <a:pt x="718211" y="497322"/>
                    <a:pt x="726298" y="496907"/>
                    <a:pt x="733140" y="493486"/>
                  </a:cubicBezTo>
                  <a:cubicBezTo>
                    <a:pt x="754215" y="482949"/>
                    <a:pt x="752831" y="474521"/>
                    <a:pt x="776683" y="471715"/>
                  </a:cubicBezTo>
                  <a:cubicBezTo>
                    <a:pt x="841303" y="464112"/>
                    <a:pt x="873445" y="464457"/>
                    <a:pt x="885540" y="4572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3069595" y="1798780"/>
              <a:ext cx="478261" cy="413887"/>
            </a:xfrm>
            <a:custGeom>
              <a:avLst/>
              <a:gdLst>
                <a:gd name="connsiteX0" fmla="*/ 217714 w 478971"/>
                <a:gd name="connsiteY0" fmla="*/ 6970 h 413370"/>
                <a:gd name="connsiteX1" fmla="*/ 50800 w 478971"/>
                <a:gd name="connsiteY1" fmla="*/ 6970 h 413370"/>
                <a:gd name="connsiteX2" fmla="*/ 29028 w 478971"/>
                <a:gd name="connsiteY2" fmla="*/ 21484 h 413370"/>
                <a:gd name="connsiteX3" fmla="*/ 14514 w 478971"/>
                <a:gd name="connsiteY3" fmla="*/ 43255 h 413370"/>
                <a:gd name="connsiteX4" fmla="*/ 0 w 478971"/>
                <a:gd name="connsiteY4" fmla="*/ 86798 h 413370"/>
                <a:gd name="connsiteX5" fmla="*/ 7257 w 478971"/>
                <a:gd name="connsiteY5" fmla="*/ 123084 h 413370"/>
                <a:gd name="connsiteX6" fmla="*/ 43543 w 478971"/>
                <a:gd name="connsiteY6" fmla="*/ 188398 h 413370"/>
                <a:gd name="connsiteX7" fmla="*/ 58057 w 478971"/>
                <a:gd name="connsiteY7" fmla="*/ 202913 h 413370"/>
                <a:gd name="connsiteX8" fmla="*/ 94343 w 478971"/>
                <a:gd name="connsiteY8" fmla="*/ 231941 h 413370"/>
                <a:gd name="connsiteX9" fmla="*/ 123371 w 478971"/>
                <a:gd name="connsiteY9" fmla="*/ 275484 h 413370"/>
                <a:gd name="connsiteX10" fmla="*/ 137885 w 478971"/>
                <a:gd name="connsiteY10" fmla="*/ 297255 h 413370"/>
                <a:gd name="connsiteX11" fmla="*/ 152400 w 478971"/>
                <a:gd name="connsiteY11" fmla="*/ 340798 h 413370"/>
                <a:gd name="connsiteX12" fmla="*/ 181428 w 478971"/>
                <a:gd name="connsiteY12" fmla="*/ 384341 h 413370"/>
                <a:gd name="connsiteX13" fmla="*/ 224971 w 478971"/>
                <a:gd name="connsiteY13" fmla="*/ 413370 h 413370"/>
                <a:gd name="connsiteX14" fmla="*/ 319314 w 478971"/>
                <a:gd name="connsiteY14" fmla="*/ 406113 h 413370"/>
                <a:gd name="connsiteX15" fmla="*/ 362857 w 478971"/>
                <a:gd name="connsiteY15" fmla="*/ 391598 h 413370"/>
                <a:gd name="connsiteX16" fmla="*/ 384628 w 478971"/>
                <a:gd name="connsiteY16" fmla="*/ 377084 h 413370"/>
                <a:gd name="connsiteX17" fmla="*/ 399143 w 478971"/>
                <a:gd name="connsiteY17" fmla="*/ 362570 h 413370"/>
                <a:gd name="connsiteX18" fmla="*/ 420914 w 478971"/>
                <a:gd name="connsiteY18" fmla="*/ 355313 h 413370"/>
                <a:gd name="connsiteX19" fmla="*/ 449943 w 478971"/>
                <a:gd name="connsiteY19" fmla="*/ 326284 h 413370"/>
                <a:gd name="connsiteX20" fmla="*/ 471714 w 478971"/>
                <a:gd name="connsiteY20" fmla="*/ 289998 h 413370"/>
                <a:gd name="connsiteX21" fmla="*/ 478971 w 478971"/>
                <a:gd name="connsiteY21" fmla="*/ 260970 h 413370"/>
                <a:gd name="connsiteX22" fmla="*/ 464457 w 478971"/>
                <a:gd name="connsiteY22" fmla="*/ 202913 h 413370"/>
                <a:gd name="connsiteX23" fmla="*/ 449943 w 478971"/>
                <a:gd name="connsiteY23" fmla="*/ 188398 h 413370"/>
                <a:gd name="connsiteX24" fmla="*/ 406400 w 478971"/>
                <a:gd name="connsiteY24" fmla="*/ 173884 h 413370"/>
                <a:gd name="connsiteX25" fmla="*/ 355600 w 478971"/>
                <a:gd name="connsiteY25" fmla="*/ 130341 h 413370"/>
                <a:gd name="connsiteX26" fmla="*/ 341085 w 478971"/>
                <a:gd name="connsiteY26" fmla="*/ 115827 h 413370"/>
                <a:gd name="connsiteX27" fmla="*/ 319314 w 478971"/>
                <a:gd name="connsiteY27" fmla="*/ 101313 h 413370"/>
                <a:gd name="connsiteX28" fmla="*/ 290285 w 478971"/>
                <a:gd name="connsiteY28" fmla="*/ 72284 h 413370"/>
                <a:gd name="connsiteX29" fmla="*/ 275771 w 478971"/>
                <a:gd name="connsiteY29" fmla="*/ 50513 h 413370"/>
                <a:gd name="connsiteX30" fmla="*/ 254000 w 478971"/>
                <a:gd name="connsiteY30" fmla="*/ 43255 h 413370"/>
                <a:gd name="connsiteX31" fmla="*/ 239485 w 478971"/>
                <a:gd name="connsiteY31" fmla="*/ 28741 h 413370"/>
                <a:gd name="connsiteX32" fmla="*/ 217714 w 478971"/>
                <a:gd name="connsiteY32" fmla="*/ 6970 h 41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8971" h="413370">
                  <a:moveTo>
                    <a:pt x="217714" y="6970"/>
                  </a:moveTo>
                  <a:cubicBezTo>
                    <a:pt x="186267" y="3342"/>
                    <a:pt x="123774" y="-6712"/>
                    <a:pt x="50800" y="6970"/>
                  </a:cubicBezTo>
                  <a:cubicBezTo>
                    <a:pt x="42227" y="8577"/>
                    <a:pt x="36285" y="16646"/>
                    <a:pt x="29028" y="21484"/>
                  </a:cubicBezTo>
                  <a:cubicBezTo>
                    <a:pt x="24190" y="28741"/>
                    <a:pt x="18056" y="35285"/>
                    <a:pt x="14514" y="43255"/>
                  </a:cubicBezTo>
                  <a:cubicBezTo>
                    <a:pt x="8300" y="57236"/>
                    <a:pt x="0" y="86798"/>
                    <a:pt x="0" y="86798"/>
                  </a:cubicBezTo>
                  <a:cubicBezTo>
                    <a:pt x="2419" y="98893"/>
                    <a:pt x="4265" y="111117"/>
                    <a:pt x="7257" y="123084"/>
                  </a:cubicBezTo>
                  <a:cubicBezTo>
                    <a:pt x="13341" y="147420"/>
                    <a:pt x="25525" y="170379"/>
                    <a:pt x="43543" y="188398"/>
                  </a:cubicBezTo>
                  <a:cubicBezTo>
                    <a:pt x="48381" y="193236"/>
                    <a:pt x="52714" y="198639"/>
                    <a:pt x="58057" y="202913"/>
                  </a:cubicBezTo>
                  <a:cubicBezTo>
                    <a:pt x="75907" y="217194"/>
                    <a:pt x="81203" y="214420"/>
                    <a:pt x="94343" y="231941"/>
                  </a:cubicBezTo>
                  <a:cubicBezTo>
                    <a:pt x="104809" y="245896"/>
                    <a:pt x="113695" y="260970"/>
                    <a:pt x="123371" y="275484"/>
                  </a:cubicBezTo>
                  <a:cubicBezTo>
                    <a:pt x="128209" y="282741"/>
                    <a:pt x="135127" y="288981"/>
                    <a:pt x="137885" y="297255"/>
                  </a:cubicBezTo>
                  <a:cubicBezTo>
                    <a:pt x="142723" y="311769"/>
                    <a:pt x="143913" y="328068"/>
                    <a:pt x="152400" y="340798"/>
                  </a:cubicBezTo>
                  <a:cubicBezTo>
                    <a:pt x="162076" y="355312"/>
                    <a:pt x="166914" y="374665"/>
                    <a:pt x="181428" y="384341"/>
                  </a:cubicBezTo>
                  <a:lnTo>
                    <a:pt x="224971" y="413370"/>
                  </a:lnTo>
                  <a:cubicBezTo>
                    <a:pt x="256419" y="410951"/>
                    <a:pt x="288159" y="411032"/>
                    <a:pt x="319314" y="406113"/>
                  </a:cubicBezTo>
                  <a:cubicBezTo>
                    <a:pt x="334426" y="403727"/>
                    <a:pt x="362857" y="391598"/>
                    <a:pt x="362857" y="391598"/>
                  </a:cubicBezTo>
                  <a:cubicBezTo>
                    <a:pt x="370114" y="386760"/>
                    <a:pt x="377817" y="382532"/>
                    <a:pt x="384628" y="377084"/>
                  </a:cubicBezTo>
                  <a:cubicBezTo>
                    <a:pt x="389971" y="372810"/>
                    <a:pt x="393276" y="366090"/>
                    <a:pt x="399143" y="362570"/>
                  </a:cubicBezTo>
                  <a:cubicBezTo>
                    <a:pt x="405702" y="358634"/>
                    <a:pt x="413657" y="357732"/>
                    <a:pt x="420914" y="355313"/>
                  </a:cubicBezTo>
                  <a:cubicBezTo>
                    <a:pt x="430590" y="345637"/>
                    <a:pt x="445616" y="339266"/>
                    <a:pt x="449943" y="326284"/>
                  </a:cubicBezTo>
                  <a:cubicBezTo>
                    <a:pt x="459364" y="298022"/>
                    <a:pt x="451791" y="309922"/>
                    <a:pt x="471714" y="289998"/>
                  </a:cubicBezTo>
                  <a:cubicBezTo>
                    <a:pt x="474133" y="280322"/>
                    <a:pt x="478971" y="270944"/>
                    <a:pt x="478971" y="260970"/>
                  </a:cubicBezTo>
                  <a:cubicBezTo>
                    <a:pt x="478971" y="255767"/>
                    <a:pt x="470184" y="212458"/>
                    <a:pt x="464457" y="202913"/>
                  </a:cubicBezTo>
                  <a:cubicBezTo>
                    <a:pt x="460937" y="197046"/>
                    <a:pt x="456063" y="191458"/>
                    <a:pt x="449943" y="188398"/>
                  </a:cubicBezTo>
                  <a:cubicBezTo>
                    <a:pt x="436259" y="181556"/>
                    <a:pt x="406400" y="173884"/>
                    <a:pt x="406400" y="173884"/>
                  </a:cubicBezTo>
                  <a:cubicBezTo>
                    <a:pt x="336531" y="104015"/>
                    <a:pt x="410856" y="174544"/>
                    <a:pt x="355600" y="130341"/>
                  </a:cubicBezTo>
                  <a:cubicBezTo>
                    <a:pt x="350257" y="126067"/>
                    <a:pt x="346428" y="120101"/>
                    <a:pt x="341085" y="115827"/>
                  </a:cubicBezTo>
                  <a:cubicBezTo>
                    <a:pt x="334274" y="110379"/>
                    <a:pt x="325936" y="106989"/>
                    <a:pt x="319314" y="101313"/>
                  </a:cubicBezTo>
                  <a:cubicBezTo>
                    <a:pt x="308924" y="92407"/>
                    <a:pt x="297876" y="83670"/>
                    <a:pt x="290285" y="72284"/>
                  </a:cubicBezTo>
                  <a:cubicBezTo>
                    <a:pt x="285447" y="65027"/>
                    <a:pt x="282582" y="55962"/>
                    <a:pt x="275771" y="50513"/>
                  </a:cubicBezTo>
                  <a:cubicBezTo>
                    <a:pt x="269798" y="45734"/>
                    <a:pt x="261257" y="45674"/>
                    <a:pt x="254000" y="43255"/>
                  </a:cubicBezTo>
                  <a:cubicBezTo>
                    <a:pt x="249162" y="38417"/>
                    <a:pt x="245352" y="32261"/>
                    <a:pt x="239485" y="28741"/>
                  </a:cubicBezTo>
                  <a:cubicBezTo>
                    <a:pt x="197793" y="3726"/>
                    <a:pt x="249161" y="10598"/>
                    <a:pt x="217714" y="697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134392" y="1842021"/>
              <a:ext cx="209817" cy="225477"/>
            </a:xfrm>
            <a:custGeom>
              <a:avLst/>
              <a:gdLst>
                <a:gd name="connsiteX0" fmla="*/ 145142 w 210478"/>
                <a:gd name="connsiteY0" fmla="*/ 65314 h 224971"/>
                <a:gd name="connsiteX1" fmla="*/ 108857 w 210478"/>
                <a:gd name="connsiteY1" fmla="*/ 58057 h 224971"/>
                <a:gd name="connsiteX2" fmla="*/ 65314 w 210478"/>
                <a:gd name="connsiteY2" fmla="*/ 7257 h 224971"/>
                <a:gd name="connsiteX3" fmla="*/ 43542 w 210478"/>
                <a:gd name="connsiteY3" fmla="*/ 0 h 224971"/>
                <a:gd name="connsiteX4" fmla="*/ 14514 w 210478"/>
                <a:gd name="connsiteY4" fmla="*/ 7257 h 224971"/>
                <a:gd name="connsiteX5" fmla="*/ 0 w 210478"/>
                <a:gd name="connsiteY5" fmla="*/ 50800 h 224971"/>
                <a:gd name="connsiteX6" fmla="*/ 7257 w 210478"/>
                <a:gd name="connsiteY6" fmla="*/ 94343 h 224971"/>
                <a:gd name="connsiteX7" fmla="*/ 14514 w 210478"/>
                <a:gd name="connsiteY7" fmla="*/ 116114 h 224971"/>
                <a:gd name="connsiteX8" fmla="*/ 50800 w 210478"/>
                <a:gd name="connsiteY8" fmla="*/ 159657 h 224971"/>
                <a:gd name="connsiteX9" fmla="*/ 72571 w 210478"/>
                <a:gd name="connsiteY9" fmla="*/ 174171 h 224971"/>
                <a:gd name="connsiteX10" fmla="*/ 123371 w 210478"/>
                <a:gd name="connsiteY10" fmla="*/ 217714 h 224971"/>
                <a:gd name="connsiteX11" fmla="*/ 145142 w 210478"/>
                <a:gd name="connsiteY11" fmla="*/ 224971 h 224971"/>
                <a:gd name="connsiteX12" fmla="*/ 181428 w 210478"/>
                <a:gd name="connsiteY12" fmla="*/ 188686 h 224971"/>
                <a:gd name="connsiteX13" fmla="*/ 203200 w 210478"/>
                <a:gd name="connsiteY13" fmla="*/ 152400 h 224971"/>
                <a:gd name="connsiteX14" fmla="*/ 210457 w 210478"/>
                <a:gd name="connsiteY14" fmla="*/ 130628 h 224971"/>
                <a:gd name="connsiteX15" fmla="*/ 188685 w 210478"/>
                <a:gd name="connsiteY15" fmla="*/ 65314 h 224971"/>
                <a:gd name="connsiteX16" fmla="*/ 145142 w 210478"/>
                <a:gd name="connsiteY16" fmla="*/ 65314 h 22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478" h="224971">
                  <a:moveTo>
                    <a:pt x="145142" y="65314"/>
                  </a:moveTo>
                  <a:cubicBezTo>
                    <a:pt x="131837" y="64105"/>
                    <a:pt x="119639" y="64047"/>
                    <a:pt x="108857" y="58057"/>
                  </a:cubicBezTo>
                  <a:cubicBezTo>
                    <a:pt x="38329" y="18874"/>
                    <a:pt x="109938" y="42955"/>
                    <a:pt x="65314" y="7257"/>
                  </a:cubicBezTo>
                  <a:cubicBezTo>
                    <a:pt x="59340" y="2478"/>
                    <a:pt x="50799" y="2419"/>
                    <a:pt x="43542" y="0"/>
                  </a:cubicBezTo>
                  <a:cubicBezTo>
                    <a:pt x="33866" y="2419"/>
                    <a:pt x="21005" y="-316"/>
                    <a:pt x="14514" y="7257"/>
                  </a:cubicBezTo>
                  <a:cubicBezTo>
                    <a:pt x="4557" y="18873"/>
                    <a:pt x="0" y="50800"/>
                    <a:pt x="0" y="50800"/>
                  </a:cubicBezTo>
                  <a:cubicBezTo>
                    <a:pt x="2419" y="65314"/>
                    <a:pt x="4065" y="79979"/>
                    <a:pt x="7257" y="94343"/>
                  </a:cubicBezTo>
                  <a:cubicBezTo>
                    <a:pt x="8916" y="101810"/>
                    <a:pt x="11093" y="109272"/>
                    <a:pt x="14514" y="116114"/>
                  </a:cubicBezTo>
                  <a:cubicBezTo>
                    <a:pt x="22670" y="132427"/>
                    <a:pt x="37040" y="148191"/>
                    <a:pt x="50800" y="159657"/>
                  </a:cubicBezTo>
                  <a:cubicBezTo>
                    <a:pt x="57500" y="165241"/>
                    <a:pt x="65949" y="168495"/>
                    <a:pt x="72571" y="174171"/>
                  </a:cubicBezTo>
                  <a:cubicBezTo>
                    <a:pt x="97568" y="195597"/>
                    <a:pt x="96714" y="204386"/>
                    <a:pt x="123371" y="217714"/>
                  </a:cubicBezTo>
                  <a:cubicBezTo>
                    <a:pt x="130213" y="221135"/>
                    <a:pt x="137885" y="222552"/>
                    <a:pt x="145142" y="224971"/>
                  </a:cubicBezTo>
                  <a:cubicBezTo>
                    <a:pt x="157237" y="212876"/>
                    <a:pt x="176019" y="204913"/>
                    <a:pt x="181428" y="188686"/>
                  </a:cubicBezTo>
                  <a:cubicBezTo>
                    <a:pt x="190849" y="160423"/>
                    <a:pt x="183276" y="172323"/>
                    <a:pt x="203200" y="152400"/>
                  </a:cubicBezTo>
                  <a:cubicBezTo>
                    <a:pt x="205619" y="145143"/>
                    <a:pt x="210457" y="138278"/>
                    <a:pt x="210457" y="130628"/>
                  </a:cubicBezTo>
                  <a:cubicBezTo>
                    <a:pt x="210457" y="127916"/>
                    <a:pt x="212006" y="69978"/>
                    <a:pt x="188685" y="65314"/>
                  </a:cubicBezTo>
                  <a:cubicBezTo>
                    <a:pt x="169708" y="61519"/>
                    <a:pt x="158447" y="66523"/>
                    <a:pt x="145142" y="6531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 rot="13295539">
              <a:off x="2838180" y="544763"/>
              <a:ext cx="805327" cy="667161"/>
            </a:xfrm>
            <a:custGeom>
              <a:avLst/>
              <a:gdLst>
                <a:gd name="connsiteX0" fmla="*/ 152400 w 805543"/>
                <a:gd name="connsiteY0" fmla="*/ 14515 h 667657"/>
                <a:gd name="connsiteX1" fmla="*/ 94343 w 805543"/>
                <a:gd name="connsiteY1" fmla="*/ 43543 h 667657"/>
                <a:gd name="connsiteX2" fmla="*/ 43543 w 805543"/>
                <a:gd name="connsiteY2" fmla="*/ 108857 h 667657"/>
                <a:gd name="connsiteX3" fmla="*/ 29029 w 805543"/>
                <a:gd name="connsiteY3" fmla="*/ 130629 h 667657"/>
                <a:gd name="connsiteX4" fmla="*/ 14514 w 805543"/>
                <a:gd name="connsiteY4" fmla="*/ 174172 h 667657"/>
                <a:gd name="connsiteX5" fmla="*/ 0 w 805543"/>
                <a:gd name="connsiteY5" fmla="*/ 261257 h 667657"/>
                <a:gd name="connsiteX6" fmla="*/ 7257 w 805543"/>
                <a:gd name="connsiteY6" fmla="*/ 362857 h 667657"/>
                <a:gd name="connsiteX7" fmla="*/ 36286 w 805543"/>
                <a:gd name="connsiteY7" fmla="*/ 464457 h 667657"/>
                <a:gd name="connsiteX8" fmla="*/ 43543 w 805543"/>
                <a:gd name="connsiteY8" fmla="*/ 486229 h 667657"/>
                <a:gd name="connsiteX9" fmla="*/ 58057 w 805543"/>
                <a:gd name="connsiteY9" fmla="*/ 508000 h 667657"/>
                <a:gd name="connsiteX10" fmla="*/ 87086 w 805543"/>
                <a:gd name="connsiteY10" fmla="*/ 537029 h 667657"/>
                <a:gd name="connsiteX11" fmla="*/ 123371 w 805543"/>
                <a:gd name="connsiteY11" fmla="*/ 566057 h 667657"/>
                <a:gd name="connsiteX12" fmla="*/ 159657 w 805543"/>
                <a:gd name="connsiteY12" fmla="*/ 587829 h 667657"/>
                <a:gd name="connsiteX13" fmla="*/ 203200 w 805543"/>
                <a:gd name="connsiteY13" fmla="*/ 609600 h 667657"/>
                <a:gd name="connsiteX14" fmla="*/ 341086 w 805543"/>
                <a:gd name="connsiteY14" fmla="*/ 602343 h 667657"/>
                <a:gd name="connsiteX15" fmla="*/ 464457 w 805543"/>
                <a:gd name="connsiteY15" fmla="*/ 616857 h 667657"/>
                <a:gd name="connsiteX16" fmla="*/ 508000 w 805543"/>
                <a:gd name="connsiteY16" fmla="*/ 631372 h 667657"/>
                <a:gd name="connsiteX17" fmla="*/ 566057 w 805543"/>
                <a:gd name="connsiteY17" fmla="*/ 645886 h 667657"/>
                <a:gd name="connsiteX18" fmla="*/ 609600 w 805543"/>
                <a:gd name="connsiteY18" fmla="*/ 660400 h 667657"/>
                <a:gd name="connsiteX19" fmla="*/ 631371 w 805543"/>
                <a:gd name="connsiteY19" fmla="*/ 667657 h 667657"/>
                <a:gd name="connsiteX20" fmla="*/ 696686 w 805543"/>
                <a:gd name="connsiteY20" fmla="*/ 660400 h 667657"/>
                <a:gd name="connsiteX21" fmla="*/ 718457 w 805543"/>
                <a:gd name="connsiteY21" fmla="*/ 653143 h 667657"/>
                <a:gd name="connsiteX22" fmla="*/ 754743 w 805543"/>
                <a:gd name="connsiteY22" fmla="*/ 616857 h 667657"/>
                <a:gd name="connsiteX23" fmla="*/ 798286 w 805543"/>
                <a:gd name="connsiteY23" fmla="*/ 529772 h 667657"/>
                <a:gd name="connsiteX24" fmla="*/ 805543 w 805543"/>
                <a:gd name="connsiteY24" fmla="*/ 508000 h 667657"/>
                <a:gd name="connsiteX25" fmla="*/ 791029 w 805543"/>
                <a:gd name="connsiteY25" fmla="*/ 399143 h 667657"/>
                <a:gd name="connsiteX26" fmla="*/ 776514 w 805543"/>
                <a:gd name="connsiteY26" fmla="*/ 377372 h 667657"/>
                <a:gd name="connsiteX27" fmla="*/ 762000 w 805543"/>
                <a:gd name="connsiteY27" fmla="*/ 333829 h 667657"/>
                <a:gd name="connsiteX28" fmla="*/ 754743 w 805543"/>
                <a:gd name="connsiteY28" fmla="*/ 312057 h 667657"/>
                <a:gd name="connsiteX29" fmla="*/ 740229 w 805543"/>
                <a:gd name="connsiteY29" fmla="*/ 290286 h 667657"/>
                <a:gd name="connsiteX30" fmla="*/ 732971 w 805543"/>
                <a:gd name="connsiteY30" fmla="*/ 268515 h 667657"/>
                <a:gd name="connsiteX31" fmla="*/ 689429 w 805543"/>
                <a:gd name="connsiteY31" fmla="*/ 210457 h 667657"/>
                <a:gd name="connsiteX32" fmla="*/ 674914 w 805543"/>
                <a:gd name="connsiteY32" fmla="*/ 188686 h 667657"/>
                <a:gd name="connsiteX33" fmla="*/ 653143 w 805543"/>
                <a:gd name="connsiteY33" fmla="*/ 166915 h 667657"/>
                <a:gd name="connsiteX34" fmla="*/ 638629 w 805543"/>
                <a:gd name="connsiteY34" fmla="*/ 145143 h 667657"/>
                <a:gd name="connsiteX35" fmla="*/ 595086 w 805543"/>
                <a:gd name="connsiteY35" fmla="*/ 116115 h 667657"/>
                <a:gd name="connsiteX36" fmla="*/ 558800 w 805543"/>
                <a:gd name="connsiteY36" fmla="*/ 87086 h 667657"/>
                <a:gd name="connsiteX37" fmla="*/ 537029 w 805543"/>
                <a:gd name="connsiteY37" fmla="*/ 79829 h 667657"/>
                <a:gd name="connsiteX38" fmla="*/ 500743 w 805543"/>
                <a:gd name="connsiteY38" fmla="*/ 58057 h 667657"/>
                <a:gd name="connsiteX39" fmla="*/ 478971 w 805543"/>
                <a:gd name="connsiteY39" fmla="*/ 43543 h 667657"/>
                <a:gd name="connsiteX40" fmla="*/ 435429 w 805543"/>
                <a:gd name="connsiteY40" fmla="*/ 29029 h 667657"/>
                <a:gd name="connsiteX41" fmla="*/ 413657 w 805543"/>
                <a:gd name="connsiteY41" fmla="*/ 21772 h 667657"/>
                <a:gd name="connsiteX42" fmla="*/ 391886 w 805543"/>
                <a:gd name="connsiteY42" fmla="*/ 14515 h 667657"/>
                <a:gd name="connsiteX43" fmla="*/ 355600 w 805543"/>
                <a:gd name="connsiteY43" fmla="*/ 7257 h 667657"/>
                <a:gd name="connsiteX44" fmla="*/ 275771 w 805543"/>
                <a:gd name="connsiteY44" fmla="*/ 0 h 667657"/>
                <a:gd name="connsiteX45" fmla="*/ 174171 w 805543"/>
                <a:gd name="connsiteY45" fmla="*/ 14515 h 667657"/>
                <a:gd name="connsiteX46" fmla="*/ 152400 w 805543"/>
                <a:gd name="connsiteY46" fmla="*/ 21772 h 667657"/>
                <a:gd name="connsiteX47" fmla="*/ 152400 w 805543"/>
                <a:gd name="connsiteY47" fmla="*/ 14515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05543" h="667657">
                  <a:moveTo>
                    <a:pt x="152400" y="14515"/>
                  </a:moveTo>
                  <a:cubicBezTo>
                    <a:pt x="142724" y="18144"/>
                    <a:pt x="114411" y="26820"/>
                    <a:pt x="94343" y="43543"/>
                  </a:cubicBezTo>
                  <a:cubicBezTo>
                    <a:pt x="68763" y="64859"/>
                    <a:pt x="63772" y="78513"/>
                    <a:pt x="43543" y="108857"/>
                  </a:cubicBezTo>
                  <a:cubicBezTo>
                    <a:pt x="38705" y="116114"/>
                    <a:pt x="31787" y="122355"/>
                    <a:pt x="29029" y="130629"/>
                  </a:cubicBezTo>
                  <a:cubicBezTo>
                    <a:pt x="24191" y="145143"/>
                    <a:pt x="17514" y="159170"/>
                    <a:pt x="14514" y="174172"/>
                  </a:cubicBezTo>
                  <a:cubicBezTo>
                    <a:pt x="3902" y="227230"/>
                    <a:pt x="9001" y="198246"/>
                    <a:pt x="0" y="261257"/>
                  </a:cubicBezTo>
                  <a:cubicBezTo>
                    <a:pt x="2419" y="295124"/>
                    <a:pt x="2670" y="329215"/>
                    <a:pt x="7257" y="362857"/>
                  </a:cubicBezTo>
                  <a:cubicBezTo>
                    <a:pt x="11464" y="393710"/>
                    <a:pt x="26213" y="434239"/>
                    <a:pt x="36286" y="464457"/>
                  </a:cubicBezTo>
                  <a:cubicBezTo>
                    <a:pt x="38705" y="471714"/>
                    <a:pt x="39300" y="479864"/>
                    <a:pt x="43543" y="486229"/>
                  </a:cubicBezTo>
                  <a:cubicBezTo>
                    <a:pt x="48381" y="493486"/>
                    <a:pt x="52381" y="501378"/>
                    <a:pt x="58057" y="508000"/>
                  </a:cubicBezTo>
                  <a:cubicBezTo>
                    <a:pt x="66963" y="518390"/>
                    <a:pt x="79495" y="525643"/>
                    <a:pt x="87086" y="537029"/>
                  </a:cubicBezTo>
                  <a:cubicBezTo>
                    <a:pt x="105843" y="565165"/>
                    <a:pt x="93326" y="556042"/>
                    <a:pt x="123371" y="566057"/>
                  </a:cubicBezTo>
                  <a:cubicBezTo>
                    <a:pt x="151721" y="594407"/>
                    <a:pt x="121975" y="568988"/>
                    <a:pt x="159657" y="587829"/>
                  </a:cubicBezTo>
                  <a:cubicBezTo>
                    <a:pt x="215930" y="615965"/>
                    <a:pt x="148479" y="591360"/>
                    <a:pt x="203200" y="609600"/>
                  </a:cubicBezTo>
                  <a:cubicBezTo>
                    <a:pt x="249162" y="607181"/>
                    <a:pt x="295060" y="602343"/>
                    <a:pt x="341086" y="602343"/>
                  </a:cubicBezTo>
                  <a:cubicBezTo>
                    <a:pt x="384032" y="602343"/>
                    <a:pt x="422940" y="609938"/>
                    <a:pt x="464457" y="616857"/>
                  </a:cubicBezTo>
                  <a:cubicBezTo>
                    <a:pt x="478971" y="621695"/>
                    <a:pt x="493157" y="627661"/>
                    <a:pt x="508000" y="631372"/>
                  </a:cubicBezTo>
                  <a:cubicBezTo>
                    <a:pt x="527352" y="636210"/>
                    <a:pt x="547133" y="639578"/>
                    <a:pt x="566057" y="645886"/>
                  </a:cubicBezTo>
                  <a:lnTo>
                    <a:pt x="609600" y="660400"/>
                  </a:lnTo>
                  <a:lnTo>
                    <a:pt x="631371" y="667657"/>
                  </a:lnTo>
                  <a:cubicBezTo>
                    <a:pt x="653143" y="665238"/>
                    <a:pt x="675078" y="664001"/>
                    <a:pt x="696686" y="660400"/>
                  </a:cubicBezTo>
                  <a:cubicBezTo>
                    <a:pt x="704231" y="659142"/>
                    <a:pt x="712337" y="657733"/>
                    <a:pt x="718457" y="653143"/>
                  </a:cubicBezTo>
                  <a:cubicBezTo>
                    <a:pt x="732141" y="642880"/>
                    <a:pt x="745255" y="631090"/>
                    <a:pt x="754743" y="616857"/>
                  </a:cubicBezTo>
                  <a:cubicBezTo>
                    <a:pt x="792256" y="560587"/>
                    <a:pt x="778256" y="589862"/>
                    <a:pt x="798286" y="529772"/>
                  </a:cubicBezTo>
                  <a:lnTo>
                    <a:pt x="805543" y="508000"/>
                  </a:lnTo>
                  <a:cubicBezTo>
                    <a:pt x="803922" y="488553"/>
                    <a:pt x="805850" y="428784"/>
                    <a:pt x="791029" y="399143"/>
                  </a:cubicBezTo>
                  <a:cubicBezTo>
                    <a:pt x="787128" y="391342"/>
                    <a:pt x="781352" y="384629"/>
                    <a:pt x="776514" y="377372"/>
                  </a:cubicBezTo>
                  <a:lnTo>
                    <a:pt x="762000" y="333829"/>
                  </a:lnTo>
                  <a:cubicBezTo>
                    <a:pt x="759581" y="326572"/>
                    <a:pt x="758986" y="318422"/>
                    <a:pt x="754743" y="312057"/>
                  </a:cubicBezTo>
                  <a:cubicBezTo>
                    <a:pt x="749905" y="304800"/>
                    <a:pt x="744130" y="298087"/>
                    <a:pt x="740229" y="290286"/>
                  </a:cubicBezTo>
                  <a:cubicBezTo>
                    <a:pt x="736808" y="283444"/>
                    <a:pt x="736686" y="275202"/>
                    <a:pt x="732971" y="268515"/>
                  </a:cubicBezTo>
                  <a:cubicBezTo>
                    <a:pt x="686944" y="185668"/>
                    <a:pt x="721456" y="250491"/>
                    <a:pt x="689429" y="210457"/>
                  </a:cubicBezTo>
                  <a:cubicBezTo>
                    <a:pt x="683980" y="203646"/>
                    <a:pt x="680498" y="195386"/>
                    <a:pt x="674914" y="188686"/>
                  </a:cubicBezTo>
                  <a:cubicBezTo>
                    <a:pt x="668344" y="180802"/>
                    <a:pt x="659713" y="174799"/>
                    <a:pt x="653143" y="166915"/>
                  </a:cubicBezTo>
                  <a:cubicBezTo>
                    <a:pt x="647559" y="160214"/>
                    <a:pt x="645193" y="150887"/>
                    <a:pt x="638629" y="145143"/>
                  </a:cubicBezTo>
                  <a:cubicBezTo>
                    <a:pt x="625501" y="133656"/>
                    <a:pt x="607421" y="128450"/>
                    <a:pt x="595086" y="116115"/>
                  </a:cubicBezTo>
                  <a:cubicBezTo>
                    <a:pt x="581586" y="102615"/>
                    <a:pt x="577110" y="96241"/>
                    <a:pt x="558800" y="87086"/>
                  </a:cubicBezTo>
                  <a:cubicBezTo>
                    <a:pt x="551958" y="83665"/>
                    <a:pt x="544286" y="82248"/>
                    <a:pt x="537029" y="79829"/>
                  </a:cubicBezTo>
                  <a:cubicBezTo>
                    <a:pt x="508679" y="51481"/>
                    <a:pt x="538425" y="76899"/>
                    <a:pt x="500743" y="58057"/>
                  </a:cubicBezTo>
                  <a:cubicBezTo>
                    <a:pt x="492942" y="54156"/>
                    <a:pt x="486941" y="47085"/>
                    <a:pt x="478971" y="43543"/>
                  </a:cubicBezTo>
                  <a:cubicBezTo>
                    <a:pt x="464990" y="37330"/>
                    <a:pt x="449943" y="33867"/>
                    <a:pt x="435429" y="29029"/>
                  </a:cubicBezTo>
                  <a:lnTo>
                    <a:pt x="413657" y="21772"/>
                  </a:lnTo>
                  <a:cubicBezTo>
                    <a:pt x="406400" y="19353"/>
                    <a:pt x="399387" y="16015"/>
                    <a:pt x="391886" y="14515"/>
                  </a:cubicBezTo>
                  <a:cubicBezTo>
                    <a:pt x="379791" y="12096"/>
                    <a:pt x="367840" y="8787"/>
                    <a:pt x="355600" y="7257"/>
                  </a:cubicBezTo>
                  <a:cubicBezTo>
                    <a:pt x="329087" y="3943"/>
                    <a:pt x="302381" y="2419"/>
                    <a:pt x="275771" y="0"/>
                  </a:cubicBezTo>
                  <a:cubicBezTo>
                    <a:pt x="217927" y="5784"/>
                    <a:pt x="216671" y="2372"/>
                    <a:pt x="174171" y="14515"/>
                  </a:cubicBezTo>
                  <a:cubicBezTo>
                    <a:pt x="166816" y="16617"/>
                    <a:pt x="158959" y="17836"/>
                    <a:pt x="152400" y="21772"/>
                  </a:cubicBezTo>
                  <a:cubicBezTo>
                    <a:pt x="146533" y="25292"/>
                    <a:pt x="162076" y="10886"/>
                    <a:pt x="152400" y="1451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 rot="15134060">
              <a:off x="2930447" y="779678"/>
              <a:ext cx="583767" cy="336324"/>
            </a:xfrm>
            <a:custGeom>
              <a:avLst/>
              <a:gdLst>
                <a:gd name="connsiteX0" fmla="*/ 341294 w 581300"/>
                <a:gd name="connsiteY0" fmla="*/ 5252 h 339080"/>
                <a:gd name="connsiteX1" fmla="*/ 138094 w 581300"/>
                <a:gd name="connsiteY1" fmla="*/ 5252 h 339080"/>
                <a:gd name="connsiteX2" fmla="*/ 116322 w 581300"/>
                <a:gd name="connsiteY2" fmla="*/ 12509 h 339080"/>
                <a:gd name="connsiteX3" fmla="*/ 94551 w 581300"/>
                <a:gd name="connsiteY3" fmla="*/ 27023 h 339080"/>
                <a:gd name="connsiteX4" fmla="*/ 36494 w 581300"/>
                <a:gd name="connsiteY4" fmla="*/ 99594 h 339080"/>
                <a:gd name="connsiteX5" fmla="*/ 14722 w 581300"/>
                <a:gd name="connsiteY5" fmla="*/ 143137 h 339080"/>
                <a:gd name="connsiteX6" fmla="*/ 208 w 581300"/>
                <a:gd name="connsiteY6" fmla="*/ 186680 h 339080"/>
                <a:gd name="connsiteX7" fmla="*/ 21979 w 581300"/>
                <a:gd name="connsiteY7" fmla="*/ 288280 h 339080"/>
                <a:gd name="connsiteX8" fmla="*/ 43751 w 581300"/>
                <a:gd name="connsiteY8" fmla="*/ 302794 h 339080"/>
                <a:gd name="connsiteX9" fmla="*/ 58265 w 581300"/>
                <a:gd name="connsiteY9" fmla="*/ 317309 h 339080"/>
                <a:gd name="connsiteX10" fmla="*/ 80036 w 581300"/>
                <a:gd name="connsiteY10" fmla="*/ 324566 h 339080"/>
                <a:gd name="connsiteX11" fmla="*/ 181636 w 581300"/>
                <a:gd name="connsiteY11" fmla="*/ 317309 h 339080"/>
                <a:gd name="connsiteX12" fmla="*/ 217922 w 581300"/>
                <a:gd name="connsiteY12" fmla="*/ 310052 h 339080"/>
                <a:gd name="connsiteX13" fmla="*/ 341294 w 581300"/>
                <a:gd name="connsiteY13" fmla="*/ 317309 h 339080"/>
                <a:gd name="connsiteX14" fmla="*/ 413865 w 581300"/>
                <a:gd name="connsiteY14" fmla="*/ 339080 h 339080"/>
                <a:gd name="connsiteX15" fmla="*/ 508208 w 581300"/>
                <a:gd name="connsiteY15" fmla="*/ 331823 h 339080"/>
                <a:gd name="connsiteX16" fmla="*/ 529979 w 581300"/>
                <a:gd name="connsiteY16" fmla="*/ 324566 h 339080"/>
                <a:gd name="connsiteX17" fmla="*/ 559008 w 581300"/>
                <a:gd name="connsiteY17" fmla="*/ 295537 h 339080"/>
                <a:gd name="connsiteX18" fmla="*/ 566265 w 581300"/>
                <a:gd name="connsiteY18" fmla="*/ 273766 h 339080"/>
                <a:gd name="connsiteX19" fmla="*/ 580779 w 581300"/>
                <a:gd name="connsiteY19" fmla="*/ 251994 h 339080"/>
                <a:gd name="connsiteX20" fmla="*/ 573522 w 581300"/>
                <a:gd name="connsiteY20" fmla="*/ 143137 h 339080"/>
                <a:gd name="connsiteX21" fmla="*/ 544494 w 581300"/>
                <a:gd name="connsiteY21" fmla="*/ 77823 h 339080"/>
                <a:gd name="connsiteX22" fmla="*/ 515465 w 581300"/>
                <a:gd name="connsiteY22" fmla="*/ 48794 h 339080"/>
                <a:gd name="connsiteX23" fmla="*/ 493694 w 581300"/>
                <a:gd name="connsiteY23" fmla="*/ 34280 h 339080"/>
                <a:gd name="connsiteX24" fmla="*/ 479179 w 581300"/>
                <a:gd name="connsiteY24" fmla="*/ 19766 h 339080"/>
                <a:gd name="connsiteX25" fmla="*/ 428379 w 581300"/>
                <a:gd name="connsiteY25" fmla="*/ 5252 h 339080"/>
                <a:gd name="connsiteX26" fmla="*/ 341294 w 581300"/>
                <a:gd name="connsiteY26" fmla="*/ 5252 h 33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1300" h="339080">
                  <a:moveTo>
                    <a:pt x="341294" y="5252"/>
                  </a:moveTo>
                  <a:cubicBezTo>
                    <a:pt x="292913" y="5252"/>
                    <a:pt x="250365" y="-6567"/>
                    <a:pt x="138094" y="5252"/>
                  </a:cubicBezTo>
                  <a:cubicBezTo>
                    <a:pt x="130486" y="6053"/>
                    <a:pt x="123579" y="10090"/>
                    <a:pt x="116322" y="12509"/>
                  </a:cubicBezTo>
                  <a:cubicBezTo>
                    <a:pt x="109065" y="17347"/>
                    <a:pt x="101173" y="21347"/>
                    <a:pt x="94551" y="27023"/>
                  </a:cubicBezTo>
                  <a:cubicBezTo>
                    <a:pt x="76053" y="42878"/>
                    <a:pt x="43966" y="77182"/>
                    <a:pt x="36494" y="99594"/>
                  </a:cubicBezTo>
                  <a:cubicBezTo>
                    <a:pt x="26478" y="129640"/>
                    <a:pt x="33479" y="115001"/>
                    <a:pt x="14722" y="143137"/>
                  </a:cubicBezTo>
                  <a:cubicBezTo>
                    <a:pt x="9884" y="157651"/>
                    <a:pt x="-1690" y="171499"/>
                    <a:pt x="208" y="186680"/>
                  </a:cubicBezTo>
                  <a:cubicBezTo>
                    <a:pt x="974" y="192809"/>
                    <a:pt x="7878" y="278880"/>
                    <a:pt x="21979" y="288280"/>
                  </a:cubicBezTo>
                  <a:cubicBezTo>
                    <a:pt x="29236" y="293118"/>
                    <a:pt x="36940" y="297345"/>
                    <a:pt x="43751" y="302794"/>
                  </a:cubicBezTo>
                  <a:cubicBezTo>
                    <a:pt x="49094" y="307068"/>
                    <a:pt x="52398" y="313789"/>
                    <a:pt x="58265" y="317309"/>
                  </a:cubicBezTo>
                  <a:cubicBezTo>
                    <a:pt x="64824" y="321245"/>
                    <a:pt x="72779" y="322147"/>
                    <a:pt x="80036" y="324566"/>
                  </a:cubicBezTo>
                  <a:cubicBezTo>
                    <a:pt x="113903" y="322147"/>
                    <a:pt x="147870" y="320863"/>
                    <a:pt x="181636" y="317309"/>
                  </a:cubicBezTo>
                  <a:cubicBezTo>
                    <a:pt x="193903" y="316018"/>
                    <a:pt x="205587" y="310052"/>
                    <a:pt x="217922" y="310052"/>
                  </a:cubicBezTo>
                  <a:cubicBezTo>
                    <a:pt x="259117" y="310052"/>
                    <a:pt x="300170" y="314890"/>
                    <a:pt x="341294" y="317309"/>
                  </a:cubicBezTo>
                  <a:cubicBezTo>
                    <a:pt x="394298" y="334977"/>
                    <a:pt x="369994" y="328113"/>
                    <a:pt x="413865" y="339080"/>
                  </a:cubicBezTo>
                  <a:cubicBezTo>
                    <a:pt x="445313" y="336661"/>
                    <a:pt x="476911" y="335735"/>
                    <a:pt x="508208" y="331823"/>
                  </a:cubicBezTo>
                  <a:cubicBezTo>
                    <a:pt x="515798" y="330874"/>
                    <a:pt x="523754" y="329012"/>
                    <a:pt x="529979" y="324566"/>
                  </a:cubicBezTo>
                  <a:cubicBezTo>
                    <a:pt x="541114" y="316612"/>
                    <a:pt x="559008" y="295537"/>
                    <a:pt x="559008" y="295537"/>
                  </a:cubicBezTo>
                  <a:cubicBezTo>
                    <a:pt x="561427" y="288280"/>
                    <a:pt x="562844" y="280608"/>
                    <a:pt x="566265" y="273766"/>
                  </a:cubicBezTo>
                  <a:cubicBezTo>
                    <a:pt x="570166" y="265965"/>
                    <a:pt x="580295" y="260703"/>
                    <a:pt x="580779" y="251994"/>
                  </a:cubicBezTo>
                  <a:cubicBezTo>
                    <a:pt x="582796" y="215684"/>
                    <a:pt x="578665" y="179138"/>
                    <a:pt x="573522" y="143137"/>
                  </a:cubicBezTo>
                  <a:cubicBezTo>
                    <a:pt x="570399" y="121276"/>
                    <a:pt x="559429" y="95247"/>
                    <a:pt x="544494" y="77823"/>
                  </a:cubicBezTo>
                  <a:cubicBezTo>
                    <a:pt x="535588" y="67433"/>
                    <a:pt x="526851" y="56385"/>
                    <a:pt x="515465" y="48794"/>
                  </a:cubicBezTo>
                  <a:cubicBezTo>
                    <a:pt x="508208" y="43956"/>
                    <a:pt x="500505" y="39728"/>
                    <a:pt x="493694" y="34280"/>
                  </a:cubicBezTo>
                  <a:cubicBezTo>
                    <a:pt x="488351" y="30006"/>
                    <a:pt x="485046" y="23286"/>
                    <a:pt x="479179" y="19766"/>
                  </a:cubicBezTo>
                  <a:cubicBezTo>
                    <a:pt x="471742" y="15304"/>
                    <a:pt x="433802" y="6608"/>
                    <a:pt x="428379" y="5252"/>
                  </a:cubicBezTo>
                  <a:cubicBezTo>
                    <a:pt x="358421" y="15246"/>
                    <a:pt x="389675" y="5252"/>
                    <a:pt x="341294" y="525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 rot="15567689">
              <a:off x="3120377" y="988091"/>
              <a:ext cx="253274" cy="188217"/>
            </a:xfrm>
            <a:custGeom>
              <a:avLst/>
              <a:gdLst>
                <a:gd name="connsiteX0" fmla="*/ 217715 w 254000"/>
                <a:gd name="connsiteY0" fmla="*/ 36286 h 188686"/>
                <a:gd name="connsiteX1" fmla="*/ 137886 w 254000"/>
                <a:gd name="connsiteY1" fmla="*/ 7257 h 188686"/>
                <a:gd name="connsiteX2" fmla="*/ 116115 w 254000"/>
                <a:gd name="connsiteY2" fmla="*/ 0 h 188686"/>
                <a:gd name="connsiteX3" fmla="*/ 94343 w 254000"/>
                <a:gd name="connsiteY3" fmla="*/ 7257 h 188686"/>
                <a:gd name="connsiteX4" fmla="*/ 58057 w 254000"/>
                <a:gd name="connsiteY4" fmla="*/ 36286 h 188686"/>
                <a:gd name="connsiteX5" fmla="*/ 36286 w 254000"/>
                <a:gd name="connsiteY5" fmla="*/ 50800 h 188686"/>
                <a:gd name="connsiteX6" fmla="*/ 21772 w 254000"/>
                <a:gd name="connsiteY6" fmla="*/ 72572 h 188686"/>
                <a:gd name="connsiteX7" fmla="*/ 14515 w 254000"/>
                <a:gd name="connsiteY7" fmla="*/ 94343 h 188686"/>
                <a:gd name="connsiteX8" fmla="*/ 0 w 254000"/>
                <a:gd name="connsiteY8" fmla="*/ 108857 h 188686"/>
                <a:gd name="connsiteX9" fmla="*/ 14515 w 254000"/>
                <a:gd name="connsiteY9" fmla="*/ 159657 h 188686"/>
                <a:gd name="connsiteX10" fmla="*/ 50800 w 254000"/>
                <a:gd name="connsiteY10" fmla="*/ 188686 h 188686"/>
                <a:gd name="connsiteX11" fmla="*/ 108857 w 254000"/>
                <a:gd name="connsiteY11" fmla="*/ 181429 h 188686"/>
                <a:gd name="connsiteX12" fmla="*/ 210457 w 254000"/>
                <a:gd name="connsiteY12" fmla="*/ 174172 h 188686"/>
                <a:gd name="connsiteX13" fmla="*/ 224972 w 254000"/>
                <a:gd name="connsiteY13" fmla="*/ 159657 h 188686"/>
                <a:gd name="connsiteX14" fmla="*/ 254000 w 254000"/>
                <a:gd name="connsiteY14" fmla="*/ 116114 h 188686"/>
                <a:gd name="connsiteX15" fmla="*/ 246743 w 254000"/>
                <a:gd name="connsiteY15" fmla="*/ 65314 h 188686"/>
                <a:gd name="connsiteX16" fmla="*/ 210457 w 254000"/>
                <a:gd name="connsiteY16" fmla="*/ 36286 h 188686"/>
                <a:gd name="connsiteX17" fmla="*/ 217715 w 254000"/>
                <a:gd name="connsiteY17" fmla="*/ 36286 h 18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4000" h="188686">
                  <a:moveTo>
                    <a:pt x="217715" y="36286"/>
                  </a:moveTo>
                  <a:cubicBezTo>
                    <a:pt x="167227" y="16091"/>
                    <a:pt x="193783" y="25890"/>
                    <a:pt x="137886" y="7257"/>
                  </a:cubicBezTo>
                  <a:lnTo>
                    <a:pt x="116115" y="0"/>
                  </a:lnTo>
                  <a:cubicBezTo>
                    <a:pt x="108858" y="2419"/>
                    <a:pt x="101185" y="3836"/>
                    <a:pt x="94343" y="7257"/>
                  </a:cubicBezTo>
                  <a:cubicBezTo>
                    <a:pt x="64567" y="22145"/>
                    <a:pt x="80553" y="18290"/>
                    <a:pt x="58057" y="36286"/>
                  </a:cubicBezTo>
                  <a:cubicBezTo>
                    <a:pt x="51246" y="41734"/>
                    <a:pt x="43543" y="45962"/>
                    <a:pt x="36286" y="50800"/>
                  </a:cubicBezTo>
                  <a:cubicBezTo>
                    <a:pt x="31448" y="58057"/>
                    <a:pt x="25673" y="64771"/>
                    <a:pt x="21772" y="72572"/>
                  </a:cubicBezTo>
                  <a:cubicBezTo>
                    <a:pt x="18351" y="79414"/>
                    <a:pt x="18451" y="87784"/>
                    <a:pt x="14515" y="94343"/>
                  </a:cubicBezTo>
                  <a:cubicBezTo>
                    <a:pt x="10995" y="100210"/>
                    <a:pt x="4838" y="104019"/>
                    <a:pt x="0" y="108857"/>
                  </a:cubicBezTo>
                  <a:cubicBezTo>
                    <a:pt x="1357" y="114285"/>
                    <a:pt x="10050" y="152216"/>
                    <a:pt x="14515" y="159657"/>
                  </a:cubicBezTo>
                  <a:cubicBezTo>
                    <a:pt x="21410" y="171149"/>
                    <a:pt x="40909" y="182092"/>
                    <a:pt x="50800" y="188686"/>
                  </a:cubicBezTo>
                  <a:cubicBezTo>
                    <a:pt x="70152" y="186267"/>
                    <a:pt x="89434" y="183195"/>
                    <a:pt x="108857" y="181429"/>
                  </a:cubicBezTo>
                  <a:cubicBezTo>
                    <a:pt x="142671" y="178355"/>
                    <a:pt x="177086" y="180429"/>
                    <a:pt x="210457" y="174172"/>
                  </a:cubicBezTo>
                  <a:cubicBezTo>
                    <a:pt x="217182" y="172911"/>
                    <a:pt x="220867" y="165131"/>
                    <a:pt x="224972" y="159657"/>
                  </a:cubicBezTo>
                  <a:cubicBezTo>
                    <a:pt x="235438" y="145702"/>
                    <a:pt x="254000" y="116114"/>
                    <a:pt x="254000" y="116114"/>
                  </a:cubicBezTo>
                  <a:cubicBezTo>
                    <a:pt x="251581" y="99181"/>
                    <a:pt x="251658" y="81698"/>
                    <a:pt x="246743" y="65314"/>
                  </a:cubicBezTo>
                  <a:cubicBezTo>
                    <a:pt x="237225" y="33586"/>
                    <a:pt x="232400" y="49451"/>
                    <a:pt x="210457" y="36286"/>
                  </a:cubicBezTo>
                  <a:cubicBezTo>
                    <a:pt x="204590" y="32766"/>
                    <a:pt x="200781" y="26610"/>
                    <a:pt x="217715" y="3628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069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5" y="3958096"/>
            <a:ext cx="33766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2" y="4269437"/>
            <a:ext cx="19002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6530994" y="5434478"/>
            <a:ext cx="2207941" cy="107721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600" dirty="0" smtClean="0"/>
              <a:t>Черемисина </a:t>
            </a:r>
            <a:r>
              <a:rPr lang="ru-RU" altLang="ru-RU" sz="1600" dirty="0"/>
              <a:t>Е.Н., </a:t>
            </a:r>
          </a:p>
          <a:p>
            <a:pPr algn="r" eaLnBrk="1" hangingPunct="1"/>
            <a:r>
              <a:rPr lang="ru-RU" altLang="ru-RU" sz="1600" dirty="0" err="1"/>
              <a:t>Финкельштейн</a:t>
            </a:r>
            <a:r>
              <a:rPr lang="ru-RU" altLang="ru-RU" sz="1600" dirty="0"/>
              <a:t> М.Я</a:t>
            </a:r>
            <a:r>
              <a:rPr lang="ru-RU" altLang="ru-RU" sz="1600" dirty="0" smtClean="0"/>
              <a:t>.,</a:t>
            </a:r>
          </a:p>
          <a:p>
            <a:pPr algn="r" eaLnBrk="1" hangingPunct="1"/>
            <a:r>
              <a:rPr lang="ru-RU" altLang="ru-RU" sz="1600" dirty="0" smtClean="0"/>
              <a:t>Любимова А.В. </a:t>
            </a:r>
            <a:endParaRPr lang="ru-RU" altLang="ru-RU" sz="1600" dirty="0"/>
          </a:p>
          <a:p>
            <a:pPr algn="r" eaLnBrk="1" hangingPunct="1"/>
            <a:r>
              <a:rPr lang="ru-RU" altLang="ru-RU" sz="1600" dirty="0" smtClean="0"/>
              <a:t>ФГБУ </a:t>
            </a:r>
            <a:r>
              <a:rPr lang="ru-RU" altLang="ru-RU" sz="1600" dirty="0"/>
              <a:t>«ВНИГНИ»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222250" y="1301750"/>
            <a:ext cx="2482850" cy="1530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38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530350"/>
            <a:ext cx="24479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2386013" y="2022475"/>
            <a:ext cx="2482850" cy="1508125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53988" y="172453"/>
            <a:ext cx="8826500" cy="971550"/>
          </a:xfrm>
          <a:prstGeom prst="roundRect">
            <a:avLst>
              <a:gd name="adj" fmla="val 10215"/>
            </a:avLst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200" b="1" dirty="0">
                <a:solidFill>
                  <a:srgbClr val="39647F"/>
                </a:solidFill>
              </a:rPr>
              <a:t>ГИС </a:t>
            </a:r>
            <a:r>
              <a:rPr lang="ru-RU" altLang="ru-RU" sz="2200" b="1" dirty="0" smtClean="0">
                <a:solidFill>
                  <a:srgbClr val="39647F"/>
                </a:solidFill>
              </a:rPr>
              <a:t>INTEGRO </a:t>
            </a:r>
            <a:r>
              <a:rPr lang="ru-RU" altLang="ru-RU" sz="2400" b="1" dirty="0">
                <a:solidFill>
                  <a:srgbClr val="39647F"/>
                </a:solidFill>
              </a:rPr>
              <a:t>(базовый блок</a:t>
            </a:r>
            <a:r>
              <a:rPr lang="ru-RU" altLang="ru-RU" sz="2400" b="1" dirty="0" smtClean="0">
                <a:solidFill>
                  <a:srgbClr val="39647F"/>
                </a:solidFill>
              </a:rPr>
              <a:t>)</a:t>
            </a:r>
            <a:r>
              <a:rPr lang="ru-RU" altLang="ru-RU" sz="2200" b="1" dirty="0" smtClean="0">
                <a:solidFill>
                  <a:srgbClr val="39647F"/>
                </a:solidFill>
              </a:rPr>
              <a:t>: </a:t>
            </a:r>
            <a:r>
              <a:rPr lang="ru-RU" altLang="ru-RU" sz="2200" b="1" dirty="0">
                <a:solidFill>
                  <a:srgbClr val="39647F"/>
                </a:solidFill>
              </a:rPr>
              <a:t>переход на ГСК-2011</a:t>
            </a:r>
          </a:p>
        </p:txBody>
      </p:sp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1238250"/>
            <a:ext cx="39338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9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598863"/>
            <a:ext cx="64103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266950"/>
            <a:ext cx="24479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257175" y="1270000"/>
            <a:ext cx="2406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chemeClr val="bg2"/>
                </a:solidFill>
              </a:rPr>
              <a:t>Пулково-42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2405063" y="1985963"/>
            <a:ext cx="2457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FF3300"/>
                </a:solidFill>
              </a:rPr>
              <a:t>ГСК-2011 (ГОСТ 32453-2017)</a:t>
            </a:r>
            <a:r>
              <a:rPr lang="ru-RU" altLang="ru-RU" sz="12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4059238" y="3948113"/>
            <a:ext cx="2660650" cy="220027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9" name="AutoShape 39"/>
          <p:cNvSpPr>
            <a:spLocks noChangeArrowheads="1"/>
          </p:cNvSpPr>
          <p:nvPr/>
        </p:nvSpPr>
        <p:spPr bwMode="auto">
          <a:xfrm rot="-2144547">
            <a:off x="2949575" y="1219200"/>
            <a:ext cx="409575" cy="796925"/>
          </a:xfrm>
          <a:prstGeom prst="curvedLeftArrow">
            <a:avLst>
              <a:gd name="adj1" fmla="val 38915"/>
              <a:gd name="adj2" fmla="val 77829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0550" y="6378575"/>
            <a:ext cx="2133600" cy="476250"/>
          </a:xfrm>
        </p:spPr>
        <p:txBody>
          <a:bodyPr/>
          <a:lstStyle/>
          <a:p>
            <a:pPr>
              <a:defRPr/>
            </a:pPr>
            <a:fld id="{32925875-6219-4196-9E7A-E84C4AACECA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3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A36C45F-F1D7-408E-93C3-28389466E9B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46050" y="1319213"/>
            <a:ext cx="3778250" cy="2914650"/>
          </a:xfrm>
          <a:prstGeom prst="rect">
            <a:avLst/>
          </a:prstGeom>
          <a:solidFill>
            <a:srgbClr val="FAF4DA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 l="15933" t="5672" r="330" b="1665"/>
          <a:stretch>
            <a:fillRect/>
          </a:stretch>
        </p:blipFill>
        <p:spPr bwMode="auto">
          <a:xfrm>
            <a:off x="4175125" y="1169988"/>
            <a:ext cx="4967288" cy="34274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85738" y="1336675"/>
            <a:ext cx="35718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indent="-92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ru-RU" altLang="ru-RU" sz="1200"/>
              <a:t>Автоматическая загрузка  всех компонентов комплекта листов ГГК-1000 и 200, выполненных по стандартам НРС Роснедра</a:t>
            </a:r>
          </a:p>
          <a:p>
            <a:pPr eaLnBrk="1" hangingPunct="1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ru-RU" altLang="ru-RU" sz="1200"/>
              <a:t> Использование эталонной базы знаков ВСЕГЕИ при оформлении геологических карт</a:t>
            </a:r>
          </a:p>
          <a:p>
            <a:pPr eaLnBrk="1" hangingPunct="1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ru-RU" altLang="ru-RU" sz="1200"/>
              <a:t>Формирование и редактирование индексов с использованием правил форматирования ВСЕГЕИ</a:t>
            </a:r>
          </a:p>
          <a:p>
            <a:pPr eaLnBrk="1" hangingPunct="1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ru-RU" altLang="ru-RU" sz="1200"/>
              <a:t>Автоматическая генерация всех элементов макета геолкарты с учетом рекомендаций НРС Роснедра по подготовке к изданию комплектов ГГК (масштабная линейка, стратиграфическая колонка, зональная легенда)</a:t>
            </a:r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3306763"/>
            <a:ext cx="46228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>
            <a:off x="69057" y="1318418"/>
            <a:ext cx="241300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B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29" name="Овал 28"/>
          <p:cNvSpPr/>
          <p:nvPr/>
        </p:nvSpPr>
        <p:spPr>
          <a:xfrm>
            <a:off x="149225" y="1412875"/>
            <a:ext cx="142875" cy="133350"/>
          </a:xfrm>
          <a:prstGeom prst="ellipse">
            <a:avLst/>
          </a:prstGeom>
          <a:solidFill>
            <a:srgbClr val="F5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3" name="Прямоугольник с двумя скругленными соседними углами 6"/>
          <p:cNvSpPr/>
          <p:nvPr/>
        </p:nvSpPr>
        <p:spPr>
          <a:xfrm rot="5400000">
            <a:off x="50007" y="1872456"/>
            <a:ext cx="241300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B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4" name="Овал 28"/>
          <p:cNvSpPr/>
          <p:nvPr/>
        </p:nvSpPr>
        <p:spPr>
          <a:xfrm>
            <a:off x="130175" y="1966913"/>
            <a:ext cx="142875" cy="133350"/>
          </a:xfrm>
          <a:prstGeom prst="ellipse">
            <a:avLst/>
          </a:prstGeom>
          <a:solidFill>
            <a:srgbClr val="F5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5" name="Прямоугольник с двумя скругленными соседними углами 6"/>
          <p:cNvSpPr/>
          <p:nvPr/>
        </p:nvSpPr>
        <p:spPr>
          <a:xfrm rot="5400000">
            <a:off x="69057" y="2315368"/>
            <a:ext cx="241300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B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8" name="Овал 28"/>
          <p:cNvSpPr/>
          <p:nvPr/>
        </p:nvSpPr>
        <p:spPr>
          <a:xfrm>
            <a:off x="149225" y="2409825"/>
            <a:ext cx="142875" cy="133350"/>
          </a:xfrm>
          <a:prstGeom prst="ellipse">
            <a:avLst/>
          </a:prstGeom>
          <a:solidFill>
            <a:srgbClr val="F5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9" name="Прямоугольник с двумя скругленными соседними углами 6"/>
          <p:cNvSpPr/>
          <p:nvPr/>
        </p:nvSpPr>
        <p:spPr>
          <a:xfrm rot="5400000">
            <a:off x="50007" y="2915443"/>
            <a:ext cx="241300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B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10" name="Овал 28"/>
          <p:cNvSpPr/>
          <p:nvPr/>
        </p:nvSpPr>
        <p:spPr>
          <a:xfrm>
            <a:off x="130175" y="3009900"/>
            <a:ext cx="142875" cy="133350"/>
          </a:xfrm>
          <a:prstGeom prst="ellipse">
            <a:avLst/>
          </a:prstGeom>
          <a:solidFill>
            <a:srgbClr val="F5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200025" y="4294188"/>
            <a:ext cx="3821113" cy="2192337"/>
          </a:xfrm>
          <a:prstGeom prst="roundRect">
            <a:avLst>
              <a:gd name="adj" fmla="val 10215"/>
            </a:avLst>
          </a:prstGeom>
          <a:solidFill>
            <a:srgbClr val="EBF3D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9421" name="Text Box 9"/>
          <p:cNvSpPr txBox="1">
            <a:spLocks noChangeArrowheads="1"/>
          </p:cNvSpPr>
          <p:nvPr/>
        </p:nvSpPr>
        <p:spPr bwMode="auto">
          <a:xfrm>
            <a:off x="225425" y="4460875"/>
            <a:ext cx="37258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i="1"/>
              <a:t>Рекомендовано Бюро Научно-редакционного совета Роснедр для практического использования при ГСР-200, создании Госгеолкарт-200/2 и 1000/3, а также предоставления окончательных материалов к изданию в НРС Роснедра</a:t>
            </a:r>
            <a:br>
              <a:rPr lang="ru-RU" altLang="ru-RU" sz="1500" i="1"/>
            </a:br>
            <a:r>
              <a:rPr lang="ru-RU" altLang="ru-RU" sz="1500" i="1"/>
              <a:t>(Протокол №37 от 20.11.2014).</a:t>
            </a:r>
            <a:r>
              <a:rPr lang="ru-RU" altLang="ru-RU" sz="1500" b="1" i="1"/>
              <a:t> 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11163" y="161925"/>
            <a:ext cx="8443912" cy="971550"/>
          </a:xfrm>
          <a:prstGeom prst="roundRect">
            <a:avLst>
              <a:gd name="adj" fmla="val 10215"/>
            </a:avLst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39647F"/>
                </a:solidFill>
              </a:rPr>
              <a:t>Возможности ГИС </a:t>
            </a:r>
            <a:r>
              <a:rPr lang="en-US" sz="2400" b="1" dirty="0">
                <a:solidFill>
                  <a:srgbClr val="39647F"/>
                </a:solidFill>
              </a:rPr>
              <a:t>INTEGRO</a:t>
            </a:r>
            <a:r>
              <a:rPr lang="ru-RU" sz="2400" b="1" dirty="0">
                <a:solidFill>
                  <a:srgbClr val="39647F"/>
                </a:solidFill>
              </a:rPr>
              <a:t> для геологического</a:t>
            </a:r>
            <a:r>
              <a:rPr lang="en-US" sz="2400" b="1" dirty="0">
                <a:solidFill>
                  <a:srgbClr val="39647F"/>
                </a:solidFill>
              </a:rPr>
              <a:t/>
            </a:r>
            <a:br>
              <a:rPr lang="en-US" sz="2400" b="1" dirty="0">
                <a:solidFill>
                  <a:srgbClr val="39647F"/>
                </a:solidFill>
              </a:rPr>
            </a:br>
            <a:r>
              <a:rPr lang="ru-RU" sz="2400" b="1" dirty="0" err="1">
                <a:solidFill>
                  <a:srgbClr val="39647F"/>
                </a:solidFill>
              </a:rPr>
              <a:t>картопостроения</a:t>
            </a:r>
            <a:r>
              <a:rPr lang="ru-RU" sz="2400" b="1" dirty="0">
                <a:solidFill>
                  <a:srgbClr val="39647F"/>
                </a:solidFill>
              </a:rPr>
              <a:t> (блок «</a:t>
            </a:r>
            <a:r>
              <a:rPr lang="ru-RU" sz="2400" b="1" dirty="0" err="1">
                <a:solidFill>
                  <a:srgbClr val="39647F"/>
                </a:solidFill>
              </a:rPr>
              <a:t>Геолкарта</a:t>
            </a:r>
            <a:r>
              <a:rPr lang="ru-RU" sz="2400" b="1" dirty="0">
                <a:solidFill>
                  <a:srgbClr val="39647F"/>
                </a:solidFill>
              </a:rPr>
              <a:t>») </a:t>
            </a:r>
          </a:p>
        </p:txBody>
      </p:sp>
      <p:sp>
        <p:nvSpPr>
          <p:cNvPr id="18" name="Номер слайда 2"/>
          <p:cNvSpPr txBox="1">
            <a:spLocks/>
          </p:cNvSpPr>
          <p:nvPr/>
        </p:nvSpPr>
        <p:spPr bwMode="auto">
          <a:xfrm>
            <a:off x="8555497" y="6448926"/>
            <a:ext cx="495634" cy="34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ECBE435-5153-4301-9883-09EB84F301A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4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9605" y="84821"/>
            <a:ext cx="6875462" cy="1190625"/>
          </a:xfrm>
          <a:prstGeom prst="roundRect">
            <a:avLst/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b="1" dirty="0">
              <a:solidFill>
                <a:srgbClr val="39647F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200526" y="259195"/>
            <a:ext cx="6713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39647F"/>
                </a:solidFill>
                <a:latin typeface="+mn-lt"/>
                <a:cs typeface="+mn-cs"/>
              </a:rPr>
              <a:t>Возможности ГИС INTEGRO Блок «Скважина»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887538" y="4064786"/>
            <a:ext cx="4392612" cy="3508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endParaRPr lang="ru-RU" altLang="ru-RU" sz="1400" b="1"/>
          </a:p>
        </p:txBody>
      </p:sp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4572000" y="1510316"/>
            <a:ext cx="4119562" cy="1477328"/>
          </a:xfrm>
          <a:prstGeom prst="rect">
            <a:avLst/>
          </a:prstGeom>
          <a:solidFill>
            <a:srgbClr val="EBF3D1"/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Визуализация и обработка любых данных по скважинам в </a:t>
            </a:r>
          </a:p>
          <a:p>
            <a:pPr algn="ctr">
              <a:defRPr/>
            </a:pPr>
            <a:r>
              <a:rPr lang="ru-RU" b="1" dirty="0"/>
              <a:t>одномерном, двумерном и </a:t>
            </a:r>
          </a:p>
          <a:p>
            <a:pPr algn="ctr">
              <a:defRPr/>
            </a:pPr>
            <a:r>
              <a:rPr lang="ru-RU" b="1" dirty="0"/>
              <a:t>трехмерном </a:t>
            </a:r>
            <a:r>
              <a:rPr lang="ru-RU" b="1" dirty="0" smtClean="0"/>
              <a:t>виде с учетом </a:t>
            </a:r>
            <a:r>
              <a:rPr lang="ru-RU" b="1" dirty="0" err="1" smtClean="0"/>
              <a:t>инклинометрии</a:t>
            </a:r>
            <a:endParaRPr lang="ru-RU" b="1" dirty="0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9" y="1730873"/>
            <a:ext cx="1950720" cy="391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46" y="3234945"/>
            <a:ext cx="4913630" cy="3249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14147" y="6325436"/>
            <a:ext cx="2133600" cy="476250"/>
          </a:xfrm>
        </p:spPr>
        <p:txBody>
          <a:bodyPr/>
          <a:lstStyle/>
          <a:p>
            <a:pPr>
              <a:defRPr/>
            </a:pPr>
            <a:fld id="{32925875-6219-4196-9E7A-E84C4AACECA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4" name="Picture 4" descr="F:\Arbeit\icons\icons1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26" y="0"/>
            <a:ext cx="1475874" cy="11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5888" y="61919"/>
            <a:ext cx="6875462" cy="1190625"/>
          </a:xfrm>
          <a:prstGeom prst="roundRect">
            <a:avLst/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b="1" dirty="0">
              <a:solidFill>
                <a:srgbClr val="39647F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277816" y="259195"/>
            <a:ext cx="6548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39647F"/>
                </a:solidFill>
                <a:latin typeface="+mn-lt"/>
                <a:cs typeface="+mn-cs"/>
              </a:rPr>
              <a:t>Возможности ГИС INTEGRO Блок «Скважина»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887538" y="4064786"/>
            <a:ext cx="4392612" cy="3508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endParaRPr lang="ru-RU" altLang="ru-RU" sz="1400" b="1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74" y="1588328"/>
            <a:ext cx="6349027" cy="44548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888" y="599010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Совместное отображение поверхностей разрезов и скважин</a:t>
            </a:r>
          </a:p>
          <a:p>
            <a:pPr algn="ctr">
              <a:defRPr/>
            </a:pPr>
            <a:r>
              <a:rPr lang="ru-RU" dirty="0" smtClean="0"/>
              <a:t> в одной трехмерной сцене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8884" y="6483350"/>
            <a:ext cx="425116" cy="476250"/>
          </a:xfrm>
        </p:spPr>
        <p:txBody>
          <a:bodyPr/>
          <a:lstStyle/>
          <a:p>
            <a:pPr>
              <a:defRPr/>
            </a:pPr>
            <a:fld id="{32925875-6219-4196-9E7A-E84C4AACECA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1" name="Picture 4" descr="F:\Arbeit\icons\icons1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26" y="0"/>
            <a:ext cx="1475874" cy="11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7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5888" y="61919"/>
            <a:ext cx="6875462" cy="1190625"/>
          </a:xfrm>
          <a:prstGeom prst="roundRect">
            <a:avLst/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b="1" dirty="0">
              <a:solidFill>
                <a:srgbClr val="39647F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277816" y="259195"/>
            <a:ext cx="6548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39647F"/>
                </a:solidFill>
                <a:latin typeface="+mn-lt"/>
                <a:cs typeface="+mn-cs"/>
              </a:rPr>
              <a:t>Возможности ГИС INTEGRO Блок «Скважина»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887538" y="4064786"/>
            <a:ext cx="4392612" cy="3508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endParaRPr lang="ru-RU" altLang="ru-RU" sz="1400" b="1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93" y="1658754"/>
            <a:ext cx="7419214" cy="4088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48929" y="5934670"/>
            <a:ext cx="7890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Пример корреляции с границами корреляции и прослеживанием опорного пласта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30125" y="6381750"/>
            <a:ext cx="672123" cy="476250"/>
          </a:xfrm>
        </p:spPr>
        <p:txBody>
          <a:bodyPr/>
          <a:lstStyle/>
          <a:p>
            <a:pPr>
              <a:defRPr/>
            </a:pPr>
            <a:fld id="{32925875-6219-4196-9E7A-E84C4AACECA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1" name="Picture 4" descr="F:\Arbeit\icons\icons1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26" y="0"/>
            <a:ext cx="1475874" cy="11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4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00028" y="1990725"/>
            <a:ext cx="5870575" cy="4656138"/>
          </a:xfrm>
          <a:prstGeom prst="roundRect">
            <a:avLst>
              <a:gd name="adj" fmla="val 3044"/>
            </a:avLst>
          </a:prstGeom>
          <a:solidFill>
            <a:srgbClr val="FAF4DA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890" y="61919"/>
            <a:ext cx="8890000" cy="936625"/>
          </a:xfrm>
          <a:prstGeom prst="roundRect">
            <a:avLst/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b="1" dirty="0">
              <a:solidFill>
                <a:srgbClr val="39647F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25440" y="1106493"/>
            <a:ext cx="828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/>
              <a:t>Позволяет решать задачи подготовки геофизической основы, изучения глубинного строения, построения физико-геологических моделей, пополнения признакового пространства для комплексного прогноза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87342" y="217557"/>
            <a:ext cx="8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39647F"/>
                </a:solidFill>
                <a:latin typeface="+mn-lt"/>
                <a:cs typeface="+mn-cs"/>
              </a:rPr>
              <a:t>Аналитическое обеспечение обработки потенциальных полей в ГИС </a:t>
            </a:r>
            <a:r>
              <a:rPr lang="en-US" altLang="ru-RU" sz="2000" b="1" dirty="0">
                <a:solidFill>
                  <a:srgbClr val="39647F"/>
                </a:solidFill>
                <a:latin typeface="+mn-lt"/>
                <a:cs typeface="+mn-cs"/>
              </a:rPr>
              <a:t>INTEGRO</a:t>
            </a:r>
            <a:r>
              <a:rPr lang="ru-RU" altLang="ru-RU" sz="2000" b="1" dirty="0">
                <a:solidFill>
                  <a:srgbClr val="39647F"/>
                </a:solidFill>
                <a:latin typeface="+mn-lt"/>
                <a:cs typeface="+mn-cs"/>
              </a:rPr>
              <a:t> (Блок «Геофизика») </a:t>
            </a: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357189" y="4654554"/>
            <a:ext cx="5548312" cy="196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lang="ru-RU" altLang="ru-RU" sz="1200" b="1"/>
              <a:t>Решение прямых и обратных задач на плоскости</a:t>
            </a:r>
            <a:br>
              <a:rPr lang="ru-RU" altLang="ru-RU" sz="1200" b="1"/>
            </a:br>
            <a:r>
              <a:rPr lang="ru-RU" altLang="ru-RU" sz="1200" b="1"/>
              <a:t>и в объеме</a:t>
            </a:r>
            <a:r>
              <a:rPr lang="ru-RU" altLang="ru-RU" sz="1200"/>
              <a:t> </a:t>
            </a:r>
          </a:p>
          <a:p>
            <a:pPr eaLnBrk="1" hangingPunct="1">
              <a:lnSpc>
                <a:spcPct val="145000"/>
              </a:lnSpc>
              <a:buFontTx/>
              <a:buChar char="•"/>
            </a:pPr>
            <a:r>
              <a:rPr lang="ru-RU" altLang="ru-RU" sz="1200"/>
              <a:t> Прямые задачи 3</a:t>
            </a:r>
            <a:r>
              <a:rPr lang="en-US" altLang="ru-RU" sz="1200"/>
              <a:t>D </a:t>
            </a:r>
            <a:r>
              <a:rPr lang="ru-RU" altLang="ru-RU" sz="1200"/>
              <a:t>среда – 2</a:t>
            </a:r>
            <a:r>
              <a:rPr lang="en-US" altLang="ru-RU" sz="1200"/>
              <a:t>D </a:t>
            </a:r>
            <a:r>
              <a:rPr lang="ru-RU" altLang="ru-RU" sz="1200"/>
              <a:t>поле (гравиметрия, магнитометрия)</a:t>
            </a:r>
          </a:p>
          <a:p>
            <a:pPr eaLnBrk="1" hangingPunct="1">
              <a:lnSpc>
                <a:spcPct val="145000"/>
              </a:lnSpc>
              <a:buFontTx/>
              <a:buChar char="•"/>
            </a:pPr>
            <a:r>
              <a:rPr lang="ru-RU" altLang="ru-RU" sz="1200"/>
              <a:t> Обратные задачи 2</a:t>
            </a:r>
            <a:r>
              <a:rPr lang="en-US" altLang="ru-RU" sz="1200"/>
              <a:t>D </a:t>
            </a:r>
            <a:r>
              <a:rPr lang="ru-RU" altLang="ru-RU" sz="1200"/>
              <a:t>поле – </a:t>
            </a:r>
            <a:r>
              <a:rPr lang="en-US" altLang="ru-RU" sz="1200"/>
              <a:t>3D </a:t>
            </a:r>
            <a:r>
              <a:rPr lang="ru-RU" altLang="ru-RU" sz="1200"/>
              <a:t> среда (гравиметрия, магнитометрия, подбор плотностей)</a:t>
            </a:r>
          </a:p>
          <a:p>
            <a:pPr eaLnBrk="1" hangingPunct="1">
              <a:lnSpc>
                <a:spcPct val="145000"/>
              </a:lnSpc>
              <a:buFontTx/>
              <a:buChar char="•"/>
            </a:pPr>
            <a:r>
              <a:rPr lang="ru-RU" altLang="ru-RU" sz="1200"/>
              <a:t> Прямые и обратные задачи грави- и магнитометрии</a:t>
            </a:r>
            <a:br>
              <a:rPr lang="ru-RU" altLang="ru-RU" sz="1200"/>
            </a:br>
            <a:r>
              <a:rPr lang="ru-RU" altLang="ru-RU" sz="1200"/>
              <a:t>для блоково-слоистой 2</a:t>
            </a:r>
            <a:r>
              <a:rPr lang="en-US" altLang="ru-RU" sz="1200"/>
              <a:t>D </a:t>
            </a:r>
            <a:r>
              <a:rPr lang="ru-RU" altLang="ru-RU" sz="1200"/>
              <a:t>среды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87341" y="2000250"/>
            <a:ext cx="562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45000"/>
              </a:lnSpc>
            </a:pPr>
            <a:r>
              <a:rPr lang="ru-RU" altLang="ru-RU" sz="1200" b="1"/>
              <a:t>Исходные данные:</a:t>
            </a:r>
            <a:r>
              <a:rPr lang="ru-RU" altLang="ru-RU" sz="1200"/>
              <a:t> цифровые модели полей, интерполяция оцифрованных изолиний поля, интерполяция каталогов съемки</a:t>
            </a:r>
          </a:p>
        </p:txBody>
      </p:sp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328614" y="2711455"/>
            <a:ext cx="554831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/>
              <a:t>Обработка полей и сечений</a:t>
            </a:r>
            <a:endParaRPr lang="en-US" altLang="ru-RU" sz="1200" b="1"/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1200"/>
              <a:t> Корреляционно-спектральный анализ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1200"/>
              <a:t> Разделение на компоненты (фильтрация</a:t>
            </a:r>
            <a:br>
              <a:rPr lang="ru-RU" altLang="ru-RU" sz="1200"/>
            </a:br>
            <a:r>
              <a:rPr lang="ru-RU" altLang="ru-RU" sz="1200"/>
              <a:t>  и аналитическое продолжение полей)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1200"/>
              <a:t> Обнаружение аномалий на фоне случайных помех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1200"/>
              <a:t> Характеристики в скользящем окне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1200"/>
              <a:t> Зондирование</a:t>
            </a:r>
          </a:p>
        </p:txBody>
      </p:sp>
      <p:pic>
        <p:nvPicPr>
          <p:cNvPr id="14346" name="Picture 2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508506"/>
            <a:ext cx="31686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873750"/>
            <a:ext cx="20875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1" descr="лл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2009775"/>
            <a:ext cx="2952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6" descr="6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40" y="3316289"/>
            <a:ext cx="27368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5" descr="поверхности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2733679"/>
            <a:ext cx="3097212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5497" y="6448926"/>
            <a:ext cx="495634" cy="347162"/>
          </a:xfrm>
        </p:spPr>
        <p:txBody>
          <a:bodyPr/>
          <a:lstStyle/>
          <a:p>
            <a:pPr>
              <a:defRPr/>
            </a:pPr>
            <a:fld id="{DECBE435-5153-4301-9883-09EB84F301A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451" y="1551646"/>
            <a:ext cx="3783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Прямая </a:t>
            </a:r>
            <a:r>
              <a:rPr lang="en-US" dirty="0" smtClean="0"/>
              <a:t>3D </a:t>
            </a:r>
            <a:r>
              <a:rPr lang="ru-RU" dirty="0" smtClean="0"/>
              <a:t>задача</a:t>
            </a:r>
            <a:r>
              <a:rPr lang="en-US" dirty="0" smtClean="0"/>
              <a:t> – </a:t>
            </a:r>
            <a:r>
              <a:rPr lang="ru-RU" dirty="0" smtClean="0"/>
              <a:t>расчет 2</a:t>
            </a:r>
            <a:r>
              <a:rPr lang="en-US" dirty="0" smtClean="0"/>
              <a:t>D </a:t>
            </a:r>
            <a:r>
              <a:rPr lang="ru-RU" dirty="0" smtClean="0"/>
              <a:t>поля по </a:t>
            </a:r>
            <a:r>
              <a:rPr lang="en-US" dirty="0" smtClean="0"/>
              <a:t>3D </a:t>
            </a:r>
            <a:r>
              <a:rPr lang="ru-RU" dirty="0" smtClean="0"/>
              <a:t>модели среды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921" y="2145866"/>
            <a:ext cx="3912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Обратная 3</a:t>
            </a:r>
            <a:r>
              <a:rPr lang="en-US" dirty="0" smtClean="0"/>
              <a:t>D </a:t>
            </a:r>
            <a:r>
              <a:rPr lang="ru-RU" dirty="0" smtClean="0"/>
              <a:t>задача</a:t>
            </a:r>
            <a:r>
              <a:rPr lang="en-US" dirty="0" smtClean="0"/>
              <a:t> </a:t>
            </a:r>
            <a:r>
              <a:rPr lang="ru-RU" dirty="0" smtClean="0"/>
              <a:t>– расчет 3</a:t>
            </a:r>
            <a:r>
              <a:rPr lang="en-US" dirty="0" smtClean="0"/>
              <a:t>D </a:t>
            </a:r>
            <a:r>
              <a:rPr lang="ru-RU" dirty="0" smtClean="0"/>
              <a:t> модели среды по значениям 2</a:t>
            </a:r>
            <a:r>
              <a:rPr lang="en-US" dirty="0" smtClean="0"/>
              <a:t>D </a:t>
            </a:r>
            <a:r>
              <a:rPr lang="ru-RU" dirty="0" smtClean="0"/>
              <a:t>поля (решается неоднозначно)  </a:t>
            </a:r>
            <a:endParaRPr lang="ru-RU" dirty="0"/>
          </a:p>
        </p:txBody>
      </p:sp>
      <p:pic>
        <p:nvPicPr>
          <p:cNvPr id="2050" name="Picture 2" descr="C:\DOC\ПРЕЗЕНТАЦИЯ\2019\СОВЕЩАНИЕ\2019-10-24_180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33" y="2250114"/>
            <a:ext cx="3308977" cy="39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\ПРЕЗЕНТАЦИЯ\2019\СОВЕЩАНИЕ\2019-10-24_181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1" y="3156749"/>
            <a:ext cx="2555058" cy="250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\ПРЕЗЕНТАЦИЯ\2019\СОВЕЩАНИЕ\2019-10-24_181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67" y="3156756"/>
            <a:ext cx="2555057" cy="25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7345" y="5866479"/>
            <a:ext cx="4630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Результат решения обратной 3</a:t>
            </a:r>
            <a:r>
              <a:rPr lang="en-US" sz="1400" dirty="0" smtClean="0"/>
              <a:t>D </a:t>
            </a:r>
            <a:r>
              <a:rPr lang="ru-RU" sz="1400" dirty="0" smtClean="0"/>
              <a:t>задачи гравиметрии</a:t>
            </a:r>
          </a:p>
          <a:p>
            <a:pPr algn="ctr"/>
            <a:r>
              <a:rPr lang="ru-RU" sz="1400" dirty="0" smtClean="0"/>
              <a:t> с разными параметрами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5891" y="61913"/>
            <a:ext cx="6738937" cy="1130300"/>
          </a:xfrm>
          <a:prstGeom prst="roundRect">
            <a:avLst/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b="1" dirty="0">
              <a:solidFill>
                <a:srgbClr val="39647F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73050" y="235025"/>
            <a:ext cx="6448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39647F"/>
                </a:solidFill>
                <a:latin typeface="+mn-lt"/>
                <a:cs typeface="+mn-cs"/>
              </a:rPr>
              <a:t> </a:t>
            </a:r>
            <a:r>
              <a:rPr lang="ru-RU" altLang="ru-RU" sz="2000" b="1" dirty="0">
                <a:solidFill>
                  <a:srgbClr val="39647F"/>
                </a:solidFill>
                <a:latin typeface="+mn-lt"/>
                <a:cs typeface="+mn-cs"/>
              </a:rPr>
              <a:t>Возможности ГИС </a:t>
            </a:r>
            <a:r>
              <a:rPr lang="en-US" altLang="ru-RU" sz="2000" b="1" dirty="0">
                <a:solidFill>
                  <a:srgbClr val="39647F"/>
                </a:solidFill>
                <a:latin typeface="+mn-lt"/>
                <a:cs typeface="+mn-cs"/>
              </a:rPr>
              <a:t>INTEGRO</a:t>
            </a:r>
            <a:r>
              <a:rPr lang="ru-RU" altLang="ru-RU" sz="2000" b="1" dirty="0">
                <a:solidFill>
                  <a:srgbClr val="39647F"/>
                </a:solidFill>
                <a:latin typeface="+mn-lt"/>
                <a:cs typeface="+mn-cs"/>
              </a:rPr>
              <a:t> для трехмерного моделирования (Блок «3</a:t>
            </a:r>
            <a:r>
              <a:rPr lang="en-US" altLang="ru-RU" sz="2000" b="1" dirty="0">
                <a:solidFill>
                  <a:srgbClr val="39647F"/>
                </a:solidFill>
                <a:latin typeface="+mn-lt"/>
                <a:cs typeface="+mn-cs"/>
              </a:rPr>
              <a:t>D</a:t>
            </a:r>
            <a:r>
              <a:rPr lang="ru-RU" altLang="ru-RU" sz="2000" b="1" dirty="0">
                <a:solidFill>
                  <a:srgbClr val="39647F"/>
                </a:solidFill>
                <a:latin typeface="+mn-lt"/>
                <a:cs typeface="+mn-cs"/>
              </a:rPr>
              <a:t>»)</a:t>
            </a:r>
          </a:p>
        </p:txBody>
      </p:sp>
      <p:pic>
        <p:nvPicPr>
          <p:cNvPr id="16" name="Picture 4" descr="F:\Arbeit\icons\icons1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26" y="0"/>
            <a:ext cx="1475874" cy="11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5497" y="6448926"/>
            <a:ext cx="495634" cy="347162"/>
          </a:xfrm>
        </p:spPr>
        <p:txBody>
          <a:bodyPr/>
          <a:lstStyle/>
          <a:p>
            <a:pPr>
              <a:defRPr/>
            </a:pPr>
            <a:fld id="{DECBE435-5153-4301-9883-09EB84F301A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1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r="14879"/>
          <a:stretch/>
        </p:blipFill>
        <p:spPr>
          <a:xfrm>
            <a:off x="261146" y="1884268"/>
            <a:ext cx="2904997" cy="48701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r="26268"/>
          <a:stretch/>
        </p:blipFill>
        <p:spPr>
          <a:xfrm>
            <a:off x="5663349" y="1884268"/>
            <a:ext cx="2899035" cy="47647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03" y="2212919"/>
            <a:ext cx="1720820" cy="421284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8CF09A7-43F6-407A-879F-7B00EC278EFE}"/>
              </a:ext>
            </a:extLst>
          </p:cNvPr>
          <p:cNvSpPr/>
          <p:nvPr/>
        </p:nvSpPr>
        <p:spPr>
          <a:xfrm>
            <a:off x="115891" y="1182362"/>
            <a:ext cx="41031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28600" algn="l"/>
              </a:tabLst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Инструментарий для изменения геометрии 3</a:t>
            </a:r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слоистой модели (трехмерное редактирование поверхностей)</a:t>
            </a:r>
            <a:endParaRPr 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8CF09A7-43F6-407A-879F-7B00EC278EFE}"/>
              </a:ext>
            </a:extLst>
          </p:cNvPr>
          <p:cNvSpPr/>
          <p:nvPr/>
        </p:nvSpPr>
        <p:spPr>
          <a:xfrm>
            <a:off x="4904996" y="1182361"/>
            <a:ext cx="411181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28600" algn="l"/>
              </a:tabLst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Инструментарий для добавления 3</a:t>
            </a:r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в плотностную модель объектов аномальной плотности</a:t>
            </a:r>
            <a:endParaRPr 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5891" y="61913"/>
            <a:ext cx="6738937" cy="880998"/>
          </a:xfrm>
          <a:prstGeom prst="roundRect">
            <a:avLst/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b="1" dirty="0">
              <a:solidFill>
                <a:srgbClr val="39647F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61146" y="148469"/>
            <a:ext cx="6448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39647F"/>
                </a:solidFill>
                <a:latin typeface="+mn-lt"/>
                <a:cs typeface="+mn-cs"/>
              </a:rPr>
              <a:t> </a:t>
            </a:r>
            <a:r>
              <a:rPr lang="ru-RU" altLang="ru-RU" sz="2000" b="1" dirty="0">
                <a:solidFill>
                  <a:srgbClr val="39647F"/>
                </a:solidFill>
                <a:latin typeface="+mn-lt"/>
                <a:cs typeface="+mn-cs"/>
              </a:rPr>
              <a:t>Возможности ГИС </a:t>
            </a:r>
            <a:r>
              <a:rPr lang="en-US" altLang="ru-RU" sz="2000" b="1" dirty="0">
                <a:solidFill>
                  <a:srgbClr val="39647F"/>
                </a:solidFill>
                <a:latin typeface="+mn-lt"/>
                <a:cs typeface="+mn-cs"/>
              </a:rPr>
              <a:t>INTEGRO</a:t>
            </a:r>
            <a:r>
              <a:rPr lang="ru-RU" altLang="ru-RU" sz="2000" b="1" dirty="0">
                <a:solidFill>
                  <a:srgbClr val="39647F"/>
                </a:solidFill>
                <a:latin typeface="+mn-lt"/>
                <a:cs typeface="+mn-cs"/>
              </a:rPr>
              <a:t> для трехмерного моделирования (Блок «3</a:t>
            </a:r>
            <a:r>
              <a:rPr lang="en-US" altLang="ru-RU" sz="2000" b="1" dirty="0">
                <a:solidFill>
                  <a:srgbClr val="39647F"/>
                </a:solidFill>
                <a:latin typeface="+mn-lt"/>
                <a:cs typeface="+mn-cs"/>
              </a:rPr>
              <a:t>D</a:t>
            </a:r>
            <a:r>
              <a:rPr lang="ru-RU" altLang="ru-RU" sz="2000" b="1" dirty="0">
                <a:solidFill>
                  <a:srgbClr val="39647F"/>
                </a:solidFill>
                <a:latin typeface="+mn-lt"/>
                <a:cs typeface="+mn-cs"/>
              </a:rPr>
              <a:t>»)</a:t>
            </a: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5497" y="6448926"/>
            <a:ext cx="495634" cy="347162"/>
          </a:xfrm>
        </p:spPr>
        <p:txBody>
          <a:bodyPr/>
          <a:lstStyle/>
          <a:p>
            <a:pPr>
              <a:defRPr/>
            </a:pPr>
            <a:fld id="{DECBE435-5153-4301-9883-09EB84F301A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8" name="Picture 4" descr="F:\Arbeit\icons\icons1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26" y="0"/>
            <a:ext cx="1475874" cy="11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1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35" y="1636295"/>
            <a:ext cx="4903937" cy="4985044"/>
          </a:xfrm>
          <a:prstGeom prst="rect">
            <a:avLst/>
          </a:prstGeom>
        </p:spPr>
      </p:pic>
      <p:pic>
        <p:nvPicPr>
          <p:cNvPr id="1026" name="Picture 2" descr="C:\DOC\ПРЕЗЕНТАЦИЯ\2019\СОВЕЩАНИЕ\2019-10-24_180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2" y="1387642"/>
            <a:ext cx="3518692" cy="28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8CF09A7-43F6-407A-879F-7B00EC278EFE}"/>
              </a:ext>
            </a:extLst>
          </p:cNvPr>
          <p:cNvSpPr/>
          <p:nvPr/>
        </p:nvSpPr>
        <p:spPr>
          <a:xfrm>
            <a:off x="635555" y="4313243"/>
            <a:ext cx="2331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228600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Монтажный метод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6121" y="4682578"/>
            <a:ext cx="28170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Подбор геометрии тел с известной аномальной плотностью для создания адекватной 3</a:t>
            </a:r>
            <a:r>
              <a:rPr lang="en-US" sz="1600" dirty="0" smtClean="0"/>
              <a:t>D </a:t>
            </a:r>
            <a:r>
              <a:rPr lang="ru-RU" sz="1600" dirty="0" smtClean="0"/>
              <a:t>модели в соответствии с наблюденным гравитационным полем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5891" y="61913"/>
            <a:ext cx="6738937" cy="880998"/>
          </a:xfrm>
          <a:prstGeom prst="roundRect">
            <a:avLst/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b="1" dirty="0">
              <a:solidFill>
                <a:srgbClr val="39647F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61146" y="148469"/>
            <a:ext cx="6448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39647F"/>
                </a:solidFill>
                <a:latin typeface="+mn-lt"/>
                <a:cs typeface="+mn-cs"/>
              </a:rPr>
              <a:t> </a:t>
            </a:r>
            <a:r>
              <a:rPr lang="ru-RU" altLang="ru-RU" sz="2000" b="1" dirty="0">
                <a:solidFill>
                  <a:srgbClr val="39647F"/>
                </a:solidFill>
                <a:latin typeface="+mn-lt"/>
                <a:cs typeface="+mn-cs"/>
              </a:rPr>
              <a:t>Возможности ГИС </a:t>
            </a:r>
            <a:r>
              <a:rPr lang="en-US" altLang="ru-RU" sz="2000" b="1" dirty="0">
                <a:solidFill>
                  <a:srgbClr val="39647F"/>
                </a:solidFill>
                <a:latin typeface="+mn-lt"/>
                <a:cs typeface="+mn-cs"/>
              </a:rPr>
              <a:t>INTEGRO</a:t>
            </a:r>
            <a:r>
              <a:rPr lang="ru-RU" altLang="ru-RU" sz="2000" b="1" dirty="0">
                <a:solidFill>
                  <a:srgbClr val="39647F"/>
                </a:solidFill>
                <a:latin typeface="+mn-lt"/>
                <a:cs typeface="+mn-cs"/>
              </a:rPr>
              <a:t> для трехмерного моделирования (Блок «3</a:t>
            </a:r>
            <a:r>
              <a:rPr lang="en-US" altLang="ru-RU" sz="2000" b="1" dirty="0">
                <a:solidFill>
                  <a:srgbClr val="39647F"/>
                </a:solidFill>
                <a:latin typeface="+mn-lt"/>
                <a:cs typeface="+mn-cs"/>
              </a:rPr>
              <a:t>D</a:t>
            </a:r>
            <a:r>
              <a:rPr lang="ru-RU" altLang="ru-RU" sz="2000" b="1" dirty="0">
                <a:solidFill>
                  <a:srgbClr val="39647F"/>
                </a:solidFill>
                <a:latin typeface="+mn-lt"/>
                <a:cs typeface="+mn-cs"/>
              </a:rPr>
              <a:t>»)</a:t>
            </a: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6298" y="6381750"/>
            <a:ext cx="427701" cy="476250"/>
          </a:xfrm>
        </p:spPr>
        <p:txBody>
          <a:bodyPr/>
          <a:lstStyle/>
          <a:p>
            <a:pPr>
              <a:defRPr/>
            </a:pPr>
            <a:fld id="{873AF75A-2D5A-4CCA-9B93-4684017186D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18" name="Picture 4" descr="F:\Arbeit\icons\icons1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26" y="0"/>
            <a:ext cx="1475874" cy="118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9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8437" y="1522883"/>
            <a:ext cx="8684722" cy="4911169"/>
          </a:xfrm>
          <a:prstGeom prst="roundRect">
            <a:avLst>
              <a:gd name="adj" fmla="val 4015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CC099A73-BC46-4474-9D1D-988048558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84" y="166768"/>
            <a:ext cx="8684722" cy="1015663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262673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Особенности комплексирования геолого-геофизической</a:t>
            </a:r>
            <a:endParaRPr lang="en-US" dirty="0"/>
          </a:p>
          <a:p>
            <a:r>
              <a:rPr lang="ru-RU" dirty="0"/>
              <a:t>информации</a:t>
            </a:r>
            <a:r>
              <a:rPr lang="en-US" dirty="0"/>
              <a:t> </a:t>
            </a:r>
            <a:r>
              <a:rPr lang="ru-RU" altLang="ru-RU" dirty="0"/>
              <a:t>в региональных исследованиях</a:t>
            </a:r>
            <a:endParaRPr lang="en-US" altLang="ru-RU" dirty="0"/>
          </a:p>
          <a:p>
            <a:r>
              <a:rPr lang="ru-RU" altLang="ru-RU" dirty="0"/>
              <a:t>на нефть и газ</a:t>
            </a:r>
            <a:r>
              <a:rPr lang="en-US" altLang="ru-RU" dirty="0"/>
              <a:t> </a:t>
            </a:r>
            <a:r>
              <a:rPr lang="ru-RU" altLang="ru-RU" dirty="0"/>
              <a:t>на базе ГИС </a:t>
            </a:r>
            <a:r>
              <a:rPr lang="en-US" altLang="ru-RU" dirty="0"/>
              <a:t>INTEGRO</a:t>
            </a:r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2551" y="1522883"/>
            <a:ext cx="84682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Используется информация различной локализации(сейсмические и геоэлектрические </a:t>
            </a:r>
            <a:r>
              <a:rPr lang="en-US" dirty="0" smtClean="0"/>
              <a:t>2D</a:t>
            </a:r>
            <a:r>
              <a:rPr lang="ru-RU" dirty="0" smtClean="0"/>
              <a:t> профиля, скважинные данные, геологические карты, </a:t>
            </a:r>
            <a:r>
              <a:rPr lang="ru-RU" dirty="0" err="1" smtClean="0"/>
              <a:t>структуро</a:t>
            </a:r>
            <a:r>
              <a:rPr lang="ru-RU" dirty="0" smtClean="0"/>
              <a:t>-тектонические схемы, результаты площадных </a:t>
            </a:r>
            <a:r>
              <a:rPr lang="ru-RU" dirty="0" err="1" smtClean="0"/>
              <a:t>грави</a:t>
            </a:r>
            <a:r>
              <a:rPr lang="ru-RU" dirty="0" smtClean="0"/>
              <a:t>-магнитных исследований)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процессе построения комплексной модели идет непрерывное уточнение </a:t>
            </a:r>
            <a:r>
              <a:rPr lang="ru-RU" dirty="0" err="1"/>
              <a:t>методных</a:t>
            </a:r>
            <a:r>
              <a:rPr lang="ru-RU" dirty="0"/>
              <a:t> моделей за </a:t>
            </a:r>
            <a:r>
              <a:rPr lang="ru-RU" dirty="0" smtClean="0"/>
              <a:t>счет </a:t>
            </a:r>
            <a:r>
              <a:rPr lang="ru-RU" dirty="0"/>
              <a:t>привлечения информации, полученной другими методами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Моделирование ведется с различной детальностью для верхней и нижней частей разреза</a:t>
            </a:r>
            <a:endParaRPr lang="en-US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Результатом </a:t>
            </a:r>
            <a:r>
              <a:rPr lang="ru-RU" dirty="0"/>
              <a:t>является трехмерная физико-геологическая модель территории, </a:t>
            </a:r>
            <a:r>
              <a:rPr lang="ru-RU" dirty="0" smtClean="0"/>
              <a:t>согласованная  со </a:t>
            </a:r>
            <a:r>
              <a:rPr lang="ru-RU" dirty="0"/>
              <a:t>всеми исходными данными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Моделирование происходит в рамках одного программного пакета ГИС </a:t>
            </a:r>
            <a:r>
              <a:rPr lang="en-US" dirty="0" smtClean="0"/>
              <a:t>INTEGRO</a:t>
            </a:r>
            <a:endParaRPr lang="ru-RU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2614" y="5603055"/>
            <a:ext cx="85764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/>
              <a:t>Построенные физико-геологические модели могут быть использованы в прогнозных исследованиях на различные виды полезных ископаемых, а также при планировании проведения геолого-разведочных работ.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6298" y="6381750"/>
            <a:ext cx="427701" cy="476250"/>
          </a:xfrm>
        </p:spPr>
        <p:txBody>
          <a:bodyPr/>
          <a:lstStyle/>
          <a:p>
            <a:pPr>
              <a:defRPr/>
            </a:pPr>
            <a:fld id="{873AF75A-2D5A-4CCA-9B93-4684017186D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0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266700" y="1933575"/>
            <a:ext cx="8501063" cy="3995738"/>
          </a:xfrm>
          <a:prstGeom prst="roundRect">
            <a:avLst>
              <a:gd name="adj" fmla="val 4105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397704" y="2848769"/>
            <a:ext cx="2143125" cy="1571625"/>
          </a:xfrm>
          <a:prstGeom prst="roundRect">
            <a:avLst>
              <a:gd name="adj" fmla="val 50000"/>
            </a:avLst>
          </a:prstGeom>
          <a:solidFill>
            <a:srgbClr val="F7ECC5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12016" y="2205831"/>
            <a:ext cx="1643063" cy="500063"/>
          </a:xfrm>
          <a:prstGeom prst="roundRect">
            <a:avLst/>
          </a:prstGeom>
          <a:solidFill>
            <a:srgbClr val="F1DAB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07163" y="1998663"/>
            <a:ext cx="1785937" cy="1643062"/>
          </a:xfrm>
          <a:prstGeom prst="roundRect">
            <a:avLst/>
          </a:prstGeom>
          <a:solidFill>
            <a:srgbClr val="D7E0F5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21475" y="1784350"/>
            <a:ext cx="1928813" cy="5000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4E4F8"/>
              </a:gs>
            </a:gsLst>
            <a:lin ang="162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35725" y="4498975"/>
            <a:ext cx="1928813" cy="1643063"/>
          </a:xfrm>
          <a:prstGeom prst="roundRect">
            <a:avLst/>
          </a:prstGeom>
          <a:solidFill>
            <a:srgbClr val="D7E0F5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21475" y="4284663"/>
            <a:ext cx="1928813" cy="5000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4E4F8"/>
              </a:gs>
            </a:gsLst>
            <a:lin ang="162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0550" y="4491038"/>
            <a:ext cx="1857375" cy="1643062"/>
          </a:xfrm>
          <a:prstGeom prst="roundRect">
            <a:avLst/>
          </a:prstGeom>
          <a:solidFill>
            <a:srgbClr val="D7E0F5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7675" y="4276725"/>
            <a:ext cx="1928813" cy="5000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4E4F8"/>
              </a:gs>
            </a:gsLst>
            <a:lin ang="162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19113" y="1990725"/>
            <a:ext cx="1928812" cy="1643063"/>
          </a:xfrm>
          <a:prstGeom prst="roundRect">
            <a:avLst/>
          </a:prstGeom>
          <a:solidFill>
            <a:srgbClr val="D7E0F5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6238" y="1776413"/>
            <a:ext cx="1928812" cy="5000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4E4F8"/>
              </a:gs>
            </a:gsLst>
            <a:lin ang="162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2686249">
            <a:off x="5300663" y="4249738"/>
            <a:ext cx="792162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ED3D7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-1823456">
            <a:off x="5509079" y="2564606"/>
            <a:ext cx="792162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ED3D7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8088347">
            <a:off x="2812256" y="4271169"/>
            <a:ext cx="792163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ED3D7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rot="-9065863">
            <a:off x="2623004" y="2591594"/>
            <a:ext cx="792162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ED3D7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161" name="Text Box 3"/>
          <p:cNvSpPr txBox="1">
            <a:spLocks noChangeArrowheads="1"/>
          </p:cNvSpPr>
          <p:nvPr/>
        </p:nvSpPr>
        <p:spPr bwMode="auto">
          <a:xfrm>
            <a:off x="3469141" y="3134519"/>
            <a:ext cx="19431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200" b="1"/>
              <a:t>Подготовка геоинформационной основы для проведения исследований</a:t>
            </a:r>
          </a:p>
        </p:txBody>
      </p:sp>
      <p:sp>
        <p:nvSpPr>
          <p:cNvPr id="6162" name="Text Box 4"/>
          <p:cNvSpPr txBox="1">
            <a:spLocks noChangeArrowheads="1"/>
          </p:cNvSpPr>
          <p:nvPr/>
        </p:nvSpPr>
        <p:spPr bwMode="auto">
          <a:xfrm>
            <a:off x="733425" y="2419350"/>
            <a:ext cx="1584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200" b="1"/>
              <a:t>Прогнозно-диагностические задачи</a:t>
            </a:r>
          </a:p>
        </p:txBody>
      </p:sp>
      <p:sp>
        <p:nvSpPr>
          <p:cNvPr id="6163" name="Text Box 5"/>
          <p:cNvSpPr txBox="1">
            <a:spLocks noChangeArrowheads="1"/>
          </p:cNvSpPr>
          <p:nvPr/>
        </p:nvSpPr>
        <p:spPr bwMode="auto">
          <a:xfrm>
            <a:off x="6721475" y="2498725"/>
            <a:ext cx="15001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200" b="1"/>
              <a:t>Обработка потенциальных полей</a:t>
            </a:r>
          </a:p>
        </p:txBody>
      </p:sp>
      <p:sp>
        <p:nvSpPr>
          <p:cNvPr id="6164" name="Text Box 6"/>
          <p:cNvSpPr txBox="1">
            <a:spLocks noChangeArrowheads="1"/>
          </p:cNvSpPr>
          <p:nvPr/>
        </p:nvSpPr>
        <p:spPr bwMode="auto">
          <a:xfrm>
            <a:off x="6650038" y="5070475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200" b="1"/>
              <a:t>Геологическое картопостроение</a:t>
            </a:r>
          </a:p>
        </p:txBody>
      </p:sp>
      <p:sp>
        <p:nvSpPr>
          <p:cNvPr id="6165" name="Text Box 7"/>
          <p:cNvSpPr txBox="1">
            <a:spLocks noChangeArrowheads="1"/>
          </p:cNvSpPr>
          <p:nvPr/>
        </p:nvSpPr>
        <p:spPr bwMode="auto">
          <a:xfrm>
            <a:off x="733425" y="5062538"/>
            <a:ext cx="1584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200" b="1"/>
              <a:t>Моделирование глубинного геологического строения</a:t>
            </a:r>
          </a:p>
        </p:txBody>
      </p:sp>
      <p:sp>
        <p:nvSpPr>
          <p:cNvPr id="6166" name="Text Box 20"/>
          <p:cNvSpPr txBox="1">
            <a:spLocks noChangeArrowheads="1"/>
          </p:cNvSpPr>
          <p:nvPr/>
        </p:nvSpPr>
        <p:spPr bwMode="auto">
          <a:xfrm>
            <a:off x="3683454" y="2277269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Базовый блок</a:t>
            </a:r>
          </a:p>
        </p:txBody>
      </p:sp>
      <p:sp>
        <p:nvSpPr>
          <p:cNvPr id="6167" name="Text Box 21"/>
          <p:cNvSpPr txBox="1">
            <a:spLocks noChangeArrowheads="1"/>
          </p:cNvSpPr>
          <p:nvPr/>
        </p:nvSpPr>
        <p:spPr bwMode="auto">
          <a:xfrm>
            <a:off x="519113" y="1847850"/>
            <a:ext cx="159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Блок «Прогноз»</a:t>
            </a:r>
          </a:p>
        </p:txBody>
      </p:sp>
      <p:sp>
        <p:nvSpPr>
          <p:cNvPr id="6168" name="Text Box 22"/>
          <p:cNvSpPr txBox="1">
            <a:spLocks noChangeArrowheads="1"/>
          </p:cNvSpPr>
          <p:nvPr/>
        </p:nvSpPr>
        <p:spPr bwMode="auto">
          <a:xfrm>
            <a:off x="6792913" y="1855788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Блок «Геофизика»</a:t>
            </a:r>
          </a:p>
        </p:txBody>
      </p:sp>
      <p:sp>
        <p:nvSpPr>
          <p:cNvPr id="6169" name="Text Box 23"/>
          <p:cNvSpPr txBox="1">
            <a:spLocks noChangeArrowheads="1"/>
          </p:cNvSpPr>
          <p:nvPr/>
        </p:nvSpPr>
        <p:spPr bwMode="auto">
          <a:xfrm>
            <a:off x="6864350" y="4427538"/>
            <a:ext cx="176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Блок «Геолкарта»</a:t>
            </a:r>
          </a:p>
        </p:txBody>
      </p:sp>
      <p:sp>
        <p:nvSpPr>
          <p:cNvPr id="6170" name="Text Box 24"/>
          <p:cNvSpPr txBox="1">
            <a:spLocks noChangeArrowheads="1"/>
          </p:cNvSpPr>
          <p:nvPr/>
        </p:nvSpPr>
        <p:spPr bwMode="auto">
          <a:xfrm>
            <a:off x="661988" y="4419600"/>
            <a:ext cx="109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>
                <a:solidFill>
                  <a:srgbClr val="C00000"/>
                </a:solidFill>
              </a:rPr>
              <a:t>Блок «3</a:t>
            </a:r>
            <a:r>
              <a:rPr lang="en-US" altLang="ru-RU" sz="1400" b="1">
                <a:solidFill>
                  <a:srgbClr val="C00000"/>
                </a:solidFill>
              </a:rPr>
              <a:t>D</a:t>
            </a:r>
            <a:r>
              <a:rPr lang="ru-RU" altLang="ru-RU" sz="1400" b="1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85750" y="1695450"/>
            <a:ext cx="8501063" cy="4862513"/>
          </a:xfrm>
          <a:prstGeom prst="roundRect">
            <a:avLst>
              <a:gd name="adj" fmla="val 4105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89755" y="4133851"/>
            <a:ext cx="1809750" cy="1339850"/>
          </a:xfrm>
          <a:prstGeom prst="roundRect">
            <a:avLst>
              <a:gd name="adj" fmla="val 12224"/>
            </a:avLst>
          </a:prstGeom>
          <a:solidFill>
            <a:srgbClr val="C7D4F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416754" y="2467770"/>
            <a:ext cx="2143125" cy="1400288"/>
          </a:xfrm>
          <a:prstGeom prst="roundRect">
            <a:avLst>
              <a:gd name="adj" fmla="val 50000"/>
            </a:avLst>
          </a:prstGeom>
          <a:solidFill>
            <a:srgbClr val="F7ECC5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631066" y="1824831"/>
            <a:ext cx="1643063" cy="500063"/>
          </a:xfrm>
          <a:prstGeom prst="roundRect">
            <a:avLst/>
          </a:prstGeom>
          <a:solidFill>
            <a:srgbClr val="F1DAB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07163" y="1998663"/>
            <a:ext cx="1785937" cy="1643062"/>
          </a:xfrm>
          <a:prstGeom prst="roundRect">
            <a:avLst/>
          </a:prstGeom>
          <a:solidFill>
            <a:srgbClr val="D7E0F5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21475" y="1784350"/>
            <a:ext cx="1928813" cy="5000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4E4F8"/>
              </a:gs>
            </a:gsLst>
            <a:lin ang="162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435725" y="4498975"/>
            <a:ext cx="1928813" cy="1643063"/>
          </a:xfrm>
          <a:prstGeom prst="roundRect">
            <a:avLst/>
          </a:prstGeom>
          <a:solidFill>
            <a:srgbClr val="D7E0F5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21475" y="4284663"/>
            <a:ext cx="1928813" cy="5000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4E4F8"/>
              </a:gs>
            </a:gsLst>
            <a:lin ang="162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59696" y="4925219"/>
            <a:ext cx="1714433" cy="1309233"/>
          </a:xfrm>
          <a:prstGeom prst="roundRect">
            <a:avLst>
              <a:gd name="adj" fmla="val 10570"/>
            </a:avLst>
          </a:prstGeom>
          <a:solidFill>
            <a:srgbClr val="D7E0F5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428210" y="4850462"/>
            <a:ext cx="1928813" cy="44861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4E4F8"/>
              </a:gs>
            </a:gsLst>
            <a:lin ang="162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19113" y="1990725"/>
            <a:ext cx="1928812" cy="1643063"/>
          </a:xfrm>
          <a:prstGeom prst="roundRect">
            <a:avLst/>
          </a:prstGeom>
          <a:solidFill>
            <a:srgbClr val="D7E0F5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76238" y="1776413"/>
            <a:ext cx="1928812" cy="5000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4E4F8"/>
              </a:gs>
            </a:gsLst>
            <a:lin ang="162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AutoShape 13"/>
          <p:cNvSpPr>
            <a:spLocks noChangeArrowheads="1"/>
          </p:cNvSpPr>
          <p:nvPr/>
        </p:nvSpPr>
        <p:spPr bwMode="auto">
          <a:xfrm rot="2242706">
            <a:off x="5380491" y="3531394"/>
            <a:ext cx="792163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ED3D7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auto">
          <a:xfrm rot="-1823456">
            <a:off x="5480504" y="2202656"/>
            <a:ext cx="792162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ED3D7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AutoShape 15"/>
          <p:cNvSpPr>
            <a:spLocks noChangeArrowheads="1"/>
          </p:cNvSpPr>
          <p:nvPr/>
        </p:nvSpPr>
        <p:spPr bwMode="auto">
          <a:xfrm rot="8685132">
            <a:off x="2775404" y="3547269"/>
            <a:ext cx="792162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ED3D7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AutoShape 16"/>
          <p:cNvSpPr>
            <a:spLocks noChangeArrowheads="1"/>
          </p:cNvSpPr>
          <p:nvPr/>
        </p:nvSpPr>
        <p:spPr bwMode="auto">
          <a:xfrm rot="-9065863">
            <a:off x="2642054" y="2210594"/>
            <a:ext cx="792162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ED3D7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187" name="Text Box 3"/>
          <p:cNvSpPr txBox="1">
            <a:spLocks noChangeArrowheads="1"/>
          </p:cNvSpPr>
          <p:nvPr/>
        </p:nvSpPr>
        <p:spPr bwMode="auto">
          <a:xfrm>
            <a:off x="3488191" y="2656435"/>
            <a:ext cx="19431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200" b="1" dirty="0"/>
              <a:t>Подготовка геоинформационной основы для проведения исследований</a:t>
            </a:r>
          </a:p>
        </p:txBody>
      </p:sp>
      <p:sp>
        <p:nvSpPr>
          <p:cNvPr id="6188" name="Text Box 4"/>
          <p:cNvSpPr txBox="1">
            <a:spLocks noChangeArrowheads="1"/>
          </p:cNvSpPr>
          <p:nvPr/>
        </p:nvSpPr>
        <p:spPr bwMode="auto">
          <a:xfrm>
            <a:off x="723900" y="2543175"/>
            <a:ext cx="1584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b="1"/>
              <a:t>Прогнозно-диагностические задачи</a:t>
            </a:r>
          </a:p>
        </p:txBody>
      </p:sp>
      <p:sp>
        <p:nvSpPr>
          <p:cNvPr id="6189" name="Text Box 5"/>
          <p:cNvSpPr txBox="1">
            <a:spLocks noChangeArrowheads="1"/>
          </p:cNvSpPr>
          <p:nvPr/>
        </p:nvSpPr>
        <p:spPr bwMode="auto">
          <a:xfrm>
            <a:off x="6721475" y="2498725"/>
            <a:ext cx="15001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b="1"/>
              <a:t>Обработка потенциальных полей</a:t>
            </a:r>
          </a:p>
        </p:txBody>
      </p:sp>
      <p:sp>
        <p:nvSpPr>
          <p:cNvPr id="6190" name="Text Box 6"/>
          <p:cNvSpPr txBox="1">
            <a:spLocks noChangeArrowheads="1"/>
          </p:cNvSpPr>
          <p:nvPr/>
        </p:nvSpPr>
        <p:spPr bwMode="auto">
          <a:xfrm>
            <a:off x="6650038" y="5070475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b="1"/>
              <a:t>Геологическое картопостроение</a:t>
            </a:r>
          </a:p>
        </p:txBody>
      </p:sp>
      <p:sp>
        <p:nvSpPr>
          <p:cNvPr id="6191" name="Text Box 7"/>
          <p:cNvSpPr txBox="1">
            <a:spLocks noChangeArrowheads="1"/>
          </p:cNvSpPr>
          <p:nvPr/>
        </p:nvSpPr>
        <p:spPr bwMode="auto">
          <a:xfrm>
            <a:off x="3683454" y="5299075"/>
            <a:ext cx="1584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b="1" dirty="0"/>
              <a:t>Моделирование глубинного геологического строения</a:t>
            </a:r>
          </a:p>
        </p:txBody>
      </p:sp>
      <p:sp>
        <p:nvSpPr>
          <p:cNvPr id="6192" name="Text Box 20"/>
          <p:cNvSpPr txBox="1">
            <a:spLocks noChangeArrowheads="1"/>
          </p:cNvSpPr>
          <p:nvPr/>
        </p:nvSpPr>
        <p:spPr bwMode="auto">
          <a:xfrm>
            <a:off x="3750129" y="1896269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b="1">
                <a:solidFill>
                  <a:srgbClr val="C00000"/>
                </a:solidFill>
              </a:rPr>
              <a:t>Базовый блок</a:t>
            </a:r>
          </a:p>
        </p:txBody>
      </p:sp>
      <p:sp>
        <p:nvSpPr>
          <p:cNvPr id="6193" name="Text Box 21"/>
          <p:cNvSpPr txBox="1">
            <a:spLocks noChangeArrowheads="1"/>
          </p:cNvSpPr>
          <p:nvPr/>
        </p:nvSpPr>
        <p:spPr bwMode="auto">
          <a:xfrm>
            <a:off x="519113" y="1847850"/>
            <a:ext cx="1592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b="1">
                <a:solidFill>
                  <a:srgbClr val="C00000"/>
                </a:solidFill>
              </a:rPr>
              <a:t>Блок «Прогноз»</a:t>
            </a:r>
          </a:p>
        </p:txBody>
      </p:sp>
      <p:sp>
        <p:nvSpPr>
          <p:cNvPr id="6194" name="Text Box 22"/>
          <p:cNvSpPr txBox="1">
            <a:spLocks noChangeArrowheads="1"/>
          </p:cNvSpPr>
          <p:nvPr/>
        </p:nvSpPr>
        <p:spPr bwMode="auto">
          <a:xfrm>
            <a:off x="6792913" y="1855788"/>
            <a:ext cx="182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b="1">
                <a:solidFill>
                  <a:srgbClr val="C00000"/>
                </a:solidFill>
              </a:rPr>
              <a:t>Блок «Геофизика»</a:t>
            </a:r>
          </a:p>
        </p:txBody>
      </p:sp>
      <p:sp>
        <p:nvSpPr>
          <p:cNvPr id="6195" name="Text Box 23"/>
          <p:cNvSpPr txBox="1">
            <a:spLocks noChangeArrowheads="1"/>
          </p:cNvSpPr>
          <p:nvPr/>
        </p:nvSpPr>
        <p:spPr bwMode="auto">
          <a:xfrm>
            <a:off x="6845300" y="4351338"/>
            <a:ext cx="176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b="1">
                <a:solidFill>
                  <a:srgbClr val="C00000"/>
                </a:solidFill>
              </a:rPr>
              <a:t>Блок «Геолкарта»</a:t>
            </a:r>
          </a:p>
        </p:txBody>
      </p:sp>
      <p:sp>
        <p:nvSpPr>
          <p:cNvPr id="6196" name="Text Box 24"/>
          <p:cNvSpPr txBox="1">
            <a:spLocks noChangeArrowheads="1"/>
          </p:cNvSpPr>
          <p:nvPr/>
        </p:nvSpPr>
        <p:spPr bwMode="auto">
          <a:xfrm>
            <a:off x="3859666" y="4908890"/>
            <a:ext cx="109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b="1" dirty="0">
                <a:solidFill>
                  <a:srgbClr val="C00000"/>
                </a:solidFill>
              </a:rPr>
              <a:t>Блок «3</a:t>
            </a:r>
            <a:r>
              <a:rPr lang="en-US" sz="1400" b="1" dirty="0">
                <a:solidFill>
                  <a:srgbClr val="C00000"/>
                </a:solidFill>
              </a:rPr>
              <a:t>D</a:t>
            </a:r>
            <a:r>
              <a:rPr lang="ru-RU" sz="1400" b="1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16730" y="4068763"/>
            <a:ext cx="1968500" cy="431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4E4F8"/>
              </a:gs>
            </a:gsLst>
            <a:lin ang="16200000" scaled="0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98" name="Text Box 24"/>
          <p:cNvSpPr txBox="1">
            <a:spLocks noChangeArrowheads="1"/>
          </p:cNvSpPr>
          <p:nvPr/>
        </p:nvSpPr>
        <p:spPr bwMode="auto">
          <a:xfrm>
            <a:off x="621505" y="4132263"/>
            <a:ext cx="1789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b="1" dirty="0">
                <a:solidFill>
                  <a:srgbClr val="C00000"/>
                </a:solidFill>
              </a:rPr>
              <a:t>Блок «Скважины»</a:t>
            </a:r>
          </a:p>
        </p:txBody>
      </p:sp>
      <p:sp>
        <p:nvSpPr>
          <p:cNvPr id="6199" name="Text Box 7"/>
          <p:cNvSpPr txBox="1">
            <a:spLocks noChangeArrowheads="1"/>
          </p:cNvSpPr>
          <p:nvPr/>
        </p:nvSpPr>
        <p:spPr bwMode="auto">
          <a:xfrm>
            <a:off x="694871" y="4579938"/>
            <a:ext cx="1509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b="1" dirty="0" smtClean="0"/>
              <a:t>Представление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ru-RU" sz="1200" b="1" dirty="0" smtClean="0"/>
              <a:t>и обработка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ru-RU" sz="1200" b="1" dirty="0" smtClean="0"/>
              <a:t>данных </a:t>
            </a:r>
            <a:r>
              <a:rPr lang="ru-RU" sz="1200" b="1" dirty="0"/>
              <a:t>по скважинам</a:t>
            </a:r>
          </a:p>
        </p:txBody>
      </p:sp>
      <p:sp>
        <p:nvSpPr>
          <p:cNvPr id="2" name="AutoShape 15"/>
          <p:cNvSpPr>
            <a:spLocks noChangeArrowheads="1"/>
          </p:cNvSpPr>
          <p:nvPr/>
        </p:nvSpPr>
        <p:spPr bwMode="auto">
          <a:xfrm rot="5400000">
            <a:off x="4073184" y="3939382"/>
            <a:ext cx="792163" cy="936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ED3D7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2869" y="228600"/>
            <a:ext cx="8958262" cy="1074599"/>
          </a:xfrm>
          <a:prstGeom prst="roundRect">
            <a:avLst>
              <a:gd name="adj" fmla="val 102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62673"/>
                </a:solidFill>
              </a:rPr>
              <a:t>ГИС INTEGRO - геоинформационная платформа</a:t>
            </a:r>
            <a:br>
              <a:rPr lang="ru-RU" sz="2000" b="1" dirty="0">
                <a:solidFill>
                  <a:srgbClr val="262673"/>
                </a:solidFill>
              </a:rPr>
            </a:br>
            <a:r>
              <a:rPr lang="ru-RU" sz="2000" b="1" dirty="0">
                <a:solidFill>
                  <a:srgbClr val="262673"/>
                </a:solidFill>
              </a:rPr>
              <a:t> для научных исследований и технологических проектов</a:t>
            </a:r>
            <a:br>
              <a:rPr lang="ru-RU" sz="2000" b="1" dirty="0">
                <a:solidFill>
                  <a:srgbClr val="262673"/>
                </a:solidFill>
              </a:rPr>
            </a:br>
            <a:r>
              <a:rPr lang="ru-RU" sz="2000" b="1" dirty="0">
                <a:solidFill>
                  <a:srgbClr val="262673"/>
                </a:solidFill>
              </a:rPr>
              <a:t> в геологии и геофизике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5497" y="6448926"/>
            <a:ext cx="495634" cy="347162"/>
          </a:xfrm>
        </p:spPr>
        <p:txBody>
          <a:bodyPr/>
          <a:lstStyle/>
          <a:p>
            <a:pPr>
              <a:defRPr/>
            </a:pPr>
            <a:fld id="{DECBE435-5153-4301-9883-09EB84F301A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7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8354" y="1335378"/>
            <a:ext cx="6225418" cy="54040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CC099A73-BC46-4474-9D1D-988048558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15" y="66790"/>
            <a:ext cx="83539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Методика комплексирования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разнометодных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данных в региональных исследованиях на нефть и газ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040" y="5117541"/>
            <a:ext cx="13800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50" b="1" dirty="0" smtClean="0">
                <a:solidFill>
                  <a:prstClr val="black"/>
                </a:solidFill>
                <a:latin typeface="Calibri"/>
                <a:cs typeface="+mn-cs"/>
              </a:rPr>
              <a:t>Сейсмические профили</a:t>
            </a:r>
            <a:endParaRPr lang="en-US" sz="115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50" b="1" dirty="0" smtClean="0">
                <a:solidFill>
                  <a:prstClr val="black"/>
                </a:solidFill>
                <a:latin typeface="Calibri"/>
                <a:cs typeface="+mn-cs"/>
              </a:rPr>
              <a:t>МОВ-ОГТ-2</a:t>
            </a:r>
            <a:r>
              <a:rPr lang="en-US" sz="1150" b="1" dirty="0" smtClean="0">
                <a:solidFill>
                  <a:prstClr val="black"/>
                </a:solidFill>
                <a:latin typeface="Calibri"/>
                <a:cs typeface="+mn-cs"/>
              </a:rPr>
              <a:t>D</a:t>
            </a:r>
            <a:endParaRPr lang="ru-RU" sz="11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132" y="5893851"/>
            <a:ext cx="1363319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50" b="1" dirty="0" smtClean="0">
                <a:solidFill>
                  <a:prstClr val="black"/>
                </a:solidFill>
                <a:latin typeface="Calibri"/>
                <a:cs typeface="+mn-cs"/>
              </a:rPr>
              <a:t>Электроразведка МТЗ по линиям сейсмических профилей</a:t>
            </a:r>
            <a:endParaRPr lang="ru-RU" sz="11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752" y="2557166"/>
            <a:ext cx="132052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50" b="1" dirty="0" smtClean="0">
                <a:solidFill>
                  <a:prstClr val="black"/>
                </a:solidFill>
                <a:latin typeface="Calibri"/>
                <a:cs typeface="+mn-cs"/>
              </a:rPr>
              <a:t>Матрицы гравитационного поля м-б 1:200000-1:1000000</a:t>
            </a:r>
            <a:endParaRPr lang="ru-RU" sz="11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124" y="3642090"/>
            <a:ext cx="1358154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50" b="1" dirty="0" smtClean="0">
                <a:solidFill>
                  <a:prstClr val="black"/>
                </a:solidFill>
                <a:latin typeface="Calibri"/>
                <a:cs typeface="+mn-cs"/>
              </a:rPr>
              <a:t>Матрицы магнитного поля </a:t>
            </a:r>
            <a:r>
              <a:rPr lang="ru-RU" sz="1150" b="1" dirty="0">
                <a:solidFill>
                  <a:prstClr val="black"/>
                </a:solidFill>
                <a:latin typeface="Calibri"/>
                <a:cs typeface="+mn-cs"/>
              </a:rPr>
              <a:t>м-б 1:200000-1:1000000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29401" y="4171572"/>
            <a:ext cx="1302335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Структурные поверхности региональной модели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30223" y="2759860"/>
            <a:ext cx="1417811" cy="212365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Структурно-тектоническая схема на основе районирования потенциальных полей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3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cs typeface="+mn-cs"/>
              </a:rPr>
              <a:t>D 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модели избыточной плотности и намагниченности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29401" y="1910567"/>
            <a:ext cx="1279072" cy="175432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Calibri"/>
                <a:cs typeface="+mn-cs"/>
              </a:rPr>
              <a:t>3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cs typeface="+mn-cs"/>
              </a:rPr>
              <a:t>D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 региональная глубинная плотностная модель отвечающая наблюденному </a:t>
            </a:r>
            <a:r>
              <a:rPr lang="ru-RU" sz="1200" b="1" dirty="0" err="1" smtClean="0">
                <a:solidFill>
                  <a:prstClr val="black"/>
                </a:solidFill>
                <a:latin typeface="Calibri"/>
                <a:cs typeface="+mn-cs"/>
              </a:rPr>
              <a:t>гравитационно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cs typeface="+mn-cs"/>
              </a:rPr>
              <a:t>-</a:t>
            </a:r>
            <a:r>
              <a:rPr lang="ru-RU" sz="1200" b="1" dirty="0" err="1" smtClean="0">
                <a:solidFill>
                  <a:prstClr val="black"/>
                </a:solidFill>
                <a:latin typeface="Calibri"/>
                <a:cs typeface="+mn-cs"/>
              </a:rPr>
              <a:t>му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 полю</a:t>
            </a: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26516" y="1621969"/>
            <a:ext cx="1355478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Модельное гравитационное поле от верхней части разреза</a:t>
            </a: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55560" y="4108164"/>
            <a:ext cx="1420960" cy="212365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Предварительные структурные карты сейсмических горизонтов осадочного чехла с опорой на границы плотностной региональной модели</a:t>
            </a: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48" name="Прямая со стрелкой 47"/>
          <p:cNvCxnSpPr>
            <a:stCxn id="40" idx="0"/>
            <a:endCxn id="44" idx="2"/>
          </p:cNvCxnSpPr>
          <p:nvPr/>
        </p:nvCxnSpPr>
        <p:spPr>
          <a:xfrm flipH="1" flipV="1">
            <a:off x="4068937" y="3664893"/>
            <a:ext cx="11632" cy="50667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55" idx="3"/>
            <a:endCxn id="141" idx="1"/>
          </p:cNvCxnSpPr>
          <p:nvPr/>
        </p:nvCxnSpPr>
        <p:spPr>
          <a:xfrm>
            <a:off x="1538354" y="1787399"/>
            <a:ext cx="241919" cy="19474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41" idx="3"/>
            <a:endCxn id="40" idx="1"/>
          </p:cNvCxnSpPr>
          <p:nvPr/>
        </p:nvCxnSpPr>
        <p:spPr>
          <a:xfrm>
            <a:off x="3211053" y="1982144"/>
            <a:ext cx="218348" cy="260492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780273" y="1381979"/>
            <a:ext cx="1430780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Предварительные структурные глубинные поверхности региональной модели</a:t>
            </a: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49" name="Прямая со стрелкой 248"/>
          <p:cNvCxnSpPr>
            <a:stCxn id="34" idx="3"/>
            <a:endCxn id="167" idx="1"/>
          </p:cNvCxnSpPr>
          <p:nvPr/>
        </p:nvCxnSpPr>
        <p:spPr>
          <a:xfrm flipV="1">
            <a:off x="1446451" y="5718532"/>
            <a:ext cx="541548" cy="57542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 стрелкой 250"/>
          <p:cNvCxnSpPr>
            <a:stCxn id="33" idx="3"/>
            <a:endCxn id="167" idx="1"/>
          </p:cNvCxnSpPr>
          <p:nvPr/>
        </p:nvCxnSpPr>
        <p:spPr>
          <a:xfrm>
            <a:off x="1494109" y="5440707"/>
            <a:ext cx="493890" cy="2778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 стрелкой 252"/>
          <p:cNvCxnSpPr>
            <a:stCxn id="35" idx="3"/>
            <a:endCxn id="42" idx="1"/>
          </p:cNvCxnSpPr>
          <p:nvPr/>
        </p:nvCxnSpPr>
        <p:spPr>
          <a:xfrm>
            <a:off x="1450278" y="3064998"/>
            <a:ext cx="379945" cy="75669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 стрелкой 254"/>
          <p:cNvCxnSpPr>
            <a:stCxn id="36" idx="3"/>
            <a:endCxn id="42" idx="1"/>
          </p:cNvCxnSpPr>
          <p:nvPr/>
        </p:nvCxnSpPr>
        <p:spPr>
          <a:xfrm flipV="1">
            <a:off x="1450278" y="3821689"/>
            <a:ext cx="379945" cy="22051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 стрелкой 277"/>
          <p:cNvCxnSpPr>
            <a:stCxn id="167" idx="3"/>
            <a:endCxn id="40" idx="1"/>
          </p:cNvCxnSpPr>
          <p:nvPr/>
        </p:nvCxnSpPr>
        <p:spPr>
          <a:xfrm flipV="1">
            <a:off x="3211053" y="4587071"/>
            <a:ext cx="218348" cy="113146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/>
          <p:cNvSpPr txBox="1"/>
          <p:nvPr/>
        </p:nvSpPr>
        <p:spPr>
          <a:xfrm>
            <a:off x="6381994" y="3153014"/>
            <a:ext cx="1155401" cy="175432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cs typeface="+mn-cs"/>
              </a:rPr>
              <a:t>3D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 региональная слоисто-</a:t>
            </a:r>
            <a:r>
              <a:rPr lang="ru-RU" sz="1200" b="1" dirty="0" err="1" smtClean="0">
                <a:solidFill>
                  <a:prstClr val="black"/>
                </a:solidFill>
                <a:latin typeface="Calibri"/>
                <a:cs typeface="+mn-cs"/>
              </a:rPr>
              <a:t>неоднород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cs typeface="+mn-cs"/>
              </a:rPr>
              <a:t>-</a:t>
            </a:r>
            <a:r>
              <a:rPr lang="ru-RU" sz="1200" b="1" dirty="0" err="1" smtClean="0">
                <a:solidFill>
                  <a:prstClr val="black"/>
                </a:solidFill>
                <a:latin typeface="Calibri"/>
                <a:cs typeface="+mn-cs"/>
              </a:rPr>
              <a:t>ная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 плотностная модель осадочного чехла</a:t>
            </a: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4897144" y="2907836"/>
            <a:ext cx="1355478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Расчет плотности по скорости на сейсмических профилях</a:t>
            </a: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95" name="Прямая со стрелкой 294"/>
          <p:cNvCxnSpPr>
            <a:stCxn id="45" idx="2"/>
            <a:endCxn id="291" idx="0"/>
          </p:cNvCxnSpPr>
          <p:nvPr/>
        </p:nvCxnSpPr>
        <p:spPr>
          <a:xfrm flipH="1">
            <a:off x="5574883" y="2452966"/>
            <a:ext cx="129372" cy="4548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 стрелкой 298"/>
          <p:cNvCxnSpPr>
            <a:stCxn id="46" idx="3"/>
            <a:endCxn id="284" idx="2"/>
          </p:cNvCxnSpPr>
          <p:nvPr/>
        </p:nvCxnSpPr>
        <p:spPr>
          <a:xfrm flipV="1">
            <a:off x="6276520" y="4907340"/>
            <a:ext cx="683175" cy="26265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/>
          <p:cNvSpPr txBox="1"/>
          <p:nvPr/>
        </p:nvSpPr>
        <p:spPr>
          <a:xfrm>
            <a:off x="8122444" y="3278906"/>
            <a:ext cx="102155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Уточненная 3</a:t>
            </a:r>
            <a:r>
              <a:rPr lang="en-US" sz="1200" b="1" dirty="0" smtClean="0">
                <a:solidFill>
                  <a:prstClr val="black"/>
                </a:solidFill>
                <a:latin typeface="Calibri"/>
                <a:cs typeface="+mn-cs"/>
              </a:rPr>
              <a:t>D 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скоростная модель осадочного чехла </a:t>
            </a: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4" name="TextBox 403"/>
          <p:cNvSpPr txBox="1"/>
          <p:nvPr/>
        </p:nvSpPr>
        <p:spPr>
          <a:xfrm>
            <a:off x="8064262" y="1764803"/>
            <a:ext cx="102155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Уточненные структурные карты горизонтов осадочного чехла</a:t>
            </a: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0" name="TextBox 409"/>
          <p:cNvSpPr txBox="1"/>
          <p:nvPr/>
        </p:nvSpPr>
        <p:spPr>
          <a:xfrm rot="5400000">
            <a:off x="6215735" y="3309272"/>
            <a:ext cx="3373073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Результаты</a:t>
            </a: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0" name="Прямая со стрелкой 19"/>
          <p:cNvCxnSpPr>
            <a:stCxn id="284" idx="0"/>
          </p:cNvCxnSpPr>
          <p:nvPr/>
        </p:nvCxnSpPr>
        <p:spPr>
          <a:xfrm flipV="1">
            <a:off x="6959695" y="3096308"/>
            <a:ext cx="804077" cy="5670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4" idx="3"/>
            <a:endCxn id="45" idx="1"/>
          </p:cNvCxnSpPr>
          <p:nvPr/>
        </p:nvCxnSpPr>
        <p:spPr>
          <a:xfrm flipV="1">
            <a:off x="4708473" y="2037468"/>
            <a:ext cx="318043" cy="7502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80273" y="860874"/>
            <a:ext cx="725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4472C4">
                    <a:lumMod val="75000"/>
                  </a:srgbClr>
                </a:solidFill>
                <a:latin typeface="Calibri"/>
                <a:cs typeface="+mn-cs"/>
              </a:rPr>
              <a:t>Особенности комплексирования геолого-геофизической информации</a:t>
            </a:r>
            <a:endParaRPr lang="ru-RU" b="1" dirty="0">
              <a:solidFill>
                <a:srgbClr val="4472C4">
                  <a:lumMod val="75000"/>
                </a:srgbClr>
              </a:solidFill>
              <a:latin typeface="Calibri"/>
              <a:cs typeface="+mn-cs"/>
            </a:endParaRPr>
          </a:p>
        </p:txBody>
      </p:sp>
      <p:cxnSp>
        <p:nvCxnSpPr>
          <p:cNvPr id="96" name="Прямая со стрелкой 95"/>
          <p:cNvCxnSpPr>
            <a:stCxn id="291" idx="2"/>
            <a:endCxn id="46" idx="0"/>
          </p:cNvCxnSpPr>
          <p:nvPr/>
        </p:nvCxnSpPr>
        <p:spPr>
          <a:xfrm flipH="1">
            <a:off x="5566040" y="3738833"/>
            <a:ext cx="8843" cy="36933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064262" y="4749035"/>
            <a:ext cx="102155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Объемная физико-геологическая модель верхней части разреза</a:t>
            </a: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132" y="1121832"/>
            <a:ext cx="1455222" cy="1331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50" b="1" dirty="0" smtClean="0">
                <a:solidFill>
                  <a:prstClr val="black"/>
                </a:solidFill>
                <a:latin typeface="Calibri"/>
                <a:cs typeface="+mn-cs"/>
              </a:rPr>
              <a:t>Ретроспективные результаты исследований на глубинных профилях (ГСЗ, глубинное МОВ-ОГТ, МТЗ)</a:t>
            </a:r>
            <a:endParaRPr lang="ru-RU" sz="11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80" name="Прямая со стрелкой 79"/>
          <p:cNvCxnSpPr>
            <a:stCxn id="42" idx="0"/>
            <a:endCxn id="141" idx="2"/>
          </p:cNvCxnSpPr>
          <p:nvPr/>
        </p:nvCxnSpPr>
        <p:spPr>
          <a:xfrm flipH="1" flipV="1">
            <a:off x="2495663" y="2582308"/>
            <a:ext cx="43466" cy="17755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676" y="537709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Входная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+mn-cs"/>
              </a:rPr>
              <a:t>информация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987999" y="5303033"/>
            <a:ext cx="1223054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/>
                <a:cs typeface="+mn-cs"/>
              </a:rPr>
              <a:t>Уточнение скоростной модели по данным МТЗ</a:t>
            </a:r>
            <a:endParaRPr lang="ru-RU" sz="1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386552" y="4698852"/>
            <a:ext cx="30168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9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143764" y="1391903"/>
            <a:ext cx="30168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076318" y="5764698"/>
            <a:ext cx="30168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3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466663" y="4907340"/>
            <a:ext cx="30168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4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406787" y="1668136"/>
            <a:ext cx="30168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5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252622" y="1515559"/>
            <a:ext cx="30168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6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974834" y="2853920"/>
            <a:ext cx="30168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7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125677" y="5989711"/>
            <a:ext cx="30168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8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3018053" y="2723170"/>
            <a:ext cx="30168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/>
                <a:cs typeface="+mn-cs"/>
              </a:rPr>
              <a:t>1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183" y="4557852"/>
            <a:ext cx="12497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150" b="1" dirty="0" smtClean="0">
                <a:solidFill>
                  <a:prstClr val="black"/>
                </a:solidFill>
                <a:latin typeface="Calibri"/>
                <a:cs typeface="+mn-cs"/>
              </a:rPr>
              <a:t>ГГК 1:1000000 и записки к ним</a:t>
            </a:r>
            <a:endParaRPr lang="ru-RU" sz="11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1446451" y="5002569"/>
            <a:ext cx="1982950" cy="1694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58" idx="3"/>
            <a:endCxn id="42" idx="1"/>
          </p:cNvCxnSpPr>
          <p:nvPr/>
        </p:nvCxnSpPr>
        <p:spPr>
          <a:xfrm flipV="1">
            <a:off x="1428964" y="3821689"/>
            <a:ext cx="401259" cy="96699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D4D6-A1B2-4236-AF68-B38AD8A8E7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3B901012-5B17-47E3-950D-5A5A21C79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36" y="174377"/>
            <a:ext cx="8333263" cy="1015663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262673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Структурные карты горизонтов земной коры, рифея и палеозоя</a:t>
            </a:r>
            <a:r>
              <a:rPr lang="ru-RU" altLang="ru-RU" dirty="0"/>
              <a:t> комплексной геолого-геофизической 3</a:t>
            </a:r>
            <a:r>
              <a:rPr lang="en-US" altLang="ru-RU" dirty="0"/>
              <a:t>D</a:t>
            </a:r>
            <a:r>
              <a:rPr lang="ru-RU" altLang="ru-RU" dirty="0"/>
              <a:t> модели  Енисей-</a:t>
            </a:r>
            <a:r>
              <a:rPr lang="ru-RU" altLang="ru-RU" dirty="0" err="1"/>
              <a:t>Хатангского</a:t>
            </a:r>
            <a:r>
              <a:rPr lang="ru-RU" altLang="ru-RU" dirty="0"/>
              <a:t> регионального прогиба с интрузивными телами </a:t>
            </a:r>
            <a:r>
              <a:rPr lang="en-US" altLang="ru-RU" dirty="0"/>
              <a:t> </a:t>
            </a:r>
            <a:endParaRPr lang="ru-RU" altLang="ru-RU" dirty="0"/>
          </a:p>
        </p:txBody>
      </p:sp>
      <p:sp>
        <p:nvSpPr>
          <p:cNvPr id="14" name="TextBox 13"/>
          <p:cNvSpPr txBox="1"/>
          <p:nvPr/>
        </p:nvSpPr>
        <p:spPr>
          <a:xfrm flipH="1" flipV="1">
            <a:off x="8902831" y="6858000"/>
            <a:ext cx="3428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36" y="1382546"/>
            <a:ext cx="7263662" cy="525940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6298" y="6381750"/>
            <a:ext cx="427701" cy="476250"/>
          </a:xfrm>
        </p:spPr>
        <p:txBody>
          <a:bodyPr/>
          <a:lstStyle/>
          <a:p>
            <a:pPr>
              <a:defRPr/>
            </a:pPr>
            <a:fld id="{873AF75A-2D5A-4CCA-9B93-4684017186DF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5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>
            <a:extLst>
              <a:ext uri="{FF2B5EF4-FFF2-40B4-BE49-F238E27FC236}">
                <a16:creationId xmlns:a16="http://schemas.microsoft.com/office/drawing/2014/main" id="{3B901012-5B17-47E3-950D-5A5A21C79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36" y="96805"/>
            <a:ext cx="8333263" cy="1015663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262673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Структурные карты сейсмических горизонтов осадочного чехла</a:t>
            </a:r>
            <a:r>
              <a:rPr lang="ru-RU" altLang="ru-RU" dirty="0"/>
              <a:t> комплексной геолого-геофизической 3</a:t>
            </a:r>
            <a:r>
              <a:rPr lang="en-US" altLang="ru-RU" dirty="0"/>
              <a:t>D</a:t>
            </a:r>
            <a:r>
              <a:rPr lang="ru-RU" altLang="ru-RU" dirty="0"/>
              <a:t> </a:t>
            </a:r>
            <a:r>
              <a:rPr lang="ru-RU" altLang="ru-RU" dirty="0" smtClean="0"/>
              <a:t>модели</a:t>
            </a:r>
            <a:endParaRPr lang="en-US" altLang="ru-RU" dirty="0" smtClean="0"/>
          </a:p>
          <a:p>
            <a:r>
              <a:rPr lang="ru-RU" altLang="ru-RU" dirty="0" smtClean="0"/>
              <a:t>Енисей-</a:t>
            </a:r>
            <a:r>
              <a:rPr lang="ru-RU" altLang="ru-RU" dirty="0" err="1" smtClean="0"/>
              <a:t>Хатангского</a:t>
            </a:r>
            <a:r>
              <a:rPr lang="ru-RU" altLang="ru-RU" dirty="0" smtClean="0"/>
              <a:t> </a:t>
            </a:r>
            <a:r>
              <a:rPr lang="ru-RU" altLang="ru-RU" dirty="0"/>
              <a:t>регионального прогиба </a:t>
            </a:r>
            <a:r>
              <a:rPr lang="en-US" altLang="ru-RU" dirty="0"/>
              <a:t> </a:t>
            </a:r>
            <a:endParaRPr lang="ru-RU" altLang="ru-RU" dirty="0"/>
          </a:p>
        </p:txBody>
      </p:sp>
      <p:sp>
        <p:nvSpPr>
          <p:cNvPr id="14" name="TextBox 13"/>
          <p:cNvSpPr txBox="1"/>
          <p:nvPr/>
        </p:nvSpPr>
        <p:spPr>
          <a:xfrm flipH="1" flipV="1">
            <a:off x="8902831" y="6858000"/>
            <a:ext cx="3428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9348" r="16767" b="10349"/>
          <a:stretch/>
        </p:blipFill>
        <p:spPr bwMode="auto">
          <a:xfrm>
            <a:off x="234780" y="1917031"/>
            <a:ext cx="6174041" cy="4219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3095" y="1481800"/>
            <a:ext cx="242402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Слои (сверху вниз</a:t>
            </a:r>
            <a:r>
              <a:rPr lang="ru-RU" dirty="0" smtClean="0"/>
              <a:t>)</a:t>
            </a:r>
          </a:p>
          <a:p>
            <a:pPr marL="176213" indent="-176213" algn="just">
              <a:spcBef>
                <a:spcPts val="600"/>
              </a:spcBef>
              <a:buFont typeface="+mj-lt"/>
              <a:buAutoNum type="arabicPeriod"/>
              <a:tabLst>
                <a:tab pos="88900" algn="l"/>
              </a:tabLst>
            </a:pPr>
            <a:r>
              <a:rPr lang="ru-RU" dirty="0" smtClean="0"/>
              <a:t> </a:t>
            </a:r>
            <a:r>
              <a:rPr lang="ru-RU" sz="1500" dirty="0" smtClean="0"/>
              <a:t>Кровля </a:t>
            </a:r>
            <a:r>
              <a:rPr lang="ru-RU" sz="1500" dirty="0" err="1" smtClean="0"/>
              <a:t>яковлевской</a:t>
            </a:r>
            <a:r>
              <a:rPr lang="ru-RU" sz="1500" dirty="0" smtClean="0"/>
              <a:t> свиты (K</a:t>
            </a:r>
            <a:r>
              <a:rPr lang="ru-RU" sz="1500" baseline="-25000" dirty="0" smtClean="0"/>
              <a:t>1</a:t>
            </a:r>
            <a:r>
              <a:rPr lang="ru-RU" sz="1500" dirty="0" smtClean="0"/>
              <a:t>jak)</a:t>
            </a:r>
          </a:p>
          <a:p>
            <a:pPr marL="176213" indent="-176213" algn="just">
              <a:spcBef>
                <a:spcPts val="600"/>
              </a:spcBef>
              <a:buFont typeface="+mj-lt"/>
              <a:buAutoNum type="arabicPeriod"/>
              <a:tabLst>
                <a:tab pos="88900" algn="l"/>
              </a:tabLst>
            </a:pPr>
            <a:r>
              <a:rPr lang="ru-RU" sz="1500" dirty="0" smtClean="0"/>
              <a:t> Подошва </a:t>
            </a:r>
            <a:r>
              <a:rPr lang="ru-RU" sz="1500" dirty="0" err="1"/>
              <a:t>суходудинской</a:t>
            </a:r>
            <a:r>
              <a:rPr lang="ru-RU" sz="1500" dirty="0"/>
              <a:t> свиты (K</a:t>
            </a:r>
            <a:r>
              <a:rPr lang="ru-RU" sz="1500" baseline="-25000" dirty="0"/>
              <a:t>1</a:t>
            </a:r>
            <a:r>
              <a:rPr lang="ru-RU" sz="1500" dirty="0"/>
              <a:t>sd</a:t>
            </a:r>
            <a:r>
              <a:rPr lang="ru-RU" sz="1500" dirty="0" smtClean="0"/>
              <a:t>)</a:t>
            </a:r>
          </a:p>
          <a:p>
            <a:pPr marL="176213" indent="-176213" algn="just">
              <a:spcBef>
                <a:spcPts val="600"/>
              </a:spcBef>
              <a:buFont typeface="+mj-lt"/>
              <a:buAutoNum type="arabicPeriod"/>
              <a:tabLst>
                <a:tab pos="88900" algn="l"/>
              </a:tabLst>
            </a:pPr>
            <a:r>
              <a:rPr lang="ru-RU" sz="1500" dirty="0"/>
              <a:t> Подошва </a:t>
            </a:r>
            <a:r>
              <a:rPr lang="ru-RU" sz="1500" dirty="0" err="1"/>
              <a:t>нижнесиговской</a:t>
            </a:r>
            <a:r>
              <a:rPr lang="ru-RU" sz="1500" dirty="0"/>
              <a:t> свиты (J</a:t>
            </a:r>
            <a:r>
              <a:rPr lang="ru-RU" sz="1500" baseline="-25000" dirty="0"/>
              <a:t>3</a:t>
            </a:r>
            <a:r>
              <a:rPr lang="ru-RU" sz="1500" dirty="0"/>
              <a:t>nsig</a:t>
            </a:r>
            <a:r>
              <a:rPr lang="ru-RU" sz="1500" dirty="0" smtClean="0"/>
              <a:t>)</a:t>
            </a:r>
          </a:p>
          <a:p>
            <a:pPr marL="176213" indent="-176213" algn="just">
              <a:spcBef>
                <a:spcPts val="600"/>
              </a:spcBef>
              <a:buFont typeface="+mj-lt"/>
              <a:buAutoNum type="arabicPeriod"/>
              <a:tabLst>
                <a:tab pos="88900" algn="l"/>
              </a:tabLst>
            </a:pPr>
            <a:r>
              <a:rPr lang="ru-RU" sz="1500" dirty="0" smtClean="0"/>
              <a:t> Кровля </a:t>
            </a:r>
            <a:r>
              <a:rPr lang="ru-RU" sz="1500" dirty="0" err="1"/>
              <a:t>вымской</a:t>
            </a:r>
            <a:r>
              <a:rPr lang="ru-RU" sz="1500" dirty="0"/>
              <a:t> свиты (J</a:t>
            </a:r>
            <a:r>
              <a:rPr lang="ru-RU" sz="1500" baseline="-25000" dirty="0"/>
              <a:t>2</a:t>
            </a:r>
            <a:r>
              <a:rPr lang="ru-RU" sz="1500" dirty="0"/>
              <a:t>vm</a:t>
            </a:r>
            <a:r>
              <a:rPr lang="ru-RU" sz="1500" dirty="0" smtClean="0"/>
              <a:t>)</a:t>
            </a:r>
          </a:p>
          <a:p>
            <a:pPr marL="176213" indent="-176213" algn="just">
              <a:spcBef>
                <a:spcPts val="600"/>
              </a:spcBef>
              <a:buFont typeface="+mj-lt"/>
              <a:buAutoNum type="arabicPeriod"/>
              <a:tabLst>
                <a:tab pos="88900" algn="l"/>
              </a:tabLst>
            </a:pPr>
            <a:r>
              <a:rPr lang="ru-RU" sz="1500" dirty="0"/>
              <a:t> Подошва зимней свиты (J</a:t>
            </a:r>
            <a:r>
              <a:rPr lang="ru-RU" sz="1500" baseline="-25000" dirty="0"/>
              <a:t>1</a:t>
            </a:r>
            <a:r>
              <a:rPr lang="ru-RU" sz="1500" dirty="0"/>
              <a:t>zm</a:t>
            </a:r>
            <a:r>
              <a:rPr lang="ru-RU" sz="1500" dirty="0" smtClean="0"/>
              <a:t>)</a:t>
            </a:r>
          </a:p>
          <a:p>
            <a:pPr marL="176213" indent="-176213" algn="just">
              <a:spcBef>
                <a:spcPts val="600"/>
              </a:spcBef>
              <a:buFont typeface="+mj-lt"/>
              <a:buAutoNum type="arabicPeriod"/>
              <a:tabLst>
                <a:tab pos="88900" algn="l"/>
              </a:tabLst>
            </a:pPr>
            <a:r>
              <a:rPr lang="ru-RU" sz="1500" dirty="0"/>
              <a:t> Подошва триасовых </a:t>
            </a:r>
            <a:r>
              <a:rPr lang="ru-RU" sz="1500" dirty="0" smtClean="0"/>
              <a:t>отложений</a:t>
            </a:r>
          </a:p>
          <a:p>
            <a:pPr marL="176213" indent="-176213" algn="just">
              <a:spcBef>
                <a:spcPts val="600"/>
              </a:spcBef>
              <a:buFont typeface="+mj-lt"/>
              <a:buAutoNum type="arabicPeriod"/>
              <a:tabLst>
                <a:tab pos="88900" algn="l"/>
              </a:tabLst>
            </a:pPr>
            <a:r>
              <a:rPr lang="ru-RU" sz="1500" dirty="0"/>
              <a:t> </a:t>
            </a:r>
            <a:r>
              <a:rPr lang="ru-RU" sz="1500" dirty="0" smtClean="0"/>
              <a:t>Кровля рифея</a:t>
            </a:r>
          </a:p>
          <a:p>
            <a:pPr marL="176213" indent="-176213" algn="just">
              <a:spcBef>
                <a:spcPts val="600"/>
              </a:spcBef>
              <a:buFont typeface="+mj-lt"/>
              <a:buAutoNum type="arabicPeriod"/>
              <a:tabLst>
                <a:tab pos="88900" algn="l"/>
              </a:tabLst>
            </a:pPr>
            <a:r>
              <a:rPr lang="ru-RU" sz="1500" dirty="0"/>
              <a:t> </a:t>
            </a:r>
            <a:r>
              <a:rPr lang="ru-RU" sz="1500" dirty="0" smtClean="0"/>
              <a:t>Кровля фундам</a:t>
            </a:r>
            <a:r>
              <a:rPr lang="ru-RU" sz="1600" dirty="0" smtClean="0"/>
              <a:t>ента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6298" y="6381750"/>
            <a:ext cx="427701" cy="476250"/>
          </a:xfrm>
        </p:spPr>
        <p:txBody>
          <a:bodyPr/>
          <a:lstStyle/>
          <a:p>
            <a:pPr>
              <a:defRPr/>
            </a:pPr>
            <a:fld id="{873AF75A-2D5A-4CCA-9B93-4684017186DF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0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\2021\Статьи\НиГ\Замечания\Новые_рисунки\рис2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57" y="3481058"/>
            <a:ext cx="2545079" cy="208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\2021\Статьи\НиГ\Замечания\Новые_рисунки\рис2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602791"/>
            <a:ext cx="2527544" cy="20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\2021\Статьи\НиГ\Замечания\Новые_рисунки\рис2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62" y="1054654"/>
            <a:ext cx="2747075" cy="225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\2021\Статьи\НиГ\Замечания\Новые_рисунки\рис2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2" y="1048952"/>
            <a:ext cx="3014261" cy="24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old\_Work\ВОЛГО_УРАЛ\2020\Отчеты\3 КВАРТАЛ\Рис\2020-09-08_1357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/>
          <a:stretch/>
        </p:blipFill>
        <p:spPr bwMode="auto">
          <a:xfrm>
            <a:off x="8411362" y="3730422"/>
            <a:ext cx="589129" cy="282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17364" y="2240868"/>
            <a:ext cx="1146624" cy="1129363"/>
            <a:chOff x="3065336" y="2332132"/>
            <a:chExt cx="1146624" cy="1129363"/>
          </a:xfrm>
        </p:grpSpPr>
        <p:pic>
          <p:nvPicPr>
            <p:cNvPr id="2051" name="Picture 3" descr="C:\DOC\2021\Статьи\НиГ\Рис\шкала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60"/>
            <a:stretch/>
          </p:blipFill>
          <p:spPr bwMode="auto">
            <a:xfrm>
              <a:off x="3065336" y="2332132"/>
              <a:ext cx="1146624" cy="570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C:\DOC\2021\Статьи\НиГ\Рис\шкала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61" r="-1"/>
            <a:stretch/>
          </p:blipFill>
          <p:spPr bwMode="auto">
            <a:xfrm>
              <a:off x="3065336" y="2891448"/>
              <a:ext cx="1146624" cy="570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47564" y="3068960"/>
            <a:ext cx="24718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а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14774" y="3072792"/>
            <a:ext cx="2535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b="1" smtClean="0"/>
              <a:t>б</a:t>
            </a:r>
            <a:endParaRPr lang="ru-RU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70355" y="5403587"/>
            <a:ext cx="24878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в</a:t>
            </a:r>
            <a:endParaRPr lang="ru-RU" sz="1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621760" y="5443884"/>
            <a:ext cx="22955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г</a:t>
            </a:r>
            <a:endParaRPr lang="ru-RU" sz="1000" b="1" dirty="0"/>
          </a:p>
        </p:txBody>
      </p:sp>
      <p:pic>
        <p:nvPicPr>
          <p:cNvPr id="2056" name="Picture 8" descr="C:\DOC\2021\Статьи\НиГ\Замечания\шкала_рис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06" y="898358"/>
            <a:ext cx="497598" cy="253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02206" y="621468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г/см</a:t>
            </a:r>
            <a:r>
              <a:rPr lang="ru-RU" sz="900" baseline="30000" dirty="0" smtClean="0"/>
              <a:t>3</a:t>
            </a:r>
            <a:endParaRPr lang="ru-RU" sz="900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8534139" y="3489881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г/см</a:t>
            </a:r>
            <a:r>
              <a:rPr lang="ru-RU" sz="900" baseline="30000" dirty="0" smtClean="0"/>
              <a:t>3</a:t>
            </a:r>
            <a:endParaRPr lang="ru-RU" sz="900" baseline="30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106633"/>
            <a:ext cx="563077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62673"/>
                </a:solidFill>
              </a:rPr>
              <a:t>Плотностной 3D модели земной коры</a:t>
            </a:r>
            <a:endParaRPr lang="en-US" sz="2000" b="1" dirty="0" smtClean="0">
              <a:solidFill>
                <a:srgbClr val="26267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262673"/>
                </a:solidFill>
              </a:rPr>
              <a:t>Средне- Нижневолжской НГО</a:t>
            </a:r>
            <a:endParaRPr lang="ru-RU" sz="2000" b="1" dirty="0">
              <a:solidFill>
                <a:srgbClr val="26267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221" y="5785067"/>
            <a:ext cx="7711382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+mn-lt"/>
                <a:ea typeface="Calibri" panose="020F0502020204030204" pitchFamily="34" charset="0"/>
              </a:rPr>
              <a:t>а – структурная основа; б – базовая градиентно-слоистая плотностная модель; в – избыточная модель; г – суммарная модель. Цифры на рисунке: 1 – кровля </a:t>
            </a:r>
            <a:r>
              <a:rPr lang="en-US" sz="1400" dirty="0">
                <a:latin typeface="+mn-lt"/>
                <a:ea typeface="Calibri" panose="020F0502020204030204" pitchFamily="34" charset="0"/>
              </a:rPr>
              <a:t>PZ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; 2 – кровля солей (</a:t>
            </a:r>
            <a:r>
              <a:rPr lang="en-US" sz="1400" dirty="0">
                <a:latin typeface="+mn-lt"/>
                <a:ea typeface="Calibri" panose="020F0502020204030204" pitchFamily="34" charset="0"/>
              </a:rPr>
              <a:t>P</a:t>
            </a:r>
            <a:r>
              <a:rPr lang="ru-RU" sz="1400" baseline="-25000" dirty="0">
                <a:latin typeface="+mn-lt"/>
                <a:ea typeface="Calibri" panose="020F0502020204030204" pitchFamily="34" charset="0"/>
              </a:rPr>
              <a:t>1</a:t>
            </a:r>
            <a:r>
              <a:rPr lang="en-US" sz="1400" dirty="0">
                <a:latin typeface="+mn-lt"/>
                <a:ea typeface="Calibri" panose="020F0502020204030204" pitchFamily="34" charset="0"/>
              </a:rPr>
              <a:t>k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); 3 – подошва солей (</a:t>
            </a:r>
            <a:r>
              <a:rPr lang="en-US" sz="1400" dirty="0">
                <a:latin typeface="+mn-lt"/>
                <a:ea typeface="Calibri" panose="020F0502020204030204" pitchFamily="34" charset="0"/>
              </a:rPr>
              <a:t>P</a:t>
            </a:r>
            <a:r>
              <a:rPr lang="ru-RU" sz="1400" baseline="-25000" dirty="0">
                <a:latin typeface="+mn-lt"/>
                <a:ea typeface="Calibri" panose="020F0502020204030204" pitchFamily="34" charset="0"/>
              </a:rPr>
              <a:t>1</a:t>
            </a:r>
            <a:r>
              <a:rPr lang="en-US" sz="1400" dirty="0" err="1">
                <a:latin typeface="+mn-lt"/>
                <a:ea typeface="Calibri" panose="020F0502020204030204" pitchFamily="34" charset="0"/>
              </a:rPr>
              <a:t>ar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); 4 – подошва </a:t>
            </a:r>
            <a:r>
              <a:rPr lang="en-US" sz="1400" dirty="0">
                <a:latin typeface="+mn-lt"/>
                <a:ea typeface="Calibri" panose="020F0502020204030204" pitchFamily="34" charset="0"/>
              </a:rPr>
              <a:t>PZ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; 5 – кровля </a:t>
            </a:r>
            <a:r>
              <a:rPr lang="en-US" sz="1400" dirty="0">
                <a:latin typeface="+mn-lt"/>
                <a:ea typeface="Calibri" panose="020F0502020204030204" pitchFamily="34" charset="0"/>
              </a:rPr>
              <a:t>AR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-</a:t>
            </a:r>
            <a:r>
              <a:rPr lang="en-US" sz="1400" dirty="0">
                <a:latin typeface="+mn-lt"/>
                <a:ea typeface="Calibri" panose="020F0502020204030204" pitchFamily="34" charset="0"/>
              </a:rPr>
              <a:t>PR</a:t>
            </a:r>
            <a:r>
              <a:rPr lang="ru-RU" sz="1400" dirty="0">
                <a:latin typeface="+mn-lt"/>
                <a:ea typeface="Calibri" panose="020F0502020204030204" pitchFamily="34" charset="0"/>
              </a:rPr>
              <a:t>; 6 – кровля нижней коры; 7 – подошва земной коры</a:t>
            </a:r>
            <a:endParaRPr lang="ru-RU" sz="1400" dirty="0">
              <a:latin typeface="+mn-lt"/>
            </a:endParaRP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6298" y="6481010"/>
            <a:ext cx="427701" cy="376989"/>
          </a:xfrm>
        </p:spPr>
        <p:txBody>
          <a:bodyPr/>
          <a:lstStyle/>
          <a:p>
            <a:pPr>
              <a:defRPr/>
            </a:pPr>
            <a:fld id="{873AF75A-2D5A-4CCA-9B93-4684017186DF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3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773906" y="6004841"/>
            <a:ext cx="561766" cy="685800"/>
          </a:xfrm>
          <a:prstGeom prst="rect">
            <a:avLst/>
          </a:prstGeom>
          <a:solidFill>
            <a:srgbClr val="FFE4C1"/>
          </a:solidFill>
          <a:ln w="28575">
            <a:solidFill>
              <a:srgbClr val="B4A8F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327857" y="5480966"/>
            <a:ext cx="599449" cy="1209675"/>
          </a:xfrm>
          <a:prstGeom prst="rect">
            <a:avLst/>
          </a:prstGeom>
          <a:solidFill>
            <a:srgbClr val="FFE4C1"/>
          </a:solidFill>
          <a:ln w="28575" algn="ctr">
            <a:solidFill>
              <a:srgbClr val="B4A8F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947161" y="4880891"/>
            <a:ext cx="561025" cy="1809750"/>
          </a:xfrm>
          <a:prstGeom prst="rect">
            <a:avLst/>
          </a:prstGeom>
          <a:solidFill>
            <a:srgbClr val="FFE4C1"/>
          </a:solidFill>
          <a:ln w="28575" algn="ctr">
            <a:solidFill>
              <a:srgbClr val="B4A8F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514251" y="3490241"/>
            <a:ext cx="647026" cy="3200400"/>
          </a:xfrm>
          <a:prstGeom prst="rect">
            <a:avLst/>
          </a:prstGeom>
          <a:solidFill>
            <a:srgbClr val="FFE4C1"/>
          </a:solidFill>
          <a:ln w="28575" algn="ctr">
            <a:solidFill>
              <a:srgbClr val="B4A8F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6137438" y="3038312"/>
            <a:ext cx="737368" cy="3652329"/>
          </a:xfrm>
          <a:prstGeom prst="rect">
            <a:avLst/>
          </a:prstGeom>
          <a:solidFill>
            <a:srgbClr val="FFE4C1"/>
          </a:solidFill>
          <a:ln w="28575" algn="ctr">
            <a:solidFill>
              <a:srgbClr val="B4A8F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3731752" y="5637213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/>
              <a:t>2015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4308872" y="5112083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/>
              <a:t>2016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4884987" y="4502118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/>
              <a:t>2017</a:t>
            </a: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5497125" y="3165018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/>
              <a:t>2018</a:t>
            </a:r>
          </a:p>
        </p:txBody>
      </p:sp>
      <p:sp>
        <p:nvSpPr>
          <p:cNvPr id="12303" name="Text Box 16"/>
          <p:cNvSpPr txBox="1">
            <a:spLocks noChangeArrowheads="1"/>
          </p:cNvSpPr>
          <p:nvPr/>
        </p:nvSpPr>
        <p:spPr bwMode="auto">
          <a:xfrm>
            <a:off x="6123781" y="26216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/>
              <a:t>2019</a:t>
            </a:r>
          </a:p>
        </p:txBody>
      </p:sp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138568" y="2958150"/>
            <a:ext cx="3693406" cy="360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AE3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ru-RU" altLang="ru-RU" sz="1600" dirty="0" smtClean="0"/>
              <a:t>ИГЕМ</a:t>
            </a:r>
            <a:r>
              <a:rPr lang="ru-RU" altLang="ru-RU" sz="1600" dirty="0"/>
              <a:t>, Институт геологии Карельского НЦ РАН, ИНГГ СО РАН, </a:t>
            </a:r>
            <a:r>
              <a:rPr lang="ru-RU" dirty="0"/>
              <a:t>ФИЦ Южный НЦ </a:t>
            </a:r>
            <a:r>
              <a:rPr lang="ru-RU" dirty="0" smtClean="0"/>
              <a:t>РАН, </a:t>
            </a:r>
            <a:r>
              <a:rPr lang="ru-RU" altLang="ru-RU" dirty="0" smtClean="0"/>
              <a:t>МГУ</a:t>
            </a:r>
            <a:r>
              <a:rPr lang="ru-RU" altLang="ru-RU" dirty="0"/>
              <a:t>, НГУ, </a:t>
            </a:r>
            <a:r>
              <a:rPr lang="ru-RU" altLang="ru-RU" dirty="0" smtClean="0"/>
              <a:t>МГРИ-МГГРУ, </a:t>
            </a:r>
            <a:r>
              <a:rPr lang="ru-RU" dirty="0" smtClean="0"/>
              <a:t>РГУ </a:t>
            </a:r>
            <a:r>
              <a:rPr lang="ru-RU" dirty="0"/>
              <a:t>нефти и </a:t>
            </a:r>
            <a:r>
              <a:rPr lang="ru-RU" dirty="0" smtClean="0"/>
              <a:t>газа, Саратовский ГУ, СОГУ, </a:t>
            </a:r>
            <a:r>
              <a:rPr lang="ru-RU" altLang="ru-RU" sz="1600" dirty="0" smtClean="0"/>
              <a:t>Санкт-Петербургский </a:t>
            </a:r>
            <a:r>
              <a:rPr lang="ru-RU" altLang="ru-RU" sz="1600" dirty="0"/>
              <a:t>и Уральский </a:t>
            </a:r>
            <a:r>
              <a:rPr lang="ru-RU" altLang="ru-RU" sz="1600" dirty="0" smtClean="0"/>
              <a:t>ГГУ, </a:t>
            </a:r>
            <a:r>
              <a:rPr lang="ru-RU" altLang="ru-RU" sz="1600" dirty="0"/>
              <a:t>Университет «Дубна»</a:t>
            </a:r>
          </a:p>
          <a:p>
            <a:pPr>
              <a:spcBef>
                <a:spcPct val="35000"/>
              </a:spcBef>
            </a:pPr>
            <a:r>
              <a:rPr lang="ru-RU" altLang="ru-RU" sz="1600" dirty="0" smtClean="0"/>
              <a:t>АО</a:t>
            </a:r>
            <a:r>
              <a:rPr lang="ru-RU" dirty="0"/>
              <a:t> </a:t>
            </a:r>
            <a:r>
              <a:rPr lang="ru-RU" dirty="0" err="1" smtClean="0"/>
              <a:t>Амургеология</a:t>
            </a:r>
            <a:r>
              <a:rPr lang="ru-RU" dirty="0" smtClean="0"/>
              <a:t>, </a:t>
            </a:r>
            <a:r>
              <a:rPr lang="ru-RU" dirty="0" err="1" smtClean="0"/>
              <a:t>СНИИГГиМС</a:t>
            </a:r>
            <a:r>
              <a:rPr lang="ru-RU" dirty="0" smtClean="0"/>
              <a:t>,</a:t>
            </a:r>
            <a:r>
              <a:rPr lang="ru-RU" altLang="ru-RU" sz="1600" dirty="0" smtClean="0"/>
              <a:t> </a:t>
            </a:r>
            <a:r>
              <a:rPr lang="ru-RU" altLang="ru-RU" sz="1600" dirty="0"/>
              <a:t>«</a:t>
            </a:r>
            <a:r>
              <a:rPr lang="ru-RU" altLang="ru-RU" sz="1600" dirty="0" err="1"/>
              <a:t>Урангео</a:t>
            </a:r>
            <a:r>
              <a:rPr lang="ru-RU" altLang="ru-RU" sz="1600" dirty="0"/>
              <a:t>», OOO «Байкал Недра Гео</a:t>
            </a:r>
            <a:r>
              <a:rPr lang="ru-RU" altLang="ru-RU" sz="1600" dirty="0" smtClean="0"/>
              <a:t>», ООО </a:t>
            </a:r>
            <a:r>
              <a:rPr lang="ru-RU" altLang="ru-RU" sz="1600" dirty="0"/>
              <a:t>«Газпром недра</a:t>
            </a:r>
            <a:r>
              <a:rPr lang="ru-RU" altLang="ru-RU" sz="1600" dirty="0" smtClean="0"/>
              <a:t>», ООО «СК </a:t>
            </a:r>
            <a:r>
              <a:rPr lang="ru-RU" altLang="ru-RU" sz="1600" dirty="0" err="1" smtClean="0"/>
              <a:t>Русвьетпетро</a:t>
            </a:r>
            <a:r>
              <a:rPr lang="ru-RU" altLang="ru-RU" sz="1600" dirty="0" smtClean="0"/>
              <a:t>», </a:t>
            </a:r>
            <a:r>
              <a:rPr lang="ru-RU" sz="1600" dirty="0"/>
              <a:t>ЗАО </a:t>
            </a:r>
            <a:r>
              <a:rPr lang="ru-RU" sz="1600" dirty="0" err="1"/>
              <a:t>МиМГО</a:t>
            </a:r>
            <a:r>
              <a:rPr lang="ru-RU" sz="1600" dirty="0"/>
              <a:t>, </a:t>
            </a:r>
            <a:r>
              <a:rPr lang="ru-RU" altLang="ru-RU" sz="1600" dirty="0" smtClean="0"/>
              <a:t>ООО</a:t>
            </a:r>
            <a:r>
              <a:rPr lang="ru-RU" dirty="0" smtClean="0"/>
              <a:t> </a:t>
            </a:r>
            <a:r>
              <a:rPr lang="ru-RU" dirty="0" err="1"/>
              <a:t>ГеолНерудПроект</a:t>
            </a:r>
            <a:r>
              <a:rPr lang="ru-RU" dirty="0"/>
              <a:t>, </a:t>
            </a:r>
            <a:r>
              <a:rPr lang="ru-RU" dirty="0" smtClean="0"/>
              <a:t>ИП </a:t>
            </a:r>
            <a:r>
              <a:rPr lang="ru-RU" dirty="0"/>
              <a:t>Краснов Дмитрий</a:t>
            </a:r>
            <a:endParaRPr lang="ru-RU" altLang="ru-RU" sz="1600" dirty="0"/>
          </a:p>
        </p:txBody>
      </p:sp>
      <p:sp>
        <p:nvSpPr>
          <p:cNvPr id="12307" name="Text Box 24"/>
          <p:cNvSpPr txBox="1">
            <a:spLocks noChangeArrowheads="1"/>
          </p:cNvSpPr>
          <p:nvPr/>
        </p:nvSpPr>
        <p:spPr bwMode="auto">
          <a:xfrm>
            <a:off x="6252083" y="3165018"/>
            <a:ext cx="4828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i="1" dirty="0" smtClean="0"/>
              <a:t>463</a:t>
            </a:r>
            <a:endParaRPr lang="ru-RU" altLang="ru-RU" sz="1400" b="1" i="1" dirty="0"/>
          </a:p>
        </p:txBody>
      </p:sp>
      <p:sp>
        <p:nvSpPr>
          <p:cNvPr id="12308" name="Text Box 25"/>
          <p:cNvSpPr txBox="1">
            <a:spLocks noChangeArrowheads="1"/>
          </p:cNvSpPr>
          <p:nvPr/>
        </p:nvSpPr>
        <p:spPr bwMode="auto">
          <a:xfrm>
            <a:off x="5639498" y="3606708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i="1" dirty="0"/>
              <a:t>410</a:t>
            </a:r>
          </a:p>
        </p:txBody>
      </p:sp>
      <p:sp>
        <p:nvSpPr>
          <p:cNvPr id="12309" name="Text Box 26"/>
          <p:cNvSpPr txBox="1">
            <a:spLocks noChangeArrowheads="1"/>
          </p:cNvSpPr>
          <p:nvPr/>
        </p:nvSpPr>
        <p:spPr bwMode="auto">
          <a:xfrm>
            <a:off x="4980070" y="5010312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i="1" dirty="0"/>
              <a:t>233</a:t>
            </a:r>
          </a:p>
        </p:txBody>
      </p:sp>
      <p:sp>
        <p:nvSpPr>
          <p:cNvPr id="12310" name="Text Box 27"/>
          <p:cNvSpPr txBox="1">
            <a:spLocks noChangeArrowheads="1"/>
          </p:cNvSpPr>
          <p:nvPr/>
        </p:nvSpPr>
        <p:spPr bwMode="auto">
          <a:xfrm>
            <a:off x="4432717" y="5639217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i="1" dirty="0"/>
              <a:t>157</a:t>
            </a:r>
          </a:p>
        </p:txBody>
      </p:sp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3831974" y="6097256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i="1" dirty="0"/>
              <a:t>85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13075" y="181527"/>
            <a:ext cx="8826500" cy="557633"/>
          </a:xfrm>
          <a:prstGeom prst="roundRect">
            <a:avLst>
              <a:gd name="adj" fmla="val 10215"/>
            </a:avLst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39647F"/>
                </a:solidFill>
              </a:rPr>
              <a:t>ГИС INTEGRO: итоги внедрения в отраслевые работы</a:t>
            </a:r>
          </a:p>
        </p:txBody>
      </p:sp>
      <p:sp>
        <p:nvSpPr>
          <p:cNvPr id="12314" name="Rectangle 11"/>
          <p:cNvSpPr>
            <a:spLocks noChangeArrowheads="1"/>
          </p:cNvSpPr>
          <p:nvPr/>
        </p:nvSpPr>
        <p:spPr bwMode="auto">
          <a:xfrm>
            <a:off x="6853360" y="2542503"/>
            <a:ext cx="733425" cy="4148138"/>
          </a:xfrm>
          <a:prstGeom prst="rect">
            <a:avLst/>
          </a:prstGeom>
          <a:solidFill>
            <a:srgbClr val="FFE4C1"/>
          </a:solidFill>
          <a:ln w="28575" algn="ctr">
            <a:solidFill>
              <a:srgbClr val="B4A8F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2316" name="Text Box 24"/>
          <p:cNvSpPr txBox="1">
            <a:spLocks noChangeArrowheads="1"/>
          </p:cNvSpPr>
          <p:nvPr/>
        </p:nvSpPr>
        <p:spPr bwMode="auto">
          <a:xfrm>
            <a:off x="7045289" y="2783169"/>
            <a:ext cx="4828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i="1" dirty="0" smtClean="0"/>
              <a:t>640</a:t>
            </a:r>
            <a:endParaRPr lang="ru-RU" altLang="ru-RU" sz="1400" b="1" i="1" dirty="0"/>
          </a:p>
        </p:txBody>
      </p:sp>
      <p:sp>
        <p:nvSpPr>
          <p:cNvPr id="12317" name="Text Box 16"/>
          <p:cNvSpPr txBox="1">
            <a:spLocks noChangeArrowheads="1"/>
          </p:cNvSpPr>
          <p:nvPr/>
        </p:nvSpPr>
        <p:spPr bwMode="auto">
          <a:xfrm>
            <a:off x="6424987" y="2190373"/>
            <a:ext cx="15736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FF0000"/>
                </a:solidFill>
              </a:rPr>
              <a:t>20</a:t>
            </a:r>
            <a:r>
              <a:rPr lang="en-US" altLang="ru-RU" sz="1600" b="1" dirty="0" smtClean="0">
                <a:solidFill>
                  <a:srgbClr val="FF0000"/>
                </a:solidFill>
              </a:rPr>
              <a:t>20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7578264" y="2193590"/>
            <a:ext cx="763683" cy="4497051"/>
          </a:xfrm>
          <a:prstGeom prst="rect">
            <a:avLst/>
          </a:prstGeom>
          <a:solidFill>
            <a:srgbClr val="FFE4C1"/>
          </a:solidFill>
          <a:ln w="28575" algn="ctr">
            <a:solidFill>
              <a:srgbClr val="B4A8F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b="1" i="1" dirty="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324050" y="1503192"/>
            <a:ext cx="733425" cy="5187449"/>
          </a:xfrm>
          <a:prstGeom prst="rect">
            <a:avLst/>
          </a:prstGeom>
          <a:solidFill>
            <a:srgbClr val="FFE4C1"/>
          </a:solidFill>
          <a:ln w="28575" algn="ctr">
            <a:solidFill>
              <a:srgbClr val="B4A8F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41948" y="1123455"/>
            <a:ext cx="69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20</a:t>
            </a:r>
            <a:r>
              <a:rPr lang="en-US" altLang="ru-RU" b="1" dirty="0" smtClean="0">
                <a:solidFill>
                  <a:srgbClr val="FF0000"/>
                </a:solidFill>
              </a:rPr>
              <a:t>2</a:t>
            </a:r>
            <a:r>
              <a:rPr lang="ru-RU" altLang="ru-RU" b="1" dirty="0" smtClean="0">
                <a:solidFill>
                  <a:srgbClr val="FF0000"/>
                </a:solidFill>
              </a:rPr>
              <a:t>2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31055" y="1802018"/>
            <a:ext cx="69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20</a:t>
            </a:r>
            <a:r>
              <a:rPr lang="en-US" altLang="ru-RU" b="1" dirty="0" smtClean="0">
                <a:solidFill>
                  <a:srgbClr val="FF0000"/>
                </a:solidFill>
              </a:rPr>
              <a:t>2</a:t>
            </a:r>
            <a:r>
              <a:rPr lang="ru-RU" altLang="ru-RU" b="1" dirty="0" smtClean="0">
                <a:solidFill>
                  <a:srgbClr val="FF0000"/>
                </a:solidFill>
              </a:rPr>
              <a:t>1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7460" y="242054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dirty="0"/>
              <a:t>869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6067" y="176970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i="1" smtClean="0"/>
              <a:t>100</a:t>
            </a:r>
            <a:r>
              <a:rPr lang="ru-RU" altLang="ru-RU" b="1" i="1" smtClean="0"/>
              <a:t>5</a:t>
            </a:r>
            <a:endParaRPr lang="ru-RU" dirty="0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112378" y="1031838"/>
            <a:ext cx="6892658" cy="174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AE3A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ru-RU" altLang="ru-RU" sz="1600" dirty="0"/>
              <a:t>Федеральное агентство по недропользованию, Управление нефти, газа,  подземных вод и сооружений, </a:t>
            </a:r>
            <a:r>
              <a:rPr lang="ru-RU" altLang="ru-RU" sz="1600" dirty="0" smtClean="0"/>
              <a:t>Департаменты </a:t>
            </a:r>
            <a:r>
              <a:rPr lang="ru-RU" altLang="ru-RU" sz="1600" dirty="0"/>
              <a:t>природных ресурсов и экологии Ивановской </a:t>
            </a:r>
            <a:r>
              <a:rPr lang="ru-RU" altLang="ru-RU" sz="1600" dirty="0" smtClean="0"/>
              <a:t>области, ДФО, </a:t>
            </a:r>
            <a:r>
              <a:rPr lang="ru-RU" dirty="0"/>
              <a:t>Свердловской области</a:t>
            </a:r>
            <a:endParaRPr lang="ru-RU" altLang="ru-RU" sz="1600" dirty="0"/>
          </a:p>
          <a:p>
            <a:pPr>
              <a:spcBef>
                <a:spcPct val="35000"/>
              </a:spcBef>
            </a:pPr>
            <a:r>
              <a:rPr lang="ru-RU" altLang="ru-RU" sz="1600" dirty="0"/>
              <a:t>ВНИГНИ, </a:t>
            </a:r>
            <a:r>
              <a:rPr lang="ru-RU" altLang="ru-RU" sz="1600" dirty="0" err="1"/>
              <a:t>ВНИИОкеангеология</a:t>
            </a:r>
            <a:r>
              <a:rPr lang="ru-RU" altLang="ru-RU" sz="1600" dirty="0"/>
              <a:t>,  </a:t>
            </a:r>
            <a:r>
              <a:rPr lang="ru-RU" altLang="ru-RU" sz="1600" dirty="0" err="1"/>
              <a:t>ЗапСибНИИГГ</a:t>
            </a:r>
            <a:r>
              <a:rPr lang="ru-RU" altLang="ru-RU" sz="1600" dirty="0"/>
              <a:t>, ВИМС, </a:t>
            </a:r>
            <a:r>
              <a:rPr lang="ru-RU" altLang="ru-RU" sz="1600" dirty="0" smtClean="0"/>
              <a:t>Территориальные </a:t>
            </a:r>
            <a:r>
              <a:rPr lang="ru-RU" altLang="ru-RU" sz="1600" dirty="0"/>
              <a:t>геологические </a:t>
            </a:r>
            <a:r>
              <a:rPr lang="ru-RU" altLang="ru-RU" sz="1600" dirty="0" smtClean="0"/>
              <a:t>фонды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0930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905" y="92333"/>
            <a:ext cx="7026442" cy="430887"/>
          </a:xfrm>
          <a:prstGeom prst="rect">
            <a:avLst/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>
                <a:solidFill>
                  <a:srgbClr val="39647F"/>
                </a:solidFill>
                <a:latin typeface="+mn-lt"/>
                <a:cs typeface="+mn-cs"/>
              </a:rPr>
              <a:t>ГИС INTEGRO: решенные 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274" y="892189"/>
            <a:ext cx="90397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Управление нефти, газа, подземных вод и сооружений </a:t>
            </a:r>
            <a:r>
              <a:rPr lang="ru-RU" b="1" dirty="0" smtClean="0"/>
              <a:t>РОСНЕДРА</a:t>
            </a:r>
            <a:r>
              <a:rPr lang="en-US" b="1" dirty="0"/>
              <a:t> </a:t>
            </a:r>
            <a:r>
              <a:rPr lang="ru-RU" dirty="0"/>
              <a:t>Оперативный анализ информации по основным аспектам воспроизводства и освоения МСБ УВС </a:t>
            </a:r>
            <a:r>
              <a:rPr lang="ru-RU" dirty="0" smtClean="0"/>
              <a:t>РФ</a:t>
            </a:r>
            <a:r>
              <a:rPr lang="en-US" dirty="0" smtClean="0"/>
              <a:t>/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 smtClean="0"/>
              <a:t>ВНИГНИ</a:t>
            </a:r>
            <a:endParaRPr lang="en-US" b="1" dirty="0" smtClean="0"/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Решение </a:t>
            </a:r>
            <a:r>
              <a:rPr lang="ru-RU" dirty="0"/>
              <a:t>задач геологического моделирования по комплексу геолого-геофизических данных (</a:t>
            </a:r>
            <a:r>
              <a:rPr lang="ru-RU" dirty="0" err="1"/>
              <a:t>Предуральский</a:t>
            </a:r>
            <a:r>
              <a:rPr lang="ru-RU" dirty="0"/>
              <a:t> прогиб, Енисей-</a:t>
            </a:r>
            <a:r>
              <a:rPr lang="ru-RU" dirty="0" err="1"/>
              <a:t>Хатангская</a:t>
            </a:r>
            <a:r>
              <a:rPr lang="ru-RU" dirty="0"/>
              <a:t> НГО, региональные объекты ГРР</a:t>
            </a:r>
            <a:r>
              <a:rPr lang="ru-RU" dirty="0" smtClean="0"/>
              <a:t>)</a:t>
            </a:r>
            <a:endParaRPr lang="en-US" dirty="0" smtClean="0"/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Проектирование, согласование и подготовка схем региональных объектов </a:t>
            </a:r>
            <a:r>
              <a:rPr lang="ru-RU" dirty="0" smtClean="0"/>
              <a:t>ГРР</a:t>
            </a:r>
            <a:endParaRPr lang="en-US" dirty="0" smtClean="0"/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Работы по цифровой картографии (привязка, оцифровка, создание карт)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Формирование настольных ГИС-проектов с результатами работ по объектам региональных </a:t>
            </a:r>
            <a:r>
              <a:rPr lang="ru-RU" dirty="0" smtClean="0"/>
              <a:t>ГРР</a:t>
            </a:r>
            <a:endParaRPr lang="en-US" b="1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ВСЕГЕИ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Создание </a:t>
            </a:r>
            <a:r>
              <a:rPr lang="ru-RU" dirty="0" smtClean="0"/>
              <a:t>авторского макета </a:t>
            </a:r>
            <a:r>
              <a:rPr lang="ru-RU" dirty="0"/>
              <a:t>издательского комплекта </a:t>
            </a:r>
            <a:r>
              <a:rPr lang="ru-RU" dirty="0" smtClean="0"/>
              <a:t>листа </a:t>
            </a:r>
            <a:r>
              <a:rPr lang="en-US" dirty="0" smtClean="0"/>
              <a:t>R-41-XXX </a:t>
            </a:r>
            <a:r>
              <a:rPr lang="en-US" dirty="0"/>
              <a:t>(</a:t>
            </a:r>
            <a:r>
              <a:rPr lang="ru-RU" dirty="0" err="1"/>
              <a:t>Усть</a:t>
            </a:r>
            <a:r>
              <a:rPr lang="en-US" dirty="0"/>
              <a:t>-Kapa)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 </a:t>
            </a:r>
            <a:r>
              <a:rPr lang="ru-RU" dirty="0"/>
              <a:t>Построение трехмерной модели на тестовом участке листа О-36-</a:t>
            </a:r>
            <a:r>
              <a:rPr lang="en-US" dirty="0"/>
              <a:t>I </a:t>
            </a:r>
            <a:r>
              <a:rPr lang="ru-RU" dirty="0"/>
              <a:t>по скважинным </a:t>
            </a:r>
            <a:r>
              <a:rPr lang="ru-RU" dirty="0" smtClean="0"/>
              <a:t>данным</a:t>
            </a:r>
            <a:endParaRPr lang="en-US" dirty="0" smtClean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ВИМС </a:t>
            </a:r>
            <a:r>
              <a:rPr lang="ru-RU" dirty="0"/>
              <a:t>Подготовка ГИС-проектов, </a:t>
            </a:r>
            <a:r>
              <a:rPr lang="ru-RU" dirty="0" smtClean="0"/>
              <a:t>прогноз </a:t>
            </a:r>
            <a:r>
              <a:rPr lang="ru-RU" dirty="0"/>
              <a:t>на вольфрамовое </a:t>
            </a:r>
            <a:r>
              <a:rPr lang="ru-RU" dirty="0" err="1"/>
              <a:t>оруденение</a:t>
            </a:r>
            <a:r>
              <a:rPr lang="ru-RU" dirty="0"/>
              <a:t> на </a:t>
            </a:r>
            <a:r>
              <a:rPr lang="ru-RU" dirty="0" err="1"/>
              <a:t>Сихоте-Алиньской</a:t>
            </a:r>
            <a:r>
              <a:rPr lang="ru-RU" dirty="0"/>
              <a:t> </a:t>
            </a:r>
            <a:r>
              <a:rPr lang="ru-RU" dirty="0" smtClean="0"/>
              <a:t>площади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6298" y="6381750"/>
            <a:ext cx="427701" cy="476250"/>
          </a:xfrm>
        </p:spPr>
        <p:txBody>
          <a:bodyPr/>
          <a:lstStyle/>
          <a:p>
            <a:pPr>
              <a:defRPr/>
            </a:pPr>
            <a:fld id="{873AF75A-2D5A-4CCA-9B93-4684017186DF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455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053" y="92333"/>
            <a:ext cx="7026442" cy="430887"/>
          </a:xfrm>
          <a:prstGeom prst="rect">
            <a:avLst/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>
                <a:solidFill>
                  <a:srgbClr val="39647F"/>
                </a:solidFill>
                <a:latin typeface="+mn-lt"/>
                <a:cs typeface="+mn-cs"/>
              </a:rPr>
              <a:t>ГИС INTEGRO: решенные 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443" y="860105"/>
            <a:ext cx="858252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ЗАПСИБНИИГГ</a:t>
            </a:r>
            <a:r>
              <a:rPr lang="ru-RU" sz="1600" b="1" dirty="0" smtClean="0"/>
              <a:t> </a:t>
            </a:r>
            <a:r>
              <a:rPr lang="ru-RU" sz="1600" dirty="0"/>
              <a:t>Совместная интерпретация сейсмики и потенциальных полей Районы работ: п-ов </a:t>
            </a:r>
            <a:r>
              <a:rPr lang="ru-RU" sz="1600" dirty="0" err="1"/>
              <a:t>Гыдан</a:t>
            </a:r>
            <a:r>
              <a:rPr lang="ru-RU" sz="1600" dirty="0"/>
              <a:t>, Ямал, </a:t>
            </a:r>
            <a:r>
              <a:rPr lang="ru-RU" sz="1600" dirty="0" err="1"/>
              <a:t>Мессояхская</a:t>
            </a:r>
            <a:r>
              <a:rPr lang="ru-RU" sz="1600" dirty="0"/>
              <a:t> гряда, юг Тюменской </a:t>
            </a:r>
            <a:r>
              <a:rPr lang="ru-RU" sz="1600" dirty="0" smtClean="0"/>
              <a:t>области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err="1"/>
              <a:t>БайкалНедраГео</a:t>
            </a:r>
            <a:r>
              <a:rPr lang="ru-RU" sz="1600" b="1" dirty="0"/>
              <a:t> </a:t>
            </a:r>
            <a:r>
              <a:rPr lang="ru-RU" sz="1600" dirty="0"/>
              <a:t>Поисково-разведочные работы на месторождениях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err="1"/>
              <a:t>Гидроспецгеология</a:t>
            </a:r>
            <a:r>
              <a:rPr lang="ru-RU" sz="1600" b="1" dirty="0"/>
              <a:t> </a:t>
            </a:r>
            <a:r>
              <a:rPr lang="ru-RU" sz="1600" dirty="0"/>
              <a:t>Создание комплектов гидрогеологических карт масштаба 1: 1 000 000 и масштаба 1:200 000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/>
              <a:t>ТФГИ (</a:t>
            </a:r>
            <a:r>
              <a:rPr lang="ru-RU" sz="1600" b="1" dirty="0"/>
              <a:t>Центральный, Северо-Западный, Приволжский, Уральский федеральные округа)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Построение контуров участков по координатам, представленным в документах, перечнях и запросах.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Проверка технических ошибок в координатах участков, представленных в табличном виде.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Оцифровка контуров объектов (участков, месторождений, контуров подсчета запасов и пр.) с растровых карт и схем.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Уточнение контуров участков, полученных ранее на основе оцифровки ретроспективных материалов.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Подготовка схем участков и таблиц координат контуров.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Перевод координат в </a:t>
            </a:r>
            <a:r>
              <a:rPr lang="ru-RU" sz="1600" dirty="0" smtClean="0"/>
              <a:t>ГСК-2011</a:t>
            </a:r>
            <a:endParaRPr lang="ru-R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/>
              <a:t>Саратовский национальный исследовательский </a:t>
            </a:r>
            <a:r>
              <a:rPr lang="ru-RU" sz="1600" b="1" dirty="0" smtClean="0"/>
              <a:t>ГУ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Проведении занятий по специализированным курсам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/>
              <a:t>Проведении учебных полевых практик по геологическому картированию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6298" y="6381750"/>
            <a:ext cx="427701" cy="476250"/>
          </a:xfrm>
        </p:spPr>
        <p:txBody>
          <a:bodyPr/>
          <a:lstStyle/>
          <a:p>
            <a:pPr>
              <a:defRPr/>
            </a:pPr>
            <a:fld id="{873AF75A-2D5A-4CCA-9B93-4684017186DF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030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905" y="189909"/>
            <a:ext cx="7026442" cy="430887"/>
          </a:xfrm>
          <a:prstGeom prst="rect">
            <a:avLst/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>
                <a:solidFill>
                  <a:srgbClr val="39647F"/>
                </a:solidFill>
                <a:latin typeface="+mn-lt"/>
                <a:cs typeface="+mn-cs"/>
              </a:rPr>
              <a:t>ГИС INTEGRO: перспективы 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442" y="1200562"/>
            <a:ext cx="8638673" cy="481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ru-RU" sz="1700" b="1" dirty="0"/>
              <a:t>Создание отраслевого образовательного центра по внедрению и сопровождению ГИС </a:t>
            </a:r>
            <a:r>
              <a:rPr lang="en-US" sz="1700" b="1" dirty="0" smtClean="0"/>
              <a:t>INTEGRO</a:t>
            </a:r>
            <a:r>
              <a:rPr lang="ru-RU" sz="1700" b="1" dirty="0" smtClean="0"/>
              <a:t>. </a:t>
            </a:r>
            <a:r>
              <a:rPr lang="ru-RU" sz="1700" dirty="0"/>
              <a:t>Совместно с ФГБУ ВСЕГЕИ и НРС </a:t>
            </a:r>
            <a:r>
              <a:rPr lang="ru-RU" sz="1700" dirty="0" err="1"/>
              <a:t>Роснедра</a:t>
            </a:r>
            <a:r>
              <a:rPr lang="ru-RU" sz="1700" dirty="0"/>
              <a:t>, сопровождение подготовки авторских цифровых макетов листов карт масштаба 1 : 200 000 и 1 : 1 000 000 в среде</a:t>
            </a:r>
            <a:r>
              <a:rPr lang="ru-RU" sz="1700" b="1" dirty="0"/>
              <a:t> </a:t>
            </a:r>
            <a:r>
              <a:rPr lang="ru-RU" sz="1700" dirty="0"/>
              <a:t>ГИС </a:t>
            </a:r>
            <a:r>
              <a:rPr lang="en-US" sz="1700" dirty="0"/>
              <a:t>INTEGRO </a:t>
            </a:r>
            <a:r>
              <a:rPr lang="ru-RU" sz="1700" dirty="0"/>
              <a:t>к сдаче в НРС </a:t>
            </a:r>
            <a:r>
              <a:rPr lang="ru-RU" sz="1700" dirty="0" err="1"/>
              <a:t>Роснедра</a:t>
            </a:r>
            <a:r>
              <a:rPr lang="ru-RU" sz="1700" dirty="0" smtClean="0"/>
              <a:t>.</a:t>
            </a:r>
          </a:p>
          <a:p>
            <a:pPr marL="285750" indent="-285750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ru-RU" sz="1700" b="1" dirty="0"/>
              <a:t>Развитие возможностей </a:t>
            </a:r>
            <a:r>
              <a:rPr lang="ru-RU" sz="1700" b="1" dirty="0" smtClean="0"/>
              <a:t>базового (картографического) </a:t>
            </a:r>
            <a:r>
              <a:rPr lang="ru-RU" sz="1700" b="1" dirty="0"/>
              <a:t>блока ГИС </a:t>
            </a:r>
            <a:r>
              <a:rPr lang="en-US" sz="1700" b="1" dirty="0" smtClean="0"/>
              <a:t>INTEGRO</a:t>
            </a:r>
            <a:r>
              <a:rPr lang="ru-RU" sz="1700" b="1" dirty="0" smtClean="0"/>
              <a:t>. </a:t>
            </a:r>
            <a:r>
              <a:rPr lang="ru-RU" sz="1700" dirty="0" smtClean="0"/>
              <a:t>Модернизация </a:t>
            </a:r>
            <a:r>
              <a:rPr lang="ru-RU" sz="1700" dirty="0"/>
              <a:t>инструментария для цифровой картографии, расширение возможностей для комплексной визуализации геолого-геофизических данных</a:t>
            </a:r>
            <a:r>
              <a:rPr lang="en-US" sz="1700" b="1" dirty="0" smtClean="0"/>
              <a:t> </a:t>
            </a:r>
            <a:r>
              <a:rPr lang="ru-RU" sz="1700" b="1" dirty="0" smtClean="0"/>
              <a:t>по </a:t>
            </a:r>
            <a:r>
              <a:rPr lang="ru-RU" sz="1700" dirty="0"/>
              <a:t>результатам расширенной апробации в организациях </a:t>
            </a:r>
            <a:r>
              <a:rPr lang="ru-RU" sz="1700" dirty="0" smtClean="0"/>
              <a:t>отрасли. Создание совместно </a:t>
            </a:r>
            <a:r>
              <a:rPr lang="ru-RU" sz="1700" dirty="0"/>
              <a:t>с ФГБУ </a:t>
            </a:r>
            <a:r>
              <a:rPr lang="ru-RU" sz="1700" dirty="0" smtClean="0"/>
              <a:t>ВСЕГЕИ сопряжения </a:t>
            </a:r>
            <a:r>
              <a:rPr lang="ru-RU" sz="1700" dirty="0"/>
              <a:t>ГИС </a:t>
            </a:r>
            <a:r>
              <a:rPr lang="en-US" sz="1700" dirty="0"/>
              <a:t>INTEGRO</a:t>
            </a:r>
            <a:r>
              <a:rPr lang="ru-RU" sz="1700" dirty="0"/>
              <a:t> с технологией использования мобильных устройств при проведении ГРР </a:t>
            </a:r>
            <a:r>
              <a:rPr lang="en-US" sz="1700" dirty="0"/>
              <a:t>Sherpa</a:t>
            </a:r>
            <a:r>
              <a:rPr lang="ru-RU" sz="1700" dirty="0" smtClean="0"/>
              <a:t>.</a:t>
            </a:r>
          </a:p>
          <a:p>
            <a:pPr marL="285750" indent="-285750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ru-RU" sz="1700" b="1" dirty="0"/>
              <a:t>Развитие программно-технологических средств комплексной трехмерной интерпретации геолого-геофизических данных </a:t>
            </a:r>
            <a:r>
              <a:rPr lang="ru-RU" sz="1700" dirty="0" smtClean="0"/>
              <a:t>для </a:t>
            </a:r>
            <a:r>
              <a:rPr lang="ru-RU" sz="1700" dirty="0"/>
              <a:t>более полного замещения импортного программного продукта </a:t>
            </a:r>
            <a:r>
              <a:rPr lang="ru-RU" sz="1700" dirty="0" err="1"/>
              <a:t>Oasis</a:t>
            </a:r>
            <a:r>
              <a:rPr lang="ru-RU" sz="1700" dirty="0"/>
              <a:t> </a:t>
            </a:r>
            <a:r>
              <a:rPr lang="ru-RU" sz="1700" dirty="0" err="1" smtClean="0"/>
              <a:t>montaj</a:t>
            </a:r>
            <a:r>
              <a:rPr lang="ru-RU" sz="1700" dirty="0" smtClean="0"/>
              <a:t>. Совместно </a:t>
            </a:r>
            <a:r>
              <a:rPr lang="ru-RU" sz="1700" dirty="0"/>
              <a:t>с ФГБУ ВСЕГЕИ создать в ГИС </a:t>
            </a:r>
            <a:r>
              <a:rPr lang="en-US" sz="1700" dirty="0"/>
              <a:t>INTEGRO</a:t>
            </a:r>
            <a:r>
              <a:rPr lang="ru-RU" sz="1700" dirty="0"/>
              <a:t> </a:t>
            </a:r>
            <a:r>
              <a:rPr lang="ru-RU" sz="1700" dirty="0" smtClean="0"/>
              <a:t>блок для </a:t>
            </a:r>
            <a:r>
              <a:rPr lang="ru-RU" sz="1700" dirty="0"/>
              <a:t>обработки первичных профильных данных</a:t>
            </a:r>
            <a:r>
              <a:rPr lang="ru-RU" sz="1700" dirty="0" smtClean="0"/>
              <a:t>.</a:t>
            </a:r>
          </a:p>
          <a:p>
            <a:pPr marL="285750" indent="-285750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ru-RU" altLang="ru-RU" sz="1700" b="1" dirty="0" smtClean="0"/>
              <a:t>Создание </a:t>
            </a:r>
            <a:r>
              <a:rPr lang="ru-RU" sz="1700" b="1" dirty="0" smtClean="0"/>
              <a:t>кроссплатформенной версии</a:t>
            </a:r>
            <a:r>
              <a:rPr lang="ru-RU" sz="1700" b="1" dirty="0"/>
              <a:t> ГИС </a:t>
            </a:r>
            <a:r>
              <a:rPr lang="en-US" sz="1700" b="1" dirty="0"/>
              <a:t>INTEGRO</a:t>
            </a:r>
            <a:r>
              <a:rPr lang="ru-RU" sz="1700" dirty="0" smtClean="0"/>
              <a:t>, </a:t>
            </a:r>
            <a:r>
              <a:rPr lang="ru-RU" sz="1700" dirty="0"/>
              <a:t>включая работу на российских операционных системах и системах с открытым кодом.</a:t>
            </a:r>
            <a:endParaRPr lang="ru-RU" altLang="ru-RU" sz="1700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6298" y="6381750"/>
            <a:ext cx="427701" cy="476250"/>
          </a:xfrm>
        </p:spPr>
        <p:txBody>
          <a:bodyPr/>
          <a:lstStyle/>
          <a:p>
            <a:pPr>
              <a:defRPr/>
            </a:pPr>
            <a:fld id="{873AF75A-2D5A-4CCA-9B93-4684017186DF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887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38309" y="187338"/>
            <a:ext cx="8467383" cy="400110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262673"/>
                </a:solidFill>
              </a:rPr>
              <a:t>Нормативно-методическое основание для использования 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262566" y="1007323"/>
            <a:ext cx="36988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b="1" dirty="0">
                <a:solidFill>
                  <a:srgbClr val="006699"/>
                </a:solidFill>
              </a:rPr>
              <a:t>Сделано: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Свидетельство о государственной регистрации программы в Реестре программ для ЭВМ № 2017660220 от 19.09.</a:t>
            </a:r>
            <a:r>
              <a:rPr lang="en-US" altLang="ru-RU" sz="1600" dirty="0"/>
              <a:t>20</a:t>
            </a:r>
            <a:r>
              <a:rPr lang="ru-RU" altLang="ru-RU" sz="1600" dirty="0"/>
              <a:t>17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Номер 4302 в Реестре российского программного обеспечения (</a:t>
            </a:r>
            <a:r>
              <a:rPr lang="ru-RU" altLang="ru-RU" sz="1600" dirty="0" err="1"/>
              <a:t>Минкомсвязь</a:t>
            </a:r>
            <a:r>
              <a:rPr lang="ru-RU" altLang="ru-RU" sz="1600" dirty="0"/>
              <a:t>). Дата регистрации – 29.03.2018</a:t>
            </a:r>
          </a:p>
        </p:txBody>
      </p:sp>
      <p:pic>
        <p:nvPicPr>
          <p:cNvPr id="4101" name="Picture 7" descr="Svidet_GIS Integro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"/>
          <a:stretch>
            <a:fillRect/>
          </a:stretch>
        </p:blipFill>
        <p:spPr bwMode="auto">
          <a:xfrm>
            <a:off x="664368" y="1081429"/>
            <a:ext cx="29210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r="1569"/>
          <a:stretch>
            <a:fillRect/>
          </a:stretch>
        </p:blipFill>
        <p:spPr bwMode="auto">
          <a:xfrm>
            <a:off x="2124868" y="3561868"/>
            <a:ext cx="4894263" cy="317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25875-6219-4196-9E7A-E84C4AACECA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8450"/>
            <a:ext cx="91440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095750"/>
            <a:ext cx="9144000" cy="2762250"/>
          </a:xfrm>
          <a:prstGeom prst="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8" name="WordArt 15"/>
          <p:cNvSpPr>
            <a:spLocks noChangeArrowheads="1" noChangeShapeType="1" noTextEdit="1"/>
          </p:cNvSpPr>
          <p:nvPr/>
        </p:nvSpPr>
        <p:spPr bwMode="auto">
          <a:xfrm>
            <a:off x="1957391" y="2476918"/>
            <a:ext cx="55086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99CC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6213" y="990600"/>
            <a:ext cx="8621712" cy="2603500"/>
          </a:xfrm>
          <a:prstGeom prst="roundRect">
            <a:avLst>
              <a:gd name="adj" fmla="val 36667"/>
            </a:avLst>
          </a:prstGeom>
          <a:solidFill>
            <a:srgbClr val="D7E0F5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533525" y="1801813"/>
            <a:ext cx="61864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262673"/>
                </a:solidFill>
              </a:rPr>
              <a:t>Визуализация геоданных в </a:t>
            </a:r>
            <a:r>
              <a:rPr lang="en-US" altLang="ru-RU" sz="1600" b="1">
                <a:solidFill>
                  <a:srgbClr val="262673"/>
                </a:solidFill>
              </a:rPr>
              <a:t>1D</a:t>
            </a:r>
            <a:r>
              <a:rPr lang="ru-RU" altLang="ru-RU" sz="1600" b="1">
                <a:solidFill>
                  <a:srgbClr val="262673"/>
                </a:solidFill>
              </a:rPr>
              <a:t>/2</a:t>
            </a:r>
            <a:r>
              <a:rPr lang="en-US" altLang="ru-RU" sz="1600" b="1">
                <a:solidFill>
                  <a:srgbClr val="262673"/>
                </a:solidFill>
              </a:rPr>
              <a:t>D</a:t>
            </a:r>
            <a:r>
              <a:rPr lang="ru-RU" altLang="ru-RU" sz="1600" b="1">
                <a:solidFill>
                  <a:srgbClr val="262673"/>
                </a:solidFill>
              </a:rPr>
              <a:t>/</a:t>
            </a:r>
            <a:r>
              <a:rPr lang="en-US" altLang="ru-RU" sz="1600" b="1">
                <a:solidFill>
                  <a:srgbClr val="262673"/>
                </a:solidFill>
              </a:rPr>
              <a:t>3D</a:t>
            </a:r>
            <a:endParaRPr lang="ru-RU" altLang="ru-RU" sz="1600" b="1">
              <a:solidFill>
                <a:srgbClr val="262673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262673"/>
                </a:solidFill>
              </a:rPr>
              <a:t>Ввод и редактирование</a:t>
            </a:r>
            <a:r>
              <a:rPr lang="en-US" altLang="ru-RU" sz="1600" b="1">
                <a:solidFill>
                  <a:srgbClr val="262673"/>
                </a:solidFill>
              </a:rPr>
              <a:t> </a:t>
            </a:r>
            <a:r>
              <a:rPr lang="ru-RU" altLang="ru-RU" sz="1600" b="1">
                <a:solidFill>
                  <a:srgbClr val="262673"/>
                </a:solidFill>
              </a:rPr>
              <a:t>векторных данных 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262673"/>
                </a:solidFill>
              </a:rPr>
              <a:t>Картографическая привязка растров и векторов</a:t>
            </a:r>
            <a:r>
              <a:rPr lang="ru-RU" altLang="ru-RU" sz="1600">
                <a:solidFill>
                  <a:srgbClr val="262673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262673"/>
                </a:solidFill>
              </a:rPr>
              <a:t>Пространственный анализ векторов и поверхностей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262673"/>
                </a:solidFill>
              </a:rPr>
              <a:t>Оформление и печать картографических материалов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1453" y="1193800"/>
            <a:ext cx="1928813" cy="5715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3B0E8C"/>
              </a:gs>
              <a:gs pos="79000">
                <a:schemeClr val="accent6">
                  <a:lumMod val="20000"/>
                  <a:lumOff val="80000"/>
                </a:schemeClr>
              </a:gs>
              <a:gs pos="93000">
                <a:schemeClr val="accent3"/>
              </a:gs>
            </a:gsLst>
          </a:gradFill>
          <a:ln w="28575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376239" y="1309688"/>
            <a:ext cx="1928812" cy="571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99"/>
              </a:gs>
              <a:gs pos="100000">
                <a:srgbClr val="008000"/>
              </a:gs>
            </a:gsLst>
            <a:lin ang="5400000" scaled="1"/>
          </a:gradFill>
          <a:ln w="28575" algn="ctr">
            <a:solidFill>
              <a:srgbClr val="FFC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6640516" y="1277938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chemeClr val="bg1"/>
                </a:solidFill>
                <a:latin typeface="Arial Black" pitchFamily="34" charset="0"/>
              </a:rPr>
              <a:t>ArcGIS</a:t>
            </a:r>
            <a:endParaRPr lang="ru-RU" altLang="ru-RU" sz="2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03" name="TextBox 15"/>
          <p:cNvSpPr txBox="1">
            <a:spLocks noChangeArrowheads="1"/>
          </p:cNvSpPr>
          <p:nvPr/>
        </p:nvSpPr>
        <p:spPr bwMode="auto">
          <a:xfrm>
            <a:off x="461963" y="1398588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chemeClr val="bg1"/>
                </a:solidFill>
                <a:latin typeface="Arial Black" pitchFamily="34" charset="0"/>
              </a:rPr>
              <a:t>INTEGRO</a:t>
            </a:r>
            <a:endParaRPr lang="ru-RU" altLang="ru-RU" sz="24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Скругленный прямоугольник 2"/>
          <p:cNvSpPr>
            <a:spLocks noChangeArrowheads="1"/>
          </p:cNvSpPr>
          <p:nvPr/>
        </p:nvSpPr>
        <p:spPr bwMode="auto">
          <a:xfrm>
            <a:off x="287338" y="3698881"/>
            <a:ext cx="8621712" cy="2847975"/>
          </a:xfrm>
          <a:prstGeom prst="roundRect">
            <a:avLst>
              <a:gd name="adj" fmla="val 36667"/>
            </a:avLst>
          </a:prstGeom>
          <a:solidFill>
            <a:schemeClr val="accent5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1174753" y="4097338"/>
            <a:ext cx="7548563" cy="224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5000"/>
              </a:spcBef>
              <a:buFont typeface="Arial" charset="0"/>
              <a:buChar char="•"/>
            </a:pPr>
            <a:r>
              <a:rPr lang="ru-RU" altLang="ru-RU" sz="1300" b="1" dirty="0" smtClean="0">
                <a:solidFill>
                  <a:srgbClr val="008000"/>
                </a:solidFill>
              </a:rPr>
              <a:t>Инструменты </a:t>
            </a:r>
            <a:r>
              <a:rPr lang="ru-RU" altLang="ru-RU" sz="1300" b="1" dirty="0">
                <a:solidFill>
                  <a:srgbClr val="008000"/>
                </a:solidFill>
              </a:rPr>
              <a:t>для подготовки и оформления геологических карт</a:t>
            </a:r>
            <a:r>
              <a:rPr lang="en-US" altLang="ru-RU" sz="1300" b="1" dirty="0">
                <a:solidFill>
                  <a:srgbClr val="008000"/>
                </a:solidFill>
              </a:rPr>
              <a:t/>
            </a:r>
            <a:br>
              <a:rPr lang="en-US" altLang="ru-RU" sz="1300" b="1" dirty="0">
                <a:solidFill>
                  <a:srgbClr val="008000"/>
                </a:solidFill>
              </a:rPr>
            </a:br>
            <a:r>
              <a:rPr lang="ru-RU" altLang="ru-RU" sz="1300" b="1" dirty="0">
                <a:solidFill>
                  <a:srgbClr val="008000"/>
                </a:solidFill>
              </a:rPr>
              <a:t>по требованиям НРС </a:t>
            </a:r>
            <a:r>
              <a:rPr lang="ru-RU" altLang="ru-RU" sz="1300" b="1" dirty="0" err="1">
                <a:solidFill>
                  <a:srgbClr val="008000"/>
                </a:solidFill>
              </a:rPr>
              <a:t>Роснедра</a:t>
            </a:r>
            <a:endParaRPr lang="ru-RU" altLang="ru-RU" sz="1300" b="1" dirty="0">
              <a:solidFill>
                <a:srgbClr val="008000"/>
              </a:solidFill>
            </a:endParaRP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</a:pPr>
            <a:r>
              <a:rPr lang="ru-RU" altLang="ru-RU" sz="1300" b="1" dirty="0">
                <a:solidFill>
                  <a:srgbClr val="008000"/>
                </a:solidFill>
              </a:rPr>
              <a:t>Многооконный интерфейс с синхронизацией изображений по плоскости</a:t>
            </a:r>
            <a:r>
              <a:rPr lang="en-US" altLang="ru-RU" sz="1300" b="1" dirty="0">
                <a:solidFill>
                  <a:srgbClr val="008000"/>
                </a:solidFill>
              </a:rPr>
              <a:t> </a:t>
            </a:r>
            <a:r>
              <a:rPr lang="ru-RU" altLang="ru-RU" sz="1300" b="1" dirty="0">
                <a:solidFill>
                  <a:srgbClr val="008000"/>
                </a:solidFill>
              </a:rPr>
              <a:t>и по глубине</a:t>
            </a: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</a:pPr>
            <a:r>
              <a:rPr lang="ru-RU" altLang="ru-RU" sz="1300" b="1" dirty="0">
                <a:solidFill>
                  <a:srgbClr val="008000"/>
                </a:solidFill>
              </a:rPr>
              <a:t>Расширенный блок решения прогнозно-диагностических задач</a:t>
            </a: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</a:pPr>
            <a:r>
              <a:rPr lang="ru-RU" altLang="ru-RU" sz="1300" b="1" dirty="0" smtClean="0">
                <a:solidFill>
                  <a:srgbClr val="008000"/>
                </a:solidFill>
              </a:rPr>
              <a:t>Аналитический </a:t>
            </a:r>
            <a:r>
              <a:rPr lang="ru-RU" altLang="ru-RU" sz="1300" b="1" dirty="0">
                <a:solidFill>
                  <a:srgbClr val="008000"/>
                </a:solidFill>
              </a:rPr>
              <a:t>аппарат обработки </a:t>
            </a:r>
            <a:r>
              <a:rPr lang="ru-RU" altLang="ru-RU" sz="1300" b="1" dirty="0" err="1">
                <a:solidFill>
                  <a:srgbClr val="008000"/>
                </a:solidFill>
              </a:rPr>
              <a:t>гравимагнитных</a:t>
            </a:r>
            <a:r>
              <a:rPr lang="ru-RU" altLang="ru-RU" sz="1300" b="1" dirty="0">
                <a:solidFill>
                  <a:srgbClr val="008000"/>
                </a:solidFill>
              </a:rPr>
              <a:t> данных </a:t>
            </a: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</a:pPr>
            <a:r>
              <a:rPr lang="ru-RU" altLang="ru-RU" sz="1300" b="1" dirty="0" smtClean="0">
                <a:solidFill>
                  <a:srgbClr val="008000"/>
                </a:solidFill>
              </a:rPr>
              <a:t>Построение </a:t>
            </a:r>
            <a:r>
              <a:rPr lang="ru-RU" altLang="ru-RU" sz="1300" b="1" dirty="0">
                <a:solidFill>
                  <a:srgbClr val="008000"/>
                </a:solidFill>
              </a:rPr>
              <a:t>и обработка объемных моделей (кубов)</a:t>
            </a: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</a:pPr>
            <a:r>
              <a:rPr lang="ru-RU" altLang="ru-RU" sz="1300" b="1" dirty="0">
                <a:solidFill>
                  <a:srgbClr val="008000"/>
                </a:solidFill>
              </a:rPr>
              <a:t>Загрузка специализированных форматов (</a:t>
            </a:r>
            <a:r>
              <a:rPr lang="en-US" altLang="ru-RU" sz="1300" b="1" dirty="0">
                <a:solidFill>
                  <a:srgbClr val="008000"/>
                </a:solidFill>
              </a:rPr>
              <a:t>SEGY, LAS</a:t>
            </a:r>
            <a:r>
              <a:rPr lang="en-US" altLang="ru-RU" sz="1300" b="1" dirty="0" smtClean="0">
                <a:solidFill>
                  <a:srgbClr val="008000"/>
                </a:solidFill>
              </a:rPr>
              <a:t>)</a:t>
            </a:r>
            <a:endParaRPr lang="ru-RU" altLang="ru-RU" sz="1300" b="1" dirty="0" smtClean="0">
              <a:solidFill>
                <a:srgbClr val="008000"/>
              </a:solidFill>
            </a:endParaRP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</a:pPr>
            <a:r>
              <a:rPr lang="ru-RU" altLang="ru-RU" sz="1300" b="1" dirty="0">
                <a:solidFill>
                  <a:srgbClr val="008000"/>
                </a:solidFill>
              </a:rPr>
              <a:t>Работа с данными по </a:t>
            </a:r>
            <a:r>
              <a:rPr lang="ru-RU" altLang="ru-RU" sz="1300" b="1" dirty="0" smtClean="0">
                <a:solidFill>
                  <a:srgbClr val="008000"/>
                </a:solidFill>
              </a:rPr>
              <a:t>скважинам</a:t>
            </a: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</a:pPr>
            <a:r>
              <a:rPr lang="ru-RU" altLang="ru-RU" sz="1300" b="1" dirty="0">
                <a:solidFill>
                  <a:srgbClr val="008000"/>
                </a:solidFill>
              </a:rPr>
              <a:t>Построение объемных моделей  по комплексу геолого-геофизических данных</a:t>
            </a:r>
          </a:p>
        </p:txBody>
      </p:sp>
      <p:sp>
        <p:nvSpPr>
          <p:cNvPr id="16" name="Капля 15"/>
          <p:cNvSpPr>
            <a:spLocks/>
          </p:cNvSpPr>
          <p:nvPr/>
        </p:nvSpPr>
        <p:spPr bwMode="auto">
          <a:xfrm rot="5400000" flipH="1">
            <a:off x="932659" y="3228182"/>
            <a:ext cx="709613" cy="628650"/>
          </a:xfrm>
          <a:custGeom>
            <a:avLst/>
            <a:gdLst>
              <a:gd name="T0" fmla="*/ 0 w 971550"/>
              <a:gd name="T1" fmla="*/ 466725 h 933450"/>
              <a:gd name="T2" fmla="*/ 485775 w 971550"/>
              <a:gd name="T3" fmla="*/ 0 h 933450"/>
              <a:gd name="T4" fmla="*/ 971550 w 971550"/>
              <a:gd name="T5" fmla="*/ 0 h 933450"/>
              <a:gd name="T6" fmla="*/ 971550 w 971550"/>
              <a:gd name="T7" fmla="*/ 466725 h 933450"/>
              <a:gd name="T8" fmla="*/ 485775 w 971550"/>
              <a:gd name="T9" fmla="*/ 933450 h 933450"/>
              <a:gd name="T10" fmla="*/ 0 w 971550"/>
              <a:gd name="T11" fmla="*/ 466725 h 9334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1550" h="933450">
                <a:moveTo>
                  <a:pt x="0" y="466725"/>
                </a:moveTo>
                <a:cubicBezTo>
                  <a:pt x="0" y="208960"/>
                  <a:pt x="217489" y="0"/>
                  <a:pt x="485775" y="0"/>
                </a:cubicBezTo>
                <a:lnTo>
                  <a:pt x="971550" y="0"/>
                </a:lnTo>
                <a:lnTo>
                  <a:pt x="971550" y="466725"/>
                </a:lnTo>
                <a:cubicBezTo>
                  <a:pt x="971550" y="724490"/>
                  <a:pt x="754061" y="933450"/>
                  <a:pt x="485775" y="933450"/>
                </a:cubicBezTo>
                <a:cubicBezTo>
                  <a:pt x="217489" y="933450"/>
                  <a:pt x="0" y="724490"/>
                  <a:pt x="0" y="466725"/>
                </a:cubicBez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Крест 16"/>
          <p:cNvSpPr>
            <a:spLocks noChangeArrowheads="1"/>
          </p:cNvSpPr>
          <p:nvPr/>
        </p:nvSpPr>
        <p:spPr bwMode="auto">
          <a:xfrm flipH="1">
            <a:off x="1052513" y="3294067"/>
            <a:ext cx="468312" cy="473075"/>
          </a:xfrm>
          <a:prstGeom prst="plus">
            <a:avLst>
              <a:gd name="adj" fmla="val 38579"/>
            </a:avLst>
          </a:prstGeom>
          <a:solidFill>
            <a:srgbClr val="0080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2382841" y="1873250"/>
            <a:ext cx="179387" cy="179388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8000"/>
              </a:gs>
            </a:gsLst>
            <a:lin ang="5400000" scaled="1"/>
          </a:gradFill>
          <a:ln w="28575" algn="ctr">
            <a:solidFill>
              <a:srgbClr val="FFC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2166941" y="2168525"/>
            <a:ext cx="179387" cy="179388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8000"/>
              </a:gs>
            </a:gsLst>
            <a:lin ang="5400000" scaled="1"/>
          </a:gradFill>
          <a:ln w="28575" algn="ctr">
            <a:solidFill>
              <a:srgbClr val="FFC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1906591" y="2471744"/>
            <a:ext cx="179387" cy="179387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8000"/>
              </a:gs>
            </a:gsLst>
            <a:lin ang="5400000" scaled="1"/>
          </a:gradFill>
          <a:ln w="28575" algn="ctr">
            <a:solidFill>
              <a:srgbClr val="FFC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1698625" y="2781300"/>
            <a:ext cx="179388" cy="179388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8000"/>
              </a:gs>
            </a:gsLst>
            <a:lin ang="5400000" scaled="1"/>
          </a:gradFill>
          <a:ln w="28575" algn="ctr">
            <a:solidFill>
              <a:srgbClr val="FFC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1517650" y="3054350"/>
            <a:ext cx="179388" cy="179388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008000"/>
              </a:gs>
            </a:gsLst>
            <a:lin ang="5400000" scaled="1"/>
          </a:gradFill>
          <a:ln w="28575" algn="ctr">
            <a:solidFill>
              <a:srgbClr val="FFC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13" name="Oval 23"/>
          <p:cNvSpPr>
            <a:spLocks noChangeArrowheads="1"/>
          </p:cNvSpPr>
          <p:nvPr/>
        </p:nvSpPr>
        <p:spPr bwMode="auto">
          <a:xfrm>
            <a:off x="6567491" y="1844675"/>
            <a:ext cx="179387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487E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4" name="Oval 24"/>
          <p:cNvSpPr>
            <a:spLocks noChangeArrowheads="1"/>
          </p:cNvSpPr>
          <p:nvPr/>
        </p:nvSpPr>
        <p:spPr bwMode="auto">
          <a:xfrm>
            <a:off x="6883400" y="2125669"/>
            <a:ext cx="179388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487E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5" name="Oval 25"/>
          <p:cNvSpPr>
            <a:spLocks noChangeArrowheads="1"/>
          </p:cNvSpPr>
          <p:nvPr/>
        </p:nvSpPr>
        <p:spPr bwMode="auto">
          <a:xfrm>
            <a:off x="7142166" y="2408244"/>
            <a:ext cx="179387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487E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6" name="Oval 26"/>
          <p:cNvSpPr>
            <a:spLocks noChangeArrowheads="1"/>
          </p:cNvSpPr>
          <p:nvPr/>
        </p:nvSpPr>
        <p:spPr bwMode="auto">
          <a:xfrm>
            <a:off x="7366000" y="2716219"/>
            <a:ext cx="179388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487E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7" name="Oval 27"/>
          <p:cNvSpPr>
            <a:spLocks noChangeArrowheads="1"/>
          </p:cNvSpPr>
          <p:nvPr/>
        </p:nvSpPr>
        <p:spPr bwMode="auto">
          <a:xfrm>
            <a:off x="7602541" y="3032125"/>
            <a:ext cx="179387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487E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8" name="Oval 28"/>
          <p:cNvSpPr>
            <a:spLocks noChangeArrowheads="1"/>
          </p:cNvSpPr>
          <p:nvPr/>
        </p:nvSpPr>
        <p:spPr bwMode="auto">
          <a:xfrm>
            <a:off x="1188577" y="4143842"/>
            <a:ext cx="179388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9" name="Oval 29"/>
          <p:cNvSpPr>
            <a:spLocks noChangeArrowheads="1"/>
          </p:cNvSpPr>
          <p:nvPr/>
        </p:nvSpPr>
        <p:spPr bwMode="auto">
          <a:xfrm>
            <a:off x="1173830" y="4587747"/>
            <a:ext cx="179387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20" name="Oval 30"/>
          <p:cNvSpPr>
            <a:spLocks noChangeArrowheads="1"/>
          </p:cNvSpPr>
          <p:nvPr/>
        </p:nvSpPr>
        <p:spPr bwMode="auto">
          <a:xfrm>
            <a:off x="1176005" y="4844486"/>
            <a:ext cx="179388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21" name="Oval 31"/>
          <p:cNvSpPr>
            <a:spLocks noChangeArrowheads="1"/>
          </p:cNvSpPr>
          <p:nvPr/>
        </p:nvSpPr>
        <p:spPr bwMode="auto">
          <a:xfrm>
            <a:off x="1182691" y="5084769"/>
            <a:ext cx="179387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22" name="Oval 32"/>
          <p:cNvSpPr>
            <a:spLocks noChangeArrowheads="1"/>
          </p:cNvSpPr>
          <p:nvPr/>
        </p:nvSpPr>
        <p:spPr bwMode="auto">
          <a:xfrm>
            <a:off x="1189041" y="5329244"/>
            <a:ext cx="179387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23" name="Oval 33"/>
          <p:cNvSpPr>
            <a:spLocks noChangeArrowheads="1"/>
          </p:cNvSpPr>
          <p:nvPr/>
        </p:nvSpPr>
        <p:spPr bwMode="auto">
          <a:xfrm>
            <a:off x="1211266" y="5595944"/>
            <a:ext cx="179387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24" name="Oval 34"/>
          <p:cNvSpPr>
            <a:spLocks noChangeArrowheads="1"/>
          </p:cNvSpPr>
          <p:nvPr/>
        </p:nvSpPr>
        <p:spPr bwMode="auto">
          <a:xfrm>
            <a:off x="1204916" y="5868994"/>
            <a:ext cx="179387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25" name="Oval 35"/>
          <p:cNvSpPr>
            <a:spLocks noChangeArrowheads="1"/>
          </p:cNvSpPr>
          <p:nvPr/>
        </p:nvSpPr>
        <p:spPr bwMode="auto">
          <a:xfrm>
            <a:off x="1219200" y="6113469"/>
            <a:ext cx="179388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lin ang="5400000" scaled="1"/>
          </a:gra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26" name="Text Box 2"/>
          <p:cNvSpPr txBox="1">
            <a:spLocks noChangeArrowheads="1"/>
          </p:cNvSpPr>
          <p:nvPr/>
        </p:nvSpPr>
        <p:spPr bwMode="auto">
          <a:xfrm>
            <a:off x="410085" y="150066"/>
            <a:ext cx="8280400" cy="707886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262673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ru-RU" dirty="0"/>
              <a:t> </a:t>
            </a:r>
            <a:r>
              <a:rPr lang="ru-RU" altLang="ru-RU" dirty="0"/>
              <a:t>Возможности ГИС </a:t>
            </a:r>
            <a:r>
              <a:rPr lang="en-US" altLang="ru-RU" dirty="0"/>
              <a:t>INTEGRO</a:t>
            </a:r>
          </a:p>
          <a:p>
            <a:r>
              <a:rPr lang="ru-RU" altLang="ru-RU" dirty="0"/>
              <a:t>для решения геолого-геофизических задач </a:t>
            </a:r>
          </a:p>
        </p:txBody>
      </p:sp>
      <p:sp>
        <p:nvSpPr>
          <p:cNvPr id="4127" name="Text Box 37"/>
          <p:cNvSpPr txBox="1">
            <a:spLocks noChangeArrowheads="1"/>
          </p:cNvSpPr>
          <p:nvPr/>
        </p:nvSpPr>
        <p:spPr bwMode="auto">
          <a:xfrm>
            <a:off x="2746377" y="3765550"/>
            <a:ext cx="2883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rgbClr val="008000"/>
                </a:solidFill>
              </a:rPr>
              <a:t>Тематическая обработка</a:t>
            </a:r>
          </a:p>
        </p:txBody>
      </p:sp>
      <p:sp>
        <p:nvSpPr>
          <p:cNvPr id="4128" name="Text Box 38"/>
          <p:cNvSpPr txBox="1">
            <a:spLocks noChangeArrowheads="1"/>
          </p:cNvSpPr>
          <p:nvPr/>
        </p:nvSpPr>
        <p:spPr bwMode="auto">
          <a:xfrm>
            <a:off x="3068638" y="1398588"/>
            <a:ext cx="2727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i="1">
                <a:solidFill>
                  <a:schemeClr val="accent2"/>
                </a:solidFill>
              </a:rPr>
              <a:t>Цифровая картография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2350" y="6340260"/>
            <a:ext cx="464344" cy="476250"/>
          </a:xfrm>
        </p:spPr>
        <p:txBody>
          <a:bodyPr/>
          <a:lstStyle/>
          <a:p>
            <a:pPr>
              <a:defRPr/>
            </a:pPr>
            <a:fld id="{32925875-6219-4196-9E7A-E84C4AACECA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8400" y="1176338"/>
            <a:ext cx="7177088" cy="5232400"/>
          </a:xfrm>
          <a:prstGeom prst="rect">
            <a:avLst/>
          </a:prstGeom>
          <a:solidFill>
            <a:srgbClr val="FAF4DA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1339850" y="1398588"/>
            <a:ext cx="698500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/>
              <a:t>Стандартные форматы векторных и растровых данных, а также поддержка специализированных отраслевых стандартов и форматов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/>
              <a:t>Наличие интерфейсов с распространенными ГИСами (</a:t>
            </a:r>
            <a:r>
              <a:rPr lang="en-US" altLang="ru-RU"/>
              <a:t>ArcGIS, </a:t>
            </a:r>
            <a:r>
              <a:rPr lang="ru-RU" altLang="ru-RU"/>
              <a:t>M</a:t>
            </a:r>
            <a:r>
              <a:rPr lang="en-US" altLang="ru-RU"/>
              <a:t>apInfo, </a:t>
            </a:r>
            <a:r>
              <a:rPr lang="ru-RU" altLang="ru-RU"/>
              <a:t>ГИС Панорама)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/>
              <a:t>Полный набор необходимых инструментов для картографических работ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/>
              <a:t>Возможность выполнения картографических и аналитических работ внутри одной платформы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/>
              <a:t>Тематические модули, ориентированные на задачи обработки и анализа геолого-геофизических данных</a:t>
            </a:r>
            <a:endParaRPr lang="en-US" altLang="ru-RU"/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/>
              <a:t>Многооконный интерфейс с синхронизацией 1</a:t>
            </a:r>
            <a:r>
              <a:rPr lang="en-US" altLang="ru-RU"/>
              <a:t>D/2D/3D </a:t>
            </a:r>
            <a:r>
              <a:rPr lang="ru-RU" altLang="ru-RU"/>
              <a:t>данных в одном ГИС-проекте, наличие 64-разрядной версии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ru-RU" altLang="ru-RU"/>
              <a:t>Простота установки, служба поддержки пользователей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8156" y="114300"/>
            <a:ext cx="8167687" cy="647700"/>
          </a:xfrm>
          <a:prstGeom prst="roundRect">
            <a:avLst>
              <a:gd name="adj" fmla="val 10215"/>
            </a:avLst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39647F"/>
                </a:solidFill>
              </a:rPr>
              <a:t>Основные преимущества ГИС INTEGRO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5842" y="6381750"/>
            <a:ext cx="451645" cy="476250"/>
          </a:xfrm>
        </p:spPr>
        <p:txBody>
          <a:bodyPr/>
          <a:lstStyle/>
          <a:p>
            <a:pPr>
              <a:defRPr/>
            </a:pPr>
            <a:fld id="{873AF75A-2D5A-4CCA-9B93-4684017186D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6297" y="131946"/>
            <a:ext cx="5932487" cy="1366837"/>
          </a:xfrm>
          <a:prstGeom prst="roundRect">
            <a:avLst>
              <a:gd name="adj" fmla="val 10215"/>
            </a:avLst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46076" y="381006"/>
            <a:ext cx="5672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 dirty="0">
                <a:solidFill>
                  <a:srgbClr val="81013B"/>
                </a:solidFill>
                <a:latin typeface="Arial" pitchFamily="34" charset="0"/>
                <a:cs typeface="Arial" pitchFamily="34" charset="0"/>
              </a:rPr>
              <a:t>Функциональные возможности ГИС INTEGRO</a:t>
            </a:r>
            <a:br>
              <a:rPr lang="ru-RU" b="1" dirty="0">
                <a:solidFill>
                  <a:srgbClr val="81013B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81013B"/>
                </a:solidFill>
                <a:latin typeface="Arial" pitchFamily="34" charset="0"/>
                <a:cs typeface="Arial" pitchFamily="34" charset="0"/>
              </a:rPr>
              <a:t>для решения прикладных геологических задач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451" y="1750094"/>
            <a:ext cx="8763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altLang="ru-RU" sz="1600" u="sng" dirty="0">
                <a:solidFill>
                  <a:srgbClr val="2D2D8A"/>
                </a:solidFill>
              </a:rPr>
              <a:t>Подготовка информационной базы для геолого-геофизических исследований: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altLang="ru-RU" sz="1600" dirty="0"/>
              <a:t>оцифровка и координатная привязка карт, разрезов, каротажных диаграмм и др.;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altLang="ru-RU" sz="1600" dirty="0"/>
              <a:t>создание цифровых моделей рельефа, подключение и обработка спектрозональных </a:t>
            </a:r>
            <a:r>
              <a:rPr lang="ru-RU" altLang="ru-RU" sz="1600" dirty="0" err="1"/>
              <a:t>космоснимков</a:t>
            </a:r>
            <a:endParaRPr lang="ru-RU" altLang="ru-RU" sz="16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ru-RU" altLang="ru-RU" sz="1600" dirty="0"/>
              <a:t>создание увязанных массивов данных для обработки и интерпретации (карт, профилей, скважин, 2</a:t>
            </a:r>
            <a:r>
              <a:rPr lang="en-US" altLang="ru-RU" sz="1600" dirty="0"/>
              <a:t>D</a:t>
            </a:r>
            <a:r>
              <a:rPr lang="ru-RU" altLang="ru-RU" sz="1600" dirty="0"/>
              <a:t>/3</a:t>
            </a:r>
            <a:r>
              <a:rPr lang="en-US" altLang="ru-RU" sz="1600" dirty="0"/>
              <a:t>D</a:t>
            </a:r>
            <a:r>
              <a:rPr lang="ru-RU" altLang="ru-RU" sz="1600" dirty="0"/>
              <a:t> моделей и др.)</a:t>
            </a:r>
            <a:endParaRPr lang="en-US" altLang="ru-RU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altLang="ru-RU" sz="1600" u="sng" dirty="0">
                <a:solidFill>
                  <a:srgbClr val="2D2D8A"/>
                </a:solidFill>
              </a:rPr>
              <a:t>Обработка 2</a:t>
            </a:r>
            <a:r>
              <a:rPr lang="en-US" altLang="ru-RU" sz="1600" u="sng" dirty="0">
                <a:solidFill>
                  <a:srgbClr val="2D2D8A"/>
                </a:solidFill>
              </a:rPr>
              <a:t>D/3D </a:t>
            </a:r>
            <a:r>
              <a:rPr lang="ru-RU" altLang="ru-RU" sz="1600" u="sng" dirty="0">
                <a:solidFill>
                  <a:srgbClr val="2D2D8A"/>
                </a:solidFill>
              </a:rPr>
              <a:t>массивов геолого-геофизических данных: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altLang="ru-RU" sz="1600" dirty="0"/>
              <a:t>аналитическая обработка </a:t>
            </a:r>
            <a:r>
              <a:rPr lang="ru-RU" altLang="ru-RU" sz="1600" dirty="0" err="1"/>
              <a:t>гравимагнитных</a:t>
            </a:r>
            <a:r>
              <a:rPr lang="ru-RU" altLang="ru-RU" sz="1600" dirty="0"/>
              <a:t> полей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altLang="ru-RU" sz="1600" dirty="0"/>
              <a:t>решение прямых и обратных задач геофизики на разрезе, в плоскости и в 3</a:t>
            </a:r>
            <a:r>
              <a:rPr lang="en-US" altLang="ru-RU" sz="1600" dirty="0"/>
              <a:t>D</a:t>
            </a:r>
            <a:endParaRPr lang="ru-RU" altLang="ru-RU" sz="16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ru-RU" altLang="ru-RU" sz="1600" dirty="0" smtClean="0"/>
              <a:t>анализ </a:t>
            </a:r>
            <a:r>
              <a:rPr lang="ru-RU" altLang="ru-RU" sz="1600" dirty="0"/>
              <a:t>данных </a:t>
            </a:r>
            <a:r>
              <a:rPr lang="ru-RU" altLang="ru-RU" sz="1600" dirty="0" smtClean="0"/>
              <a:t>бурения, геологических карт и схем, </a:t>
            </a:r>
            <a:r>
              <a:rPr lang="ru-RU" altLang="ru-RU" sz="1600" dirty="0"/>
              <a:t>сейсморазведки, </a:t>
            </a:r>
            <a:r>
              <a:rPr lang="ru-RU" altLang="ru-RU" sz="1600" dirty="0" smtClean="0"/>
              <a:t>электроразведки и потенциальных </a:t>
            </a:r>
            <a:r>
              <a:rPr lang="ru-RU" altLang="ru-RU" sz="1600" dirty="0"/>
              <a:t>полей для создание </a:t>
            </a:r>
            <a:r>
              <a:rPr lang="ru-RU" altLang="ru-RU" sz="1600" dirty="0" smtClean="0"/>
              <a:t>3</a:t>
            </a:r>
            <a:r>
              <a:rPr lang="en-US" altLang="ru-RU" sz="1600" dirty="0"/>
              <a:t>D </a:t>
            </a:r>
            <a:r>
              <a:rPr lang="ru-RU" altLang="ru-RU" sz="1600" dirty="0"/>
              <a:t>геологических моделей по комплексу геолого-геофизических данных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altLang="ru-RU" sz="1600" u="sng" dirty="0">
                <a:solidFill>
                  <a:srgbClr val="2D2D8A"/>
                </a:solidFill>
              </a:rPr>
              <a:t>Прогноз </a:t>
            </a:r>
            <a:r>
              <a:rPr lang="ru-RU" altLang="ru-RU" sz="1600" u="sng" dirty="0" err="1">
                <a:solidFill>
                  <a:srgbClr val="2D2D8A"/>
                </a:solidFill>
              </a:rPr>
              <a:t>нефтегазоносности</a:t>
            </a:r>
            <a:r>
              <a:rPr lang="ru-RU" altLang="ru-RU" sz="1600" u="sng" dirty="0" smtClean="0">
                <a:solidFill>
                  <a:srgbClr val="2D2D8A"/>
                </a:solidFill>
              </a:rPr>
              <a:t>:</a:t>
            </a:r>
            <a:endParaRPr lang="ru-RU" altLang="ru-RU" sz="16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ru-RU" altLang="ru-RU" sz="1600" dirty="0"/>
              <a:t>прогнозно-диагностические исследования: региональный прогноз </a:t>
            </a:r>
            <a:r>
              <a:rPr lang="ru-RU" altLang="ru-RU" sz="1600" dirty="0" err="1"/>
              <a:t>нефтегазоперспективности</a:t>
            </a:r>
            <a:r>
              <a:rPr lang="ru-RU" altLang="ru-RU" sz="1600" dirty="0"/>
              <a:t>, выделение перспективных территорий и пр.;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altLang="ru-RU" sz="1600" u="sng" dirty="0">
                <a:solidFill>
                  <a:srgbClr val="2D2D8A"/>
                </a:solidFill>
              </a:rPr>
              <a:t>Интернет-публикация, оформление и печать материалов: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</a:rPr>
              <a:t>печать широкоформатных картографических материалов</a:t>
            </a:r>
            <a:endParaRPr lang="ru-RU" altLang="ru-RU" b="1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</a:rPr>
              <a:t>публикация веб-сервисов и подключение к опубликованным </a:t>
            </a:r>
            <a:r>
              <a:rPr lang="ru-RU" altLang="ru-RU" sz="1600" dirty="0" err="1">
                <a:solidFill>
                  <a:srgbClr val="000000"/>
                </a:solidFill>
              </a:rPr>
              <a:t>интернет-ресурсам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</a:rPr>
              <a:t>подготовка </a:t>
            </a:r>
            <a:r>
              <a:rPr lang="ru-RU" altLang="ru-RU" sz="1600" dirty="0"/>
              <a:t>пакетов данных для Федерального Агентства по недропользованию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32925875-6219-4196-9E7A-E84C4AACECA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16693"/>
            <a:ext cx="33686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5576888" y="1393825"/>
            <a:ext cx="3409950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None/>
            </a:pPr>
            <a:r>
              <a:rPr lang="ru-RU" altLang="ru-RU" sz="1400" b="1" dirty="0" smtClean="0"/>
              <a:t>Векторные </a:t>
            </a:r>
            <a:r>
              <a:rPr lang="ru-RU" altLang="ru-RU" sz="1400" b="1" dirty="0"/>
              <a:t>форматы: </a:t>
            </a:r>
            <a:endParaRPr lang="ru-RU" altLang="ru-RU" sz="1400" u="sng" dirty="0"/>
          </a:p>
          <a:p>
            <a:pPr marL="285750" indent="-285750" eaLnBrk="1" hangingPunct="1">
              <a:spcBef>
                <a:spcPct val="25000"/>
              </a:spcBef>
              <a:buFont typeface="Wingdings" pitchFamily="2" charset="2"/>
              <a:buChar char="§"/>
            </a:pPr>
            <a:r>
              <a:rPr lang="ru-RU" altLang="ru-RU" sz="1400" u="sng" dirty="0"/>
              <a:t>рабочий формат – </a:t>
            </a:r>
            <a:r>
              <a:rPr lang="en-US" altLang="ru-RU" sz="1400" u="sng" dirty="0" err="1"/>
              <a:t>shp</a:t>
            </a:r>
            <a:r>
              <a:rPr lang="ru-RU" altLang="ru-RU" sz="1400" u="sng" dirty="0"/>
              <a:t> E</a:t>
            </a:r>
            <a:r>
              <a:rPr lang="en-US" altLang="ru-RU" sz="1400" u="sng" dirty="0"/>
              <a:t>SRI</a:t>
            </a:r>
            <a:endParaRPr lang="ru-RU" altLang="ru-RU" sz="1400" dirty="0"/>
          </a:p>
          <a:p>
            <a:pPr marL="285750" indent="-285750" eaLnBrk="1" hangingPunct="1">
              <a:spcBef>
                <a:spcPct val="25000"/>
              </a:spcBef>
              <a:buFont typeface="Wingdings" pitchFamily="2" charset="2"/>
              <a:buChar char="§"/>
            </a:pPr>
            <a:r>
              <a:rPr lang="ru-RU" altLang="ru-RU" sz="1400" dirty="0"/>
              <a:t>чтение - </a:t>
            </a:r>
            <a:r>
              <a:rPr lang="en-US" altLang="ru-RU" sz="1400" dirty="0" err="1"/>
              <a:t>sxf</a:t>
            </a:r>
            <a:r>
              <a:rPr lang="ru-RU" altLang="ru-RU" sz="1400" dirty="0"/>
              <a:t>, </a:t>
            </a:r>
            <a:r>
              <a:rPr lang="en-US" altLang="ru-RU" sz="1400" dirty="0" err="1"/>
              <a:t>dxf</a:t>
            </a:r>
            <a:r>
              <a:rPr lang="ru-RU" altLang="ru-RU" sz="1400" dirty="0"/>
              <a:t>, </a:t>
            </a:r>
            <a:r>
              <a:rPr lang="en-US" altLang="ru-RU" sz="1400" dirty="0"/>
              <a:t>e</a:t>
            </a:r>
            <a:r>
              <a:rPr lang="ru-RU" altLang="ru-RU" sz="1400" dirty="0"/>
              <a:t>00, </a:t>
            </a:r>
            <a:r>
              <a:rPr lang="en-US" altLang="ru-RU" sz="1400" dirty="0"/>
              <a:t>gen</a:t>
            </a:r>
            <a:r>
              <a:rPr lang="ru-RU" altLang="ru-RU" sz="1400" dirty="0"/>
              <a:t>, </a:t>
            </a:r>
            <a:r>
              <a:rPr lang="en-US" altLang="ru-RU" sz="1400" dirty="0" err="1"/>
              <a:t>json</a:t>
            </a:r>
            <a:r>
              <a:rPr lang="ru-RU" altLang="ru-RU" sz="1400" dirty="0"/>
              <a:t>, </a:t>
            </a:r>
            <a:r>
              <a:rPr lang="en-US" altLang="ru-RU" sz="1400" dirty="0" err="1"/>
              <a:t>geojson</a:t>
            </a:r>
            <a:r>
              <a:rPr lang="ru-RU" altLang="ru-RU" sz="1400" dirty="0"/>
              <a:t>, </a:t>
            </a:r>
            <a:r>
              <a:rPr lang="en-US" altLang="ru-RU" sz="1400" dirty="0" err="1"/>
              <a:t>gpx</a:t>
            </a:r>
            <a:r>
              <a:rPr lang="ru-RU" altLang="ru-RU" sz="1400" dirty="0"/>
              <a:t>, </a:t>
            </a:r>
            <a:r>
              <a:rPr lang="en-US" altLang="ru-RU" sz="1400" dirty="0" err="1"/>
              <a:t>gml</a:t>
            </a:r>
            <a:r>
              <a:rPr lang="ru-RU" altLang="ru-RU" sz="1400" dirty="0"/>
              <a:t>, </a:t>
            </a:r>
            <a:r>
              <a:rPr lang="en-US" altLang="ru-RU" sz="1400" dirty="0" err="1"/>
              <a:t>kml</a:t>
            </a:r>
            <a:r>
              <a:rPr lang="ru-RU" altLang="ru-RU" sz="1400" dirty="0"/>
              <a:t>, </a:t>
            </a:r>
            <a:r>
              <a:rPr lang="en-US" altLang="ru-RU" sz="1400" dirty="0" err="1"/>
              <a:t>mif</a:t>
            </a:r>
            <a:r>
              <a:rPr lang="ru-RU" altLang="ru-RU" sz="1400" dirty="0"/>
              <a:t>, </a:t>
            </a:r>
            <a:r>
              <a:rPr lang="en-US" altLang="ru-RU" sz="1400" dirty="0"/>
              <a:t>tab</a:t>
            </a:r>
            <a:r>
              <a:rPr lang="ru-RU" altLang="ru-RU" sz="1400" dirty="0"/>
              <a:t>, </a:t>
            </a:r>
            <a:r>
              <a:rPr lang="en-US" altLang="ru-RU" sz="1400" dirty="0" err="1"/>
              <a:t>sp</a:t>
            </a:r>
            <a:r>
              <a:rPr lang="ru-RU" altLang="ru-RU" sz="1400" dirty="0"/>
              <a:t>1, </a:t>
            </a:r>
            <a:r>
              <a:rPr lang="en-US" altLang="ru-RU" sz="1400" dirty="0" err="1"/>
              <a:t>uko</a:t>
            </a:r>
            <a:r>
              <a:rPr lang="ru-RU" altLang="ru-RU" sz="1400" dirty="0"/>
              <a:t>, </a:t>
            </a:r>
            <a:r>
              <a:rPr lang="en-US" altLang="ru-RU" sz="1400" dirty="0" err="1"/>
              <a:t>ukooa</a:t>
            </a:r>
            <a:endParaRPr lang="ru-RU" altLang="ru-RU" sz="1400" b="1" dirty="0"/>
          </a:p>
          <a:p>
            <a:pPr eaLnBrk="1" hangingPunct="1">
              <a:spcBef>
                <a:spcPct val="25000"/>
              </a:spcBef>
              <a:buNone/>
            </a:pPr>
            <a:r>
              <a:rPr lang="ru-RU" altLang="ru-RU" sz="1400" b="1" dirty="0" smtClean="0"/>
              <a:t>Базы </a:t>
            </a:r>
            <a:r>
              <a:rPr lang="ru-RU" altLang="ru-RU" sz="1400" b="1" dirty="0" err="1"/>
              <a:t>геоданных</a:t>
            </a:r>
            <a:r>
              <a:rPr lang="ru-RU" altLang="ru-RU" sz="1400" b="1" dirty="0"/>
              <a:t> (чтение):</a:t>
            </a:r>
            <a:r>
              <a:rPr lang="ru-RU" altLang="ru-RU" sz="1400" dirty="0"/>
              <a:t> </a:t>
            </a:r>
            <a:r>
              <a:rPr lang="en-US" altLang="ru-RU" sz="1400" dirty="0" err="1"/>
              <a:t>PosgreSQL</a:t>
            </a:r>
            <a:r>
              <a:rPr lang="ru-RU" altLang="ru-RU" sz="1400" dirty="0"/>
              <a:t>, </a:t>
            </a:r>
            <a:r>
              <a:rPr lang="en-US" altLang="ru-RU" sz="1400" dirty="0"/>
              <a:t>GDB ESRI</a:t>
            </a:r>
            <a:endParaRPr lang="ru-RU" altLang="ru-RU" sz="1400" b="1" dirty="0"/>
          </a:p>
          <a:p>
            <a:pPr eaLnBrk="1" hangingPunct="1">
              <a:spcBef>
                <a:spcPct val="25000"/>
              </a:spcBef>
              <a:buNone/>
            </a:pPr>
            <a:r>
              <a:rPr lang="ru-RU" altLang="ru-RU" sz="1400" b="1" dirty="0" smtClean="0"/>
              <a:t>Растровые</a:t>
            </a:r>
            <a:r>
              <a:rPr lang="ru-RU" altLang="ru-RU" sz="1400" b="1" dirty="0"/>
              <a:t>:</a:t>
            </a:r>
            <a:r>
              <a:rPr lang="ru-RU" altLang="ru-RU" sz="1400" dirty="0"/>
              <a:t> </a:t>
            </a:r>
            <a:r>
              <a:rPr lang="en-US" altLang="ru-RU" sz="1400" dirty="0"/>
              <a:t>tiff</a:t>
            </a:r>
            <a:r>
              <a:rPr lang="ru-RU" altLang="ru-RU" sz="1400" dirty="0"/>
              <a:t>, </a:t>
            </a:r>
            <a:r>
              <a:rPr lang="en-US" altLang="ru-RU" sz="1400" dirty="0"/>
              <a:t>gif</a:t>
            </a:r>
            <a:r>
              <a:rPr lang="ru-RU" altLang="ru-RU" sz="1400" dirty="0"/>
              <a:t>, </a:t>
            </a:r>
            <a:r>
              <a:rPr lang="en-US" altLang="ru-RU" sz="1400" dirty="0"/>
              <a:t>jpeg</a:t>
            </a:r>
            <a:r>
              <a:rPr lang="ru-RU" altLang="ru-RU" sz="1400" dirty="0"/>
              <a:t>, </a:t>
            </a:r>
            <a:r>
              <a:rPr lang="en-US" altLang="ru-RU" sz="1400" dirty="0" err="1"/>
              <a:t>png</a:t>
            </a:r>
            <a:r>
              <a:rPr lang="ru-RU" altLang="ru-RU" sz="1400" dirty="0"/>
              <a:t>, </a:t>
            </a:r>
            <a:r>
              <a:rPr lang="en-US" altLang="ru-RU" sz="1400" dirty="0"/>
              <a:t>bmp</a:t>
            </a:r>
            <a:endParaRPr lang="ru-RU" altLang="ru-RU" sz="1400" b="1" dirty="0"/>
          </a:p>
          <a:p>
            <a:pPr eaLnBrk="1" hangingPunct="1">
              <a:spcBef>
                <a:spcPct val="25000"/>
              </a:spcBef>
              <a:buNone/>
            </a:pPr>
            <a:r>
              <a:rPr lang="en-US" altLang="ru-RU" sz="1400" b="1" dirty="0"/>
              <a:t> </a:t>
            </a:r>
            <a:r>
              <a:rPr lang="ru-RU" altLang="ru-RU" sz="1400" b="1" dirty="0"/>
              <a:t>Сеточные (</a:t>
            </a:r>
            <a:r>
              <a:rPr lang="ru-RU" altLang="ru-RU" sz="1400" b="1" dirty="0" err="1"/>
              <a:t>гриды</a:t>
            </a:r>
            <a:r>
              <a:rPr lang="ru-RU" altLang="ru-RU" sz="1400" b="1" dirty="0"/>
              <a:t>):</a:t>
            </a:r>
            <a:endParaRPr lang="ru-RU" altLang="ru-RU" sz="1400" dirty="0"/>
          </a:p>
          <a:p>
            <a:pPr marL="285750" indent="-285750" eaLnBrk="1" hangingPunct="1">
              <a:spcBef>
                <a:spcPct val="25000"/>
              </a:spcBef>
              <a:buFont typeface="Wingdings" pitchFamily="2" charset="2"/>
              <a:buChar char="§"/>
            </a:pPr>
            <a:r>
              <a:rPr lang="ru-RU" altLang="ru-RU" sz="1400" u="sng" dirty="0"/>
              <a:t>рабочий формат - </a:t>
            </a:r>
            <a:r>
              <a:rPr lang="en-US" altLang="ru-RU" sz="1400" u="sng" dirty="0" err="1"/>
              <a:t>pgrid</a:t>
            </a:r>
            <a:endParaRPr lang="ru-RU" altLang="ru-RU" sz="1400" u="sng" dirty="0"/>
          </a:p>
          <a:p>
            <a:pPr marL="285750" indent="-285750" eaLnBrk="1" hangingPunct="1">
              <a:spcBef>
                <a:spcPct val="25000"/>
              </a:spcBef>
              <a:buFont typeface="Wingdings" pitchFamily="2" charset="2"/>
              <a:buChar char="§"/>
            </a:pPr>
            <a:r>
              <a:rPr lang="ru-RU" altLang="ru-RU" sz="1400" dirty="0"/>
              <a:t>чтение - </a:t>
            </a:r>
            <a:r>
              <a:rPr lang="en-US" altLang="ru-RU" sz="1400" dirty="0" err="1"/>
              <a:t>asc</a:t>
            </a:r>
            <a:r>
              <a:rPr lang="ru-RU" altLang="ru-RU" sz="1400" dirty="0"/>
              <a:t> (</a:t>
            </a:r>
            <a:r>
              <a:rPr lang="en-US" altLang="ru-RU" sz="1400" dirty="0"/>
              <a:t>Arc</a:t>
            </a:r>
            <a:r>
              <a:rPr lang="ru-RU" altLang="ru-RU" sz="1400" dirty="0"/>
              <a:t>/</a:t>
            </a:r>
            <a:r>
              <a:rPr lang="en-US" altLang="ru-RU" sz="1400" dirty="0"/>
              <a:t>Info ASCII Grid</a:t>
            </a:r>
            <a:r>
              <a:rPr lang="ru-RU" altLang="ru-RU" sz="1400" dirty="0"/>
              <a:t>), </a:t>
            </a:r>
            <a:r>
              <a:rPr lang="en-US" altLang="ru-RU" sz="1400" dirty="0" err="1"/>
              <a:t>dem</a:t>
            </a:r>
            <a:r>
              <a:rPr lang="ru-RU" altLang="ru-RU" sz="1400" dirty="0"/>
              <a:t> (</a:t>
            </a:r>
            <a:r>
              <a:rPr lang="en-US" altLang="ru-RU" sz="1400" dirty="0"/>
              <a:t>USGS </a:t>
            </a:r>
            <a:r>
              <a:rPr lang="en-US" altLang="ru-RU" sz="1400" dirty="0" err="1"/>
              <a:t>Ascii</a:t>
            </a:r>
            <a:r>
              <a:rPr lang="en-US" altLang="ru-RU" sz="1400" dirty="0"/>
              <a:t> DEM</a:t>
            </a:r>
            <a:r>
              <a:rPr lang="ru-RU" altLang="ru-RU" sz="1400" dirty="0"/>
              <a:t>), </a:t>
            </a:r>
            <a:r>
              <a:rPr lang="en-US" altLang="ru-RU" sz="1400" dirty="0" err="1"/>
              <a:t>grd</a:t>
            </a:r>
            <a:r>
              <a:rPr lang="ru-RU" altLang="ru-RU" sz="1400" dirty="0"/>
              <a:t> (</a:t>
            </a:r>
            <a:r>
              <a:rPr lang="en-US" altLang="ru-RU" sz="1400" dirty="0"/>
              <a:t>Surfer</a:t>
            </a:r>
            <a:r>
              <a:rPr lang="ru-RU" altLang="ru-RU" sz="1400" dirty="0"/>
              <a:t>), </a:t>
            </a:r>
            <a:r>
              <a:rPr lang="en-US" altLang="ru-RU" sz="1400" dirty="0" err="1"/>
              <a:t>adf</a:t>
            </a:r>
            <a:r>
              <a:rPr lang="ru-RU" altLang="ru-RU" sz="1400" dirty="0"/>
              <a:t> (</a:t>
            </a:r>
            <a:r>
              <a:rPr lang="en-US" altLang="ru-RU" sz="1400" dirty="0"/>
              <a:t>Arc</a:t>
            </a:r>
            <a:r>
              <a:rPr lang="ru-RU" altLang="ru-RU" sz="1400" dirty="0"/>
              <a:t>/</a:t>
            </a:r>
            <a:r>
              <a:rPr lang="en-US" altLang="ru-RU" sz="1400" dirty="0"/>
              <a:t>Info Binary Grid</a:t>
            </a:r>
            <a:r>
              <a:rPr lang="ru-RU" altLang="ru-RU" sz="1400" dirty="0"/>
              <a:t>),</a:t>
            </a:r>
            <a:br>
              <a:rPr lang="ru-RU" altLang="ru-RU" sz="1400" dirty="0"/>
            </a:br>
            <a:r>
              <a:rPr lang="en-US" altLang="ru-RU" sz="1400" dirty="0" err="1"/>
              <a:t>img</a:t>
            </a:r>
            <a:r>
              <a:rPr lang="ru-RU" altLang="ru-RU" sz="1400" dirty="0"/>
              <a:t> (</a:t>
            </a:r>
            <a:r>
              <a:rPr lang="en-US" altLang="ru-RU" sz="1400" dirty="0"/>
              <a:t>ADRG Image</a:t>
            </a:r>
            <a:r>
              <a:rPr lang="ru-RU" altLang="ru-RU" sz="1400" dirty="0"/>
              <a:t>), </a:t>
            </a:r>
            <a:r>
              <a:rPr lang="en-US" altLang="ru-RU" sz="1400" dirty="0" err="1"/>
              <a:t>jp</a:t>
            </a:r>
            <a:r>
              <a:rPr lang="ru-RU" altLang="ru-RU" sz="1400" dirty="0"/>
              <a:t>2/</a:t>
            </a:r>
            <a:r>
              <a:rPr lang="en-US" altLang="ru-RU" sz="1400" dirty="0" err="1"/>
              <a:t>prf</a:t>
            </a:r>
            <a:r>
              <a:rPr lang="ru-RU" altLang="ru-RU" sz="1400" dirty="0"/>
              <a:t>/</a:t>
            </a:r>
            <a:r>
              <a:rPr lang="en-US" altLang="ru-RU" sz="1400" dirty="0"/>
              <a:t>x</a:t>
            </a:r>
            <a:r>
              <a:rPr lang="ru-RU" altLang="ru-RU" sz="1400" dirty="0"/>
              <a:t>-</a:t>
            </a:r>
            <a:r>
              <a:rPr lang="en-US" altLang="ru-RU" sz="1400" dirty="0" err="1"/>
              <a:t>dem</a:t>
            </a:r>
            <a:r>
              <a:rPr lang="ru-RU" altLang="ru-RU" sz="1400" dirty="0"/>
              <a:t> (</a:t>
            </a:r>
            <a:r>
              <a:rPr lang="en-US" altLang="ru-RU" sz="1400" dirty="0"/>
              <a:t>PHOTOMOD</a:t>
            </a:r>
            <a:r>
              <a:rPr lang="ru-RU" altLang="ru-RU" sz="1400" dirty="0"/>
              <a:t>),</a:t>
            </a:r>
            <a:br>
              <a:rPr lang="ru-RU" altLang="ru-RU" sz="1400" dirty="0"/>
            </a:br>
            <a:r>
              <a:rPr lang="en-US" altLang="ru-RU" sz="1400" dirty="0" err="1"/>
              <a:t>sid</a:t>
            </a:r>
            <a:r>
              <a:rPr lang="ru-RU" altLang="ru-RU" sz="1400" dirty="0"/>
              <a:t> (</a:t>
            </a:r>
            <a:r>
              <a:rPr lang="en-US" altLang="ru-RU" sz="1400" dirty="0" err="1"/>
              <a:t>MrSID</a:t>
            </a:r>
            <a:r>
              <a:rPr lang="ru-RU" altLang="ru-RU" sz="1400" dirty="0"/>
              <a:t>)</a:t>
            </a:r>
            <a:endParaRPr lang="ru-RU" altLang="ru-RU" sz="1400" b="1" dirty="0"/>
          </a:p>
          <a:p>
            <a:pPr eaLnBrk="1" hangingPunct="1">
              <a:spcBef>
                <a:spcPct val="25000"/>
              </a:spcBef>
              <a:buNone/>
            </a:pPr>
            <a:r>
              <a:rPr lang="ru-RU" altLang="ru-RU" sz="1400" b="1" dirty="0" smtClean="0"/>
              <a:t>Сейсмика</a:t>
            </a:r>
            <a:r>
              <a:rPr lang="ru-RU" altLang="ru-RU" sz="1400" b="1" dirty="0"/>
              <a:t>:</a:t>
            </a:r>
            <a:r>
              <a:rPr lang="ru-RU" altLang="ru-RU" sz="1400" dirty="0"/>
              <a:t> </a:t>
            </a:r>
            <a:r>
              <a:rPr lang="en-US" altLang="ru-RU" sz="1400" dirty="0" err="1"/>
              <a:t>sgy</a:t>
            </a:r>
            <a:r>
              <a:rPr lang="ru-RU" altLang="ru-RU" sz="1400" dirty="0"/>
              <a:t>, </a:t>
            </a:r>
            <a:r>
              <a:rPr lang="en-US" altLang="ru-RU" sz="1400" dirty="0" err="1"/>
              <a:t>segy</a:t>
            </a:r>
            <a:endParaRPr lang="en-US" altLang="ru-RU" sz="1400" dirty="0"/>
          </a:p>
          <a:p>
            <a:pPr eaLnBrk="1" hangingPunct="1">
              <a:spcBef>
                <a:spcPct val="25000"/>
              </a:spcBef>
              <a:buNone/>
            </a:pPr>
            <a:r>
              <a:rPr lang="ru-RU" altLang="ru-RU" sz="1400" b="1" dirty="0" smtClean="0"/>
              <a:t>Каротаж</a:t>
            </a:r>
            <a:r>
              <a:rPr lang="ru-RU" altLang="ru-RU" sz="1400" b="1" dirty="0"/>
              <a:t>:</a:t>
            </a:r>
            <a:r>
              <a:rPr lang="ru-RU" altLang="ru-RU" sz="1400" dirty="0"/>
              <a:t> </a:t>
            </a:r>
            <a:r>
              <a:rPr lang="en-US" altLang="ru-RU" sz="1400" dirty="0" err="1"/>
              <a:t>las</a:t>
            </a:r>
            <a:endParaRPr lang="ru-RU" altLang="ru-RU" sz="1400" b="1" dirty="0"/>
          </a:p>
          <a:p>
            <a:pPr eaLnBrk="1" hangingPunct="1">
              <a:spcBef>
                <a:spcPct val="25000"/>
              </a:spcBef>
              <a:buNone/>
            </a:pPr>
            <a:r>
              <a:rPr lang="ru-RU" altLang="ru-RU" sz="1400" b="1" dirty="0" smtClean="0"/>
              <a:t>Текстовые</a:t>
            </a:r>
            <a:r>
              <a:rPr lang="ru-RU" altLang="ru-RU" sz="1400" b="1" dirty="0"/>
              <a:t>:</a:t>
            </a:r>
            <a:r>
              <a:rPr lang="ru-RU" altLang="ru-RU" sz="1400" dirty="0"/>
              <a:t> </a:t>
            </a:r>
            <a:r>
              <a:rPr lang="ru-RU" altLang="ru-RU" sz="1400" u="sng" dirty="0"/>
              <a:t>рабочий формат – </a:t>
            </a:r>
            <a:r>
              <a:rPr lang="en-US" altLang="ru-RU" sz="1400" u="sng" dirty="0" err="1"/>
              <a:t>tld</a:t>
            </a:r>
            <a:endParaRPr lang="ru-RU" altLang="ru-RU" sz="1400" u="sng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6838" y="84221"/>
            <a:ext cx="8786812" cy="971550"/>
          </a:xfrm>
          <a:prstGeom prst="roundRect">
            <a:avLst>
              <a:gd name="adj" fmla="val 10215"/>
            </a:avLst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>
                <a:solidFill>
                  <a:srgbClr val="39647F"/>
                </a:solidFill>
              </a:rPr>
              <a:t>ГИС </a:t>
            </a:r>
            <a:r>
              <a:rPr lang="en-US" altLang="ru-RU" sz="2200" b="1">
                <a:solidFill>
                  <a:srgbClr val="39647F"/>
                </a:solidFill>
              </a:rPr>
              <a:t>INTEGRO</a:t>
            </a:r>
            <a:r>
              <a:rPr lang="ru-RU" altLang="ru-RU" sz="2200" b="1">
                <a:solidFill>
                  <a:srgbClr val="39647F"/>
                </a:solidFill>
              </a:rPr>
              <a:t>: работа с геоданными в привычной концепции</a:t>
            </a:r>
            <a:r>
              <a:rPr lang="en-US" altLang="ru-RU" sz="2200" b="1">
                <a:solidFill>
                  <a:srgbClr val="39647F"/>
                </a:solidFill>
              </a:rPr>
              <a:t/>
            </a:r>
            <a:br>
              <a:rPr lang="en-US" altLang="ru-RU" sz="2200" b="1">
                <a:solidFill>
                  <a:srgbClr val="39647F"/>
                </a:solidFill>
              </a:rPr>
            </a:br>
            <a:r>
              <a:rPr lang="ru-RU" altLang="ru-RU" sz="2200" b="1">
                <a:solidFill>
                  <a:srgbClr val="39647F"/>
                </a:solidFill>
              </a:rPr>
              <a:t>с использованием отраслевых стандартов и форматов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34368"/>
            <a:ext cx="339090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5497" y="6448926"/>
            <a:ext cx="495634" cy="347162"/>
          </a:xfrm>
        </p:spPr>
        <p:txBody>
          <a:bodyPr/>
          <a:lstStyle/>
          <a:p>
            <a:pPr>
              <a:defRPr/>
            </a:pPr>
            <a:fld id="{DECBE435-5153-4301-9883-09EB84F301A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097463" y="1371114"/>
            <a:ext cx="378618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600" b="1" dirty="0"/>
              <a:t>С </a:t>
            </a:r>
            <a:r>
              <a:rPr lang="en-US" altLang="ru-RU" sz="1600" b="1" dirty="0"/>
              <a:t>ArcGIS:</a:t>
            </a:r>
            <a:endParaRPr lang="ru-RU" altLang="ru-RU" sz="1600" b="1" dirty="0"/>
          </a:p>
          <a:p>
            <a:pPr marL="285750" indent="-2857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600" dirty="0"/>
              <a:t> </a:t>
            </a:r>
            <a:r>
              <a:rPr lang="ru-RU" altLang="ru-RU" sz="1600" dirty="0"/>
              <a:t>Конвертер проектов  </a:t>
            </a:r>
            <a:r>
              <a:rPr lang="en-US" altLang="ru-RU" sz="1600" dirty="0"/>
              <a:t>ArcGIS</a:t>
            </a:r>
            <a:r>
              <a:rPr lang="ru-RU" altLang="ru-RU" sz="1600" dirty="0"/>
              <a:t> &lt;&gt; </a:t>
            </a:r>
            <a:r>
              <a:rPr lang="en-US" altLang="ru-RU" sz="1600" dirty="0"/>
              <a:t>IG</a:t>
            </a:r>
          </a:p>
          <a:p>
            <a:pPr marL="285750" indent="-2857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600" dirty="0"/>
              <a:t> </a:t>
            </a:r>
            <a:r>
              <a:rPr lang="ru-RU" altLang="ru-RU" sz="1600" dirty="0"/>
              <a:t>Чтение/запись параметров проекции в формат *.</a:t>
            </a:r>
            <a:r>
              <a:rPr lang="en-US" altLang="ru-RU" sz="1600" dirty="0"/>
              <a:t>PRJ ESRI</a:t>
            </a:r>
            <a:endParaRPr lang="ru-RU" altLang="ru-RU" sz="1600" dirty="0"/>
          </a:p>
          <a:p>
            <a:pPr marL="285750" indent="-2857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600" dirty="0"/>
              <a:t> </a:t>
            </a:r>
            <a:r>
              <a:rPr lang="ru-RU" altLang="ru-RU" sz="1600" dirty="0"/>
              <a:t>Чтение данных в формате </a:t>
            </a:r>
            <a:r>
              <a:rPr lang="en-US" altLang="ru-RU" sz="1600" dirty="0"/>
              <a:t>GDB</a:t>
            </a:r>
            <a:endParaRPr lang="ru-RU" altLang="ru-RU" sz="1600" dirty="0"/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ru-RU" altLang="ru-RU" sz="1600" b="1" dirty="0"/>
              <a:t>С </a:t>
            </a:r>
            <a:r>
              <a:rPr lang="en-US" altLang="ru-RU" sz="1600" b="1" dirty="0"/>
              <a:t>MapInfo:</a:t>
            </a:r>
          </a:p>
          <a:p>
            <a:pPr marL="285750" indent="-2857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600" dirty="0"/>
              <a:t> Чтение </a:t>
            </a:r>
            <a:r>
              <a:rPr lang="en-US" altLang="ru-RU" sz="1600" dirty="0"/>
              <a:t>TAB </a:t>
            </a:r>
            <a:r>
              <a:rPr lang="ru-RU" altLang="ru-RU" sz="1600" dirty="0"/>
              <a:t>и </a:t>
            </a:r>
            <a:r>
              <a:rPr lang="en-US" altLang="ru-RU" sz="1600" dirty="0"/>
              <a:t>MIF/MID</a:t>
            </a:r>
            <a:r>
              <a:rPr lang="ru-RU" altLang="ru-RU" sz="1600" dirty="0"/>
              <a:t> с возможностью стилевого оформления и подписей по атрибутам</a:t>
            </a:r>
            <a:endParaRPr lang="en-US" altLang="ru-RU" sz="1600" dirty="0"/>
          </a:p>
          <a:p>
            <a:pPr marL="285750" indent="-2857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600" dirty="0"/>
              <a:t> Конвертер </a:t>
            </a:r>
            <a:r>
              <a:rPr lang="en-US" altLang="ru-RU" sz="1600" dirty="0"/>
              <a:t>TAB </a:t>
            </a:r>
            <a:r>
              <a:rPr lang="ru-RU" altLang="ru-RU" sz="1600" dirty="0"/>
              <a:t>и </a:t>
            </a:r>
            <a:r>
              <a:rPr lang="en-US" altLang="ru-RU" sz="1600" dirty="0"/>
              <a:t>MIF/MID</a:t>
            </a:r>
            <a:r>
              <a:rPr lang="ru-RU" altLang="ru-RU" sz="1600" dirty="0"/>
              <a:t> в </a:t>
            </a:r>
            <a:r>
              <a:rPr lang="en-US" altLang="ru-RU" sz="1600" dirty="0"/>
              <a:t>SHP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ru-RU" sz="1600" b="1" dirty="0"/>
              <a:t>C </a:t>
            </a:r>
            <a:r>
              <a:rPr lang="ru-RU" altLang="ru-RU" sz="1600" b="1" dirty="0"/>
              <a:t>ГИС Панорама:</a:t>
            </a:r>
            <a:endParaRPr lang="en-US" altLang="ru-RU" sz="1600" b="1" dirty="0"/>
          </a:p>
          <a:p>
            <a:pPr marL="285750" indent="-2857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600" dirty="0"/>
              <a:t> Чтение </a:t>
            </a:r>
            <a:r>
              <a:rPr lang="en-US" altLang="ru-RU" sz="1600" dirty="0"/>
              <a:t>SXF</a:t>
            </a:r>
            <a:r>
              <a:rPr lang="ru-RU" altLang="ru-RU" sz="1600" dirty="0"/>
              <a:t> с возможностью стилевого оформления и создания динамических подписей по атрибутам</a:t>
            </a:r>
          </a:p>
          <a:p>
            <a:pPr marL="285750" indent="-28575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600" dirty="0"/>
              <a:t> Технология перевода </a:t>
            </a:r>
            <a:r>
              <a:rPr lang="ru-RU" altLang="ru-RU" sz="1600" dirty="0" err="1"/>
              <a:t>топокарт</a:t>
            </a:r>
            <a:r>
              <a:rPr lang="ru-RU" altLang="ru-RU" sz="1600" dirty="0"/>
              <a:t> из ГИС Панорама с полным сохранением оформления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6838" y="228600"/>
            <a:ext cx="8786812" cy="971550"/>
          </a:xfrm>
          <a:prstGeom prst="roundRect">
            <a:avLst>
              <a:gd name="adj" fmla="val 10215"/>
            </a:avLst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>
                <a:solidFill>
                  <a:srgbClr val="39647F"/>
                </a:solidFill>
              </a:rPr>
              <a:t>ГИС </a:t>
            </a:r>
            <a:r>
              <a:rPr lang="en-US" altLang="ru-RU" sz="2200" b="1">
                <a:solidFill>
                  <a:srgbClr val="39647F"/>
                </a:solidFill>
              </a:rPr>
              <a:t>INTEGRO</a:t>
            </a:r>
            <a:r>
              <a:rPr lang="ru-RU" altLang="ru-RU" sz="2200" b="1">
                <a:solidFill>
                  <a:srgbClr val="39647F"/>
                </a:solidFill>
              </a:rPr>
              <a:t>: Интеграция с ArcGIS и другими ГИС-пакетами</a:t>
            </a:r>
          </a:p>
        </p:txBody>
      </p:sp>
      <p:pic>
        <p:nvPicPr>
          <p:cNvPr id="6148" name="Picture 12" descr="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128713"/>
            <a:ext cx="4479925" cy="2689225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14" descr="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857625"/>
            <a:ext cx="4483100" cy="28067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241675"/>
            <a:ext cx="503237" cy="500063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241800"/>
            <a:ext cx="531813" cy="458788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руговая стрелка 1"/>
          <p:cNvSpPr/>
          <p:nvPr/>
        </p:nvSpPr>
        <p:spPr>
          <a:xfrm rot="3164199">
            <a:off x="1962944" y="3425032"/>
            <a:ext cx="1036637" cy="901700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руговая стрелка 13"/>
          <p:cNvSpPr/>
          <p:nvPr/>
        </p:nvSpPr>
        <p:spPr>
          <a:xfrm rot="3164199" flipH="1" flipV="1">
            <a:off x="1702594" y="3648869"/>
            <a:ext cx="1036638" cy="901700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5497" y="6448926"/>
            <a:ext cx="495634" cy="347162"/>
          </a:xfrm>
        </p:spPr>
        <p:txBody>
          <a:bodyPr/>
          <a:lstStyle/>
          <a:p>
            <a:pPr>
              <a:defRPr/>
            </a:pPr>
            <a:fld id="{DECBE435-5153-4301-9883-09EB84F301A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7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084763" y="1547813"/>
            <a:ext cx="39782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/>
              <a:t>Единый ГИС-проект по количественной оценке ресурсов углеводородов на региональном и федеральном уровнях:</a:t>
            </a:r>
          </a:p>
          <a:p>
            <a:pPr>
              <a:spcBef>
                <a:spcPct val="50000"/>
              </a:spcBef>
            </a:pPr>
            <a:r>
              <a:rPr lang="ru-RU" altLang="ru-RU" sz="1200"/>
              <a:t>- Сейсмическая и буровая изученность территории</a:t>
            </a:r>
          </a:p>
          <a:p>
            <a:pPr>
              <a:spcBef>
                <a:spcPct val="50000"/>
              </a:spcBef>
            </a:pPr>
            <a:r>
              <a:rPr lang="ru-RU" altLang="ru-RU" sz="1200"/>
              <a:t>- Месторождения и НГП-структуры</a:t>
            </a:r>
          </a:p>
          <a:p>
            <a:pPr>
              <a:spcBef>
                <a:spcPct val="50000"/>
              </a:spcBef>
            </a:pPr>
            <a:r>
              <a:rPr lang="ru-RU" altLang="ru-RU" sz="1200"/>
              <a:t>- Нефтегазогеологическое районирование</a:t>
            </a:r>
          </a:p>
          <a:p>
            <a:pPr>
              <a:spcBef>
                <a:spcPct val="50000"/>
              </a:spcBef>
            </a:pPr>
            <a:r>
              <a:rPr lang="ru-RU" altLang="ru-RU" sz="1200"/>
              <a:t>- Банк эталонов и массив геолого-геофизической информации по ним</a:t>
            </a:r>
          </a:p>
          <a:p>
            <a:pPr>
              <a:spcBef>
                <a:spcPct val="50000"/>
              </a:spcBef>
            </a:pPr>
            <a:r>
              <a:rPr lang="ru-RU" altLang="ru-RU" sz="1200"/>
              <a:t>- Начальные суммарные ресурсы УВ в границах элементов НГГР </a:t>
            </a:r>
          </a:p>
          <a:p>
            <a:pPr>
              <a:spcBef>
                <a:spcPct val="50000"/>
              </a:spcBef>
            </a:pPr>
            <a:r>
              <a:rPr lang="ru-RU" altLang="ru-RU" sz="1200"/>
              <a:t>- Ретроспективные материалы количественной оценки УВ 2009 – 2012 г.г.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8"/>
          <a:stretch>
            <a:fillRect/>
          </a:stretch>
        </p:blipFill>
        <p:spPr bwMode="auto">
          <a:xfrm>
            <a:off x="311150" y="1765300"/>
            <a:ext cx="4281488" cy="2244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92125" y="1998663"/>
            <a:ext cx="2189163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i="1"/>
              <a:t>Интернет-приложение</a:t>
            </a: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 r="26675"/>
          <a:stretch>
            <a:fillRect/>
          </a:stretch>
        </p:blipFill>
        <p:spPr bwMode="auto">
          <a:xfrm>
            <a:off x="815975" y="3605213"/>
            <a:ext cx="4114800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882650" y="5746750"/>
            <a:ext cx="23812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i="1"/>
              <a:t>Настольное приложение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143500" y="4705350"/>
            <a:ext cx="3998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200" b="1" i="1"/>
              <a:t>В работе участвуют 9 организаций - соисполнителей: ФГБУ «ВНИИОкеангеология, ФАУ «ЗапСибНИИГГ», ИНГГ СО РАН,</a:t>
            </a:r>
            <a:br>
              <a:rPr lang="ru-RU" altLang="ru-RU" sz="1200" b="1" i="1"/>
            </a:br>
            <a:r>
              <a:rPr lang="ru-RU" altLang="ru-RU" sz="1200" b="1" i="1"/>
              <a:t>АО «НВНИИГГ», АО «СНИИГГиМС», АО «ВНИГРИ», НАО «СибНАЦ», Новосибирский и Санкт-Петербургский филиалы ВНИГНИ 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01638" y="228600"/>
            <a:ext cx="8443912" cy="971550"/>
          </a:xfrm>
          <a:prstGeom prst="roundRect">
            <a:avLst>
              <a:gd name="adj" fmla="val 10215"/>
            </a:avLst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39647F"/>
                </a:solidFill>
              </a:rPr>
              <a:t>Подготовка ГИС-проектов для геолого-геофизических</a:t>
            </a:r>
            <a:br>
              <a:rPr lang="ru-RU" altLang="ru-RU" sz="2200" b="1">
                <a:solidFill>
                  <a:srgbClr val="39647F"/>
                </a:solidFill>
              </a:rPr>
            </a:br>
            <a:r>
              <a:rPr lang="ru-RU" altLang="ru-RU" sz="2200" b="1">
                <a:solidFill>
                  <a:srgbClr val="39647F"/>
                </a:solidFill>
              </a:rPr>
              <a:t>исследований на базе ГИС </a:t>
            </a:r>
            <a:r>
              <a:rPr lang="en-US" altLang="ru-RU" sz="2200" b="1">
                <a:solidFill>
                  <a:srgbClr val="39647F"/>
                </a:solidFill>
              </a:rPr>
              <a:t>INTEGRO</a:t>
            </a:r>
            <a:r>
              <a:rPr lang="ru-RU" altLang="ru-RU" sz="2200" b="1">
                <a:solidFill>
                  <a:srgbClr val="39647F"/>
                </a:solidFill>
              </a:rPr>
              <a:t> (базовый блок)</a:t>
            </a:r>
            <a:r>
              <a:rPr lang="ru-RU" altLang="ru-RU" sz="2400" b="1">
                <a:solidFill>
                  <a:srgbClr val="39647F"/>
                </a:solidFill>
              </a:rPr>
              <a:t> </a:t>
            </a:r>
          </a:p>
        </p:txBody>
      </p:sp>
      <p:sp>
        <p:nvSpPr>
          <p:cNvPr id="56332" name="Text Box 8"/>
          <p:cNvSpPr txBox="1">
            <a:spLocks noChangeArrowheads="1"/>
          </p:cNvSpPr>
          <p:nvPr/>
        </p:nvSpPr>
        <p:spPr bwMode="auto">
          <a:xfrm>
            <a:off x="169863" y="1301750"/>
            <a:ext cx="3770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zh-CN" sz="1600" b="1" i="1">
                <a:solidFill>
                  <a:srgbClr val="002060"/>
                </a:solidFill>
                <a:ea typeface="幼圆"/>
                <a:cs typeface="幼圆"/>
              </a:rPr>
              <a:t>Примеры готовых решений:</a:t>
            </a:r>
            <a:endParaRPr lang="ru-RU" altLang="ru-RU" sz="1600" b="1" i="1">
              <a:solidFill>
                <a:srgbClr val="002060"/>
              </a:solidFill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5497" y="6448926"/>
            <a:ext cx="495634" cy="347162"/>
          </a:xfrm>
        </p:spPr>
        <p:txBody>
          <a:bodyPr/>
          <a:lstStyle/>
          <a:p>
            <a:pPr>
              <a:defRPr/>
            </a:pPr>
            <a:fld id="{DECBE435-5153-4301-9883-09EB84F301A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8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84165" y="1133481"/>
            <a:ext cx="4364037" cy="5267325"/>
          </a:xfrm>
          <a:prstGeom prst="rect">
            <a:avLst/>
          </a:prstGeom>
          <a:solidFill>
            <a:srgbClr val="FAF4DA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3991" y="153994"/>
            <a:ext cx="5932487" cy="1366837"/>
          </a:xfrm>
          <a:prstGeom prst="roundRect">
            <a:avLst>
              <a:gd name="adj" fmla="val 10215"/>
            </a:avLst>
          </a:prstGeom>
          <a:solidFill>
            <a:srgbClr val="EBF3D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46078" y="381000"/>
            <a:ext cx="5127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39647F"/>
                </a:solidFill>
              </a:rPr>
              <a:t> </a:t>
            </a:r>
            <a:r>
              <a:rPr lang="ru-RU" altLang="ru-RU" b="1" dirty="0">
                <a:solidFill>
                  <a:srgbClr val="39647F"/>
                </a:solidFill>
              </a:rPr>
              <a:t>Подготовка ГИС-проектов</a:t>
            </a:r>
          </a:p>
          <a:p>
            <a:pPr eaLnBrk="1" hangingPunct="1"/>
            <a:r>
              <a:rPr lang="ru-RU" altLang="ru-RU" b="1" dirty="0">
                <a:solidFill>
                  <a:srgbClr val="39647F"/>
                </a:solidFill>
              </a:rPr>
              <a:t>для геолого-геофизических исследований</a:t>
            </a:r>
            <a:r>
              <a:rPr lang="en-US" altLang="ru-RU" b="1" dirty="0">
                <a:solidFill>
                  <a:srgbClr val="39647F"/>
                </a:solidFill>
              </a:rPr>
              <a:t> </a:t>
            </a:r>
            <a:r>
              <a:rPr lang="ru-RU" altLang="ru-RU" b="1" dirty="0">
                <a:solidFill>
                  <a:srgbClr val="39647F"/>
                </a:solidFill>
              </a:rPr>
              <a:t>на базе ГИС </a:t>
            </a:r>
            <a:r>
              <a:rPr lang="en-US" altLang="ru-RU" b="1" dirty="0">
                <a:solidFill>
                  <a:srgbClr val="39647F"/>
                </a:solidFill>
              </a:rPr>
              <a:t>INTEGRO</a:t>
            </a:r>
            <a:r>
              <a:rPr lang="ru-RU" altLang="ru-RU" b="1" dirty="0">
                <a:solidFill>
                  <a:srgbClr val="39647F"/>
                </a:solidFill>
              </a:rPr>
              <a:t> (базовый блок)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03228" y="1951043"/>
            <a:ext cx="352901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Подготовка и ведение картографической основы для выполнения работ в масштабах от 1:5000000 до 1:200000, а также 1:100000 и детальнее (с запросом материалов из картографического фонда):</a:t>
            </a:r>
            <a:endParaRPr lang="en-US" altLang="ru-RU" sz="1400"/>
          </a:p>
          <a:p>
            <a:pPr eaLnBrk="1" hangingPunct="1"/>
            <a:endParaRPr lang="ru-RU" altLang="ru-RU" sz="1400" i="1"/>
          </a:p>
          <a:p>
            <a:pPr eaLnBrk="1" hangingPunct="1"/>
            <a:r>
              <a:rPr lang="ru-RU" altLang="ru-RU" sz="1400" b="1"/>
              <a:t>ГИС-пакеты</a:t>
            </a:r>
            <a:r>
              <a:rPr lang="ru-RU" altLang="ru-RU" sz="1400"/>
              <a:t> по территориям федеральных округов на базе единой унифицированной картографической основы масштабного ряда 1:5000000 – 1:2500000 – 1:1000000 – 1:200000 – 1:100000 </a:t>
            </a:r>
            <a:r>
              <a:rPr lang="ru-RU" altLang="ru-RU" sz="1400" b="1"/>
              <a:t>в среде</a:t>
            </a:r>
            <a:r>
              <a:rPr lang="ru-RU" altLang="ru-RU" sz="1400"/>
              <a:t> </a:t>
            </a:r>
            <a:r>
              <a:rPr lang="ru-RU" altLang="ru-RU" sz="1400" b="1"/>
              <a:t>ГИС </a:t>
            </a:r>
            <a:r>
              <a:rPr lang="en-US" altLang="ru-RU" sz="1400" b="1"/>
              <a:t>INTEGRO</a:t>
            </a:r>
            <a:endParaRPr lang="ru-RU" altLang="ru-RU" sz="1400" b="1"/>
          </a:p>
          <a:p>
            <a:pPr eaLnBrk="1" hangingPunct="1"/>
            <a:endParaRPr lang="ru-RU" altLang="ru-RU" sz="1400" i="1"/>
          </a:p>
          <a:p>
            <a:pPr eaLnBrk="1" hangingPunct="1"/>
            <a:r>
              <a:rPr lang="ru-RU" altLang="ru-RU" sz="1400" b="1"/>
              <a:t>Веб-сервисы (WMS/WFS)</a:t>
            </a:r>
            <a:r>
              <a:rPr lang="ru-RU" altLang="ru-RU" sz="1400"/>
              <a:t> для удаленного использования картографической основы и других ресурсов в своих ГИС-проектах</a:t>
            </a:r>
          </a:p>
        </p:txBody>
      </p:sp>
      <p:pic>
        <p:nvPicPr>
          <p:cNvPr id="7174" name="Picture 8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5083" r="3085" b="6801"/>
          <a:stretch>
            <a:fillRect/>
          </a:stretch>
        </p:blipFill>
        <p:spPr bwMode="auto">
          <a:xfrm>
            <a:off x="4833941" y="971556"/>
            <a:ext cx="4033837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14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26237" r="15900" b="8203"/>
          <a:stretch>
            <a:fillRect/>
          </a:stretch>
        </p:blipFill>
        <p:spPr bwMode="auto">
          <a:xfrm>
            <a:off x="3946528" y="2925769"/>
            <a:ext cx="3311525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6084888" y="4261353"/>
            <a:ext cx="2881312" cy="22467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/>
              <a:t>Уже готовы:</a:t>
            </a:r>
          </a:p>
          <a:p>
            <a:pPr eaLnBrk="1" hangingPunct="1"/>
            <a:r>
              <a:rPr lang="ru-RU" altLang="ru-RU" sz="1400"/>
              <a:t>Дальневосточный (М 1:1000000),    Приволжский (1:1000000 – 1:200000), Северо-Западный (1:1000000), Сибирский (1:1000000), Уральский (1:1000000), Центральный (1:1000000 – 1:25000), территория п-ова Крым (1:1000000 – 1:200000)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55497" y="6448926"/>
            <a:ext cx="495634" cy="347162"/>
          </a:xfrm>
        </p:spPr>
        <p:txBody>
          <a:bodyPr/>
          <a:lstStyle/>
          <a:p>
            <a:pPr>
              <a:defRPr/>
            </a:pPr>
            <a:fld id="{DECBE435-5153-4301-9883-09EB84F301A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6923</TotalTime>
  <Words>2088</Words>
  <Application>Microsoft Office PowerPoint</Application>
  <PresentationFormat>Экран (4:3)</PresentationFormat>
  <Paragraphs>312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Times New Roman</vt:lpstr>
      <vt:lpstr>Wingdings</vt:lpstr>
      <vt:lpstr>幼圆</vt:lpstr>
      <vt:lpstr>Оформление по умолчанию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Michail Finkelstein</cp:lastModifiedBy>
  <cp:revision>211</cp:revision>
  <cp:lastPrinted>2022-04-14T09:40:14Z</cp:lastPrinted>
  <dcterms:created xsi:type="dcterms:W3CDTF">2017-03-22T14:28:36Z</dcterms:created>
  <dcterms:modified xsi:type="dcterms:W3CDTF">2022-04-18T14:56:05Z</dcterms:modified>
</cp:coreProperties>
</file>