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13"/>
  </p:notesMasterIdLst>
  <p:sldIdLst>
    <p:sldId id="256" r:id="rId2"/>
    <p:sldId id="395" r:id="rId3"/>
    <p:sldId id="393" r:id="rId4"/>
    <p:sldId id="406" r:id="rId5"/>
    <p:sldId id="400" r:id="rId6"/>
    <p:sldId id="401" r:id="rId7"/>
    <p:sldId id="408" r:id="rId8"/>
    <p:sldId id="407" r:id="rId9"/>
    <p:sldId id="404" r:id="rId10"/>
    <p:sldId id="394" r:id="rId11"/>
    <p:sldId id="352" r:id="rId1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39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5"/>
    <a:srgbClr val="C6EFCE"/>
    <a:srgbClr val="FFC7CE"/>
    <a:srgbClr val="FFEB9C"/>
    <a:srgbClr val="F7FBFE"/>
    <a:srgbClr val="005AAA"/>
    <a:srgbClr val="003986"/>
    <a:srgbClr val="C1D6EC"/>
    <a:srgbClr val="1F66B7"/>
    <a:srgbClr val="BDE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59" autoAdjust="0"/>
    <p:restoredTop sz="82930" autoAdjust="0"/>
  </p:normalViewPr>
  <p:slideViewPr>
    <p:cSldViewPr>
      <p:cViewPr varScale="1">
        <p:scale>
          <a:sx n="97" d="100"/>
          <a:sy n="97" d="100"/>
        </p:scale>
        <p:origin x="960" y="78"/>
      </p:cViewPr>
      <p:guideLst>
        <p:guide pos="2139"/>
        <p:guide orient="horz" pos="38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98" cy="494973"/>
          </a:xfrm>
          <a:prstGeom prst="rect">
            <a:avLst/>
          </a:prstGeom>
        </p:spPr>
        <p:txBody>
          <a:bodyPr vert="horz" lIns="83140" tIns="41570" rIns="83140" bIns="41570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867" y="1"/>
            <a:ext cx="2917897" cy="494973"/>
          </a:xfrm>
          <a:prstGeom prst="rect">
            <a:avLst/>
          </a:prstGeom>
        </p:spPr>
        <p:txBody>
          <a:bodyPr vert="horz" lIns="83140" tIns="41570" rIns="83140" bIns="41570" rtlCol="0"/>
          <a:lstStyle>
            <a:lvl1pPr algn="r">
              <a:defRPr sz="1100"/>
            </a:lvl1pPr>
          </a:lstStyle>
          <a:p>
            <a:fld id="{79415E23-D461-4A33-925B-8F12FCC49D2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3437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140" tIns="41570" rIns="83140" bIns="415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976" y="4748838"/>
            <a:ext cx="5387811" cy="3885223"/>
          </a:xfrm>
          <a:prstGeom prst="rect">
            <a:avLst/>
          </a:prstGeom>
        </p:spPr>
        <p:txBody>
          <a:bodyPr vert="horz" lIns="83140" tIns="41570" rIns="83140" bIns="4157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342"/>
            <a:ext cx="2918898" cy="494972"/>
          </a:xfrm>
          <a:prstGeom prst="rect">
            <a:avLst/>
          </a:prstGeom>
        </p:spPr>
        <p:txBody>
          <a:bodyPr vert="horz" lIns="83140" tIns="41570" rIns="83140" bIns="41570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867" y="9371342"/>
            <a:ext cx="2917897" cy="494972"/>
          </a:xfrm>
          <a:prstGeom prst="rect">
            <a:avLst/>
          </a:prstGeom>
        </p:spPr>
        <p:txBody>
          <a:bodyPr vert="horz" lIns="83140" tIns="41570" rIns="83140" bIns="41570" rtlCol="0" anchor="b"/>
          <a:lstStyle>
            <a:lvl1pPr algn="r">
              <a:defRPr sz="1100"/>
            </a:lvl1pPr>
          </a:lstStyle>
          <a:p>
            <a:fld id="{BF3736F3-B532-4E63-BC33-E5B05FBFF8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312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1pPr>
    <a:lvl2pPr marL="414559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2pPr>
    <a:lvl3pPr marL="829117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3pPr>
    <a:lvl4pPr marL="1243676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4pPr>
    <a:lvl5pPr marL="1658233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5pPr>
    <a:lvl6pPr marL="2072792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6pPr>
    <a:lvl7pPr marL="2487350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7pPr>
    <a:lvl8pPr marL="2901907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8pPr>
    <a:lvl9pPr marL="3316466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258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43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753857">
              <a:defRPr/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70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090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327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565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311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699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867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037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5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7A2E-DC4F-48E8-94ED-3AB5DAE15FC6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3916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0741-0E48-439C-B79C-047F34DC9515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690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9AB6-000A-445D-89AF-6E0301E5D85D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0352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04CFF-1508-4BCE-A90D-3F656701090E}" type="datetime1">
              <a:rPr lang="en-US" smtClean="0"/>
              <a:t>4/20/2022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5136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A0FD-0F7A-4DBC-A83C-30524AB71F82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536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6333-F868-420E-84BF-F4DF8B203457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573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2AC8-1592-4749-8BAA-CA4C69C962E4}" type="datetime1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1834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5546-8653-432E-9C78-BE42F7034636}" type="datetime1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079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1390-462A-4EFF-A6CE-09A9A35F3917}" type="datetime1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427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C649-3255-493A-A968-F8A299D5EA80}" type="datetime1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977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5105-719F-41DB-BBD2-E00070AA4D32}" type="datetime1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84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39EC-5B2B-49D5-A438-0494EF1602D0}" type="datetime1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7151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ysClr val="window" lastClr="FFFFFF"/>
            </a:gs>
            <a:gs pos="100000">
              <a:srgbClr val="B2E0FC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EDFD2-0F8D-4A9B-85A3-9DCCB65A2AEE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65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4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C6D676E-1F54-43F5-B6C6-2BC1D60A91A0}"/>
              </a:ext>
            </a:extLst>
          </p:cNvPr>
          <p:cNvSpPr/>
          <p:nvPr/>
        </p:nvSpPr>
        <p:spPr>
          <a:xfrm>
            <a:off x="6651278" y="3848844"/>
            <a:ext cx="533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607" indent="-414579" algn="r" defTabSz="914377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i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Докладчик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Л.Е. Чесалов</a:t>
            </a:r>
          </a:p>
          <a:p>
            <a:pPr marR="4607" indent="-414579" algn="r" defTabSz="914377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ФГБУ «Гидроспецгеология»</a:t>
            </a:r>
          </a:p>
          <a:p>
            <a:pPr marR="4607" indent="-414579" algn="r" defTabSz="914377">
              <a:lnSpc>
                <a:spcPct val="90000"/>
              </a:lnSpc>
              <a:spcBef>
                <a:spcPct val="0"/>
              </a:spcBef>
              <a:defRPr/>
            </a:pPr>
            <a:endParaRPr lang="ru-RU" sz="20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R="4607" indent="-414579" defTabSz="914377">
              <a:lnSpc>
                <a:spcPct val="90000"/>
              </a:lnSpc>
              <a:spcBef>
                <a:spcPct val="0"/>
              </a:spcBef>
              <a:defRPr/>
            </a:pP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6400" y="5791200"/>
            <a:ext cx="907404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Всероссийское совещание «Состояние и перспективы развития государственного геологического картографирования территории Российской Федерации и ее континентального шельфа»</a:t>
            </a:r>
            <a:endParaRPr lang="ru-RU" sz="15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 апреля 2022 </a:t>
            </a:r>
            <a:r>
              <a:rPr lang="ru-RU" sz="1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C6D676E-1F54-43F5-B6C6-2BC1D60A91A0}"/>
              </a:ext>
            </a:extLst>
          </p:cNvPr>
          <p:cNvSpPr/>
          <p:nvPr/>
        </p:nvSpPr>
        <p:spPr>
          <a:xfrm>
            <a:off x="128058" y="2057400"/>
            <a:ext cx="1188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Импортозамещение программного обеспечения:</a:t>
            </a:r>
          </a:p>
          <a:p>
            <a:pPr algn="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анализ состояния и ключевые вопросы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1200" y="217800"/>
            <a:ext cx="10363200" cy="396520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2800" b="1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endParaRPr lang="ru-RU" sz="2800" b="1" dirty="0">
              <a:solidFill>
                <a:srgbClr val="005B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72600" y="64008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10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" t="24988" r="91126" b="64251"/>
          <a:stretch/>
        </p:blipFill>
        <p:spPr>
          <a:xfrm>
            <a:off x="1073752" y="2387048"/>
            <a:ext cx="365086" cy="33824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12151" y="876070"/>
            <a:ext cx="9601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инфраструктуры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последовательности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уровней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 вариантами бюджета):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стратегический (до 2030 года);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тактический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3 года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год).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рабочих групп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использованию ПО и форматам (БИР?)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ведение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 по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импортозамещению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репозиторий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платформа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" t="24988" r="91126" b="64251"/>
          <a:stretch/>
        </p:blipFill>
        <p:spPr>
          <a:xfrm>
            <a:off x="1085368" y="4572000"/>
            <a:ext cx="365086" cy="33824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" t="24988" r="91126" b="64251"/>
          <a:stretch/>
        </p:blipFill>
        <p:spPr>
          <a:xfrm>
            <a:off x="1105356" y="5376862"/>
            <a:ext cx="365086" cy="33824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" t="24988" r="91126" b="64251"/>
          <a:stretch/>
        </p:blipFill>
        <p:spPr>
          <a:xfrm>
            <a:off x="1066800" y="1676400"/>
            <a:ext cx="365086" cy="33824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" t="24988" r="91126" b="64251"/>
          <a:stretch/>
        </p:blipFill>
        <p:spPr>
          <a:xfrm>
            <a:off x="1066800" y="997538"/>
            <a:ext cx="365086" cy="33824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" t="24988" r="91126" b="64251"/>
          <a:stretch/>
        </p:blipFill>
        <p:spPr>
          <a:xfrm>
            <a:off x="1096710" y="6062558"/>
            <a:ext cx="365086" cy="33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5724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F58BCD6A-FA86-4D9D-8A3C-288D538DC8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08093BE-E688-43F7-A16D-74E03A65F912}"/>
              </a:ext>
            </a:extLst>
          </p:cNvPr>
          <p:cNvSpPr/>
          <p:nvPr/>
        </p:nvSpPr>
        <p:spPr>
          <a:xfrm>
            <a:off x="0" y="808726"/>
            <a:ext cx="12202249" cy="2620274"/>
          </a:xfrm>
          <a:prstGeom prst="rect">
            <a:avLst/>
          </a:prstGeom>
          <a:gradFill>
            <a:gsLst>
              <a:gs pos="0">
                <a:sysClr val="window" lastClr="FFFFFF">
                  <a:alpha val="0"/>
                </a:sysClr>
              </a:gs>
              <a:gs pos="29000">
                <a:sysClr val="window" lastClr="FFFFFF">
                  <a:alpha val="53000"/>
                </a:sysClr>
              </a:gs>
              <a:gs pos="100000">
                <a:srgbClr val="CBEAFD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id="{F87E1247-A761-495F-A97C-79A9B71F34F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93570"/>
            <a:ext cx="12192000" cy="840230"/>
          </a:xfrm>
          <a:prstGeom prst="rect">
            <a:avLst/>
          </a:prstGeom>
        </p:spPr>
        <p:txBody>
          <a:bodyPr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defTabSz="914377" eaLnBrk="1" fontAlgn="auto" hangingPunct="1">
              <a:spcAft>
                <a:spcPts val="0"/>
              </a:spcAft>
              <a:defRPr/>
            </a:pPr>
            <a:r>
              <a:rPr lang="ru-RU" altLang="ru-RU" sz="54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</a:t>
            </a:r>
            <a:r>
              <a:rPr lang="ru-RU" altLang="ru-RU" sz="5400" b="1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ru-RU" altLang="ru-RU" sz="54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91249" y="2590800"/>
            <a:ext cx="11419751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>
          <a:xfrm>
            <a:off x="9220200" y="635635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381000" y="4038600"/>
            <a:ext cx="11419751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750160" y="4843532"/>
            <a:ext cx="47019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solidFill>
                  <a:srgbClr val="005AA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chesalov@specgeo.ru</a:t>
            </a:r>
            <a:endParaRPr lang="ru-RU" sz="4000" b="1" i="1" dirty="0">
              <a:solidFill>
                <a:srgbClr val="005AA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87E1247-A761-495F-A97C-79A9B71F34FF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028376"/>
            <a:ext cx="12192000" cy="646331"/>
          </a:xfrm>
          <a:prstGeom prst="rect">
            <a:avLst/>
          </a:prstGeom>
        </p:spPr>
        <p:txBody>
          <a:bodyPr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defTabSz="914377" eaLnBrk="1" fontAlgn="auto" hangingPunct="1">
              <a:spcAft>
                <a:spcPts val="0"/>
              </a:spcAft>
              <a:defRPr/>
            </a:pPr>
            <a:r>
              <a:rPr lang="ru-RU" altLang="ru-RU" sz="4000" i="1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– запрограммированное отставание</a:t>
            </a:r>
            <a:endParaRPr lang="ru-RU" altLang="ru-RU" sz="4000" i="1" dirty="0">
              <a:solidFill>
                <a:srgbClr val="005B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575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228600" y="4572001"/>
            <a:ext cx="116586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8600" y="1447800"/>
            <a:ext cx="11658600" cy="249403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8809" y="242399"/>
            <a:ext cx="9050790" cy="341120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2400" b="1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ИМПОРТОЗАМЕЩЕНИЯ</a:t>
            </a:r>
            <a:endParaRPr lang="ru-RU" sz="2400" b="1" dirty="0">
              <a:solidFill>
                <a:srgbClr val="005B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2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38200" y="1446622"/>
            <a:ext cx="10668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безопасности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снижения санкционных рисков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геологической информации и решения задач на ее основе для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всех этап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геологического изучения и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недр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конкурентоспособност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геологической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отрасли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технологии проникли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все аспекты деятельности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людей, предприятий, отраслей, государств и других участников общественных отношений.</a:t>
            </a:r>
          </a:p>
          <a:p>
            <a:pPr algn="just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9937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7400" y="226289"/>
            <a:ext cx="10363200" cy="1005917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2400" b="1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ЕСТЕСТВЕННОЕ БУДУЩЕЕ</a:t>
            </a:r>
            <a:r>
              <a:rPr lang="ru-RU" sz="24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(что будет, если ничего не предпринимать)</a:t>
            </a:r>
            <a:br>
              <a:rPr lang="ru-RU" sz="24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5B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63176" y="4350872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3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50" name="Скругленный прямоугольник 49"/>
          <p:cNvSpPr/>
          <p:nvPr/>
        </p:nvSpPr>
        <p:spPr>
          <a:xfrm>
            <a:off x="212575" y="1600447"/>
            <a:ext cx="11901296" cy="85060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212574" y="1670565"/>
            <a:ext cx="11489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Катастрофическое технологическое отставание как от основных потребителей государственных услуг и функций – компаний-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недропользователей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и от государственных органов разных уровней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212575" y="3808501"/>
            <a:ext cx="11901296" cy="85668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212574" y="3878619"/>
            <a:ext cx="11489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качество приема, обработки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предоставления информации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отставать от требований и ожиданий потребителей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203151" y="2749173"/>
            <a:ext cx="11901296" cy="83969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203150" y="2819291"/>
            <a:ext cx="11489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информационных систем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пострадать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 отключения, вмешательства в работу и потери информации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79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8809" y="242399"/>
            <a:ext cx="9050790" cy="341120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2400" b="1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ПРОГРАММНОГО ОБЕСПЕЧЕНИЯ</a:t>
            </a:r>
            <a:endParaRPr lang="ru-RU" sz="2400" b="1" dirty="0">
              <a:solidFill>
                <a:srgbClr val="005B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34049" y="615416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4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11" name="Номер слайда 1"/>
          <p:cNvSpPr txBox="1">
            <a:spLocks/>
          </p:cNvSpPr>
          <p:nvPr/>
        </p:nvSpPr>
        <p:spPr>
          <a:xfrm>
            <a:off x="9300826" y="418043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2070" y="1150828"/>
            <a:ext cx="11901296" cy="113815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2069" y="1220946"/>
            <a:ext cx="114895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СИСТЕМНОЕ ПО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ОПЕРАЦИОННЫЕ СИСТЕМЫ, СИСТЕМЫ УПРАВЛЕНИЯ БАЗАМИ ДАННЫХ,        					СЕРВИСЫ – УПРАВЛЕНИЕ СЕТЯМИ, БЕЗОПАСНОСТЬ, ВИРТУАЛИЗАЦИЯ, 						РЕЗЕВНОЕ КОПИРОВАНИЕ, УДАЛЕННОЕ УПРАВЛЕНИЕ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0225" y="3638061"/>
            <a:ext cx="11901296" cy="85668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50224" y="3708179"/>
            <a:ext cx="11489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СПЕЦИАЛИЗИРОВАННОЕ ПО 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СБОР, ОБРАБОТКА И ИНТЕРПРЕТАЦИЯ, ХРАНЕНИЕ И 											ПРЕДОСТАВЛЕНИЕ ГЕОЛОГИЧЕСКОЙ ИНФОРМАЦИИ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0801" y="2578733"/>
            <a:ext cx="11901296" cy="83969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40800" y="2648851"/>
            <a:ext cx="11489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ОФИСНОЕ ПО 	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ТЕКСТОВЫЙ РЕДАКТОР, ЭЛЕКТРОННЫЕ ТАБЛИЦЫ, СИСТЕМЫ ОБЕСПЕЧЕНИЯ 					ДЕЯТЕЛЬНОСТИ,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ПОЧТА, ВИДЕОКОНФЕРЕНЦСВЯЗЬ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Номер слайда 1"/>
          <p:cNvSpPr txBox="1">
            <a:spLocks/>
          </p:cNvSpPr>
          <p:nvPr/>
        </p:nvSpPr>
        <p:spPr>
          <a:xfrm>
            <a:off x="9272095" y="63160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21494" y="5773703"/>
            <a:ext cx="11901296" cy="85668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1493" y="5843821"/>
            <a:ext cx="11489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МАШИННАЯ ГРАФИКА 		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ИЗОБРАЖЕНИЙ, ПРЕЗЕНТАЦИИ,</a:t>
            </a:r>
          </a:p>
          <a:p>
            <a:pPr lvl="2"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ПОДГОТОВКА ИЛЛЮСТРАЦИЙ И ВЫХОДНОЙ ПРОДУКЦИИ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2070" y="4714375"/>
            <a:ext cx="11901296" cy="83969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12069" y="4784493"/>
            <a:ext cx="11489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ГЕОГРАФИЧЕСКИЕ ИНФОРМАЦИОННЫЕ СИСТЕМЫ </a:t>
            </a:r>
          </a:p>
          <a:p>
            <a:pPr lvl="4" algn="just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КАРТОПОСТРОЕНИЕ И ПРЕДОСТАВЛЕНИЕ КАРТОГРАФИЧЕСКОЙ ИНФОРМАЦИИ)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411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5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3162981" y="112690"/>
            <a:ext cx="9050790" cy="645819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2300" b="1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ТЕКУЩЕГО СОСТОЯНИЯ И ТЕНДЕНЦИЙ</a:t>
            </a:r>
            <a:r>
              <a:rPr lang="ru-RU" sz="23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3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b="1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результатам опроса и анализа отрытых источников)</a:t>
            </a:r>
            <a:endParaRPr lang="ru-RU" sz="2300" b="1" dirty="0">
              <a:solidFill>
                <a:srgbClr val="005B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274762"/>
              </p:ext>
            </p:extLst>
          </p:nvPr>
        </p:nvGraphicFramePr>
        <p:xfrm>
          <a:off x="990600" y="1096219"/>
          <a:ext cx="10363200" cy="433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903062330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2603570223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124946773"/>
                    </a:ext>
                  </a:extLst>
                </a:gridCol>
              </a:tblGrid>
              <a:tr h="5715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ИМПОРТНОЕ ПО (%)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ОТЕЧЕСТВЕННОЕ/ОТКРЫТОЕ ПО (%)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123268"/>
                  </a:ext>
                </a:extLst>
              </a:tr>
              <a:tr h="923011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СИСТЕМНОЕ ПО:                       - ОС</a:t>
                      </a:r>
                    </a:p>
                    <a:p>
                      <a:pPr algn="r"/>
                      <a:r>
                        <a:rPr lang="ru-RU" dirty="0" smtClean="0"/>
                        <a:t>- СУБД</a:t>
                      </a:r>
                    </a:p>
                    <a:p>
                      <a:pPr marL="285750" indent="-285750" algn="r">
                        <a:buFontTx/>
                        <a:buChar char="-"/>
                      </a:pPr>
                      <a:r>
                        <a:rPr lang="ru-RU" dirty="0" smtClean="0"/>
                        <a:t>СЕРВИСЫ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95 </a:t>
                      </a:r>
                    </a:p>
                    <a:p>
                      <a:pPr algn="r"/>
                      <a:r>
                        <a:rPr lang="ru-RU" dirty="0" smtClean="0"/>
                        <a:t>70 </a:t>
                      </a:r>
                      <a:r>
                        <a:rPr lang="ru-RU" baseline="0" dirty="0" smtClean="0"/>
                        <a:t>(↓)</a:t>
                      </a:r>
                      <a:endParaRPr lang="ru-RU" dirty="0" smtClean="0"/>
                    </a:p>
                    <a:p>
                      <a:pPr algn="r"/>
                      <a:r>
                        <a:rPr lang="ru-RU" dirty="0" smtClean="0"/>
                        <a:t>95</a:t>
                      </a:r>
                      <a:r>
                        <a:rPr lang="ru-RU" baseline="0" dirty="0" smtClean="0"/>
                        <a:t> (↓)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</a:t>
                      </a:r>
                    </a:p>
                    <a:p>
                      <a:pPr algn="r"/>
                      <a:r>
                        <a:rPr lang="ru-RU" dirty="0" smtClean="0"/>
                        <a:t>30(</a:t>
                      </a:r>
                      <a:r>
                        <a:rPr lang="ru-RU" baseline="0" dirty="0" smtClean="0"/>
                        <a:t>↑)</a:t>
                      </a:r>
                      <a:endParaRPr lang="ru-RU" dirty="0" smtClean="0"/>
                    </a:p>
                    <a:p>
                      <a:pPr algn="r"/>
                      <a:r>
                        <a:rPr lang="ru-RU" dirty="0" smtClean="0"/>
                        <a:t>5 (</a:t>
                      </a:r>
                      <a:r>
                        <a:rPr lang="ru-RU" baseline="0" dirty="0" smtClean="0"/>
                        <a:t>↑)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46519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ОФИСНОЕ ПО:  - ТЕКСТ,</a:t>
                      </a:r>
                      <a:r>
                        <a:rPr lang="ru-RU" baseline="0" dirty="0" smtClean="0"/>
                        <a:t> ТАБЛИЦЫ</a:t>
                      </a:r>
                    </a:p>
                    <a:p>
                      <a:pPr algn="r"/>
                      <a:r>
                        <a:rPr lang="ru-RU" baseline="0" dirty="0" smtClean="0"/>
                        <a:t>- ОБЕСПЕЧЕНИЕ ДЕЯТЕЛЬНОСТИ</a:t>
                      </a:r>
                    </a:p>
                    <a:p>
                      <a:pPr algn="r"/>
                      <a:r>
                        <a:rPr lang="ru-RU" baseline="0" dirty="0" smtClean="0"/>
                        <a:t>- ПОЧТА и ВКС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90 </a:t>
                      </a:r>
                      <a:r>
                        <a:rPr lang="ru-RU" baseline="0" dirty="0" smtClean="0"/>
                        <a:t>(↓)</a:t>
                      </a:r>
                      <a:endParaRPr lang="ru-RU" dirty="0" smtClean="0"/>
                    </a:p>
                    <a:p>
                      <a:pPr algn="r"/>
                      <a:r>
                        <a:rPr lang="ru-RU" dirty="0" smtClean="0"/>
                        <a:t>5</a:t>
                      </a:r>
                    </a:p>
                    <a:p>
                      <a:pPr algn="r"/>
                      <a:r>
                        <a:rPr lang="ru-RU" dirty="0" smtClean="0"/>
                        <a:t>80</a:t>
                      </a:r>
                      <a:r>
                        <a:rPr lang="ru-RU" baseline="0" dirty="0" smtClean="0"/>
                        <a:t> (↓)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10 (</a:t>
                      </a:r>
                      <a:r>
                        <a:rPr lang="ru-RU" baseline="0" dirty="0" smtClean="0"/>
                        <a:t>↑</a:t>
                      </a:r>
                      <a:r>
                        <a:rPr lang="ru-RU" dirty="0" smtClean="0"/>
                        <a:t>)</a:t>
                      </a:r>
                    </a:p>
                    <a:p>
                      <a:pPr algn="r"/>
                      <a:r>
                        <a:rPr lang="ru-RU" dirty="0" smtClean="0"/>
                        <a:t>95</a:t>
                      </a:r>
                    </a:p>
                    <a:p>
                      <a:pPr algn="r"/>
                      <a:r>
                        <a:rPr lang="ru-RU" dirty="0" smtClean="0"/>
                        <a:t>20 (</a:t>
                      </a:r>
                      <a:r>
                        <a:rPr lang="ru-RU" baseline="0" dirty="0" smtClean="0"/>
                        <a:t>↑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64134"/>
                  </a:ext>
                </a:extLst>
              </a:tr>
              <a:tr h="571570"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СПЕЦИАЛИЗИРОВАННОЕ ПО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60-100 (</a:t>
                      </a:r>
                      <a:r>
                        <a:rPr lang="ru-RU" baseline="0" dirty="0" smtClean="0"/>
                        <a:t>↓↑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0-40 (</a:t>
                      </a:r>
                      <a:r>
                        <a:rPr lang="ru-RU" baseline="0" dirty="0" smtClean="0"/>
                        <a:t>↓↑</a:t>
                      </a:r>
                      <a:r>
                        <a:rPr lang="ru-RU" dirty="0" smtClean="0"/>
                        <a:t>)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* Зависит</a:t>
                      </a:r>
                      <a:r>
                        <a:rPr lang="ru-RU" baseline="0" dirty="0" smtClean="0"/>
                        <a:t> от типа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057369"/>
                  </a:ext>
                </a:extLst>
              </a:tr>
              <a:tr h="586810">
                <a:tc>
                  <a:txBody>
                    <a:bodyPr/>
                    <a:lstStyle/>
                    <a:p>
                      <a:r>
                        <a:rPr lang="ru-RU" dirty="0" smtClean="0"/>
                        <a:t>ГИС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80 (</a:t>
                      </a:r>
                      <a:r>
                        <a:rPr lang="ru-RU" baseline="0" dirty="0" smtClean="0"/>
                        <a:t>↓↓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20 (</a:t>
                      </a:r>
                      <a:r>
                        <a:rPr lang="ru-RU" baseline="0" dirty="0" smtClean="0"/>
                        <a:t>↑↑)</a:t>
                      </a:r>
                      <a:r>
                        <a:rPr lang="ru-RU" dirty="0" smtClean="0"/>
                        <a:t> </a:t>
                      </a:r>
                    </a:p>
                    <a:p>
                      <a:pPr algn="r"/>
                      <a:r>
                        <a:rPr lang="ru-RU" dirty="0" smtClean="0"/>
                        <a:t>* Зависит</a:t>
                      </a:r>
                      <a:r>
                        <a:rPr lang="ru-RU" baseline="0" dirty="0" smtClean="0"/>
                        <a:t> от функционала</a:t>
                      </a:r>
                      <a:endParaRPr lang="ru-RU" dirty="0"/>
                    </a:p>
                  </a:txBody>
                  <a:tcPr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737757"/>
                  </a:ext>
                </a:extLst>
              </a:tr>
              <a:tr h="571570">
                <a:tc>
                  <a:txBody>
                    <a:bodyPr/>
                    <a:lstStyle/>
                    <a:p>
                      <a:r>
                        <a:rPr lang="ru-RU" dirty="0" smtClean="0"/>
                        <a:t>МАШИННАЯ ГРАФИКА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75 (</a:t>
                      </a:r>
                      <a:r>
                        <a:rPr lang="ru-RU" baseline="0" dirty="0" smtClean="0"/>
                        <a:t>↓↓</a:t>
                      </a:r>
                      <a:r>
                        <a:rPr lang="ru-RU" dirty="0" smtClean="0"/>
                        <a:t>)</a:t>
                      </a:r>
                    </a:p>
                  </a:txBody>
                  <a:tcPr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25 (</a:t>
                      </a:r>
                      <a:r>
                        <a:rPr lang="ru-RU" baseline="0" dirty="0" smtClean="0"/>
                        <a:t>↑↑)</a:t>
                      </a:r>
                      <a:r>
                        <a:rPr lang="ru-RU" dirty="0" smtClean="0"/>
                        <a:t> </a:t>
                      </a:r>
                    </a:p>
                  </a:txBody>
                  <a:tcPr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80299"/>
                  </a:ext>
                </a:extLst>
              </a:tr>
            </a:tbl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838200" y="5845749"/>
            <a:ext cx="10668000" cy="47885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проблема – функционирование в среде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импортные средства разработки и компоненты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157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3141210" y="193899"/>
            <a:ext cx="9050790" cy="784318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2800" b="1" cap="all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выбора ПО</a:t>
            </a:r>
            <a:br>
              <a:rPr lang="ru-RU" sz="2800" b="1" cap="all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all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 в отрасли</a:t>
            </a:r>
            <a:endParaRPr lang="ru-RU" sz="2800" b="1" cap="all" dirty="0">
              <a:solidFill>
                <a:srgbClr val="005B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28600" y="1447800"/>
            <a:ext cx="11658600" cy="480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676400"/>
            <a:ext cx="10820400" cy="4329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754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необходимого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специализированных возможностей для работы с отраслевой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информацией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246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поддержка распространенных в отрасли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стандартов и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форматов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24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привычная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пользователям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работы с интерфейсом, данными,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информацией 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24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версий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различных операционных систем (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Windows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Linux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т.п.) и платформ (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solidFill>
                  <a:srgbClr val="5E5E5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64/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ARM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119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достаточная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производительность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различных платформах и операционных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системах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119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подтвержденный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опыт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 в отраслевых предприятиях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75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прозрачная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ценовая политика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покупки/подписки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75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обеспеченность документацией, наличие возможности официального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обучения/поддержки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пользователей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12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3141210" y="193899"/>
            <a:ext cx="9050790" cy="784318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2800" b="1" cap="all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выбора ПО</a:t>
            </a:r>
            <a:br>
              <a:rPr lang="ru-RU" sz="2800" b="1" cap="all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all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 в отрасли</a:t>
            </a:r>
            <a:endParaRPr lang="ru-RU" sz="2800" b="1" cap="all" dirty="0">
              <a:solidFill>
                <a:srgbClr val="005B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28600" y="1447800"/>
            <a:ext cx="11658600" cy="480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676400"/>
            <a:ext cx="10820400" cy="4329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754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необходимого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специализированных возможностей для работы с отраслевой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информацией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246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поддержка распространенных в отрасли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стандартов и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форматов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24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привычная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пользователям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работы с интерфейсом, данными,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информацией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24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версий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различных операционных систем (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Windows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Linux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т.п.) и платформ (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solidFill>
                  <a:srgbClr val="5E5E5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64/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ARM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119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достаточная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производительность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различных платформах и операционных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системах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119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подтвержденный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опыт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 в отраслевых предприятиях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75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прозрачная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ценовая политика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покупки/подписки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buFont typeface="Wingdings" panose="05000000000000000000" pitchFamily="2" charset="2"/>
              <a:buChar char="Ø"/>
              <a:tabLst>
                <a:tab pos="6375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обеспеченность документацией, наличие возможности официального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обучения/поддержки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пользователей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9600" y="2895600"/>
            <a:ext cx="9906000" cy="533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049000" y="2691402"/>
            <a:ext cx="800219" cy="9417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200"/>
              </a:spcAft>
              <a:buClr>
                <a:srgbClr val="5E5E5E"/>
              </a:buClr>
              <a:buSzPts val="1200"/>
              <a:tabLst>
                <a:tab pos="632460" algn="l"/>
              </a:tabLst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??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061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8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3162981" y="271964"/>
            <a:ext cx="9050790" cy="327270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2300" b="1" dirty="0" smtClean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ИМПОРТОЗАМЕЩЕНИЯ</a:t>
            </a:r>
            <a:endParaRPr lang="ru-RU" sz="2300" b="1" dirty="0">
              <a:solidFill>
                <a:srgbClr val="005B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031020"/>
              </p:ext>
            </p:extLst>
          </p:nvPr>
        </p:nvGraphicFramePr>
        <p:xfrm>
          <a:off x="990600" y="1096219"/>
          <a:ext cx="10363200" cy="433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903062330"/>
                    </a:ext>
                  </a:extLst>
                </a:gridCol>
                <a:gridCol w="6908800">
                  <a:extLst>
                    <a:ext uri="{9D8B030D-6E8A-4147-A177-3AD203B41FA5}">
                      <a16:colId xmlns:a16="http://schemas.microsoft.com/office/drawing/2014/main" val="2603570223"/>
                    </a:ext>
                  </a:extLst>
                </a:gridCol>
              </a:tblGrid>
              <a:tr h="5715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ВОЗМОЖНЫЕ</a:t>
                      </a:r>
                      <a:r>
                        <a:rPr lang="ru-RU" baseline="0" dirty="0" smtClean="0"/>
                        <a:t> ЗАМЕНЫ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(В Т.Ч., СВОБОДНОЕ ПО)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123268"/>
                  </a:ext>
                </a:extLst>
              </a:tr>
              <a:tr h="571570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СИСТЕМНОЕ ПО:</a:t>
                      </a:r>
                      <a:r>
                        <a:rPr lang="ru-RU" baseline="0" dirty="0" smtClean="0"/>
                        <a:t>                       - ОС</a:t>
                      </a:r>
                    </a:p>
                    <a:p>
                      <a:pPr marL="285750" indent="-285750" algn="r">
                        <a:buFontTx/>
                        <a:buChar char="-"/>
                      </a:pPr>
                      <a:r>
                        <a:rPr lang="ru-RU" baseline="0" dirty="0" smtClean="0"/>
                        <a:t>СУБД</a:t>
                      </a:r>
                    </a:p>
                    <a:p>
                      <a:pPr marL="285750" indent="-285750" algn="r">
                        <a:buFontTx/>
                        <a:buChar char="-"/>
                      </a:pPr>
                      <a:r>
                        <a:rPr lang="ru-RU" baseline="0" dirty="0" smtClean="0"/>
                        <a:t>СЕРВИСЫ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ASTRA</a:t>
                      </a:r>
                      <a:r>
                        <a:rPr lang="en-US" baseline="0" dirty="0" smtClean="0"/>
                        <a:t> LINUX,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ALT LINUX, </a:t>
                      </a:r>
                      <a:r>
                        <a:rPr lang="ru-RU" baseline="0" dirty="0" err="1" smtClean="0"/>
                        <a:t>РедОС</a:t>
                      </a:r>
                      <a:r>
                        <a:rPr lang="en-US" baseline="0" dirty="0" smtClean="0"/>
                        <a:t> (DEBIAN</a:t>
                      </a:r>
                      <a:r>
                        <a:rPr lang="ru-RU" baseline="0" dirty="0" smtClean="0"/>
                        <a:t>\</a:t>
                      </a:r>
                      <a:r>
                        <a:rPr lang="en-US" baseline="0" dirty="0" smtClean="0"/>
                        <a:t>CENTOS\</a:t>
                      </a:r>
                      <a:r>
                        <a:rPr lang="ru-RU" baseline="0" dirty="0" smtClean="0"/>
                        <a:t>Т.Д.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POSTGRES PRO, </a:t>
                      </a:r>
                      <a:r>
                        <a:rPr lang="ru-RU" baseline="0" dirty="0" err="1" smtClean="0"/>
                        <a:t>РедБазаДанных</a:t>
                      </a:r>
                      <a:r>
                        <a:rPr lang="ru-RU" baseline="0" dirty="0" smtClean="0"/>
                        <a:t>, </a:t>
                      </a:r>
                      <a:r>
                        <a:rPr lang="en-US" baseline="0" dirty="0" smtClean="0"/>
                        <a:t>(POSTGRE SQL)</a:t>
                      </a:r>
                      <a:endParaRPr lang="ru-RU" baseline="0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IDECO,</a:t>
                      </a:r>
                      <a:r>
                        <a:rPr lang="ru-RU" baseline="0" dirty="0" smtClean="0"/>
                        <a:t> БРЕСТ, АСТРА, </a:t>
                      </a:r>
                      <a:r>
                        <a:rPr lang="ru-RU" baseline="0" dirty="0" err="1" smtClean="0"/>
                        <a:t>РедСофт</a:t>
                      </a:r>
                      <a:r>
                        <a:rPr lang="ru-RU" baseline="0" dirty="0" smtClean="0"/>
                        <a:t>, и т.д.</a:t>
                      </a:r>
                      <a:r>
                        <a:rPr lang="en-US" baseline="0" dirty="0" smtClean="0"/>
                        <a:t> 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465191"/>
                  </a:ext>
                </a:extLst>
              </a:tr>
              <a:tr h="999211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ОФИСНОЕ ПО:  - ТЕКСТ,</a:t>
                      </a:r>
                      <a:r>
                        <a:rPr lang="ru-RU" baseline="0" dirty="0" smtClean="0"/>
                        <a:t> ТАБЛИЦЫ</a:t>
                      </a:r>
                    </a:p>
                    <a:p>
                      <a:pPr algn="r"/>
                      <a:r>
                        <a:rPr lang="ru-RU" baseline="0" dirty="0" smtClean="0"/>
                        <a:t>- ОБЕСПЕЧЕНИЕ ДЕЯТЕЛЬНОСТИ</a:t>
                      </a:r>
                    </a:p>
                    <a:p>
                      <a:pPr algn="r"/>
                      <a:r>
                        <a:rPr lang="ru-RU" baseline="0" dirty="0" smtClean="0"/>
                        <a:t>- ЭЛЕКТРОННАЯ ПОЧТА и ВКС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МОЙ ОФИС, Р7-ОФИС, </a:t>
                      </a:r>
                      <a:r>
                        <a:rPr lang="en-US" dirty="0" smtClean="0"/>
                        <a:t>LIBREOFFICE</a:t>
                      </a:r>
                    </a:p>
                    <a:p>
                      <a:pPr algn="r"/>
                      <a:r>
                        <a:rPr lang="ru-RU" dirty="0" smtClean="0"/>
                        <a:t>РАЗЛИЧНЫЕ КОНФИГУРАЦИИ</a:t>
                      </a:r>
                      <a:r>
                        <a:rPr lang="ru-RU" baseline="0" dirty="0" smtClean="0"/>
                        <a:t> 1С и др.</a:t>
                      </a:r>
                    </a:p>
                    <a:p>
                      <a:pPr algn="r"/>
                      <a:r>
                        <a:rPr lang="en-US" baseline="0" dirty="0" smtClean="0"/>
                        <a:t>IDECO,</a:t>
                      </a:r>
                      <a:r>
                        <a:rPr lang="ru-RU" baseline="0" dirty="0" smtClean="0"/>
                        <a:t> ЯНДЕКС, </a:t>
                      </a:r>
                      <a:r>
                        <a:rPr lang="en-US" baseline="0" dirty="0" smtClean="0"/>
                        <a:t>MAIL.RU, (SENDMAIL, POSTFIX)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64134"/>
                  </a:ext>
                </a:extLst>
              </a:tr>
              <a:tr h="571570"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СПЕЦИАЛИЗИРОВАННОЕ ПО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Много</a:t>
                      </a:r>
                      <a:r>
                        <a:rPr lang="ru-RU" baseline="0" dirty="0" smtClean="0"/>
                        <a:t> вариантов в зависимости от назначения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057369"/>
                  </a:ext>
                </a:extLst>
              </a:tr>
              <a:tr h="586810">
                <a:tc>
                  <a:txBody>
                    <a:bodyPr/>
                    <a:lstStyle/>
                    <a:p>
                      <a:r>
                        <a:rPr lang="ru-RU" dirty="0" smtClean="0"/>
                        <a:t>ГИС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ИНТЕГРО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smtClean="0"/>
                        <a:t>ПАНОРАМА,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ПАРК</a:t>
                      </a:r>
                      <a:r>
                        <a:rPr lang="ru-RU" dirty="0" smtClean="0"/>
                        <a:t>, ПИК, </a:t>
                      </a:r>
                      <a:r>
                        <a:rPr lang="en-US" dirty="0" smtClean="0"/>
                        <a:t>NEXTGIS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(</a:t>
                      </a:r>
                      <a:r>
                        <a:rPr lang="en-US" baseline="0" dirty="0" smtClean="0"/>
                        <a:t>QGIS</a:t>
                      </a:r>
                      <a:r>
                        <a:rPr lang="ru-RU" baseline="0" dirty="0" smtClean="0"/>
                        <a:t>) и др.</a:t>
                      </a:r>
                    </a:p>
                    <a:p>
                      <a:pPr algn="r"/>
                      <a:r>
                        <a:rPr lang="ru-RU" baseline="0" dirty="0" smtClean="0"/>
                        <a:t>* (20% реестра – ГИС)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737757"/>
                  </a:ext>
                </a:extLst>
              </a:tr>
              <a:tr h="571570">
                <a:tc>
                  <a:txBody>
                    <a:bodyPr/>
                    <a:lstStyle/>
                    <a:p>
                      <a:r>
                        <a:rPr lang="ru-RU" dirty="0" smtClean="0"/>
                        <a:t>МАШИННАЯ ГРАФИКА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InkScape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Crita</a:t>
                      </a:r>
                      <a:r>
                        <a:rPr lang="ru-RU" baseline="0" dirty="0" smtClean="0"/>
                        <a:t>, </a:t>
                      </a:r>
                      <a:r>
                        <a:rPr lang="en-US" baseline="0" dirty="0" err="1" smtClean="0"/>
                        <a:t>FineReader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и др.</a:t>
                      </a:r>
                      <a:r>
                        <a:rPr lang="ru-RU" dirty="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680299"/>
                  </a:ext>
                </a:extLst>
              </a:tr>
            </a:tbl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838200" y="5845749"/>
            <a:ext cx="10668000" cy="63125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вопросы – полнота замещения, возможность использования свободно распространяемого ПО с открытым кодом, для отечественного ПО – включение в реестр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428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9832" y="278321"/>
            <a:ext cx="10363200" cy="396520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28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ПОНЯТНО УЖЕ СЕЙЧАС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9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24" name="Скругленный прямоугольник 23"/>
          <p:cNvSpPr/>
          <p:nvPr/>
        </p:nvSpPr>
        <p:spPr>
          <a:xfrm>
            <a:off x="762000" y="1295400"/>
            <a:ext cx="10668000" cy="5642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7" name="Прямоугольник 6"/>
          <p:cNvSpPr/>
          <p:nvPr/>
        </p:nvSpPr>
        <p:spPr>
          <a:xfrm>
            <a:off x="723900" y="1360067"/>
            <a:ext cx="10744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и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очередность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(все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сделать, тем более сразу)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62000" y="2088266"/>
            <a:ext cx="10668000" cy="8993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16" name="Прямоугольник 15"/>
          <p:cNvSpPr/>
          <p:nvPr/>
        </p:nvSpPr>
        <p:spPr>
          <a:xfrm>
            <a:off x="723900" y="2152933"/>
            <a:ext cx="1074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использовать открытое/свободное ПО и российское ПО, не включенное в реестр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62000" y="3231266"/>
            <a:ext cx="10668000" cy="91607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18" name="Прямоугольник 17"/>
          <p:cNvSpPr/>
          <p:nvPr/>
        </p:nvSpPr>
        <p:spPr>
          <a:xfrm>
            <a:off x="723900" y="3295934"/>
            <a:ext cx="1074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организованного заказа новых разработок, включая постановку задачи и определение порядка испытаний (ВПЦТ)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7561" y="4374266"/>
            <a:ext cx="10668000" cy="91607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13" name="Прямоугольник 12"/>
          <p:cNvSpPr/>
          <p:nvPr/>
        </p:nvSpPr>
        <p:spPr>
          <a:xfrm>
            <a:off x="749461" y="4438934"/>
            <a:ext cx="1074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Продвижение по всей системе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типовых решений (документооборот, ГИС, прикладные платформы и др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с выделением целевых субсидий (ВПЦТ)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62000" y="5435304"/>
            <a:ext cx="10668000" cy="91607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20" name="Прямоугольник 19"/>
          <p:cNvSpPr/>
          <p:nvPr/>
        </p:nvSpPr>
        <p:spPr>
          <a:xfrm>
            <a:off x="723900" y="5499972"/>
            <a:ext cx="1074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Хозяйственная (и технологическая) самостоятельность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выполнение обязательных требований (стандарты, протоколы и т.п.).</a:t>
            </a:r>
          </a:p>
        </p:txBody>
      </p:sp>
    </p:spTree>
    <p:extLst>
      <p:ext uri="{BB962C8B-B14F-4D97-AF65-F5344CB8AC3E}">
        <p14:creationId xmlns:p14="http://schemas.microsoft.com/office/powerpoint/2010/main" val="928516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8653</TotalTime>
  <Words>684</Words>
  <Application>Microsoft Office PowerPoint</Application>
  <PresentationFormat>Широкоэкранный</PresentationFormat>
  <Paragraphs>151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ЦЕЛИ ИМПОРТОЗАМЕЩЕНИЯ</vt:lpstr>
      <vt:lpstr>ЕСТЕСТВЕННОЕ БУДУЩЕЕ (что будет, если ничего не предпринимать) </vt:lpstr>
      <vt:lpstr>ГРУППЫ ПРОГРАММНОГО ОБЕСПЕЧЕНИЯ</vt:lpstr>
      <vt:lpstr>АНАЛИЗ ТЕКУЩЕГО СОСТОЯНИЯ И ТЕНДЕНЦИЙ (по результатам опроса и анализа отрытых источников)</vt:lpstr>
      <vt:lpstr>критерии выбора ПО для работ в отрасли</vt:lpstr>
      <vt:lpstr>критерии выбора ПО для работ в отрасли</vt:lpstr>
      <vt:lpstr>ПЕРСПЕКТИВЫ ИМПОРТОЗАМЕЩЕНИЯ</vt:lpstr>
      <vt:lpstr>ЧТО ПОНЯТНО УЖЕ СЕЙЧАС</vt:lpstr>
      <vt:lpstr>МЕРОПРИЯТИЯ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Резервная_копия_Презентация ВЭФ</dc:title>
  <dc:creator>Митрофанова Мария Владимировна</dc:creator>
  <cp:lastModifiedBy>Conferent</cp:lastModifiedBy>
  <cp:revision>564</cp:revision>
  <cp:lastPrinted>2022-04-19T11:53:53Z</cp:lastPrinted>
  <dcterms:created xsi:type="dcterms:W3CDTF">2017-07-28T12:21:40Z</dcterms:created>
  <dcterms:modified xsi:type="dcterms:W3CDTF">2022-04-20T09:27:59Z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2017-07-04T00:00:00Z</vt:filetime>
  </property>
  <property fmtid="{D5CDD505-2E9C-101B-9397-08002B2CF9AE}" pid="3" name="Creator">
    <vt:lpwstr>CorelDRAW X6</vt:lpwstr>
  </property>
  <property fmtid="{D5CDD505-2E9C-101B-9397-08002B2CF9AE}" pid="4" name="LastSaved">
    <vt:filetime>2017-07-28T00:00:00Z</vt:filetime>
  </property>
</Properties>
</file>