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02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647CF-B21D-4B67-9E8C-4FDA0D6C08E5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3F866-1958-4FBD-8E95-E10BE4059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805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B41B6-4AF5-46B9-81F6-B70C9BE0505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413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3950D16-865C-4A15-A56F-239AD2B18CD7}" type="slidenum">
              <a:rPr lang="ru-RU" altLang="ru-RU" sz="1200" baseline="0"/>
              <a:pPr eaLnBrk="1" hangingPunct="1"/>
              <a:t>2</a:t>
            </a:fld>
            <a:endParaRPr lang="ru-RU" altLang="ru-RU" sz="1200" baseline="0"/>
          </a:p>
        </p:txBody>
      </p:sp>
    </p:spTree>
    <p:extLst>
      <p:ext uri="{BB962C8B-B14F-4D97-AF65-F5344CB8AC3E}">
        <p14:creationId xmlns:p14="http://schemas.microsoft.com/office/powerpoint/2010/main" val="4159745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ПАРК используется предприятиями МПР с 1992 г. Наибольший объем геолого-съемочных работ выполнен с использованием ПАРК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6, на долю которой в 1995-2000 гг. пришлось 169 объектов ГДП-200. С 2002г. разработчики прекратили поддержку ПАРК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2010г.  Московским филиалом ВСЕГЕИ создана новая версия ПАРК 10. В этой версии ПАРК усовершенствована структура представления данных, расширены функциональные возможности, модернизировано существовавшее и создано новое алгоритмическое обеспечение, предусмотрена прямая работа с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SHP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-файлами, использование условных знаков из «Эталонной базы изобразительных средств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Госгеолкарт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созданы новые средства управления отображением карт, упрощен и стандартизирован интерфейс и внесены другие полезные изменения.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целом система создана с учетом отраслевых требований и сложившейся практики использования информационных технологий в ГСР.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AE8A-E185-483C-A726-71E19149796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308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Однако, на сегодняшний день новая версия ПАРК применяется в основном для цифрового издания Госгеолкарты-200: средствами системы в период с 2010 по 2021гг. подготовлены 397 комплектов Госгеолкарт-200. Опыт применения ПАРК для цифрового издания следует признать успешным. Многие задействованные для цифрового издания функции, прежде всего касающиеся оформления карт, представления справочной и описательной информации, формирования ЕЦМ и другие, являются универсальными и, очевидно, могут быть использованы для всего цикла работ по геологическому картографированию.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AE8A-E185-483C-A726-71E19149796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897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33071-7D0E-4834-9E10-2113CFF3B7A9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9577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Современная версия ПАРК 11 представляет собой полнофункциональную ГИС, оперирующую с качественными и количественными данными, представленными в векторном, матричном, табличном, текстовом видах.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создания картографических, информационных продуктов система располагает достаточным набором инструментов, включающим: средства импорта, геодезической привязки, оцифровки и оформления карт по стандартам, принятым в отрасли; также имеются развитые средства организации связей объектов карты с описательной и справочной информацией.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Инструментами ПАРК выполняются склейка картографических данных, их интерактивное и автоматическое редактирование. Специальные возможности позволяют формировать полотно карты в презентабельном виде в независимости от масштаба отображения.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Компоновку, оформление карт и создание макетов печатных листов в соответствии с действующими стандартами обеспечивают автоматическое формирование легенд слоев карты, использование условных знаков из ЭБЗ, автоматическая расстановка индексов, условных знаков и надписей с параметрами, предусмотренными для издания геологических карт.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AE8A-E185-483C-A726-71E19149796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032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Развитая справочная и ссылочная система позволяют организовать картографическую и иную справочную информацию удобным для просмотра и поиска образом, организуя независимую информационно-справочную среду поддержки геологических решений.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частности, для изданных комплектов обеспечивается прямой доступ к сведениям о конкретных объектах из базы первичных данных, Объяснительной записки, детальным картам-врезкам. Организованы перекрестные ссылки между объектами карты, легенды, разреза, стратиграфической колонки и другими элементами комплекта.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AE8A-E185-483C-A726-71E19149796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615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решения геологических задач в систему включены разнообразные средства пространственного анализа данных и построения производных тематических карт.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AE8A-E185-483C-A726-71E19149796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645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 прогнозно-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минерагенических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задач включает: оценку связей объектов полезных ископаемых с поисковыми признаками; анализ закономерностей размещения полезных ископаемых; построение моделей прогнозируемых объектов и карт поисковых признаков; выделение и ранжирование перспективных участков. В этом блоке задач привлекает внимание использование при выделении площадей функции риска постановки поисков и индексов перспективности для ранжирования перспективных участков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AE8A-E185-483C-A726-71E19149796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064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559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02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520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6" y="273588"/>
            <a:ext cx="4430903" cy="368503"/>
            <a:chOff x="336529" y="273588"/>
            <a:chExt cx="3323177" cy="36850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139047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003193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29" y="6110710"/>
            <a:ext cx="722035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3" y="6110710"/>
            <a:ext cx="717972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25" y="6110710"/>
            <a:ext cx="72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69" y="6110710"/>
            <a:ext cx="72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390463" y="6093954"/>
            <a:ext cx="760472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28" y="6108817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36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27381" y="164638"/>
            <a:ext cx="10465163" cy="619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ts val="2533"/>
              </a:lnSpc>
              <a:defRPr sz="2667" b="1" cap="all" spc="68" baseline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11376587" y="164638"/>
            <a:ext cx="719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949F76DA-2A50-4CF2-9B98-49E5E2B7C3F8}" type="slidenum">
              <a:rPr lang="ru-RU" sz="2400" smtClean="0">
                <a:solidFill>
                  <a:schemeClr val="bg2">
                    <a:lumMod val="25000"/>
                  </a:schemeClr>
                </a:solidFill>
              </a:rPr>
              <a:t>‹#›</a:t>
            </a:fld>
            <a:endParaRPr lang="ru-RU" sz="1867" i="1" dirty="0">
              <a:solidFill>
                <a:schemeClr val="bg2">
                  <a:lumMod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275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27381" y="164638"/>
            <a:ext cx="10465163" cy="619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ts val="2533"/>
              </a:lnSpc>
              <a:defRPr sz="2667" b="1" cap="all" spc="68" baseline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11376587" y="164638"/>
            <a:ext cx="719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949F76DA-2A50-4CF2-9B98-49E5E2B7C3F8}" type="slidenum">
              <a:rPr lang="ru-RU" sz="2400" smtClean="0">
                <a:solidFill>
                  <a:schemeClr val="bg2">
                    <a:lumMod val="25000"/>
                  </a:schemeClr>
                </a:solidFill>
              </a:rPr>
              <a:t>‹#›</a:t>
            </a:fld>
            <a:endParaRPr lang="ru-RU" sz="1867" i="1" dirty="0">
              <a:solidFill>
                <a:schemeClr val="bg2">
                  <a:lumMod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79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27381" y="164638"/>
            <a:ext cx="10465163" cy="619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ts val="2533"/>
              </a:lnSpc>
              <a:defRPr sz="2667" b="1" cap="all" spc="68" baseline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11376587" y="164638"/>
            <a:ext cx="719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949F76DA-2A50-4CF2-9B98-49E5E2B7C3F8}" type="slidenum">
              <a:rPr lang="ru-RU" sz="2400" smtClean="0">
                <a:solidFill>
                  <a:schemeClr val="bg2">
                    <a:lumMod val="25000"/>
                  </a:schemeClr>
                </a:solidFill>
              </a:rPr>
              <a:t>‹#›</a:t>
            </a:fld>
            <a:endParaRPr lang="ru-RU" sz="1867" i="1" dirty="0">
              <a:solidFill>
                <a:schemeClr val="bg2">
                  <a:lumMod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5714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27381" y="164638"/>
            <a:ext cx="10465163" cy="619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ts val="2533"/>
              </a:lnSpc>
              <a:defRPr sz="2667" b="1" cap="all" spc="68" baseline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11376587" y="164638"/>
            <a:ext cx="719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949F76DA-2A50-4CF2-9B98-49E5E2B7C3F8}" type="slidenum">
              <a:rPr lang="ru-RU" sz="2400" smtClean="0">
                <a:solidFill>
                  <a:schemeClr val="bg2">
                    <a:lumMod val="25000"/>
                  </a:schemeClr>
                </a:solidFill>
              </a:rPr>
              <a:t>‹#›</a:t>
            </a:fld>
            <a:endParaRPr lang="ru-RU" sz="1867" i="1" dirty="0">
              <a:solidFill>
                <a:schemeClr val="bg2">
                  <a:lumMod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229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27381" y="164638"/>
            <a:ext cx="10465163" cy="619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ts val="2533"/>
              </a:lnSpc>
              <a:defRPr sz="2667" b="1" cap="all" spc="68" baseline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11376587" y="164638"/>
            <a:ext cx="719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949F76DA-2A50-4CF2-9B98-49E5E2B7C3F8}" type="slidenum">
              <a:rPr lang="ru-RU" sz="2400" smtClean="0">
                <a:solidFill>
                  <a:schemeClr val="bg2">
                    <a:lumMod val="25000"/>
                  </a:schemeClr>
                </a:solidFill>
              </a:rPr>
              <a:t>‹#›</a:t>
            </a:fld>
            <a:endParaRPr lang="ru-RU" sz="1867" i="1" dirty="0">
              <a:solidFill>
                <a:schemeClr val="bg2">
                  <a:lumMod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921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27381" y="164638"/>
            <a:ext cx="10465163" cy="619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ts val="2533"/>
              </a:lnSpc>
              <a:defRPr sz="2667" b="1" cap="all" spc="68" baseline="0">
                <a:solidFill>
                  <a:schemeClr val="bg2">
                    <a:lumMod val="2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11376587" y="164638"/>
            <a:ext cx="719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949F76DA-2A50-4CF2-9B98-49E5E2B7C3F8}" type="slidenum">
              <a:rPr lang="ru-RU" sz="2400" smtClean="0">
                <a:solidFill>
                  <a:schemeClr val="bg2">
                    <a:lumMod val="25000"/>
                  </a:schemeClr>
                </a:solidFill>
              </a:rPr>
              <a:t>‹#›</a:t>
            </a:fld>
            <a:endParaRPr lang="ru-RU" sz="1867" i="1" dirty="0">
              <a:solidFill>
                <a:schemeClr val="bg2">
                  <a:lumMod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3761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63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80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78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484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47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264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82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42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EDCE4-83EC-4655-BE31-540832563996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00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546" y="4045812"/>
            <a:ext cx="1192236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Опыт ВСЕГЕИ по внедрению российских ГИС-программ в практику </a:t>
            </a:r>
            <a:r>
              <a:rPr lang="ru-RU" sz="2000" b="1" dirty="0" smtClean="0"/>
              <a:t>геологического </a:t>
            </a:r>
            <a:r>
              <a:rPr lang="ru-RU" sz="2000" b="1" dirty="0"/>
              <a:t>картирования. Возможности перехода к 2025 году на российское программное обеспечение для государственного геологического картографирования </a:t>
            </a:r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r>
              <a:rPr lang="ru-RU" b="1" dirty="0" smtClean="0"/>
              <a:t>Шишкин </a:t>
            </a:r>
            <a:r>
              <a:rPr lang="ru-RU" b="1" dirty="0"/>
              <a:t>М.А., Локшин Б.Б. (ФГБУ «ВСЕГЕИ»)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90" y="964712"/>
            <a:ext cx="8479307" cy="28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8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3"/>
          <p:cNvPicPr preferRelativeResize="0">
            <a:picLocks noChangeAspect="1" noChangeArrowheads="1"/>
          </p:cNvPicPr>
          <p:nvPr/>
        </p:nvPicPr>
        <p:blipFill>
          <a:blip r:embed="rId3">
            <a:lum bright="-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594" y="801424"/>
            <a:ext cx="4590068" cy="566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0643" y="70609"/>
            <a:ext cx="6794394" cy="45932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прогнозно-</a:t>
            </a:r>
            <a:r>
              <a:rPr lang="ru-RU" dirty="0" err="1" smtClean="0">
                <a:solidFill>
                  <a:schemeClr val="tx1"/>
                </a:solidFill>
              </a:rPr>
              <a:t>минерагенические</a:t>
            </a:r>
            <a:r>
              <a:rPr lang="ru-RU" dirty="0" smtClean="0">
                <a:solidFill>
                  <a:schemeClr val="tx1"/>
                </a:solidFill>
              </a:rPr>
              <a:t> задачи </a:t>
            </a:r>
            <a:endParaRPr lang="ru-RU" dirty="0"/>
          </a:p>
        </p:txBody>
      </p:sp>
      <p:pic>
        <p:nvPicPr>
          <p:cNvPr id="24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75" y="3916796"/>
            <a:ext cx="2464695" cy="274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338" y="2756687"/>
            <a:ext cx="2474143" cy="108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90" y="1002297"/>
            <a:ext cx="2474449" cy="167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61782" y="606589"/>
            <a:ext cx="5602972" cy="543867"/>
          </a:xfrm>
          <a:prstGeom prst="rect">
            <a:avLst/>
          </a:prstGeom>
          <a:noFill/>
          <a:ln>
            <a:noFill/>
          </a:ln>
          <a:effectLst>
            <a:prstShdw prst="shdw17" dist="63500" dir="2212194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67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 оценкам признаков</a:t>
            </a:r>
            <a:r>
              <a:rPr lang="en-US" altLang="ru-RU" sz="1467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ru-RU" altLang="ru-RU" sz="1467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автоматически формируются карты благоприятных ситуаций для прогнозируемых объектов</a:t>
            </a:r>
          </a:p>
        </p:txBody>
      </p:sp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3" y="1226468"/>
            <a:ext cx="1766067" cy="268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297485" y="3482464"/>
            <a:ext cx="1548504" cy="495351"/>
          </a:xfrm>
          <a:prstGeom prst="rect">
            <a:avLst/>
          </a:prstGeom>
          <a:solidFill>
            <a:srgbClr val="C6E4D3"/>
          </a:solidFill>
          <a:ln>
            <a:noFill/>
          </a:ln>
          <a:effectLst>
            <a:prstShdw prst="shdw17" dist="17961" dir="2700000">
              <a:schemeClr val="bg2"/>
            </a:prstShdw>
          </a:effectLst>
        </p:spPr>
        <p:txBody>
          <a:bodyPr wrap="square" lIns="120000" tIns="62400" rIns="120000" bIns="62400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800" dirty="0">
                <a:latin typeface="+mn-lt"/>
              </a:rPr>
              <a:t>Благоприятная положение относи</a:t>
            </a:r>
            <a:r>
              <a:rPr lang="en-US" altLang="ru-RU" sz="800" dirty="0">
                <a:latin typeface="+mn-lt"/>
              </a:rPr>
              <a:t>-</a:t>
            </a:r>
            <a:r>
              <a:rPr lang="ru-RU" altLang="ru-RU" sz="800" dirty="0" err="1">
                <a:latin typeface="+mn-lt"/>
              </a:rPr>
              <a:t>тельно</a:t>
            </a:r>
            <a:r>
              <a:rPr lang="ru-RU" altLang="ru-RU" sz="800" dirty="0">
                <a:latin typeface="+mn-lt"/>
              </a:rPr>
              <a:t> разрывных нарушений</a:t>
            </a:r>
          </a:p>
        </p:txBody>
      </p:sp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229875"/>
            <a:ext cx="1786241" cy="268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2136832" y="3482529"/>
            <a:ext cx="1679488" cy="372240"/>
          </a:xfrm>
          <a:prstGeom prst="rect">
            <a:avLst/>
          </a:prstGeom>
          <a:solidFill>
            <a:srgbClr val="C6E4D3"/>
          </a:solidFill>
          <a:ln>
            <a:noFill/>
          </a:ln>
          <a:effectLst>
            <a:prstShdw prst="shdw17" dist="17961" dir="2700000">
              <a:schemeClr val="bg2"/>
            </a:prstShdw>
          </a:effectLst>
        </p:spPr>
        <p:txBody>
          <a:bodyPr wrap="square" lIns="120000" tIns="62400" rIns="120000" bIns="62400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800" dirty="0">
                <a:latin typeface="+mn-lt"/>
              </a:rPr>
              <a:t>Благоприятная степень разнообразия пород</a:t>
            </a:r>
          </a:p>
        </p:txBody>
      </p:sp>
      <p:pic>
        <p:nvPicPr>
          <p:cNvPr id="37" name="Picture 15"/>
          <p:cNvPicPr>
            <a:picLocks noChangeAspect="1" noChangeArrowheads="1"/>
          </p:cNvPicPr>
          <p:nvPr/>
        </p:nvPicPr>
        <p:blipFill>
          <a:blip r:embed="rId9" cstate="print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97" y="1232654"/>
            <a:ext cx="1786241" cy="268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4033695" y="3343029"/>
            <a:ext cx="1737111" cy="618461"/>
          </a:xfrm>
          <a:prstGeom prst="rect">
            <a:avLst/>
          </a:prstGeom>
          <a:solidFill>
            <a:srgbClr val="C6E4D3"/>
          </a:solidFill>
          <a:ln>
            <a:noFill/>
          </a:ln>
          <a:effectLst>
            <a:prstShdw prst="shdw17" dist="17961" dir="2700000">
              <a:schemeClr val="bg2"/>
            </a:prstShdw>
          </a:effectLst>
        </p:spPr>
        <p:txBody>
          <a:bodyPr wrap="square" lIns="120000" tIns="62400" rIns="120000" bIns="62400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800" dirty="0">
                <a:latin typeface="+mn-lt"/>
              </a:rPr>
              <a:t>Благоприятный уровень тектонической раздробленности («освещенность разрывными нарушениями»)</a:t>
            </a:r>
          </a:p>
        </p:txBody>
      </p:sp>
      <p:pic>
        <p:nvPicPr>
          <p:cNvPr id="39" name="Picture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1" y="4052276"/>
            <a:ext cx="1752875" cy="268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250642" y="6193952"/>
            <a:ext cx="1708263" cy="495351"/>
          </a:xfrm>
          <a:prstGeom prst="rect">
            <a:avLst/>
          </a:prstGeom>
          <a:solidFill>
            <a:srgbClr val="C6E4D3"/>
          </a:solidFill>
          <a:ln>
            <a:noFill/>
          </a:ln>
          <a:effectLst>
            <a:prstShdw prst="shdw17" dist="17961" dir="2700000">
              <a:schemeClr val="bg2"/>
            </a:prstShdw>
          </a:effectLst>
        </p:spPr>
        <p:txBody>
          <a:bodyPr wrap="square" lIns="120000" tIns="62400" rIns="120000" bIns="62400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800" dirty="0">
                <a:latin typeface="+mn-lt"/>
              </a:rPr>
              <a:t>Благоприятное положение относительно </a:t>
            </a:r>
            <a:r>
              <a:rPr lang="ru-RU" altLang="ru-RU" sz="800" dirty="0" err="1">
                <a:latin typeface="+mn-lt"/>
              </a:rPr>
              <a:t>интрузий</a:t>
            </a:r>
            <a:r>
              <a:rPr lang="ru-RU" altLang="ru-RU" sz="800" dirty="0">
                <a:latin typeface="+mn-lt"/>
              </a:rPr>
              <a:t> </a:t>
            </a:r>
            <a:r>
              <a:rPr lang="ru-RU" altLang="ru-RU" sz="800" dirty="0" err="1">
                <a:latin typeface="+mn-lt"/>
              </a:rPr>
              <a:t>Ороченского</a:t>
            </a:r>
            <a:r>
              <a:rPr lang="ru-RU" altLang="ru-RU" sz="800" dirty="0">
                <a:latin typeface="+mn-lt"/>
              </a:rPr>
              <a:t> комплекса</a:t>
            </a:r>
          </a:p>
        </p:txBody>
      </p:sp>
      <p:pic>
        <p:nvPicPr>
          <p:cNvPr id="42" name="Picture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95" y="4052276"/>
            <a:ext cx="1752099" cy="268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2126943" y="6202689"/>
            <a:ext cx="1647855" cy="495351"/>
          </a:xfrm>
          <a:prstGeom prst="rect">
            <a:avLst/>
          </a:prstGeom>
          <a:solidFill>
            <a:srgbClr val="C6E4D3"/>
          </a:solidFill>
          <a:ln>
            <a:noFill/>
          </a:ln>
          <a:effectLst>
            <a:prstShdw prst="shdw17" dist="17961" dir="2700000">
              <a:schemeClr val="bg2"/>
            </a:prstShdw>
          </a:effectLst>
        </p:spPr>
        <p:txBody>
          <a:bodyPr wrap="square" lIns="120000" tIns="62400" rIns="120000" bIns="62400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800" dirty="0">
                <a:latin typeface="+mn-lt"/>
              </a:rPr>
              <a:t>Благоприятная концентрация  («потенциал») мелких  интрузивных тел – </a:t>
            </a:r>
            <a:r>
              <a:rPr lang="ru-RU" altLang="ru-RU" sz="800" dirty="0" err="1">
                <a:latin typeface="+mn-lt"/>
              </a:rPr>
              <a:t>силл</a:t>
            </a:r>
            <a:r>
              <a:rPr lang="ru-RU" altLang="ru-RU" sz="800" dirty="0">
                <a:latin typeface="+mn-lt"/>
              </a:rPr>
              <a:t> и даек</a:t>
            </a:r>
          </a:p>
        </p:txBody>
      </p:sp>
      <p:pic>
        <p:nvPicPr>
          <p:cNvPr id="46" name="Picture 2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81" y="4052277"/>
            <a:ext cx="1772273" cy="2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4033484" y="6337836"/>
            <a:ext cx="1737179" cy="372240"/>
          </a:xfrm>
          <a:prstGeom prst="rect">
            <a:avLst/>
          </a:prstGeom>
          <a:solidFill>
            <a:srgbClr val="C6E4D3"/>
          </a:solidFill>
          <a:ln>
            <a:noFill/>
          </a:ln>
          <a:effectLst>
            <a:prstShdw prst="shdw17" dist="17961" dir="2700000">
              <a:schemeClr val="bg2"/>
            </a:prstShdw>
          </a:effectLst>
        </p:spPr>
        <p:txBody>
          <a:bodyPr wrap="square" lIns="120000" tIns="62400" rIns="120000" bIns="62400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800" dirty="0">
                <a:latin typeface="+mn-lt"/>
              </a:rPr>
              <a:t>Комплексная карта поисковых признаков</a:t>
            </a:r>
          </a:p>
        </p:txBody>
      </p:sp>
      <p:pic>
        <p:nvPicPr>
          <p:cNvPr id="48" name="Picture 5"/>
          <p:cNvPicPr preferRelativeResize="0">
            <a:picLocks noChangeAspect="1" noChangeArrowheads="1"/>
          </p:cNvPicPr>
          <p:nvPr/>
        </p:nvPicPr>
        <p:blipFill>
          <a:blip r:embed="rId13" cstate="print">
            <a:lum bright="-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991" y="4865590"/>
            <a:ext cx="1775808" cy="179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55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89551"/>
            <a:ext cx="9117656" cy="6068449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95243" y="211323"/>
            <a:ext cx="9879013" cy="45878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baseline="0" dirty="0" smtClean="0">
                <a:solidFill>
                  <a:schemeClr val="tx2"/>
                </a:solidFill>
              </a:rPr>
              <a:t>ПРИМЕР ЛИСТА ГОСГЕОЛКАРТЫ -200 </a:t>
            </a:r>
            <a:r>
              <a:rPr lang="en-US" altLang="ru-RU" sz="1400" b="1" baseline="0" dirty="0" smtClean="0">
                <a:solidFill>
                  <a:schemeClr val="tx2"/>
                </a:solidFill>
              </a:rPr>
              <a:t>R-41-XXX</a:t>
            </a:r>
            <a:r>
              <a:rPr lang="ru-RU" altLang="ru-RU" sz="1400" b="1" baseline="0" dirty="0" smtClean="0">
                <a:solidFill>
                  <a:schemeClr val="tx2"/>
                </a:solidFill>
              </a:rPr>
              <a:t> (</a:t>
            </a:r>
            <a:r>
              <a:rPr lang="ru-RU" altLang="ru-RU" sz="1400" b="1" baseline="0" dirty="0" err="1" smtClean="0">
                <a:solidFill>
                  <a:schemeClr val="tx2"/>
                </a:solidFill>
              </a:rPr>
              <a:t>Усть</a:t>
            </a:r>
            <a:r>
              <a:rPr lang="ru-RU" altLang="ru-RU" sz="1400" b="1" baseline="0" dirty="0" smtClean="0">
                <a:solidFill>
                  <a:schemeClr val="tx2"/>
                </a:solidFill>
              </a:rPr>
              <a:t>-Кара)</a:t>
            </a:r>
            <a:r>
              <a:rPr lang="en-US" altLang="ru-RU" sz="1400" b="1" baseline="0" dirty="0" smtClean="0">
                <a:solidFill>
                  <a:schemeClr val="tx2"/>
                </a:solidFill>
              </a:rPr>
              <a:t> </a:t>
            </a:r>
            <a:r>
              <a:rPr lang="ru-RU" altLang="ru-RU" sz="1400" b="1" baseline="0" dirty="0" smtClean="0">
                <a:solidFill>
                  <a:schemeClr val="tx2"/>
                </a:solidFill>
              </a:rPr>
              <a:t> СОЗДАННОГО В ГИС ИНТЕГРО</a:t>
            </a:r>
          </a:p>
          <a:p>
            <a:pPr algn="ctr" eaLnBrk="1" hangingPunct="1"/>
            <a:r>
              <a:rPr lang="ru-RU" altLang="ru-RU" sz="1200" b="1" baseline="0" dirty="0" smtClean="0">
                <a:solidFill>
                  <a:schemeClr val="tx2"/>
                </a:solidFill>
              </a:rPr>
              <a:t>(ФГУП ВСЕГЕИ, </a:t>
            </a:r>
            <a:r>
              <a:rPr lang="ru-RU" sz="1200" b="1" baseline="0" dirty="0">
                <a:solidFill>
                  <a:schemeClr val="tx2"/>
                </a:solidFill>
              </a:rPr>
              <a:t>ФГУП ГНЦ РФ </a:t>
            </a:r>
            <a:r>
              <a:rPr lang="ru-RU" sz="1200" b="1" baseline="0" dirty="0" smtClean="0">
                <a:solidFill>
                  <a:schemeClr val="tx2"/>
                </a:solidFill>
              </a:rPr>
              <a:t>– </a:t>
            </a:r>
            <a:r>
              <a:rPr lang="ru-RU" sz="1200" b="1" baseline="0" dirty="0" err="1" smtClean="0">
                <a:solidFill>
                  <a:schemeClr val="tx2"/>
                </a:solidFill>
              </a:rPr>
              <a:t>ВНИИГеосистем</a:t>
            </a:r>
            <a:r>
              <a:rPr lang="ru-RU" sz="1200" b="1" baseline="0" dirty="0" smtClean="0">
                <a:solidFill>
                  <a:schemeClr val="tx2"/>
                </a:solidFill>
              </a:rPr>
              <a:t>,</a:t>
            </a:r>
            <a:r>
              <a:rPr lang="ru-RU" altLang="ru-RU" sz="1200" b="1" baseline="0" dirty="0" smtClean="0">
                <a:solidFill>
                  <a:schemeClr val="tx2"/>
                </a:solidFill>
              </a:rPr>
              <a:t> 2015 г.)</a:t>
            </a:r>
            <a:endParaRPr lang="ru-RU" altLang="ru-RU" sz="1200" b="1" i="1" baseline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9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656124"/>
            <a:ext cx="7170057" cy="4569017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36839" y="0"/>
            <a:ext cx="9879013" cy="45878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baseline="0" dirty="0" smtClean="0">
                <a:solidFill>
                  <a:schemeClr val="tx2"/>
                </a:solidFill>
              </a:rPr>
              <a:t>Наиболее оптимальный вариант перехода на отечественный ГИС</a:t>
            </a:r>
            <a:endParaRPr lang="ru-RU" altLang="ru-RU" b="1" i="1" baseline="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1605" y="467633"/>
            <a:ext cx="5810395" cy="6042744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867" b="1" dirty="0" smtClean="0"/>
              <a:t>Основные аргументы:</a:t>
            </a:r>
          </a:p>
          <a:p>
            <a:pPr marL="342900" indent="-342900">
              <a:buFontTx/>
              <a:buChar char="-"/>
            </a:pPr>
            <a:r>
              <a:rPr lang="ru-RU" b="1" dirty="0" smtClean="0"/>
              <a:t>КБ Панорама развивает ГИС </a:t>
            </a:r>
            <a:r>
              <a:rPr lang="ru-RU" b="1" smtClean="0"/>
              <a:t>более </a:t>
            </a:r>
            <a:r>
              <a:rPr lang="ru-RU" b="1" smtClean="0"/>
              <a:t>25 </a:t>
            </a:r>
            <a:r>
              <a:rPr lang="ru-RU" b="1" dirty="0" smtClean="0"/>
              <a:t>лет и имеет все средства создания и редактирования электронных карт, экспорта импорта векторных данных </a:t>
            </a:r>
            <a:r>
              <a:rPr lang="ru-RU" b="1" dirty="0"/>
              <a:t>из форматов (</a:t>
            </a:r>
            <a:r>
              <a:rPr lang="en-US" b="1" dirty="0"/>
              <a:t>SXF, SHP, GML, </a:t>
            </a:r>
            <a:r>
              <a:rPr lang="en-US" b="1" dirty="0" err="1"/>
              <a:t>GeoJSON</a:t>
            </a:r>
            <a:r>
              <a:rPr lang="en-US" b="1" dirty="0"/>
              <a:t>, KML, S57, </a:t>
            </a:r>
            <a:r>
              <a:rPr lang="ru-RU" b="1" dirty="0" smtClean="0"/>
              <a:t>и </a:t>
            </a:r>
            <a:r>
              <a:rPr lang="ru-RU" b="1" dirty="0"/>
              <a:t>других); растровых данных (</a:t>
            </a:r>
            <a:r>
              <a:rPr lang="en-US" b="1" dirty="0"/>
              <a:t>RSW, BMP, JPEG, </a:t>
            </a:r>
            <a:r>
              <a:rPr lang="en-US" b="1" dirty="0" err="1"/>
              <a:t>GeoTIFF</a:t>
            </a:r>
            <a:r>
              <a:rPr lang="en-US" b="1" dirty="0"/>
              <a:t>, TIFF, IMG), </a:t>
            </a:r>
            <a:r>
              <a:rPr lang="ru-RU" b="1" dirty="0" err="1" smtClean="0"/>
              <a:t>мультиспект-ральных</a:t>
            </a:r>
            <a:r>
              <a:rPr lang="ru-RU" b="1" dirty="0" smtClean="0"/>
              <a:t> </a:t>
            </a:r>
            <a:r>
              <a:rPr lang="ru-RU" b="1" dirty="0"/>
              <a:t>снимков (</a:t>
            </a:r>
            <a:r>
              <a:rPr lang="en-US" b="1" dirty="0" err="1"/>
              <a:t>GeoTIFF</a:t>
            </a:r>
            <a:r>
              <a:rPr lang="en-US" b="1" dirty="0"/>
              <a:t>);</a:t>
            </a:r>
          </a:p>
          <a:p>
            <a:pPr marL="342900" indent="-342900">
              <a:buFontTx/>
              <a:buChar char="-"/>
            </a:pPr>
            <a:r>
              <a:rPr lang="ru-RU" b="1" dirty="0" smtClean="0"/>
              <a:t>Вся </a:t>
            </a:r>
            <a:r>
              <a:rPr lang="ru-RU" b="1" dirty="0" err="1" smtClean="0"/>
              <a:t>топооснова</a:t>
            </a:r>
            <a:r>
              <a:rPr lang="ru-RU" b="1" dirty="0" smtClean="0"/>
              <a:t> </a:t>
            </a:r>
            <a:r>
              <a:rPr lang="ru-RU" b="1" dirty="0" err="1" smtClean="0"/>
              <a:t>Росреестра</a:t>
            </a:r>
            <a:r>
              <a:rPr lang="ru-RU" b="1" dirty="0" smtClean="0"/>
              <a:t> в настоящее время  ведется в ГИС Панорама;</a:t>
            </a:r>
          </a:p>
          <a:p>
            <a:pPr marL="342900" indent="-342900">
              <a:buFontTx/>
              <a:buChar char="-"/>
            </a:pPr>
            <a:r>
              <a:rPr lang="ru-RU" b="1" dirty="0" smtClean="0"/>
              <a:t>Поддерживается вся линейка операционных систем </a:t>
            </a:r>
            <a:r>
              <a:rPr lang="en-US" b="1" dirty="0"/>
              <a:t>MS </a:t>
            </a:r>
            <a:r>
              <a:rPr lang="en-US" b="1" dirty="0" smtClean="0"/>
              <a:t>Window</a:t>
            </a:r>
            <a:r>
              <a:rPr lang="ru-RU" b="1" dirty="0" smtClean="0"/>
              <a:t>, </a:t>
            </a:r>
            <a:r>
              <a:rPr lang="en-US" b="1" dirty="0" smtClean="0"/>
              <a:t>Linux</a:t>
            </a:r>
            <a:r>
              <a:rPr lang="en-US" b="1" dirty="0"/>
              <a:t>, </a:t>
            </a:r>
            <a:r>
              <a:rPr lang="en-US" b="1" dirty="0" smtClean="0"/>
              <a:t>Solaris,</a:t>
            </a:r>
            <a:r>
              <a:rPr lang="ru-RU" b="1" dirty="0" smtClean="0"/>
              <a:t>Эльбрус и др.</a:t>
            </a:r>
            <a:r>
              <a:rPr lang="en-US" b="1" dirty="0" smtClean="0"/>
              <a:t> </a:t>
            </a:r>
            <a:endParaRPr lang="ru-RU" b="1" dirty="0" smtClean="0"/>
          </a:p>
          <a:p>
            <a:pPr marL="342900" indent="-342900">
              <a:buFontTx/>
              <a:buChar char="-"/>
            </a:pPr>
            <a:r>
              <a:rPr lang="ru-RU" b="1" dirty="0"/>
              <a:t>Поддержка международных стандартов и протоколов обмена данными OGC WMS, OGC WMTS и TMS </a:t>
            </a:r>
            <a:endParaRPr lang="ru-RU" b="1" dirty="0" smtClean="0"/>
          </a:p>
          <a:p>
            <a:pPr marL="342900" indent="-342900">
              <a:buFontTx/>
              <a:buChar char="-"/>
            </a:pPr>
            <a:r>
              <a:rPr lang="ru-RU" b="1" dirty="0" smtClean="0"/>
              <a:t>Средства работы с независимыми БД</a:t>
            </a:r>
            <a:endParaRPr lang="en-US" b="1" dirty="0" smtClean="0"/>
          </a:p>
          <a:p>
            <a:pPr marL="285750" indent="-285750" fontAlgn="base">
              <a:buFontTx/>
              <a:buChar char="-"/>
            </a:pPr>
            <a:r>
              <a:rPr lang="ru-RU" b="1" dirty="0" smtClean="0"/>
              <a:t>Имеются разработанные серверные приложения ГИС-сервер</a:t>
            </a:r>
            <a:r>
              <a:rPr lang="en-US" b="1" dirty="0" smtClean="0"/>
              <a:t>GIS</a:t>
            </a:r>
            <a:r>
              <a:rPr lang="ru-RU" sz="2000" b="1" dirty="0"/>
              <a:t>,   </a:t>
            </a:r>
            <a:r>
              <a:rPr lang="en-US" sz="2000" b="1" dirty="0" smtClean="0"/>
              <a:t>GIS Webserver </a:t>
            </a:r>
            <a:r>
              <a:rPr lang="ru-RU" sz="2000" b="1" dirty="0" smtClean="0"/>
              <a:t>и др.</a:t>
            </a:r>
            <a:r>
              <a:rPr lang="en-US" sz="2000" b="1" dirty="0" smtClean="0"/>
              <a:t> </a:t>
            </a:r>
            <a:endParaRPr lang="ru-RU" sz="2000" b="1" dirty="0" smtClean="0"/>
          </a:p>
          <a:p>
            <a:pPr marL="342900" indent="-342900" fontAlgn="base">
              <a:buFontTx/>
              <a:buChar char="-"/>
            </a:pPr>
            <a:r>
              <a:rPr lang="ru-RU" sz="2000" b="1" dirty="0" smtClean="0"/>
              <a:t>3</a:t>
            </a:r>
            <a:r>
              <a:rPr lang="en-US" sz="2000" b="1" dirty="0" smtClean="0"/>
              <a:t>D </a:t>
            </a:r>
            <a:r>
              <a:rPr lang="ru-RU" sz="2000" b="1" dirty="0" smtClean="0"/>
              <a:t>моделирование;</a:t>
            </a:r>
          </a:p>
          <a:p>
            <a:pPr marL="342900" indent="-342900" fontAlgn="base">
              <a:buFontTx/>
              <a:buChar char="-"/>
            </a:pPr>
            <a:r>
              <a:rPr lang="ru-RU" sz="2000" b="1" dirty="0" smtClean="0"/>
              <a:t>Технология автоматизированной генерализации</a:t>
            </a:r>
            <a:endParaRPr lang="ru-RU" sz="1867" dirty="0"/>
          </a:p>
        </p:txBody>
      </p:sp>
    </p:spTree>
    <p:extLst>
      <p:ext uri="{BB962C8B-B14F-4D97-AF65-F5344CB8AC3E}">
        <p14:creationId xmlns:p14="http://schemas.microsoft.com/office/powerpoint/2010/main" val="3848739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5117" y="130354"/>
            <a:ext cx="11373395" cy="64443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57942" y="246743"/>
            <a:ext cx="249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Пути реализации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67656" y="885372"/>
            <a:ext cx="10768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/>
              <a:t>Выделение уже 2022 г целевой субсидии ФГБУ ВСЕГЕИ для разработки технологии перевода  </a:t>
            </a:r>
          </a:p>
          <a:p>
            <a:r>
              <a:rPr lang="ru-RU" sz="2000" dirty="0" smtClean="0"/>
              <a:t>картосоставительских  и картографических работ на импортозамещающие технологии.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41623" y="1770222"/>
            <a:ext cx="10163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2. Проведение совместно с КБ Панорама опытно-методических по разработке технологии  </a:t>
            </a:r>
          </a:p>
          <a:p>
            <a:r>
              <a:rPr lang="ru-RU" sz="2000" dirty="0" smtClean="0"/>
              <a:t>и алгоритмов обмена данными между ГИС-проектами </a:t>
            </a:r>
            <a:r>
              <a:rPr lang="en-US" sz="2000" dirty="0" err="1" smtClean="0"/>
              <a:t>ArcGis</a:t>
            </a:r>
            <a:r>
              <a:rPr lang="ru-RU" sz="2000" dirty="0" smtClean="0"/>
              <a:t> и ГИС Панорама;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54639" y="2612625"/>
            <a:ext cx="10794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3. Разработка вариантов использования Эталонной базы условных знаков (ЭБЗ) в ГИС Панорама;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67656" y="4679606"/>
            <a:ext cx="873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6. Организация обучения сотрудников  ФБГУ ВСЕГЕИ  работе в ГИС Панорама.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54639" y="5218926"/>
            <a:ext cx="11116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7. Адаптация издательского  блока Панорамы к особенностям подготовки цифрового и аналогового</a:t>
            </a:r>
          </a:p>
          <a:p>
            <a:r>
              <a:rPr lang="ru-RU" sz="2000" dirty="0" smtClean="0"/>
              <a:t>издания комплектов Государственных геологических </a:t>
            </a:r>
            <a:r>
              <a:rPr lang="ru-RU" sz="2000" dirty="0" smtClean="0"/>
              <a:t>карт в том числе на основе </a:t>
            </a:r>
            <a:r>
              <a:rPr lang="en-US" sz="2000" dirty="0" smtClean="0"/>
              <a:t>WEB-</a:t>
            </a:r>
            <a:r>
              <a:rPr lang="ru-RU" sz="2000" dirty="0" smtClean="0"/>
              <a:t>сервисов 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67656" y="3863157"/>
            <a:ext cx="9717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5. Подготовка методического пособия по составлению цифровых карт геологического</a:t>
            </a:r>
          </a:p>
          <a:p>
            <a:r>
              <a:rPr lang="ru-RU" sz="2000" dirty="0" smtClean="0"/>
              <a:t>содержания  в ГИС Панорама;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72372" y="3121298"/>
            <a:ext cx="9929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4. Разработка оптимальной  цифровой модели  </a:t>
            </a:r>
            <a:r>
              <a:rPr lang="ru-RU" sz="2000" dirty="0" smtClean="0"/>
              <a:t>карт геологического содержания в </a:t>
            </a:r>
            <a:r>
              <a:rPr lang="ru-RU" sz="2000" dirty="0" smtClean="0"/>
              <a:t>среде </a:t>
            </a:r>
            <a:endParaRPr lang="ru-RU" sz="2000" dirty="0" smtClean="0"/>
          </a:p>
          <a:p>
            <a:r>
              <a:rPr lang="ru-RU" sz="2000" dirty="0" smtClean="0"/>
              <a:t>ГИС </a:t>
            </a:r>
            <a:r>
              <a:rPr lang="ru-RU" sz="2000" dirty="0" smtClean="0"/>
              <a:t>Панорама;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41979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766" y="1420626"/>
            <a:ext cx="8794569" cy="4471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5312" y="1576251"/>
            <a:ext cx="4066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СПАСИБО ЗА ВНИМАНИЕ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62728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-8094"/>
            <a:ext cx="11762509" cy="45878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baseline="0" dirty="0" smtClean="0">
                <a:solidFill>
                  <a:schemeClr val="tx2"/>
                </a:solidFill>
              </a:rPr>
              <a:t>ПРОГРАММНОЕ </a:t>
            </a:r>
            <a:r>
              <a:rPr lang="ru-RU" altLang="ru-RU" sz="1600" b="1" baseline="0" dirty="0">
                <a:solidFill>
                  <a:schemeClr val="tx2"/>
                </a:solidFill>
              </a:rPr>
              <a:t>ОБЕСПЕЧЕНИЕ </a:t>
            </a:r>
            <a:r>
              <a:rPr lang="ru-RU" altLang="ru-RU" sz="1600" b="1" baseline="0" dirty="0" smtClean="0">
                <a:solidFill>
                  <a:schemeClr val="tx2"/>
                </a:solidFill>
              </a:rPr>
              <a:t>ПРИ </a:t>
            </a:r>
            <a:r>
              <a:rPr lang="ru-RU" altLang="ru-RU" sz="1600" b="1" baseline="0" dirty="0">
                <a:solidFill>
                  <a:schemeClr val="tx2"/>
                </a:solidFill>
              </a:rPr>
              <a:t>СОЗДАНИИ </a:t>
            </a:r>
            <a:r>
              <a:rPr lang="ru-RU" altLang="ru-RU" sz="1600" b="1" baseline="0" dirty="0" smtClean="0">
                <a:solidFill>
                  <a:schemeClr val="tx2"/>
                </a:solidFill>
              </a:rPr>
              <a:t>ГОСГЕОЛКАРТ  В РАЗНЫЕ ГОДЫ</a:t>
            </a:r>
            <a:endParaRPr lang="ru-RU" altLang="ru-RU" sz="1600" b="1" i="1" baseline="0" dirty="0">
              <a:solidFill>
                <a:schemeClr val="tx2"/>
              </a:solidFill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498600" y="679166"/>
            <a:ext cx="326390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baseline="0">
                <a:solidFill>
                  <a:schemeClr val="tx2"/>
                </a:solidFill>
              </a:rPr>
              <a:t>1993 - 200</a:t>
            </a:r>
            <a:r>
              <a:rPr lang="en-US" altLang="ru-RU" sz="2400" b="1" baseline="0">
                <a:solidFill>
                  <a:schemeClr val="tx2"/>
                </a:solidFill>
              </a:rPr>
              <a:t>3</a:t>
            </a:r>
            <a:r>
              <a:rPr lang="ru-RU" altLang="ru-RU" sz="2400" b="1" baseline="0">
                <a:solidFill>
                  <a:schemeClr val="tx2"/>
                </a:solidFill>
              </a:rPr>
              <a:t> г.г.</a:t>
            </a:r>
            <a:r>
              <a:rPr lang="ru-RU" altLang="ru-RU" b="1" baseline="0">
                <a:solidFill>
                  <a:schemeClr val="tx2"/>
                </a:solidFill>
              </a:rPr>
              <a:t>  </a:t>
            </a:r>
            <a:endParaRPr lang="ru-RU" altLang="ru-RU" b="1" i="1" baseline="0">
              <a:solidFill>
                <a:schemeClr val="tx2"/>
              </a:solidFill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919664" y="679166"/>
            <a:ext cx="5722937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baseline="0">
                <a:solidFill>
                  <a:srgbClr val="FF0000"/>
                </a:solidFill>
              </a:rPr>
              <a:t>ГИС ПАРК</a:t>
            </a:r>
            <a:r>
              <a:rPr lang="en-US" altLang="ru-RU" b="1" baseline="0">
                <a:solidFill>
                  <a:srgbClr val="FF0000"/>
                </a:solidFill>
              </a:rPr>
              <a:t> 6 (</a:t>
            </a:r>
            <a:r>
              <a:rPr lang="ru-RU" altLang="ru-RU" b="1" baseline="0">
                <a:solidFill>
                  <a:srgbClr val="FF0000"/>
                </a:solidFill>
              </a:rPr>
              <a:t>Б.Б. Локшин, М.А. Белобородов -  ЛАНЭКО)</a:t>
            </a:r>
            <a:endParaRPr lang="ru-RU" altLang="ru-RU" b="1" i="1" baseline="0">
              <a:solidFill>
                <a:srgbClr val="FF0000"/>
              </a:solidFill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5207000" y="1235316"/>
            <a:ext cx="48958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b="1" baseline="0" dirty="0" err="1">
                <a:solidFill>
                  <a:srgbClr val="FF0000"/>
                </a:solidFill>
              </a:rPr>
              <a:t>GeoShaper</a:t>
            </a:r>
            <a:r>
              <a:rPr lang="ru-RU" altLang="ru-RU" b="1" baseline="0" dirty="0">
                <a:solidFill>
                  <a:srgbClr val="FF0000"/>
                </a:solidFill>
              </a:rPr>
              <a:t> (А.В. Дергачев)</a:t>
            </a:r>
            <a:endParaRPr lang="ru-RU" altLang="ru-RU" b="1" i="1" baseline="0" dirty="0">
              <a:solidFill>
                <a:srgbClr val="FF0000"/>
              </a:solidFill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991100" y="1579278"/>
            <a:ext cx="48958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b="1" baseline="0">
                <a:solidFill>
                  <a:srgbClr val="FF0000"/>
                </a:solidFill>
              </a:rPr>
              <a:t>GeoDraw\GeoGraf</a:t>
            </a:r>
            <a:br>
              <a:rPr lang="en-US" altLang="ru-RU" b="1" baseline="0">
                <a:solidFill>
                  <a:srgbClr val="FF0000"/>
                </a:solidFill>
              </a:rPr>
            </a:br>
            <a:r>
              <a:rPr lang="ru-RU" altLang="ru-RU" b="1" baseline="0">
                <a:solidFill>
                  <a:srgbClr val="FF0000"/>
                </a:solidFill>
              </a:rPr>
              <a:t> (ЦГИ ИГ РАН)</a:t>
            </a:r>
            <a:endParaRPr lang="ru-RU" altLang="ru-RU" b="1" i="1" baseline="0">
              <a:solidFill>
                <a:srgbClr val="FF0000"/>
              </a:solidFill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5207000" y="2226978"/>
            <a:ext cx="48958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b="1" baseline="0">
                <a:solidFill>
                  <a:srgbClr val="000099"/>
                </a:solidFill>
              </a:rPr>
              <a:t>ArcInfo\ArcView</a:t>
            </a:r>
            <a:br>
              <a:rPr lang="en-US" altLang="ru-RU" b="1" baseline="0">
                <a:solidFill>
                  <a:srgbClr val="000099"/>
                </a:solidFill>
              </a:rPr>
            </a:br>
            <a:r>
              <a:rPr lang="ru-RU" altLang="ru-RU" b="1" baseline="0">
                <a:solidFill>
                  <a:srgbClr val="000099"/>
                </a:solidFill>
              </a:rPr>
              <a:t> (</a:t>
            </a:r>
            <a:r>
              <a:rPr lang="en-US" altLang="ru-RU" b="1" baseline="0">
                <a:solidFill>
                  <a:srgbClr val="000099"/>
                </a:solidFill>
              </a:rPr>
              <a:t>ESRI</a:t>
            </a:r>
            <a:r>
              <a:rPr lang="ru-RU" altLang="ru-RU" b="1" baseline="0">
                <a:solidFill>
                  <a:srgbClr val="000099"/>
                </a:solidFill>
              </a:rPr>
              <a:t>)</a:t>
            </a:r>
            <a:endParaRPr lang="ru-RU" altLang="ru-RU" b="1" i="1" baseline="0">
              <a:solidFill>
                <a:srgbClr val="000099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1498600" y="2803241"/>
            <a:ext cx="326390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400" b="1" baseline="0" dirty="0">
                <a:solidFill>
                  <a:schemeClr val="tx2"/>
                </a:solidFill>
              </a:rPr>
              <a:t>2003</a:t>
            </a:r>
            <a:r>
              <a:rPr lang="ru-RU" altLang="ru-RU" sz="2400" b="1" baseline="0" dirty="0">
                <a:solidFill>
                  <a:schemeClr val="tx2"/>
                </a:solidFill>
              </a:rPr>
              <a:t> - 200</a:t>
            </a:r>
            <a:r>
              <a:rPr lang="en-US" altLang="ru-RU" sz="2400" b="1" baseline="0" dirty="0">
                <a:solidFill>
                  <a:schemeClr val="tx2"/>
                </a:solidFill>
              </a:rPr>
              <a:t>9</a:t>
            </a:r>
            <a:r>
              <a:rPr lang="ru-RU" altLang="ru-RU" sz="2400" b="1" baseline="0" dirty="0">
                <a:solidFill>
                  <a:schemeClr val="tx2"/>
                </a:solidFill>
              </a:rPr>
              <a:t> </a:t>
            </a:r>
            <a:r>
              <a:rPr lang="ru-RU" altLang="ru-RU" sz="2400" b="1" baseline="0" dirty="0" err="1">
                <a:solidFill>
                  <a:schemeClr val="tx2"/>
                </a:solidFill>
              </a:rPr>
              <a:t>г.г</a:t>
            </a:r>
            <a:r>
              <a:rPr lang="ru-RU" altLang="ru-RU" sz="2400" b="1" baseline="0" dirty="0">
                <a:solidFill>
                  <a:schemeClr val="tx2"/>
                </a:solidFill>
              </a:rPr>
              <a:t>.</a:t>
            </a:r>
            <a:r>
              <a:rPr lang="ru-RU" altLang="ru-RU" b="1" baseline="0" dirty="0">
                <a:solidFill>
                  <a:schemeClr val="tx2"/>
                </a:solidFill>
              </a:rPr>
              <a:t>  </a:t>
            </a:r>
            <a:endParaRPr lang="ru-RU" altLang="ru-RU" b="1" i="1" baseline="0" dirty="0">
              <a:solidFill>
                <a:schemeClr val="tx2"/>
              </a:solidFill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5133975" y="2803241"/>
            <a:ext cx="48958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400" b="1" baseline="0">
                <a:solidFill>
                  <a:srgbClr val="000099"/>
                </a:solidFill>
              </a:rPr>
              <a:t>ArcView </a:t>
            </a:r>
            <a:r>
              <a:rPr lang="ru-RU" altLang="ru-RU" sz="2400" b="1" baseline="0">
                <a:solidFill>
                  <a:srgbClr val="000099"/>
                </a:solidFill>
              </a:rPr>
              <a:t> </a:t>
            </a:r>
            <a:r>
              <a:rPr lang="ru-RU" altLang="ru-RU" b="1" baseline="0">
                <a:solidFill>
                  <a:srgbClr val="000099"/>
                </a:solidFill>
              </a:rPr>
              <a:t>(</a:t>
            </a:r>
            <a:r>
              <a:rPr lang="en-US" altLang="ru-RU" b="1" baseline="0">
                <a:solidFill>
                  <a:srgbClr val="000099"/>
                </a:solidFill>
              </a:rPr>
              <a:t>ESRI</a:t>
            </a:r>
            <a:r>
              <a:rPr lang="ru-RU" altLang="ru-RU" b="1" baseline="0">
                <a:solidFill>
                  <a:srgbClr val="000099"/>
                </a:solidFill>
              </a:rPr>
              <a:t>)</a:t>
            </a:r>
            <a:endParaRPr lang="ru-RU" altLang="ru-RU" b="1" i="1" baseline="0">
              <a:solidFill>
                <a:srgbClr val="000099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1498600" y="3595403"/>
            <a:ext cx="326390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400" b="1" baseline="0" dirty="0">
                <a:solidFill>
                  <a:schemeClr val="tx2"/>
                </a:solidFill>
              </a:rPr>
              <a:t>2009</a:t>
            </a:r>
            <a:r>
              <a:rPr lang="ru-RU" altLang="ru-RU" sz="2400" b="1" baseline="0" dirty="0">
                <a:solidFill>
                  <a:schemeClr val="tx2"/>
                </a:solidFill>
              </a:rPr>
              <a:t> - 20</a:t>
            </a:r>
            <a:r>
              <a:rPr lang="en-US" altLang="ru-RU" sz="2400" b="1" baseline="0" dirty="0" smtClean="0">
                <a:solidFill>
                  <a:schemeClr val="tx2"/>
                </a:solidFill>
              </a:rPr>
              <a:t>1</a:t>
            </a:r>
            <a:r>
              <a:rPr lang="ru-RU" altLang="ru-RU" sz="2400" b="1" baseline="0" dirty="0">
                <a:solidFill>
                  <a:schemeClr val="tx2"/>
                </a:solidFill>
              </a:rPr>
              <a:t>8</a:t>
            </a:r>
            <a:r>
              <a:rPr lang="ru-RU" altLang="ru-RU" sz="2400" b="1" baseline="0" dirty="0" smtClean="0">
                <a:solidFill>
                  <a:schemeClr val="tx2"/>
                </a:solidFill>
              </a:rPr>
              <a:t> </a:t>
            </a:r>
            <a:r>
              <a:rPr lang="ru-RU" altLang="ru-RU" sz="2400" b="1" baseline="0" dirty="0" err="1">
                <a:solidFill>
                  <a:schemeClr val="tx2"/>
                </a:solidFill>
              </a:rPr>
              <a:t>г.г</a:t>
            </a:r>
            <a:r>
              <a:rPr lang="ru-RU" altLang="ru-RU" sz="2400" b="1" baseline="0" dirty="0">
                <a:solidFill>
                  <a:schemeClr val="tx2"/>
                </a:solidFill>
              </a:rPr>
              <a:t>.</a:t>
            </a:r>
            <a:r>
              <a:rPr lang="ru-RU" altLang="ru-RU" b="1" baseline="0" dirty="0">
                <a:solidFill>
                  <a:schemeClr val="tx2"/>
                </a:solidFill>
              </a:rPr>
              <a:t>  </a:t>
            </a:r>
            <a:endParaRPr lang="ru-RU" altLang="ru-RU" b="1" i="1" baseline="0" dirty="0">
              <a:solidFill>
                <a:schemeClr val="tx2"/>
              </a:solidFill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5349875" y="3344579"/>
            <a:ext cx="48958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400" b="1" baseline="0" dirty="0">
                <a:solidFill>
                  <a:srgbClr val="000099"/>
                </a:solidFill>
              </a:rPr>
              <a:t>ArcView</a:t>
            </a:r>
            <a:r>
              <a:rPr lang="en-US" altLang="ru-RU" b="1" baseline="0" dirty="0">
                <a:solidFill>
                  <a:srgbClr val="000099"/>
                </a:solidFill>
              </a:rPr>
              <a:t> </a:t>
            </a:r>
            <a:r>
              <a:rPr lang="ru-RU" altLang="ru-RU" b="1" baseline="0" dirty="0">
                <a:solidFill>
                  <a:srgbClr val="000099"/>
                </a:solidFill>
              </a:rPr>
              <a:t> (</a:t>
            </a:r>
            <a:r>
              <a:rPr lang="en-US" altLang="ru-RU" b="1" baseline="0" dirty="0">
                <a:solidFill>
                  <a:srgbClr val="000099"/>
                </a:solidFill>
              </a:rPr>
              <a:t>ESRI</a:t>
            </a:r>
            <a:r>
              <a:rPr lang="ru-RU" altLang="ru-RU" b="1" baseline="0" dirty="0">
                <a:solidFill>
                  <a:srgbClr val="000099"/>
                </a:solidFill>
              </a:rPr>
              <a:t>)</a:t>
            </a:r>
            <a:endParaRPr lang="ru-RU" altLang="ru-RU" b="1" i="1" baseline="0" dirty="0">
              <a:solidFill>
                <a:srgbClr val="000099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5333207" y="3677952"/>
            <a:ext cx="48958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400" b="1" baseline="0" dirty="0" err="1">
                <a:solidFill>
                  <a:srgbClr val="000099"/>
                </a:solidFill>
              </a:rPr>
              <a:t>ArcGis</a:t>
            </a:r>
            <a:r>
              <a:rPr lang="en-US" altLang="ru-RU" sz="2400" b="1" baseline="0" dirty="0">
                <a:solidFill>
                  <a:srgbClr val="000099"/>
                </a:solidFill>
              </a:rPr>
              <a:t> </a:t>
            </a:r>
            <a:r>
              <a:rPr lang="ru-RU" altLang="ru-RU" sz="2400" b="1" baseline="0" dirty="0">
                <a:solidFill>
                  <a:srgbClr val="000099"/>
                </a:solidFill>
              </a:rPr>
              <a:t> </a:t>
            </a:r>
            <a:r>
              <a:rPr lang="ru-RU" altLang="ru-RU" b="1" baseline="0" dirty="0">
                <a:solidFill>
                  <a:srgbClr val="000099"/>
                </a:solidFill>
              </a:rPr>
              <a:t>(</a:t>
            </a:r>
            <a:r>
              <a:rPr lang="en-US" altLang="ru-RU" b="1" baseline="0" dirty="0">
                <a:solidFill>
                  <a:srgbClr val="000099"/>
                </a:solidFill>
              </a:rPr>
              <a:t>ESRI</a:t>
            </a:r>
            <a:r>
              <a:rPr lang="ru-RU" altLang="ru-RU" b="1" baseline="0" dirty="0">
                <a:solidFill>
                  <a:srgbClr val="000099"/>
                </a:solidFill>
              </a:rPr>
              <a:t>)</a:t>
            </a:r>
            <a:endParaRPr lang="ru-RU" altLang="ru-RU" b="1" i="1" baseline="0" dirty="0">
              <a:solidFill>
                <a:srgbClr val="000099"/>
              </a:solidFill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1655764" y="4351055"/>
            <a:ext cx="326390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baseline="0" dirty="0" smtClean="0">
                <a:solidFill>
                  <a:schemeClr val="tx2"/>
                </a:solidFill>
              </a:rPr>
              <a:t>(2015</a:t>
            </a:r>
            <a:r>
              <a:rPr lang="ru-RU" altLang="ru-RU" b="1" baseline="0" dirty="0" smtClean="0">
                <a:solidFill>
                  <a:schemeClr val="tx2"/>
                </a:solidFill>
              </a:rPr>
              <a:t> </a:t>
            </a:r>
            <a:r>
              <a:rPr lang="ru-RU" altLang="ru-RU" b="1" baseline="0" dirty="0">
                <a:solidFill>
                  <a:schemeClr val="tx2"/>
                </a:solidFill>
              </a:rPr>
              <a:t>г. </a:t>
            </a:r>
            <a:r>
              <a:rPr lang="ru-RU" altLang="ru-RU" b="1" baseline="0" dirty="0" smtClean="0">
                <a:solidFill>
                  <a:schemeClr val="tx2"/>
                </a:solidFill>
              </a:rPr>
              <a:t>)</a:t>
            </a:r>
            <a:endParaRPr lang="ru-RU" altLang="ru-RU" b="1" i="1" baseline="0" dirty="0">
              <a:solidFill>
                <a:schemeClr val="tx2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5426076" y="4393158"/>
            <a:ext cx="48958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baseline="0" dirty="0">
                <a:solidFill>
                  <a:srgbClr val="FF3300"/>
                </a:solidFill>
              </a:rPr>
              <a:t>ГИС ИНТЕГРО (</a:t>
            </a:r>
            <a:r>
              <a:rPr lang="ru-RU" altLang="ru-RU" sz="1400" b="1" baseline="0" dirty="0" err="1">
                <a:solidFill>
                  <a:srgbClr val="FF3300"/>
                </a:solidFill>
              </a:rPr>
              <a:t>ВНИИГеоСистем</a:t>
            </a:r>
            <a:r>
              <a:rPr lang="ru-RU" altLang="ru-RU" sz="1400" b="1" baseline="0" dirty="0">
                <a:solidFill>
                  <a:srgbClr val="FF3300"/>
                </a:solidFill>
              </a:rPr>
              <a:t>)</a:t>
            </a:r>
            <a:endParaRPr lang="ru-RU" altLang="ru-RU" sz="1400" b="1" i="1" baseline="0" dirty="0">
              <a:solidFill>
                <a:srgbClr val="FF3300"/>
              </a:solidFill>
            </a:endParaRPr>
          </a:p>
        </p:txBody>
      </p:sp>
      <p:sp>
        <p:nvSpPr>
          <p:cNvPr id="26639" name="Rectangle 14"/>
          <p:cNvSpPr>
            <a:spLocks noChangeArrowheads="1"/>
          </p:cNvSpPr>
          <p:nvPr/>
        </p:nvSpPr>
        <p:spPr bwMode="auto">
          <a:xfrm>
            <a:off x="5349875" y="3985401"/>
            <a:ext cx="48958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baseline="0" dirty="0" smtClean="0">
                <a:solidFill>
                  <a:srgbClr val="FF3300"/>
                </a:solidFill>
              </a:rPr>
              <a:t>САРК (МФ </a:t>
            </a:r>
            <a:r>
              <a:rPr lang="ru-RU" altLang="ru-RU" sz="1800" b="1" baseline="0" dirty="0">
                <a:solidFill>
                  <a:srgbClr val="FF3300"/>
                </a:solidFill>
              </a:rPr>
              <a:t>ВСЕГЕИ)</a:t>
            </a:r>
            <a:endParaRPr lang="ru-RU" altLang="ru-RU" sz="1800" b="1" i="1" baseline="0" dirty="0">
              <a:solidFill>
                <a:srgbClr val="FF3300"/>
              </a:solidFill>
            </a:endParaRPr>
          </a:p>
        </p:txBody>
      </p:sp>
      <p:sp>
        <p:nvSpPr>
          <p:cNvPr id="2664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B517B08-61EF-400D-A4E4-277508342B23}" type="slidenum">
              <a:rPr lang="ru-RU" altLang="ru-RU" sz="1400" baseline="0"/>
              <a:pPr eaLnBrk="1" hangingPunct="1"/>
              <a:t>2</a:t>
            </a:fld>
            <a:endParaRPr lang="ru-RU" altLang="ru-RU" sz="1400" baseline="0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1498600" y="5043205"/>
            <a:ext cx="326390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400" b="1" baseline="0" dirty="0" smtClean="0">
                <a:solidFill>
                  <a:schemeClr val="tx2"/>
                </a:solidFill>
              </a:rPr>
              <a:t>20</a:t>
            </a:r>
            <a:r>
              <a:rPr lang="ru-RU" altLang="ru-RU" sz="2400" b="1" baseline="0" dirty="0" smtClean="0">
                <a:solidFill>
                  <a:schemeClr val="tx2"/>
                </a:solidFill>
              </a:rPr>
              <a:t>18 </a:t>
            </a:r>
            <a:r>
              <a:rPr lang="ru-RU" altLang="ru-RU" sz="2400" b="1" baseline="0" dirty="0">
                <a:solidFill>
                  <a:schemeClr val="tx2"/>
                </a:solidFill>
              </a:rPr>
              <a:t>- </a:t>
            </a:r>
            <a:r>
              <a:rPr lang="ru-RU" altLang="ru-RU" sz="2400" b="1" baseline="0" dirty="0" smtClean="0">
                <a:solidFill>
                  <a:schemeClr val="tx2"/>
                </a:solidFill>
              </a:rPr>
              <a:t>2022 </a:t>
            </a:r>
            <a:r>
              <a:rPr lang="ru-RU" altLang="ru-RU" sz="2400" b="1" baseline="0" dirty="0" err="1">
                <a:solidFill>
                  <a:schemeClr val="tx2"/>
                </a:solidFill>
              </a:rPr>
              <a:t>г.г</a:t>
            </a:r>
            <a:r>
              <a:rPr lang="ru-RU" altLang="ru-RU" sz="2400" b="1" baseline="0" dirty="0">
                <a:solidFill>
                  <a:schemeClr val="tx2"/>
                </a:solidFill>
              </a:rPr>
              <a:t>.</a:t>
            </a:r>
            <a:r>
              <a:rPr lang="ru-RU" altLang="ru-RU" b="1" baseline="0" dirty="0">
                <a:solidFill>
                  <a:schemeClr val="tx2"/>
                </a:solidFill>
              </a:rPr>
              <a:t>  </a:t>
            </a:r>
            <a:endParaRPr lang="ru-RU" altLang="ru-RU" b="1" i="1" baseline="0" dirty="0">
              <a:solidFill>
                <a:schemeClr val="tx2"/>
              </a:solidFill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5333207" y="5191372"/>
            <a:ext cx="48958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400" b="1" baseline="0" dirty="0" err="1">
                <a:solidFill>
                  <a:srgbClr val="000099"/>
                </a:solidFill>
              </a:rPr>
              <a:t>ArcGis</a:t>
            </a:r>
            <a:r>
              <a:rPr lang="en-US" altLang="ru-RU" sz="2400" b="1" baseline="0" dirty="0">
                <a:solidFill>
                  <a:srgbClr val="000099"/>
                </a:solidFill>
              </a:rPr>
              <a:t> </a:t>
            </a:r>
            <a:r>
              <a:rPr lang="ru-RU" altLang="ru-RU" sz="2400" b="1" baseline="0" dirty="0">
                <a:solidFill>
                  <a:srgbClr val="000099"/>
                </a:solidFill>
              </a:rPr>
              <a:t> </a:t>
            </a:r>
            <a:r>
              <a:rPr lang="ru-RU" altLang="ru-RU" b="1" baseline="0" dirty="0">
                <a:solidFill>
                  <a:srgbClr val="000099"/>
                </a:solidFill>
              </a:rPr>
              <a:t>(</a:t>
            </a:r>
            <a:r>
              <a:rPr lang="en-US" altLang="ru-RU" b="1" baseline="0" dirty="0">
                <a:solidFill>
                  <a:srgbClr val="000099"/>
                </a:solidFill>
              </a:rPr>
              <a:t>ESRI</a:t>
            </a:r>
            <a:r>
              <a:rPr lang="ru-RU" altLang="ru-RU" b="1" baseline="0" dirty="0">
                <a:solidFill>
                  <a:srgbClr val="000099"/>
                </a:solidFill>
              </a:rPr>
              <a:t>)</a:t>
            </a:r>
            <a:endParaRPr lang="ru-RU" altLang="ru-RU" b="1" i="1" baseline="0" dirty="0">
              <a:solidFill>
                <a:srgbClr val="000099"/>
              </a:solidFill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5292602" y="4855053"/>
            <a:ext cx="48958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baseline="0" dirty="0" smtClean="0">
                <a:solidFill>
                  <a:srgbClr val="FF3300"/>
                </a:solidFill>
              </a:rPr>
              <a:t>САРК (МФ </a:t>
            </a:r>
            <a:r>
              <a:rPr lang="ru-RU" altLang="ru-RU" sz="1800" b="1" baseline="0" dirty="0">
                <a:solidFill>
                  <a:srgbClr val="FF3300"/>
                </a:solidFill>
              </a:rPr>
              <a:t>ВСЕГЕИ)</a:t>
            </a:r>
            <a:endParaRPr lang="ru-RU" altLang="ru-RU" sz="1800" b="1" i="1" baseline="0" dirty="0">
              <a:solidFill>
                <a:srgbClr val="FF33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9542" y="575186"/>
            <a:ext cx="9879013" cy="2223474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39542" y="2788160"/>
            <a:ext cx="9879013" cy="529429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839541" y="3330590"/>
            <a:ext cx="9879013" cy="1033448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39541" y="4916471"/>
            <a:ext cx="9879013" cy="762086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34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779" y="-795470"/>
            <a:ext cx="15145048" cy="762022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4090" y="112683"/>
            <a:ext cx="2330119" cy="619465"/>
          </a:xfrm>
          <a:solidFill>
            <a:srgbClr val="CCFFCC"/>
          </a:solidFill>
        </p:spPr>
        <p:txBody>
          <a:bodyPr/>
          <a:lstStyle/>
          <a:p>
            <a:r>
              <a:rPr lang="ru-RU" dirty="0" smtClean="0"/>
              <a:t>ГИС ПАРК 6.0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512491" y="5425479"/>
            <a:ext cx="1536171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33" dirty="0"/>
              <a:t>Парк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176644" y="5622913"/>
            <a:ext cx="288032" cy="288032"/>
          </a:xfrm>
          <a:prstGeom prst="rect">
            <a:avLst/>
          </a:prstGeom>
          <a:solidFill>
            <a:srgbClr val="DD1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" name="Прямоугольник 12"/>
          <p:cNvSpPr/>
          <p:nvPr/>
        </p:nvSpPr>
        <p:spPr>
          <a:xfrm>
            <a:off x="10176644" y="5987941"/>
            <a:ext cx="288032" cy="288032"/>
          </a:xfrm>
          <a:prstGeom prst="rect">
            <a:avLst/>
          </a:prstGeom>
          <a:solidFill>
            <a:srgbClr val="3BB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TextBox 13"/>
          <p:cNvSpPr txBox="1"/>
          <p:nvPr/>
        </p:nvSpPr>
        <p:spPr>
          <a:xfrm>
            <a:off x="10512491" y="5821545"/>
            <a:ext cx="1824203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33" dirty="0"/>
              <a:t>Другие ГИС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9434" y="5610333"/>
            <a:ext cx="8452897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dirty="0"/>
              <a:t>Система ПАРК используется предприятиями МПР с 1992 г.  Наибольший объем геолого-съемочных работ выполнен с использованием ПАРК </a:t>
            </a:r>
            <a:r>
              <a:rPr lang="en-US" sz="1867" dirty="0"/>
              <a:t>v</a:t>
            </a:r>
            <a:r>
              <a:rPr lang="ru-RU" sz="1867" dirty="0"/>
              <a:t>6, на долю которой в 1995-2000 гг. пришлось 169 объектов ГДП-200. </a:t>
            </a:r>
          </a:p>
        </p:txBody>
      </p:sp>
    </p:spTree>
    <p:extLst>
      <p:ext uri="{BB962C8B-B14F-4D97-AF65-F5344CB8AC3E}">
        <p14:creationId xmlns:p14="http://schemas.microsoft.com/office/powerpoint/2010/main" val="304252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424" y="-795469"/>
            <a:ext cx="15143693" cy="761954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962" y="102292"/>
            <a:ext cx="2621065" cy="619465"/>
          </a:xfrm>
          <a:solidFill>
            <a:srgbClr val="CCFFCC"/>
          </a:solidFill>
        </p:spPr>
        <p:txBody>
          <a:bodyPr/>
          <a:lstStyle/>
          <a:p>
            <a:r>
              <a:rPr lang="ru-RU" dirty="0" smtClean="0"/>
              <a:t>ПАРК 11 (САРК)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19434" y="5610333"/>
            <a:ext cx="9033721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dirty="0"/>
              <a:t>Новая версия ПАРК </a:t>
            </a:r>
            <a:r>
              <a:rPr lang="ru-RU" sz="1867" dirty="0" smtClean="0"/>
              <a:t>11 (САРК) применяется </a:t>
            </a:r>
            <a:r>
              <a:rPr lang="ru-RU" sz="1867" dirty="0"/>
              <a:t>в основном для цифрового издания Госгеолкарты-200: средствами системы в период с 2010 по 2021гг. подготовлены 397 комплектов </a:t>
            </a:r>
            <a:r>
              <a:rPr lang="ru-RU" sz="1867" dirty="0" smtClean="0"/>
              <a:t>Госгеолкарт-200, как подготовленных в </a:t>
            </a:r>
            <a:r>
              <a:rPr lang="ru-RU" sz="1867" dirty="0" err="1" smtClean="0"/>
              <a:t>ПАРКе</a:t>
            </a:r>
            <a:r>
              <a:rPr lang="ru-RU" sz="1867" dirty="0" smtClean="0"/>
              <a:t>, так и </a:t>
            </a:r>
            <a:r>
              <a:rPr lang="en-US" sz="1867" dirty="0"/>
              <a:t> </a:t>
            </a:r>
            <a:r>
              <a:rPr lang="ru-RU" sz="1867" dirty="0" smtClean="0"/>
              <a:t>в </a:t>
            </a:r>
            <a:r>
              <a:rPr lang="en-US" sz="1867" dirty="0" smtClean="0"/>
              <a:t>ArcView </a:t>
            </a:r>
            <a:r>
              <a:rPr lang="ru-RU" sz="1867" dirty="0" smtClean="0"/>
              <a:t>и </a:t>
            </a:r>
            <a:r>
              <a:rPr lang="en-US" sz="1867" dirty="0" err="1" smtClean="0"/>
              <a:t>ArcGis</a:t>
            </a:r>
            <a:endParaRPr lang="ru-RU" sz="1867" dirty="0"/>
          </a:p>
        </p:txBody>
      </p:sp>
    </p:spTree>
    <p:extLst>
      <p:ext uri="{BB962C8B-B14F-4D97-AF65-F5344CB8AC3E}">
        <p14:creationId xmlns:p14="http://schemas.microsoft.com/office/powerpoint/2010/main" val="389461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9953-7E15-44B8-92BD-0F5E64575EA7}" type="slidenum">
              <a:rPr lang="ru-RU" altLang="ru-RU"/>
              <a:pPr/>
              <a:t>5</a:t>
            </a:fld>
            <a:endParaRPr lang="ru-RU" altLang="ru-RU"/>
          </a:p>
        </p:txBody>
      </p:sp>
      <p:pic>
        <p:nvPicPr>
          <p:cNvPr id="172036" name="Picture 4" descr="Макет ГК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99" y="1198297"/>
            <a:ext cx="8424466" cy="573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916026" y="180151"/>
            <a:ext cx="9879013" cy="805854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baseline="0" dirty="0" smtClean="0">
                <a:solidFill>
                  <a:schemeClr val="tx2"/>
                </a:solidFill>
              </a:rPr>
              <a:t>ПРИМЕР ЛИСТА ГОСГЕОЛКАРТЫ -200 </a:t>
            </a:r>
            <a:r>
              <a:rPr lang="en-US" altLang="ru-RU" sz="1400" b="1" baseline="0" dirty="0" smtClean="0">
                <a:solidFill>
                  <a:schemeClr val="tx2"/>
                </a:solidFill>
              </a:rPr>
              <a:t>Q-41-XIX,XX </a:t>
            </a:r>
            <a:r>
              <a:rPr lang="ru-RU" altLang="ru-RU" sz="1400" b="1" baseline="0" dirty="0" smtClean="0">
                <a:solidFill>
                  <a:schemeClr val="tx2"/>
                </a:solidFill>
              </a:rPr>
              <a:t> СОЗДАННОГО В ГИС ПАРК 6.0 </a:t>
            </a:r>
          </a:p>
          <a:p>
            <a:pPr algn="ctr" eaLnBrk="1" hangingPunct="1"/>
            <a:r>
              <a:rPr lang="ru-RU" altLang="ru-RU" sz="1600" b="1" baseline="0" dirty="0" smtClean="0">
                <a:solidFill>
                  <a:schemeClr val="tx2"/>
                </a:solidFill>
              </a:rPr>
              <a:t>(</a:t>
            </a:r>
            <a:r>
              <a:rPr lang="ru-RU" altLang="ru-RU" sz="1400" b="1" baseline="0" dirty="0" smtClean="0">
                <a:solidFill>
                  <a:schemeClr val="tx2"/>
                </a:solidFill>
              </a:rPr>
              <a:t>АО «</a:t>
            </a:r>
            <a:r>
              <a:rPr lang="ru-RU" altLang="ru-RU" sz="1400" b="1" baseline="0" dirty="0" err="1" smtClean="0">
                <a:solidFill>
                  <a:schemeClr val="tx2"/>
                </a:solidFill>
              </a:rPr>
              <a:t>Полярноуралгеология</a:t>
            </a:r>
            <a:r>
              <a:rPr lang="ru-RU" altLang="ru-RU" sz="1400" b="1" baseline="0" dirty="0" smtClean="0">
                <a:solidFill>
                  <a:schemeClr val="tx2"/>
                </a:solidFill>
              </a:rPr>
              <a:t>» , 1999 г.), </a:t>
            </a:r>
          </a:p>
          <a:p>
            <a:pPr algn="ctr" eaLnBrk="1" hangingPunct="1"/>
            <a:r>
              <a:rPr lang="ru-RU" altLang="ru-RU" sz="1400" b="1" baseline="0" dirty="0" smtClean="0">
                <a:solidFill>
                  <a:schemeClr val="tx2"/>
                </a:solidFill>
              </a:rPr>
              <a:t>издан в САРК  в 2013 г</a:t>
            </a:r>
            <a:endParaRPr lang="ru-RU" altLang="ru-RU" sz="1400" b="1" i="1" baseline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56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53" y="1536694"/>
            <a:ext cx="3697697" cy="53213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694"/>
            <a:ext cx="3397827" cy="532130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878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baseline="0" dirty="0" smtClean="0">
                <a:solidFill>
                  <a:schemeClr val="tx2"/>
                </a:solidFill>
              </a:rPr>
              <a:t>ПРИМЕР ЛИСТА ГОСГЕОЛКАРТЫ -200 </a:t>
            </a:r>
            <a:r>
              <a:rPr lang="en-US" altLang="ru-RU" sz="1400" b="1" baseline="0" dirty="0" smtClean="0">
                <a:solidFill>
                  <a:schemeClr val="tx2"/>
                </a:solidFill>
              </a:rPr>
              <a:t>Q-41-XII</a:t>
            </a:r>
            <a:endParaRPr lang="ru-RU" altLang="ru-RU" sz="1400" b="1" i="1" baseline="0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973" y="1536008"/>
            <a:ext cx="6903027" cy="51871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705697"/>
            <a:ext cx="4890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chemeClr val="tx2"/>
                </a:solidFill>
              </a:rPr>
              <a:t>СОЗДАН </a:t>
            </a:r>
            <a:r>
              <a:rPr lang="ru-RU" altLang="ru-RU" sz="1600" b="1" dirty="0">
                <a:solidFill>
                  <a:schemeClr val="tx2"/>
                </a:solidFill>
              </a:rPr>
              <a:t>В ГИС </a:t>
            </a:r>
            <a:r>
              <a:rPr lang="en-US" altLang="ru-RU" sz="1600" b="1" dirty="0">
                <a:solidFill>
                  <a:schemeClr val="tx2"/>
                </a:solidFill>
              </a:rPr>
              <a:t>ArcView</a:t>
            </a:r>
            <a:endParaRPr lang="ru-RU" altLang="ru-RU" sz="1600" b="1" dirty="0">
              <a:solidFill>
                <a:schemeClr val="tx2"/>
              </a:solidFill>
            </a:endParaRPr>
          </a:p>
          <a:p>
            <a:pPr algn="ctr"/>
            <a:r>
              <a:rPr lang="ru-RU" altLang="ru-RU" sz="1600" b="1" dirty="0">
                <a:solidFill>
                  <a:schemeClr val="tx2"/>
                </a:solidFill>
              </a:rPr>
              <a:t>(Уральская государственная горно-геологическая академия , 2001 г.)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97237" y="705010"/>
            <a:ext cx="4890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chemeClr val="tx2"/>
                </a:solidFill>
              </a:rPr>
              <a:t>ИЗДАН  </a:t>
            </a:r>
            <a:r>
              <a:rPr lang="ru-RU" altLang="ru-RU" sz="1600" b="1" dirty="0">
                <a:solidFill>
                  <a:schemeClr val="tx2"/>
                </a:solidFill>
              </a:rPr>
              <a:t>В ГИС </a:t>
            </a:r>
            <a:r>
              <a:rPr lang="ru-RU" altLang="ru-RU" sz="1600" b="1" dirty="0" smtClean="0">
                <a:solidFill>
                  <a:schemeClr val="tx2"/>
                </a:solidFill>
              </a:rPr>
              <a:t>САРК</a:t>
            </a:r>
            <a:endParaRPr lang="ru-RU" altLang="ru-RU" sz="1600" b="1" dirty="0">
              <a:solidFill>
                <a:schemeClr val="tx2"/>
              </a:solidFill>
            </a:endParaRPr>
          </a:p>
          <a:p>
            <a:pPr algn="ctr"/>
            <a:r>
              <a:rPr lang="ru-RU" altLang="ru-RU" sz="1600" b="1" dirty="0" smtClean="0">
                <a:solidFill>
                  <a:schemeClr val="tx2"/>
                </a:solidFill>
              </a:rPr>
              <a:t>МФ ВСЕГЕИ  </a:t>
            </a:r>
            <a:r>
              <a:rPr lang="ru-RU" altLang="ru-RU" sz="1600" b="1" dirty="0">
                <a:solidFill>
                  <a:schemeClr val="tx2"/>
                </a:solidFill>
              </a:rPr>
              <a:t>, </a:t>
            </a:r>
            <a:r>
              <a:rPr lang="ru-RU" altLang="ru-RU" sz="1600" b="1" dirty="0" smtClean="0">
                <a:solidFill>
                  <a:schemeClr val="tx2"/>
                </a:solidFill>
              </a:rPr>
              <a:t>2013 </a:t>
            </a:r>
            <a:r>
              <a:rPr lang="ru-RU" altLang="ru-RU" sz="1600" b="1" dirty="0">
                <a:solidFill>
                  <a:schemeClr val="tx2"/>
                </a:solidFill>
              </a:rPr>
              <a:t>г.)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9601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ГИС ПАРК  </a:t>
            </a:r>
            <a:r>
              <a:rPr lang="ru-RU" sz="2800" dirty="0" smtClean="0"/>
              <a:t>11</a:t>
            </a:r>
            <a:r>
              <a:rPr lang="ru-RU" sz="1800" dirty="0" smtClean="0"/>
              <a:t>    -  </a:t>
            </a:r>
            <a:r>
              <a:rPr lang="ru-RU" sz="2400" dirty="0" smtClean="0"/>
              <a:t>СОВРЕМЕННОЕ СОСТОЯНИЕ ПРОГРАММЫ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935060"/>
            <a:ext cx="4042064" cy="550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Современная версия ПАРК 11 – полнофункциональная ГИС, оперирующая с качественными и количественными данными, представленными в векторном, матричном, табличном, текстовом видах.</a:t>
            </a:r>
          </a:p>
          <a:p>
            <a:r>
              <a:rPr lang="ru-RU" sz="1600" dirty="0"/>
              <a:t>Инструментами ПАРК выполняются склейка картографических данных, их интерактивное и автоматическое редактирование. Специальные возможности позволяют формировать полотно карты в презентабельном виде в независимости от масштаба отображения.</a:t>
            </a:r>
          </a:p>
          <a:p>
            <a:r>
              <a:rPr lang="ru-RU" sz="1600" dirty="0"/>
              <a:t>Компоновку, оформление карт и создание макетов печатных листов в соответствии с действующими стандартами обеспечивают автоматическое формирование легенд слоев карты, использование условных знаков из ЭБЗ, автоматическая расстановка индексов, условных знаков и надписей с параметрами, предусмотренными для издания геологических карт.</a:t>
            </a:r>
          </a:p>
          <a:p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787" y="784103"/>
            <a:ext cx="5914381" cy="29055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936" y="2481901"/>
            <a:ext cx="6309072" cy="40868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064" y="4146347"/>
            <a:ext cx="3515341" cy="196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7381" y="164638"/>
            <a:ext cx="10465163" cy="50514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ИНТЕРАКТИВНАЯ ИНФОРМАЦИОННО-СПРАВОЧНАЯ СРЕДА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31" y="799811"/>
            <a:ext cx="4391999" cy="49325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150" y="762241"/>
            <a:ext cx="8501071" cy="42382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66" y="3027086"/>
            <a:ext cx="5034140" cy="1911700"/>
          </a:xfrm>
          <a:prstGeom prst="rect">
            <a:avLst/>
          </a:prstGeom>
        </p:spPr>
      </p:pic>
      <p:sp>
        <p:nvSpPr>
          <p:cNvPr id="11" name="Line 25"/>
          <p:cNvSpPr>
            <a:spLocks noChangeShapeType="1"/>
          </p:cNvSpPr>
          <p:nvPr/>
        </p:nvSpPr>
        <p:spPr bwMode="auto">
          <a:xfrm flipV="1">
            <a:off x="8818763" y="3498624"/>
            <a:ext cx="553239" cy="672075"/>
          </a:xfrm>
          <a:prstGeom prst="line">
            <a:avLst/>
          </a:prstGeom>
          <a:ln w="57150">
            <a:headEnd type="none" w="med" len="med"/>
            <a:tailEnd type="triangl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ru-RU" sz="2133">
              <a:latin typeface="PT Sans Narrow" panose="020B0506020203020204" pitchFamily="34" charset="-52"/>
            </a:endParaRPr>
          </a:p>
        </p:txBody>
      </p:sp>
      <p:sp>
        <p:nvSpPr>
          <p:cNvPr id="12" name="Line 25"/>
          <p:cNvSpPr>
            <a:spLocks noChangeShapeType="1"/>
          </p:cNvSpPr>
          <p:nvPr/>
        </p:nvSpPr>
        <p:spPr bwMode="auto">
          <a:xfrm>
            <a:off x="4594294" y="2673941"/>
            <a:ext cx="768085" cy="428447"/>
          </a:xfrm>
          <a:prstGeom prst="line">
            <a:avLst/>
          </a:prstGeom>
          <a:ln w="57150">
            <a:headEnd type="none" w="med" len="med"/>
            <a:tailEnd type="triangl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ru-RU" sz="2133">
              <a:ln>
                <a:solidFill>
                  <a:srgbClr val="353EEB"/>
                </a:solidFill>
              </a:ln>
              <a:latin typeface="PT Sans Narrow" panose="020B0506020203020204" pitchFamily="34" charset="-52"/>
            </a:endParaRPr>
          </a:p>
        </p:txBody>
      </p:sp>
      <p:sp>
        <p:nvSpPr>
          <p:cNvPr id="13" name="Line 25"/>
          <p:cNvSpPr>
            <a:spLocks noChangeShapeType="1"/>
          </p:cNvSpPr>
          <p:nvPr/>
        </p:nvSpPr>
        <p:spPr bwMode="auto">
          <a:xfrm flipV="1">
            <a:off x="3937067" y="1290379"/>
            <a:ext cx="2385420" cy="803815"/>
          </a:xfrm>
          <a:prstGeom prst="line">
            <a:avLst/>
          </a:prstGeom>
          <a:ln w="57150">
            <a:headEnd type="none" w="med" len="med"/>
            <a:tailEnd type="triangl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ru-RU" sz="2133">
              <a:latin typeface="PT Sans Narrow" panose="020B0506020203020204" pitchFamily="34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7" y="2904998"/>
            <a:ext cx="3407449" cy="1654060"/>
          </a:xfrm>
          <a:prstGeom prst="rect">
            <a:avLst/>
          </a:prstGeom>
        </p:spPr>
      </p:pic>
      <p:sp>
        <p:nvSpPr>
          <p:cNvPr id="17" name="Line 25"/>
          <p:cNvSpPr>
            <a:spLocks noChangeShapeType="1"/>
          </p:cNvSpPr>
          <p:nvPr/>
        </p:nvSpPr>
        <p:spPr bwMode="auto">
          <a:xfrm flipH="1">
            <a:off x="2927647" y="2224218"/>
            <a:ext cx="994571" cy="916751"/>
          </a:xfrm>
          <a:prstGeom prst="line">
            <a:avLst/>
          </a:prstGeom>
          <a:ln w="57150">
            <a:headEnd type="none" w="med" len="med"/>
            <a:tailEnd type="triangl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ru-RU" sz="2133">
              <a:latin typeface="PT Sans Narrow" panose="020B0506020203020204" pitchFamily="34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64" y="4324464"/>
            <a:ext cx="4073344" cy="3418699"/>
          </a:xfrm>
          <a:prstGeom prst="rect">
            <a:avLst/>
          </a:prstGeom>
        </p:spPr>
      </p:pic>
      <p:sp>
        <p:nvSpPr>
          <p:cNvPr id="19" name="Line 25"/>
          <p:cNvSpPr>
            <a:spLocks noChangeShapeType="1"/>
          </p:cNvSpPr>
          <p:nvPr/>
        </p:nvSpPr>
        <p:spPr bwMode="auto">
          <a:xfrm flipH="1">
            <a:off x="2472132" y="3897622"/>
            <a:ext cx="649672" cy="1215621"/>
          </a:xfrm>
          <a:prstGeom prst="line">
            <a:avLst/>
          </a:prstGeom>
          <a:ln w="57150">
            <a:headEnd type="none" w="med" len="med"/>
            <a:tailEnd type="triangl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ru-RU" sz="2133">
              <a:latin typeface="PT Sans Narrow" panose="020B0506020203020204" pitchFamily="34" charset="-52"/>
            </a:endParaRPr>
          </a:p>
        </p:txBody>
      </p:sp>
      <p:sp>
        <p:nvSpPr>
          <p:cNvPr id="20" name="Line 25"/>
          <p:cNvSpPr>
            <a:spLocks noChangeShapeType="1"/>
          </p:cNvSpPr>
          <p:nvPr/>
        </p:nvSpPr>
        <p:spPr bwMode="auto">
          <a:xfrm flipH="1">
            <a:off x="8242696" y="2922563"/>
            <a:ext cx="1139701" cy="1056116"/>
          </a:xfrm>
          <a:prstGeom prst="line">
            <a:avLst/>
          </a:prstGeom>
          <a:ln w="57150">
            <a:headEnd type="none" w="med" len="med"/>
            <a:tailEnd type="triangl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ru-RU" sz="2133">
              <a:latin typeface="PT Sans Narrow" panose="020B0506020203020204" pitchFamily="34" charset="-52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 flipH="1">
            <a:off x="4323015" y="2224220"/>
            <a:ext cx="5048831" cy="21601"/>
          </a:xfrm>
          <a:prstGeom prst="line">
            <a:avLst/>
          </a:prstGeom>
          <a:ln w="57150">
            <a:headEnd type="none" w="med" len="med"/>
            <a:tailEnd type="triangl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ru-RU" sz="2133">
              <a:latin typeface="PT Sans Narrow" panose="020B0506020203020204" pitchFamily="3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86161" y="5132185"/>
            <a:ext cx="499255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67"/>
              </a:lnSpc>
            </a:pPr>
            <a:r>
              <a:rPr lang="ru-RU" sz="1467" dirty="0"/>
              <a:t>Развитая справочная и ссылочная система позволяют организовать картографическую и иную справочную информацию удобным для просмотра и поиска образом.</a:t>
            </a:r>
          </a:p>
          <a:p>
            <a:pPr>
              <a:lnSpc>
                <a:spcPts val="1467"/>
              </a:lnSpc>
            </a:pPr>
            <a:r>
              <a:rPr lang="ru-RU" sz="1467" dirty="0"/>
              <a:t>В частности, для изданных комплектов обеспечивается прямой доступ к сведениям о конкретных объектах из базы первичных данных, Объяснительной записки, детальным картам-врезкам. Организованы перекрестные ссылки между объектами карты, легенды, разреза, стратиграфической колонки и другими элементами комплекта.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16" y="4156662"/>
            <a:ext cx="3043075" cy="3151404"/>
          </a:xfrm>
          <a:prstGeom prst="rect">
            <a:avLst/>
          </a:prstGeom>
        </p:spPr>
      </p:pic>
      <p:sp>
        <p:nvSpPr>
          <p:cNvPr id="15" name="Line 25"/>
          <p:cNvSpPr>
            <a:spLocks noChangeShapeType="1"/>
          </p:cNvSpPr>
          <p:nvPr/>
        </p:nvSpPr>
        <p:spPr bwMode="auto">
          <a:xfrm flipH="1">
            <a:off x="4992307" y="3685936"/>
            <a:ext cx="1103692" cy="546027"/>
          </a:xfrm>
          <a:prstGeom prst="line">
            <a:avLst/>
          </a:prstGeom>
          <a:ln w="57150">
            <a:headEnd type="none" w="med" len="med"/>
            <a:tailEnd type="triangl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ru-RU" sz="2133">
              <a:latin typeface="PT Sans Narrow" panose="020B0506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4354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3" descr="Отклик линейные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855" y="588616"/>
            <a:ext cx="2146175" cy="141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5851" y="92723"/>
            <a:ext cx="10465163" cy="61946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Анали</a:t>
            </a:r>
            <a:r>
              <a:rPr lang="ru-RU" dirty="0" smtClean="0">
                <a:solidFill>
                  <a:schemeClr val="tx1"/>
                </a:solidFill>
              </a:rPr>
              <a:t>з данных. построение </a:t>
            </a:r>
            <a:r>
              <a:rPr lang="ru-RU" dirty="0">
                <a:solidFill>
                  <a:schemeClr val="tx1"/>
                </a:solidFill>
              </a:rPr>
              <a:t>производных </a:t>
            </a:r>
            <a:r>
              <a:rPr lang="ru-RU" dirty="0" smtClean="0">
                <a:solidFill>
                  <a:schemeClr val="tx1"/>
                </a:solidFill>
              </a:rPr>
              <a:t>карт.</a:t>
            </a:r>
            <a:endParaRPr lang="ru-RU" dirty="0"/>
          </a:p>
        </p:txBody>
      </p:sp>
      <p:pic>
        <p:nvPicPr>
          <p:cNvPr id="7" name="Picture 11" descr="Коррел анализ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0" y="975915"/>
            <a:ext cx="2529297" cy="15889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41" y="851046"/>
            <a:ext cx="3145111" cy="25013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13929" y="2616243"/>
            <a:ext cx="23876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 dirty="0">
                <a:latin typeface="+mn-lt"/>
              </a:rPr>
              <a:t>Вычисляются коэффициенты уравнений регрессии 1-го, 2-го и 3-его порядков.</a:t>
            </a:r>
          </a:p>
        </p:txBody>
      </p:sp>
      <p:pic>
        <p:nvPicPr>
          <p:cNvPr id="35" name="Picture 12" descr="Исходное поле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/>
          <a:stretch>
            <a:fillRect/>
          </a:stretch>
        </p:blipFill>
        <p:spPr bwMode="auto">
          <a:xfrm>
            <a:off x="6000111" y="1101598"/>
            <a:ext cx="3183519" cy="2352161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1"/>
          <p:cNvSpPr>
            <a:spLocks noChangeArrowheads="1"/>
          </p:cNvSpPr>
          <p:nvPr/>
        </p:nvSpPr>
        <p:spPr bwMode="auto">
          <a:xfrm>
            <a:off x="6201857" y="812937"/>
            <a:ext cx="2941408" cy="2446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ru-RU" sz="1100" dirty="0">
                <a:latin typeface="PT Sans Narrow" panose="020B0506020203020204" pitchFamily="34" charset="-52"/>
              </a:rPr>
              <a:t>Выделение сигналов на фоне помех</a:t>
            </a: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51" y="4025514"/>
            <a:ext cx="2797179" cy="311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6161210" y="3716914"/>
            <a:ext cx="27554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333"/>
              </a:spcAft>
              <a:buNone/>
            </a:pPr>
            <a:r>
              <a:rPr lang="ru-RU" altLang="ru-RU" sz="1100" dirty="0">
                <a:latin typeface="PT Sans Narrow" panose="020B0506020203020204" pitchFamily="34" charset="-52"/>
              </a:rPr>
              <a:t>Карта концентраций калия (АГСМ)</a:t>
            </a:r>
          </a:p>
        </p:txBody>
      </p:sp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084" y="4032758"/>
            <a:ext cx="2796591" cy="311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715" y="4033993"/>
            <a:ext cx="2778925" cy="30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9077715" y="3644160"/>
            <a:ext cx="2778925" cy="3631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ru-RU" altLang="ru-RU" sz="1100" dirty="0">
                <a:latin typeface="PT Sans Narrow" panose="020B0506020203020204" pitchFamily="34" charset="-52"/>
              </a:rPr>
              <a:t>Разделение песчаников и доломитов </a:t>
            </a:r>
            <a:r>
              <a:rPr lang="en-US" altLang="ru-RU" sz="1100" dirty="0">
                <a:latin typeface="PT Sans Narrow" panose="020B0506020203020204" pitchFamily="34" charset="-52"/>
              </a:rPr>
              <a:t/>
            </a:r>
            <a:br>
              <a:rPr lang="en-US" altLang="ru-RU" sz="1100" dirty="0">
                <a:latin typeface="PT Sans Narrow" panose="020B0506020203020204" pitchFamily="34" charset="-52"/>
              </a:rPr>
            </a:br>
            <a:r>
              <a:rPr lang="ru-RU" altLang="ru-RU" sz="1100" dirty="0">
                <a:latin typeface="PT Sans Narrow" panose="020B0506020203020204" pitchFamily="34" charset="-52"/>
              </a:rPr>
              <a:t>на подклассы по концентрациям калия </a:t>
            </a:r>
          </a:p>
        </p:txBody>
      </p:sp>
      <p:pic>
        <p:nvPicPr>
          <p:cNvPr id="28" name="Picture 23"/>
          <p:cNvPicPr>
            <a:picLocks noChangeAspect="1" noChangeArrowheads="1"/>
          </p:cNvPicPr>
          <p:nvPr/>
        </p:nvPicPr>
        <p:blipFill>
          <a:blip r:embed="rId10" cstate="print">
            <a:lum bright="-2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63" y="4050346"/>
            <a:ext cx="2593493" cy="3073401"/>
          </a:xfrm>
          <a:prstGeom prst="rect">
            <a:avLst/>
          </a:prstGeom>
          <a:solidFill>
            <a:srgbClr val="F7F7F7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410039" y="3613256"/>
            <a:ext cx="2797177" cy="29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7F7F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7F7F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0000" tIns="62400" rIns="120000" bIns="6240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1100" dirty="0">
                <a:latin typeface="PT Sans Narrow" panose="020B0506020203020204" pitchFamily="34" charset="-52"/>
              </a:rPr>
              <a:t>Исходная литологическая карта </a:t>
            </a:r>
            <a:endParaRPr lang="en-US" altLang="ru-RU" sz="1100" dirty="0">
              <a:latin typeface="PT Sans Narrow" panose="020B0506020203020204" pitchFamily="34" charset="-52"/>
            </a:endParaRPr>
          </a:p>
        </p:txBody>
      </p:sp>
      <p:sp>
        <p:nvSpPr>
          <p:cNvPr id="41" name="Text Box 25"/>
          <p:cNvSpPr txBox="1">
            <a:spLocks noChangeArrowheads="1"/>
          </p:cNvSpPr>
          <p:nvPr/>
        </p:nvSpPr>
        <p:spPr bwMode="auto">
          <a:xfrm>
            <a:off x="3050399" y="3497739"/>
            <a:ext cx="3151458" cy="46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7F7F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7F7F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0000" tIns="62400" rIns="120000" bIns="6240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1100" dirty="0">
                <a:latin typeface="PT Sans Narrow" panose="020B0506020203020204" pitchFamily="34" charset="-52"/>
              </a:rPr>
              <a:t>Результат оценки разнообразия пород </a:t>
            </a:r>
            <a:br>
              <a:rPr lang="ru-RU" altLang="ru-RU" sz="1100" dirty="0">
                <a:latin typeface="PT Sans Narrow" panose="020B0506020203020204" pitchFamily="34" charset="-52"/>
              </a:rPr>
            </a:br>
            <a:r>
              <a:rPr lang="ru-RU" altLang="ru-RU" sz="1100" dirty="0">
                <a:latin typeface="PT Sans Narrow" panose="020B0506020203020204" pitchFamily="34" charset="-52"/>
              </a:rPr>
              <a:t>в скользящем окне (круг, диаметром 3.1 км)</a:t>
            </a:r>
            <a:endParaRPr lang="en-US" altLang="ru-RU" sz="1100" dirty="0">
              <a:latin typeface="PT Sans Narrow" panose="020B0506020203020204" pitchFamily="34" charset="-52"/>
            </a:endParaRPr>
          </a:p>
        </p:txBody>
      </p:sp>
      <p:pic>
        <p:nvPicPr>
          <p:cNvPr id="32" name="Picture 9" descr="Отклик купол"/>
          <p:cNvPicPr>
            <a:picLocks noChangeAspect="1" noChangeArrowheads="1"/>
          </p:cNvPicPr>
          <p:nvPr/>
        </p:nvPicPr>
        <p:blipFill>
          <a:blip r:embed="rId11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856" y="2127081"/>
            <a:ext cx="2130363" cy="141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Прямая со стрелкой 52"/>
          <p:cNvCxnSpPr/>
          <p:nvPr/>
        </p:nvCxnSpPr>
        <p:spPr>
          <a:xfrm>
            <a:off x="8688741" y="1773763"/>
            <a:ext cx="1049305" cy="23056"/>
          </a:xfrm>
          <a:prstGeom prst="straightConnector1">
            <a:avLst/>
          </a:prstGeom>
          <a:ln w="57150">
            <a:headEnd type="oval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8688741" y="3332990"/>
            <a:ext cx="1151676" cy="19359"/>
          </a:xfrm>
          <a:prstGeom prst="straightConnector1">
            <a:avLst/>
          </a:prstGeom>
          <a:ln w="57150">
            <a:headEnd type="oval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2771664" y="5733256"/>
            <a:ext cx="1049305" cy="23056"/>
          </a:xfrm>
          <a:prstGeom prst="straightConnector1">
            <a:avLst/>
          </a:prstGeom>
          <a:ln w="57150">
            <a:headEnd type="oval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8659741" y="5735429"/>
            <a:ext cx="1049305" cy="23056"/>
          </a:xfrm>
          <a:prstGeom prst="straightConnector1">
            <a:avLst/>
          </a:prstGeom>
          <a:ln w="57150">
            <a:headEnd type="oval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4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1300</Words>
  <Application>Microsoft Office PowerPoint</Application>
  <PresentationFormat>Широкоэкранный</PresentationFormat>
  <Paragraphs>106</Paragraphs>
  <Slides>14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PT Sans</vt:lpstr>
      <vt:lpstr>PT Sans Narrow</vt:lpstr>
      <vt:lpstr>Тема Office</vt:lpstr>
      <vt:lpstr>Презентация PowerPoint</vt:lpstr>
      <vt:lpstr>Презентация PowerPoint</vt:lpstr>
      <vt:lpstr>ГИС ПАРК 6.0</vt:lpstr>
      <vt:lpstr>ПАРК 11 (САРК) </vt:lpstr>
      <vt:lpstr>Презентация PowerPoint</vt:lpstr>
      <vt:lpstr>Презентация PowerPoint</vt:lpstr>
      <vt:lpstr>ГИС ПАРК  11    -  СОВРЕМЕННОЕ СОСТОЯНИЕ ПРОГРАММЫ</vt:lpstr>
      <vt:lpstr>ИНТЕРАКТИВНАЯ ИНФОРМАЦИОННО-СПРАВОЧНАЯ СРЕДА</vt:lpstr>
      <vt:lpstr>Анализ данных. построение производных карт.</vt:lpstr>
      <vt:lpstr>прогнозно-минерагенические задачи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VsegeiCustom</dc:creator>
  <cp:lastModifiedBy>VsegeiCustom</cp:lastModifiedBy>
  <cp:revision>32</cp:revision>
  <dcterms:created xsi:type="dcterms:W3CDTF">2022-04-17T07:59:08Z</dcterms:created>
  <dcterms:modified xsi:type="dcterms:W3CDTF">2022-04-18T21:15:20Z</dcterms:modified>
</cp:coreProperties>
</file>