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5"/>
  </p:sldMasterIdLst>
  <p:notesMasterIdLst>
    <p:notesMasterId r:id="rId24"/>
  </p:notesMasterIdLst>
  <p:handoutMasterIdLst>
    <p:handoutMasterId r:id="rId25"/>
  </p:handoutMasterIdLst>
  <p:sldIdLst>
    <p:sldId id="260" r:id="rId6"/>
    <p:sldId id="296" r:id="rId7"/>
    <p:sldId id="280" r:id="rId8"/>
    <p:sldId id="299" r:id="rId9"/>
    <p:sldId id="300" r:id="rId10"/>
    <p:sldId id="301" r:id="rId11"/>
    <p:sldId id="302" r:id="rId12"/>
    <p:sldId id="303" r:id="rId13"/>
    <p:sldId id="304" r:id="rId14"/>
    <p:sldId id="297" r:id="rId15"/>
    <p:sldId id="309" r:id="rId16"/>
    <p:sldId id="310" r:id="rId17"/>
    <p:sldId id="305" r:id="rId18"/>
    <p:sldId id="307" r:id="rId19"/>
    <p:sldId id="306" r:id="rId20"/>
    <p:sldId id="311" r:id="rId21"/>
    <p:sldId id="308" r:id="rId22"/>
    <p:sldId id="312" r:id="rId23"/>
  </p:sldIdLst>
  <p:sldSz cx="12192000" cy="6858000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B1C6"/>
    <a:srgbClr val="9A9CBB"/>
    <a:srgbClr val="232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86613" autoAdjust="0"/>
  </p:normalViewPr>
  <p:slideViewPr>
    <p:cSldViewPr snapToGrid="0">
      <p:cViewPr>
        <p:scale>
          <a:sx n="90" d="100"/>
          <a:sy n="90" d="100"/>
        </p:scale>
        <p:origin x="-142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7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10CE48-A2D1-4FF9-B247-C4D3214E83C4}" type="doc">
      <dgm:prSet loTypeId="urn:microsoft.com/office/officeart/2005/8/layout/StepDownProcess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9CAD90B-1248-43BE-842F-71B449C2EF78}">
      <dgm:prSet phldrT="[Текст]"/>
      <dgm:spPr>
        <a:noFill/>
        <a:ln w="3175"/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Исследования на опорных профилях</a:t>
          </a:r>
        </a:p>
      </dgm:t>
    </dgm:pt>
    <dgm:pt modelId="{AF9715DD-DC11-43AC-B299-4EBEFFB56F3B}" type="parTrans" cxnId="{1FCF734D-F861-45B5-AB25-F34374A67AFA}">
      <dgm:prSet/>
      <dgm:spPr/>
      <dgm:t>
        <a:bodyPr/>
        <a:lstStyle/>
        <a:p>
          <a:endParaRPr lang="ru-RU"/>
        </a:p>
      </dgm:t>
    </dgm:pt>
    <dgm:pt modelId="{968F6F39-3828-432B-90A2-E61A98975315}" type="sibTrans" cxnId="{1FCF734D-F861-45B5-AB25-F34374A67AFA}">
      <dgm:prSet/>
      <dgm:spPr/>
      <dgm:t>
        <a:bodyPr/>
        <a:lstStyle/>
        <a:p>
          <a:endParaRPr lang="ru-RU"/>
        </a:p>
      </dgm:t>
    </dgm:pt>
    <dgm:pt modelId="{BAACB95B-876B-431E-8C74-9647F4C183F2}">
      <dgm:prSet phldrT="[Текст]" custT="1"/>
      <dgm:spPr/>
      <dgm:t>
        <a:bodyPr/>
        <a:lstStyle/>
        <a:p>
          <a:r>
            <a:rPr lang="ru-RU" sz="1600" dirty="0"/>
            <a:t>Уточнение глубинного строения (положение рудоконтролирующих и рудовмещающих структур);</a:t>
          </a:r>
        </a:p>
      </dgm:t>
    </dgm:pt>
    <dgm:pt modelId="{EED2F90D-6226-492E-AFE2-A3E220FE72F7}" type="parTrans" cxnId="{494BF0CD-2D74-4C0C-A323-37776214FBCB}">
      <dgm:prSet/>
      <dgm:spPr/>
      <dgm:t>
        <a:bodyPr/>
        <a:lstStyle/>
        <a:p>
          <a:endParaRPr lang="ru-RU"/>
        </a:p>
      </dgm:t>
    </dgm:pt>
    <dgm:pt modelId="{39771021-20BC-47B9-82DF-4BC394CBF46A}" type="sibTrans" cxnId="{494BF0CD-2D74-4C0C-A323-37776214FBCB}">
      <dgm:prSet/>
      <dgm:spPr/>
      <dgm:t>
        <a:bodyPr/>
        <a:lstStyle/>
        <a:p>
          <a:endParaRPr lang="ru-RU"/>
        </a:p>
      </dgm:t>
    </dgm:pt>
    <dgm:pt modelId="{DB544FE0-72A1-47A2-8E43-EE6F1409242B}">
      <dgm:prSet phldrT="[Текст]"/>
      <dgm:spPr>
        <a:noFill/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Площадные беспилотные съемки</a:t>
          </a:r>
        </a:p>
      </dgm:t>
    </dgm:pt>
    <dgm:pt modelId="{8627E823-0D58-402E-AEA9-C0B250A30F42}" type="parTrans" cxnId="{6FEA7B36-4852-4949-ABDF-9DD2CC3004BD}">
      <dgm:prSet/>
      <dgm:spPr/>
      <dgm:t>
        <a:bodyPr/>
        <a:lstStyle/>
        <a:p>
          <a:endParaRPr lang="ru-RU"/>
        </a:p>
      </dgm:t>
    </dgm:pt>
    <dgm:pt modelId="{FE17D890-8EBB-4C8D-8884-0443B14F2A50}" type="sibTrans" cxnId="{6FEA7B36-4852-4949-ABDF-9DD2CC3004BD}">
      <dgm:prSet/>
      <dgm:spPr/>
      <dgm:t>
        <a:bodyPr/>
        <a:lstStyle/>
        <a:p>
          <a:endParaRPr lang="ru-RU"/>
        </a:p>
      </dgm:t>
    </dgm:pt>
    <dgm:pt modelId="{231E33BB-926D-4CC7-A2F3-32579C26F145}">
      <dgm:prSet phldrT="[Текст]" custT="1"/>
      <dgm:spPr/>
      <dgm:t>
        <a:bodyPr/>
        <a:lstStyle/>
        <a:p>
          <a:r>
            <a:rPr lang="ru-RU" sz="1600" dirty="0"/>
            <a:t>Геоэлектрическая модель участка;</a:t>
          </a:r>
        </a:p>
      </dgm:t>
    </dgm:pt>
    <dgm:pt modelId="{D8F9902D-DD5B-4878-98DF-01FB08211CFD}" type="parTrans" cxnId="{75F77071-17E8-4B59-B091-B0E0B47326E6}">
      <dgm:prSet/>
      <dgm:spPr/>
      <dgm:t>
        <a:bodyPr/>
        <a:lstStyle/>
        <a:p>
          <a:endParaRPr lang="ru-RU"/>
        </a:p>
      </dgm:t>
    </dgm:pt>
    <dgm:pt modelId="{88F83B02-A887-494B-B3EE-0E15F2684EF5}" type="sibTrans" cxnId="{75F77071-17E8-4B59-B091-B0E0B47326E6}">
      <dgm:prSet/>
      <dgm:spPr/>
      <dgm:t>
        <a:bodyPr/>
        <a:lstStyle/>
        <a:p>
          <a:endParaRPr lang="ru-RU"/>
        </a:p>
      </dgm:t>
    </dgm:pt>
    <dgm:pt modelId="{8FA9239A-C115-457C-8B19-3C20D0E56779}">
      <dgm:prSet phldrT="[Текст]"/>
      <dgm:spPr>
        <a:noFill/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Детальные наземные геофизические работы</a:t>
          </a:r>
        </a:p>
      </dgm:t>
    </dgm:pt>
    <dgm:pt modelId="{D43A91DA-90DB-42E8-9030-08721877EBD2}" type="parTrans" cxnId="{3ED8DF8E-BFC1-4BE6-9FF1-0F28F84F0A33}">
      <dgm:prSet/>
      <dgm:spPr/>
      <dgm:t>
        <a:bodyPr/>
        <a:lstStyle/>
        <a:p>
          <a:endParaRPr lang="ru-RU"/>
        </a:p>
      </dgm:t>
    </dgm:pt>
    <dgm:pt modelId="{D4EEEDB1-69CD-4372-BF36-61576B676030}" type="sibTrans" cxnId="{3ED8DF8E-BFC1-4BE6-9FF1-0F28F84F0A33}">
      <dgm:prSet/>
      <dgm:spPr/>
      <dgm:t>
        <a:bodyPr/>
        <a:lstStyle/>
        <a:p>
          <a:endParaRPr lang="ru-RU"/>
        </a:p>
      </dgm:t>
    </dgm:pt>
    <dgm:pt modelId="{9665DB58-BB0B-48BD-8DFB-61489B49C418}">
      <dgm:prSet phldrT="[Текст]" custT="1"/>
      <dgm:spPr/>
      <dgm:t>
        <a:bodyPr/>
        <a:lstStyle/>
        <a:p>
          <a:r>
            <a:rPr lang="ru-RU" sz="1600" dirty="0"/>
            <a:t>Обнаружение и картирование рудных объектов </a:t>
          </a:r>
        </a:p>
      </dgm:t>
    </dgm:pt>
    <dgm:pt modelId="{BA690D97-5FCA-478C-B572-695A5BC01536}" type="parTrans" cxnId="{BEECE859-F55F-4A1F-8926-A7A734653938}">
      <dgm:prSet/>
      <dgm:spPr/>
      <dgm:t>
        <a:bodyPr/>
        <a:lstStyle/>
        <a:p>
          <a:endParaRPr lang="ru-RU"/>
        </a:p>
      </dgm:t>
    </dgm:pt>
    <dgm:pt modelId="{E2C0D053-B630-4E02-85C5-17A546E6BE88}" type="sibTrans" cxnId="{BEECE859-F55F-4A1F-8926-A7A734653938}">
      <dgm:prSet/>
      <dgm:spPr/>
      <dgm:t>
        <a:bodyPr/>
        <a:lstStyle/>
        <a:p>
          <a:endParaRPr lang="ru-RU"/>
        </a:p>
      </dgm:t>
    </dgm:pt>
    <dgm:pt modelId="{470AAC66-11C0-4090-83C7-38652FEDCC59}">
      <dgm:prSet phldrT="[Текст]" custT="1"/>
      <dgm:spPr/>
      <dgm:t>
        <a:bodyPr/>
        <a:lstStyle/>
        <a:p>
          <a:endParaRPr lang="ru-RU" sz="1400" dirty="0"/>
        </a:p>
      </dgm:t>
    </dgm:pt>
    <dgm:pt modelId="{41010ABB-71EC-4DA3-98F2-95DF52CAE1B8}" type="parTrans" cxnId="{2A6C3A19-78E5-4507-9567-825A10576B26}">
      <dgm:prSet/>
      <dgm:spPr/>
      <dgm:t>
        <a:bodyPr/>
        <a:lstStyle/>
        <a:p>
          <a:endParaRPr lang="ru-RU"/>
        </a:p>
      </dgm:t>
    </dgm:pt>
    <dgm:pt modelId="{9705DD05-D6F6-41CB-AC3C-C5E11EA645CD}" type="sibTrans" cxnId="{2A6C3A19-78E5-4507-9567-825A10576B26}">
      <dgm:prSet/>
      <dgm:spPr/>
      <dgm:t>
        <a:bodyPr/>
        <a:lstStyle/>
        <a:p>
          <a:endParaRPr lang="ru-RU"/>
        </a:p>
      </dgm:t>
    </dgm:pt>
    <dgm:pt modelId="{22EBB38F-9765-4233-946B-BB33982C9B96}">
      <dgm:prSet phldrT="[Текст]" custT="1"/>
      <dgm:spPr/>
      <dgm:t>
        <a:bodyPr/>
        <a:lstStyle/>
        <a:p>
          <a:r>
            <a:rPr lang="ru-RU" sz="1600" dirty="0"/>
            <a:t>Положение локальных участков для дальнейших работ;</a:t>
          </a:r>
        </a:p>
      </dgm:t>
    </dgm:pt>
    <dgm:pt modelId="{7D3E9F80-9253-4F8E-89EE-31F93D5CC270}" type="parTrans" cxnId="{ACA18782-2027-495A-B980-62B310F4341D}">
      <dgm:prSet/>
      <dgm:spPr/>
      <dgm:t>
        <a:bodyPr/>
        <a:lstStyle/>
        <a:p>
          <a:endParaRPr lang="ru-RU"/>
        </a:p>
      </dgm:t>
    </dgm:pt>
    <dgm:pt modelId="{82B29D84-0D69-48DE-821A-1A05C2CB67BA}" type="sibTrans" cxnId="{ACA18782-2027-495A-B980-62B310F4341D}">
      <dgm:prSet/>
      <dgm:spPr/>
      <dgm:t>
        <a:bodyPr/>
        <a:lstStyle/>
        <a:p>
          <a:endParaRPr lang="ru-RU"/>
        </a:p>
      </dgm:t>
    </dgm:pt>
    <dgm:pt modelId="{98FD8522-213F-485E-A185-D5F6E7EC3182}">
      <dgm:prSet phldrT="[Текст]" custT="1"/>
      <dgm:spPr/>
      <dgm:t>
        <a:bodyPr/>
        <a:lstStyle/>
        <a:p>
          <a:r>
            <a:rPr lang="ru-RU" sz="1600" dirty="0"/>
            <a:t>Определение методики площадных наблюдений. </a:t>
          </a:r>
        </a:p>
      </dgm:t>
    </dgm:pt>
    <dgm:pt modelId="{51A9C7D1-7EBA-47A1-9026-B9D21E182DDD}" type="parTrans" cxnId="{FE4BB2F8-ED45-424A-92DF-DDBF3BEAA5C0}">
      <dgm:prSet/>
      <dgm:spPr/>
      <dgm:t>
        <a:bodyPr/>
        <a:lstStyle/>
        <a:p>
          <a:endParaRPr lang="ru-RU"/>
        </a:p>
      </dgm:t>
    </dgm:pt>
    <dgm:pt modelId="{BB30BE2B-3521-405E-A2A6-225D0F0EDD0A}" type="sibTrans" cxnId="{FE4BB2F8-ED45-424A-92DF-DDBF3BEAA5C0}">
      <dgm:prSet/>
      <dgm:spPr/>
      <dgm:t>
        <a:bodyPr/>
        <a:lstStyle/>
        <a:p>
          <a:endParaRPr lang="ru-RU"/>
        </a:p>
      </dgm:t>
    </dgm:pt>
    <dgm:pt modelId="{A1461320-3229-48BA-88BF-6C2BD10D97F9}">
      <dgm:prSet phldrT="[Текст]" custT="1"/>
      <dgm:spPr/>
      <dgm:t>
        <a:bodyPr/>
        <a:lstStyle/>
        <a:p>
          <a:endParaRPr lang="ru-RU" sz="1600" dirty="0"/>
        </a:p>
      </dgm:t>
    </dgm:pt>
    <dgm:pt modelId="{23BDE43A-FF99-4C5E-A76C-8EBF00595A8E}" type="parTrans" cxnId="{3EE9A1E4-EA1D-4005-ADE3-99F5562D7BCF}">
      <dgm:prSet/>
      <dgm:spPr/>
      <dgm:t>
        <a:bodyPr/>
        <a:lstStyle/>
        <a:p>
          <a:endParaRPr lang="ru-RU"/>
        </a:p>
      </dgm:t>
    </dgm:pt>
    <dgm:pt modelId="{F3C51E8B-DB5F-4D27-A905-B951825C97CC}" type="sibTrans" cxnId="{3EE9A1E4-EA1D-4005-ADE3-99F5562D7BCF}">
      <dgm:prSet/>
      <dgm:spPr/>
      <dgm:t>
        <a:bodyPr/>
        <a:lstStyle/>
        <a:p>
          <a:endParaRPr lang="ru-RU"/>
        </a:p>
      </dgm:t>
    </dgm:pt>
    <dgm:pt modelId="{AF4BDD58-6E9E-497A-802C-CD6369B41B2B}">
      <dgm:prSet phldrT="[Текст]" custT="1"/>
      <dgm:spPr/>
      <dgm:t>
        <a:bodyPr/>
        <a:lstStyle/>
        <a:p>
          <a:r>
            <a:rPr lang="ru-RU" sz="1600" dirty="0"/>
            <a:t>Структурно-тектоническая схема участка;</a:t>
          </a:r>
        </a:p>
      </dgm:t>
    </dgm:pt>
    <dgm:pt modelId="{1278D947-C15F-48B3-9AD8-920990B9BF2C}" type="parTrans" cxnId="{42C1A394-791F-41A2-BF45-3E35EF1F864E}">
      <dgm:prSet/>
      <dgm:spPr/>
      <dgm:t>
        <a:bodyPr/>
        <a:lstStyle/>
        <a:p>
          <a:endParaRPr lang="ru-RU"/>
        </a:p>
      </dgm:t>
    </dgm:pt>
    <dgm:pt modelId="{4D65B90D-603F-4542-9ACA-03A0582F7FB6}" type="sibTrans" cxnId="{42C1A394-791F-41A2-BF45-3E35EF1F864E}">
      <dgm:prSet/>
      <dgm:spPr/>
      <dgm:t>
        <a:bodyPr/>
        <a:lstStyle/>
        <a:p>
          <a:endParaRPr lang="ru-RU"/>
        </a:p>
      </dgm:t>
    </dgm:pt>
    <dgm:pt modelId="{A9093102-C173-4B6A-9573-95372DB2BF5B}">
      <dgm:prSet phldrT="[Текст]" custT="1"/>
      <dgm:spPr/>
      <dgm:t>
        <a:bodyPr/>
        <a:lstStyle/>
        <a:p>
          <a:r>
            <a:rPr lang="ru-RU" sz="1600" dirty="0"/>
            <a:t>Уточнение геологического строение;</a:t>
          </a:r>
        </a:p>
      </dgm:t>
    </dgm:pt>
    <dgm:pt modelId="{A70711BF-EA01-4BB4-AE99-5BEA66D10BB7}" type="parTrans" cxnId="{0073635E-3D85-4686-8269-A579E1FD0453}">
      <dgm:prSet/>
      <dgm:spPr/>
      <dgm:t>
        <a:bodyPr/>
        <a:lstStyle/>
        <a:p>
          <a:endParaRPr lang="ru-RU"/>
        </a:p>
      </dgm:t>
    </dgm:pt>
    <dgm:pt modelId="{4471D5E0-CC06-4384-A49C-F5C09364AE48}" type="sibTrans" cxnId="{0073635E-3D85-4686-8269-A579E1FD0453}">
      <dgm:prSet/>
      <dgm:spPr/>
      <dgm:t>
        <a:bodyPr/>
        <a:lstStyle/>
        <a:p>
          <a:endParaRPr lang="ru-RU"/>
        </a:p>
      </dgm:t>
    </dgm:pt>
    <dgm:pt modelId="{0B812057-35C3-471F-B2BE-36800D4BCB4B}">
      <dgm:prSet phldrT="[Текст]" custT="1"/>
      <dgm:spPr/>
      <dgm:t>
        <a:bodyPr/>
        <a:lstStyle/>
        <a:p>
          <a:r>
            <a:rPr lang="ru-RU" sz="1600" dirty="0"/>
            <a:t>Уточнение поисковой модели;</a:t>
          </a:r>
        </a:p>
      </dgm:t>
    </dgm:pt>
    <dgm:pt modelId="{B897E17E-E145-4F4C-9082-EBDED5AFFB19}" type="parTrans" cxnId="{07468839-24EE-4847-A8B6-716C984F5AFF}">
      <dgm:prSet/>
      <dgm:spPr/>
      <dgm:t>
        <a:bodyPr/>
        <a:lstStyle/>
        <a:p>
          <a:endParaRPr lang="ru-RU"/>
        </a:p>
      </dgm:t>
    </dgm:pt>
    <dgm:pt modelId="{956FDF54-668D-4B43-B8C7-3754AF327AC7}" type="sibTrans" cxnId="{07468839-24EE-4847-A8B6-716C984F5AFF}">
      <dgm:prSet/>
      <dgm:spPr/>
      <dgm:t>
        <a:bodyPr/>
        <a:lstStyle/>
        <a:p>
          <a:endParaRPr lang="ru-RU"/>
        </a:p>
      </dgm:t>
    </dgm:pt>
    <dgm:pt modelId="{D738F54A-B559-416F-8EA9-7095EEE790B0}">
      <dgm:prSet phldrT="[Текст]" custT="1"/>
      <dgm:spPr/>
      <dgm:t>
        <a:bodyPr/>
        <a:lstStyle/>
        <a:p>
          <a:r>
            <a:rPr lang="ru-RU" sz="1600" dirty="0"/>
            <a:t>Выбор локальных </a:t>
          </a:r>
          <a:r>
            <a:rPr lang="ru-RU" sz="1600" dirty="0" err="1"/>
            <a:t>рудоперспективных</a:t>
          </a:r>
          <a:r>
            <a:rPr lang="ru-RU" sz="1600" dirty="0"/>
            <a:t> зон.</a:t>
          </a:r>
        </a:p>
      </dgm:t>
    </dgm:pt>
    <dgm:pt modelId="{F4301474-5FEC-4566-909B-F26AC8EC58C5}" type="parTrans" cxnId="{FF13321D-BA04-4F5B-B1BE-A30BF5BD48BE}">
      <dgm:prSet/>
      <dgm:spPr/>
      <dgm:t>
        <a:bodyPr/>
        <a:lstStyle/>
        <a:p>
          <a:endParaRPr lang="ru-RU"/>
        </a:p>
      </dgm:t>
    </dgm:pt>
    <dgm:pt modelId="{24F981F5-8D1A-4192-928F-6090020AAB03}" type="sibTrans" cxnId="{FF13321D-BA04-4F5B-B1BE-A30BF5BD48BE}">
      <dgm:prSet/>
      <dgm:spPr/>
      <dgm:t>
        <a:bodyPr/>
        <a:lstStyle/>
        <a:p>
          <a:endParaRPr lang="ru-RU"/>
        </a:p>
      </dgm:t>
    </dgm:pt>
    <dgm:pt modelId="{FCA1E4B1-C288-4BC4-881B-E5889FBEED08}" type="pres">
      <dgm:prSet presAssocID="{7D10CE48-A2D1-4FF9-B247-C4D3214E83C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6FF3194-601A-443E-AC3E-803DC3A108B0}" type="pres">
      <dgm:prSet presAssocID="{39CAD90B-1248-43BE-842F-71B449C2EF78}" presName="composite" presStyleCnt="0"/>
      <dgm:spPr/>
    </dgm:pt>
    <dgm:pt modelId="{9C48C2D3-5505-47BD-8117-64B822B19341}" type="pres">
      <dgm:prSet presAssocID="{39CAD90B-1248-43BE-842F-71B449C2EF78}" presName="bentUpArrow1" presStyleLbl="alignImgPlace1" presStyleIdx="0" presStyleCnt="2" custLinFactNeighborX="-79084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E878B0C6-08FA-42C0-AF61-0EFC1D91D412}" type="pres">
      <dgm:prSet presAssocID="{39CAD90B-1248-43BE-842F-71B449C2EF78}" presName="ParentText" presStyleLbl="node1" presStyleIdx="0" presStyleCnt="3" custScaleX="183585" custLinFactNeighborX="-70626" custLinFactNeighborY="-188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69C078-F66B-41F6-9CB8-76F5045EE0C5}" type="pres">
      <dgm:prSet presAssocID="{39CAD90B-1248-43BE-842F-71B449C2EF78}" presName="ChildText" presStyleLbl="revTx" presStyleIdx="0" presStyleCnt="3" custScaleX="520605" custLinFactX="100000" custLinFactNeighborX="137368" custLinFactNeighborY="13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98AD4-36B7-412F-83EB-18B1BB7D114E}" type="pres">
      <dgm:prSet presAssocID="{968F6F39-3828-432B-90A2-E61A98975315}" presName="sibTrans" presStyleCnt="0"/>
      <dgm:spPr/>
    </dgm:pt>
    <dgm:pt modelId="{BE9B18EA-45E2-4830-A0BF-3C27A855AA18}" type="pres">
      <dgm:prSet presAssocID="{DB544FE0-72A1-47A2-8E43-EE6F1409242B}" presName="composite" presStyleCnt="0"/>
      <dgm:spPr/>
    </dgm:pt>
    <dgm:pt modelId="{2820DA16-2040-4068-913F-24BD9383207C}" type="pres">
      <dgm:prSet presAssocID="{DB544FE0-72A1-47A2-8E43-EE6F1409242B}" presName="bentUpArrow1" presStyleLbl="alignImgPlace1" presStyleIdx="1" presStyleCnt="2" custLinFactX="-16847" custLinFactNeighborX="-100000" custLinFactNeighborY="3131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14A08444-689B-43EB-A405-3A32CD089D68}" type="pres">
      <dgm:prSet presAssocID="{DB544FE0-72A1-47A2-8E43-EE6F1409242B}" presName="ParentText" presStyleLbl="node1" presStyleIdx="1" presStyleCnt="3" custScaleX="211500" custLinFactX="-4264" custLinFactNeighborX="-100000" custLinFactNeighborY="137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4B1139-7AA5-45E4-AE95-AF9E7D1C34ED}" type="pres">
      <dgm:prSet presAssocID="{DB544FE0-72A1-47A2-8E43-EE6F1409242B}" presName="ChildText" presStyleLbl="revTx" presStyleIdx="1" presStyleCnt="3" custScaleX="333338" custScaleY="170643" custLinFactNeighborX="67369" custLinFactNeighborY="-62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07B2D5-2146-4D96-983A-2611D41F53CD}" type="pres">
      <dgm:prSet presAssocID="{FE17D890-8EBB-4C8D-8884-0443B14F2A50}" presName="sibTrans" presStyleCnt="0"/>
      <dgm:spPr/>
    </dgm:pt>
    <dgm:pt modelId="{0EF3B6AB-6FDB-4A0B-BCB8-CD4DA3E5670C}" type="pres">
      <dgm:prSet presAssocID="{8FA9239A-C115-457C-8B19-3C20D0E56779}" presName="composite" presStyleCnt="0"/>
      <dgm:spPr/>
    </dgm:pt>
    <dgm:pt modelId="{164F4565-C118-47CD-80BD-EDD8793A02A3}" type="pres">
      <dgm:prSet presAssocID="{8FA9239A-C115-457C-8B19-3C20D0E56779}" presName="ParentText" presStyleLbl="node1" presStyleIdx="2" presStyleCnt="3" custScaleX="169780" custLinFactNeighborX="-67431" custLinFactNeighborY="14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A12C3-0B67-435B-B126-017F38B41A65}" type="pres">
      <dgm:prSet presAssocID="{8FA9239A-C115-457C-8B19-3C20D0E56779}" presName="FinalChildText" presStyleLbl="revTx" presStyleIdx="2" presStyleCnt="3" custScaleX="144395" custLinFactNeighborX="-11864" custLinFactNeighborY="1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5FD200-3910-4564-8AC4-E5DB9EC887B1}" type="presOf" srcId="{8FA9239A-C115-457C-8B19-3C20D0E56779}" destId="{164F4565-C118-47CD-80BD-EDD8793A02A3}" srcOrd="0" destOrd="0" presId="urn:microsoft.com/office/officeart/2005/8/layout/StepDownProcess"/>
    <dgm:cxn modelId="{494BF0CD-2D74-4C0C-A323-37776214FBCB}" srcId="{39CAD90B-1248-43BE-842F-71B449C2EF78}" destId="{BAACB95B-876B-431E-8C74-9647F4C183F2}" srcOrd="0" destOrd="0" parTransId="{EED2F90D-6226-492E-AFE2-A3E220FE72F7}" sibTransId="{39771021-20BC-47B9-82DF-4BC394CBF46A}"/>
    <dgm:cxn modelId="{F1CB8812-E2BE-4A75-8CFB-C49A5230C391}" type="presOf" srcId="{BAACB95B-876B-431E-8C74-9647F4C183F2}" destId="{E269C078-F66B-41F6-9CB8-76F5045EE0C5}" srcOrd="0" destOrd="0" presId="urn:microsoft.com/office/officeart/2005/8/layout/StepDownProcess"/>
    <dgm:cxn modelId="{E4C63DFE-976C-4F40-8AFD-49EA027AF416}" type="presOf" srcId="{0B812057-35C3-471F-B2BE-36800D4BCB4B}" destId="{2F4B1139-7AA5-45E4-AE95-AF9E7D1C34ED}" srcOrd="0" destOrd="3" presId="urn:microsoft.com/office/officeart/2005/8/layout/StepDownProcess"/>
    <dgm:cxn modelId="{0073635E-3D85-4686-8269-A579E1FD0453}" srcId="{DB544FE0-72A1-47A2-8E43-EE6F1409242B}" destId="{A9093102-C173-4B6A-9573-95372DB2BF5B}" srcOrd="2" destOrd="0" parTransId="{A70711BF-EA01-4BB4-AE99-5BEA66D10BB7}" sibTransId="{4471D5E0-CC06-4384-A49C-F5C09364AE48}"/>
    <dgm:cxn modelId="{3EE9A1E4-EA1D-4005-ADE3-99F5562D7BCF}" srcId="{DB544FE0-72A1-47A2-8E43-EE6F1409242B}" destId="{A1461320-3229-48BA-88BF-6C2BD10D97F9}" srcOrd="5" destOrd="0" parTransId="{23BDE43A-FF99-4C5E-A76C-8EBF00595A8E}" sibTransId="{F3C51E8B-DB5F-4D27-A905-B951825C97CC}"/>
    <dgm:cxn modelId="{9BDD29F6-22FA-4A27-B735-1355D7FF94F2}" type="presOf" srcId="{7D10CE48-A2D1-4FF9-B247-C4D3214E83C4}" destId="{FCA1E4B1-C288-4BC4-881B-E5889FBEED08}" srcOrd="0" destOrd="0" presId="urn:microsoft.com/office/officeart/2005/8/layout/StepDownProcess"/>
    <dgm:cxn modelId="{1E107321-065D-4D0E-A725-9A34C861C961}" type="presOf" srcId="{DB544FE0-72A1-47A2-8E43-EE6F1409242B}" destId="{14A08444-689B-43EB-A405-3A32CD089D68}" srcOrd="0" destOrd="0" presId="urn:microsoft.com/office/officeart/2005/8/layout/StepDownProcess"/>
    <dgm:cxn modelId="{2A6C3A19-78E5-4507-9567-825A10576B26}" srcId="{39CAD90B-1248-43BE-842F-71B449C2EF78}" destId="{470AAC66-11C0-4090-83C7-38652FEDCC59}" srcOrd="3" destOrd="0" parTransId="{41010ABB-71EC-4DA3-98F2-95DF52CAE1B8}" sibTransId="{9705DD05-D6F6-41CB-AC3C-C5E11EA645CD}"/>
    <dgm:cxn modelId="{98BBA8FD-FDE8-4321-98DD-ED04ADA3A68D}" type="presOf" srcId="{A9093102-C173-4B6A-9573-95372DB2BF5B}" destId="{2F4B1139-7AA5-45E4-AE95-AF9E7D1C34ED}" srcOrd="0" destOrd="2" presId="urn:microsoft.com/office/officeart/2005/8/layout/StepDownProcess"/>
    <dgm:cxn modelId="{435CA848-19E2-4501-80BD-DD9BB05CDDE2}" type="presOf" srcId="{470AAC66-11C0-4090-83C7-38652FEDCC59}" destId="{E269C078-F66B-41F6-9CB8-76F5045EE0C5}" srcOrd="0" destOrd="3" presId="urn:microsoft.com/office/officeart/2005/8/layout/StepDownProcess"/>
    <dgm:cxn modelId="{F35DD734-7C57-4013-AE6F-1862F27FE646}" type="presOf" srcId="{9665DB58-BB0B-48BD-8DFB-61489B49C418}" destId="{405A12C3-0B67-435B-B126-017F38B41A65}" srcOrd="0" destOrd="0" presId="urn:microsoft.com/office/officeart/2005/8/layout/StepDownProcess"/>
    <dgm:cxn modelId="{9D39FC09-9329-4659-98F0-71E4BD2A84C3}" type="presOf" srcId="{39CAD90B-1248-43BE-842F-71B449C2EF78}" destId="{E878B0C6-08FA-42C0-AF61-0EFC1D91D412}" srcOrd="0" destOrd="0" presId="urn:microsoft.com/office/officeart/2005/8/layout/StepDownProcess"/>
    <dgm:cxn modelId="{75F77071-17E8-4B59-B091-B0E0B47326E6}" srcId="{DB544FE0-72A1-47A2-8E43-EE6F1409242B}" destId="{231E33BB-926D-4CC7-A2F3-32579C26F145}" srcOrd="0" destOrd="0" parTransId="{D8F9902D-DD5B-4878-98DF-01FB08211CFD}" sibTransId="{88F83B02-A887-494B-B3EE-0E15F2684EF5}"/>
    <dgm:cxn modelId="{B61F40C0-BCB7-4DBA-866B-E1BF5D3DB0C6}" type="presOf" srcId="{AF4BDD58-6E9E-497A-802C-CD6369B41B2B}" destId="{2F4B1139-7AA5-45E4-AE95-AF9E7D1C34ED}" srcOrd="0" destOrd="1" presId="urn:microsoft.com/office/officeart/2005/8/layout/StepDownProcess"/>
    <dgm:cxn modelId="{1CC372A7-A23D-46DC-B608-694AC6DC3249}" type="presOf" srcId="{231E33BB-926D-4CC7-A2F3-32579C26F145}" destId="{2F4B1139-7AA5-45E4-AE95-AF9E7D1C34ED}" srcOrd="0" destOrd="0" presId="urn:microsoft.com/office/officeart/2005/8/layout/StepDownProcess"/>
    <dgm:cxn modelId="{9821462C-819A-4EA3-81EE-51CF407338E6}" type="presOf" srcId="{98FD8522-213F-485E-A185-D5F6E7EC3182}" destId="{E269C078-F66B-41F6-9CB8-76F5045EE0C5}" srcOrd="0" destOrd="2" presId="urn:microsoft.com/office/officeart/2005/8/layout/StepDownProcess"/>
    <dgm:cxn modelId="{54AC796B-DF73-4912-AA24-5CFA03A315A0}" type="presOf" srcId="{D738F54A-B559-416F-8EA9-7095EEE790B0}" destId="{2F4B1139-7AA5-45E4-AE95-AF9E7D1C34ED}" srcOrd="0" destOrd="4" presId="urn:microsoft.com/office/officeart/2005/8/layout/StepDownProcess"/>
    <dgm:cxn modelId="{FF13321D-BA04-4F5B-B1BE-A30BF5BD48BE}" srcId="{DB544FE0-72A1-47A2-8E43-EE6F1409242B}" destId="{D738F54A-B559-416F-8EA9-7095EEE790B0}" srcOrd="4" destOrd="0" parTransId="{F4301474-5FEC-4566-909B-F26AC8EC58C5}" sibTransId="{24F981F5-8D1A-4192-928F-6090020AAB03}"/>
    <dgm:cxn modelId="{1FCF734D-F861-45B5-AB25-F34374A67AFA}" srcId="{7D10CE48-A2D1-4FF9-B247-C4D3214E83C4}" destId="{39CAD90B-1248-43BE-842F-71B449C2EF78}" srcOrd="0" destOrd="0" parTransId="{AF9715DD-DC11-43AC-B299-4EBEFFB56F3B}" sibTransId="{968F6F39-3828-432B-90A2-E61A98975315}"/>
    <dgm:cxn modelId="{6FEA7B36-4852-4949-ABDF-9DD2CC3004BD}" srcId="{7D10CE48-A2D1-4FF9-B247-C4D3214E83C4}" destId="{DB544FE0-72A1-47A2-8E43-EE6F1409242B}" srcOrd="1" destOrd="0" parTransId="{8627E823-0D58-402E-AEA9-C0B250A30F42}" sibTransId="{FE17D890-8EBB-4C8D-8884-0443B14F2A50}"/>
    <dgm:cxn modelId="{3ED8DF8E-BFC1-4BE6-9FF1-0F28F84F0A33}" srcId="{7D10CE48-A2D1-4FF9-B247-C4D3214E83C4}" destId="{8FA9239A-C115-457C-8B19-3C20D0E56779}" srcOrd="2" destOrd="0" parTransId="{D43A91DA-90DB-42E8-9030-08721877EBD2}" sibTransId="{D4EEEDB1-69CD-4372-BF36-61576B676030}"/>
    <dgm:cxn modelId="{07468839-24EE-4847-A8B6-716C984F5AFF}" srcId="{DB544FE0-72A1-47A2-8E43-EE6F1409242B}" destId="{0B812057-35C3-471F-B2BE-36800D4BCB4B}" srcOrd="3" destOrd="0" parTransId="{B897E17E-E145-4F4C-9082-EBDED5AFFB19}" sibTransId="{956FDF54-668D-4B43-B8C7-3754AF327AC7}"/>
    <dgm:cxn modelId="{42C1A394-791F-41A2-BF45-3E35EF1F864E}" srcId="{DB544FE0-72A1-47A2-8E43-EE6F1409242B}" destId="{AF4BDD58-6E9E-497A-802C-CD6369B41B2B}" srcOrd="1" destOrd="0" parTransId="{1278D947-C15F-48B3-9AD8-920990B9BF2C}" sibTransId="{4D65B90D-603F-4542-9ACA-03A0582F7FB6}"/>
    <dgm:cxn modelId="{ACA18782-2027-495A-B980-62B310F4341D}" srcId="{39CAD90B-1248-43BE-842F-71B449C2EF78}" destId="{22EBB38F-9765-4233-946B-BB33982C9B96}" srcOrd="1" destOrd="0" parTransId="{7D3E9F80-9253-4F8E-89EE-31F93D5CC270}" sibTransId="{82B29D84-0D69-48DE-821A-1A05C2CB67BA}"/>
    <dgm:cxn modelId="{BEECE859-F55F-4A1F-8926-A7A734653938}" srcId="{8FA9239A-C115-457C-8B19-3C20D0E56779}" destId="{9665DB58-BB0B-48BD-8DFB-61489B49C418}" srcOrd="0" destOrd="0" parTransId="{BA690D97-5FCA-478C-B572-695A5BC01536}" sibTransId="{E2C0D053-B630-4E02-85C5-17A546E6BE88}"/>
    <dgm:cxn modelId="{FE4BB2F8-ED45-424A-92DF-DDBF3BEAA5C0}" srcId="{39CAD90B-1248-43BE-842F-71B449C2EF78}" destId="{98FD8522-213F-485E-A185-D5F6E7EC3182}" srcOrd="2" destOrd="0" parTransId="{51A9C7D1-7EBA-47A1-9026-B9D21E182DDD}" sibTransId="{BB30BE2B-3521-405E-A2A6-225D0F0EDD0A}"/>
    <dgm:cxn modelId="{5CB450C5-0B0D-4947-956C-7A53F63AE9C1}" type="presOf" srcId="{22EBB38F-9765-4233-946B-BB33982C9B96}" destId="{E269C078-F66B-41F6-9CB8-76F5045EE0C5}" srcOrd="0" destOrd="1" presId="urn:microsoft.com/office/officeart/2005/8/layout/StepDownProcess"/>
    <dgm:cxn modelId="{C29E63CC-DE2B-49BC-8D62-11D372B79E05}" type="presOf" srcId="{A1461320-3229-48BA-88BF-6C2BD10D97F9}" destId="{2F4B1139-7AA5-45E4-AE95-AF9E7D1C34ED}" srcOrd="0" destOrd="5" presId="urn:microsoft.com/office/officeart/2005/8/layout/StepDownProcess"/>
    <dgm:cxn modelId="{BA5D3A47-FFDB-453C-A243-9E7AC454423E}" type="presParOf" srcId="{FCA1E4B1-C288-4BC4-881B-E5889FBEED08}" destId="{A6FF3194-601A-443E-AC3E-803DC3A108B0}" srcOrd="0" destOrd="0" presId="urn:microsoft.com/office/officeart/2005/8/layout/StepDownProcess"/>
    <dgm:cxn modelId="{3EDB912B-5466-477C-B9EB-BBD97A9F2485}" type="presParOf" srcId="{A6FF3194-601A-443E-AC3E-803DC3A108B0}" destId="{9C48C2D3-5505-47BD-8117-64B822B19341}" srcOrd="0" destOrd="0" presId="urn:microsoft.com/office/officeart/2005/8/layout/StepDownProcess"/>
    <dgm:cxn modelId="{87A59934-4798-402B-A179-A2DC2F0808A4}" type="presParOf" srcId="{A6FF3194-601A-443E-AC3E-803DC3A108B0}" destId="{E878B0C6-08FA-42C0-AF61-0EFC1D91D412}" srcOrd="1" destOrd="0" presId="urn:microsoft.com/office/officeart/2005/8/layout/StepDownProcess"/>
    <dgm:cxn modelId="{C696AD3C-B32B-4B04-9258-45B4DA7C0031}" type="presParOf" srcId="{A6FF3194-601A-443E-AC3E-803DC3A108B0}" destId="{E269C078-F66B-41F6-9CB8-76F5045EE0C5}" srcOrd="2" destOrd="0" presId="urn:microsoft.com/office/officeart/2005/8/layout/StepDownProcess"/>
    <dgm:cxn modelId="{2297154A-1E98-4FA4-BA53-2FAA7D2EA77B}" type="presParOf" srcId="{FCA1E4B1-C288-4BC4-881B-E5889FBEED08}" destId="{5F798AD4-36B7-412F-83EB-18B1BB7D114E}" srcOrd="1" destOrd="0" presId="urn:microsoft.com/office/officeart/2005/8/layout/StepDownProcess"/>
    <dgm:cxn modelId="{DD6DAB60-EEBB-4E9B-962F-049DBF3AE439}" type="presParOf" srcId="{FCA1E4B1-C288-4BC4-881B-E5889FBEED08}" destId="{BE9B18EA-45E2-4830-A0BF-3C27A855AA18}" srcOrd="2" destOrd="0" presId="urn:microsoft.com/office/officeart/2005/8/layout/StepDownProcess"/>
    <dgm:cxn modelId="{293719C7-C04B-4241-A2F2-C22F64DCD841}" type="presParOf" srcId="{BE9B18EA-45E2-4830-A0BF-3C27A855AA18}" destId="{2820DA16-2040-4068-913F-24BD9383207C}" srcOrd="0" destOrd="0" presId="urn:microsoft.com/office/officeart/2005/8/layout/StepDownProcess"/>
    <dgm:cxn modelId="{2028C04F-3AEB-4FF0-A734-BDC3D59D3C92}" type="presParOf" srcId="{BE9B18EA-45E2-4830-A0BF-3C27A855AA18}" destId="{14A08444-689B-43EB-A405-3A32CD089D68}" srcOrd="1" destOrd="0" presId="urn:microsoft.com/office/officeart/2005/8/layout/StepDownProcess"/>
    <dgm:cxn modelId="{F50B3617-E044-4EA6-A8CD-F3816660AA08}" type="presParOf" srcId="{BE9B18EA-45E2-4830-A0BF-3C27A855AA18}" destId="{2F4B1139-7AA5-45E4-AE95-AF9E7D1C34ED}" srcOrd="2" destOrd="0" presId="urn:microsoft.com/office/officeart/2005/8/layout/StepDownProcess"/>
    <dgm:cxn modelId="{19DDD7F4-5CFF-4F01-B4DF-6D5B479CA0E1}" type="presParOf" srcId="{FCA1E4B1-C288-4BC4-881B-E5889FBEED08}" destId="{8607B2D5-2146-4D96-983A-2611D41F53CD}" srcOrd="3" destOrd="0" presId="urn:microsoft.com/office/officeart/2005/8/layout/StepDownProcess"/>
    <dgm:cxn modelId="{4581E614-2D81-404E-82CB-5AC7BCE10139}" type="presParOf" srcId="{FCA1E4B1-C288-4BC4-881B-E5889FBEED08}" destId="{0EF3B6AB-6FDB-4A0B-BCB8-CD4DA3E5670C}" srcOrd="4" destOrd="0" presId="urn:microsoft.com/office/officeart/2005/8/layout/StepDownProcess"/>
    <dgm:cxn modelId="{E0BB6EC9-486B-4708-ADA2-4769C1A75E69}" type="presParOf" srcId="{0EF3B6AB-6FDB-4A0B-BCB8-CD4DA3E5670C}" destId="{164F4565-C118-47CD-80BD-EDD8793A02A3}" srcOrd="0" destOrd="0" presId="urn:microsoft.com/office/officeart/2005/8/layout/StepDownProcess"/>
    <dgm:cxn modelId="{011C6C95-6E55-4E1D-ABED-2350946C4ED7}" type="presParOf" srcId="{0EF3B6AB-6FDB-4A0B-BCB8-CD4DA3E5670C}" destId="{405A12C3-0B67-435B-B126-017F38B41A65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8C2D3-5505-47BD-8117-64B822B19341}">
      <dsp:nvSpPr>
        <dsp:cNvPr id="0" name=""/>
        <dsp:cNvSpPr/>
      </dsp:nvSpPr>
      <dsp:spPr>
        <a:xfrm rot="5400000">
          <a:off x="783882" y="1182977"/>
          <a:ext cx="1050933" cy="11964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878B0C6-08FA-42C0-AF61-0EFC1D91D412}">
      <dsp:nvSpPr>
        <dsp:cNvPr id="0" name=""/>
        <dsp:cNvSpPr/>
      </dsp:nvSpPr>
      <dsp:spPr>
        <a:xfrm>
          <a:off x="0" y="0"/>
          <a:ext cx="3247899" cy="1238349"/>
        </a:xfrm>
        <a:prstGeom prst="roundRect">
          <a:avLst>
            <a:gd name="adj" fmla="val 16670"/>
          </a:avLst>
        </a:prstGeom>
        <a:noFill/>
        <a:ln w="3175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chemeClr val="tx1"/>
              </a:solidFill>
            </a:rPr>
            <a:t>Исследования на опорных профилях</a:t>
          </a:r>
        </a:p>
      </dsp:txBody>
      <dsp:txXfrm>
        <a:off x="60462" y="60462"/>
        <a:ext cx="3126975" cy="1117425"/>
      </dsp:txXfrm>
    </dsp:sp>
    <dsp:sp modelId="{E269C078-F66B-41F6-9CB8-76F5045EE0C5}">
      <dsp:nvSpPr>
        <dsp:cNvPr id="0" name=""/>
        <dsp:cNvSpPr/>
      </dsp:nvSpPr>
      <dsp:spPr>
        <a:xfrm>
          <a:off x="3569058" y="149253"/>
          <a:ext cx="6698694" cy="1000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Уточнение глубинного строения (положение рудоконтролирующих и рудовмещающих структур);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Положение локальных участков для дальнейших работ;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Определение методики площадных наблюдений.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>
        <a:off x="3569058" y="149253"/>
        <a:ext cx="6698694" cy="1000888"/>
      </dsp:txXfrm>
    </dsp:sp>
    <dsp:sp modelId="{2820DA16-2040-4068-913F-24BD9383207C}">
      <dsp:nvSpPr>
        <dsp:cNvPr id="0" name=""/>
        <dsp:cNvSpPr/>
      </dsp:nvSpPr>
      <dsp:spPr>
        <a:xfrm rot="5400000">
          <a:off x="3596905" y="2842382"/>
          <a:ext cx="1050933" cy="11964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4A08444-689B-43EB-A405-3A32CD089D68}">
      <dsp:nvSpPr>
        <dsp:cNvPr id="0" name=""/>
        <dsp:cNvSpPr/>
      </dsp:nvSpPr>
      <dsp:spPr>
        <a:xfrm>
          <a:off x="1885596" y="1815017"/>
          <a:ext cx="3741758" cy="1238349"/>
        </a:xfrm>
        <a:prstGeom prst="roundRect">
          <a:avLst>
            <a:gd name="adj" fmla="val 16670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chemeClr val="tx1"/>
              </a:solidFill>
            </a:rPr>
            <a:t>Площадные беспилотные съемки</a:t>
          </a:r>
        </a:p>
      </dsp:txBody>
      <dsp:txXfrm>
        <a:off x="1946058" y="1875479"/>
        <a:ext cx="3620834" cy="1117425"/>
      </dsp:txXfrm>
    </dsp:sp>
    <dsp:sp modelId="{2F4B1139-7AA5-45E4-AE95-AF9E7D1C34ED}">
      <dsp:nvSpPr>
        <dsp:cNvPr id="0" name=""/>
        <dsp:cNvSpPr/>
      </dsp:nvSpPr>
      <dsp:spPr>
        <a:xfrm>
          <a:off x="5851292" y="1346947"/>
          <a:ext cx="4289104" cy="1707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Геоэлектрическая модель участка;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Структурно-тектоническая схема участка;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Уточнение геологического строение;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Уточнение поисковой модели;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Выбор локальных </a:t>
          </a:r>
          <a:r>
            <a:rPr lang="ru-RU" sz="1600" kern="1200" dirty="0" err="1"/>
            <a:t>рудоперспективных</a:t>
          </a:r>
          <a:r>
            <a:rPr lang="ru-RU" sz="1600" kern="1200" dirty="0"/>
            <a:t> зон.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>
        <a:off x="5851292" y="1346947"/>
        <a:ext cx="4289104" cy="1707946"/>
      </dsp:txXfrm>
    </dsp:sp>
    <dsp:sp modelId="{164F4565-C118-47CD-80BD-EDD8793A02A3}">
      <dsp:nvSpPr>
        <dsp:cNvPr id="0" name=""/>
        <dsp:cNvSpPr/>
      </dsp:nvSpPr>
      <dsp:spPr>
        <a:xfrm>
          <a:off x="5752601" y="3053367"/>
          <a:ext cx="3003668" cy="1238349"/>
        </a:xfrm>
        <a:prstGeom prst="roundRect">
          <a:avLst>
            <a:gd name="adj" fmla="val 16670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chemeClr val="tx1"/>
              </a:solidFill>
            </a:rPr>
            <a:t>Детальные наземные геофизические работы</a:t>
          </a:r>
        </a:p>
      </dsp:txBody>
      <dsp:txXfrm>
        <a:off x="5813063" y="3113829"/>
        <a:ext cx="2882744" cy="1117425"/>
      </dsp:txXfrm>
    </dsp:sp>
    <dsp:sp modelId="{405A12C3-0B67-435B-B126-017F38B41A65}">
      <dsp:nvSpPr>
        <dsp:cNvPr id="0" name=""/>
        <dsp:cNvSpPr/>
      </dsp:nvSpPr>
      <dsp:spPr>
        <a:xfrm>
          <a:off x="8893695" y="3155298"/>
          <a:ext cx="1857949" cy="1000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Обнаружение и картирование рудных объектов </a:t>
          </a:r>
        </a:p>
      </dsp:txBody>
      <dsp:txXfrm>
        <a:off x="8893695" y="3155298"/>
        <a:ext cx="1857949" cy="1000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42EF-EF85-42B0-BD5A-5525AA3E9F42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023A-D07C-426F-886C-530179D74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6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AE3EB-7239-4AA1-9008-E3B813F30564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66190-1D8D-4884-B4E0-CA7450EEB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164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доклад посвящен предложениям по корректировке существующей технологии геофизического обеспечения геолого-съемочных работ в целях оптимизации выполнения всего комплекса геофизического обеспечения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геолого-съемочных работ масштаба 1:200 000 от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опережающих, сопровождающих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аэро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беспилотных и наземных геофизических исследований.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настоящее время основной объем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геологосъемочных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работ сосредоточен в пределах территорий, обладающих одноярусным геологическим строением 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основными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видами работ, согласно действующим нормативно-методических документов, являются ГС-200 (геологическая съемка) и ГДП-200 (геологическое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доизучение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ранее заснятых площадей). Но так как работы в основном ведутся в хорошо изученных районах, обладающих определенными перспективами на обнаружение промышленно значимых месторождений полезных ископаемых, то основным видом работ остается ГДП-200.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401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выполнения относительно небольшого объема полевых аэрогеофизических работ экономически эффективно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использовать только легкомоторные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авианосители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которые уже специально разработаны для решения этих задач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584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ctr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самой ближайшей перспективе возможно использование и тяжелых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беспилотников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Этому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способствует в частности долгожданное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Постановление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правительства № 462 от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24.03.2022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 eaLnBrk="1" fontAlgn="auto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 установлении экспериментального правового режима в сфере цифровых инноваций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утверждение Программы ЭПР по эксплуатации беспилотных авиационных систем (в Камчатском крае, Ханты-Мансийском АО, Чукотском АО и Ямало-Ненецком АО). </a:t>
            </a:r>
            <a:endParaRPr lang="ru-RU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Радра-ммс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уже использует этот тип носителей в условиях крайнего севера.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584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ctr" latinLnBrk="0" hangingPunct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Соответствующая разработка была выполнена нашим институтом в сотрудничестве 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ГосНИИП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входящем в концерн Алмаз-Антей. 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584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завершающем</a:t>
            </a:r>
            <a:r>
              <a:rPr lang="ru-RU" baseline="0" dirty="0" smtClean="0"/>
              <a:t> </a:t>
            </a:r>
            <a:r>
              <a:rPr lang="ru-RU" dirty="0" smtClean="0"/>
              <a:t>этапе геофизических работ </a:t>
            </a:r>
            <a:r>
              <a:rPr lang="ru-RU" dirty="0" smtClean="0"/>
              <a:t>по нашему опыту, эффективно использовать следующую технологию по опорным </a:t>
            </a:r>
            <a:r>
              <a:rPr lang="ru-RU" smtClean="0"/>
              <a:t>и поисковым участкам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584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результатам проведении работ по оперным профилям уточняются</a:t>
            </a:r>
            <a:r>
              <a:rPr lang="ru-RU" baseline="0" dirty="0" smtClean="0"/>
              <a:t> границы поисковых участков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584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опорных</a:t>
            </a:r>
            <a:r>
              <a:rPr lang="ru-RU" baseline="0" dirty="0" smtClean="0"/>
              <a:t> и поисковых участках выполняются площадные беспилотные геофизические съемки по результатам которых проводятся наземные геофизические работы для обоснования проведении горных и буровых работ.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584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Беспилотный электроразведочный комплекс на базе гибридного </a:t>
            </a:r>
            <a:r>
              <a:rPr lang="ru-RU" dirty="0" err="1" smtClean="0"/>
              <a:t>коптера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584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151E6A"/>
                </a:solidFill>
              </a:rPr>
              <a:t>По результатам наземных геофизических работ Норильского ф-ла на </a:t>
            </a:r>
            <a:r>
              <a:rPr lang="ru-RU" dirty="0" err="1" smtClean="0">
                <a:solidFill>
                  <a:srgbClr val="151E6A"/>
                </a:solidFill>
              </a:rPr>
              <a:t>Рассошинском</a:t>
            </a:r>
            <a:r>
              <a:rPr lang="ru-RU" dirty="0" smtClean="0">
                <a:solidFill>
                  <a:srgbClr val="151E6A"/>
                </a:solidFill>
              </a:rPr>
              <a:t> участке в</a:t>
            </a:r>
            <a:r>
              <a:rPr lang="ru-RU" sz="1200" dirty="0" smtClean="0">
                <a:solidFill>
                  <a:srgbClr val="7882E4"/>
                </a:solidFill>
              </a:rPr>
              <a:t>ыявлен ряд пунктов рудной сульфидной минерализации в коренном залегании (халькопирит, борнит, галенит, сфалерит и др.). В отобранных из коренных обнажений </a:t>
            </a:r>
            <a:r>
              <a:rPr lang="ru-RU" sz="1200" dirty="0" err="1" smtClean="0">
                <a:solidFill>
                  <a:srgbClr val="7882E4"/>
                </a:solidFill>
              </a:rPr>
              <a:t>штуфных</a:t>
            </a:r>
            <a:r>
              <a:rPr lang="ru-RU" sz="1200" dirty="0" smtClean="0">
                <a:solidFill>
                  <a:srgbClr val="7882E4"/>
                </a:solidFill>
              </a:rPr>
              <a:t> пробах лабораторные анализы </a:t>
            </a:r>
            <a:r>
              <a:rPr lang="en-US" sz="1200" dirty="0" smtClean="0">
                <a:solidFill>
                  <a:srgbClr val="7882E4"/>
                </a:solidFill>
              </a:rPr>
              <a:t>(I</a:t>
            </a:r>
            <a:r>
              <a:rPr lang="ru-RU" sz="1200" dirty="0" smtClean="0">
                <a:solidFill>
                  <a:srgbClr val="7882E4"/>
                </a:solidFill>
              </a:rPr>
              <a:t>С</a:t>
            </a:r>
            <a:r>
              <a:rPr lang="en-US" sz="1200" dirty="0" smtClean="0">
                <a:solidFill>
                  <a:srgbClr val="7882E4"/>
                </a:solidFill>
              </a:rPr>
              <a:t>P-MS </a:t>
            </a:r>
            <a:r>
              <a:rPr lang="ru-RU" sz="1200" dirty="0" smtClean="0">
                <a:solidFill>
                  <a:srgbClr val="7882E4"/>
                </a:solidFill>
              </a:rPr>
              <a:t>и атомно абсорбционный) показали повышенные содержания золота, меди, цинка, свинца, молибдена, серебра и </a:t>
            </a:r>
            <a:r>
              <a:rPr lang="ru-RU" sz="1200" dirty="0" err="1" smtClean="0">
                <a:solidFill>
                  <a:srgbClr val="7882E4"/>
                </a:solidFill>
              </a:rPr>
              <a:t>др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584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Перераспределение финансирования между этапами геофизического обеспечения в соответствии с объемами выполняемых работ, планирование КАГС на основе анализа ретроспективных данных, внедрение в практику ГРР технологии беспилотных и наземных </a:t>
            </a:r>
            <a:r>
              <a:rPr lang="ru-RU" dirty="0" err="1" smtClean="0"/>
              <a:t>заверочных</a:t>
            </a:r>
            <a:r>
              <a:rPr lang="ru-RU" dirty="0" smtClean="0"/>
              <a:t> работ.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584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 не менее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современная технология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геофизического обеспечения этих работ сейчас больше отвечает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задачам ГС-200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геофизических работ, обеспечивающих ГДП-200 в настоящее время, выделяются четыре этапа со своими геологическими задачами: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опережающие геофизические;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геофизические и дистанционные работы подготовительного периода и проектирования;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геофизические и дистанционные работы на этапе производства ГСР-200;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использование геофизических данных и данных дистанционного зондирования при составлении и подготовке к изданию ГК– 200/2.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необходимости технологические этапы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геолого-съемочных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 и соответствующих геофизических работ могут укрупняться, но при этом работы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должны проводится с соблюдением всего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технологического цикла и объемов исследований.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796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таблице приведены варианты объектов, в рамках которых, в соответствии с существующей практикой работ, реализуются технологические этапы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геолог-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осъемочных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(в том числе ГДП-200) и соответствующих геофизических работ.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 же приведены основные виды геофизических работ каждого технологического этапа. При этом  - Виды и объемы геофизических работ, в частности работы опережающего этапа, являются неизменными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по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отношению к решению геологических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задач, так и к имеющимся геологическим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геофизическим материалам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предшественников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Предлагаемые нами изменения сводятся к ..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991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настоящее время один из видов работ - Комплексная</a:t>
            </a:r>
            <a:r>
              <a:rPr lang="ru-RU" baseline="0" dirty="0" smtClean="0"/>
              <a:t> </a:t>
            </a:r>
            <a:r>
              <a:rPr lang="ru-RU" baseline="0" dirty="0" smtClean="0"/>
              <a:t>геофизическая съемка составляет около половины от всего объема выполняемых геофизических работ, а ее стоимость превышает 90% от общих затрат на геофизическое </a:t>
            </a:r>
            <a:r>
              <a:rPr lang="ru-RU" baseline="0" dirty="0" smtClean="0"/>
              <a:t>обеспечение, в то время как на другие виды работ, в том числе непосредственно связанные с приростом геологической изученности остается не более 5%.</a:t>
            </a:r>
          </a:p>
          <a:p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Такая диспропорция естественно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сказываются на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эффективности геофизических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исследований в целом, в том числе на этапе производства ГСР-200, на котором геофизические работы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проводятся в очень ограниченном объеме. Несмотря на то, что они наиболее эффективны и 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плане картирования стратифицированных и нестратифицированных образований, картирования рудоконтролирующей тектоники, выделения минерализованных зон 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обосновании проведения горных работ.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23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Проведения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опережающих КАГС съемки на всей площади листа действительно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иногда необходимо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особенно при слабой изученности листа геологическими съемками масштаба 1:50 000, но в ряде случаев особенно при работах ГДП-200 не совсем оправданно.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23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работах ГДП-200 изученность территории геологическими съемками масштаба 1:50 000 бывает достаточно высокой,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поэтому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провежение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23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Причем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процессе полевых работ ГС-50 (полистная геологическая съемка) или ГГС-50 (групповая геологическая съемка) соблюдалась достаточно высокая плотность непосредственно наблюдений (геологических маршрутов, скважин, горных выработок), которая обеспечивала достижение необходимой точности и достоверности проведения геологических границ, расчленения и корреляции осадочных, магматических и метаморфических образований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т.п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(в соответствии с Инструкцией 1986 г.).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того, согласно инструкциям, территория листов обеспечивалась материалами аэрогеофизических съемок масштаба 1:25 000 (реже 1:50 000), материалами аэрокосмических съемок масштабов 1:50 000 (1:25 000) (или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аэрокосмоснимками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результатами геохимических съемок и др.</a:t>
            </a:r>
            <a:endParaRPr lang="ru-RU" dirty="0" smtClean="0"/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23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Конечно, что ретро и современная съемки, выполненные в одном масштабе отличаются по своим характеристикам, но результаты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ретросъемок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особенно в совокупности с хорошей изученностью исследуемой территории геологическими съемками масштаба 1:50 000 и крупнее вполне можно использовать для оценки глубинного строения и структурного тектонического каркаса территории. Кроме того, на основании нашего опыта работ со съемками разного поколения можно утверждать, что материалы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ретросъемок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выполненных в масштабах 1:25 000 и крупнее, по своей разрешающей способности, часто не хуже результатов современных АГФ, выполненных в достаточно крупном масштабе.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23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Проведение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аэрогеофизических работ в рамках объектов ГДП-200 по технологиям ГС-200 является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зачастую неоправданно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затратным 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ограничивает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возможности самих аэрогеофизических методов.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Потому в целях повышения эффективности работ по геофизическому обеспечению необходимо корректировать последовательность планирования и проведения аэрогеофизических исследований в рамках объектов ГДП-200 на листах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хорошей геологической и геофизической изученностью.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А, именно: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провести анализ имеющихся материалов аэрогеофизических съемок масштабов 1:50 000 и крупнее, вплоть до просмотра отчетных материалов в ФГБУ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Росгеолфонд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и/или в его территориальных отделениях, а также материалов геологических съемок масштаба 1:50 000 и крупнее;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на основании анализа имеющихся аэрогеофизических и геологических материалов и руководствуюсь геологическими задачами предстоящих геолого-съемочных работ определить методику выполнения аэрогеофизических исследований на территории листа. Эта методика может заключаться в проведении съемки масштаба 1:50 000 (1:100 000) на всей площади (части) листа либо в более крупных масштабах в пределах отдельных геологических образований, на границах сопредельных планшетов, в пределах металлогенических таксонов и т.п.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случае планирования аэрогеофизических исследований на отдельных участках, в рамках работ по объекту «Оценка изученности и подготовка геологического обоснования ГДП-200» уточняются конкретные участки проведения аэрогеофизических исследований и выполняются непосредственно аэрогеофизические съемки.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66190-1D8D-4884-B4E0-CA7450EEBCA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2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51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9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21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448705" y="273588"/>
            <a:ext cx="4695399" cy="412681"/>
            <a:chOff x="336529" y="273588"/>
            <a:chExt cx="3521549" cy="41268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337419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190744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28" y="6110710"/>
            <a:ext cx="722035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2" y="6110710"/>
            <a:ext cx="717972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25" y="6110710"/>
            <a:ext cx="72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69" y="6110710"/>
            <a:ext cx="72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390463" y="6093954"/>
            <a:ext cx="760472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28" y="6108817"/>
            <a:ext cx="7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98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552183" y="6373288"/>
            <a:ext cx="3692710" cy="346248"/>
            <a:chOff x="244014" y="6373288"/>
            <a:chExt cx="2769533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18601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17507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663" y="6327095"/>
            <a:ext cx="504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8148763" y="6305770"/>
            <a:ext cx="541288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23" y="6322178"/>
            <a:ext cx="504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11" y="6323770"/>
            <a:ext cx="500123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132" y="6323770"/>
            <a:ext cx="498088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79" y="6323770"/>
            <a:ext cx="495285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970859" y="6322980"/>
            <a:ext cx="508277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/>
        </p:nvSpPr>
        <p:spPr>
          <a:xfrm>
            <a:off x="9374479" y="6323770"/>
            <a:ext cx="496684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/>
          <p:cNvSpPr/>
          <p:nvPr/>
        </p:nvSpPr>
        <p:spPr>
          <a:xfrm>
            <a:off x="8786260" y="6323770"/>
            <a:ext cx="5088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/>
        </p:nvSpPr>
        <p:spPr>
          <a:xfrm>
            <a:off x="8163585" y="6320745"/>
            <a:ext cx="517385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/>
          <p:cNvSpPr/>
          <p:nvPr/>
        </p:nvSpPr>
        <p:spPr>
          <a:xfrm>
            <a:off x="10574884" y="6323770"/>
            <a:ext cx="502337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/>
          <p:cNvSpPr/>
          <p:nvPr/>
        </p:nvSpPr>
        <p:spPr>
          <a:xfrm>
            <a:off x="11182511" y="6327095"/>
            <a:ext cx="504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344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705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16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1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5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3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830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75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27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3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94" r="4085" b="7361"/>
          <a:stretch/>
        </p:blipFill>
        <p:spPr>
          <a:xfrm>
            <a:off x="1421754" y="754517"/>
            <a:ext cx="9289603" cy="30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5464" y="3768917"/>
            <a:ext cx="11222182" cy="1929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450"/>
              </a:spcAft>
            </a:pPr>
            <a:endParaRPr lang="ru-RU" sz="2000" b="1" cap="all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450"/>
              </a:spcAft>
            </a:pP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Современная концепция геофизического обеспечения </a:t>
            </a:r>
            <a:endParaRPr lang="en-US" sz="2000" b="1" cap="all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450"/>
              </a:spcAft>
            </a:pPr>
            <a:r>
              <a:rPr lang="ru-RU" sz="2000" b="1" cap="all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региональных </a:t>
            </a:r>
            <a:r>
              <a:rPr lang="ru-RU" sz="2000" b="1" cap="all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геолого-съемочных работ.</a:t>
            </a:r>
            <a:r>
              <a:rPr lang="ru-RU" sz="2000" cap="all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endParaRPr lang="ru-RU" sz="2000" cap="all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450"/>
              </a:spcAft>
            </a:pPr>
            <a:endParaRPr lang="ru-RU" cap="all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450"/>
              </a:spcAft>
            </a:pPr>
            <a:endParaRPr lang="ru-RU" cap="all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7780" y="5337866"/>
            <a:ext cx="5768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002060"/>
                </a:solidFill>
              </a:rPr>
              <a:t>А.И. Атаков, Ю.В. Асламов, В.А. Канунников </a:t>
            </a:r>
          </a:p>
          <a:p>
            <a:pPr algn="r"/>
            <a:r>
              <a:rPr lang="ru-RU" sz="1600" dirty="0" smtClean="0">
                <a:solidFill>
                  <a:srgbClr val="002060"/>
                </a:solidFill>
              </a:rPr>
              <a:t>(Центр геофизического обеспечения региональных ГСР ВСЕГЕИ)</a:t>
            </a:r>
          </a:p>
          <a:p>
            <a:pPr algn="r"/>
            <a:r>
              <a:rPr lang="ru-RU" sz="1600" dirty="0" smtClean="0">
                <a:solidFill>
                  <a:srgbClr val="002060"/>
                </a:solidFill>
              </a:rPr>
              <a:t>Ф.Д. Лазарев </a:t>
            </a:r>
          </a:p>
          <a:p>
            <a:pPr algn="r"/>
            <a:r>
              <a:rPr lang="ru-RU" sz="1600" dirty="0" smtClean="0">
                <a:solidFill>
                  <a:srgbClr val="002060"/>
                </a:solidFill>
              </a:rPr>
              <a:t>(Норильский филиал ВСЕГЕИ</a:t>
            </a:r>
            <a:r>
              <a:rPr lang="en-US" sz="1600" dirty="0" smtClean="0">
                <a:solidFill>
                  <a:srgbClr val="002060"/>
                </a:solidFill>
              </a:rPr>
              <a:t>)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059" y="5972169"/>
            <a:ext cx="833444" cy="88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1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опережающие </a:t>
            </a: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съемки с экономичными носителями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Line 6">
            <a:extLst>
              <a:ext uri="{FF2B5EF4-FFF2-40B4-BE49-F238E27FC236}">
                <a16:creationId xmlns:a16="http://schemas.microsoft.com/office/drawing/2014/main" xmlns="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r="4003"/>
          <a:stretch/>
        </p:blipFill>
        <p:spPr>
          <a:xfrm>
            <a:off x="329609" y="3482621"/>
            <a:ext cx="7602279" cy="2847616"/>
          </a:xfrm>
          <a:prstGeom prst="rect">
            <a:avLst/>
          </a:prstGeom>
        </p:spPr>
      </p:pic>
      <p:pic>
        <p:nvPicPr>
          <p:cNvPr id="7" name="Picture 2" descr="C:\Users\aleksei_atakov\Desktop\Видео Самара\photo\G00421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2" t="30760" r="18210" b="40703"/>
          <a:stretch/>
        </p:blipFill>
        <p:spPr bwMode="auto">
          <a:xfrm>
            <a:off x="6096818" y="818639"/>
            <a:ext cx="5943165" cy="253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32" y="1440459"/>
            <a:ext cx="60968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Легкомоторный аэрогеофизический комплекс</a:t>
            </a:r>
          </a:p>
          <a:p>
            <a:pPr algn="ctr"/>
            <a:r>
              <a:rPr lang="ru-RU" dirty="0" smtClean="0"/>
              <a:t>для выполнения комплексных аэрогеофизических съемок на ограниченных труднодоступных территориях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 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314660" y="4049762"/>
            <a:ext cx="3725323" cy="172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ru-RU" sz="1600" cap="all" dirty="0" smtClean="0"/>
              <a:t>Методы</a:t>
            </a:r>
            <a:r>
              <a:rPr lang="en-US" sz="1600" dirty="0" smtClean="0"/>
              <a:t>: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cap="all" dirty="0" smtClean="0"/>
              <a:t>Векторная </a:t>
            </a:r>
            <a:r>
              <a:rPr lang="ru-RU" sz="1600" cap="all" dirty="0"/>
              <a:t>магниторазведка (</a:t>
            </a:r>
            <a:r>
              <a:rPr lang="ru-RU" sz="1600" cap="all" dirty="0" err="1"/>
              <a:t>градиентометрия</a:t>
            </a:r>
            <a:r>
              <a:rPr lang="ru-RU" sz="1600" cap="all" dirty="0" smtClean="0"/>
              <a:t>)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cap="all" dirty="0" err="1" smtClean="0"/>
              <a:t>Аэрогаммаспектрометрия</a:t>
            </a:r>
            <a:endParaRPr lang="ru-RU" sz="1600" cap="all" dirty="0" smtClean="0"/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cap="all" dirty="0" smtClean="0"/>
              <a:t>электроразведка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1655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опережающие </a:t>
            </a: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съемки с экономичными носителями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Line 6">
            <a:extLst>
              <a:ext uri="{FF2B5EF4-FFF2-40B4-BE49-F238E27FC236}">
                <a16:creationId xmlns:a16="http://schemas.microsoft.com/office/drawing/2014/main" xmlns="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8465" y="4273049"/>
            <a:ext cx="3725323" cy="1446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ru-RU" sz="1600" cap="all" dirty="0" smtClean="0"/>
              <a:t>Методы</a:t>
            </a:r>
            <a:r>
              <a:rPr lang="en-US" sz="1600" dirty="0" smtClean="0"/>
              <a:t>: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cap="all" dirty="0" smtClean="0"/>
              <a:t>магниторазведка 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cap="all" dirty="0" err="1" smtClean="0"/>
              <a:t>Аэрогаммаспектрометрия</a:t>
            </a:r>
            <a:endParaRPr lang="ru-RU" sz="1600" cap="all" dirty="0" smtClean="0"/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ru-RU" sz="1600" cap="all" dirty="0" smtClean="0"/>
              <a:t>электроразведка</a:t>
            </a:r>
            <a:endParaRPr lang="ru-RU" sz="1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47" y="1140422"/>
            <a:ext cx="4902560" cy="22988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6580" r="3160"/>
          <a:stretch/>
        </p:blipFill>
        <p:spPr>
          <a:xfrm>
            <a:off x="5252009" y="777515"/>
            <a:ext cx="6847368" cy="38251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98781" y="1140422"/>
            <a:ext cx="23812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©</a:t>
            </a:r>
            <a:r>
              <a:rPr lang="en-US" sz="1400" b="1" dirty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АО «Научно-производственное предприятие</a:t>
            </a:r>
            <a:r>
              <a:rPr lang="en-US" sz="1400" b="1" dirty="0">
                <a:latin typeface="Arial Narrow" panose="020B0606020202030204" pitchFamily="34" charset="0"/>
              </a:rPr>
              <a:t> «</a:t>
            </a:r>
            <a:r>
              <a:rPr lang="ru-RU" sz="1400" b="1" dirty="0">
                <a:latin typeface="Arial Narrow" panose="020B0606020202030204" pitchFamily="34" charset="0"/>
              </a:rPr>
              <a:t>РАДАР ММС».</a:t>
            </a:r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313903" y="4417991"/>
            <a:ext cx="1321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F3F3F"/>
                </a:solidFill>
                <a:highlight>
                  <a:srgbClr val="000000">
                    <a:alpha val="0"/>
                  </a:srgbClr>
                </a:highlight>
                <a:latin typeface="Arial Narrow" panose="020B0606020202030204" pitchFamily="34" charset="0"/>
                <a:ea typeface="Calibri"/>
              </a:rPr>
              <a:t>БВС ВТ 4</a:t>
            </a:r>
            <a:r>
              <a:rPr lang="en-US" b="1" dirty="0">
                <a:solidFill>
                  <a:srgbClr val="3F3F3F"/>
                </a:solidFill>
                <a:highlight>
                  <a:srgbClr val="000000">
                    <a:alpha val="0"/>
                  </a:srgbClr>
                </a:highlight>
                <a:latin typeface="Arial Narrow" panose="020B0606020202030204" pitchFamily="34" charset="0"/>
                <a:ea typeface="Calibri"/>
              </a:rPr>
              <a:t>40</a:t>
            </a:r>
            <a:r>
              <a:rPr lang="ru-RU" b="1" dirty="0">
                <a:solidFill>
                  <a:srgbClr val="3F3F3F"/>
                </a:solidFill>
                <a:highlight>
                  <a:srgbClr val="000000">
                    <a:alpha val="0"/>
                  </a:srgbClr>
                </a:highlight>
                <a:latin typeface="Arial Narrow" panose="020B0606020202030204" pitchFamily="34" charset="0"/>
                <a:ea typeface="Calibri"/>
              </a:rPr>
              <a:t> </a:t>
            </a:r>
            <a:endParaRPr lang="ru-RU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030898"/>
              </p:ext>
            </p:extLst>
          </p:nvPr>
        </p:nvGraphicFramePr>
        <p:xfrm>
          <a:off x="4990292" y="4417991"/>
          <a:ext cx="6098992" cy="1991028"/>
        </p:xfrm>
        <a:graphic>
          <a:graphicData uri="http://schemas.openxmlformats.org/drawingml/2006/table">
            <a:tbl>
              <a:tblPr firstRow="1" bandRow="1"/>
              <a:tblGrid>
                <a:gridCol w="2554456"/>
                <a:gridCol w="3544536"/>
              </a:tblGrid>
              <a:tr h="2763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 Narrow" panose="020B0606020202030204" pitchFamily="34" charset="0"/>
                          <a:ea typeface="Calibri"/>
                          <a:cs typeface="+mn-cs"/>
                        </a:rPr>
                        <a:t>Максимальный взлётный вес</a:t>
                      </a:r>
                      <a:endParaRPr lang="ru-RU" sz="1400" b="0" kern="1200" dirty="0">
                        <a:solidFill>
                          <a:schemeClr val="tx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Arial Narrow" panose="020B0606020202030204" pitchFamily="34" charset="0"/>
                        <a:ea typeface="Calibri"/>
                        <a:cs typeface="+mn-cs"/>
                      </a:endParaRPr>
                    </a:p>
                  </a:txBody>
                  <a:tcPr marL="82918" marR="82918" marT="41459" marB="4145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 Narrow" panose="020B0606020202030204" pitchFamily="34" charset="0"/>
                          <a:ea typeface="Calibri"/>
                          <a:cs typeface="+mn-cs"/>
                        </a:rPr>
                        <a:t>450 кг</a:t>
                      </a:r>
                      <a:endParaRPr lang="ru-RU" sz="1400" b="0" kern="1200" dirty="0">
                        <a:solidFill>
                          <a:schemeClr val="tx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Arial Narrow" panose="020B0606020202030204" pitchFamily="34" charset="0"/>
                        <a:ea typeface="Calibri"/>
                        <a:cs typeface="+mn-cs"/>
                      </a:endParaRPr>
                    </a:p>
                  </a:txBody>
                  <a:tcPr marL="82918" marR="82918" marT="41459" marB="4145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98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 Narrow" panose="020B0606020202030204" pitchFamily="34" charset="0"/>
                          <a:ea typeface="Calibri"/>
                          <a:cs typeface="+mn-cs"/>
                        </a:rPr>
                        <a:t>Максимальный вес полезной нагрузки</a:t>
                      </a:r>
                      <a:endParaRPr lang="ru-RU" sz="1400" b="0" kern="1200" dirty="0">
                        <a:solidFill>
                          <a:schemeClr val="tx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Arial Narrow" panose="020B0606020202030204" pitchFamily="34" charset="0"/>
                        <a:ea typeface="Calibri"/>
                        <a:cs typeface="+mn-cs"/>
                      </a:endParaRPr>
                    </a:p>
                  </a:txBody>
                  <a:tcPr marL="82918" marR="82918" marT="41459" marB="4145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 Narrow" panose="020B0606020202030204" pitchFamily="34" charset="0"/>
                          <a:ea typeface="Calibri"/>
                          <a:cs typeface="+mn-cs"/>
                        </a:rPr>
                        <a:t>100 кг</a:t>
                      </a:r>
                      <a:endParaRPr lang="ru-RU" sz="1400" b="0" kern="1200" dirty="0">
                        <a:solidFill>
                          <a:schemeClr val="tx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Arial Narrow" panose="020B0606020202030204" pitchFamily="34" charset="0"/>
                        <a:ea typeface="Calibri"/>
                        <a:cs typeface="+mn-cs"/>
                      </a:endParaRPr>
                    </a:p>
                  </a:txBody>
                  <a:tcPr marL="82918" marR="82918" marT="41459" marB="4145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63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 Narrow" panose="020B0606020202030204" pitchFamily="34" charset="0"/>
                          <a:ea typeface="Calibri"/>
                          <a:cs typeface="+mn-cs"/>
                        </a:rPr>
                        <a:t>Крейсерская скорость</a:t>
                      </a:r>
                      <a:endParaRPr lang="ru-RU" sz="1400" b="0" kern="1200" dirty="0">
                        <a:solidFill>
                          <a:schemeClr val="tx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Arial Narrow" panose="020B0606020202030204" pitchFamily="34" charset="0"/>
                        <a:ea typeface="Calibri"/>
                        <a:cs typeface="+mn-cs"/>
                      </a:endParaRPr>
                    </a:p>
                  </a:txBody>
                  <a:tcPr marL="82918" marR="82918" marT="41459" marB="4145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 Narrow" panose="020B0606020202030204" pitchFamily="34" charset="0"/>
                          <a:ea typeface="Calibri"/>
                          <a:cs typeface="+mn-cs"/>
                        </a:rPr>
                        <a:t>120 км/ч</a:t>
                      </a:r>
                      <a:endParaRPr lang="ru-RU" sz="1400" b="0" kern="1200" dirty="0">
                        <a:solidFill>
                          <a:schemeClr val="tx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Arial Narrow" panose="020B0606020202030204" pitchFamily="34" charset="0"/>
                        <a:ea typeface="Calibri"/>
                        <a:cs typeface="+mn-cs"/>
                      </a:endParaRPr>
                    </a:p>
                  </a:txBody>
                  <a:tcPr marL="82918" marR="82918" marT="41459" marB="4145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63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 Narrow" panose="020B0606020202030204" pitchFamily="34" charset="0"/>
                          <a:ea typeface="Calibri"/>
                          <a:cs typeface="+mn-cs"/>
                        </a:rPr>
                        <a:t>Практический потолок</a:t>
                      </a:r>
                      <a:endParaRPr lang="ru-RU" sz="1400" b="0" kern="1200" dirty="0">
                        <a:solidFill>
                          <a:schemeClr val="tx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Arial Narrow" panose="020B0606020202030204" pitchFamily="34" charset="0"/>
                        <a:ea typeface="Calibri"/>
                        <a:cs typeface="+mn-cs"/>
                      </a:endParaRPr>
                    </a:p>
                  </a:txBody>
                  <a:tcPr marL="82918" marR="82918" marT="41459" marB="4145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 Narrow" panose="020B0606020202030204" pitchFamily="34" charset="0"/>
                          <a:ea typeface="Calibri"/>
                          <a:cs typeface="+mn-cs"/>
                        </a:rPr>
                        <a:t>2300 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Arial Narrow" panose="020B0606020202030204" pitchFamily="34" charset="0"/>
                        <a:ea typeface="Calibri"/>
                        <a:cs typeface="+mn-cs"/>
                      </a:endParaRPr>
                    </a:p>
                  </a:txBody>
                  <a:tcPr marL="82918" marR="82918" marT="41459" marB="4145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63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 Narrow" panose="020B0606020202030204" pitchFamily="34" charset="0"/>
                          <a:ea typeface="Calibri"/>
                          <a:cs typeface="+mn-cs"/>
                        </a:rPr>
                        <a:t>Радиус полёта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Arial Narrow" panose="020B0606020202030204" pitchFamily="34" charset="0"/>
                        <a:ea typeface="Calibri"/>
                        <a:cs typeface="+mn-cs"/>
                      </a:endParaRPr>
                    </a:p>
                  </a:txBody>
                  <a:tcPr marL="82918" marR="82918" marT="41459" marB="4145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 Narrow" panose="020B0606020202030204" pitchFamily="34" charset="0"/>
                          <a:ea typeface="Calibri"/>
                          <a:cs typeface="+mn-cs"/>
                        </a:rPr>
                        <a:t>250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 Narrow" panose="020B0606020202030204" pitchFamily="34" charset="0"/>
                          <a:ea typeface="Calibri"/>
                          <a:cs typeface="+mn-cs"/>
                        </a:rPr>
                        <a:t> км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 Narrow" panose="020B0606020202030204" pitchFamily="34" charset="0"/>
                          <a:ea typeface="Calibri"/>
                          <a:cs typeface="+mn-cs"/>
                        </a:rPr>
                        <a:t>(с возвратом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 Narrow" panose="020B0606020202030204" pitchFamily="34" charset="0"/>
                          <a:ea typeface="Calibri"/>
                          <a:cs typeface="+mn-cs"/>
                        </a:rPr>
                        <a:t> в точку взлёта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 Narrow" panose="020B0606020202030204" pitchFamily="34" charset="0"/>
                          <a:ea typeface="Calibri"/>
                          <a:cs typeface="+mn-cs"/>
                        </a:rPr>
                        <a:t>)</a:t>
                      </a:r>
                    </a:p>
                  </a:txBody>
                  <a:tcPr marL="82918" marR="82918" marT="41459" marB="4145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63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 Narrow" panose="020B0606020202030204" pitchFamily="34" charset="0"/>
                          <a:ea typeface="Calibri"/>
                          <a:cs typeface="+mn-cs"/>
                        </a:rPr>
                        <a:t>Продолжительность полёта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Arial Narrow" panose="020B0606020202030204" pitchFamily="34" charset="0"/>
                        <a:ea typeface="Calibri"/>
                        <a:cs typeface="+mn-cs"/>
                      </a:endParaRPr>
                    </a:p>
                  </a:txBody>
                  <a:tcPr marL="82918" marR="82918" marT="41459" marB="4145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highlight>
                            <a:srgbClr val="000000">
                              <a:alpha val="0"/>
                            </a:srgbClr>
                          </a:highlight>
                          <a:latin typeface="Arial Narrow" panose="020B0606020202030204" pitchFamily="34" charset="0"/>
                          <a:ea typeface="Calibri"/>
                          <a:cs typeface="+mn-cs"/>
                        </a:rPr>
                        <a:t>4,5 ч</a:t>
                      </a:r>
                      <a:endParaRPr lang="ru-RU" sz="1400" b="0" kern="1200" dirty="0">
                        <a:solidFill>
                          <a:schemeClr val="tx1"/>
                        </a:solidFill>
                        <a:highlight>
                          <a:srgbClr val="000000">
                            <a:alpha val="0"/>
                          </a:srgbClr>
                        </a:highlight>
                        <a:latin typeface="Arial Narrow" panose="020B0606020202030204" pitchFamily="34" charset="0"/>
                        <a:ea typeface="Calibri"/>
                        <a:cs typeface="+mn-cs"/>
                      </a:endParaRPr>
                    </a:p>
                  </a:txBody>
                  <a:tcPr marL="82918" marR="82918" marT="41459" marB="4145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247247" y="3761686"/>
            <a:ext cx="43460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©</a:t>
            </a:r>
            <a:r>
              <a:rPr lang="en-US" sz="1400" b="1" dirty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АО </a:t>
            </a:r>
            <a:r>
              <a:rPr lang="ru-RU" sz="1400" b="1" dirty="0" smtClean="0">
                <a:latin typeface="Arial Narrow" panose="020B0606020202030204" pitchFamily="34" charset="0"/>
              </a:rPr>
              <a:t>«</a:t>
            </a:r>
            <a:r>
              <a:rPr lang="ru-RU" sz="1400" b="1" dirty="0" err="1" smtClean="0">
                <a:latin typeface="Arial Narrow" panose="020B0606020202030204" pitchFamily="34" charset="0"/>
              </a:rPr>
              <a:t>ГосНИИП</a:t>
            </a:r>
            <a:r>
              <a:rPr lang="ru-RU" sz="1400" b="1" dirty="0" smtClean="0">
                <a:latin typeface="Arial Narrow" panose="020B0606020202030204" pitchFamily="34" charset="0"/>
              </a:rPr>
              <a:t>» концерн Алмаз-Антей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63488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опережающие </a:t>
            </a: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съемки с экономичными носителями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Line 6">
            <a:extLst>
              <a:ext uri="{FF2B5EF4-FFF2-40B4-BE49-F238E27FC236}">
                <a16:creationId xmlns:a16="http://schemas.microsoft.com/office/drawing/2014/main" xmlns="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22958" y="3594372"/>
            <a:ext cx="43460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 Narrow" panose="020B0606020202030204" pitchFamily="34" charset="0"/>
              </a:rPr>
              <a:t>©</a:t>
            </a:r>
            <a:r>
              <a:rPr lang="en-US" sz="1400" b="1" dirty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АО </a:t>
            </a:r>
            <a:r>
              <a:rPr lang="ru-RU" sz="1400" b="1" dirty="0" smtClean="0">
                <a:latin typeface="Arial Narrow" panose="020B0606020202030204" pitchFamily="34" charset="0"/>
              </a:rPr>
              <a:t>«</a:t>
            </a:r>
            <a:r>
              <a:rPr lang="ru-RU" sz="1400" b="1" dirty="0" err="1" smtClean="0">
                <a:latin typeface="Arial Narrow" panose="020B0606020202030204" pitchFamily="34" charset="0"/>
              </a:rPr>
              <a:t>ГосНИИП</a:t>
            </a:r>
            <a:r>
              <a:rPr lang="ru-RU" sz="1400" b="1" dirty="0" smtClean="0">
                <a:latin typeface="Arial Narrow" panose="020B0606020202030204" pitchFamily="34" charset="0"/>
              </a:rPr>
              <a:t>» концерн Алмаз-Антей</a:t>
            </a:r>
            <a:endParaRPr lang="ru-RU" sz="14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58" y="3902149"/>
            <a:ext cx="5302240" cy="233355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018" y="853594"/>
            <a:ext cx="4793129" cy="282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5" descr="Описание: G:\Документы с Компа_ВСЕГЕИ\ДОМА_короновирус\ОМР_Снежко\Отчет для РОСНЕДР\Фото ГОСНИИП\IMG_20191018_0911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0409" y="853595"/>
            <a:ext cx="5146248" cy="260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4841" t="6424" r="4758" b="14072"/>
          <a:stretch/>
        </p:blipFill>
        <p:spPr>
          <a:xfrm>
            <a:off x="6730409" y="3683958"/>
            <a:ext cx="5146248" cy="255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6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Беспилотные и наземные </a:t>
            </a:r>
            <a:r>
              <a:rPr lang="ru-RU" altLang="ru-RU" sz="2000" b="1" cap="all" dirty="0" err="1" smtClean="0">
                <a:solidFill>
                  <a:srgbClr val="232C82"/>
                </a:solidFill>
                <a:effectLst/>
                <a:latin typeface="+mn-lt"/>
              </a:rPr>
              <a:t>заверочные</a:t>
            </a: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 работы</a:t>
            </a:r>
            <a:endParaRPr lang="ru-RU" altLang="ru-RU" sz="2000" b="1" cap="all" dirty="0">
              <a:solidFill>
                <a:srgbClr val="232C82"/>
              </a:solidFill>
              <a:effectLst/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Line 6">
            <a:extLst>
              <a:ext uri="{FF2B5EF4-FFF2-40B4-BE49-F238E27FC236}">
                <a16:creationId xmlns:a16="http://schemas.microsoft.com/office/drawing/2014/main" xmlns="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11" name="Объект 5">
            <a:extLst>
              <a:ext uri="{FF2B5EF4-FFF2-40B4-BE49-F238E27FC236}">
                <a16:creationId xmlns:a16="http://schemas.microsoft.com/office/drawing/2014/main" xmlns="" id="{3C04369B-EED0-4693-845E-6A689C85FF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0201187"/>
              </p:ext>
            </p:extLst>
          </p:nvPr>
        </p:nvGraphicFramePr>
        <p:xfrm>
          <a:off x="387229" y="1207138"/>
          <a:ext cx="11419114" cy="4291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161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Беспилотные и наземные </a:t>
            </a:r>
            <a:r>
              <a:rPr lang="ru-RU" altLang="ru-RU" sz="2000" b="1" cap="all" dirty="0" err="1" smtClean="0">
                <a:solidFill>
                  <a:srgbClr val="232C82"/>
                </a:solidFill>
                <a:effectLst/>
                <a:latin typeface="+mn-lt"/>
              </a:rPr>
              <a:t>заверочные</a:t>
            </a: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 работы</a:t>
            </a:r>
            <a:endParaRPr lang="ru-RU" altLang="ru-RU" sz="2000" b="1" cap="all" dirty="0">
              <a:solidFill>
                <a:srgbClr val="232C82"/>
              </a:solidFill>
              <a:effectLst/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Line 6">
            <a:extLst>
              <a:ext uri="{FF2B5EF4-FFF2-40B4-BE49-F238E27FC236}">
                <a16:creationId xmlns:a16="http://schemas.microsoft.com/office/drawing/2014/main" xmlns="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" name="Прямоугольник: скругленные углы 19">
            <a:extLst>
              <a:ext uri="{FF2B5EF4-FFF2-40B4-BE49-F238E27FC236}">
                <a16:creationId xmlns:a16="http://schemas.microsoft.com/office/drawing/2014/main" xmlns="" id="{B43B796C-B5CB-46DF-ACDA-874091C3D3F1}"/>
              </a:ext>
            </a:extLst>
          </p:cNvPr>
          <p:cNvSpPr/>
          <p:nvPr/>
        </p:nvSpPr>
        <p:spPr>
          <a:xfrm>
            <a:off x="96530" y="1337733"/>
            <a:ext cx="11833964" cy="4182590"/>
          </a:xfrm>
          <a:prstGeom prst="roundRect">
            <a:avLst/>
          </a:prstGeom>
          <a:solidFill>
            <a:sysClr val="window" lastClr="FFFFFF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860CFE36-C2BA-481E-986C-B506008EC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16" y="1974793"/>
            <a:ext cx="11235805" cy="3183580"/>
          </a:xfrm>
          <a:prstGeom prst="rect">
            <a:avLst/>
          </a:prstGeom>
        </p:spPr>
      </p:pic>
      <p:sp>
        <p:nvSpPr>
          <p:cNvPr id="26" name="Стрелка: вниз 20">
            <a:extLst>
              <a:ext uri="{FF2B5EF4-FFF2-40B4-BE49-F238E27FC236}">
                <a16:creationId xmlns:a16="http://schemas.microsoft.com/office/drawing/2014/main" xmlns="" id="{64A8F7BF-477B-49F6-9670-A38750997DD8}"/>
              </a:ext>
            </a:extLst>
          </p:cNvPr>
          <p:cNvSpPr/>
          <p:nvPr/>
        </p:nvSpPr>
        <p:spPr>
          <a:xfrm rot="5400000">
            <a:off x="5757052" y="2568695"/>
            <a:ext cx="270880" cy="1133476"/>
          </a:xfrm>
          <a:prstGeom prst="downArrow">
            <a:avLst>
              <a:gd name="adj1" fmla="val 50000"/>
              <a:gd name="adj2" fmla="val 175396"/>
            </a:avLst>
          </a:prstGeom>
          <a:gradFill rotWithShape="1">
            <a:gsLst>
              <a:gs pos="0">
                <a:srgbClr val="61A5D6">
                  <a:lumMod val="40000"/>
                  <a:lumOff val="60000"/>
                  <a:alpha val="49000"/>
                </a:srgbClr>
              </a:gs>
              <a:gs pos="100000">
                <a:srgbClr val="61A5D6">
                  <a:lumMod val="75000"/>
                </a:srgbClr>
              </a:gs>
            </a:gsLst>
            <a:lin ang="5400000" scaled="0"/>
          </a:gradFill>
          <a:ln w="9525" cap="rnd" cmpd="sng" algn="ctr">
            <a:solidFill>
              <a:srgbClr val="49D1C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FF8A791-4FD7-45C8-BE1A-78729C368D34}"/>
              </a:ext>
            </a:extLst>
          </p:cNvPr>
          <p:cNvSpPr txBox="1"/>
          <p:nvPr/>
        </p:nvSpPr>
        <p:spPr>
          <a:xfrm>
            <a:off x="6681697" y="2665516"/>
            <a:ext cx="2147072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104C7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Microsoft Sans Serif" panose="020B0604020202020204" pitchFamily="34" charset="0"/>
                <a:cs typeface="Microsoft Sans Serif" panose="020B0604020202020204" pitchFamily="34" charset="0"/>
              </a:rPr>
              <a:t>Глубинная аномалия электропроводности</a:t>
            </a:r>
          </a:p>
        </p:txBody>
      </p:sp>
      <p:sp>
        <p:nvSpPr>
          <p:cNvPr id="28" name="Стрелка: вниз 22">
            <a:extLst>
              <a:ext uri="{FF2B5EF4-FFF2-40B4-BE49-F238E27FC236}">
                <a16:creationId xmlns:a16="http://schemas.microsoft.com/office/drawing/2014/main" xmlns="" id="{D2718D64-B323-4B79-92B0-D555CE35FEEA}"/>
              </a:ext>
            </a:extLst>
          </p:cNvPr>
          <p:cNvSpPr/>
          <p:nvPr/>
        </p:nvSpPr>
        <p:spPr>
          <a:xfrm rot="3712785">
            <a:off x="4199347" y="2051492"/>
            <a:ext cx="270880" cy="902105"/>
          </a:xfrm>
          <a:prstGeom prst="downArrow">
            <a:avLst>
              <a:gd name="adj1" fmla="val 50000"/>
              <a:gd name="adj2" fmla="val 117490"/>
            </a:avLst>
          </a:prstGeom>
          <a:gradFill rotWithShape="1">
            <a:gsLst>
              <a:gs pos="0">
                <a:srgbClr val="61A5D6">
                  <a:lumMod val="40000"/>
                  <a:lumOff val="60000"/>
                  <a:alpha val="49000"/>
                </a:srgbClr>
              </a:gs>
              <a:gs pos="100000">
                <a:srgbClr val="61A5D6">
                  <a:lumMod val="75000"/>
                </a:srgbClr>
              </a:gs>
            </a:gsLst>
            <a:lin ang="5400000" scaled="0"/>
          </a:gradFill>
          <a:ln w="9525" cap="rnd" cmpd="sng" algn="ctr">
            <a:solidFill>
              <a:srgbClr val="49D1C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Стрелка: вниз 23">
            <a:extLst>
              <a:ext uri="{FF2B5EF4-FFF2-40B4-BE49-F238E27FC236}">
                <a16:creationId xmlns:a16="http://schemas.microsoft.com/office/drawing/2014/main" xmlns="" id="{FE466814-B2DA-4052-A7D9-2C28A96FA855}"/>
              </a:ext>
            </a:extLst>
          </p:cNvPr>
          <p:cNvSpPr/>
          <p:nvPr/>
        </p:nvSpPr>
        <p:spPr>
          <a:xfrm rot="19913150">
            <a:off x="5692668" y="2210441"/>
            <a:ext cx="270880" cy="487445"/>
          </a:xfrm>
          <a:prstGeom prst="downArrow">
            <a:avLst>
              <a:gd name="adj1" fmla="val 50000"/>
              <a:gd name="adj2" fmla="val 102543"/>
            </a:avLst>
          </a:prstGeom>
          <a:gradFill rotWithShape="1">
            <a:gsLst>
              <a:gs pos="0">
                <a:srgbClr val="61A5D6">
                  <a:lumMod val="40000"/>
                  <a:lumOff val="60000"/>
                  <a:alpha val="49000"/>
                </a:srgbClr>
              </a:gs>
              <a:gs pos="100000">
                <a:srgbClr val="61A5D6">
                  <a:lumMod val="75000"/>
                </a:srgbClr>
              </a:gs>
            </a:gsLst>
            <a:lin ang="5400000" scaled="0"/>
          </a:gradFill>
          <a:ln w="9525" cap="rnd" cmpd="sng" algn="ctr">
            <a:solidFill>
              <a:srgbClr val="49D1C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E82E4E3-F52B-4DF0-AE96-07A1C29C7089}"/>
              </a:ext>
            </a:extLst>
          </p:cNvPr>
          <p:cNvSpPr txBox="1"/>
          <p:nvPr/>
        </p:nvSpPr>
        <p:spPr>
          <a:xfrm>
            <a:off x="4252218" y="1851998"/>
            <a:ext cx="21470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Microsoft Sans Serif" panose="020B0604020202020204" pitchFamily="34" charset="0"/>
                <a:cs typeface="Microsoft Sans Serif" panose="020B0604020202020204" pitchFamily="34" charset="0"/>
              </a:rPr>
              <a:t>Подводящие каналы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F95A8A4-419D-4F92-9E46-234E08A5C81C}"/>
              </a:ext>
            </a:extLst>
          </p:cNvPr>
          <p:cNvSpPr txBox="1"/>
          <p:nvPr/>
        </p:nvSpPr>
        <p:spPr>
          <a:xfrm>
            <a:off x="933323" y="1267223"/>
            <a:ext cx="8412696" cy="33855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u="none" strike="noStrike" kern="0" cap="none" spc="0" normalizeH="0" baseline="0" noProof="0" dirty="0">
                <a:ln>
                  <a:noFill/>
                </a:ln>
                <a:uLnTx/>
                <a:uFillTx/>
                <a:ea typeface="Microsoft Sans Serif" panose="020B0604020202020204" pitchFamily="34" charset="0"/>
                <a:cs typeface="Microsoft Sans Serif" panose="020B0604020202020204" pitchFamily="34" charset="0"/>
              </a:rPr>
              <a:t>ЛОКАЛИЗАЦИЯ УЧАСТКА ДЛЯ ПОСТАНОВКИ ПЛОЩАДНОЙ БЕСПИЛОТНОЙ СЪЕМКИ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3400127-8433-41C0-A875-C0582A2963B8}"/>
              </a:ext>
            </a:extLst>
          </p:cNvPr>
          <p:cNvSpPr txBox="1"/>
          <p:nvPr/>
        </p:nvSpPr>
        <p:spPr>
          <a:xfrm>
            <a:off x="1596473" y="4659086"/>
            <a:ext cx="556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232C82"/>
                </a:solidFill>
                <a:ea typeface="Microsoft Sans Serif" panose="020B0604020202020204" pitchFamily="34" charset="0"/>
                <a:cs typeface="Microsoft Sans Serif" panose="020B0604020202020204" pitchFamily="34" charset="0"/>
              </a:rPr>
              <a:t>Результаты АМТ </a:t>
            </a:r>
            <a:r>
              <a:rPr lang="ru-RU" dirty="0" smtClean="0">
                <a:solidFill>
                  <a:srgbClr val="232C82"/>
                </a:solidFill>
                <a:ea typeface="Microsoft Sans Serif" panose="020B0604020202020204" pitchFamily="34" charset="0"/>
                <a:cs typeface="Microsoft Sans Serif" panose="020B0604020202020204" pitchFamily="34" charset="0"/>
              </a:rPr>
              <a:t>исследований по </a:t>
            </a:r>
            <a:r>
              <a:rPr lang="ru-RU" dirty="0">
                <a:solidFill>
                  <a:srgbClr val="232C82"/>
                </a:solidFill>
                <a:ea typeface="Microsoft Sans Serif" panose="020B0604020202020204" pitchFamily="34" charset="0"/>
                <a:cs typeface="Microsoft Sans Serif" panose="020B0604020202020204" pitchFamily="34" charset="0"/>
              </a:rPr>
              <a:t>опорному </a:t>
            </a:r>
            <a:r>
              <a:rPr lang="ru-RU" dirty="0" smtClean="0">
                <a:solidFill>
                  <a:srgbClr val="232C82"/>
                </a:solidFill>
                <a:ea typeface="Microsoft Sans Serif" panose="020B0604020202020204" pitchFamily="34" charset="0"/>
                <a:cs typeface="Microsoft Sans Serif" panose="020B0604020202020204" pitchFamily="34" charset="0"/>
              </a:rPr>
              <a:t>профилю </a:t>
            </a:r>
            <a:endParaRPr lang="ru-RU" dirty="0">
              <a:solidFill>
                <a:srgbClr val="232C82"/>
              </a:solidFill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32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Беспилотные и наземные </a:t>
            </a:r>
            <a:r>
              <a:rPr lang="ru-RU" altLang="ru-RU" sz="2000" b="1" cap="all" dirty="0" err="1" smtClean="0">
                <a:solidFill>
                  <a:srgbClr val="232C82"/>
                </a:solidFill>
                <a:effectLst/>
                <a:latin typeface="+mn-lt"/>
              </a:rPr>
              <a:t>заверочные</a:t>
            </a: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 работы</a:t>
            </a:r>
            <a:endParaRPr lang="ru-RU" altLang="ru-RU" sz="2000" b="1" cap="all" dirty="0">
              <a:solidFill>
                <a:srgbClr val="232C82"/>
              </a:solidFill>
              <a:effectLst/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Line 6">
            <a:extLst>
              <a:ext uri="{FF2B5EF4-FFF2-40B4-BE49-F238E27FC236}">
                <a16:creationId xmlns:a16="http://schemas.microsoft.com/office/drawing/2014/main" xmlns="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21BA6CA3-8E6F-47C7-A1EA-879EFBCCA20E}"/>
              </a:ext>
            </a:extLst>
          </p:cNvPr>
          <p:cNvSpPr txBox="1">
            <a:spLocks/>
          </p:cNvSpPr>
          <p:nvPr/>
        </p:nvSpPr>
        <p:spPr>
          <a:xfrm>
            <a:off x="2699689" y="794315"/>
            <a:ext cx="3656210" cy="4209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cap="all" dirty="0" smtClean="0"/>
              <a:t>Беспилотные </a:t>
            </a:r>
            <a:r>
              <a:rPr lang="ru-RU" sz="1200" b="1" cap="all" dirty="0"/>
              <a:t>электромагнитные исследования</a:t>
            </a:r>
            <a:endParaRPr lang="x-none" sz="1200" b="1" cap="all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x-none" sz="1200" b="1" cap="all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xmlns="" id="{F382CB43-E4DD-49FC-A62D-B28E1DE1ABC4}"/>
              </a:ext>
            </a:extLst>
          </p:cNvPr>
          <p:cNvSpPr txBox="1">
            <a:spLocks/>
          </p:cNvSpPr>
          <p:nvPr/>
        </p:nvSpPr>
        <p:spPr>
          <a:xfrm>
            <a:off x="6295827" y="840696"/>
            <a:ext cx="3804414" cy="32814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200" b="1" cap="all" dirty="0" smtClean="0"/>
              <a:t>Наземные </a:t>
            </a:r>
            <a:r>
              <a:rPr lang="ru-RU" sz="1200" b="1" cap="all" dirty="0" err="1" smtClean="0"/>
              <a:t>заверочные</a:t>
            </a:r>
            <a:r>
              <a:rPr lang="ru-RU" sz="1200" b="1" cap="all" dirty="0" smtClean="0"/>
              <a:t> работы рудных зон</a:t>
            </a:r>
            <a:endParaRPr lang="x-none" sz="1200" b="1" cap="all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xmlns="" id="{F382CB43-E4DD-49FC-A62D-B28E1DE1ABC4}"/>
              </a:ext>
            </a:extLst>
          </p:cNvPr>
          <p:cNvSpPr txBox="1">
            <a:spLocks/>
          </p:cNvSpPr>
          <p:nvPr/>
        </p:nvSpPr>
        <p:spPr>
          <a:xfrm>
            <a:off x="10100241" y="884546"/>
            <a:ext cx="1910033" cy="32814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200" b="1" cap="all" dirty="0" smtClean="0"/>
              <a:t>Поисковое бурение</a:t>
            </a:r>
            <a:endParaRPr lang="x-none" sz="1200" b="1" cap="all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817636" y="5678283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Применение ЭМ зондирований позволяет выделять области </a:t>
            </a:r>
            <a:r>
              <a:rPr lang="ru-RU" sz="1400" dirty="0" smtClean="0"/>
              <a:t>минерализации, </a:t>
            </a:r>
            <a:r>
              <a:rPr lang="ru-RU" sz="1400" dirty="0" err="1" smtClean="0"/>
              <a:t>картировать</a:t>
            </a:r>
            <a:r>
              <a:rPr lang="ru-RU" sz="1400" dirty="0" smtClean="0"/>
              <a:t> </a:t>
            </a:r>
            <a:r>
              <a:rPr lang="ru-RU" sz="1400" dirty="0" err="1" smtClean="0"/>
              <a:t>рудноконтролирующие</a:t>
            </a:r>
            <a:r>
              <a:rPr lang="ru-RU" sz="1400" dirty="0" smtClean="0"/>
              <a:t> структуры, минимизировать объем дорогостоящих наземных работ и сокращать время на проведение подготовки к бурению.</a:t>
            </a:r>
            <a:endParaRPr lang="ru-RU" sz="1400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512" y="1215222"/>
            <a:ext cx="9058762" cy="446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Рисунок 36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71" y="1094999"/>
            <a:ext cx="1389340" cy="495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9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Беспилотные и наземные </a:t>
            </a:r>
            <a:r>
              <a:rPr lang="ru-RU" altLang="ru-RU" sz="2000" b="1" cap="all" dirty="0" err="1" smtClean="0">
                <a:solidFill>
                  <a:srgbClr val="232C82"/>
                </a:solidFill>
                <a:effectLst/>
                <a:latin typeface="+mn-lt"/>
              </a:rPr>
              <a:t>заверочные</a:t>
            </a: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 работы</a:t>
            </a:r>
            <a:endParaRPr lang="ru-RU" altLang="ru-RU" sz="2000" b="1" cap="all" dirty="0">
              <a:solidFill>
                <a:srgbClr val="232C82"/>
              </a:solidFill>
              <a:effectLst/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Line 6">
            <a:extLst>
              <a:ext uri="{FF2B5EF4-FFF2-40B4-BE49-F238E27FC236}">
                <a16:creationId xmlns:a16="http://schemas.microsoft.com/office/drawing/2014/main" xmlns="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5272" y="-1222021"/>
            <a:ext cx="1556205" cy="6076523"/>
          </a:xfrm>
          <a:prstGeom prst="rect">
            <a:avLst/>
          </a:prstGeom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308638"/>
              </p:ext>
            </p:extLst>
          </p:nvPr>
        </p:nvGraphicFramePr>
        <p:xfrm>
          <a:off x="6956521" y="824954"/>
          <a:ext cx="5078388" cy="5675503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860800"/>
                <a:gridCol w="514854"/>
                <a:gridCol w="2702734"/>
              </a:tblGrid>
              <a:tr h="163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Наименование параметра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Ед. изм.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Значение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 anchor="ctr"/>
                </a:tc>
              </a:tr>
              <a:tr h="11097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Регистратор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8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Частота дискретизации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кГц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Не менее 312 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221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Количество каналов и их назначение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Шт.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3 магнитных канала. Канал записи данных инклинометра и компаса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110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АЦП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бит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16 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110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Динамический диапазон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дБ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Не менее 100 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110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Питание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В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Внешнее 12 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221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Синхронизация по времени 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 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Встроенная </a:t>
                      </a:r>
                      <a:r>
                        <a:rPr lang="en-US" sz="1200" b="0">
                          <a:effectLst/>
                        </a:rPr>
                        <a:t>GPS</a:t>
                      </a:r>
                      <a:r>
                        <a:rPr lang="ru-RU" sz="1200" b="0">
                          <a:effectLst/>
                        </a:rPr>
                        <a:t> антенна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11097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Индукционные </a:t>
                      </a:r>
                      <a:r>
                        <a:rPr lang="ru-RU" sz="1200" b="0" dirty="0" smtClean="0">
                          <a:effectLst/>
                        </a:rPr>
                        <a:t>датчики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0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Частотный диапазон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кГц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1 ÷ 300 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244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Коэффициент преобразования, не менее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 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20мВ/</a:t>
                      </a:r>
                      <a:r>
                        <a:rPr lang="ru-RU" sz="1200" b="0" dirty="0" err="1">
                          <a:effectLst/>
                        </a:rPr>
                        <a:t>нТл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221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Уровень шумов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фТл/√Гц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F</a:t>
                      </a:r>
                      <a:r>
                        <a:rPr lang="ru-RU" sz="1200" b="0">
                          <a:effectLst/>
                        </a:rPr>
                        <a:t> = 1 кГц не более, 100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</a:rPr>
                        <a:t>F</a:t>
                      </a:r>
                      <a:r>
                        <a:rPr lang="ru-RU" sz="1200" b="0">
                          <a:effectLst/>
                        </a:rPr>
                        <a:t> = 100 кГц, не более10 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110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Масса, не более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кг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0.3 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1109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Габариты, не более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мм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350 х 40 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11097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</a:rPr>
                        <a:t>Инерциальная система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09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Точность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градус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1°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1109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Разрешение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градус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0,1°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1109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Повторяемость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градус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0,5°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1109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Чувствительность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мГс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6,0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1109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Частота обмена данными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Гц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15 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1109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Рабочая температура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°С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-40 ÷ +85 °С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1109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Напряжение питания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В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5 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1109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Потребляемый ток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мА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24 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  <a:tr h="11097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Вес</a:t>
                      </a:r>
                      <a:endParaRPr lang="ru-RU" sz="12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г</a:t>
                      </a:r>
                      <a:endParaRPr lang="ru-RU" sz="1200" b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371" marR="423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7,5 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71" marR="42371" marT="0" marB="0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05113" y="3324938"/>
            <a:ext cx="476504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cap="all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Наземный модуль</a:t>
            </a:r>
            <a:r>
              <a:rPr lang="en-US" sz="1400" cap="all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ru-RU" sz="1400" cap="al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коммутатор тока, питающая линия (диполь). </a:t>
            </a:r>
          </a:p>
          <a:p>
            <a:pPr>
              <a:spcBef>
                <a:spcPts val="600"/>
              </a:spcBef>
            </a:pPr>
            <a:r>
              <a:rPr lang="ru-RU" sz="1400" cap="all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Беспилотный модуль</a:t>
            </a:r>
            <a:r>
              <a:rPr lang="en-US" sz="1400" cap="all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ru-RU" sz="1400" cap="al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регистратор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индукционны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е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 магнитные датчики,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дополнительные навигационные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устройства для учета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изменений положения системы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измерения, магнитометрический датчик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1400" cap="all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Программное обеспечение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обработки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и инверсии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данных для  оценки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параметров геоэлектрического разреза (мощностей и удельного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сопротивления). 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9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Комплексирование наземных </a:t>
            </a:r>
            <a:r>
              <a:rPr lang="ru-RU" altLang="ru-RU" sz="2000" b="1" cap="all" dirty="0" err="1" smtClean="0">
                <a:solidFill>
                  <a:srgbClr val="232C82"/>
                </a:solidFill>
                <a:effectLst/>
                <a:latin typeface="+mn-lt"/>
              </a:rPr>
              <a:t>заверочных</a:t>
            </a: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 работ с отбором проб</a:t>
            </a:r>
            <a:endParaRPr lang="ru-RU" altLang="ru-RU" sz="2000" b="1" cap="all" dirty="0">
              <a:solidFill>
                <a:srgbClr val="232C82"/>
              </a:solidFill>
              <a:effectLst/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Line 6">
            <a:extLst>
              <a:ext uri="{FF2B5EF4-FFF2-40B4-BE49-F238E27FC236}">
                <a16:creationId xmlns:a16="http://schemas.microsoft.com/office/drawing/2014/main" xmlns="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9" y="807214"/>
            <a:ext cx="7565709" cy="56092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14930" y="968138"/>
            <a:ext cx="421049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51E6A"/>
                </a:solidFill>
              </a:rPr>
              <a:t>Результаты  наземных геофизических работ </a:t>
            </a:r>
            <a:r>
              <a:rPr lang="ru-RU" dirty="0">
                <a:solidFill>
                  <a:srgbClr val="151E6A"/>
                </a:solidFill>
              </a:rPr>
              <a:t>М1:25 </a:t>
            </a:r>
            <a:r>
              <a:rPr lang="ru-RU" dirty="0" smtClean="0">
                <a:solidFill>
                  <a:srgbClr val="151E6A"/>
                </a:solidFill>
              </a:rPr>
              <a:t>000 (НФ ВСЕГЕИ)</a:t>
            </a:r>
          </a:p>
          <a:p>
            <a:r>
              <a:rPr lang="ru-RU" dirty="0" smtClean="0">
                <a:solidFill>
                  <a:srgbClr val="151E6A"/>
                </a:solidFill>
              </a:rPr>
              <a:t>(магниторазведка</a:t>
            </a:r>
            <a:r>
              <a:rPr lang="ru-RU" dirty="0">
                <a:solidFill>
                  <a:srgbClr val="151E6A"/>
                </a:solidFill>
              </a:rPr>
              <a:t>, электроразведка, </a:t>
            </a:r>
            <a:r>
              <a:rPr lang="ru-RU" dirty="0" smtClean="0">
                <a:solidFill>
                  <a:srgbClr val="151E6A"/>
                </a:solidFill>
              </a:rPr>
              <a:t>гамма-спектрометрия)на </a:t>
            </a:r>
            <a:r>
              <a:rPr lang="ru-RU" dirty="0" err="1">
                <a:solidFill>
                  <a:srgbClr val="151E6A"/>
                </a:solidFill>
              </a:rPr>
              <a:t>Рассошинском</a:t>
            </a:r>
            <a:r>
              <a:rPr lang="ru-RU" dirty="0">
                <a:solidFill>
                  <a:srgbClr val="151E6A"/>
                </a:solidFill>
              </a:rPr>
              <a:t> </a:t>
            </a:r>
            <a:r>
              <a:rPr lang="ru-RU" dirty="0" smtClean="0">
                <a:solidFill>
                  <a:srgbClr val="151E6A"/>
                </a:solidFill>
              </a:rPr>
              <a:t>участке.</a:t>
            </a:r>
          </a:p>
          <a:p>
            <a:endParaRPr lang="ru-RU" dirty="0">
              <a:solidFill>
                <a:srgbClr val="151E6A"/>
              </a:solidFill>
            </a:endParaRPr>
          </a:p>
          <a:p>
            <a:r>
              <a:rPr lang="ru-RU" dirty="0">
                <a:solidFill>
                  <a:srgbClr val="151E6A"/>
                </a:solidFill>
                <a:cs typeface="Arial" panose="020B0604020202020204" pitchFamily="34" charset="0"/>
              </a:rPr>
              <a:t>В пределах </a:t>
            </a:r>
            <a:r>
              <a:rPr lang="ru-RU" dirty="0" smtClean="0">
                <a:solidFill>
                  <a:srgbClr val="151E6A"/>
                </a:solidFill>
                <a:cs typeface="Arial" panose="020B0604020202020204" pitchFamily="34" charset="0"/>
              </a:rPr>
              <a:t>участка обнаружено золото-медно-полиметаллического </a:t>
            </a:r>
            <a:r>
              <a:rPr lang="ru-RU" dirty="0" err="1" smtClean="0">
                <a:solidFill>
                  <a:srgbClr val="151E6A"/>
                </a:solidFill>
                <a:cs typeface="Arial" panose="020B0604020202020204" pitchFamily="34" charset="0"/>
              </a:rPr>
              <a:t>оруденение</a:t>
            </a:r>
            <a:r>
              <a:rPr lang="ru-RU" dirty="0" smtClean="0">
                <a:solidFill>
                  <a:srgbClr val="151E6A"/>
                </a:solidFill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151E6A"/>
                </a:solidFill>
                <a:cs typeface="Arial" panose="020B0604020202020204" pitchFamily="34" charset="0"/>
              </a:rPr>
              <a:t>на </a:t>
            </a:r>
            <a:r>
              <a:rPr lang="ru-RU" dirty="0" smtClean="0">
                <a:solidFill>
                  <a:srgbClr val="151E6A"/>
                </a:solidFill>
                <a:cs typeface="Arial" panose="020B0604020202020204" pitchFamily="34" charset="0"/>
              </a:rPr>
              <a:t>площади около </a:t>
            </a:r>
            <a:r>
              <a:rPr lang="ru-RU" dirty="0">
                <a:solidFill>
                  <a:srgbClr val="151E6A"/>
                </a:solidFill>
                <a:cs typeface="Arial" panose="020B0604020202020204" pitchFamily="34" charset="0"/>
              </a:rPr>
              <a:t>2.3 </a:t>
            </a:r>
            <a:r>
              <a:rPr lang="ru-RU" dirty="0" smtClean="0">
                <a:solidFill>
                  <a:srgbClr val="151E6A"/>
                </a:solidFill>
                <a:cs typeface="Arial" panose="020B0604020202020204" pitchFamily="34" charset="0"/>
              </a:rPr>
              <a:t>км</a:t>
            </a:r>
            <a:r>
              <a:rPr lang="ru-RU" baseline="30000" dirty="0" smtClean="0">
                <a:solidFill>
                  <a:srgbClr val="151E6A"/>
                </a:solidFill>
                <a:cs typeface="Arial" panose="020B0604020202020204" pitchFamily="34" charset="0"/>
              </a:rPr>
              <a:t>2</a:t>
            </a:r>
            <a:r>
              <a:rPr lang="ru-RU" dirty="0" smtClean="0">
                <a:solidFill>
                  <a:srgbClr val="151E6A"/>
                </a:solidFill>
                <a:cs typeface="Arial" panose="020B0604020202020204" pitchFamily="34" charset="0"/>
              </a:rPr>
              <a:t> и прогнозируется медно-порфирового объект.</a:t>
            </a:r>
            <a:endParaRPr lang="ru-RU" dirty="0">
              <a:solidFill>
                <a:srgbClr val="151E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9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Предложения </a:t>
            </a: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по реализации концепции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Line 6">
            <a:extLst>
              <a:ext uri="{FF2B5EF4-FFF2-40B4-BE49-F238E27FC236}">
                <a16:creationId xmlns:a16="http://schemas.microsoft.com/office/drawing/2014/main" xmlns="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06049" y="1072444"/>
            <a:ext cx="11585458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altLang="ru-RU" b="1" dirty="0" smtClean="0">
                <a:solidFill>
                  <a:srgbClr val="232C82"/>
                </a:solidFill>
              </a:rPr>
              <a:t>Комплекс </a:t>
            </a:r>
            <a:r>
              <a:rPr lang="ru-RU" altLang="ru-RU" b="1" dirty="0">
                <a:solidFill>
                  <a:srgbClr val="232C82"/>
                </a:solidFill>
              </a:rPr>
              <a:t>мероприятий </a:t>
            </a:r>
            <a:r>
              <a:rPr lang="ru-RU" altLang="ru-RU" b="1" dirty="0" smtClean="0">
                <a:solidFill>
                  <a:srgbClr val="232C82"/>
                </a:solidFill>
              </a:rPr>
              <a:t>для </a:t>
            </a:r>
            <a:r>
              <a:rPr lang="ru-RU" altLang="ru-RU" b="1" dirty="0">
                <a:solidFill>
                  <a:srgbClr val="232C82"/>
                </a:solidFill>
              </a:rPr>
              <a:t>увеличения эффективности геофизического обеспечения </a:t>
            </a:r>
            <a:r>
              <a:rPr lang="ru-RU" altLang="ru-RU" b="1" dirty="0" smtClean="0">
                <a:solidFill>
                  <a:srgbClr val="232C82"/>
                </a:solidFill>
              </a:rPr>
              <a:t>и снижени</a:t>
            </a:r>
            <a:r>
              <a:rPr lang="ru-RU" altLang="ru-RU" b="1" dirty="0">
                <a:solidFill>
                  <a:srgbClr val="232C82"/>
                </a:solidFill>
              </a:rPr>
              <a:t>я</a:t>
            </a:r>
            <a:r>
              <a:rPr lang="ru-RU" altLang="ru-RU" b="1" dirty="0" smtClean="0">
                <a:solidFill>
                  <a:srgbClr val="232C82"/>
                </a:solidFill>
              </a:rPr>
              <a:t> </a:t>
            </a:r>
            <a:r>
              <a:rPr lang="ru-RU" altLang="ru-RU" b="1" dirty="0">
                <a:solidFill>
                  <a:srgbClr val="232C82"/>
                </a:solidFill>
              </a:rPr>
              <a:t>стоимости подготовительного этапа работ</a:t>
            </a:r>
            <a:r>
              <a:rPr lang="ru-RU" altLang="ru-RU" b="1" dirty="0" smtClean="0">
                <a:solidFill>
                  <a:srgbClr val="232C82"/>
                </a:solidFill>
              </a:rPr>
              <a:t>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altLang="ru-RU" dirty="0" smtClean="0">
                <a:solidFill>
                  <a:srgbClr val="232C82"/>
                </a:solidFill>
              </a:rPr>
              <a:t>Реорганизация </a:t>
            </a:r>
            <a:r>
              <a:rPr lang="ru-RU" altLang="ru-RU" dirty="0">
                <a:solidFill>
                  <a:srgbClr val="232C82"/>
                </a:solidFill>
              </a:rPr>
              <a:t>геофизических работ в составе </a:t>
            </a:r>
            <a:r>
              <a:rPr lang="ru-RU" altLang="ru-RU" dirty="0" smtClean="0">
                <a:solidFill>
                  <a:srgbClr val="232C82"/>
                </a:solidFill>
              </a:rPr>
              <a:t>геолого-съемочных</a:t>
            </a:r>
            <a:r>
              <a:rPr lang="en-US" altLang="ru-RU" dirty="0" smtClean="0">
                <a:solidFill>
                  <a:srgbClr val="232C82"/>
                </a:solidFill>
              </a:rPr>
              <a:t>:</a:t>
            </a:r>
          </a:p>
          <a:p>
            <a:r>
              <a:rPr lang="ru-RU" sz="1600" i="1" dirty="0" smtClean="0"/>
              <a:t>I</a:t>
            </a:r>
            <a:r>
              <a:rPr lang="ru-RU" sz="1600" i="1" dirty="0"/>
              <a:t>. Опережающие геофизические работы. Создание фактографической части ГФО.</a:t>
            </a:r>
            <a:endParaRPr lang="ru-RU" sz="1600" dirty="0"/>
          </a:p>
          <a:p>
            <a:r>
              <a:rPr lang="ru-RU" sz="1600" i="1" dirty="0"/>
              <a:t>Основная задача этапа - обеспечение площади работ кондиционными цифровыми моделями геофизических полей. Эти работы должны быть выполнены в течение одного года до начала подготовительного периода ГСР-200. </a:t>
            </a:r>
            <a:endParaRPr lang="ru-RU" sz="1600" dirty="0"/>
          </a:p>
          <a:p>
            <a:r>
              <a:rPr lang="ru-RU" sz="1600" i="1" dirty="0"/>
              <a:t> </a:t>
            </a:r>
            <a:endParaRPr lang="ru-RU" sz="1600" dirty="0"/>
          </a:p>
          <a:p>
            <a:r>
              <a:rPr lang="ru-RU" sz="1600" i="1" dirty="0"/>
              <a:t>II. Геофизическое обеспечение подготовительного периода. </a:t>
            </a:r>
            <a:endParaRPr lang="ru-RU" sz="1600" dirty="0"/>
          </a:p>
          <a:p>
            <a:r>
              <a:rPr lang="ru-RU" sz="1600" i="1" dirty="0"/>
              <a:t>Основные задачи этапа: </a:t>
            </a:r>
            <a:endParaRPr lang="ru-RU" sz="1600" dirty="0"/>
          </a:p>
          <a:p>
            <a:r>
              <a:rPr lang="ru-RU" sz="1600" i="1" dirty="0"/>
              <a:t> - уточнение предварительных карт и схем геологического содержания по комплексу геофизических данных;</a:t>
            </a:r>
            <a:endParaRPr lang="ru-RU" sz="1600" dirty="0"/>
          </a:p>
          <a:p>
            <a:r>
              <a:rPr lang="ru-RU" sz="1600" i="1" dirty="0"/>
              <a:t>- разработка разделов обоснования постановки основного этапа ГСР-200 (производство ГСР-200) в части касающейся проведения полевых и камеральных геофизических работ.</a:t>
            </a:r>
            <a:endParaRPr lang="ru-RU" sz="1600" dirty="0"/>
          </a:p>
          <a:p>
            <a:r>
              <a:rPr lang="ru-RU" sz="1600" i="1" dirty="0"/>
              <a:t> </a:t>
            </a:r>
            <a:endParaRPr lang="ru-RU" sz="1600" dirty="0"/>
          </a:p>
          <a:p>
            <a:r>
              <a:rPr lang="ru-RU" sz="1600" i="1" dirty="0"/>
              <a:t>III. Геофизическое обеспечение производства ГСР-200.</a:t>
            </a:r>
            <a:endParaRPr lang="ru-RU" sz="1600" dirty="0"/>
          </a:p>
          <a:p>
            <a:r>
              <a:rPr lang="ru-RU" sz="1600" i="1" dirty="0"/>
              <a:t>Основные задачи этапа: </a:t>
            </a:r>
            <a:endParaRPr lang="ru-RU" sz="1600" dirty="0"/>
          </a:p>
          <a:p>
            <a:r>
              <a:rPr lang="ru-RU" sz="1600" i="1" dirty="0"/>
              <a:t>- выполнение </a:t>
            </a:r>
            <a:r>
              <a:rPr lang="ru-RU" sz="1600" i="1" dirty="0" smtClean="0"/>
              <a:t>полевых </a:t>
            </a:r>
            <a:r>
              <a:rPr lang="ru-RU" sz="1600" i="1" dirty="0"/>
              <a:t>наземных геофизических работ; </a:t>
            </a:r>
            <a:endParaRPr lang="ru-RU" sz="1600" dirty="0"/>
          </a:p>
          <a:p>
            <a:r>
              <a:rPr lang="ru-RU" sz="1600" i="1" dirty="0"/>
              <a:t> - уточнение карт и схем геологического содержания авторского варианта Госгеолкарты-200/2 по комплексу геолого-геофизических данных с учетом результатов полевых </a:t>
            </a:r>
            <a:r>
              <a:rPr lang="ru-RU" sz="1600" i="1" dirty="0" smtClean="0"/>
              <a:t>работ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3099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Состав работ по геофизическому обеспечению региональных ГСР-200</a:t>
            </a:r>
            <a:endParaRPr lang="ru-RU" altLang="ru-RU" sz="2000" b="1" cap="all" dirty="0">
              <a:solidFill>
                <a:srgbClr val="232C82"/>
              </a:solidFill>
              <a:effectLst/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Line 6">
            <a:extLst>
              <a:ext uri="{FF2B5EF4-FFF2-40B4-BE49-F238E27FC236}">
                <a16:creationId xmlns:a16="http://schemas.microsoft.com/office/drawing/2014/main" xmlns="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23248" y="827898"/>
            <a:ext cx="11688890" cy="1350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23248" y="2534081"/>
            <a:ext cx="11688890" cy="20005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Подготовительный </a:t>
            </a:r>
            <a:r>
              <a:rPr lang="ru-RU" cap="all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период  и  проектирование</a:t>
            </a:r>
          </a:p>
          <a:p>
            <a:pPr algn="ctr"/>
            <a:r>
              <a:rPr lang="ru-RU" sz="1000" cap="all" dirty="0" smtClean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ru-RU" sz="1600" b="1" dirty="0" smtClean="0">
              <a:solidFill>
                <a:srgbClr val="232C82"/>
              </a:solidFill>
            </a:endParaRPr>
          </a:p>
          <a:p>
            <a:pPr algn="ctr"/>
            <a:endParaRPr lang="ru-RU" sz="1600" b="1" dirty="0" smtClean="0">
              <a:solidFill>
                <a:srgbClr val="232C82"/>
              </a:solidFill>
            </a:endParaRPr>
          </a:p>
          <a:p>
            <a:pPr algn="ctr"/>
            <a:endParaRPr lang="ru-RU" sz="1600" b="1" dirty="0" smtClean="0">
              <a:solidFill>
                <a:srgbClr val="232C82"/>
              </a:solidFill>
            </a:endParaRPr>
          </a:p>
          <a:p>
            <a:pPr algn="ctr"/>
            <a:endParaRPr lang="ru-RU" sz="1600" b="1" dirty="0">
              <a:solidFill>
                <a:srgbClr val="232C82"/>
              </a:solidFill>
            </a:endParaRPr>
          </a:p>
          <a:p>
            <a:pPr algn="ctr"/>
            <a:endParaRPr lang="ru-RU" sz="1600" b="1" dirty="0" smtClean="0">
              <a:solidFill>
                <a:srgbClr val="232C82"/>
              </a:solidFill>
            </a:endParaRPr>
          </a:p>
          <a:p>
            <a:pPr algn="ctr"/>
            <a:endParaRPr lang="ru-RU" sz="1600" b="1" dirty="0">
              <a:solidFill>
                <a:srgbClr val="232C82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15714" y="941567"/>
            <a:ext cx="391617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232C82"/>
                </a:solidFill>
              </a:rPr>
              <a:t>Комплексная </a:t>
            </a:r>
          </a:p>
          <a:p>
            <a:pPr algn="ctr"/>
            <a:r>
              <a:rPr lang="ru-RU" dirty="0" smtClean="0">
                <a:solidFill>
                  <a:srgbClr val="232C82"/>
                </a:solidFill>
              </a:rPr>
              <a:t>аэрогеофизическая съемка</a:t>
            </a:r>
            <a:endParaRPr lang="ru-RU" dirty="0">
              <a:solidFill>
                <a:srgbClr val="232C82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379092" y="941567"/>
            <a:ext cx="339357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232C82"/>
                </a:solidFill>
              </a:rPr>
              <a:t>Обобщение ретроспективных </a:t>
            </a:r>
          </a:p>
          <a:p>
            <a:pPr algn="ctr"/>
            <a:r>
              <a:rPr lang="ru-RU" dirty="0" smtClean="0">
                <a:solidFill>
                  <a:srgbClr val="232C82"/>
                </a:solidFill>
              </a:rPr>
              <a:t>геофизических данных</a:t>
            </a:r>
            <a:endParaRPr lang="ru-RU" dirty="0">
              <a:solidFill>
                <a:srgbClr val="232C82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15716" y="2895585"/>
            <a:ext cx="391617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232C82"/>
                </a:solidFill>
              </a:rPr>
              <a:t>Интерпретация </a:t>
            </a:r>
            <a:r>
              <a:rPr lang="ru-RU" dirty="0">
                <a:solidFill>
                  <a:srgbClr val="232C82"/>
                </a:solidFill>
              </a:rPr>
              <a:t>комплекса геолого-геофизических </a:t>
            </a:r>
            <a:r>
              <a:rPr lang="ru-RU" dirty="0" smtClean="0">
                <a:solidFill>
                  <a:srgbClr val="232C82"/>
                </a:solidFill>
              </a:rPr>
              <a:t>материалов</a:t>
            </a:r>
          </a:p>
        </p:txBody>
      </p:sp>
      <p:sp>
        <p:nvSpPr>
          <p:cNvPr id="41" name="Штриховая стрелка вправо 40"/>
          <p:cNvSpPr/>
          <p:nvPr/>
        </p:nvSpPr>
        <p:spPr>
          <a:xfrm rot="5400000">
            <a:off x="5895194" y="4557360"/>
            <a:ext cx="344991" cy="328773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9050">
                <a:solidFill>
                  <a:srgbClr val="232C82"/>
                </a:solidFill>
              </a:ln>
            </a:endParaRPr>
          </a:p>
        </p:txBody>
      </p:sp>
      <p:sp>
        <p:nvSpPr>
          <p:cNvPr id="42" name="Штриховая стрелка вправо 41"/>
          <p:cNvSpPr/>
          <p:nvPr/>
        </p:nvSpPr>
        <p:spPr>
          <a:xfrm rot="5400000">
            <a:off x="5895196" y="2186045"/>
            <a:ext cx="344991" cy="328773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9050">
                <a:solidFill>
                  <a:srgbClr val="232C82"/>
                </a:solidFill>
              </a:ln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3246" y="830268"/>
            <a:ext cx="11688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Опережающие работы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566321" y="1414996"/>
            <a:ext cx="339357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32C82"/>
                </a:solidFill>
              </a:rPr>
              <a:t>Создание </a:t>
            </a:r>
            <a:r>
              <a:rPr lang="ru-RU" dirty="0" smtClean="0">
                <a:solidFill>
                  <a:srgbClr val="232C82"/>
                </a:solidFill>
              </a:rPr>
              <a:t>опережающей геофизической </a:t>
            </a:r>
            <a:r>
              <a:rPr lang="ru-RU" dirty="0">
                <a:solidFill>
                  <a:srgbClr val="232C82"/>
                </a:solidFill>
              </a:rPr>
              <a:t>основы ГК-200/2</a:t>
            </a:r>
          </a:p>
        </p:txBody>
      </p:sp>
      <p:cxnSp>
        <p:nvCxnSpPr>
          <p:cNvPr id="5" name="Соединительная линия уступом 4"/>
          <p:cNvCxnSpPr>
            <a:stCxn id="34" idx="2"/>
          </p:cNvCxnSpPr>
          <p:nvPr/>
        </p:nvCxnSpPr>
        <p:spPr>
          <a:xfrm rot="16200000" flipH="1">
            <a:off x="3344930" y="516769"/>
            <a:ext cx="150264" cy="2292522"/>
          </a:xfrm>
          <a:prstGeom prst="bentConnector2">
            <a:avLst/>
          </a:prstGeom>
          <a:ln w="1270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оединительная линия уступом 6"/>
          <p:cNvCxnSpPr>
            <a:stCxn id="35" idx="2"/>
            <a:endCxn id="43" idx="3"/>
          </p:cNvCxnSpPr>
          <p:nvPr/>
        </p:nvCxnSpPr>
        <p:spPr>
          <a:xfrm rot="5400000">
            <a:off x="8942755" y="605038"/>
            <a:ext cx="150264" cy="2115984"/>
          </a:xfrm>
          <a:prstGeom prst="bentConnector2">
            <a:avLst/>
          </a:prstGeom>
          <a:ln w="1270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7456518" y="2900585"/>
            <a:ext cx="431614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232C82"/>
                </a:solidFill>
              </a:rPr>
              <a:t>Проведение ревизионных геофизических работ по опорных и поисковым участкам </a:t>
            </a:r>
            <a:endParaRPr lang="ru-RU" dirty="0">
              <a:solidFill>
                <a:srgbClr val="232C82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730135" y="3718679"/>
            <a:ext cx="667512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32C82"/>
                </a:solidFill>
              </a:rPr>
              <a:t>Подготовка обоснования постановки ГСР-200 </a:t>
            </a:r>
            <a:endParaRPr lang="ru-RU" dirty="0" smtClean="0">
              <a:solidFill>
                <a:srgbClr val="232C82"/>
              </a:solidFill>
            </a:endParaRPr>
          </a:p>
          <a:p>
            <a:pPr algn="ctr"/>
            <a:r>
              <a:rPr lang="ru-RU" dirty="0" smtClean="0">
                <a:solidFill>
                  <a:srgbClr val="232C82"/>
                </a:solidFill>
              </a:rPr>
              <a:t>(по выполнению </a:t>
            </a:r>
            <a:r>
              <a:rPr lang="ru-RU" dirty="0">
                <a:solidFill>
                  <a:srgbClr val="232C82"/>
                </a:solidFill>
              </a:rPr>
              <a:t>полевых и камеральных геофизических </a:t>
            </a:r>
            <a:r>
              <a:rPr lang="ru-RU" dirty="0" smtClean="0">
                <a:solidFill>
                  <a:srgbClr val="232C82"/>
                </a:solidFill>
              </a:rPr>
              <a:t>работ)</a:t>
            </a:r>
            <a:endParaRPr lang="ru-RU" dirty="0">
              <a:solidFill>
                <a:srgbClr val="232C82"/>
              </a:solidFill>
            </a:endParaRPr>
          </a:p>
        </p:txBody>
      </p:sp>
      <p:cxnSp>
        <p:nvCxnSpPr>
          <p:cNvPr id="48" name="Соединительная линия уступом 47"/>
          <p:cNvCxnSpPr>
            <a:stCxn id="36" idx="2"/>
            <a:endCxn id="47" idx="1"/>
          </p:cNvCxnSpPr>
          <p:nvPr/>
        </p:nvCxnSpPr>
        <p:spPr>
          <a:xfrm rot="16200000" flipH="1">
            <a:off x="2252005" y="3563714"/>
            <a:ext cx="499929" cy="456332"/>
          </a:xfrm>
          <a:prstGeom prst="bentConnector2">
            <a:avLst/>
          </a:prstGeom>
          <a:ln w="1270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ная линия уступом 50"/>
          <p:cNvCxnSpPr>
            <a:stCxn id="46" idx="2"/>
          </p:cNvCxnSpPr>
          <p:nvPr/>
        </p:nvCxnSpPr>
        <p:spPr>
          <a:xfrm rot="5400000">
            <a:off x="9242932" y="3729424"/>
            <a:ext cx="554169" cy="189152"/>
          </a:xfrm>
          <a:prstGeom prst="bentConnector3">
            <a:avLst>
              <a:gd name="adj1" fmla="val 99501"/>
            </a:avLst>
          </a:prstGeom>
          <a:ln w="1270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223246" y="4941180"/>
            <a:ext cx="11688890" cy="13500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315712" y="5054849"/>
            <a:ext cx="391617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232C82"/>
                </a:solidFill>
              </a:rPr>
              <a:t>Комплексная геофизическая съемка по опорным и поисковым участкам</a:t>
            </a:r>
            <a:endParaRPr lang="ru-RU" dirty="0">
              <a:solidFill>
                <a:srgbClr val="232C82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8445592" y="5054849"/>
            <a:ext cx="339357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232C82"/>
                </a:solidFill>
              </a:rPr>
              <a:t>Уточнение геологических материалов</a:t>
            </a:r>
            <a:endParaRPr lang="ru-RU" dirty="0">
              <a:solidFill>
                <a:srgbClr val="232C82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23244" y="4943550"/>
            <a:ext cx="11688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solidFill>
                  <a:srgbClr val="232C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 ГСР-200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4322443" y="5528278"/>
            <a:ext cx="399771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232C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232C82"/>
                </a:solidFill>
              </a:rPr>
              <a:t>Рекомендации по проведению горных работ на перспективных участках </a:t>
            </a:r>
            <a:endParaRPr lang="ru-RU" dirty="0">
              <a:solidFill>
                <a:srgbClr val="232C82"/>
              </a:solidFill>
            </a:endParaRPr>
          </a:p>
        </p:txBody>
      </p:sp>
      <p:cxnSp>
        <p:nvCxnSpPr>
          <p:cNvPr id="64" name="Соединительная линия уступом 63"/>
          <p:cNvCxnSpPr>
            <a:stCxn id="60" idx="2"/>
          </p:cNvCxnSpPr>
          <p:nvPr/>
        </p:nvCxnSpPr>
        <p:spPr>
          <a:xfrm rot="16200000" flipH="1">
            <a:off x="3222989" y="4751990"/>
            <a:ext cx="150264" cy="2048644"/>
          </a:xfrm>
          <a:prstGeom prst="bentConnector2">
            <a:avLst/>
          </a:prstGeom>
          <a:ln w="1270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Соединительная линия уступом 64"/>
          <p:cNvCxnSpPr>
            <a:stCxn id="61" idx="2"/>
            <a:endCxn id="63" idx="3"/>
          </p:cNvCxnSpPr>
          <p:nvPr/>
        </p:nvCxnSpPr>
        <p:spPr>
          <a:xfrm rot="5400000">
            <a:off x="9156134" y="4865199"/>
            <a:ext cx="150264" cy="1822226"/>
          </a:xfrm>
          <a:prstGeom prst="bentConnector2">
            <a:avLst/>
          </a:prstGeom>
          <a:ln w="1270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43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Виды </a:t>
            </a: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геофизических </a:t>
            </a: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работ, выполняемые в рамках технологических этапов (объектов) ГСР-200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Line 6">
            <a:extLst>
              <a:ext uri="{FF2B5EF4-FFF2-40B4-BE49-F238E27FC236}">
                <a16:creationId xmlns:a16="http://schemas.microsoft.com/office/drawing/2014/main" xmlns="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598637"/>
              </p:ext>
            </p:extLst>
          </p:nvPr>
        </p:nvGraphicFramePr>
        <p:xfrm>
          <a:off x="371185" y="832536"/>
          <a:ext cx="11419367" cy="2852433"/>
        </p:xfrm>
        <a:graphic>
          <a:graphicData uri="http://schemas.openxmlformats.org/drawingml/2006/table">
            <a:tbl>
              <a:tblPr firstRow="1" firstCol="1" bandRow="1"/>
              <a:tblGrid>
                <a:gridCol w="2342828"/>
                <a:gridCol w="3480555"/>
                <a:gridCol w="1661938"/>
                <a:gridCol w="1409561"/>
                <a:gridCol w="918969"/>
                <a:gridCol w="1605516"/>
              </a:tblGrid>
              <a:tr h="260499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/>
                          <a:ea typeface="Times New Roman"/>
                        </a:rPr>
                        <a:t>Технологические этапы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effectLst/>
                          <a:latin typeface="Times New Roman"/>
                          <a:ea typeface="Times New Roman"/>
                        </a:rPr>
                        <a:t>Задачи геофизических </a:t>
                      </a:r>
                      <a:r>
                        <a:rPr lang="ru-RU" sz="1200" b="1" i="1" dirty="0">
                          <a:effectLst/>
                          <a:latin typeface="Times New Roman"/>
                          <a:ea typeface="Times New Roman"/>
                        </a:rPr>
                        <a:t>работ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effectLst/>
                          <a:latin typeface="Times New Roman"/>
                          <a:ea typeface="Times New Roman"/>
                        </a:rPr>
                        <a:t>Варианты</a:t>
                      </a:r>
                      <a:r>
                        <a:rPr lang="ru-RU" sz="1200" b="1" i="1" baseline="0" dirty="0" smtClean="0">
                          <a:effectLst/>
                          <a:latin typeface="Times New Roman"/>
                          <a:ea typeface="Times New Roman"/>
                        </a:rPr>
                        <a:t> о</a:t>
                      </a:r>
                      <a:r>
                        <a:rPr lang="ru-RU" sz="1200" b="1" i="1" dirty="0" smtClean="0">
                          <a:effectLst/>
                          <a:latin typeface="Times New Roman"/>
                          <a:ea typeface="Times New Roman"/>
                        </a:rPr>
                        <a:t>бъектов ГК-200/2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0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852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Опережающие работы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Создание геофизической 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основы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виде сводных карт 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геофизических полей. </a:t>
                      </a:r>
                    </a:p>
                  </a:txBody>
                  <a:tcPr marL="29191" marR="2919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</a:rPr>
                        <a:t>Опережающие геофизические работы </a:t>
                      </a:r>
                      <a:r>
                        <a:rPr lang="ru-RU" sz="1200" b="1" i="1" dirty="0">
                          <a:effectLst/>
                          <a:latin typeface="Times New Roman"/>
                          <a:ea typeface="Calibri"/>
                        </a:rPr>
                        <a:t>(КАГФС и др.)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93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Подготовительный период и проектирование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Проведение 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комплексных аэрогеофизических работ в пределах выделенных опорных и поисковых участков с целью их разбраковки и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уточнения границ участков для проведения работ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</a:rPr>
                        <a:t> на этапе производства ГСР200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Оценка изученности и подготовка 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обоснования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проведения ГДП-200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Оценка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изученности и подготовка 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обоснования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проведения ГДП-200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ГДП-200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  <a:tr h="6168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Производство ГСР-200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Выполнение 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комплекса геофизических работ на опорных и поисковых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участках.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ГДП-200 </a:t>
                      </a:r>
                      <a:r>
                        <a:rPr lang="en-US" sz="1200" b="1" dirty="0" smtClean="0">
                          <a:effectLst/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подготовка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к изданию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ГДП-200 </a:t>
                      </a:r>
                      <a:r>
                        <a:rPr lang="en-US" sz="1200" b="1" dirty="0" smtClean="0">
                          <a:effectLst/>
                          <a:latin typeface="Times New Roman"/>
                          <a:ea typeface="Times New Roman"/>
                        </a:rPr>
                        <a:t>/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подготовка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к изданию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91" marR="2919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40242" y="3895775"/>
            <a:ext cx="1145031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400" dirty="0" smtClean="0"/>
              <a:t>Проведение опережающих работ М1</a:t>
            </a:r>
            <a:r>
              <a:rPr lang="en-US" sz="1400" dirty="0" smtClean="0"/>
              <a:t>:50 000 </a:t>
            </a:r>
            <a:r>
              <a:rPr lang="ru-RU" sz="1400" dirty="0" smtClean="0"/>
              <a:t>с использованием кондиционных ретроспективных данных и современных съемок на части листов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ru-RU" sz="1400" dirty="0" smtClean="0"/>
              <a:t> Выполнение пилотируемых или беспилотных геофизических съемок </a:t>
            </a:r>
            <a:r>
              <a:rPr lang="ru-RU" sz="1400" dirty="0"/>
              <a:t>М1</a:t>
            </a:r>
            <a:r>
              <a:rPr lang="en-US" sz="1400" dirty="0" smtClean="0"/>
              <a:t>:</a:t>
            </a:r>
            <a:r>
              <a:rPr lang="ru-RU" sz="1400" dirty="0" smtClean="0"/>
              <a:t>2</a:t>
            </a:r>
            <a:r>
              <a:rPr lang="en-US" sz="1400" dirty="0" smtClean="0"/>
              <a:t>0 000</a:t>
            </a:r>
            <a:r>
              <a:rPr lang="ru-RU" sz="1400" dirty="0" smtClean="0"/>
              <a:t>-1</a:t>
            </a:r>
            <a:r>
              <a:rPr lang="en-US" sz="1400" dirty="0" smtClean="0"/>
              <a:t>:10 000 </a:t>
            </a:r>
            <a:r>
              <a:rPr lang="ru-RU" sz="1400" dirty="0" smtClean="0"/>
              <a:t>на подготовительном периоде</a:t>
            </a:r>
            <a:r>
              <a:rPr lang="en-US" sz="1400" dirty="0" smtClean="0"/>
              <a:t> </a:t>
            </a:r>
            <a:r>
              <a:rPr lang="ru-RU" sz="1400" dirty="0" smtClean="0"/>
              <a:t>для обоснования направления работ при производстве ГСР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ru-RU" sz="1400" dirty="0" smtClean="0"/>
              <a:t>Проведение наземных рекогносцировочных исследований по опорным профилям методом АМТЗ для </a:t>
            </a:r>
            <a:r>
              <a:rPr lang="ru-RU" sz="1400" dirty="0"/>
              <a:t>уточнение геологического строения отдельных структур и </a:t>
            </a:r>
            <a:r>
              <a:rPr lang="ru-RU" sz="1400" dirty="0" smtClean="0"/>
              <a:t>уточнения границ </a:t>
            </a:r>
            <a:r>
              <a:rPr lang="ru-RU" sz="1400" dirty="0"/>
              <a:t>перспективных </a:t>
            </a:r>
            <a:r>
              <a:rPr lang="ru-RU" sz="1400" dirty="0" smtClean="0"/>
              <a:t>участков, </a:t>
            </a:r>
          </a:p>
          <a:p>
            <a:pPr marL="171450" indent="-171450" algn="just">
              <a:buFont typeface="Wingdings" pitchFamily="2" charset="2"/>
              <a:buChar char="Ø"/>
            </a:pPr>
            <a:r>
              <a:rPr lang="ru-RU" sz="1400" dirty="0" smtClean="0"/>
              <a:t>Выполнение беспилотных </a:t>
            </a:r>
            <a:r>
              <a:rPr lang="ru-RU" sz="1400" dirty="0"/>
              <a:t>и наземных </a:t>
            </a:r>
            <a:r>
              <a:rPr lang="ru-RU" sz="1400" dirty="0" err="1"/>
              <a:t>заверочных</a:t>
            </a:r>
            <a:r>
              <a:rPr lang="ru-RU" sz="1400" dirty="0"/>
              <a:t> работ </a:t>
            </a:r>
            <a:r>
              <a:rPr lang="ru-RU" sz="1400" dirty="0" smtClean="0"/>
              <a:t>в пределах выделенных границ опорных участков для решения основных геологических задач</a:t>
            </a:r>
            <a:r>
              <a:rPr lang="en-US" sz="1400" dirty="0" smtClean="0"/>
              <a:t>:</a:t>
            </a:r>
          </a:p>
          <a:p>
            <a:pPr lvl="3"/>
            <a:r>
              <a:rPr lang="ru-RU" sz="1400" dirty="0"/>
              <a:t>- уточнение характера залегания и мощностей стратифицированных образований;</a:t>
            </a:r>
          </a:p>
          <a:p>
            <a:pPr lvl="3"/>
            <a:r>
              <a:rPr lang="ru-RU" sz="1400" dirty="0"/>
              <a:t>- уточнение тектонического строения участка;</a:t>
            </a:r>
          </a:p>
          <a:p>
            <a:pPr lvl="3"/>
            <a:r>
              <a:rPr lang="ru-RU" sz="1400" dirty="0"/>
              <a:t>- определение мощностей </a:t>
            </a:r>
            <a:r>
              <a:rPr lang="ru-RU" sz="1400" dirty="0" err="1"/>
              <a:t>кор</a:t>
            </a:r>
            <a:r>
              <a:rPr lang="ru-RU" sz="1400" dirty="0"/>
              <a:t> выветривания, </a:t>
            </a:r>
            <a:r>
              <a:rPr lang="ru-RU" sz="1400" dirty="0" err="1"/>
              <a:t>палеодолин</a:t>
            </a:r>
            <a:r>
              <a:rPr lang="ru-RU" sz="1400" dirty="0"/>
              <a:t>, рудоносных карстовых образований;</a:t>
            </a:r>
          </a:p>
          <a:p>
            <a:pPr lvl="3"/>
            <a:r>
              <a:rPr lang="ru-RU" sz="1400" dirty="0"/>
              <a:t>- выделение зон минерализации (зон разломов, </a:t>
            </a:r>
            <a:r>
              <a:rPr lang="ru-RU" sz="1400" dirty="0" err="1"/>
              <a:t>приконтактовых</a:t>
            </a:r>
            <a:r>
              <a:rPr lang="ru-RU" sz="1400" dirty="0"/>
              <a:t> изменений пород, </a:t>
            </a:r>
            <a:r>
              <a:rPr lang="ru-RU" sz="1400" dirty="0" err="1"/>
              <a:t>стритиформных</a:t>
            </a:r>
            <a:r>
              <a:rPr lang="ru-RU" sz="1400" dirty="0"/>
              <a:t> залежей)</a:t>
            </a:r>
          </a:p>
        </p:txBody>
      </p:sp>
    </p:spTree>
    <p:extLst>
      <p:ext uri="{BB962C8B-B14F-4D97-AF65-F5344CB8AC3E}">
        <p14:creationId xmlns:p14="http://schemas.microsoft.com/office/powerpoint/2010/main" val="26529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Особенности современного состояния геофизического обеспечения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Line 6">
            <a:extLst>
              <a:ext uri="{FF2B5EF4-FFF2-40B4-BE49-F238E27FC236}">
                <a16:creationId xmlns:a16="http://schemas.microsoft.com/office/drawing/2014/main" xmlns="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27" y="1833544"/>
            <a:ext cx="4373880" cy="397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109" y="1847626"/>
            <a:ext cx="3657600" cy="4427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6224" y="1145897"/>
            <a:ext cx="180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cap="all" dirty="0" smtClean="0"/>
              <a:t>Объемы работ</a:t>
            </a:r>
            <a:endParaRPr lang="ru-RU" b="1" cap="all" dirty="0"/>
          </a:p>
        </p:txBody>
      </p:sp>
      <p:sp>
        <p:nvSpPr>
          <p:cNvPr id="10" name="TextBox 9"/>
          <p:cNvSpPr txBox="1"/>
          <p:nvPr/>
        </p:nvSpPr>
        <p:spPr>
          <a:xfrm>
            <a:off x="7284647" y="1141046"/>
            <a:ext cx="2138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cap="all" dirty="0" smtClean="0"/>
              <a:t>Стоимость работ</a:t>
            </a:r>
            <a:endParaRPr lang="ru-RU" b="1" cap="all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01022" y="4245691"/>
            <a:ext cx="25690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Комплексная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аэрогеофизическая съемка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080493" y="4145542"/>
            <a:ext cx="25690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Комплексная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аэрогеофизическая съемка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066498" y="3222212"/>
            <a:ext cx="1955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Обобщение ретроспективных данных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51606" y="1510378"/>
            <a:ext cx="23922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наземные </a:t>
            </a:r>
            <a:r>
              <a:rPr lang="ru-RU" sz="1600" dirty="0" err="1" smtClean="0"/>
              <a:t>заверочные</a:t>
            </a:r>
            <a:r>
              <a:rPr lang="ru-RU" sz="1600" dirty="0" smtClean="0"/>
              <a:t> работы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616434" y="1826059"/>
            <a:ext cx="3574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обобщение ретроспективных данных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230515" y="1826059"/>
            <a:ext cx="29236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наземные </a:t>
            </a:r>
            <a:r>
              <a:rPr lang="ru-RU" sz="1600" dirty="0" err="1" smtClean="0"/>
              <a:t>заверочные</a:t>
            </a:r>
            <a:r>
              <a:rPr lang="ru-RU" sz="1600" dirty="0" smtClean="0"/>
              <a:t> работы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891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Особенности </a:t>
            </a: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современного </a:t>
            </a: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состояния геофизического обеспечения</a:t>
            </a:r>
            <a:endParaRPr lang="ru-RU" altLang="ru-RU" sz="2000" b="1" cap="all" dirty="0">
              <a:solidFill>
                <a:srgbClr val="232C82"/>
              </a:solidFill>
              <a:effectLst/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Line 6">
            <a:extLst>
              <a:ext uri="{FF2B5EF4-FFF2-40B4-BE49-F238E27FC236}">
                <a16:creationId xmlns:a16="http://schemas.microsoft.com/office/drawing/2014/main" xmlns="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" name="Picture 2" descr="Ris_Kuz1974_Shrey2007_100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r="4969" b="15057"/>
          <a:stretch/>
        </p:blipFill>
        <p:spPr bwMode="auto">
          <a:xfrm>
            <a:off x="1274492" y="1202975"/>
            <a:ext cx="9070987" cy="507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087" y="827314"/>
            <a:ext cx="5667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a typeface="Times New Roman" panose="02020603050405020304" pitchFamily="18" charset="0"/>
              </a:rPr>
              <a:t>Современная геофизическая съемка </a:t>
            </a:r>
            <a:r>
              <a:rPr lang="ru-RU" dirty="0">
                <a:ea typeface="Times New Roman" panose="02020603050405020304" pitchFamily="18" charset="0"/>
              </a:rPr>
              <a:t>масштаба 1:50 000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51153" y="833643"/>
            <a:ext cx="4576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a typeface="Times New Roman" panose="02020603050405020304" pitchFamily="18" charset="0"/>
              </a:rPr>
              <a:t>Ретроспективная съемка </a:t>
            </a:r>
            <a:r>
              <a:rPr lang="ru-RU" dirty="0">
                <a:ea typeface="Times New Roman" panose="02020603050405020304" pitchFamily="18" charset="0"/>
              </a:rPr>
              <a:t>масштаба 1:25 000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10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52" y="761800"/>
            <a:ext cx="4786884" cy="54041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468" y="825808"/>
            <a:ext cx="4727448" cy="5340096"/>
          </a:xfrm>
          <a:prstGeom prst="rect">
            <a:avLst/>
          </a:prstGeom>
        </p:spPr>
      </p:pic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Особенности </a:t>
            </a: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современного </a:t>
            </a: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состояния геофизического обеспечения</a:t>
            </a:r>
            <a:endParaRPr lang="ru-RU" altLang="ru-RU" sz="2000" b="1" cap="all" dirty="0">
              <a:solidFill>
                <a:srgbClr val="232C82"/>
              </a:solidFill>
              <a:effectLst/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Line 6">
            <a:extLst>
              <a:ext uri="{FF2B5EF4-FFF2-40B4-BE49-F238E27FC236}">
                <a16:creationId xmlns:a16="http://schemas.microsoft.com/office/drawing/2014/main" xmlns="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946297" y="799504"/>
            <a:ext cx="4529469" cy="36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>
              <a:defRPr/>
            </a:pPr>
            <a:r>
              <a:rPr lang="ru-RU" altLang="ru-RU" sz="1800" dirty="0" smtClean="0">
                <a:solidFill>
                  <a:schemeClr val="tx1"/>
                </a:solidFill>
                <a:effectLst/>
                <a:latin typeface="+mn-lt"/>
              </a:rPr>
              <a:t>Карта аномального магнитного поля</a:t>
            </a:r>
            <a:endParaRPr lang="ru-RU" altLang="ru-RU" sz="18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6709711" y="799504"/>
            <a:ext cx="4518269" cy="36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>
              <a:defRPr/>
            </a:pPr>
            <a:r>
              <a:rPr lang="ru-RU" altLang="ru-RU" sz="1800" dirty="0" smtClean="0">
                <a:solidFill>
                  <a:schemeClr val="tx1"/>
                </a:solidFill>
                <a:effectLst/>
                <a:latin typeface="+mn-lt"/>
              </a:rPr>
              <a:t>Геологическая карта «</a:t>
            </a:r>
            <a:r>
              <a:rPr lang="ru-RU" altLang="ru-RU" sz="1800" dirty="0" err="1" smtClean="0">
                <a:solidFill>
                  <a:schemeClr val="tx1"/>
                </a:solidFill>
                <a:effectLst/>
                <a:latin typeface="+mn-lt"/>
              </a:rPr>
              <a:t>несбивок</a:t>
            </a:r>
            <a:r>
              <a:rPr lang="ru-RU" altLang="ru-RU" sz="1800" dirty="0" smtClean="0">
                <a:solidFill>
                  <a:schemeClr val="tx1"/>
                </a:solidFill>
                <a:effectLst/>
                <a:latin typeface="+mn-lt"/>
              </a:rPr>
              <a:t>»</a:t>
            </a:r>
            <a:endParaRPr lang="ru-RU" altLang="ru-RU" sz="18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25505" y="6397459"/>
            <a:ext cx="506185" cy="1877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963965" y="6337459"/>
            <a:ext cx="3253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Геологические карты масштаба 1</a:t>
            </a:r>
            <a:r>
              <a:rPr lang="en-US" sz="1400" dirty="0" smtClean="0"/>
              <a:t>:50 000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9370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Особенности </a:t>
            </a: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современного </a:t>
            </a: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состояния геофизического обеспечения</a:t>
            </a:r>
            <a:endParaRPr lang="ru-RU" altLang="ru-RU" sz="2000" b="1" cap="all" dirty="0">
              <a:solidFill>
                <a:srgbClr val="232C82"/>
              </a:solidFill>
              <a:effectLst/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Line 6">
            <a:extLst>
              <a:ext uri="{FF2B5EF4-FFF2-40B4-BE49-F238E27FC236}">
                <a16:creationId xmlns:a16="http://schemas.microsoft.com/office/drawing/2014/main" xmlns="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65" y="1095153"/>
            <a:ext cx="1835001" cy="17118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>
              <a:defRPr/>
            </a:pPr>
            <a:r>
              <a:rPr lang="ru-RU" altLang="ru-RU" sz="1600" dirty="0" smtClean="0">
                <a:solidFill>
                  <a:schemeClr val="tx1"/>
                </a:solidFill>
                <a:effectLst/>
                <a:latin typeface="+mn-lt"/>
              </a:rPr>
              <a:t>Изученность листа </a:t>
            </a:r>
            <a:r>
              <a:rPr lang="en-US" altLang="ru-RU" sz="1600" dirty="0" smtClean="0">
                <a:solidFill>
                  <a:schemeClr val="tx1"/>
                </a:solidFill>
                <a:effectLst/>
                <a:latin typeface="+mn-lt"/>
              </a:rPr>
              <a:t>L-53-XXI (</a:t>
            </a:r>
            <a:r>
              <a:rPr lang="ru-RU" altLang="ru-RU" sz="1600" dirty="0" err="1" smtClean="0">
                <a:solidFill>
                  <a:schemeClr val="tx1"/>
                </a:solidFill>
                <a:effectLst/>
                <a:latin typeface="+mn-lt"/>
              </a:rPr>
              <a:t>Рощинская</a:t>
            </a:r>
            <a:r>
              <a:rPr lang="ru-RU" altLang="ru-RU" sz="1600" dirty="0" smtClean="0">
                <a:solidFill>
                  <a:schemeClr val="tx1"/>
                </a:solidFill>
                <a:effectLst/>
                <a:latin typeface="+mn-lt"/>
              </a:rPr>
              <a:t> пл.) геологическими съемками масштаба 1</a:t>
            </a:r>
            <a:r>
              <a:rPr lang="en-US" altLang="ru-RU" sz="1600" dirty="0" smtClean="0">
                <a:solidFill>
                  <a:schemeClr val="tx1"/>
                </a:solidFill>
                <a:effectLst/>
                <a:latin typeface="+mn-lt"/>
              </a:rPr>
              <a:t>:50 000</a:t>
            </a:r>
            <a:endParaRPr lang="ru-RU" altLang="ru-RU" sz="1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67" y="882335"/>
            <a:ext cx="3605574" cy="47877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81" y="882334"/>
            <a:ext cx="4823140" cy="53764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54642" y="5746979"/>
            <a:ext cx="3742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Обобщенный контур крупномасштабных геологических </a:t>
            </a:r>
            <a:r>
              <a:rPr lang="ru-RU" sz="1400" dirty="0"/>
              <a:t>и аэрогеофизических </a:t>
            </a:r>
            <a:r>
              <a:rPr lang="ru-RU" sz="1400" dirty="0" smtClean="0"/>
              <a:t>съемок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6938" y="5889631"/>
            <a:ext cx="534837" cy="2242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5525703" y="1127051"/>
            <a:ext cx="2140371" cy="16905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>
              <a:defRPr/>
            </a:pPr>
            <a:r>
              <a:rPr lang="ru-RU" altLang="ru-RU" sz="1600" dirty="0">
                <a:solidFill>
                  <a:schemeClr val="tx1"/>
                </a:solidFill>
                <a:effectLst/>
                <a:latin typeface="+mn-lt"/>
              </a:rPr>
              <a:t>Изученность листа </a:t>
            </a:r>
            <a:endParaRPr lang="ru-RU" altLang="ru-RU" sz="1600" dirty="0" smtClean="0">
              <a:solidFill>
                <a:schemeClr val="tx1"/>
              </a:solidFill>
              <a:effectLst/>
              <a:latin typeface="+mn-lt"/>
            </a:endParaRPr>
          </a:p>
          <a:p>
            <a:pPr algn="l">
              <a:defRPr/>
            </a:pPr>
            <a:r>
              <a:rPr lang="ru-RU" altLang="ru-RU" sz="1600" dirty="0" smtClean="0">
                <a:solidFill>
                  <a:schemeClr val="tx1"/>
                </a:solidFill>
                <a:effectLst/>
                <a:latin typeface="+mn-lt"/>
              </a:rPr>
              <a:t>L-53-XXI </a:t>
            </a:r>
          </a:p>
          <a:p>
            <a:pPr algn="l">
              <a:defRPr/>
            </a:pPr>
            <a:r>
              <a:rPr lang="ru-RU" altLang="ru-RU" sz="1600" dirty="0" smtClean="0">
                <a:solidFill>
                  <a:schemeClr val="tx1"/>
                </a:solidFill>
                <a:effectLst/>
                <a:latin typeface="+mn-lt"/>
              </a:rPr>
              <a:t>(</a:t>
            </a:r>
            <a:r>
              <a:rPr lang="ru-RU" altLang="ru-RU" sz="1600" dirty="0" err="1">
                <a:solidFill>
                  <a:schemeClr val="tx1"/>
                </a:solidFill>
                <a:effectLst/>
                <a:latin typeface="+mn-lt"/>
              </a:rPr>
              <a:t>Рощинская</a:t>
            </a:r>
            <a:r>
              <a:rPr lang="ru-RU" altLang="ru-RU" sz="1600" dirty="0">
                <a:solidFill>
                  <a:schemeClr val="tx1"/>
                </a:solidFill>
                <a:effectLst/>
                <a:latin typeface="+mn-lt"/>
              </a:rPr>
              <a:t> пл.) </a:t>
            </a:r>
            <a:r>
              <a:rPr lang="ru-RU" altLang="ru-RU" sz="1600" dirty="0" smtClean="0">
                <a:solidFill>
                  <a:schemeClr val="tx1"/>
                </a:solidFill>
                <a:effectLst/>
                <a:latin typeface="+mn-lt"/>
              </a:rPr>
              <a:t>аэрогеофизическими съемками масштабов 1:50 000 – 1</a:t>
            </a:r>
            <a:r>
              <a:rPr lang="en-US" altLang="ru-RU" sz="1600" dirty="0" smtClean="0">
                <a:solidFill>
                  <a:schemeClr val="tx1"/>
                </a:solidFill>
                <a:effectLst/>
                <a:latin typeface="+mn-lt"/>
              </a:rPr>
              <a:t>:10 000</a:t>
            </a:r>
            <a:endParaRPr lang="ru-RU" altLang="ru-RU" sz="1600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084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9"/>
          <a:stretch/>
        </p:blipFill>
        <p:spPr>
          <a:xfrm>
            <a:off x="1066594" y="1112667"/>
            <a:ext cx="10001899" cy="5139278"/>
          </a:xfrm>
          <a:prstGeom prst="rect">
            <a:avLst/>
          </a:prstGeom>
        </p:spPr>
      </p:pic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Особенности </a:t>
            </a: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современного </a:t>
            </a: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состояния геофизического обеспечения</a:t>
            </a:r>
            <a:endParaRPr lang="ru-RU" altLang="ru-RU" sz="2000" b="1" cap="all" dirty="0">
              <a:solidFill>
                <a:srgbClr val="232C82"/>
              </a:solidFill>
              <a:effectLst/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19" name="Line 6">
            <a:extLst>
              <a:ext uri="{FF2B5EF4-FFF2-40B4-BE49-F238E27FC236}">
                <a16:creationId xmlns:a16="http://schemas.microsoft.com/office/drawing/2014/main" xmlns="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252409" y="717596"/>
            <a:ext cx="5679261" cy="50895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1400" dirty="0" smtClean="0">
                <a:solidFill>
                  <a:schemeClr val="tx1"/>
                </a:solidFill>
                <a:effectLst/>
                <a:latin typeface="+mn-lt"/>
              </a:rPr>
              <a:t>Аэрогеофизическая съемка М1</a:t>
            </a:r>
            <a:r>
              <a:rPr lang="en-US" altLang="ru-RU" sz="1400" dirty="0" smtClean="0">
                <a:solidFill>
                  <a:schemeClr val="tx1"/>
                </a:solidFill>
                <a:effectLst/>
                <a:latin typeface="+mn-lt"/>
              </a:rPr>
              <a:t>:50 000</a:t>
            </a:r>
            <a:r>
              <a:rPr lang="ru-RU" altLang="ru-RU" sz="1400" dirty="0" smtClean="0">
                <a:solidFill>
                  <a:schemeClr val="tx1"/>
                </a:solidFill>
                <a:effectLst/>
                <a:latin typeface="+mn-lt"/>
              </a:rPr>
              <a:t>, 1981 г., феррозондовый магнитометр АММ-13, погрешность ±12,0 </a:t>
            </a:r>
            <a:r>
              <a:rPr lang="ru-RU" altLang="ru-RU" sz="1400" dirty="0" err="1" smtClean="0">
                <a:solidFill>
                  <a:schemeClr val="tx1"/>
                </a:solidFill>
                <a:effectLst/>
                <a:latin typeface="+mn-lt"/>
              </a:rPr>
              <a:t>нТл</a:t>
            </a:r>
            <a:r>
              <a:rPr lang="ru-RU" altLang="ru-RU" sz="1400" dirty="0" smtClean="0"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ru-RU" altLang="ru-RU" sz="14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6061066" y="695845"/>
            <a:ext cx="5679261" cy="50895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1400" dirty="0">
                <a:solidFill>
                  <a:schemeClr val="tx1"/>
                </a:solidFill>
                <a:effectLst/>
                <a:latin typeface="+mj-lt"/>
              </a:rPr>
              <a:t>Аэрогеофизическая съемка М1</a:t>
            </a:r>
            <a:r>
              <a:rPr lang="en-US" altLang="ru-RU" sz="1400" dirty="0">
                <a:solidFill>
                  <a:schemeClr val="tx1"/>
                </a:solidFill>
                <a:effectLst/>
                <a:latin typeface="+mj-lt"/>
              </a:rPr>
              <a:t>:50 000</a:t>
            </a:r>
            <a:r>
              <a:rPr lang="ru-RU" altLang="ru-RU" sz="1400" dirty="0" smtClean="0">
                <a:solidFill>
                  <a:schemeClr val="tx1"/>
                </a:solidFill>
                <a:effectLst/>
                <a:latin typeface="+mj-lt"/>
              </a:rPr>
              <a:t>, 202</a:t>
            </a:r>
            <a:r>
              <a:rPr lang="en-US" altLang="ru-RU" sz="1400" dirty="0" smtClean="0">
                <a:solidFill>
                  <a:schemeClr val="tx1"/>
                </a:solidFill>
                <a:effectLst/>
                <a:latin typeface="+mj-lt"/>
              </a:rPr>
              <a:t>1</a:t>
            </a:r>
            <a:r>
              <a:rPr lang="ru-RU" altLang="ru-RU" sz="1400" dirty="0" smtClean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ru-RU" altLang="ru-RU" sz="1400" dirty="0" err="1" smtClean="0">
                <a:solidFill>
                  <a:schemeClr val="tx1"/>
                </a:solidFill>
                <a:effectLst/>
                <a:latin typeface="+mj-lt"/>
              </a:rPr>
              <a:t>г.,квантовый</a:t>
            </a:r>
            <a:r>
              <a:rPr lang="ru-RU" altLang="ru-RU" sz="1400" dirty="0" smtClean="0">
                <a:solidFill>
                  <a:schemeClr val="tx1"/>
                </a:solidFill>
                <a:effectLst/>
                <a:latin typeface="+mj-lt"/>
              </a:rPr>
              <a:t> магнитометр Аэромастер-100, погрешность ±1,42 </a:t>
            </a:r>
            <a:r>
              <a:rPr lang="ru-RU" altLang="ru-RU" sz="1400" dirty="0" err="1" smtClean="0">
                <a:solidFill>
                  <a:schemeClr val="tx1"/>
                </a:solidFill>
                <a:effectLst/>
                <a:latin typeface="+mj-lt"/>
              </a:rPr>
              <a:t>нТл</a:t>
            </a:r>
            <a:r>
              <a:rPr lang="ru-RU" altLang="ru-RU" sz="1400" dirty="0" smtClean="0">
                <a:solidFill>
                  <a:schemeClr val="tx1"/>
                </a:solidFill>
                <a:effectLst/>
                <a:latin typeface="+mj-lt"/>
              </a:rPr>
              <a:t>.</a:t>
            </a:r>
            <a:endParaRPr lang="ru-RU" altLang="ru-RU" sz="1400" dirty="0"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353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-2178"/>
            <a:ext cx="12193572" cy="6980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Особенности </a:t>
            </a:r>
            <a:r>
              <a:rPr lang="ru-RU" altLang="ru-RU" sz="2000" b="1" cap="all" dirty="0">
                <a:solidFill>
                  <a:srgbClr val="232C82"/>
                </a:solidFill>
                <a:effectLst/>
                <a:latin typeface="+mn-lt"/>
              </a:rPr>
              <a:t>современного </a:t>
            </a:r>
            <a:r>
              <a:rPr lang="ru-RU" altLang="ru-RU" sz="2000" b="1" cap="all" dirty="0" smtClean="0">
                <a:solidFill>
                  <a:srgbClr val="232C82"/>
                </a:solidFill>
                <a:effectLst/>
                <a:latin typeface="+mn-lt"/>
              </a:rPr>
              <a:t>состояния геофизического обеспечения</a:t>
            </a:r>
            <a:endParaRPr lang="ru-RU" altLang="ru-RU" sz="2000" b="1" cap="all" dirty="0">
              <a:solidFill>
                <a:srgbClr val="232C82"/>
              </a:solidFill>
              <a:effectLst/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11603038" y="9980613"/>
            <a:ext cx="3638550" cy="0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pic>
        <p:nvPicPr>
          <p:cNvPr id="9" name="Picture 2" descr="P:\ПапкаОбмена\Атаков А.И\от_Асламова\Изуч\AG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1" t="15208" r="19524" b="50399"/>
          <a:stretch/>
        </p:blipFill>
        <p:spPr bwMode="auto">
          <a:xfrm>
            <a:off x="280184" y="2602099"/>
            <a:ext cx="4774018" cy="367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VSEGEI\Russia_1_river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22695" r="60380" b="59075"/>
          <a:stretch/>
        </p:blipFill>
        <p:spPr bwMode="auto">
          <a:xfrm>
            <a:off x="162435" y="692696"/>
            <a:ext cx="2158071" cy="174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940697" y="1129185"/>
            <a:ext cx="246927" cy="24733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320506" y="883519"/>
            <a:ext cx="97352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Q-36-XXXIII, XXXIV (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Лехтинская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площадь, частично, в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обьеме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dirty="0" smtClean="0">
                <a:latin typeface="Times New Roman" pitchFamily="18" charset="0"/>
                <a:cs typeface="Times New Roman" pitchFamily="18" charset="0"/>
              </a:rPr>
              <a:t>3 950</a:t>
            </a:r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ru-RU" sz="14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аэрогеофизическая съемка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(аэромагнитная и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аэрогамма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-спектрометрическая) масштаба 1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:50 000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детализацией 1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000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83965" y="1673825"/>
            <a:ext cx="9676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планируемых аэрогеофизических исследований, в том числе, охватывает слабо изученную южную часть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Шомбозерско-Лехтинского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золото-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серноколчеданного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молибденового рудного района.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20923" y="2929009"/>
            <a:ext cx="6834829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пределах площади выявлено проявление меди, пункты минерализации, литохимические и шлиховые ореола золота. В геологическом строении участка учувствуют фрагменты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лопийских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зеленокаменных поясов, узкая линейная нижнепротерозойская структура и породы архейского основания. </a:t>
            </a:r>
            <a:endParaRPr lang="ru-RU" sz="1400" kern="0" dirty="0" smtClean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целях более углубленной оценки южной части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Шомбозерско-Лехтинского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золото-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серноколчеданного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молибденового рудного района планируемую аэрогеофизическую съемку здесь необходимо выполнить в масштабе 1:25 000 (площадь участка около 1500 км</a:t>
            </a:r>
            <a:r>
              <a:rPr lang="ru-RU" sz="1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400" kern="0" dirty="0">
              <a:solidFill>
                <a:srgbClr val="151E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3203848" y="4605908"/>
            <a:ext cx="1944216" cy="1199356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-296693" y="4437114"/>
            <a:ext cx="2179486" cy="1015663"/>
          </a:xfrm>
          <a:prstGeom prst="rect">
            <a:avLst/>
          </a:prstGeom>
          <a:solidFill>
            <a:srgbClr val="FFFFFF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Комплексная аэрогеофизическая </a:t>
            </a:r>
          </a:p>
          <a:p>
            <a:pPr algn="ctr"/>
            <a:r>
              <a:rPr lang="ru-RU" sz="1200" b="1" dirty="0" smtClean="0"/>
              <a:t>(аэромагнитная, </a:t>
            </a:r>
            <a:r>
              <a:rPr lang="ru-RU" sz="1200" b="1" dirty="0" err="1" smtClean="0"/>
              <a:t>аэрогамма</a:t>
            </a:r>
            <a:r>
              <a:rPr lang="ru-RU" sz="1200" b="1" dirty="0" smtClean="0"/>
              <a:t>-спектрометрическая) </a:t>
            </a:r>
          </a:p>
          <a:p>
            <a:pPr algn="ctr"/>
            <a:r>
              <a:rPr lang="ru-RU" sz="1200" b="1" dirty="0" smtClean="0"/>
              <a:t>съемка, М1</a:t>
            </a:r>
            <a:r>
              <a:rPr lang="en-US" sz="1200" b="1" dirty="0" smtClean="0"/>
              <a:t>:25 000, </a:t>
            </a:r>
            <a:r>
              <a:rPr lang="ru-RU" sz="1200" b="1" dirty="0" smtClean="0"/>
              <a:t>1986-1990 </a:t>
            </a:r>
            <a:endParaRPr lang="ru-RU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21608" y="4098077"/>
            <a:ext cx="2179486" cy="1015663"/>
          </a:xfrm>
          <a:prstGeom prst="rect">
            <a:avLst/>
          </a:prstGeom>
          <a:solidFill>
            <a:srgbClr val="FFFFFF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Комплексная аэрогеофизическая </a:t>
            </a:r>
          </a:p>
          <a:p>
            <a:pPr algn="ctr"/>
            <a:r>
              <a:rPr lang="ru-RU" sz="1200" b="1" dirty="0" smtClean="0"/>
              <a:t>(аэромагнитная, </a:t>
            </a:r>
            <a:r>
              <a:rPr lang="ru-RU" sz="1200" b="1" dirty="0" err="1" smtClean="0"/>
              <a:t>аэрогамма</a:t>
            </a:r>
            <a:r>
              <a:rPr lang="ru-RU" sz="1200" b="1" dirty="0" smtClean="0"/>
              <a:t>-спектрометрическая) </a:t>
            </a:r>
          </a:p>
          <a:p>
            <a:pPr algn="ctr"/>
            <a:r>
              <a:rPr lang="ru-RU" sz="1200" b="1" dirty="0" smtClean="0"/>
              <a:t>съемка, М1</a:t>
            </a:r>
            <a:r>
              <a:rPr lang="en-US" sz="1200" b="1" dirty="0" smtClean="0"/>
              <a:t>:25 000, </a:t>
            </a:r>
            <a:r>
              <a:rPr lang="ru-RU" sz="1200" b="1" dirty="0" smtClean="0"/>
              <a:t>1983-1984 </a:t>
            </a:r>
            <a:endParaRPr lang="ru-RU" sz="1200" b="1" dirty="0"/>
          </a:p>
        </p:txBody>
      </p:sp>
      <p:sp>
        <p:nvSpPr>
          <p:cNvPr id="24" name="Полилиния 23"/>
          <p:cNvSpPr/>
          <p:nvPr/>
        </p:nvSpPr>
        <p:spPr>
          <a:xfrm>
            <a:off x="329609" y="2668772"/>
            <a:ext cx="4657061" cy="3561907"/>
          </a:xfrm>
          <a:custGeom>
            <a:avLst/>
            <a:gdLst>
              <a:gd name="connsiteX0" fmla="*/ 0 w 4657061"/>
              <a:gd name="connsiteY0" fmla="*/ 871870 h 3561907"/>
              <a:gd name="connsiteX1" fmla="*/ 21265 w 4657061"/>
              <a:gd name="connsiteY1" fmla="*/ 0 h 3561907"/>
              <a:gd name="connsiteX2" fmla="*/ 2020186 w 4657061"/>
              <a:gd name="connsiteY2" fmla="*/ 0 h 3561907"/>
              <a:gd name="connsiteX3" fmla="*/ 2062717 w 4657061"/>
              <a:gd name="connsiteY3" fmla="*/ 2541181 h 3561907"/>
              <a:gd name="connsiteX4" fmla="*/ 4646428 w 4657061"/>
              <a:gd name="connsiteY4" fmla="*/ 2573079 h 3561907"/>
              <a:gd name="connsiteX5" fmla="*/ 4657061 w 4657061"/>
              <a:gd name="connsiteY5" fmla="*/ 3561907 h 3561907"/>
              <a:gd name="connsiteX6" fmla="*/ 1041991 w 4657061"/>
              <a:gd name="connsiteY6" fmla="*/ 3530009 h 3561907"/>
              <a:gd name="connsiteX7" fmla="*/ 1063256 w 4657061"/>
              <a:gd name="connsiteY7" fmla="*/ 903768 h 3561907"/>
              <a:gd name="connsiteX8" fmla="*/ 0 w 4657061"/>
              <a:gd name="connsiteY8" fmla="*/ 871870 h 3561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7061" h="3561907">
                <a:moveTo>
                  <a:pt x="0" y="871870"/>
                </a:moveTo>
                <a:lnTo>
                  <a:pt x="21265" y="0"/>
                </a:lnTo>
                <a:lnTo>
                  <a:pt x="2020186" y="0"/>
                </a:lnTo>
                <a:lnTo>
                  <a:pt x="2062717" y="2541181"/>
                </a:lnTo>
                <a:lnTo>
                  <a:pt x="4646428" y="2573079"/>
                </a:lnTo>
                <a:lnTo>
                  <a:pt x="4657061" y="3561907"/>
                </a:lnTo>
                <a:lnTo>
                  <a:pt x="1041991" y="3530009"/>
                </a:lnTo>
                <a:lnTo>
                  <a:pt x="1063256" y="903768"/>
                </a:lnTo>
                <a:lnTo>
                  <a:pt x="0" y="871870"/>
                </a:lnTo>
                <a:close/>
              </a:path>
            </a:pathLst>
          </a:custGeom>
          <a:solidFill>
            <a:srgbClr val="5B9BD5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1360967" y="5209953"/>
            <a:ext cx="3636335" cy="1020726"/>
          </a:xfrm>
          <a:custGeom>
            <a:avLst/>
            <a:gdLst>
              <a:gd name="connsiteX0" fmla="*/ 3615070 w 3636335"/>
              <a:gd name="connsiteY0" fmla="*/ 21266 h 1020726"/>
              <a:gd name="connsiteX1" fmla="*/ 0 w 3636335"/>
              <a:gd name="connsiteY1" fmla="*/ 0 h 1020726"/>
              <a:gd name="connsiteX2" fmla="*/ 10633 w 3636335"/>
              <a:gd name="connsiteY2" fmla="*/ 1020726 h 1020726"/>
              <a:gd name="connsiteX3" fmla="*/ 3636335 w 3636335"/>
              <a:gd name="connsiteY3" fmla="*/ 1020726 h 102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6335" h="1020726">
                <a:moveTo>
                  <a:pt x="3615070" y="21266"/>
                </a:moveTo>
                <a:lnTo>
                  <a:pt x="0" y="0"/>
                </a:lnTo>
                <a:lnTo>
                  <a:pt x="10633" y="1020726"/>
                </a:lnTo>
                <a:lnTo>
                  <a:pt x="3636335" y="1020726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3" descr="P:\ПапкаОбмена\Атаков А.И\от_Асламова\Изуч\AG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66595" r="15525" b="8849"/>
          <a:stretch/>
        </p:blipFill>
        <p:spPr bwMode="auto">
          <a:xfrm>
            <a:off x="5220923" y="5034468"/>
            <a:ext cx="3710217" cy="17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ine 6">
            <a:extLst>
              <a:ext uri="{FF2B5EF4-FFF2-40B4-BE49-F238E27FC236}">
                <a16:creationId xmlns:a16="http://schemas.microsoft.com/office/drawing/2014/main" xmlns="" id="{B65A904E-DA71-4723-9427-B4CDB3AA2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" y="695845"/>
            <a:ext cx="12193507" cy="0"/>
          </a:xfrm>
          <a:prstGeom prst="line">
            <a:avLst/>
          </a:prstGeom>
          <a:noFill/>
          <a:ln w="57150" cmpd="thinThick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75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ad7e9e8-aee4-4293-900d-1b39f43043aa">3JWRRTHZRK3P-168445580-391</_dlc_DocId>
    <_dlc_DocIdUrl xmlns="ead7e9e8-aee4-4293-900d-1b39f43043aa">
      <Url>https://portal.vsegei.ru/CorporateDocuments/_layouts/15/DocIdRedir.aspx?ID=3JWRRTHZRK3P-168445580-391</Url>
      <Description>3JWRRTHZRK3P-168445580-391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0BEE0E39A853E4BA642C3B5416E94CC" ma:contentTypeVersion="2" ma:contentTypeDescription="Создание документа." ma:contentTypeScope="" ma:versionID="3d27226b0d9dac215d71d9a25c5ec1e7">
  <xsd:schema xmlns:xsd="http://www.w3.org/2001/XMLSchema" xmlns:xs="http://www.w3.org/2001/XMLSchema" xmlns:p="http://schemas.microsoft.com/office/2006/metadata/properties" xmlns:ns2="ead7e9e8-aee4-4293-900d-1b39f43043aa" xmlns:ns3="ca45e052-4e83-484d-aa78-7f3cd8cb8308" targetNamespace="http://schemas.microsoft.com/office/2006/metadata/properties" ma:root="true" ma:fieldsID="6b3596a0f54fc339659a7b0a3fe6346d" ns2:_="" ns3:_="">
    <xsd:import namespace="ead7e9e8-aee4-4293-900d-1b39f43043aa"/>
    <xsd:import namespace="ca45e052-4e83-484d-aa78-7f3cd8cb830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7e9e8-aee4-4293-900d-1b39f43043a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5e052-4e83-484d-aa78-7f3cd8cb830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BEA943-5128-42CB-9A83-522E14AD08F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ca45e052-4e83-484d-aa78-7f3cd8cb8308"/>
    <ds:schemaRef ds:uri="ead7e9e8-aee4-4293-900d-1b39f43043aa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13F75A2-4F91-4AC2-84C6-73EF9DF026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d7e9e8-aee4-4293-900d-1b39f43043aa"/>
    <ds:schemaRef ds:uri="ca45e052-4e83-484d-aa78-7f3cd8cb83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F23026-B935-45AD-970B-F23ECB40AA7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B85CCDB-33B0-48ED-BE3B-2F91991D38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8754</TotalTime>
  <Words>2304</Words>
  <Application>Microsoft Office PowerPoint</Application>
  <PresentationFormat>Произвольный</PresentationFormat>
  <Paragraphs>300</Paragraphs>
  <Slides>18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на русском</dc:title>
  <dc:creator>Остроумова Ирина Алексеевна</dc:creator>
  <cp:lastModifiedBy>Атаков Алексей Игоревич</cp:lastModifiedBy>
  <cp:revision>245</cp:revision>
  <cp:lastPrinted>2018-02-01T08:07:10Z</cp:lastPrinted>
  <dcterms:created xsi:type="dcterms:W3CDTF">2018-01-22T07:17:49Z</dcterms:created>
  <dcterms:modified xsi:type="dcterms:W3CDTF">2022-04-20T07:31:17Z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0x010100B0BEE0E39A853E4BA642C3B5416E94CC</vt:lpwstr>
  </property>
  <property fmtid="{D5CDD505-2E9C-101B-9397-08002B2CF9AE}" pid="3" name="_dlc_DocIdItemGuid">
    <vt:lpwstr>71532b1c-270f-45a5-937e-4d6364bae161</vt:lpwstr>
  </property>
</Properties>
</file>