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8" r:id="rId2"/>
    <p:sldId id="273" r:id="rId3"/>
    <p:sldId id="285" r:id="rId4"/>
    <p:sldId id="307" r:id="rId5"/>
    <p:sldId id="309" r:id="rId6"/>
    <p:sldId id="308" r:id="rId7"/>
    <p:sldId id="323" r:id="rId8"/>
    <p:sldId id="326" r:id="rId9"/>
    <p:sldId id="306" r:id="rId10"/>
    <p:sldId id="324" r:id="rId11"/>
    <p:sldId id="325" r:id="rId12"/>
    <p:sldId id="316" r:id="rId13"/>
    <p:sldId id="317" r:id="rId14"/>
    <p:sldId id="318" r:id="rId15"/>
    <p:sldId id="315" r:id="rId16"/>
    <p:sldId id="319" r:id="rId17"/>
    <p:sldId id="322" r:id="rId18"/>
    <p:sldId id="321" r:id="rId19"/>
    <p:sldId id="320" r:id="rId20"/>
    <p:sldId id="327" r:id="rId21"/>
    <p:sldId id="328" r:id="rId22"/>
    <p:sldId id="278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463" autoAdjust="0"/>
    <p:restoredTop sz="95632" autoAdjust="0"/>
  </p:normalViewPr>
  <p:slideViewPr>
    <p:cSldViewPr>
      <p:cViewPr varScale="1">
        <p:scale>
          <a:sx n="116" d="100"/>
          <a:sy n="116" d="100"/>
        </p:scale>
        <p:origin x="-1494" y="-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D:\&#1044;&#1086;&#1082;&#1091;&#1084;&#1077;&#1085;&#1090;&#1099;\&#1055;&#1088;&#1077;&#1079;&#1077;&#1085;&#1090;&#1072;&#1094;&#1080;&#1080;\&#1042;&#1040;\&#1053;&#1058;&#1057;_&#1056;&#1086;&#1089;&#1085;&#1077;&#1076;&#1088;&#1072;\2022\&#1050;&#1072;&#1088;&#1090;&#1086;&#1075;&#1088;&#1072;&#1084;&#1084;&#1099;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/>
      <c:doughnutChart>
        <c:varyColors val="1"/>
        <c:ser>
          <c:idx val="0"/>
          <c:order val="0"/>
          <c:dPt>
            <c:idx val="0"/>
            <c:spPr>
              <a:solidFill>
                <a:srgbClr val="B3D4ED"/>
              </a:solidFill>
            </c:spPr>
          </c:dPt>
          <c:dPt>
            <c:idx val="1"/>
            <c:spPr>
              <a:solidFill>
                <a:srgbClr val="D9EBF7"/>
              </a:solidFill>
            </c:spPr>
          </c:dPt>
          <c:dPt>
            <c:idx val="2"/>
            <c:spPr>
              <a:solidFill>
                <a:srgbClr val="B0FB37"/>
              </a:solidFill>
            </c:spPr>
          </c:dPt>
          <c:dLbls>
            <c:dLbl>
              <c:idx val="0"/>
              <c:spPr/>
              <c:txPr>
                <a:bodyPr/>
                <a:lstStyle/>
                <a:p>
                  <a:pPr>
                    <a:defRPr b="1"/>
                  </a:pPr>
                  <a:endParaRPr lang="ru-RU"/>
                </a:p>
              </c:txPr>
            </c:dLbl>
            <c:dLbl>
              <c:idx val="1"/>
              <c:spPr/>
              <c:txPr>
                <a:bodyPr/>
                <a:lstStyle/>
                <a:p>
                  <a:pPr>
                    <a:defRPr b="1"/>
                  </a:pPr>
                  <a:endParaRPr lang="ru-RU"/>
                </a:p>
              </c:txPr>
            </c:dLbl>
            <c:dLbl>
              <c:idx val="2"/>
              <c:spPr/>
              <c:txPr>
                <a:bodyPr/>
                <a:lstStyle/>
                <a:p>
                  <a:pPr>
                    <a:defRPr b="1"/>
                  </a:pPr>
                  <a:endParaRPr lang="ru-RU"/>
                </a:p>
              </c:txPr>
            </c:dLbl>
            <c:showVal val="1"/>
            <c:showLeaderLines val="1"/>
          </c:dLbls>
          <c:val>
            <c:numRef>
              <c:f>Лист1!$C$2:$C$5</c:f>
              <c:numCache>
                <c:formatCode>General</c:formatCode>
                <c:ptCount val="4"/>
                <c:pt idx="0">
                  <c:v>59</c:v>
                </c:pt>
                <c:pt idx="1">
                  <c:v>95</c:v>
                </c:pt>
                <c:pt idx="2">
                  <c:v>6</c:v>
                </c:pt>
              </c:numCache>
            </c:numRef>
          </c:val>
        </c:ser>
        <c:firstSliceAng val="60"/>
        <c:holeSize val="68"/>
      </c:doughnutChart>
    </c:plotArea>
    <c:plotVisOnly val="1"/>
  </c:chart>
  <c:externalData r:id="rId1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A70014-0892-43E0-BC0C-7353E101F207}" type="datetimeFigureOut">
              <a:rPr lang="ru-RU" smtClean="0"/>
              <a:pPr/>
              <a:t>18.04.2022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8CE634-9772-4418-970B-7F1121590BD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AC8CA-B8E5-4BAE-8CD2-C705EFE2B4CF}" type="datetimeFigureOut">
              <a:rPr lang="ru-RU" smtClean="0"/>
              <a:pPr/>
              <a:t>18.04.2022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425B0-E771-43C4-AFC5-E2D452EEAF8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AC8CA-B8E5-4BAE-8CD2-C705EFE2B4CF}" type="datetimeFigureOut">
              <a:rPr lang="ru-RU" smtClean="0"/>
              <a:pPr/>
              <a:t>18.04.2022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425B0-E771-43C4-AFC5-E2D452EEAF8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AC8CA-B8E5-4BAE-8CD2-C705EFE2B4CF}" type="datetimeFigureOut">
              <a:rPr lang="ru-RU" smtClean="0"/>
              <a:pPr/>
              <a:t>18.04.2022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425B0-E771-43C4-AFC5-E2D452EEAF8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AC8CA-B8E5-4BAE-8CD2-C705EFE2B4CF}" type="datetimeFigureOut">
              <a:rPr lang="ru-RU" smtClean="0"/>
              <a:pPr/>
              <a:t>18.04.2022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425B0-E771-43C4-AFC5-E2D452EEAF8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AC8CA-B8E5-4BAE-8CD2-C705EFE2B4CF}" type="datetimeFigureOut">
              <a:rPr lang="ru-RU" smtClean="0"/>
              <a:pPr/>
              <a:t>18.04.2022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425B0-E771-43C4-AFC5-E2D452EEAF8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AC8CA-B8E5-4BAE-8CD2-C705EFE2B4CF}" type="datetimeFigureOut">
              <a:rPr lang="ru-RU" smtClean="0"/>
              <a:pPr/>
              <a:t>18.04.2022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425B0-E771-43C4-AFC5-E2D452EEAF8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AC8CA-B8E5-4BAE-8CD2-C705EFE2B4CF}" type="datetimeFigureOut">
              <a:rPr lang="ru-RU" smtClean="0"/>
              <a:pPr/>
              <a:t>18.04.2022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425B0-E771-43C4-AFC5-E2D452EEAF8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AC8CA-B8E5-4BAE-8CD2-C705EFE2B4CF}" type="datetimeFigureOut">
              <a:rPr lang="ru-RU" smtClean="0"/>
              <a:pPr/>
              <a:t>18.04.2022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425B0-E771-43C4-AFC5-E2D452EEAF8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AC8CA-B8E5-4BAE-8CD2-C705EFE2B4CF}" type="datetimeFigureOut">
              <a:rPr lang="ru-RU" smtClean="0"/>
              <a:pPr/>
              <a:t>18.04.2022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425B0-E771-43C4-AFC5-E2D452EEAF8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AC8CA-B8E5-4BAE-8CD2-C705EFE2B4CF}" type="datetimeFigureOut">
              <a:rPr lang="ru-RU" smtClean="0"/>
              <a:pPr/>
              <a:t>18.04.2022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425B0-E771-43C4-AFC5-E2D452EEAF8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AC8CA-B8E5-4BAE-8CD2-C705EFE2B4CF}" type="datetimeFigureOut">
              <a:rPr lang="ru-RU" smtClean="0"/>
              <a:pPr/>
              <a:t>18.04.2022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425B0-E771-43C4-AFC5-E2D452EEAF8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3AC8CA-B8E5-4BAE-8CD2-C705EFE2B4CF}" type="datetimeFigureOut">
              <a:rPr lang="ru-RU" smtClean="0"/>
              <a:pPr/>
              <a:t>18.04.2022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C425B0-E771-43C4-AFC5-E2D452EEAF8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em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00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1556792"/>
            <a:ext cx="9144000" cy="16773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cap="all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СОСТОЯНИЕ и проблемы составления ГХО-1000 и Гхо-200</a:t>
            </a:r>
            <a:endParaRPr lang="ru-RU" sz="32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lnSpc>
                <a:spcPct val="130000"/>
              </a:lnSpc>
            </a:pPr>
            <a:endParaRPr lang="en-US" sz="3000" b="1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03648" y="4437112"/>
            <a:ext cx="66967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err="1" smtClean="0">
                <a:solidFill>
                  <a:schemeClr val="tx2"/>
                </a:solidFill>
              </a:rPr>
              <a:t>Килипко</a:t>
            </a:r>
            <a:r>
              <a:rPr lang="ru-RU" sz="2000" b="1" dirty="0" smtClean="0">
                <a:solidFill>
                  <a:schemeClr val="tx2"/>
                </a:solidFill>
              </a:rPr>
              <a:t> В.А., Спиридонов И.Г., </a:t>
            </a:r>
            <a:r>
              <a:rPr lang="ru-RU" sz="2000" b="1" dirty="0" err="1" smtClean="0">
                <a:solidFill>
                  <a:schemeClr val="tx2"/>
                </a:solidFill>
              </a:rPr>
              <a:t>Криночкин</a:t>
            </a:r>
            <a:r>
              <a:rPr lang="ru-RU" sz="2000" b="1" dirty="0" smtClean="0">
                <a:solidFill>
                  <a:schemeClr val="tx2"/>
                </a:solidFill>
              </a:rPr>
              <a:t> Л.А., </a:t>
            </a:r>
            <a:endParaRPr lang="ru-RU" sz="2000" dirty="0" smtClean="0">
              <a:solidFill>
                <a:schemeClr val="tx2"/>
              </a:solidFill>
            </a:endParaRPr>
          </a:p>
          <a:p>
            <a:pPr algn="ctr"/>
            <a:r>
              <a:rPr lang="ru-RU" sz="2000" b="1" dirty="0" smtClean="0">
                <a:solidFill>
                  <a:schemeClr val="tx2"/>
                </a:solidFill>
              </a:rPr>
              <a:t>Трофимов А.П., </a:t>
            </a:r>
            <a:r>
              <a:rPr lang="ru-RU" sz="2000" b="1" dirty="0" err="1" smtClean="0">
                <a:solidFill>
                  <a:schemeClr val="tx2"/>
                </a:solidFill>
              </a:rPr>
              <a:t>Шаройко</a:t>
            </a:r>
            <a:r>
              <a:rPr lang="ru-RU" sz="2000" b="1" dirty="0" smtClean="0">
                <a:solidFill>
                  <a:schemeClr val="tx2"/>
                </a:solidFill>
              </a:rPr>
              <a:t> Ю.А. </a:t>
            </a:r>
            <a:endParaRPr lang="ru-RU" sz="2000" dirty="0">
              <a:solidFill>
                <a:schemeClr val="tx2"/>
              </a:solidFill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93901" y="0"/>
            <a:ext cx="1250099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969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152128" cy="122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Номер слайда 21"/>
          <p:cNvSpPr>
            <a:spLocks noGrp="1"/>
          </p:cNvSpPr>
          <p:nvPr>
            <p:ph type="sldNum" sz="quarter" idx="10"/>
          </p:nvPr>
        </p:nvSpPr>
        <p:spPr>
          <a:xfrm>
            <a:off x="25152" y="6479178"/>
            <a:ext cx="514400" cy="369332"/>
          </a:xfrm>
          <a:noFill/>
        </p:spPr>
        <p:txBody>
          <a:bodyPr wrap="square">
            <a:spAutoFit/>
          </a:bodyPr>
          <a:lstStyle/>
          <a:p>
            <a:pPr algn="ctr"/>
            <a:fld id="{20E8948F-1760-43D1-8491-787919AE9E84}" type="slidenum">
              <a:rPr lang="ru-RU" sz="1800" b="1" smtClean="0">
                <a:solidFill>
                  <a:srgbClr val="002060"/>
                </a:solidFill>
                <a:latin typeface="+mj-lt"/>
              </a:rPr>
              <a:pPr algn="ctr"/>
              <a:t>10</a:t>
            </a:fld>
            <a:endParaRPr lang="ru-RU" sz="1800" b="1" dirty="0" smtClean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chemeClr val="bg1">
              <a:alpha val="3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ru-RU" sz="2800" b="1" dirty="0" smtClean="0">
                <a:solidFill>
                  <a:srgbClr val="C00000"/>
                </a:solidFill>
              </a:rPr>
              <a:t>Основные проблемы при проведении ГХО-1000</a:t>
            </a:r>
            <a:endParaRPr lang="ru-RU" sz="2400" b="1" dirty="0" smtClean="0">
              <a:solidFill>
                <a:srgbClr val="C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571480"/>
            <a:ext cx="9144000" cy="6278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 smtClean="0">
                <a:solidFill>
                  <a:srgbClr val="002060"/>
                </a:solidFill>
              </a:rPr>
              <a:t> </a:t>
            </a: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1. Ретроспективные </a:t>
            </a: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данные </a:t>
            </a: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не </a:t>
            </a: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обеспечивают </a:t>
            </a: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современный уровень геохимической информации, поэтому их использование должно быть ограничено.</a:t>
            </a:r>
          </a:p>
          <a:p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2. Слабая обоснованность выделения перспективных площадей в следствии отсутствия обязательной их заверки, соответственно с увеличением сроков выполнения работ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3. Создание карты геохимической специализации на первом этапе как базовой с последующей ее актуализацией по результатам ГДП.</a:t>
            </a:r>
          </a:p>
          <a:p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4. Необходимость увязки аналитических данных различных</a:t>
            </a:r>
          </a:p>
          <a:p>
            <a:r>
              <a:rPr lang="ru-RU" sz="2000" b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лабораторий и сроков проведения работ, особенно при использовании ретроспективных данных.</a:t>
            </a:r>
          </a:p>
          <a:p>
            <a:endParaRPr lang="ru-RU" sz="2000" b="1" dirty="0" smtClean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5. Недостаточный уровень аналитического обеспечения работ, связанный с постоянным удорожанием расходных материалов и самих приборов, а также отток специалистов аналитиков</a:t>
            </a:r>
          </a:p>
          <a:p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6. Обеспечение сохранность дубликатов проб.</a:t>
            </a:r>
            <a:endParaRPr lang="ru-RU" sz="2000" b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Номер слайда 21"/>
          <p:cNvSpPr>
            <a:spLocks noGrp="1"/>
          </p:cNvSpPr>
          <p:nvPr>
            <p:ph type="sldNum" sz="quarter" idx="10"/>
          </p:nvPr>
        </p:nvSpPr>
        <p:spPr>
          <a:xfrm>
            <a:off x="25152" y="6479178"/>
            <a:ext cx="514400" cy="369332"/>
          </a:xfrm>
          <a:noFill/>
        </p:spPr>
        <p:txBody>
          <a:bodyPr wrap="square">
            <a:spAutoFit/>
          </a:bodyPr>
          <a:lstStyle/>
          <a:p>
            <a:pPr algn="ctr"/>
            <a:fld id="{20E8948F-1760-43D1-8491-787919AE9E84}" type="slidenum">
              <a:rPr lang="ru-RU" sz="1800" b="1" smtClean="0">
                <a:solidFill>
                  <a:srgbClr val="002060"/>
                </a:solidFill>
                <a:latin typeface="+mj-lt"/>
              </a:rPr>
              <a:pPr algn="ctr"/>
              <a:t>11</a:t>
            </a:fld>
            <a:endParaRPr lang="ru-RU" sz="1800" b="1" dirty="0" smtClean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chemeClr val="bg1">
              <a:alpha val="3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ru-RU" sz="2800" b="1" dirty="0" smtClean="0">
                <a:solidFill>
                  <a:srgbClr val="C00000"/>
                </a:solidFill>
              </a:rPr>
              <a:t>Направление по продолжению работ  ГХО-1000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714356"/>
            <a:ext cx="9144000" cy="5667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20000"/>
              </a:lnSpc>
              <a:spcBef>
                <a:spcPts val="1200"/>
              </a:spcBef>
              <a:buFont typeface="Wingdings" pitchFamily="2" charset="2"/>
              <a:buChar char="v"/>
            </a:pPr>
            <a:r>
              <a:rPr lang="ru-RU" sz="2200" b="1" dirty="0" smtClean="0">
                <a:solidFill>
                  <a:srgbClr val="002060"/>
                </a:solidFill>
              </a:rPr>
              <a:t> 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провести 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доизучение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с проведением полевых работ всех листов с плохим качеством геохимических данных, принятых как материалы к геохимической основе;</a:t>
            </a:r>
          </a:p>
          <a:p>
            <a:pPr lvl="0" algn="just">
              <a:lnSpc>
                <a:spcPct val="120000"/>
              </a:lnSpc>
              <a:spcBef>
                <a:spcPts val="1200"/>
              </a:spcBef>
              <a:buFont typeface="Wingdings" pitchFamily="2" charset="2"/>
              <a:buChar char="v"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продолжить создание бесшовных геохимических карт в первую очередь приграничной территории России в рамках международных контрактов;</a:t>
            </a:r>
          </a:p>
          <a:p>
            <a:pPr lvl="0" algn="just">
              <a:lnSpc>
                <a:spcPct val="120000"/>
              </a:lnSpc>
              <a:spcBef>
                <a:spcPts val="1200"/>
              </a:spcBef>
              <a:buFont typeface="Wingdings" pitchFamily="2" charset="2"/>
              <a:buChar char="v"/>
            </a:pPr>
            <a:r>
              <a:rPr lang="ru-RU" sz="20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увеличение сроков выполнения работ для возможности заверки выделенных перспективных площадей.</a:t>
            </a:r>
          </a:p>
          <a:p>
            <a:pPr lvl="0" algn="just">
              <a:lnSpc>
                <a:spcPct val="120000"/>
              </a:lnSpc>
              <a:spcBef>
                <a:spcPts val="1200"/>
              </a:spcBef>
              <a:buFont typeface="Wingdings" pitchFamily="2" charset="2"/>
              <a:buChar char="v"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повысить уровень аналитических возможностей предприятий  за счет их целевого финансирования.</a:t>
            </a:r>
          </a:p>
          <a:p>
            <a:pPr lvl="0" algn="just">
              <a:lnSpc>
                <a:spcPct val="120000"/>
              </a:lnSpc>
              <a:spcBef>
                <a:spcPts val="1200"/>
              </a:spcBef>
              <a:buFont typeface="Wingdings" pitchFamily="2" charset="2"/>
              <a:buChar char="v"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продолжить формирование </a:t>
            </a:r>
            <a:r>
              <a:rPr lang="ru-RU" sz="2000" b="1" dirty="0" err="1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проболитотеки</a:t>
            </a:r>
            <a:r>
              <a:rPr lang="ru-RU" sz="20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по результатам региональных геохимических работ масштаба 1:100 0000;</a:t>
            </a:r>
          </a:p>
          <a:p>
            <a:pPr lvl="0" algn="just">
              <a:lnSpc>
                <a:spcPct val="120000"/>
              </a:lnSpc>
              <a:spcBef>
                <a:spcPts val="1200"/>
              </a:spcBef>
              <a:buFont typeface="Wingdings" pitchFamily="2" charset="2"/>
              <a:buChar char="v"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актуализировать нормативно-методическую базу проведения региональных геохимических работ. </a:t>
            </a:r>
            <a:endParaRPr lang="ru-RU" sz="20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1"/>
            <a:ext cx="9144000" cy="923330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+mj-lt"/>
                <a:cs typeface="Times New Roman" pitchFamily="18" charset="0"/>
              </a:rPr>
              <a:t>Картограмма состояния подготовки геохимических основ </a:t>
            </a:r>
          </a:p>
          <a:p>
            <a:pPr algn="ctr"/>
            <a:r>
              <a:rPr lang="ru-RU" b="1" dirty="0" err="1" smtClean="0">
                <a:solidFill>
                  <a:srgbClr val="C00000"/>
                </a:solidFill>
                <a:latin typeface="+mj-lt"/>
                <a:cs typeface="Times New Roman" pitchFamily="18" charset="0"/>
              </a:rPr>
              <a:t>Госгеолкарты-200</a:t>
            </a:r>
            <a:r>
              <a:rPr lang="ru-RU" b="1" dirty="0" smtClean="0">
                <a:solidFill>
                  <a:srgbClr val="C00000"/>
                </a:solidFill>
                <a:latin typeface="+mj-lt"/>
                <a:cs typeface="Times New Roman" pitchFamily="18" charset="0"/>
              </a:rPr>
              <a:t>/2 и направлений работ до 2024 г. </a:t>
            </a:r>
            <a:br>
              <a:rPr lang="ru-RU" b="1" dirty="0" smtClean="0">
                <a:solidFill>
                  <a:srgbClr val="C00000"/>
                </a:solidFill>
                <a:latin typeface="+mj-lt"/>
                <a:cs typeface="Times New Roman" pitchFamily="18" charset="0"/>
              </a:rPr>
            </a:br>
            <a:r>
              <a:rPr lang="ru-RU" dirty="0" smtClean="0">
                <a:solidFill>
                  <a:srgbClr val="C00000"/>
                </a:solidFill>
                <a:latin typeface="+mj-lt"/>
                <a:cs typeface="Times New Roman" pitchFamily="18" charset="0"/>
              </a:rPr>
              <a:t>(по состоянию на 01.04.2022 г.)</a:t>
            </a:r>
            <a:endParaRPr lang="ru-RU" b="1" dirty="0">
              <a:solidFill>
                <a:srgbClr val="C0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8" name="Номер слайда 21"/>
          <p:cNvSpPr>
            <a:spLocks noGrp="1"/>
          </p:cNvSpPr>
          <p:nvPr>
            <p:ph type="sldNum" sz="quarter" idx="10"/>
          </p:nvPr>
        </p:nvSpPr>
        <p:spPr>
          <a:xfrm>
            <a:off x="25152" y="6479178"/>
            <a:ext cx="514400" cy="369332"/>
          </a:xfrm>
          <a:noFill/>
        </p:spPr>
        <p:txBody>
          <a:bodyPr wrap="square">
            <a:spAutoFit/>
          </a:bodyPr>
          <a:lstStyle/>
          <a:p>
            <a:pPr algn="ctr"/>
            <a:fld id="{20E8948F-1760-43D1-8491-787919AE9E84}" type="slidenum">
              <a:rPr lang="ru-RU" sz="1800" b="1" smtClean="0">
                <a:solidFill>
                  <a:srgbClr val="002060"/>
                </a:solidFill>
                <a:latin typeface="+mj-lt"/>
              </a:rPr>
              <a:pPr algn="ctr"/>
              <a:t>12</a:t>
            </a:fld>
            <a:endParaRPr lang="ru-RU" sz="1800" b="1" dirty="0" smtClean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61" y="1281337"/>
            <a:ext cx="8748078" cy="4883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9144000" cy="707886"/>
          </a:xfrm>
          <a:prstGeom prst="rect">
            <a:avLst/>
          </a:prstGeom>
          <a:solidFill>
            <a:schemeClr val="bg1">
              <a:alpha val="3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  <a:cs typeface="Times New Roman" pitchFamily="18" charset="0"/>
              </a:rPr>
              <a:t>Комплект карт геохимических основ масштаба 1:200 000</a:t>
            </a:r>
          </a:p>
          <a:p>
            <a:pPr algn="ctr"/>
            <a:r>
              <a:rPr lang="ru-RU" sz="2000" dirty="0" smtClean="0">
                <a:solidFill>
                  <a:srgbClr val="C00000"/>
                </a:solidFill>
                <a:cs typeface="Times New Roman" pitchFamily="18" charset="0"/>
              </a:rPr>
              <a:t>Листы </a:t>
            </a:r>
            <a:r>
              <a:rPr lang="ru-RU" sz="2000" dirty="0" err="1" smtClean="0">
                <a:solidFill>
                  <a:srgbClr val="C00000"/>
                </a:solidFill>
                <a:cs typeface="Times New Roman" pitchFamily="18" charset="0"/>
              </a:rPr>
              <a:t>Р-55</a:t>
            </a:r>
            <a:r>
              <a:rPr lang="ru-RU" sz="2000" dirty="0" smtClean="0">
                <a:solidFill>
                  <a:srgbClr val="C00000"/>
                </a:solidFill>
                <a:cs typeface="Times New Roman" pitchFamily="18" charset="0"/>
              </a:rPr>
              <a:t>-</a:t>
            </a:r>
            <a:r>
              <a:rPr lang="en-US" sz="2000" dirty="0" smtClean="0">
                <a:solidFill>
                  <a:srgbClr val="C00000"/>
                </a:solidFill>
                <a:cs typeface="Times New Roman" pitchFamily="18" charset="0"/>
              </a:rPr>
              <a:t>V, VI </a:t>
            </a:r>
            <a:r>
              <a:rPr lang="ru-RU" sz="2000" dirty="0" smtClean="0">
                <a:solidFill>
                  <a:srgbClr val="C00000"/>
                </a:solidFill>
                <a:cs typeface="Times New Roman" pitchFamily="18" charset="0"/>
              </a:rPr>
              <a:t>(</a:t>
            </a:r>
            <a:r>
              <a:rPr lang="ru-RU" sz="2000" dirty="0" err="1" smtClean="0">
                <a:solidFill>
                  <a:srgbClr val="C00000"/>
                </a:solidFill>
                <a:cs typeface="Times New Roman" pitchFamily="18" charset="0"/>
              </a:rPr>
              <a:t>Момонтайская</a:t>
            </a:r>
            <a:r>
              <a:rPr lang="ru-RU" sz="2000" dirty="0" smtClean="0">
                <a:solidFill>
                  <a:srgbClr val="C00000"/>
                </a:solidFill>
                <a:cs typeface="Times New Roman" pitchFamily="18" charset="0"/>
              </a:rPr>
              <a:t> площадь)</a:t>
            </a:r>
            <a:endParaRPr lang="ru-RU" sz="2000" dirty="0">
              <a:solidFill>
                <a:srgbClr val="C00000"/>
              </a:solidFill>
              <a:cs typeface="Times New Roman" pitchFamily="18" charset="0"/>
            </a:endParaRPr>
          </a:p>
        </p:txBody>
      </p:sp>
      <p:sp>
        <p:nvSpPr>
          <p:cNvPr id="31" name="Номер слайда 21"/>
          <p:cNvSpPr>
            <a:spLocks noGrp="1"/>
          </p:cNvSpPr>
          <p:nvPr>
            <p:ph type="sldNum" sz="quarter" idx="10"/>
          </p:nvPr>
        </p:nvSpPr>
        <p:spPr>
          <a:xfrm>
            <a:off x="25152" y="6479178"/>
            <a:ext cx="514400" cy="369332"/>
          </a:xfrm>
          <a:noFill/>
        </p:spPr>
        <p:txBody>
          <a:bodyPr wrap="square">
            <a:spAutoFit/>
          </a:bodyPr>
          <a:lstStyle/>
          <a:p>
            <a:pPr algn="ctr"/>
            <a:fld id="{20E8948F-1760-43D1-8491-787919AE9E84}" type="slidenum">
              <a:rPr lang="ru-RU" sz="1800" b="1" smtClean="0">
                <a:solidFill>
                  <a:srgbClr val="002060"/>
                </a:solidFill>
                <a:latin typeface="+mj-lt"/>
              </a:rPr>
              <a:pPr algn="ctr"/>
              <a:t>13</a:t>
            </a:fld>
            <a:endParaRPr lang="ru-RU" sz="1800" b="1" dirty="0" smtClean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38" name="Rectangle 2" descr="Large confetti"/>
          <p:cNvSpPr txBox="1">
            <a:spLocks noChangeArrowheads="1"/>
          </p:cNvSpPr>
          <p:nvPr/>
        </p:nvSpPr>
        <p:spPr>
          <a:xfrm>
            <a:off x="0" y="775042"/>
            <a:ext cx="9144000" cy="349702"/>
          </a:xfrm>
          <a:prstGeom prst="rect">
            <a:avLst/>
          </a:prstGeom>
        </p:spPr>
        <p:txBody>
          <a:bodyPr vert="horz" wrap="square" lIns="36000" tIns="36000" rIns="36000" bIns="3600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Times New Roman" pitchFamily="18" charset="0"/>
              </a:rPr>
              <a:t>Карта геохимической специализации геологических образований</a:t>
            </a:r>
            <a:endParaRPr kumimoji="0" lang="ru-RU" i="0" u="none" strike="noStrike" kern="1200" cap="none" spc="0" normalizeH="0" baseline="-2500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j-ea"/>
              <a:cs typeface="Times New Roman" pitchFamily="18" charset="0"/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31959" y="1197352"/>
            <a:ext cx="7080083" cy="54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Номер слайда 21"/>
          <p:cNvSpPr>
            <a:spLocks noGrp="1"/>
          </p:cNvSpPr>
          <p:nvPr>
            <p:ph type="sldNum" sz="quarter" idx="10"/>
          </p:nvPr>
        </p:nvSpPr>
        <p:spPr>
          <a:xfrm>
            <a:off x="25152" y="6479178"/>
            <a:ext cx="514400" cy="369332"/>
          </a:xfrm>
          <a:noFill/>
        </p:spPr>
        <p:txBody>
          <a:bodyPr wrap="square">
            <a:spAutoFit/>
          </a:bodyPr>
          <a:lstStyle/>
          <a:p>
            <a:pPr algn="ctr"/>
            <a:fld id="{20E8948F-1760-43D1-8491-787919AE9E84}" type="slidenum">
              <a:rPr lang="ru-RU" sz="1800" b="1" smtClean="0">
                <a:solidFill>
                  <a:srgbClr val="002060"/>
                </a:solidFill>
                <a:latin typeface="+mj-lt"/>
              </a:rPr>
              <a:pPr algn="ctr"/>
              <a:t>14</a:t>
            </a:fld>
            <a:endParaRPr lang="ru-RU" sz="1800" b="1" dirty="0" smtClean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38" name="Rectangle 2" descr="Large confetti"/>
          <p:cNvSpPr txBox="1">
            <a:spLocks noChangeArrowheads="1"/>
          </p:cNvSpPr>
          <p:nvPr/>
        </p:nvSpPr>
        <p:spPr>
          <a:xfrm>
            <a:off x="0" y="703034"/>
            <a:ext cx="9144000" cy="349702"/>
          </a:xfrm>
          <a:prstGeom prst="rect">
            <a:avLst/>
          </a:prstGeom>
        </p:spPr>
        <p:txBody>
          <a:bodyPr vert="horz" wrap="square" lIns="36000" tIns="36000" rIns="36000" bIns="36000" rtlCol="0" anchor="ctr">
            <a:spAutoFit/>
          </a:bodyPr>
          <a:lstStyle/>
          <a:p>
            <a:pPr lvl="0" algn="ctr">
              <a:spcBef>
                <a:spcPts val="600"/>
              </a:spcBef>
              <a:defRPr/>
            </a:pPr>
            <a:r>
              <a:rPr lang="ru-RU" b="1" dirty="0" smtClean="0">
                <a:solidFill>
                  <a:srgbClr val="002060"/>
                </a:solidFill>
              </a:rPr>
              <a:t>Карта геохимического районирования территории масштаба 1:500 000 </a:t>
            </a:r>
            <a:endParaRPr kumimoji="0" lang="ru-RU" i="0" u="none" strike="noStrike" kern="1200" cap="none" spc="0" normalizeH="0" baseline="-2500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j-ea"/>
              <a:cs typeface="Times New Roman" pitchFamily="18" charset="0"/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57547" y="1125344"/>
            <a:ext cx="7228907" cy="54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0" y="0"/>
            <a:ext cx="9144000" cy="707886"/>
          </a:xfrm>
          <a:prstGeom prst="rect">
            <a:avLst/>
          </a:prstGeom>
          <a:solidFill>
            <a:schemeClr val="bg1">
              <a:alpha val="3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  <a:cs typeface="Times New Roman" pitchFamily="18" charset="0"/>
              </a:rPr>
              <a:t>Комплект карт геохимических основ масштаба 1:200 000</a:t>
            </a:r>
          </a:p>
          <a:p>
            <a:pPr algn="ctr"/>
            <a:r>
              <a:rPr lang="ru-RU" sz="2000" dirty="0" smtClean="0">
                <a:solidFill>
                  <a:srgbClr val="C00000"/>
                </a:solidFill>
                <a:cs typeface="Times New Roman" pitchFamily="18" charset="0"/>
              </a:rPr>
              <a:t>Листы </a:t>
            </a:r>
            <a:r>
              <a:rPr lang="ru-RU" sz="2000" dirty="0" err="1" smtClean="0">
                <a:solidFill>
                  <a:srgbClr val="C00000"/>
                </a:solidFill>
                <a:cs typeface="Times New Roman" pitchFamily="18" charset="0"/>
              </a:rPr>
              <a:t>Р-55</a:t>
            </a:r>
            <a:r>
              <a:rPr lang="ru-RU" sz="2000" dirty="0" smtClean="0">
                <a:solidFill>
                  <a:srgbClr val="C00000"/>
                </a:solidFill>
                <a:cs typeface="Times New Roman" pitchFamily="18" charset="0"/>
              </a:rPr>
              <a:t>-</a:t>
            </a:r>
            <a:r>
              <a:rPr lang="en-US" sz="2000" dirty="0" smtClean="0">
                <a:solidFill>
                  <a:srgbClr val="C00000"/>
                </a:solidFill>
                <a:cs typeface="Times New Roman" pitchFamily="18" charset="0"/>
              </a:rPr>
              <a:t>V, VI </a:t>
            </a:r>
            <a:r>
              <a:rPr lang="ru-RU" sz="2000" dirty="0" smtClean="0">
                <a:solidFill>
                  <a:srgbClr val="C00000"/>
                </a:solidFill>
                <a:cs typeface="Times New Roman" pitchFamily="18" charset="0"/>
              </a:rPr>
              <a:t>(</a:t>
            </a:r>
            <a:r>
              <a:rPr lang="ru-RU" sz="2000" dirty="0" err="1" smtClean="0">
                <a:solidFill>
                  <a:srgbClr val="C00000"/>
                </a:solidFill>
                <a:cs typeface="Times New Roman" pitchFamily="18" charset="0"/>
              </a:rPr>
              <a:t>Момонтайская</a:t>
            </a:r>
            <a:r>
              <a:rPr lang="ru-RU" sz="2000" dirty="0" smtClean="0">
                <a:solidFill>
                  <a:srgbClr val="C00000"/>
                </a:solidFill>
                <a:cs typeface="Times New Roman" pitchFamily="18" charset="0"/>
              </a:rPr>
              <a:t> площадь)</a:t>
            </a:r>
            <a:endParaRPr lang="ru-RU" sz="2000" dirty="0">
              <a:solidFill>
                <a:srgbClr val="C00000"/>
              </a:solidFill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Номер слайда 21"/>
          <p:cNvSpPr>
            <a:spLocks noGrp="1"/>
          </p:cNvSpPr>
          <p:nvPr>
            <p:ph type="sldNum" sz="quarter" idx="10"/>
          </p:nvPr>
        </p:nvSpPr>
        <p:spPr>
          <a:xfrm>
            <a:off x="25152" y="6479178"/>
            <a:ext cx="514400" cy="369332"/>
          </a:xfrm>
          <a:noFill/>
        </p:spPr>
        <p:txBody>
          <a:bodyPr wrap="square">
            <a:spAutoFit/>
          </a:bodyPr>
          <a:lstStyle/>
          <a:p>
            <a:pPr algn="ctr"/>
            <a:fld id="{20E8948F-1760-43D1-8491-787919AE9E84}" type="slidenum">
              <a:rPr lang="ru-RU" sz="1800" b="1" smtClean="0">
                <a:solidFill>
                  <a:srgbClr val="002060"/>
                </a:solidFill>
                <a:latin typeface="+mj-lt"/>
              </a:rPr>
              <a:pPr algn="ctr"/>
              <a:t>15</a:t>
            </a:fld>
            <a:endParaRPr lang="ru-RU" sz="1800" b="1" dirty="0" smtClean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0"/>
            <a:ext cx="9144000" cy="707886"/>
          </a:xfrm>
          <a:prstGeom prst="rect">
            <a:avLst/>
          </a:prstGeom>
          <a:solidFill>
            <a:schemeClr val="bg1">
              <a:alpha val="3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  <a:cs typeface="Times New Roman" pitchFamily="18" charset="0"/>
              </a:rPr>
              <a:t>Комплект карт геохимических основ масштаба 1:200 000</a:t>
            </a:r>
          </a:p>
          <a:p>
            <a:pPr algn="ctr"/>
            <a:r>
              <a:rPr lang="ru-RU" sz="2000" dirty="0" smtClean="0">
                <a:solidFill>
                  <a:srgbClr val="C00000"/>
                </a:solidFill>
                <a:cs typeface="Times New Roman" pitchFamily="18" charset="0"/>
              </a:rPr>
              <a:t>Листы </a:t>
            </a:r>
            <a:r>
              <a:rPr lang="ru-RU" sz="2000" dirty="0" err="1" smtClean="0">
                <a:solidFill>
                  <a:srgbClr val="C00000"/>
                </a:solidFill>
                <a:cs typeface="Times New Roman" pitchFamily="18" charset="0"/>
              </a:rPr>
              <a:t>Р-55</a:t>
            </a:r>
            <a:r>
              <a:rPr lang="ru-RU" sz="2000" dirty="0" smtClean="0">
                <a:solidFill>
                  <a:srgbClr val="C00000"/>
                </a:solidFill>
                <a:cs typeface="Times New Roman" pitchFamily="18" charset="0"/>
              </a:rPr>
              <a:t>-</a:t>
            </a:r>
            <a:r>
              <a:rPr lang="en-US" sz="2000" dirty="0" smtClean="0">
                <a:solidFill>
                  <a:srgbClr val="C00000"/>
                </a:solidFill>
                <a:cs typeface="Times New Roman" pitchFamily="18" charset="0"/>
              </a:rPr>
              <a:t>V, VI </a:t>
            </a:r>
            <a:r>
              <a:rPr lang="ru-RU" sz="2000" dirty="0" smtClean="0">
                <a:solidFill>
                  <a:srgbClr val="C00000"/>
                </a:solidFill>
                <a:cs typeface="Times New Roman" pitchFamily="18" charset="0"/>
              </a:rPr>
              <a:t>(</a:t>
            </a:r>
            <a:r>
              <a:rPr lang="ru-RU" sz="2000" dirty="0" err="1" smtClean="0">
                <a:solidFill>
                  <a:srgbClr val="C00000"/>
                </a:solidFill>
                <a:cs typeface="Times New Roman" pitchFamily="18" charset="0"/>
              </a:rPr>
              <a:t>Момонтайская</a:t>
            </a:r>
            <a:r>
              <a:rPr lang="ru-RU" sz="2000" dirty="0" smtClean="0">
                <a:solidFill>
                  <a:srgbClr val="C00000"/>
                </a:solidFill>
                <a:cs typeface="Times New Roman" pitchFamily="18" charset="0"/>
              </a:rPr>
              <a:t> площадь)</a:t>
            </a:r>
            <a:endParaRPr lang="ru-RU" sz="2000" dirty="0">
              <a:solidFill>
                <a:srgbClr val="C00000"/>
              </a:solidFill>
              <a:cs typeface="Times New Roman" pitchFamily="18" charset="0"/>
            </a:endParaRPr>
          </a:p>
        </p:txBody>
      </p:sp>
      <p:sp>
        <p:nvSpPr>
          <p:cNvPr id="9" name="Rectangle 2" descr="Large confetti"/>
          <p:cNvSpPr txBox="1">
            <a:spLocks noChangeArrowheads="1"/>
          </p:cNvSpPr>
          <p:nvPr/>
        </p:nvSpPr>
        <p:spPr>
          <a:xfrm>
            <a:off x="81818" y="703614"/>
            <a:ext cx="4320480" cy="565146"/>
          </a:xfrm>
          <a:prstGeom prst="rect">
            <a:avLst/>
          </a:prstGeom>
        </p:spPr>
        <p:txBody>
          <a:bodyPr vert="horz" wrap="square" lIns="36000" tIns="36000" rIns="36000" bIns="36000" rtlCol="0" anchor="ctr">
            <a:spAutoFit/>
          </a:bodyPr>
          <a:lstStyle/>
          <a:p>
            <a:pPr algn="ctr">
              <a:spcBef>
                <a:spcPts val="600"/>
              </a:spcBef>
              <a:defRPr/>
            </a:pPr>
            <a:r>
              <a:rPr lang="ru-RU" sz="1600" b="1" dirty="0" smtClean="0">
                <a:solidFill>
                  <a:srgbClr val="002060"/>
                </a:solidFill>
              </a:rPr>
              <a:t>Карта фактического материала геохимического опробования донных отложений</a:t>
            </a:r>
            <a:endParaRPr kumimoji="0" lang="ru-RU" sz="1600" i="0" u="none" strike="noStrike" kern="1200" cap="none" spc="0" normalizeH="0" baseline="-2500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j-ea"/>
              <a:cs typeface="Times New Roman" pitchFamily="18" charset="0"/>
            </a:endParaRPr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4509120"/>
            <a:ext cx="2553160" cy="23251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Rectangle 2" descr="Large confetti"/>
          <p:cNvSpPr txBox="1">
            <a:spLocks noChangeArrowheads="1"/>
          </p:cNvSpPr>
          <p:nvPr/>
        </p:nvSpPr>
        <p:spPr>
          <a:xfrm>
            <a:off x="4522874" y="703614"/>
            <a:ext cx="4320480" cy="565146"/>
          </a:xfrm>
          <a:prstGeom prst="rect">
            <a:avLst/>
          </a:prstGeom>
        </p:spPr>
        <p:txBody>
          <a:bodyPr vert="horz" wrap="square" lIns="36000" tIns="36000" rIns="36000" bIns="36000" rtlCol="0" anchor="ctr">
            <a:spAutoFit/>
          </a:bodyPr>
          <a:lstStyle/>
          <a:p>
            <a:pPr algn="ctr">
              <a:defRPr/>
            </a:pPr>
            <a:r>
              <a:rPr lang="ru-RU" sz="1600" b="1" dirty="0" err="1" smtClean="0">
                <a:solidFill>
                  <a:srgbClr val="002060"/>
                </a:solidFill>
              </a:rPr>
              <a:t>Моноэлементные</a:t>
            </a:r>
            <a:r>
              <a:rPr lang="ru-RU" sz="1600" b="1" dirty="0" smtClean="0">
                <a:solidFill>
                  <a:srgbClr val="002060"/>
                </a:solidFill>
              </a:rPr>
              <a:t> карты</a:t>
            </a:r>
          </a:p>
          <a:p>
            <a:pPr algn="ctr">
              <a:defRPr/>
            </a:pPr>
            <a:r>
              <a:rPr kumimoji="0" lang="ru-RU" sz="160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j-ea"/>
                <a:cs typeface="Times New Roman" pitchFamily="18" charset="0"/>
              </a:rPr>
              <a:t>(аномалии </a:t>
            </a:r>
            <a:r>
              <a:rPr kumimoji="0" lang="en-US" sz="160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j-ea"/>
                <a:cs typeface="Times New Roman" pitchFamily="18" charset="0"/>
              </a:rPr>
              <a:t>Au, Ag)</a:t>
            </a:r>
            <a:endParaRPr kumimoji="0" lang="ru-RU" sz="1600" i="0" u="none" strike="noStrike" kern="1200" cap="none" spc="0" normalizeH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+mj-ea"/>
              <a:cs typeface="Times New Roman" pitchFamily="18" charset="0"/>
            </a:endParaRPr>
          </a:p>
        </p:txBody>
      </p:sp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6200" y="1196752"/>
            <a:ext cx="4271716" cy="32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84" name="Picture 1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533531" y="1196752"/>
            <a:ext cx="4299167" cy="32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85" name="Picture 1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88224" y="4653136"/>
            <a:ext cx="2467992" cy="213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86" name="Picture 1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55976" y="3717032"/>
            <a:ext cx="2085729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Rectangle 2" descr="Large confetti"/>
          <p:cNvSpPr txBox="1">
            <a:spLocks noChangeArrowheads="1"/>
          </p:cNvSpPr>
          <p:nvPr/>
        </p:nvSpPr>
        <p:spPr>
          <a:xfrm>
            <a:off x="3491880" y="6237778"/>
            <a:ext cx="4176464" cy="503590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vert="horz" wrap="square" lIns="36000" tIns="36000" rIns="36000" bIns="36000" rtlCol="0" anchor="ctr">
            <a:spAutoFit/>
          </a:bodyPr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</a:rPr>
              <a:t>Аномалии </a:t>
            </a:r>
            <a:r>
              <a:rPr lang="en-US" sz="1400" b="1" dirty="0" smtClean="0">
                <a:solidFill>
                  <a:srgbClr val="002060"/>
                </a:solidFill>
              </a:rPr>
              <a:t>Au </a:t>
            </a:r>
            <a:r>
              <a:rPr lang="ru-RU" sz="1400" b="1" dirty="0" smtClean="0">
                <a:solidFill>
                  <a:srgbClr val="002060"/>
                </a:solidFill>
              </a:rPr>
              <a:t>и </a:t>
            </a:r>
            <a:r>
              <a:rPr lang="en-US" sz="1400" b="1" dirty="0" smtClean="0">
                <a:solidFill>
                  <a:srgbClr val="002060"/>
                </a:solidFill>
              </a:rPr>
              <a:t>Ag</a:t>
            </a:r>
            <a:endParaRPr lang="ru-RU" sz="1400" b="1" dirty="0" smtClean="0">
              <a:solidFill>
                <a:srgbClr val="002060"/>
              </a:solidFill>
            </a:endParaRPr>
          </a:p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</a:rPr>
              <a:t>на участках </a:t>
            </a:r>
            <a:r>
              <a:rPr lang="ru-RU" sz="1400" b="1" dirty="0" err="1" smtClean="0">
                <a:solidFill>
                  <a:srgbClr val="002060"/>
                </a:solidFill>
              </a:rPr>
              <a:t>детализационно-заверочных</a:t>
            </a:r>
            <a:r>
              <a:rPr lang="ru-RU" sz="1400" b="1" dirty="0" smtClean="0">
                <a:solidFill>
                  <a:srgbClr val="002060"/>
                </a:solidFill>
              </a:rPr>
              <a:t> работ</a:t>
            </a:r>
            <a:endParaRPr kumimoji="0" lang="ru-RU" sz="1400" i="0" u="none" strike="noStrike" kern="1200" cap="none" spc="0" normalizeH="0" baseline="-2500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Номер слайда 21"/>
          <p:cNvSpPr>
            <a:spLocks noGrp="1"/>
          </p:cNvSpPr>
          <p:nvPr>
            <p:ph type="sldNum" sz="quarter" idx="10"/>
          </p:nvPr>
        </p:nvSpPr>
        <p:spPr>
          <a:xfrm>
            <a:off x="25152" y="6479178"/>
            <a:ext cx="514400" cy="369332"/>
          </a:xfrm>
          <a:noFill/>
        </p:spPr>
        <p:txBody>
          <a:bodyPr wrap="square">
            <a:spAutoFit/>
          </a:bodyPr>
          <a:lstStyle/>
          <a:p>
            <a:pPr algn="ctr"/>
            <a:fld id="{20E8948F-1760-43D1-8491-787919AE9E84}" type="slidenum">
              <a:rPr lang="ru-RU" sz="1800" b="1" smtClean="0">
                <a:solidFill>
                  <a:srgbClr val="002060"/>
                </a:solidFill>
                <a:latin typeface="+mj-lt"/>
              </a:rPr>
              <a:pPr algn="ctr"/>
              <a:t>16</a:t>
            </a:fld>
            <a:endParaRPr lang="ru-RU" sz="1800" b="1" dirty="0" smtClean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38" name="Rectangle 2" descr="Large confetti"/>
          <p:cNvSpPr txBox="1">
            <a:spLocks noChangeArrowheads="1"/>
          </p:cNvSpPr>
          <p:nvPr/>
        </p:nvSpPr>
        <p:spPr>
          <a:xfrm>
            <a:off x="0" y="775042"/>
            <a:ext cx="9144000" cy="349702"/>
          </a:xfrm>
          <a:prstGeom prst="rect">
            <a:avLst/>
          </a:prstGeom>
        </p:spPr>
        <p:txBody>
          <a:bodyPr vert="horz" wrap="square" lIns="36000" tIns="36000" rIns="36000" bIns="36000" rtlCol="0" anchor="ctr">
            <a:spAutoFit/>
          </a:bodyPr>
          <a:lstStyle/>
          <a:p>
            <a:pPr lvl="0" algn="ctr">
              <a:spcBef>
                <a:spcPts val="600"/>
              </a:spcBef>
              <a:defRPr/>
            </a:pPr>
            <a:r>
              <a:rPr lang="ru-RU" b="1" dirty="0" smtClean="0">
                <a:solidFill>
                  <a:srgbClr val="002060"/>
                </a:solidFill>
              </a:rPr>
              <a:t>Карта  рудогенных геохимических аномалий</a:t>
            </a:r>
            <a:endParaRPr kumimoji="0" lang="ru-RU" i="0" u="none" strike="noStrike" kern="1200" cap="none" spc="0" normalizeH="0" baseline="-2500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j-ea"/>
              <a:cs typeface="Times New Roman" pitchFamily="18" charset="0"/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09629" y="1196751"/>
            <a:ext cx="7124743" cy="54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0" y="0"/>
            <a:ext cx="9144000" cy="707886"/>
          </a:xfrm>
          <a:prstGeom prst="rect">
            <a:avLst/>
          </a:prstGeom>
          <a:solidFill>
            <a:schemeClr val="bg1">
              <a:alpha val="3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  <a:cs typeface="Times New Roman" pitchFamily="18" charset="0"/>
              </a:rPr>
              <a:t>Комплект карт геохимических основ масштаба 1:200 000</a:t>
            </a:r>
          </a:p>
          <a:p>
            <a:pPr algn="ctr"/>
            <a:r>
              <a:rPr lang="ru-RU" sz="2000" dirty="0" smtClean="0">
                <a:solidFill>
                  <a:srgbClr val="C00000"/>
                </a:solidFill>
                <a:cs typeface="Times New Roman" pitchFamily="18" charset="0"/>
              </a:rPr>
              <a:t>Листы </a:t>
            </a:r>
            <a:r>
              <a:rPr lang="ru-RU" sz="2000" dirty="0" err="1" smtClean="0">
                <a:solidFill>
                  <a:srgbClr val="C00000"/>
                </a:solidFill>
                <a:cs typeface="Times New Roman" pitchFamily="18" charset="0"/>
              </a:rPr>
              <a:t>Р-55</a:t>
            </a:r>
            <a:r>
              <a:rPr lang="ru-RU" sz="2000" dirty="0" smtClean="0">
                <a:solidFill>
                  <a:srgbClr val="C00000"/>
                </a:solidFill>
                <a:cs typeface="Times New Roman" pitchFamily="18" charset="0"/>
              </a:rPr>
              <a:t>-</a:t>
            </a:r>
            <a:r>
              <a:rPr lang="en-US" sz="2000" dirty="0" smtClean="0">
                <a:solidFill>
                  <a:srgbClr val="C00000"/>
                </a:solidFill>
                <a:cs typeface="Times New Roman" pitchFamily="18" charset="0"/>
              </a:rPr>
              <a:t>V, VI </a:t>
            </a:r>
            <a:r>
              <a:rPr lang="ru-RU" sz="2000" dirty="0" smtClean="0">
                <a:solidFill>
                  <a:srgbClr val="C00000"/>
                </a:solidFill>
                <a:cs typeface="Times New Roman" pitchFamily="18" charset="0"/>
              </a:rPr>
              <a:t>(</a:t>
            </a:r>
            <a:r>
              <a:rPr lang="ru-RU" sz="2000" dirty="0" err="1" smtClean="0">
                <a:solidFill>
                  <a:srgbClr val="C00000"/>
                </a:solidFill>
                <a:cs typeface="Times New Roman" pitchFamily="18" charset="0"/>
              </a:rPr>
              <a:t>Момонтайская</a:t>
            </a:r>
            <a:r>
              <a:rPr lang="ru-RU" sz="2000" dirty="0" smtClean="0">
                <a:solidFill>
                  <a:srgbClr val="C00000"/>
                </a:solidFill>
                <a:cs typeface="Times New Roman" pitchFamily="18" charset="0"/>
              </a:rPr>
              <a:t> площадь)</a:t>
            </a:r>
            <a:endParaRPr lang="ru-RU" sz="2000" dirty="0">
              <a:solidFill>
                <a:srgbClr val="C00000"/>
              </a:solidFill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Номер слайда 21"/>
          <p:cNvSpPr>
            <a:spLocks noGrp="1"/>
          </p:cNvSpPr>
          <p:nvPr>
            <p:ph type="sldNum" sz="quarter" idx="10"/>
          </p:nvPr>
        </p:nvSpPr>
        <p:spPr>
          <a:xfrm>
            <a:off x="25152" y="6479178"/>
            <a:ext cx="514400" cy="369332"/>
          </a:xfrm>
          <a:noFill/>
        </p:spPr>
        <p:txBody>
          <a:bodyPr wrap="square">
            <a:spAutoFit/>
          </a:bodyPr>
          <a:lstStyle/>
          <a:p>
            <a:pPr algn="ctr"/>
            <a:fld id="{20E8948F-1760-43D1-8491-787919AE9E84}" type="slidenum">
              <a:rPr lang="ru-RU" sz="1800" b="1" smtClean="0">
                <a:solidFill>
                  <a:srgbClr val="002060"/>
                </a:solidFill>
                <a:latin typeface="+mj-lt"/>
              </a:rPr>
              <a:pPr algn="ctr"/>
              <a:t>17</a:t>
            </a:fld>
            <a:endParaRPr lang="ru-RU" sz="1800" b="1" dirty="0" smtClean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38" name="Rectangle 2" descr="Large confetti"/>
          <p:cNvSpPr txBox="1">
            <a:spLocks noChangeArrowheads="1"/>
          </p:cNvSpPr>
          <p:nvPr/>
        </p:nvSpPr>
        <p:spPr>
          <a:xfrm>
            <a:off x="0" y="703034"/>
            <a:ext cx="9144000" cy="349702"/>
          </a:xfrm>
          <a:prstGeom prst="rect">
            <a:avLst/>
          </a:prstGeom>
        </p:spPr>
        <p:txBody>
          <a:bodyPr vert="horz" wrap="square" lIns="36000" tIns="36000" rIns="36000" bIns="36000" rtlCol="0" anchor="ctr">
            <a:spAutoFit/>
          </a:bodyPr>
          <a:lstStyle/>
          <a:p>
            <a:pPr lvl="0" algn="ctr">
              <a:spcBef>
                <a:spcPts val="600"/>
              </a:spcBef>
              <a:defRPr/>
            </a:pPr>
            <a:r>
              <a:rPr lang="ru-RU" b="1" dirty="0" smtClean="0">
                <a:solidFill>
                  <a:srgbClr val="002060"/>
                </a:solidFill>
              </a:rPr>
              <a:t>Схема прогноза полезных ископаемых масштаба 1:500 000</a:t>
            </a:r>
            <a:endParaRPr kumimoji="0" lang="ru-RU" i="0" u="none" strike="noStrike" kern="1200" cap="none" spc="0" normalizeH="0" baseline="-2500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j-ea"/>
              <a:cs typeface="Times New Roman" pitchFamily="18" charset="0"/>
            </a:endParaRP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3" y="1052736"/>
            <a:ext cx="6096568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53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5616624"/>
            <a:ext cx="5656616" cy="1196752"/>
          </a:xfrm>
          <a:prstGeom prst="rect">
            <a:avLst/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ffectLst/>
        </p:spPr>
      </p:pic>
      <p:sp>
        <p:nvSpPr>
          <p:cNvPr id="10" name="TextBox 9"/>
          <p:cNvSpPr txBox="1"/>
          <p:nvPr/>
        </p:nvSpPr>
        <p:spPr>
          <a:xfrm>
            <a:off x="6156176" y="1700808"/>
            <a:ext cx="2987824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700" dirty="0" smtClean="0"/>
              <a:t>На </a:t>
            </a:r>
            <a:r>
              <a:rPr lang="ru-RU" sz="1700" dirty="0" err="1" smtClean="0"/>
              <a:t>Момонтайской</a:t>
            </a:r>
            <a:r>
              <a:rPr lang="ru-RU" sz="1700" dirty="0" smtClean="0"/>
              <a:t> площади выделены 43 поля:</a:t>
            </a:r>
          </a:p>
          <a:p>
            <a:r>
              <a:rPr lang="ru-RU" sz="1700" dirty="0" smtClean="0"/>
              <a:t>15 средней перспективности, </a:t>
            </a:r>
          </a:p>
          <a:p>
            <a:r>
              <a:rPr lang="ru-RU" sz="1700" dirty="0" smtClean="0"/>
              <a:t>25 низкой и 3 известных рудных поля без перспективы прироста ресурсов. </a:t>
            </a:r>
            <a:endParaRPr lang="ru-RU" sz="1700" dirty="0"/>
          </a:p>
        </p:txBody>
      </p:sp>
      <p:sp>
        <p:nvSpPr>
          <p:cNvPr id="11" name="TextBox 10"/>
          <p:cNvSpPr txBox="1"/>
          <p:nvPr/>
        </p:nvSpPr>
        <p:spPr>
          <a:xfrm>
            <a:off x="6156176" y="3340149"/>
            <a:ext cx="26288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Общие прогнозные ресурсы </a:t>
            </a:r>
            <a:r>
              <a:rPr lang="ru-RU" sz="1600" dirty="0" err="1" smtClean="0"/>
              <a:t>Момонтайской</a:t>
            </a:r>
            <a:r>
              <a:rPr lang="ru-RU" sz="1600" dirty="0" smtClean="0"/>
              <a:t> площади по геохимическим данным составляют: </a:t>
            </a:r>
          </a:p>
          <a:p>
            <a:r>
              <a:rPr lang="en-US" sz="1600" dirty="0" smtClean="0"/>
              <a:t>Au </a:t>
            </a:r>
            <a:r>
              <a:rPr lang="ru-RU" sz="1600" dirty="0" smtClean="0"/>
              <a:t>– 83 т, </a:t>
            </a:r>
          </a:p>
          <a:p>
            <a:r>
              <a:rPr lang="en-US" sz="1600" dirty="0" smtClean="0"/>
              <a:t>Ag</a:t>
            </a:r>
            <a:r>
              <a:rPr lang="ru-RU" sz="1600" dirty="0" smtClean="0"/>
              <a:t> – 17 000 т, </a:t>
            </a:r>
          </a:p>
          <a:p>
            <a:r>
              <a:rPr lang="ru-RU" sz="1600" dirty="0" err="1" smtClean="0"/>
              <a:t>Zn</a:t>
            </a:r>
            <a:r>
              <a:rPr lang="ru-RU" sz="1600" dirty="0" smtClean="0"/>
              <a:t> – около 5,5 млн. т, </a:t>
            </a:r>
          </a:p>
          <a:p>
            <a:r>
              <a:rPr lang="ru-RU" sz="1600" dirty="0" err="1" smtClean="0"/>
              <a:t>Cu</a:t>
            </a:r>
            <a:r>
              <a:rPr lang="ru-RU" sz="1600" dirty="0" smtClean="0"/>
              <a:t> – 1,1 млн. т, </a:t>
            </a:r>
          </a:p>
          <a:p>
            <a:r>
              <a:rPr lang="ru-RU" sz="1600" dirty="0" err="1" smtClean="0"/>
              <a:t>Pb</a:t>
            </a:r>
            <a:r>
              <a:rPr lang="ru-RU" sz="1600" dirty="0" smtClean="0"/>
              <a:t> – 0,7 млн.т, </a:t>
            </a:r>
          </a:p>
          <a:p>
            <a:r>
              <a:rPr lang="ru-RU" sz="1600" dirty="0" err="1" smtClean="0"/>
              <a:t>Hg</a:t>
            </a:r>
            <a:r>
              <a:rPr lang="ru-RU" sz="1600" dirty="0" smtClean="0"/>
              <a:t> – 770 т, </a:t>
            </a:r>
          </a:p>
          <a:p>
            <a:r>
              <a:rPr lang="ru-RU" sz="1600" dirty="0" err="1" smtClean="0"/>
              <a:t>La</a:t>
            </a:r>
            <a:r>
              <a:rPr lang="ru-RU" sz="1600" dirty="0" smtClean="0"/>
              <a:t> – 21 тыс.т, </a:t>
            </a:r>
          </a:p>
          <a:p>
            <a:r>
              <a:rPr lang="ru-RU" sz="1600" dirty="0" err="1" smtClean="0"/>
              <a:t>Sc</a:t>
            </a:r>
            <a:r>
              <a:rPr lang="ru-RU" sz="1600" dirty="0" smtClean="0"/>
              <a:t> – 5 тыс.т.</a:t>
            </a:r>
            <a:endParaRPr lang="ru-RU" sz="1700" dirty="0"/>
          </a:p>
        </p:txBody>
      </p:sp>
      <p:sp>
        <p:nvSpPr>
          <p:cNvPr id="12" name="TextBox 11"/>
          <p:cNvSpPr txBox="1"/>
          <p:nvPr/>
        </p:nvSpPr>
        <p:spPr>
          <a:xfrm>
            <a:off x="0" y="0"/>
            <a:ext cx="9144000" cy="707886"/>
          </a:xfrm>
          <a:prstGeom prst="rect">
            <a:avLst/>
          </a:prstGeom>
          <a:solidFill>
            <a:schemeClr val="bg1">
              <a:alpha val="3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  <a:cs typeface="Times New Roman" pitchFamily="18" charset="0"/>
              </a:rPr>
              <a:t>Комплект карт геохимических основ масштаба 1:200 000</a:t>
            </a:r>
          </a:p>
          <a:p>
            <a:pPr algn="ctr"/>
            <a:r>
              <a:rPr lang="ru-RU" sz="2000" dirty="0" smtClean="0">
                <a:solidFill>
                  <a:srgbClr val="C00000"/>
                </a:solidFill>
                <a:cs typeface="Times New Roman" pitchFamily="18" charset="0"/>
              </a:rPr>
              <a:t>Листы </a:t>
            </a:r>
            <a:r>
              <a:rPr lang="ru-RU" sz="2000" dirty="0" err="1" smtClean="0">
                <a:solidFill>
                  <a:srgbClr val="C00000"/>
                </a:solidFill>
                <a:cs typeface="Times New Roman" pitchFamily="18" charset="0"/>
              </a:rPr>
              <a:t>Р-55</a:t>
            </a:r>
            <a:r>
              <a:rPr lang="ru-RU" sz="2000" dirty="0" smtClean="0">
                <a:solidFill>
                  <a:srgbClr val="C00000"/>
                </a:solidFill>
                <a:cs typeface="Times New Roman" pitchFamily="18" charset="0"/>
              </a:rPr>
              <a:t>-</a:t>
            </a:r>
            <a:r>
              <a:rPr lang="en-US" sz="2000" dirty="0" smtClean="0">
                <a:solidFill>
                  <a:srgbClr val="C00000"/>
                </a:solidFill>
                <a:cs typeface="Times New Roman" pitchFamily="18" charset="0"/>
              </a:rPr>
              <a:t>V, VI </a:t>
            </a:r>
            <a:r>
              <a:rPr lang="ru-RU" sz="2000" dirty="0" smtClean="0">
                <a:solidFill>
                  <a:srgbClr val="C00000"/>
                </a:solidFill>
                <a:cs typeface="Times New Roman" pitchFamily="18" charset="0"/>
              </a:rPr>
              <a:t>(</a:t>
            </a:r>
            <a:r>
              <a:rPr lang="ru-RU" sz="2000" dirty="0" err="1" smtClean="0">
                <a:solidFill>
                  <a:srgbClr val="C00000"/>
                </a:solidFill>
                <a:cs typeface="Times New Roman" pitchFamily="18" charset="0"/>
              </a:rPr>
              <a:t>Момонтайская</a:t>
            </a:r>
            <a:r>
              <a:rPr lang="ru-RU" sz="2000" dirty="0" smtClean="0">
                <a:solidFill>
                  <a:srgbClr val="C00000"/>
                </a:solidFill>
                <a:cs typeface="Times New Roman" pitchFamily="18" charset="0"/>
              </a:rPr>
              <a:t> площадь)</a:t>
            </a:r>
            <a:endParaRPr lang="ru-RU" sz="2000" dirty="0">
              <a:solidFill>
                <a:srgbClr val="C00000"/>
              </a:solidFill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Номер слайда 21"/>
          <p:cNvSpPr>
            <a:spLocks noGrp="1"/>
          </p:cNvSpPr>
          <p:nvPr>
            <p:ph type="sldNum" sz="quarter" idx="10"/>
          </p:nvPr>
        </p:nvSpPr>
        <p:spPr>
          <a:xfrm>
            <a:off x="25152" y="6479178"/>
            <a:ext cx="514400" cy="369332"/>
          </a:xfrm>
          <a:noFill/>
        </p:spPr>
        <p:txBody>
          <a:bodyPr wrap="square">
            <a:spAutoFit/>
          </a:bodyPr>
          <a:lstStyle/>
          <a:p>
            <a:pPr algn="ctr"/>
            <a:fld id="{20E8948F-1760-43D1-8491-787919AE9E84}" type="slidenum">
              <a:rPr lang="ru-RU" sz="1800" b="1" smtClean="0">
                <a:solidFill>
                  <a:srgbClr val="002060"/>
                </a:solidFill>
                <a:latin typeface="+mj-lt"/>
              </a:rPr>
              <a:pPr algn="ctr"/>
              <a:t>18</a:t>
            </a:fld>
            <a:endParaRPr lang="ru-RU" sz="1800" b="1" dirty="0" smtClean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5495" y="1196751"/>
            <a:ext cx="4750357" cy="3600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0" y="0"/>
            <a:ext cx="9144000" cy="707886"/>
          </a:xfrm>
          <a:prstGeom prst="rect">
            <a:avLst/>
          </a:prstGeom>
          <a:solidFill>
            <a:schemeClr val="bg1">
              <a:alpha val="3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  <a:cs typeface="Times New Roman" pitchFamily="18" charset="0"/>
              </a:rPr>
              <a:t>Паспорт учета перспективного объекта масштаба 1:200 000</a:t>
            </a:r>
          </a:p>
          <a:p>
            <a:pPr algn="ctr"/>
            <a:r>
              <a:rPr lang="ru-RU" sz="2000" dirty="0" smtClean="0">
                <a:solidFill>
                  <a:srgbClr val="C00000"/>
                </a:solidFill>
                <a:cs typeface="Times New Roman" pitchFamily="18" charset="0"/>
              </a:rPr>
              <a:t>Листы </a:t>
            </a:r>
            <a:r>
              <a:rPr lang="ru-RU" sz="2000" dirty="0" err="1" smtClean="0">
                <a:solidFill>
                  <a:srgbClr val="C00000"/>
                </a:solidFill>
                <a:cs typeface="Times New Roman" pitchFamily="18" charset="0"/>
              </a:rPr>
              <a:t>Р-55</a:t>
            </a:r>
            <a:r>
              <a:rPr lang="ru-RU" sz="2000" dirty="0" smtClean="0">
                <a:solidFill>
                  <a:srgbClr val="C00000"/>
                </a:solidFill>
                <a:cs typeface="Times New Roman" pitchFamily="18" charset="0"/>
              </a:rPr>
              <a:t>-</a:t>
            </a:r>
            <a:r>
              <a:rPr lang="en-US" sz="2000" dirty="0" smtClean="0">
                <a:solidFill>
                  <a:srgbClr val="C00000"/>
                </a:solidFill>
                <a:cs typeface="Times New Roman" pitchFamily="18" charset="0"/>
              </a:rPr>
              <a:t>V, VI </a:t>
            </a:r>
            <a:r>
              <a:rPr lang="ru-RU" sz="2000" dirty="0" smtClean="0">
                <a:solidFill>
                  <a:srgbClr val="C00000"/>
                </a:solidFill>
                <a:cs typeface="Times New Roman" pitchFamily="18" charset="0"/>
              </a:rPr>
              <a:t>(</a:t>
            </a:r>
            <a:r>
              <a:rPr lang="ru-RU" sz="2000" dirty="0" err="1" smtClean="0">
                <a:solidFill>
                  <a:srgbClr val="C00000"/>
                </a:solidFill>
                <a:cs typeface="Times New Roman" pitchFamily="18" charset="0"/>
              </a:rPr>
              <a:t>Момонтайская</a:t>
            </a:r>
            <a:r>
              <a:rPr lang="ru-RU" sz="2000" dirty="0" smtClean="0">
                <a:solidFill>
                  <a:srgbClr val="C00000"/>
                </a:solidFill>
                <a:cs typeface="Times New Roman" pitchFamily="18" charset="0"/>
              </a:rPr>
              <a:t> площадь)</a:t>
            </a:r>
            <a:endParaRPr lang="ru-RU" sz="2000" dirty="0">
              <a:solidFill>
                <a:srgbClr val="C00000"/>
              </a:solidFill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764704"/>
            <a:ext cx="4788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ctr">
              <a:spcBef>
                <a:spcPts val="600"/>
              </a:spcBef>
            </a:pPr>
            <a:r>
              <a:rPr lang="ru-RU" b="1" dirty="0" smtClean="0">
                <a:solidFill>
                  <a:srgbClr val="002060"/>
                </a:solidFill>
              </a:rPr>
              <a:t>Паспорт  учёта перспективного объекта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692696"/>
            <a:ext cx="4283968" cy="60951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Стрелка вниз 10"/>
          <p:cNvSpPr/>
          <p:nvPr/>
        </p:nvSpPr>
        <p:spPr>
          <a:xfrm>
            <a:off x="2771800" y="3212976"/>
            <a:ext cx="288032" cy="1332000"/>
          </a:xfrm>
          <a:prstGeom prst="downArrow">
            <a:avLst/>
          </a:prstGeom>
          <a:solidFill>
            <a:schemeClr val="accent1">
              <a:alpha val="30000"/>
            </a:schemeClr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низ 11"/>
          <p:cNvSpPr/>
          <p:nvPr/>
        </p:nvSpPr>
        <p:spPr>
          <a:xfrm rot="16200000">
            <a:off x="4428000" y="5337212"/>
            <a:ext cx="288032" cy="648072"/>
          </a:xfrm>
          <a:prstGeom prst="downArrow">
            <a:avLst/>
          </a:prstGeom>
          <a:solidFill>
            <a:schemeClr val="accent1">
              <a:alpha val="30000"/>
            </a:schemeClr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2699792" y="2908800"/>
            <a:ext cx="432048" cy="30600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87624" y="4581128"/>
            <a:ext cx="3041434" cy="2043172"/>
          </a:xfrm>
          <a:prstGeom prst="rect">
            <a:avLst/>
          </a:prstGeom>
          <a:noFill/>
          <a:ln w="28575">
            <a:solidFill>
              <a:srgbClr val="00206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Номер слайда 21"/>
          <p:cNvSpPr>
            <a:spLocks noGrp="1"/>
          </p:cNvSpPr>
          <p:nvPr>
            <p:ph type="sldNum" sz="quarter" idx="10"/>
          </p:nvPr>
        </p:nvSpPr>
        <p:spPr>
          <a:xfrm>
            <a:off x="25152" y="6479178"/>
            <a:ext cx="514400" cy="369332"/>
          </a:xfrm>
          <a:noFill/>
        </p:spPr>
        <p:txBody>
          <a:bodyPr wrap="square">
            <a:spAutoFit/>
          </a:bodyPr>
          <a:lstStyle/>
          <a:p>
            <a:pPr algn="ctr"/>
            <a:fld id="{20E8948F-1760-43D1-8491-787919AE9E84}" type="slidenum">
              <a:rPr lang="ru-RU" sz="1800" b="1" smtClean="0">
                <a:solidFill>
                  <a:srgbClr val="002060"/>
                </a:solidFill>
                <a:latin typeface="+mj-lt"/>
              </a:rPr>
              <a:pPr algn="ctr"/>
              <a:t>19</a:t>
            </a:fld>
            <a:endParaRPr lang="ru-RU" sz="1800" b="1" dirty="0" smtClean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38" name="Rectangle 2" descr="Large confetti"/>
          <p:cNvSpPr txBox="1">
            <a:spLocks noChangeArrowheads="1"/>
          </p:cNvSpPr>
          <p:nvPr/>
        </p:nvSpPr>
        <p:spPr>
          <a:xfrm>
            <a:off x="0" y="775042"/>
            <a:ext cx="9144000" cy="349702"/>
          </a:xfrm>
          <a:prstGeom prst="rect">
            <a:avLst/>
          </a:prstGeom>
        </p:spPr>
        <p:txBody>
          <a:bodyPr vert="horz" wrap="square" lIns="36000" tIns="36000" rIns="36000" bIns="36000" rtlCol="0" anchor="ctr">
            <a:spAutoFit/>
          </a:bodyPr>
          <a:lstStyle/>
          <a:p>
            <a:pPr algn="ctr">
              <a:spcBef>
                <a:spcPts val="600"/>
              </a:spcBef>
              <a:defRPr/>
            </a:pPr>
            <a:r>
              <a:rPr lang="ru-RU" b="1" dirty="0" smtClean="0">
                <a:solidFill>
                  <a:srgbClr val="002060"/>
                </a:solidFill>
              </a:rPr>
              <a:t>Эколого-геохимическая карта</a:t>
            </a:r>
            <a:endParaRPr kumimoji="0" lang="ru-RU" i="0" u="none" strike="noStrike" kern="1200" cap="none" spc="0" normalizeH="0" baseline="-2500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j-ea"/>
              <a:cs typeface="Times New Roman" pitchFamily="18" charset="0"/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81298" y="1197352"/>
            <a:ext cx="7181405" cy="54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0" y="0"/>
            <a:ext cx="9144000" cy="707886"/>
          </a:xfrm>
          <a:prstGeom prst="rect">
            <a:avLst/>
          </a:prstGeom>
          <a:solidFill>
            <a:schemeClr val="bg1">
              <a:alpha val="3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  <a:cs typeface="Times New Roman" pitchFamily="18" charset="0"/>
              </a:rPr>
              <a:t>Комплект карт геохимических основ масштаба 1:200 000</a:t>
            </a:r>
          </a:p>
          <a:p>
            <a:pPr algn="ctr"/>
            <a:r>
              <a:rPr lang="ru-RU" sz="2000" dirty="0" smtClean="0">
                <a:solidFill>
                  <a:srgbClr val="C00000"/>
                </a:solidFill>
                <a:cs typeface="Times New Roman" pitchFamily="18" charset="0"/>
              </a:rPr>
              <a:t>Листы </a:t>
            </a:r>
            <a:r>
              <a:rPr lang="ru-RU" sz="2000" dirty="0" err="1" smtClean="0">
                <a:solidFill>
                  <a:srgbClr val="C00000"/>
                </a:solidFill>
                <a:cs typeface="Times New Roman" pitchFamily="18" charset="0"/>
              </a:rPr>
              <a:t>Р-55</a:t>
            </a:r>
            <a:r>
              <a:rPr lang="ru-RU" sz="2000" dirty="0" smtClean="0">
                <a:solidFill>
                  <a:srgbClr val="C00000"/>
                </a:solidFill>
                <a:cs typeface="Times New Roman" pitchFamily="18" charset="0"/>
              </a:rPr>
              <a:t>-</a:t>
            </a:r>
            <a:r>
              <a:rPr lang="en-US" sz="2000" dirty="0" smtClean="0">
                <a:solidFill>
                  <a:srgbClr val="C00000"/>
                </a:solidFill>
                <a:cs typeface="Times New Roman" pitchFamily="18" charset="0"/>
              </a:rPr>
              <a:t>V, VI </a:t>
            </a:r>
            <a:r>
              <a:rPr lang="ru-RU" sz="2000" dirty="0" smtClean="0">
                <a:solidFill>
                  <a:srgbClr val="C00000"/>
                </a:solidFill>
                <a:cs typeface="Times New Roman" pitchFamily="18" charset="0"/>
              </a:rPr>
              <a:t>(</a:t>
            </a:r>
            <a:r>
              <a:rPr lang="ru-RU" sz="2000" dirty="0" err="1" smtClean="0">
                <a:solidFill>
                  <a:srgbClr val="C00000"/>
                </a:solidFill>
                <a:cs typeface="Times New Roman" pitchFamily="18" charset="0"/>
              </a:rPr>
              <a:t>Момонтайская</a:t>
            </a:r>
            <a:r>
              <a:rPr lang="ru-RU" sz="2000" dirty="0" smtClean="0">
                <a:solidFill>
                  <a:srgbClr val="C00000"/>
                </a:solidFill>
                <a:cs typeface="Times New Roman" pitchFamily="18" charset="0"/>
              </a:rPr>
              <a:t> площадь)</a:t>
            </a:r>
            <a:endParaRPr lang="ru-RU" sz="2000" dirty="0">
              <a:solidFill>
                <a:srgbClr val="C00000"/>
              </a:solidFill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1"/>
            <a:ext cx="9144000" cy="923330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+mj-lt"/>
                <a:cs typeface="Times New Roman" pitchFamily="18" charset="0"/>
              </a:rPr>
              <a:t>Картограмма состояния подготовки геохимических основ </a:t>
            </a:r>
          </a:p>
          <a:p>
            <a:pPr algn="ctr"/>
            <a:r>
              <a:rPr lang="ru-RU" b="1" dirty="0" err="1" smtClean="0">
                <a:solidFill>
                  <a:srgbClr val="C00000"/>
                </a:solidFill>
                <a:latin typeface="+mj-lt"/>
                <a:cs typeface="Times New Roman" pitchFamily="18" charset="0"/>
              </a:rPr>
              <a:t>Госгеолкарты-1000</a:t>
            </a:r>
            <a:r>
              <a:rPr lang="ru-RU" b="1" dirty="0" smtClean="0">
                <a:solidFill>
                  <a:srgbClr val="C00000"/>
                </a:solidFill>
                <a:latin typeface="+mj-lt"/>
                <a:cs typeface="Times New Roman" pitchFamily="18" charset="0"/>
              </a:rPr>
              <a:t>/3 и направлений работ до 2022 г. </a:t>
            </a:r>
            <a:br>
              <a:rPr lang="ru-RU" b="1" dirty="0" smtClean="0">
                <a:solidFill>
                  <a:srgbClr val="C00000"/>
                </a:solidFill>
                <a:latin typeface="+mj-lt"/>
                <a:cs typeface="Times New Roman" pitchFamily="18" charset="0"/>
              </a:rPr>
            </a:br>
            <a:r>
              <a:rPr lang="ru-RU" dirty="0" smtClean="0">
                <a:solidFill>
                  <a:srgbClr val="C00000"/>
                </a:solidFill>
                <a:latin typeface="+mj-lt"/>
                <a:cs typeface="Times New Roman" pitchFamily="18" charset="0"/>
              </a:rPr>
              <a:t>(по состоянию на 01.03.2022 г.)</a:t>
            </a:r>
            <a:endParaRPr lang="ru-RU" b="1" dirty="0">
              <a:solidFill>
                <a:srgbClr val="C0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8" name="Номер слайда 21"/>
          <p:cNvSpPr>
            <a:spLocks noGrp="1"/>
          </p:cNvSpPr>
          <p:nvPr>
            <p:ph type="sldNum" sz="quarter" idx="10"/>
          </p:nvPr>
        </p:nvSpPr>
        <p:spPr>
          <a:xfrm>
            <a:off x="25152" y="6479178"/>
            <a:ext cx="514400" cy="369332"/>
          </a:xfrm>
          <a:noFill/>
        </p:spPr>
        <p:txBody>
          <a:bodyPr wrap="square">
            <a:spAutoFit/>
          </a:bodyPr>
          <a:lstStyle/>
          <a:p>
            <a:pPr algn="ctr"/>
            <a:fld id="{20E8948F-1760-43D1-8491-787919AE9E84}" type="slidenum">
              <a:rPr lang="ru-RU" sz="1800" b="1" smtClean="0">
                <a:solidFill>
                  <a:srgbClr val="002060"/>
                </a:solidFill>
                <a:latin typeface="+mj-lt"/>
              </a:rPr>
              <a:pPr algn="ctr"/>
              <a:t>2</a:t>
            </a:fld>
            <a:endParaRPr lang="ru-RU" sz="1800" b="1" dirty="0" smtClean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214" y="980728"/>
            <a:ext cx="8647573" cy="5579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Номер слайда 21"/>
          <p:cNvSpPr>
            <a:spLocks noGrp="1"/>
          </p:cNvSpPr>
          <p:nvPr>
            <p:ph type="sldNum" sz="quarter" idx="10"/>
          </p:nvPr>
        </p:nvSpPr>
        <p:spPr>
          <a:xfrm>
            <a:off x="25152" y="6479178"/>
            <a:ext cx="514400" cy="369332"/>
          </a:xfrm>
          <a:noFill/>
        </p:spPr>
        <p:txBody>
          <a:bodyPr wrap="square">
            <a:spAutoFit/>
          </a:bodyPr>
          <a:lstStyle/>
          <a:p>
            <a:pPr algn="ctr"/>
            <a:fld id="{20E8948F-1760-43D1-8491-787919AE9E84}" type="slidenum">
              <a:rPr lang="ru-RU" sz="1800" b="1" smtClean="0">
                <a:solidFill>
                  <a:srgbClr val="002060"/>
                </a:solidFill>
                <a:latin typeface="+mj-lt"/>
              </a:rPr>
              <a:pPr algn="ctr"/>
              <a:t>20</a:t>
            </a:fld>
            <a:endParaRPr lang="ru-RU" sz="1800" b="1" dirty="0" smtClean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38" name="Rectangle 2" descr="Large confetti"/>
          <p:cNvSpPr txBox="1">
            <a:spLocks noChangeArrowheads="1"/>
          </p:cNvSpPr>
          <p:nvPr/>
        </p:nvSpPr>
        <p:spPr>
          <a:xfrm>
            <a:off x="0" y="704310"/>
            <a:ext cx="9144000" cy="5489571"/>
          </a:xfrm>
          <a:prstGeom prst="rect">
            <a:avLst/>
          </a:prstGeom>
        </p:spPr>
        <p:txBody>
          <a:bodyPr vert="horz" wrap="square" lIns="36000" tIns="36000" rIns="36000" bIns="36000" rtlCol="0" anchor="ctr">
            <a:spAutoFit/>
          </a:bodyPr>
          <a:lstStyle/>
          <a:p>
            <a:pPr algn="just">
              <a:buAutoNum type="arabicPeriod"/>
            </a:pP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Нет возможности проводить заверку перспективных площадей для получения прогнозных ресурсов по категории Р2.</a:t>
            </a:r>
          </a:p>
          <a:p>
            <a:pPr marL="514350" indent="-514350" algn="just">
              <a:buAutoNum type="arabicPeriod"/>
            </a:pPr>
            <a:endParaRPr lang="ru-RU" sz="32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Объемы выполнения ГХО-200 крайне недостаточный по сравнению с ГДП-200.</a:t>
            </a:r>
          </a:p>
          <a:p>
            <a:pPr algn="just"/>
            <a:endParaRPr lang="ru-RU" sz="32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3. Проведение работ на отдельных листах разбросанных по территории РФ крайне не рационально, необходимо вести работу на серии листов в пределах геологических структур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9144000" cy="400110"/>
          </a:xfrm>
          <a:prstGeom prst="rect">
            <a:avLst/>
          </a:prstGeom>
          <a:solidFill>
            <a:schemeClr val="bg1">
              <a:alpha val="3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Основные проблемы при проведении работ ГХО-200</a:t>
            </a:r>
            <a:endParaRPr lang="ru-RU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Номер слайда 21"/>
          <p:cNvSpPr>
            <a:spLocks noGrp="1"/>
          </p:cNvSpPr>
          <p:nvPr>
            <p:ph type="sldNum" sz="quarter" idx="10"/>
          </p:nvPr>
        </p:nvSpPr>
        <p:spPr>
          <a:xfrm>
            <a:off x="25152" y="6479178"/>
            <a:ext cx="514400" cy="369332"/>
          </a:xfrm>
          <a:noFill/>
        </p:spPr>
        <p:txBody>
          <a:bodyPr wrap="square">
            <a:spAutoFit/>
          </a:bodyPr>
          <a:lstStyle/>
          <a:p>
            <a:pPr algn="ctr"/>
            <a:fld id="{20E8948F-1760-43D1-8491-787919AE9E84}" type="slidenum">
              <a:rPr lang="ru-RU" sz="1800" b="1" smtClean="0">
                <a:solidFill>
                  <a:srgbClr val="002060"/>
                </a:solidFill>
                <a:latin typeface="+mj-lt"/>
              </a:rPr>
              <a:pPr algn="ctr"/>
              <a:t>21</a:t>
            </a:fld>
            <a:endParaRPr lang="ru-RU" sz="1800" b="1" dirty="0" smtClean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38" name="Rectangle 2" descr="Large confetti"/>
          <p:cNvSpPr txBox="1">
            <a:spLocks noChangeArrowheads="1"/>
          </p:cNvSpPr>
          <p:nvPr/>
        </p:nvSpPr>
        <p:spPr>
          <a:xfrm>
            <a:off x="0" y="805355"/>
            <a:ext cx="9144000" cy="6382123"/>
          </a:xfrm>
          <a:prstGeom prst="rect">
            <a:avLst/>
          </a:prstGeom>
        </p:spPr>
        <p:txBody>
          <a:bodyPr vert="horz" wrap="square" lIns="36000" tIns="36000" rIns="36000" bIns="36000" rtlCol="0" anchor="ctr">
            <a:spAutoFit/>
          </a:bodyPr>
          <a:lstStyle/>
          <a:p>
            <a:pPr lvl="0" indent="444500" algn="just">
              <a:buFont typeface="Arial" pitchFamily="34" charset="0"/>
              <a:buChar char="•"/>
            </a:pP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увеличить объем поисковых работ на участках детализации, может даже с возможностью получения прогнозных ресурсов по категории Р</a:t>
            </a:r>
            <a:r>
              <a:rPr lang="ru-RU" sz="2800" b="1" baseline="-250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lvl="0" indent="444500" algn="just">
              <a:buFont typeface="Arial" pitchFamily="34" charset="0"/>
              <a:buChar char="•"/>
            </a:pPr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lvl="0" indent="444500" algn="just">
              <a:buFont typeface="Arial" pitchFamily="34" charset="0"/>
              <a:buChar char="•"/>
            </a:pP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выполнять работы по созданию ГХО-200 даже при проведении ГДП-200 как отдельный вид работ;</a:t>
            </a:r>
          </a:p>
          <a:p>
            <a:pPr lvl="0" indent="444500" algn="just">
              <a:buFont typeface="Arial" pitchFamily="34" charset="0"/>
              <a:buChar char="•"/>
            </a:pPr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lvl="0" indent="444500" algn="just">
              <a:buFont typeface="Arial" pitchFamily="34" charset="0"/>
              <a:buChar char="•"/>
            </a:pPr>
            <a:r>
              <a:rPr lang="ru-RU" sz="28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увеличить объемы проведения геохимических работ и сделать их по-настоящему опережающими</a:t>
            </a:r>
            <a:r>
              <a:rPr lang="ru-RU" sz="2800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0" indent="444500" algn="just">
              <a:buFont typeface="Arial" pitchFamily="34" charset="0"/>
              <a:buChar char="•"/>
            </a:pP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 indent="444500" algn="just">
              <a:buFont typeface="Arial" pitchFamily="34" charset="0"/>
              <a:buChar char="•"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поставить работу по подготовке методических рекомендаций применительно к различным условиям проведения геохимических работ;</a:t>
            </a:r>
          </a:p>
          <a:p>
            <a:pPr lvl="0">
              <a:buFont typeface="Arial" pitchFamily="34" charset="0"/>
              <a:buChar char="•"/>
            </a:pPr>
            <a:endParaRPr lang="ru-RU" sz="2800" dirty="0" smtClean="0"/>
          </a:p>
          <a:p>
            <a:r>
              <a:rPr lang="ru-RU" dirty="0" smtClean="0"/>
              <a:t>. 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9144000" cy="400110"/>
          </a:xfrm>
          <a:prstGeom prst="rect">
            <a:avLst/>
          </a:prstGeom>
          <a:solidFill>
            <a:schemeClr val="bg1">
              <a:alpha val="3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Основные направления  при проведении работ ГХО-200</a:t>
            </a:r>
            <a:endParaRPr lang="ru-RU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1547664" y="2636912"/>
            <a:ext cx="5929386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ru-RU" sz="4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Спасибо за внимание</a:t>
            </a:r>
            <a:r>
              <a:rPr lang="en-US" sz="4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!</a:t>
            </a:r>
            <a:endParaRPr lang="ru-RU" sz="44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923928" y="698980"/>
            <a:ext cx="5112568" cy="6114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9" name="TextBox 38"/>
          <p:cNvSpPr txBox="1"/>
          <p:nvPr/>
        </p:nvSpPr>
        <p:spPr>
          <a:xfrm>
            <a:off x="0" y="716503"/>
            <a:ext cx="38519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ctr">
              <a:spcBef>
                <a:spcPts val="600"/>
              </a:spcBef>
            </a:pPr>
            <a:r>
              <a:rPr lang="ru-RU" b="1" dirty="0" smtClean="0">
                <a:solidFill>
                  <a:srgbClr val="002060"/>
                </a:solidFill>
              </a:rPr>
              <a:t>Карта </a:t>
            </a:r>
            <a:br>
              <a:rPr lang="ru-RU" b="1" dirty="0" smtClean="0">
                <a:solidFill>
                  <a:srgbClr val="002060"/>
                </a:solidFill>
              </a:rPr>
            </a:br>
            <a:r>
              <a:rPr lang="ru-RU" b="1" dirty="0" smtClean="0">
                <a:solidFill>
                  <a:srgbClr val="002060"/>
                </a:solidFill>
              </a:rPr>
              <a:t>районирования территории </a:t>
            </a:r>
            <a:br>
              <a:rPr lang="ru-RU" b="1" dirty="0" smtClean="0">
                <a:solidFill>
                  <a:srgbClr val="002060"/>
                </a:solidFill>
              </a:rPr>
            </a:br>
            <a:r>
              <a:rPr lang="ru-RU" b="1" dirty="0" smtClean="0">
                <a:solidFill>
                  <a:srgbClr val="002060"/>
                </a:solidFill>
              </a:rPr>
              <a:t>по условиям проведения геохимических работ</a:t>
            </a:r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auto">
          <a:xfrm>
            <a:off x="179512" y="4005064"/>
            <a:ext cx="3168352" cy="1815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9" tIns="45715" rIns="91429" bIns="45715">
            <a:spAutoFit/>
          </a:bodyPr>
          <a:lstStyle/>
          <a:p>
            <a:pPr>
              <a:defRPr/>
            </a:pPr>
            <a:r>
              <a:rPr lang="ru-RU" sz="1600" dirty="0" smtClean="0"/>
              <a:t>Составляется для выявления роли зональных ландшафтно-геохимических процессов в формировании вторичных геохимических ореолов рассеяния и техногенного загрязнения.</a:t>
            </a:r>
            <a:endParaRPr lang="ru-RU" sz="1600" dirty="0"/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9144000" cy="707886"/>
          </a:xfrm>
          <a:prstGeom prst="rect">
            <a:avLst/>
          </a:prstGeom>
          <a:solidFill>
            <a:schemeClr val="bg1">
              <a:alpha val="3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  <a:cs typeface="Times New Roman" pitchFamily="18" charset="0"/>
              </a:rPr>
              <a:t>Комплект карт геохимических основ масштаба 1:1000 000</a:t>
            </a:r>
          </a:p>
          <a:p>
            <a:pPr algn="ctr"/>
            <a:r>
              <a:rPr lang="ru-RU" sz="2000" b="1" dirty="0" smtClean="0">
                <a:solidFill>
                  <a:srgbClr val="C00000"/>
                </a:solidFill>
                <a:cs typeface="Times New Roman" pitchFamily="18" charset="0"/>
              </a:rPr>
              <a:t>Листы О-47, О-48, </a:t>
            </a:r>
            <a:r>
              <a:rPr lang="ru-RU" sz="2000" b="1" dirty="0" err="1" smtClean="0">
                <a:solidFill>
                  <a:srgbClr val="C00000"/>
                </a:solidFill>
                <a:cs typeface="Times New Roman" pitchFamily="18" charset="0"/>
              </a:rPr>
              <a:t>Р-47</a:t>
            </a:r>
            <a:endParaRPr lang="ru-RU" sz="2000" dirty="0">
              <a:solidFill>
                <a:srgbClr val="C00000"/>
              </a:solidFill>
              <a:cs typeface="Times New Roman" pitchFamily="18" charset="0"/>
            </a:endParaRPr>
          </a:p>
        </p:txBody>
      </p:sp>
      <p:sp>
        <p:nvSpPr>
          <p:cNvPr id="31" name="Номер слайда 21"/>
          <p:cNvSpPr>
            <a:spLocks noGrp="1"/>
          </p:cNvSpPr>
          <p:nvPr>
            <p:ph type="sldNum" sz="quarter" idx="10"/>
          </p:nvPr>
        </p:nvSpPr>
        <p:spPr>
          <a:xfrm>
            <a:off x="25152" y="6479178"/>
            <a:ext cx="514400" cy="369332"/>
          </a:xfrm>
          <a:noFill/>
        </p:spPr>
        <p:txBody>
          <a:bodyPr wrap="square">
            <a:spAutoFit/>
          </a:bodyPr>
          <a:lstStyle/>
          <a:p>
            <a:pPr algn="ctr"/>
            <a:fld id="{20E8948F-1760-43D1-8491-787919AE9E84}" type="slidenum">
              <a:rPr lang="ru-RU" sz="1800" b="1" smtClean="0">
                <a:solidFill>
                  <a:srgbClr val="002060"/>
                </a:solidFill>
                <a:latin typeface="+mj-lt"/>
              </a:rPr>
              <a:pPr algn="ctr"/>
              <a:t>3</a:t>
            </a:fld>
            <a:endParaRPr lang="ru-RU" sz="1800" b="1" dirty="0" smtClean="0">
              <a:solidFill>
                <a:srgbClr val="002060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32"/>
          <p:cNvSpPr txBox="1"/>
          <p:nvPr/>
        </p:nvSpPr>
        <p:spPr>
          <a:xfrm>
            <a:off x="0" y="705470"/>
            <a:ext cx="39239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ctr">
              <a:spcBef>
                <a:spcPts val="600"/>
              </a:spcBef>
            </a:pPr>
            <a:r>
              <a:rPr lang="ru-RU" b="1" dirty="0" smtClean="0">
                <a:solidFill>
                  <a:srgbClr val="002060"/>
                </a:solidFill>
              </a:rPr>
              <a:t>Карта</a:t>
            </a:r>
            <a:br>
              <a:rPr lang="ru-RU" b="1" dirty="0" smtClean="0">
                <a:solidFill>
                  <a:srgbClr val="002060"/>
                </a:solidFill>
              </a:rPr>
            </a:br>
            <a:r>
              <a:rPr lang="ru-RU" b="1" dirty="0" smtClean="0">
                <a:solidFill>
                  <a:srgbClr val="002060"/>
                </a:solidFill>
              </a:rPr>
              <a:t>геохимической специализации геологических комплексов</a:t>
            </a:r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auto">
          <a:xfrm>
            <a:off x="539552" y="4581128"/>
            <a:ext cx="3096344" cy="2062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9" tIns="45715" rIns="91429" bIns="45715">
            <a:spAutoFit/>
          </a:bodyPr>
          <a:lstStyle/>
          <a:p>
            <a:pPr>
              <a:defRPr/>
            </a:pPr>
            <a:r>
              <a:rPr lang="ru-RU" sz="1600" dirty="0" smtClean="0"/>
              <a:t>Позволяет получить картографическое отображение геохимической специализации геологических комплексов (</a:t>
            </a:r>
            <a:r>
              <a:rPr lang="ru-RU" sz="1600" dirty="0" err="1" smtClean="0"/>
              <a:t>подкомплексов</a:t>
            </a:r>
            <a:r>
              <a:rPr lang="ru-RU" sz="1600" dirty="0" smtClean="0"/>
              <a:t>) для повышения информативности Государственных геологических карт новых поколений. </a:t>
            </a:r>
            <a:endParaRPr lang="ru-RU" sz="1600" dirty="0"/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9144000" cy="707886"/>
          </a:xfrm>
          <a:prstGeom prst="rect">
            <a:avLst/>
          </a:prstGeom>
          <a:solidFill>
            <a:schemeClr val="bg1">
              <a:alpha val="3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  <a:cs typeface="Times New Roman" pitchFamily="18" charset="0"/>
              </a:rPr>
              <a:t>Комплект карт геохимических основ масштаба 1:1000 000</a:t>
            </a:r>
          </a:p>
          <a:p>
            <a:pPr algn="ctr"/>
            <a:r>
              <a:rPr lang="ru-RU" sz="2000" b="1" dirty="0" smtClean="0">
                <a:solidFill>
                  <a:srgbClr val="C00000"/>
                </a:solidFill>
                <a:cs typeface="Times New Roman" pitchFamily="18" charset="0"/>
              </a:rPr>
              <a:t>Листы О-47, О-48, </a:t>
            </a:r>
            <a:r>
              <a:rPr lang="ru-RU" sz="2000" b="1" dirty="0" err="1" smtClean="0">
                <a:solidFill>
                  <a:srgbClr val="C00000"/>
                </a:solidFill>
                <a:cs typeface="Times New Roman" pitchFamily="18" charset="0"/>
              </a:rPr>
              <a:t>Р-47</a:t>
            </a:r>
            <a:endParaRPr lang="ru-RU" sz="2000" dirty="0">
              <a:solidFill>
                <a:srgbClr val="C00000"/>
              </a:solidFill>
              <a:cs typeface="Times New Roman" pitchFamily="18" charset="0"/>
            </a:endParaRPr>
          </a:p>
        </p:txBody>
      </p:sp>
      <p:sp>
        <p:nvSpPr>
          <p:cNvPr id="31" name="Номер слайда 21"/>
          <p:cNvSpPr>
            <a:spLocks noGrp="1"/>
          </p:cNvSpPr>
          <p:nvPr>
            <p:ph type="sldNum" sz="quarter" idx="10"/>
          </p:nvPr>
        </p:nvSpPr>
        <p:spPr>
          <a:xfrm>
            <a:off x="25152" y="6479178"/>
            <a:ext cx="514400" cy="369332"/>
          </a:xfrm>
          <a:noFill/>
        </p:spPr>
        <p:txBody>
          <a:bodyPr wrap="square">
            <a:spAutoFit/>
          </a:bodyPr>
          <a:lstStyle/>
          <a:p>
            <a:pPr algn="ctr"/>
            <a:fld id="{20E8948F-1760-43D1-8491-787919AE9E84}" type="slidenum">
              <a:rPr lang="ru-RU" sz="1800" b="1" smtClean="0">
                <a:solidFill>
                  <a:srgbClr val="002060"/>
                </a:solidFill>
                <a:latin typeface="+mj-lt"/>
              </a:rPr>
              <a:pPr algn="ctr"/>
              <a:t>4</a:t>
            </a:fld>
            <a:endParaRPr lang="ru-RU" sz="1800" b="1" dirty="0" smtClean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995936" y="735228"/>
            <a:ext cx="5077706" cy="6077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9144000" cy="707886"/>
          </a:xfrm>
          <a:prstGeom prst="rect">
            <a:avLst/>
          </a:prstGeom>
          <a:solidFill>
            <a:schemeClr val="bg1">
              <a:alpha val="3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  <a:cs typeface="Times New Roman" pitchFamily="18" charset="0"/>
              </a:rPr>
              <a:t>Комплект карт геохимических основ масштаба 1:1000 000</a:t>
            </a:r>
          </a:p>
          <a:p>
            <a:pPr algn="ctr"/>
            <a:r>
              <a:rPr lang="ru-RU" sz="2000" b="1" dirty="0" smtClean="0">
                <a:solidFill>
                  <a:srgbClr val="C00000"/>
                </a:solidFill>
                <a:cs typeface="Times New Roman" pitchFamily="18" charset="0"/>
              </a:rPr>
              <a:t>Листы О-47, О-48, </a:t>
            </a:r>
            <a:r>
              <a:rPr lang="ru-RU" sz="2000" b="1" dirty="0" err="1" smtClean="0">
                <a:solidFill>
                  <a:srgbClr val="C00000"/>
                </a:solidFill>
                <a:cs typeface="Times New Roman" pitchFamily="18" charset="0"/>
              </a:rPr>
              <a:t>Р-47</a:t>
            </a:r>
            <a:endParaRPr lang="ru-RU" sz="2000" dirty="0" smtClean="0">
              <a:solidFill>
                <a:srgbClr val="C00000"/>
              </a:solidFill>
              <a:cs typeface="Times New Roman" pitchFamily="18" charset="0"/>
            </a:endParaRPr>
          </a:p>
        </p:txBody>
      </p:sp>
      <p:sp>
        <p:nvSpPr>
          <p:cNvPr id="14" name="Rectangle 2"/>
          <p:cNvSpPr>
            <a:spLocks noChangeArrowheads="1"/>
          </p:cNvSpPr>
          <p:nvPr/>
        </p:nvSpPr>
        <p:spPr bwMode="auto">
          <a:xfrm>
            <a:off x="5831632" y="764704"/>
            <a:ext cx="3312368" cy="1717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9" tIns="45715" rIns="91429" bIns="45715">
            <a:spAutoFit/>
          </a:bodyPr>
          <a:lstStyle/>
          <a:p>
            <a:pPr>
              <a:lnSpc>
                <a:spcPct val="110000"/>
              </a:lnSpc>
              <a:defRPr/>
            </a:pPr>
            <a:r>
              <a:rPr lang="ru-RU" sz="1600" dirty="0" smtClean="0"/>
              <a:t>Составляется с целью</a:t>
            </a:r>
            <a:r>
              <a:rPr lang="ru-RU" sz="1600" b="1" dirty="0" smtClean="0"/>
              <a:t> </a:t>
            </a:r>
            <a:r>
              <a:rPr lang="ru-RU" sz="1600" dirty="0" smtClean="0"/>
              <a:t>выявления </a:t>
            </a:r>
            <a:r>
              <a:rPr lang="ru-RU" sz="1600" dirty="0"/>
              <a:t>современной структуры загрязнения компонентов природной среды и </a:t>
            </a:r>
            <a:r>
              <a:rPr lang="ru-RU" sz="1600" dirty="0" smtClean="0"/>
              <a:t>оценки </a:t>
            </a:r>
            <a:r>
              <a:rPr lang="ru-RU" sz="1600" dirty="0"/>
              <a:t>экологического состояния </a:t>
            </a:r>
            <a:r>
              <a:rPr lang="ru-RU" sz="1600" dirty="0" smtClean="0"/>
              <a:t>территорий.</a:t>
            </a:r>
            <a:endParaRPr lang="ru-RU" sz="1600" dirty="0"/>
          </a:p>
        </p:txBody>
      </p:sp>
      <p:sp>
        <p:nvSpPr>
          <p:cNvPr id="31" name="Номер слайда 21"/>
          <p:cNvSpPr>
            <a:spLocks noGrp="1"/>
          </p:cNvSpPr>
          <p:nvPr>
            <p:ph type="sldNum" sz="quarter" idx="10"/>
          </p:nvPr>
        </p:nvSpPr>
        <p:spPr>
          <a:xfrm>
            <a:off x="25152" y="6479178"/>
            <a:ext cx="514400" cy="369332"/>
          </a:xfrm>
          <a:noFill/>
        </p:spPr>
        <p:txBody>
          <a:bodyPr wrap="square">
            <a:spAutoFit/>
          </a:bodyPr>
          <a:lstStyle/>
          <a:p>
            <a:pPr algn="ctr"/>
            <a:fld id="{20E8948F-1760-43D1-8491-787919AE9E84}" type="slidenum">
              <a:rPr lang="ru-RU" sz="1800" b="1" smtClean="0">
                <a:solidFill>
                  <a:srgbClr val="002060"/>
                </a:solidFill>
                <a:latin typeface="+mj-lt"/>
              </a:rPr>
              <a:pPr algn="ctr"/>
              <a:t>5</a:t>
            </a:fld>
            <a:endParaRPr lang="ru-RU" sz="1800" b="1" dirty="0" smtClean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0" y="755412"/>
            <a:ext cx="3635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ctr">
              <a:spcBef>
                <a:spcPts val="600"/>
              </a:spcBef>
            </a:pPr>
            <a:r>
              <a:rPr lang="ru-RU" b="1" dirty="0" smtClean="0">
                <a:solidFill>
                  <a:srgbClr val="002060"/>
                </a:solidFill>
              </a:rPr>
              <a:t>Эколого-геохимическая карта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491880" y="694138"/>
            <a:ext cx="5156852" cy="61638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4" name="TextBox 33"/>
          <p:cNvSpPr txBox="1"/>
          <p:nvPr/>
        </p:nvSpPr>
        <p:spPr>
          <a:xfrm>
            <a:off x="0" y="1340768"/>
            <a:ext cx="3744416" cy="4524315"/>
          </a:xfrm>
          <a:prstGeom prst="rect">
            <a:avLst/>
          </a:prstGeom>
          <a:noFill/>
        </p:spPr>
        <p:txBody>
          <a:bodyPr wrap="square" rIns="36000" rtlCol="0">
            <a:spAutoFit/>
          </a:bodyPr>
          <a:lstStyle/>
          <a:p>
            <a:pPr indent="88900"/>
            <a:r>
              <a:rPr lang="ru-RU" sz="1600" dirty="0" smtClean="0"/>
              <a:t>На листах </a:t>
            </a:r>
            <a:r>
              <a:rPr lang="ru-RU" sz="1600" dirty="0" err="1" smtClean="0"/>
              <a:t>Р-47</a:t>
            </a:r>
            <a:r>
              <a:rPr lang="ru-RU" sz="1600" dirty="0" smtClean="0"/>
              <a:t>, О-47, О-48 в соответствии с уровнем загрязнения компонентов </a:t>
            </a:r>
            <a:r>
              <a:rPr lang="ru-RU" sz="1600" dirty="0" err="1" smtClean="0"/>
              <a:t>ПГС</a:t>
            </a:r>
            <a:r>
              <a:rPr lang="ru-RU" sz="1600" dirty="0" smtClean="0"/>
              <a:t> выделены территории с удовлетворительным, напряженным, критическим и чрезвычайным эколого-геохимическим состоянием. </a:t>
            </a:r>
          </a:p>
          <a:p>
            <a:pPr indent="88900"/>
            <a:r>
              <a:rPr lang="ru-RU" sz="1600" b="1" dirty="0" smtClean="0">
                <a:solidFill>
                  <a:srgbClr val="0000FF"/>
                </a:solidFill>
              </a:rPr>
              <a:t>На листе О-47 </a:t>
            </a:r>
            <a:r>
              <a:rPr lang="ru-RU" sz="1600" dirty="0" smtClean="0"/>
              <a:t>выделена 21 зона загрязнения, неудовлетворительное экологическое состояние составляет менее 10% площади.</a:t>
            </a:r>
          </a:p>
          <a:p>
            <a:pPr indent="88900"/>
            <a:r>
              <a:rPr lang="ru-RU" sz="1600" b="1" dirty="0" smtClean="0">
                <a:solidFill>
                  <a:srgbClr val="0000FF"/>
                </a:solidFill>
              </a:rPr>
              <a:t>На листе О-48 </a:t>
            </a:r>
            <a:r>
              <a:rPr lang="ru-RU" sz="1600" dirty="0" smtClean="0"/>
              <a:t>выделены 12 зон загрязнения, неудовлетворительное экологическое состояние составляет менее 15% площади.</a:t>
            </a:r>
          </a:p>
          <a:p>
            <a:pPr indent="88900"/>
            <a:r>
              <a:rPr lang="ru-RU" sz="1600" b="1" dirty="0" smtClean="0">
                <a:solidFill>
                  <a:srgbClr val="0000FF"/>
                </a:solidFill>
              </a:rPr>
              <a:t>На листе </a:t>
            </a:r>
            <a:r>
              <a:rPr lang="ru-RU" sz="1600" b="1" dirty="0" err="1" smtClean="0">
                <a:solidFill>
                  <a:srgbClr val="0000FF"/>
                </a:solidFill>
              </a:rPr>
              <a:t>Р-47</a:t>
            </a:r>
            <a:r>
              <a:rPr lang="ru-RU" sz="1600" b="1" dirty="0" smtClean="0">
                <a:solidFill>
                  <a:srgbClr val="0000FF"/>
                </a:solidFill>
              </a:rPr>
              <a:t> </a:t>
            </a:r>
            <a:r>
              <a:rPr lang="ru-RU" sz="1600" dirty="0" smtClean="0"/>
              <a:t>выделены 14 зон загрязнения, неудовлетворительное экологическое состояние составляет менее 10% площади. </a:t>
            </a:r>
            <a:endParaRPr lang="ru-RU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962075" y="692696"/>
            <a:ext cx="5160706" cy="6119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0" y="0"/>
            <a:ext cx="9144000" cy="707886"/>
          </a:xfrm>
          <a:prstGeom prst="rect">
            <a:avLst/>
          </a:prstGeom>
          <a:solidFill>
            <a:schemeClr val="bg1">
              <a:alpha val="3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  <a:cs typeface="Times New Roman" pitchFamily="18" charset="0"/>
              </a:rPr>
              <a:t>Комплект карт геохимических основ масштаба 1:1000 000</a:t>
            </a:r>
          </a:p>
          <a:p>
            <a:pPr algn="ctr"/>
            <a:r>
              <a:rPr lang="ru-RU" sz="2000" b="1" dirty="0" smtClean="0">
                <a:solidFill>
                  <a:srgbClr val="C00000"/>
                </a:solidFill>
                <a:cs typeface="Times New Roman" pitchFamily="18" charset="0"/>
              </a:rPr>
              <a:t>Листы О-47, О-48, </a:t>
            </a:r>
            <a:r>
              <a:rPr lang="ru-RU" sz="2000" b="1" dirty="0" err="1" smtClean="0">
                <a:solidFill>
                  <a:srgbClr val="C00000"/>
                </a:solidFill>
                <a:cs typeface="Times New Roman" pitchFamily="18" charset="0"/>
              </a:rPr>
              <a:t>Р-47</a:t>
            </a:r>
            <a:endParaRPr lang="ru-RU" sz="2000" dirty="0" smtClean="0">
              <a:solidFill>
                <a:srgbClr val="C00000"/>
              </a:solidFill>
              <a:cs typeface="Times New Roman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0" y="755412"/>
            <a:ext cx="39239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ctr">
              <a:spcBef>
                <a:spcPts val="600"/>
              </a:spcBef>
            </a:pPr>
            <a:r>
              <a:rPr lang="ru-RU" b="1" dirty="0" smtClean="0">
                <a:solidFill>
                  <a:srgbClr val="002060"/>
                </a:solidFill>
              </a:rPr>
              <a:t>Прогнозно-геохимическая карта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42" name="Прямоугольник 41"/>
          <p:cNvSpPr>
            <a:spLocks noChangeArrowheads="1"/>
          </p:cNvSpPr>
          <p:nvPr/>
        </p:nvSpPr>
        <p:spPr bwMode="auto">
          <a:xfrm>
            <a:off x="6444208" y="764704"/>
            <a:ext cx="2699792" cy="2677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9" tIns="45715" rIns="91429" bIns="45715">
            <a:spAutoFit/>
          </a:bodyPr>
          <a:lstStyle/>
          <a:p>
            <a:pPr>
              <a:defRPr/>
            </a:pPr>
            <a:r>
              <a:rPr lang="ru-RU" sz="1400" dirty="0" smtClean="0"/>
              <a:t>Составляется с целью получения картографической основы, отражающей результаты интерпретации и прогнозной оценки выявленных рудогенных и предположительно рудогенных аномальных геохимических полей, отвечающих реальным и потенциальным металлогеническим зонам, рудным районам и узлам. </a:t>
            </a:r>
          </a:p>
        </p:txBody>
      </p:sp>
      <p:sp>
        <p:nvSpPr>
          <p:cNvPr id="31" name="Номер слайда 21"/>
          <p:cNvSpPr>
            <a:spLocks noGrp="1"/>
          </p:cNvSpPr>
          <p:nvPr>
            <p:ph type="sldNum" sz="quarter" idx="10"/>
          </p:nvPr>
        </p:nvSpPr>
        <p:spPr>
          <a:xfrm>
            <a:off x="25152" y="6479178"/>
            <a:ext cx="514400" cy="369332"/>
          </a:xfrm>
          <a:noFill/>
        </p:spPr>
        <p:txBody>
          <a:bodyPr wrap="square">
            <a:spAutoFit/>
          </a:bodyPr>
          <a:lstStyle/>
          <a:p>
            <a:pPr algn="ctr"/>
            <a:fld id="{20E8948F-1760-43D1-8491-787919AE9E84}" type="slidenum">
              <a:rPr lang="ru-RU" sz="1800" b="1" smtClean="0">
                <a:solidFill>
                  <a:srgbClr val="002060"/>
                </a:solidFill>
                <a:latin typeface="+mj-lt"/>
              </a:rPr>
              <a:pPr algn="ctr"/>
              <a:t>6</a:t>
            </a:fld>
            <a:endParaRPr lang="ru-RU" sz="1800" b="1" dirty="0" smtClean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0" y="1383154"/>
            <a:ext cx="3923928" cy="4278094"/>
          </a:xfrm>
          <a:prstGeom prst="rect">
            <a:avLst/>
          </a:prstGeom>
          <a:noFill/>
        </p:spPr>
        <p:txBody>
          <a:bodyPr wrap="square" rIns="36000" rtlCol="0">
            <a:spAutoFit/>
          </a:bodyPr>
          <a:lstStyle/>
          <a:p>
            <a:pPr indent="88900"/>
            <a:r>
              <a:rPr lang="ru-RU" sz="1600" dirty="0" smtClean="0"/>
              <a:t>На листах </a:t>
            </a:r>
            <a:r>
              <a:rPr lang="ru-RU" sz="1600" dirty="0" err="1" smtClean="0"/>
              <a:t>Р-47</a:t>
            </a:r>
            <a:r>
              <a:rPr lang="ru-RU" sz="1600" dirty="0" smtClean="0"/>
              <a:t>, О-47, О-48 выделены </a:t>
            </a:r>
            <a:r>
              <a:rPr lang="ru-RU" sz="1600" dirty="0" err="1" smtClean="0"/>
              <a:t>АГХП</a:t>
            </a:r>
            <a:r>
              <a:rPr lang="ru-RU" sz="1600" dirty="0" smtClean="0"/>
              <a:t> ранга районов и узлов.</a:t>
            </a:r>
          </a:p>
          <a:p>
            <a:pPr indent="88900"/>
            <a:r>
              <a:rPr lang="ru-RU" sz="1600" b="1" dirty="0" smtClean="0">
                <a:solidFill>
                  <a:srgbClr val="0000FF"/>
                </a:solidFill>
              </a:rPr>
              <a:t>На листе </a:t>
            </a:r>
            <a:r>
              <a:rPr lang="ru-RU" sz="1600" b="1" dirty="0" err="1" smtClean="0">
                <a:solidFill>
                  <a:srgbClr val="0000FF"/>
                </a:solidFill>
              </a:rPr>
              <a:t>Р-47</a:t>
            </a:r>
            <a:r>
              <a:rPr lang="ru-RU" sz="1600" dirty="0" smtClean="0">
                <a:solidFill>
                  <a:srgbClr val="0000FF"/>
                </a:solidFill>
              </a:rPr>
              <a:t> </a:t>
            </a:r>
            <a:r>
              <a:rPr lang="ru-RU" sz="1600" dirty="0" smtClean="0"/>
              <a:t>– 22 </a:t>
            </a:r>
            <a:r>
              <a:rPr lang="ru-RU" sz="1600" dirty="0" err="1" smtClean="0"/>
              <a:t>АГХП</a:t>
            </a:r>
            <a:r>
              <a:rPr lang="ru-RU" sz="1600" dirty="0" smtClean="0"/>
              <a:t>, перспективных на </a:t>
            </a:r>
            <a:r>
              <a:rPr lang="en-US" sz="1600" dirty="0" err="1" smtClean="0">
                <a:solidFill>
                  <a:srgbClr val="0000FF"/>
                </a:solidFill>
              </a:rPr>
              <a:t>Ge</a:t>
            </a:r>
            <a:r>
              <a:rPr lang="ru-RU" sz="1600" dirty="0" smtClean="0">
                <a:solidFill>
                  <a:srgbClr val="0000FF"/>
                </a:solidFill>
              </a:rPr>
              <a:t>, целестин,  </a:t>
            </a:r>
            <a:r>
              <a:rPr lang="en-US" sz="1600" dirty="0" smtClean="0">
                <a:solidFill>
                  <a:srgbClr val="0000FF"/>
                </a:solidFill>
              </a:rPr>
              <a:t>Ni</a:t>
            </a:r>
            <a:r>
              <a:rPr lang="ru-RU" sz="1600" dirty="0" smtClean="0">
                <a:solidFill>
                  <a:srgbClr val="0000FF"/>
                </a:solidFill>
              </a:rPr>
              <a:t>, </a:t>
            </a:r>
            <a:r>
              <a:rPr lang="en-US" sz="1600" dirty="0" smtClean="0">
                <a:solidFill>
                  <a:srgbClr val="0000FF"/>
                </a:solidFill>
              </a:rPr>
              <a:t>Co</a:t>
            </a:r>
            <a:r>
              <a:rPr lang="ru-RU" sz="1600" dirty="0" smtClean="0">
                <a:solidFill>
                  <a:srgbClr val="0000FF"/>
                </a:solidFill>
              </a:rPr>
              <a:t>, </a:t>
            </a:r>
            <a:r>
              <a:rPr lang="en-US" sz="1600" dirty="0" smtClean="0">
                <a:solidFill>
                  <a:srgbClr val="0000FF"/>
                </a:solidFill>
              </a:rPr>
              <a:t>Ta</a:t>
            </a:r>
            <a:r>
              <a:rPr lang="ru-RU" sz="1600" dirty="0" smtClean="0">
                <a:solidFill>
                  <a:srgbClr val="0000FF"/>
                </a:solidFill>
              </a:rPr>
              <a:t>, </a:t>
            </a:r>
            <a:r>
              <a:rPr lang="en-US" sz="1600" dirty="0" smtClean="0">
                <a:solidFill>
                  <a:srgbClr val="0000FF"/>
                </a:solidFill>
              </a:rPr>
              <a:t>Fe</a:t>
            </a:r>
            <a:r>
              <a:rPr lang="ru-RU" sz="1600" dirty="0" smtClean="0"/>
              <a:t>: 20 </a:t>
            </a:r>
            <a:r>
              <a:rPr lang="ru-RU" sz="1600" dirty="0" err="1" smtClean="0"/>
              <a:t>высоко-перспективных</a:t>
            </a:r>
            <a:r>
              <a:rPr lang="ru-RU" sz="1600" dirty="0" smtClean="0"/>
              <a:t>, 29 </a:t>
            </a:r>
            <a:r>
              <a:rPr lang="ru-RU" sz="1600" dirty="0" err="1" smtClean="0"/>
              <a:t>среднеперспективных</a:t>
            </a:r>
            <a:r>
              <a:rPr lang="ru-RU" sz="1600" dirty="0" smtClean="0"/>
              <a:t> и 21 </a:t>
            </a:r>
            <a:r>
              <a:rPr lang="ru-RU" sz="1600" dirty="0" err="1" smtClean="0"/>
              <a:t>низкоперспективных</a:t>
            </a:r>
            <a:r>
              <a:rPr lang="ru-RU" sz="1600" dirty="0" smtClean="0"/>
              <a:t>.</a:t>
            </a:r>
          </a:p>
          <a:p>
            <a:pPr indent="88900"/>
            <a:r>
              <a:rPr lang="ru-RU" sz="1600" b="1" dirty="0" smtClean="0">
                <a:solidFill>
                  <a:srgbClr val="0000FF"/>
                </a:solidFill>
              </a:rPr>
              <a:t>На листе О-47 </a:t>
            </a:r>
            <a:r>
              <a:rPr lang="ru-RU" sz="1600" dirty="0" smtClean="0"/>
              <a:t>– 107 </a:t>
            </a:r>
            <a:r>
              <a:rPr lang="ru-RU" sz="1600" dirty="0" err="1" smtClean="0"/>
              <a:t>АГХП</a:t>
            </a:r>
            <a:r>
              <a:rPr lang="ru-RU" sz="1600" dirty="0" smtClean="0"/>
              <a:t>, перспективных на</a:t>
            </a:r>
            <a:r>
              <a:rPr lang="ru-RU" sz="1600" b="1" i="1" dirty="0" smtClean="0"/>
              <a:t>  </a:t>
            </a:r>
            <a:r>
              <a:rPr lang="en-US" sz="1600" dirty="0" smtClean="0">
                <a:solidFill>
                  <a:srgbClr val="0000FF"/>
                </a:solidFill>
              </a:rPr>
              <a:t>Fe</a:t>
            </a:r>
            <a:r>
              <a:rPr lang="ru-RU" sz="1600" dirty="0" smtClean="0">
                <a:solidFill>
                  <a:srgbClr val="0000FF"/>
                </a:solidFill>
              </a:rPr>
              <a:t>, </a:t>
            </a:r>
            <a:r>
              <a:rPr lang="en-US" sz="1600" dirty="0" smtClean="0">
                <a:solidFill>
                  <a:srgbClr val="0000FF"/>
                </a:solidFill>
              </a:rPr>
              <a:t>Ti</a:t>
            </a:r>
            <a:r>
              <a:rPr lang="ru-RU" sz="1600" dirty="0" smtClean="0">
                <a:solidFill>
                  <a:srgbClr val="0000FF"/>
                </a:solidFill>
              </a:rPr>
              <a:t>, </a:t>
            </a:r>
            <a:r>
              <a:rPr lang="en-US" sz="1600" dirty="0" smtClean="0">
                <a:solidFill>
                  <a:srgbClr val="0000FF"/>
                </a:solidFill>
              </a:rPr>
              <a:t>Cu</a:t>
            </a:r>
            <a:r>
              <a:rPr lang="ru-RU" sz="1600" dirty="0" smtClean="0">
                <a:solidFill>
                  <a:srgbClr val="0000FF"/>
                </a:solidFill>
              </a:rPr>
              <a:t>, </a:t>
            </a:r>
            <a:r>
              <a:rPr lang="en-US" sz="1600" dirty="0" smtClean="0">
                <a:solidFill>
                  <a:srgbClr val="0000FF"/>
                </a:solidFill>
              </a:rPr>
              <a:t>Ni</a:t>
            </a:r>
            <a:r>
              <a:rPr lang="ru-RU" sz="1600" dirty="0" smtClean="0">
                <a:solidFill>
                  <a:srgbClr val="0000FF"/>
                </a:solidFill>
              </a:rPr>
              <a:t>, </a:t>
            </a:r>
            <a:r>
              <a:rPr lang="en-US" sz="1600" dirty="0" smtClean="0">
                <a:solidFill>
                  <a:srgbClr val="0000FF"/>
                </a:solidFill>
              </a:rPr>
              <a:t>Co</a:t>
            </a:r>
            <a:r>
              <a:rPr lang="ru-RU" sz="1600" dirty="0" smtClean="0">
                <a:solidFill>
                  <a:srgbClr val="0000FF"/>
                </a:solidFill>
              </a:rPr>
              <a:t>, </a:t>
            </a:r>
            <a:r>
              <a:rPr lang="en-US" sz="1600" dirty="0" smtClean="0">
                <a:solidFill>
                  <a:srgbClr val="0000FF"/>
                </a:solidFill>
              </a:rPr>
              <a:t>Ta</a:t>
            </a:r>
            <a:r>
              <a:rPr lang="ru-RU" sz="1600" dirty="0" smtClean="0">
                <a:solidFill>
                  <a:srgbClr val="0000FF"/>
                </a:solidFill>
              </a:rPr>
              <a:t>, </a:t>
            </a:r>
            <a:r>
              <a:rPr lang="en-US" sz="1600" dirty="0" err="1" smtClean="0">
                <a:solidFill>
                  <a:srgbClr val="0000FF"/>
                </a:solidFill>
              </a:rPr>
              <a:t>Nb</a:t>
            </a:r>
            <a:r>
              <a:rPr lang="ru-RU" sz="1600" dirty="0" smtClean="0">
                <a:solidFill>
                  <a:srgbClr val="0000FF"/>
                </a:solidFill>
              </a:rPr>
              <a:t>, </a:t>
            </a:r>
            <a:r>
              <a:rPr lang="en-US" sz="1600" dirty="0" err="1" smtClean="0">
                <a:solidFill>
                  <a:srgbClr val="0000FF"/>
                </a:solidFill>
              </a:rPr>
              <a:t>Zr</a:t>
            </a:r>
            <a:r>
              <a:rPr lang="ru-RU" sz="1600" dirty="0" smtClean="0">
                <a:solidFill>
                  <a:srgbClr val="0000FF"/>
                </a:solidFill>
              </a:rPr>
              <a:t>, </a:t>
            </a:r>
            <a:r>
              <a:rPr lang="en-US" sz="1600" dirty="0" err="1" smtClean="0">
                <a:solidFill>
                  <a:srgbClr val="0000FF"/>
                </a:solidFill>
              </a:rPr>
              <a:t>Ge</a:t>
            </a:r>
            <a:r>
              <a:rPr lang="ru-RU" sz="1600" dirty="0" smtClean="0">
                <a:solidFill>
                  <a:srgbClr val="0000FF"/>
                </a:solidFill>
              </a:rPr>
              <a:t>, бокситы, целестин, барит</a:t>
            </a:r>
            <a:r>
              <a:rPr lang="ru-RU" sz="1600" dirty="0" smtClean="0"/>
              <a:t>: 18 высокоперспективных, 44 </a:t>
            </a:r>
            <a:r>
              <a:rPr lang="ru-RU" sz="1600" dirty="0" err="1" smtClean="0"/>
              <a:t>среднеперспективных</a:t>
            </a:r>
            <a:r>
              <a:rPr lang="ru-RU" sz="1600" dirty="0" smtClean="0"/>
              <a:t>, 34 </a:t>
            </a:r>
            <a:r>
              <a:rPr lang="ru-RU" sz="1600" dirty="0" err="1" smtClean="0"/>
              <a:t>низкоперспективных</a:t>
            </a:r>
            <a:r>
              <a:rPr lang="ru-RU" sz="1600" dirty="0" smtClean="0"/>
              <a:t> и 11 неясных перспектив. </a:t>
            </a:r>
          </a:p>
          <a:p>
            <a:pPr indent="88900"/>
            <a:r>
              <a:rPr lang="ru-RU" sz="1600" b="1" dirty="0" smtClean="0">
                <a:solidFill>
                  <a:srgbClr val="0000FF"/>
                </a:solidFill>
              </a:rPr>
              <a:t>На листе О-48 </a:t>
            </a:r>
            <a:r>
              <a:rPr lang="ru-RU" sz="1600" dirty="0" smtClean="0"/>
              <a:t>– 43 </a:t>
            </a:r>
            <a:r>
              <a:rPr lang="ru-RU" sz="1600" dirty="0" err="1" smtClean="0"/>
              <a:t>АГХП</a:t>
            </a:r>
            <a:r>
              <a:rPr lang="ru-RU" sz="1600" dirty="0" smtClean="0"/>
              <a:t>, перспективных на </a:t>
            </a:r>
            <a:r>
              <a:rPr lang="en-US" sz="1600" dirty="0" smtClean="0">
                <a:solidFill>
                  <a:srgbClr val="0000FF"/>
                </a:solidFill>
              </a:rPr>
              <a:t>Fe</a:t>
            </a:r>
            <a:r>
              <a:rPr lang="ru-RU" sz="1600" dirty="0" smtClean="0">
                <a:solidFill>
                  <a:srgbClr val="0000FF"/>
                </a:solidFill>
              </a:rPr>
              <a:t>, </a:t>
            </a:r>
            <a:r>
              <a:rPr lang="en-US" sz="1600" dirty="0" err="1" smtClean="0">
                <a:solidFill>
                  <a:srgbClr val="0000FF"/>
                </a:solidFill>
              </a:rPr>
              <a:t>di</a:t>
            </a:r>
            <a:r>
              <a:rPr lang="ru-RU" sz="1600" dirty="0" smtClean="0">
                <a:solidFill>
                  <a:srgbClr val="0000FF"/>
                </a:solidFill>
              </a:rPr>
              <a:t>, </a:t>
            </a:r>
            <a:r>
              <a:rPr lang="en-US" sz="1600" dirty="0" smtClean="0">
                <a:solidFill>
                  <a:srgbClr val="0000FF"/>
                </a:solidFill>
              </a:rPr>
              <a:t>Cu</a:t>
            </a:r>
            <a:r>
              <a:rPr lang="ru-RU" sz="1600" dirty="0" smtClean="0">
                <a:solidFill>
                  <a:srgbClr val="0000FF"/>
                </a:solidFill>
              </a:rPr>
              <a:t>, </a:t>
            </a:r>
            <a:r>
              <a:rPr lang="en-US" sz="1600" dirty="0" err="1" smtClean="0">
                <a:solidFill>
                  <a:srgbClr val="0000FF"/>
                </a:solidFill>
              </a:rPr>
              <a:t>Pb</a:t>
            </a:r>
            <a:r>
              <a:rPr lang="ru-RU" sz="1600" dirty="0" smtClean="0">
                <a:solidFill>
                  <a:srgbClr val="0000FF"/>
                </a:solidFill>
              </a:rPr>
              <a:t>, </a:t>
            </a:r>
            <a:r>
              <a:rPr lang="en-US" sz="1600" dirty="0" smtClean="0">
                <a:solidFill>
                  <a:srgbClr val="0000FF"/>
                </a:solidFill>
              </a:rPr>
              <a:t>Zn</a:t>
            </a:r>
            <a:r>
              <a:rPr lang="ru-RU" sz="1600" dirty="0" smtClean="0">
                <a:solidFill>
                  <a:srgbClr val="0000FF"/>
                </a:solidFill>
              </a:rPr>
              <a:t>, </a:t>
            </a:r>
            <a:r>
              <a:rPr lang="en-US" sz="1600" dirty="0" smtClean="0">
                <a:solidFill>
                  <a:srgbClr val="0000FF"/>
                </a:solidFill>
              </a:rPr>
              <a:t>U</a:t>
            </a:r>
            <a:r>
              <a:rPr lang="ru-RU" sz="1600" dirty="0" smtClean="0">
                <a:solidFill>
                  <a:srgbClr val="0000FF"/>
                </a:solidFill>
              </a:rPr>
              <a:t>, </a:t>
            </a:r>
            <a:r>
              <a:rPr lang="en-US" sz="1600" dirty="0" err="1" smtClean="0">
                <a:solidFill>
                  <a:srgbClr val="0000FF"/>
                </a:solidFill>
              </a:rPr>
              <a:t>TaNb</a:t>
            </a:r>
            <a:r>
              <a:rPr lang="ru-RU" sz="1600" dirty="0" smtClean="0">
                <a:solidFill>
                  <a:srgbClr val="0000FF"/>
                </a:solidFill>
              </a:rPr>
              <a:t>, фосфориты</a:t>
            </a:r>
            <a:r>
              <a:rPr lang="ru-RU" sz="1600" dirty="0" smtClean="0"/>
              <a:t>: </a:t>
            </a:r>
            <a:br>
              <a:rPr lang="ru-RU" sz="1600" dirty="0" smtClean="0"/>
            </a:br>
            <a:r>
              <a:rPr lang="ru-RU" sz="1600" dirty="0" smtClean="0"/>
              <a:t>8 высокоперспективных, 13 </a:t>
            </a:r>
            <a:r>
              <a:rPr lang="ru-RU" sz="1600" dirty="0" err="1" smtClean="0"/>
              <a:t>средне-перспективных</a:t>
            </a:r>
            <a:r>
              <a:rPr lang="ru-RU" sz="1600" dirty="0" smtClean="0"/>
              <a:t>, 16 </a:t>
            </a:r>
            <a:r>
              <a:rPr lang="ru-RU" sz="1600" dirty="0" err="1" smtClean="0"/>
              <a:t>низкоперспективных</a:t>
            </a:r>
            <a:r>
              <a:rPr lang="ru-RU" sz="1600" dirty="0" smtClean="0"/>
              <a:t> и </a:t>
            </a:r>
            <a:br>
              <a:rPr lang="ru-RU" sz="1600" dirty="0" smtClean="0"/>
            </a:br>
            <a:r>
              <a:rPr lang="ru-RU" sz="1600" dirty="0" smtClean="0"/>
              <a:t>6 неясных перспектив. </a:t>
            </a:r>
            <a:endParaRPr lang="ru-RU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Номер слайда 21"/>
          <p:cNvSpPr>
            <a:spLocks noGrp="1"/>
          </p:cNvSpPr>
          <p:nvPr>
            <p:ph type="sldNum" sz="quarter" idx="10"/>
          </p:nvPr>
        </p:nvSpPr>
        <p:spPr>
          <a:xfrm>
            <a:off x="25152" y="6479178"/>
            <a:ext cx="514400" cy="369332"/>
          </a:xfrm>
          <a:noFill/>
        </p:spPr>
        <p:txBody>
          <a:bodyPr wrap="square">
            <a:spAutoFit/>
          </a:bodyPr>
          <a:lstStyle/>
          <a:p>
            <a:pPr algn="ctr"/>
            <a:fld id="{20E8948F-1760-43D1-8491-787919AE9E84}" type="slidenum">
              <a:rPr lang="ru-RU" sz="1800" b="1" smtClean="0">
                <a:solidFill>
                  <a:srgbClr val="002060"/>
                </a:solidFill>
                <a:latin typeface="+mj-lt"/>
              </a:rPr>
              <a:pPr algn="ctr"/>
              <a:t>7</a:t>
            </a:fld>
            <a:endParaRPr lang="ru-RU" sz="1800" b="1" dirty="0" smtClean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95936" y="1368152"/>
            <a:ext cx="5132431" cy="5301208"/>
          </a:xfrm>
          <a:prstGeom prst="rect">
            <a:avLst/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ffectLst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9144000" cy="400110"/>
          </a:xfrm>
          <a:prstGeom prst="rect">
            <a:avLst/>
          </a:prstGeom>
          <a:solidFill>
            <a:schemeClr val="bg1">
              <a:alpha val="3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  <a:cs typeface="Times New Roman" pitchFamily="18" charset="0"/>
              </a:rPr>
              <a:t>Паспорт учета перспективного объекта</a:t>
            </a:r>
            <a:endParaRPr lang="ru-RU" sz="2000" dirty="0" smtClean="0">
              <a:solidFill>
                <a:srgbClr val="C00000"/>
              </a:solidFill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403648" y="1152128"/>
            <a:ext cx="10518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/>
              <a:t>Лист О-47</a:t>
            </a:r>
            <a:endParaRPr lang="ru-RU" sz="1600" dirty="0"/>
          </a:p>
        </p:txBody>
      </p:sp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4552" y="1512168"/>
            <a:ext cx="3759376" cy="4248472"/>
          </a:xfrm>
          <a:prstGeom prst="rect">
            <a:avLst/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ffectLst/>
        </p:spPr>
      </p:pic>
      <p:sp>
        <p:nvSpPr>
          <p:cNvPr id="18" name="Прямоугольник 17"/>
          <p:cNvSpPr/>
          <p:nvPr/>
        </p:nvSpPr>
        <p:spPr>
          <a:xfrm>
            <a:off x="2692140" y="1661237"/>
            <a:ext cx="540198" cy="298138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трелка вниз 18"/>
          <p:cNvSpPr/>
          <p:nvPr/>
        </p:nvSpPr>
        <p:spPr>
          <a:xfrm>
            <a:off x="2818223" y="1971392"/>
            <a:ext cx="288032" cy="936104"/>
          </a:xfrm>
          <a:prstGeom prst="downArrow">
            <a:avLst/>
          </a:prstGeom>
          <a:solidFill>
            <a:schemeClr val="accent1">
              <a:alpha val="30000"/>
            </a:schemeClr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1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2952328"/>
            <a:ext cx="3135520" cy="1656184"/>
          </a:xfrm>
          <a:prstGeom prst="rect">
            <a:avLst/>
          </a:prstGeom>
          <a:noFill/>
          <a:ln w="28575">
            <a:solidFill>
              <a:srgbClr val="002060"/>
            </a:solidFill>
            <a:miter lim="800000"/>
            <a:headEnd/>
            <a:tailEnd/>
          </a:ln>
          <a:effectLst/>
        </p:spPr>
      </p:pic>
      <p:sp>
        <p:nvSpPr>
          <p:cNvPr id="22" name="Стрелка вниз 21"/>
          <p:cNvSpPr/>
          <p:nvPr/>
        </p:nvSpPr>
        <p:spPr>
          <a:xfrm rot="16200000">
            <a:off x="3743908" y="3564396"/>
            <a:ext cx="288032" cy="648072"/>
          </a:xfrm>
          <a:prstGeom prst="downArrow">
            <a:avLst/>
          </a:prstGeom>
          <a:solidFill>
            <a:schemeClr val="accent1">
              <a:alpha val="30000"/>
            </a:schemeClr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561493" y="1357298"/>
            <a:ext cx="3582507" cy="43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" name="Номер слайда 21"/>
          <p:cNvSpPr>
            <a:spLocks noGrp="1"/>
          </p:cNvSpPr>
          <p:nvPr>
            <p:ph type="sldNum" sz="quarter" idx="10"/>
          </p:nvPr>
        </p:nvSpPr>
        <p:spPr>
          <a:xfrm>
            <a:off x="25152" y="6479178"/>
            <a:ext cx="514400" cy="369332"/>
          </a:xfrm>
          <a:noFill/>
        </p:spPr>
        <p:txBody>
          <a:bodyPr wrap="square">
            <a:spAutoFit/>
          </a:bodyPr>
          <a:lstStyle/>
          <a:p>
            <a:pPr algn="ctr"/>
            <a:fld id="{20E8948F-1760-43D1-8491-787919AE9E84}" type="slidenum">
              <a:rPr lang="ru-RU" sz="1800" b="1" smtClean="0">
                <a:solidFill>
                  <a:srgbClr val="002060"/>
                </a:solidFill>
                <a:latin typeface="+mj-lt"/>
              </a:rPr>
              <a:pPr algn="ctr"/>
              <a:t>8</a:t>
            </a:fld>
            <a:endParaRPr lang="ru-RU" sz="1800" b="1" dirty="0" smtClean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1357298"/>
            <a:ext cx="3630291" cy="43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Группа 9"/>
          <p:cNvGrpSpPr>
            <a:grpSpLocks noChangeAspect="1"/>
          </p:cNvGrpSpPr>
          <p:nvPr/>
        </p:nvGrpSpPr>
        <p:grpSpPr>
          <a:xfrm>
            <a:off x="3320611" y="2420888"/>
            <a:ext cx="3627653" cy="4320000"/>
            <a:chOff x="4819880" y="1556792"/>
            <a:chExt cx="4232738" cy="5040560"/>
          </a:xfrm>
        </p:grpSpPr>
        <p:sp>
          <p:nvSpPr>
            <p:cNvPr id="9" name="Полилиния 8"/>
            <p:cNvSpPr/>
            <p:nvPr/>
          </p:nvSpPr>
          <p:spPr>
            <a:xfrm>
              <a:off x="4891596" y="1606858"/>
              <a:ext cx="4136994" cy="4953740"/>
            </a:xfrm>
            <a:custGeom>
              <a:avLst/>
              <a:gdLst>
                <a:gd name="connsiteX0" fmla="*/ 0 w 4136994"/>
                <a:gd name="connsiteY0" fmla="*/ 4935985 h 4953740"/>
                <a:gd name="connsiteX1" fmla="*/ 221942 w 4136994"/>
                <a:gd name="connsiteY1" fmla="*/ 0 h 4953740"/>
                <a:gd name="connsiteX2" fmla="*/ 754602 w 4136994"/>
                <a:gd name="connsiteY2" fmla="*/ 0 h 4953740"/>
                <a:gd name="connsiteX3" fmla="*/ 1340528 w 4136994"/>
                <a:gd name="connsiteY3" fmla="*/ 0 h 4953740"/>
                <a:gd name="connsiteX4" fmla="*/ 1855433 w 4136994"/>
                <a:gd name="connsiteY4" fmla="*/ 0 h 4953740"/>
                <a:gd name="connsiteX5" fmla="*/ 1961965 w 4136994"/>
                <a:gd name="connsiteY5" fmla="*/ 2476870 h 4953740"/>
                <a:gd name="connsiteX6" fmla="*/ 2707689 w 4136994"/>
                <a:gd name="connsiteY6" fmla="*/ 2414726 h 4953740"/>
                <a:gd name="connsiteX7" fmla="*/ 3417903 w 4136994"/>
                <a:gd name="connsiteY7" fmla="*/ 2343705 h 4953740"/>
                <a:gd name="connsiteX8" fmla="*/ 3817398 w 4136994"/>
                <a:gd name="connsiteY8" fmla="*/ 2308194 h 4953740"/>
                <a:gd name="connsiteX9" fmla="*/ 4136994 w 4136994"/>
                <a:gd name="connsiteY9" fmla="*/ 4740676 h 4953740"/>
                <a:gd name="connsiteX10" fmla="*/ 3400148 w 4136994"/>
                <a:gd name="connsiteY10" fmla="*/ 4856086 h 4953740"/>
                <a:gd name="connsiteX11" fmla="*/ 2343705 w 4136994"/>
                <a:gd name="connsiteY11" fmla="*/ 4927107 h 4953740"/>
                <a:gd name="connsiteX12" fmla="*/ 1491449 w 4136994"/>
                <a:gd name="connsiteY12" fmla="*/ 4944862 h 4953740"/>
                <a:gd name="connsiteX13" fmla="*/ 772357 w 4136994"/>
                <a:gd name="connsiteY13" fmla="*/ 4953740 h 4953740"/>
                <a:gd name="connsiteX14" fmla="*/ 0 w 4136994"/>
                <a:gd name="connsiteY14" fmla="*/ 4935985 h 4953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136994" h="4953740">
                  <a:moveTo>
                    <a:pt x="0" y="4935985"/>
                  </a:moveTo>
                  <a:lnTo>
                    <a:pt x="221942" y="0"/>
                  </a:lnTo>
                  <a:lnTo>
                    <a:pt x="754602" y="0"/>
                  </a:lnTo>
                  <a:lnTo>
                    <a:pt x="1340528" y="0"/>
                  </a:lnTo>
                  <a:lnTo>
                    <a:pt x="1855433" y="0"/>
                  </a:lnTo>
                  <a:lnTo>
                    <a:pt x="1961965" y="2476870"/>
                  </a:lnTo>
                  <a:lnTo>
                    <a:pt x="2707689" y="2414726"/>
                  </a:lnTo>
                  <a:lnTo>
                    <a:pt x="3417903" y="2343705"/>
                  </a:lnTo>
                  <a:lnTo>
                    <a:pt x="3817398" y="2308194"/>
                  </a:lnTo>
                  <a:lnTo>
                    <a:pt x="4136994" y="4740676"/>
                  </a:lnTo>
                  <a:lnTo>
                    <a:pt x="3400148" y="4856086"/>
                  </a:lnTo>
                  <a:lnTo>
                    <a:pt x="2343705" y="4927107"/>
                  </a:lnTo>
                  <a:lnTo>
                    <a:pt x="1491449" y="4944862"/>
                  </a:lnTo>
                  <a:lnTo>
                    <a:pt x="772357" y="4953740"/>
                  </a:lnTo>
                  <a:lnTo>
                    <a:pt x="0" y="493598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819880" y="1556792"/>
              <a:ext cx="4232738" cy="50405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7" name="TextBox 6"/>
          <p:cNvSpPr txBox="1"/>
          <p:nvPr/>
        </p:nvSpPr>
        <p:spPr>
          <a:xfrm>
            <a:off x="1714480" y="1500174"/>
            <a:ext cx="1800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ctr">
              <a:spcBef>
                <a:spcPts val="600"/>
              </a:spcBef>
            </a:pPr>
            <a:r>
              <a:rPr lang="ru-RU" sz="1600" b="1" dirty="0" smtClean="0">
                <a:solidFill>
                  <a:srgbClr val="002060"/>
                </a:solidFill>
              </a:rPr>
              <a:t>Карта </a:t>
            </a:r>
          </a:p>
          <a:p>
            <a:pPr fontAlgn="ctr"/>
            <a:r>
              <a:rPr lang="ru-RU" sz="1600" b="1" dirty="0" smtClean="0">
                <a:solidFill>
                  <a:srgbClr val="002060"/>
                </a:solidFill>
              </a:rPr>
              <a:t>функционального зонирования</a:t>
            </a:r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5536" y="5805264"/>
            <a:ext cx="29523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ctr"/>
            <a:r>
              <a:rPr lang="ru-RU" sz="1600" b="1" dirty="0" smtClean="0">
                <a:solidFill>
                  <a:srgbClr val="002060"/>
                </a:solidFill>
              </a:rPr>
              <a:t>Карта фактического материала геохимического опробования </a:t>
            </a:r>
          </a:p>
          <a:p>
            <a:pPr algn="r" fontAlgn="ctr"/>
            <a:r>
              <a:rPr lang="ru-RU" sz="1600" b="1" dirty="0" smtClean="0">
                <a:solidFill>
                  <a:srgbClr val="002060"/>
                </a:solidFill>
              </a:rPr>
              <a:t>донных отложений</a:t>
            </a:r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0"/>
            <a:ext cx="9144000" cy="1015663"/>
          </a:xfrm>
          <a:prstGeom prst="rect">
            <a:avLst/>
          </a:prstGeom>
          <a:solidFill>
            <a:schemeClr val="bg1">
              <a:alpha val="3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  <a:cs typeface="Times New Roman" pitchFamily="18" charset="0"/>
              </a:rPr>
              <a:t>Дополнительные карты </a:t>
            </a:r>
            <a:r>
              <a:rPr lang="ru-RU" sz="2000" b="1" dirty="0" smtClean="0">
                <a:solidFill>
                  <a:srgbClr val="C00000"/>
                </a:solidFill>
                <a:cs typeface="Times New Roman" pitchFamily="18" charset="0"/>
              </a:rPr>
              <a:t>комплект</a:t>
            </a:r>
            <a:r>
              <a:rPr lang="ru-RU" sz="2000" b="1" dirty="0" smtClean="0">
                <a:solidFill>
                  <a:srgbClr val="C00000"/>
                </a:solidFill>
                <a:cs typeface="Times New Roman" pitchFamily="18" charset="0"/>
              </a:rPr>
              <a:t>а</a:t>
            </a:r>
            <a:r>
              <a:rPr lang="ru-RU" sz="2000" b="1" dirty="0" smtClean="0">
                <a:solidFill>
                  <a:srgbClr val="C00000"/>
                </a:solidFill>
                <a:cs typeface="Times New Roman" pitchFamily="18" charset="0"/>
              </a:rPr>
              <a:t> геохимической основы </a:t>
            </a:r>
            <a:endParaRPr lang="ru-RU" sz="2000" b="1" dirty="0" smtClean="0">
              <a:solidFill>
                <a:srgbClr val="C00000"/>
              </a:solidFill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solidFill>
                  <a:srgbClr val="C00000"/>
                </a:solidFill>
                <a:cs typeface="Times New Roman" pitchFamily="18" charset="0"/>
              </a:rPr>
              <a:t>масштаба 1:1000 000</a:t>
            </a:r>
          </a:p>
          <a:p>
            <a:pPr algn="ctr"/>
            <a:r>
              <a:rPr lang="ru-RU" sz="2000" b="1" dirty="0" smtClean="0">
                <a:solidFill>
                  <a:srgbClr val="C00000"/>
                </a:solidFill>
                <a:cs typeface="Times New Roman" pitchFamily="18" charset="0"/>
              </a:rPr>
              <a:t>Листы О-47, О-48, </a:t>
            </a:r>
            <a:r>
              <a:rPr lang="ru-RU" sz="2000" b="1" dirty="0" err="1" smtClean="0">
                <a:solidFill>
                  <a:srgbClr val="C00000"/>
                </a:solidFill>
                <a:cs typeface="Times New Roman" pitchFamily="18" charset="0"/>
              </a:rPr>
              <a:t>Р-47</a:t>
            </a:r>
            <a:endParaRPr lang="ru-RU" sz="2000" dirty="0" smtClean="0">
              <a:solidFill>
                <a:srgbClr val="C00000"/>
              </a:solidFill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143768" y="1428736"/>
            <a:ext cx="18356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ctr">
              <a:spcBef>
                <a:spcPts val="600"/>
              </a:spcBef>
            </a:pPr>
            <a:r>
              <a:rPr lang="ru-RU" sz="1600" b="1" dirty="0" err="1" smtClean="0">
                <a:solidFill>
                  <a:srgbClr val="002060"/>
                </a:solidFill>
              </a:rPr>
              <a:t>Моноэлементная</a:t>
            </a:r>
            <a:r>
              <a:rPr lang="ru-RU" sz="1600" b="1" dirty="0" smtClean="0">
                <a:solidFill>
                  <a:srgbClr val="002060"/>
                </a:solidFill>
              </a:rPr>
              <a:t> карта</a:t>
            </a:r>
            <a:endParaRPr lang="ru-RU" sz="16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Номер слайда 21"/>
          <p:cNvSpPr>
            <a:spLocks noGrp="1"/>
          </p:cNvSpPr>
          <p:nvPr>
            <p:ph type="sldNum" sz="quarter" idx="10"/>
          </p:nvPr>
        </p:nvSpPr>
        <p:spPr>
          <a:xfrm>
            <a:off x="25152" y="6479178"/>
            <a:ext cx="514400" cy="369332"/>
          </a:xfrm>
          <a:noFill/>
        </p:spPr>
        <p:txBody>
          <a:bodyPr wrap="square">
            <a:spAutoFit/>
          </a:bodyPr>
          <a:lstStyle/>
          <a:p>
            <a:pPr algn="ctr"/>
            <a:fld id="{20E8948F-1760-43D1-8491-787919AE9E84}" type="slidenum">
              <a:rPr lang="ru-RU" sz="1800" b="1" smtClean="0">
                <a:solidFill>
                  <a:srgbClr val="002060"/>
                </a:solidFill>
                <a:latin typeface="+mj-lt"/>
              </a:rPr>
              <a:pPr algn="ctr"/>
              <a:t>9</a:t>
            </a:fld>
            <a:endParaRPr lang="ru-RU" sz="1800" b="1" dirty="0" smtClean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chemeClr val="bg1">
              <a:alpha val="3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cs typeface="Times New Roman" pitchFamily="18" charset="0"/>
              </a:rPr>
              <a:t>Обеспеченность геохимическими основами Госгеолкарты-1000/3</a:t>
            </a:r>
            <a:endParaRPr lang="ru-RU" sz="2400" dirty="0">
              <a:solidFill>
                <a:srgbClr val="C00000"/>
              </a:solidFill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613" y="908720"/>
            <a:ext cx="9008775" cy="5328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</p:pic>
      <p:grpSp>
        <p:nvGrpSpPr>
          <p:cNvPr id="6" name="Группа 5"/>
          <p:cNvGrpSpPr/>
          <p:nvPr/>
        </p:nvGrpSpPr>
        <p:grpSpPr>
          <a:xfrm>
            <a:off x="1839253" y="692696"/>
            <a:ext cx="4897705" cy="1512168"/>
            <a:chOff x="1767245" y="404664"/>
            <a:chExt cx="4897705" cy="1512168"/>
          </a:xfrm>
        </p:grpSpPr>
        <p:sp>
          <p:nvSpPr>
            <p:cNvPr id="7" name="TextBox 6"/>
            <p:cNvSpPr txBox="1"/>
            <p:nvPr/>
          </p:nvSpPr>
          <p:spPr>
            <a:xfrm>
              <a:off x="4788024" y="692696"/>
              <a:ext cx="1551643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ru-RU" sz="1200" dirty="0" smtClean="0"/>
                <a:t>переходящие на 202</a:t>
              </a:r>
              <a:r>
                <a:rPr lang="en-US" sz="1200" dirty="0" smtClean="0"/>
                <a:t>2</a:t>
              </a:r>
              <a:r>
                <a:rPr lang="ru-RU" sz="1200" dirty="0" smtClean="0"/>
                <a:t> г.</a:t>
              </a:r>
              <a:endParaRPr lang="ru-RU" sz="1200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767245" y="836712"/>
              <a:ext cx="1940659" cy="36933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r"/>
              <a:r>
                <a:rPr lang="ru-RU" sz="1200" dirty="0" smtClean="0"/>
                <a:t>завершенные </a:t>
              </a:r>
            </a:p>
            <a:p>
              <a:pPr algn="r"/>
              <a:r>
                <a:rPr lang="ru-RU" sz="1200" dirty="0" smtClean="0"/>
                <a:t>по ретроспективным данным</a:t>
              </a:r>
              <a:endParaRPr lang="ru-RU" sz="1200" dirty="0"/>
            </a:p>
          </p:txBody>
        </p:sp>
        <p:grpSp>
          <p:nvGrpSpPr>
            <p:cNvPr id="9" name="Группа 19"/>
            <p:cNvGrpSpPr/>
            <p:nvPr/>
          </p:nvGrpSpPr>
          <p:grpSpPr>
            <a:xfrm>
              <a:off x="3347864" y="404664"/>
              <a:ext cx="1872208" cy="1512168"/>
              <a:chOff x="3347864" y="404664"/>
              <a:chExt cx="1872208" cy="1512168"/>
            </a:xfrm>
          </p:grpSpPr>
          <p:sp>
            <p:nvSpPr>
              <p:cNvPr id="11" name="Овал 10"/>
              <p:cNvSpPr/>
              <p:nvPr/>
            </p:nvSpPr>
            <p:spPr>
              <a:xfrm>
                <a:off x="3887968" y="764748"/>
                <a:ext cx="792000" cy="792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graphicFrame>
            <p:nvGraphicFramePr>
              <p:cNvPr id="12" name="Диаграмма 11"/>
              <p:cNvGraphicFramePr/>
              <p:nvPr/>
            </p:nvGraphicFramePr>
            <p:xfrm>
              <a:off x="3347864" y="404664"/>
              <a:ext cx="1872208" cy="1512168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3"/>
              </a:graphicData>
            </a:graphic>
          </p:graphicFrame>
        </p:grpSp>
        <p:sp>
          <p:nvSpPr>
            <p:cNvPr id="10" name="TextBox 9"/>
            <p:cNvSpPr txBox="1"/>
            <p:nvPr/>
          </p:nvSpPr>
          <p:spPr>
            <a:xfrm>
              <a:off x="4860032" y="980728"/>
              <a:ext cx="1804918" cy="36933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ru-RU" sz="1200" dirty="0" smtClean="0"/>
                <a:t>завершенные </a:t>
              </a:r>
            </a:p>
            <a:p>
              <a:r>
                <a:rPr lang="ru-RU" sz="1200" dirty="0" smtClean="0"/>
                <a:t>по результатам </a:t>
              </a:r>
              <a:r>
                <a:rPr lang="ru-RU" sz="1200" dirty="0" err="1" smtClean="0"/>
                <a:t>доизучения</a:t>
              </a:r>
              <a:endParaRPr lang="ru-RU" sz="12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14090</TotalTime>
  <Words>979</Words>
  <Application>Microsoft Office PowerPoint</Application>
  <PresentationFormat>Экран (4:3)</PresentationFormat>
  <Paragraphs>141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Обработка фондовых ретроспективных геохимических данных, как способ пополнения единого фонда геологической информации</dc:title>
  <dc:creator>Juriu</dc:creator>
  <cp:lastModifiedBy>Виктор</cp:lastModifiedBy>
  <cp:revision>654</cp:revision>
  <dcterms:created xsi:type="dcterms:W3CDTF">2018-02-19T13:22:50Z</dcterms:created>
  <dcterms:modified xsi:type="dcterms:W3CDTF">2022-04-18T06:28:54Z</dcterms:modified>
</cp:coreProperties>
</file>