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4"/>
  </p:notesMasterIdLst>
  <p:sldIdLst>
    <p:sldId id="256" r:id="rId2"/>
    <p:sldId id="426" r:id="rId3"/>
    <p:sldId id="442" r:id="rId4"/>
    <p:sldId id="467" r:id="rId5"/>
    <p:sldId id="429" r:id="rId6"/>
    <p:sldId id="445" r:id="rId7"/>
    <p:sldId id="436" r:id="rId8"/>
    <p:sldId id="461" r:id="rId9"/>
    <p:sldId id="444" r:id="rId10"/>
    <p:sldId id="438" r:id="rId11"/>
    <p:sldId id="434" r:id="rId12"/>
    <p:sldId id="435" r:id="rId13"/>
    <p:sldId id="463" r:id="rId14"/>
    <p:sldId id="453" r:id="rId15"/>
    <p:sldId id="454" r:id="rId16"/>
    <p:sldId id="468" r:id="rId17"/>
    <p:sldId id="456" r:id="rId18"/>
    <p:sldId id="458" r:id="rId19"/>
    <p:sldId id="459" r:id="rId20"/>
    <p:sldId id="437" r:id="rId21"/>
    <p:sldId id="460" r:id="rId22"/>
    <p:sldId id="378" r:id="rId23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E6A"/>
    <a:srgbClr val="342E71"/>
    <a:srgbClr val="95C674"/>
    <a:srgbClr val="50557B"/>
    <a:srgbClr val="788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73704-6801-459E-8D9B-1077A90C4651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B044-B9B3-4B75-901D-54E1FC91D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6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8B044-B9B3-4B75-901D-54E1FC91D1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4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72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3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98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4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53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29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86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00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35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6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97331-3590-48DA-9D19-B943850BEAF6}" type="datetimeFigureOut">
              <a:rPr lang="ru-RU" smtClean="0"/>
              <a:t>27.04.2022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0A940-0A01-404A-BC2E-16461A4E56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0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.png"/><Relationship Id="rId10" Type="http://schemas.openxmlformats.org/officeDocument/2006/relationships/image" Target="../media/image4.e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21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23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.emf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6.emf"/><Relationship Id="rId3" Type="http://schemas.openxmlformats.org/officeDocument/2006/relationships/video" Target="../media/media1.avi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.emf"/><Relationship Id="rId17" Type="http://schemas.openxmlformats.org/officeDocument/2006/relationships/oleObject" Target="../embeddings/oleObject12.bin"/><Relationship Id="rId2" Type="http://schemas.microsoft.com/office/2007/relationships/media" Target="../media/media1.avi"/><Relationship Id="rId16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9.bin"/><Relationship Id="rId5" Type="http://schemas.openxmlformats.org/officeDocument/2006/relationships/notesSlide" Target="../notesSlides/notesSlide1.xml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.emf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.emf"/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.emf"/><Relationship Id="rId5" Type="http://schemas.openxmlformats.org/officeDocument/2006/relationships/image" Target="../media/image1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.emf"/><Relationship Id="rId1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1754" y="4010450"/>
            <a:ext cx="115168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вопросу о проведении </a:t>
            </a:r>
            <a:r>
              <a:rPr lang="ru-RU" sz="2800" b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наземных геофизических </a:t>
            </a:r>
            <a:r>
              <a:rPr lang="ru-RU" sz="2800" b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при </a:t>
            </a:r>
            <a:r>
              <a:rPr lang="ru-RU" sz="2800" b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ГДП-200</a:t>
            </a:r>
          </a:p>
          <a:p>
            <a:pPr algn="ctr"/>
            <a:endParaRPr lang="ru-RU" sz="2000" b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Леденгский</a:t>
            </a:r>
            <a:r>
              <a:rPr lang="ru-RU" sz="2000" i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 А.</a:t>
            </a:r>
            <a:r>
              <a:rPr lang="en-US" sz="2000" i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i="1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Норильский филиал ФГБУ «ВСЕГЕИ»</a:t>
            </a:r>
            <a:r>
              <a:rPr lang="en-US" sz="2000" i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011735"/>
              </p:ext>
            </p:extLst>
          </p:nvPr>
        </p:nvGraphicFramePr>
        <p:xfrm>
          <a:off x="2171822" y="5761179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64" name="CorelDRAW" r:id="rId3" imgW="1148917" imgH="1148416" progId="CorelDraw.Graphic.19">
                  <p:embed/>
                </p:oleObj>
              </mc:Choice>
              <mc:Fallback>
                <p:oleObj name="CorelDRAW" r:id="rId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1822" y="5761179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743260"/>
              </p:ext>
            </p:extLst>
          </p:nvPr>
        </p:nvGraphicFramePr>
        <p:xfrm>
          <a:off x="2785650" y="5771004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65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85650" y="5771004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87263"/>
              </p:ext>
            </p:extLst>
          </p:nvPr>
        </p:nvGraphicFramePr>
        <p:xfrm>
          <a:off x="3395358" y="5771004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66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5358" y="5771004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194393"/>
              </p:ext>
            </p:extLst>
          </p:nvPr>
        </p:nvGraphicFramePr>
        <p:xfrm>
          <a:off x="332229" y="5758216"/>
          <a:ext cx="539943" cy="53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67" name="CorelDRAW" r:id="rId9" imgW="1154654" imgH="1154151" progId="CorelDraw.Graphic.19">
                  <p:embed/>
                </p:oleObj>
              </mc:Choice>
              <mc:Fallback>
                <p:oleObj name="CorelDRAW" r:id="rId9" imgW="1154654" imgH="115415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229" y="5758216"/>
                        <a:ext cx="539943" cy="539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733805"/>
              </p:ext>
            </p:extLst>
          </p:nvPr>
        </p:nvGraphicFramePr>
        <p:xfrm>
          <a:off x="944167" y="5761179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68" name="CorelDRAW" r:id="rId11" imgW="1148917" imgH="1148416" progId="CorelDraw.Graphic.19">
                  <p:embed/>
                </p:oleObj>
              </mc:Choice>
              <mc:Fallback>
                <p:oleObj name="CorelDRAW" r:id="rId11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44167" y="5761179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261361"/>
              </p:ext>
            </p:extLst>
          </p:nvPr>
        </p:nvGraphicFramePr>
        <p:xfrm>
          <a:off x="1557995" y="5761179"/>
          <a:ext cx="537715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69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57995" y="5761179"/>
                        <a:ext cx="537715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4" y="248466"/>
            <a:ext cx="3877069" cy="3082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04668" y="5938644"/>
            <a:ext cx="85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b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9" descr="mi8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r="12480"/>
          <a:stretch/>
        </p:blipFill>
        <p:spPr bwMode="auto">
          <a:xfrm>
            <a:off x="10918943" y="0"/>
            <a:ext cx="1263532" cy="126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39" y="759203"/>
            <a:ext cx="9360000" cy="303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3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3" y="929556"/>
            <a:ext cx="11144090" cy="432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78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79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80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81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82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83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33850" y="5261588"/>
            <a:ext cx="1149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сводная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радиогеохимическая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карта; б)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кажущаяся удельная электропроводность; в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аномальное магнитное поле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850" y="18010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Наземные геолого-геофизические работы на участке 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Рассошинский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1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90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91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92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93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94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95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26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3829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точки 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отбора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штуфных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 на участке 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Рассошинский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55911" y="416883"/>
            <a:ext cx="7878081" cy="5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80" y="732365"/>
            <a:ext cx="4660764" cy="54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72" name="CorelDRAW" r:id="rId5" imgW="1148917" imgH="1148416" progId="CorelDraw.Graphic.19">
                  <p:embed/>
                </p:oleObj>
              </mc:Choice>
              <mc:Fallback>
                <p:oleObj name="CorelDRAW" r:id="rId5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73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74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75" name="CorelDRAW" r:id="rId11" imgW="1154654" imgH="1154151" progId="CorelDraw.Graphic.19">
                  <p:embed/>
                </p:oleObj>
              </mc:Choice>
              <mc:Fallback>
                <p:oleObj name="CorelDRAW" r:id="rId11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76" name="CorelDRAW" r:id="rId13" imgW="1148917" imgH="1148416" progId="CorelDraw.Graphic.19">
                  <p:embed/>
                </p:oleObj>
              </mc:Choice>
              <mc:Fallback>
                <p:oleObj name="CorelDRAW" r:id="rId13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77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8010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геологической интерпретации 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наземных геофизических работ участка «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Рассошинский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30" y="1811067"/>
            <a:ext cx="555574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56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57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58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59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60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61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433" y="1995886"/>
            <a:ext cx="114950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итоге, методический подход прогнозирования гидротермально-метасоматического оруденения на основе геофизических материалов на примере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участка показал свою высокую поисковую эффективность. Всего через полтора года после начала аэрогеофизической съемки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были получены геологические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минерагенические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данные, подтверждающие наличие структуры с золото-медно-полиметаллическим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850" y="18010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комплексной интерпретации разномасштабных геофизических материалов на </a:t>
            </a:r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Рассошинской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82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83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84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85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86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87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03901"/>
            <a:ext cx="1152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проведения наземных геофизических работ в пределах Ак-</a:t>
            </a:r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Сугского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рудного узла (Тыва)</a:t>
            </a:r>
            <a:endParaRPr lang="en-US" dirty="0" smtClean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обнаружение  медно-молибден-порфирового с золотом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оруденения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08" y="905267"/>
            <a:ext cx="681585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7A800C5-5FED-488F-B5DF-E1F5D0BB9776}"/>
              </a:ext>
            </a:extLst>
          </p:cNvPr>
          <p:cNvSpPr txBox="1"/>
          <p:nvPr/>
        </p:nvSpPr>
        <p:spPr>
          <a:xfrm>
            <a:off x="8410874" y="6368610"/>
            <a:ext cx="3450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6E476-0B0B-4511-BB4B-F97976137E3D}"/>
              </a:ext>
            </a:extLst>
          </p:cNvPr>
          <p:cNvSpPr txBox="1"/>
          <p:nvPr/>
        </p:nvSpPr>
        <p:spPr>
          <a:xfrm>
            <a:off x="367917" y="6368611"/>
            <a:ext cx="3450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69081" y="204765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8010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наземных геофизических работ в пределах Ак-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Сугского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рудного узла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84" y="566015"/>
            <a:ext cx="2614832" cy="2520000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6498567-3255-4A80-8C42-D6F50526206B}"/>
              </a:ext>
            </a:extLst>
          </p:cNvPr>
          <p:cNvGrpSpPr>
            <a:grpSpLocks noChangeAspect="1"/>
          </p:cNvGrpSpPr>
          <p:nvPr/>
        </p:nvGrpSpPr>
        <p:grpSpPr>
          <a:xfrm>
            <a:off x="8633618" y="3542385"/>
            <a:ext cx="2979818" cy="2880000"/>
            <a:chOff x="7236066" y="3122062"/>
            <a:chExt cx="3724772" cy="3600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1419C93-CF15-40F6-BDC0-241B3C202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066" y="3122062"/>
              <a:ext cx="3724772" cy="3600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1445D7A-A07C-49E0-BE44-42B0916F9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039" y="5485377"/>
              <a:ext cx="929525" cy="648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F096E1B-82A0-468E-B1B6-43E5B2510B80}"/>
              </a:ext>
            </a:extLst>
          </p:cNvPr>
          <p:cNvSpPr txBox="1"/>
          <p:nvPr/>
        </p:nvSpPr>
        <p:spPr>
          <a:xfrm>
            <a:off x="3943643" y="3619880"/>
            <a:ext cx="43047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карта аномального магнитного поля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– карта кажущегося электрического сопротивления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– геологическая карта участка Ак-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 Забелину В.И.)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 – карта кажущейся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поляризуемости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 – сводная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радиогеохимическая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ABDB35C-13FA-45AD-811D-1D5F1F1BA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1" y="557005"/>
            <a:ext cx="2730078" cy="288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177780D-C351-4148-8FAE-1C7AD2823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5" y="3557563"/>
            <a:ext cx="2730077" cy="288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92FF61-F850-4B90-9456-2ED0678737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190" y="559398"/>
            <a:ext cx="2730077" cy="288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D8EB39-B843-421F-A83B-A19BAE0FF4B8}"/>
              </a:ext>
            </a:extLst>
          </p:cNvPr>
          <p:cNvSpPr txBox="1"/>
          <p:nvPr/>
        </p:nvSpPr>
        <p:spPr>
          <a:xfrm>
            <a:off x="8398172" y="3334304"/>
            <a:ext cx="3450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D06044-206D-44A4-A244-B40CC43C42C2}"/>
              </a:ext>
            </a:extLst>
          </p:cNvPr>
          <p:cNvSpPr txBox="1"/>
          <p:nvPr/>
        </p:nvSpPr>
        <p:spPr>
          <a:xfrm>
            <a:off x="356885" y="3338427"/>
            <a:ext cx="3450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9191ED-560E-4644-B258-27B1E6C92480}"/>
              </a:ext>
            </a:extLst>
          </p:cNvPr>
          <p:cNvSpPr txBox="1"/>
          <p:nvPr/>
        </p:nvSpPr>
        <p:spPr>
          <a:xfrm>
            <a:off x="4383879" y="3086015"/>
            <a:ext cx="3450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7634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82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83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84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85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86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87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8010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Геоэлектрический разрез через Ак-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Сугское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медно-молибден-порфировое месторождение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469" y="527221"/>
            <a:ext cx="1011401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48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49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50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51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52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53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8010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прогнозно-поисковой интерпретации в пределах участка Ак-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"/>
          <a:stretch/>
        </p:blipFill>
        <p:spPr>
          <a:xfrm>
            <a:off x="277312" y="1269386"/>
            <a:ext cx="11628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96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97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98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99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300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301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7596" y="128343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проведения наземных геофизических работ 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</a:t>
            </a:r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Кингашского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медно-никелевого 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B4A085-1F09-4B91-B8C7-9FA0D98806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2396" y="1292466"/>
            <a:ext cx="10459941" cy="3600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CA123D7-B64B-41C0-8CE0-6EFED8080E38}"/>
              </a:ext>
            </a:extLst>
          </p:cNvPr>
          <p:cNvSpPr/>
          <p:nvPr/>
        </p:nvSpPr>
        <p:spPr>
          <a:xfrm>
            <a:off x="862396" y="4937558"/>
            <a:ext cx="346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мощности дозы суммарного гамма-излучения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A99A0F5-4D7B-4823-B281-B07D7C4379B7}"/>
              </a:ext>
            </a:extLst>
          </p:cNvPr>
          <p:cNvSpPr/>
          <p:nvPr/>
        </p:nvSpPr>
        <p:spPr>
          <a:xfrm>
            <a:off x="4391170" y="4937557"/>
            <a:ext cx="34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аномального магнитного поля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54652E9-07E3-4E51-8F75-00F77657AD52}"/>
              </a:ext>
            </a:extLst>
          </p:cNvPr>
          <p:cNvSpPr/>
          <p:nvPr/>
        </p:nvSpPr>
        <p:spPr>
          <a:xfrm>
            <a:off x="7919942" y="4937557"/>
            <a:ext cx="3402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полного градиента вектора магнитной индукции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9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320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321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322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323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324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325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8010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Физико-геологическая модель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Кингашского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медно-никелевого месторождения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F81BCBF-1353-49C1-87FF-B572A526E94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/>
        </p:blipFill>
        <p:spPr>
          <a:xfrm>
            <a:off x="1988554" y="543904"/>
            <a:ext cx="8233685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2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44" name="CorelDRAW" r:id="rId7" imgW="1148917" imgH="1148416" progId="CorelDraw.Graphic.19">
                  <p:embed/>
                </p:oleObj>
              </mc:Choice>
              <mc:Fallback>
                <p:oleObj name="CorelDRAW" r:id="rId7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45" name="CorelDRAW" r:id="rId9" imgW="1148917" imgH="1148416" progId="CorelDraw.Graphic.19">
                  <p:embed/>
                </p:oleObj>
              </mc:Choice>
              <mc:Fallback>
                <p:oleObj name="CorelDRAW" r:id="rId9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46" name="CorelDRAW" r:id="rId11" imgW="1148917" imgH="1148416" progId="CorelDraw.Graphic.19">
                  <p:embed/>
                </p:oleObj>
              </mc:Choice>
              <mc:Fallback>
                <p:oleObj name="CorelDRAW" r:id="rId11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47" name="CorelDRAW" r:id="rId13" imgW="1154654" imgH="1154151" progId="CorelDraw.Graphic.19">
                  <p:embed/>
                </p:oleObj>
              </mc:Choice>
              <mc:Fallback>
                <p:oleObj name="CorelDRAW" r:id="rId13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48" name="CorelDRAW" r:id="rId15" imgW="1148917" imgH="1148416" progId="CorelDraw.Graphic.19">
                  <p:embed/>
                </p:oleObj>
              </mc:Choice>
              <mc:Fallback>
                <p:oleObj name="CorelDRAW" r:id="rId15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49" name="CorelDRAW" r:id="rId17" imgW="1148917" imgH="1148416" progId="CorelDraw.Graphic.19">
                  <p:embed/>
                </p:oleObj>
              </mc:Choice>
              <mc:Fallback>
                <p:oleObj name="CorelDRAW" r:id="rId17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83222" y="64551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ndicam 2020-02-22 19-02-00-56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" y="2454"/>
            <a:ext cx="12192001" cy="62972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4248" y="180477"/>
            <a:ext cx="115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Рассошинская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(Республика 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(Якутия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6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14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15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16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17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18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19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964" y="562050"/>
            <a:ext cx="114950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наземные геолого-геофизические работы позволяют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Заверять аэрогеофизические аномалии, уточняя 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поверхности;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Картировать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рудоперспективные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минерализованные тела, интрузивные образования, зоны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гидротермально-метасоматических изменений, дробления,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окварцевания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разрывных нарушений);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Проверять обоснованность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прогнозных построений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выделения перспективных участков по аэрогеофизическим данным;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Выделять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ранжировать участки, перспективные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обнаружение рудной минерализации,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подсчетом прогнозных ресурсов;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Предлагать рекомендации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постановки и проведения детальных поисковых и горно-буровых работ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Комплекс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как правило,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магниторазведку,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гамма-спектрометрию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электроразведку (в различных модификациях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литохимическое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опробование. </a:t>
            </a:r>
          </a:p>
        </p:txBody>
      </p:sp>
    </p:spTree>
    <p:extLst>
      <p:ext uri="{BB962C8B-B14F-4D97-AF65-F5344CB8AC3E}">
        <p14:creationId xmlns:p14="http://schemas.microsoft.com/office/powerpoint/2010/main" val="23315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56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57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58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59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60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61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751018" y="64551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964" y="1822942"/>
            <a:ext cx="11495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Современная геофизическая основа – это не только уточнение геологического строения территории, но и очередной шаг к созданию базы перспективных участков для поисковой стадии на твердые полезные ископаемые.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геофизических работ должен быть обязательно включен    в ГДП-200, что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 как эффективность и результативность всего геологоразведочного процесса в целом, так и инвестиционную привлекательность перспективных участков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850" y="180101"/>
            <a:ext cx="1152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2000" b="1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931"/>
          <a:stretch/>
        </p:blipFill>
        <p:spPr>
          <a:xfrm>
            <a:off x="1524013" y="562709"/>
            <a:ext cx="9157447" cy="571516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876307" y="5100110"/>
            <a:ext cx="3905606" cy="117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ru-RU" sz="1400" b="1" dirty="0"/>
              <a:t>663300 РОССИЯ, Норильск, а/я 1330</a:t>
            </a:r>
            <a:endParaRPr lang="en-US" sz="1400" b="1" dirty="0"/>
          </a:p>
          <a:p>
            <a:pPr algn="ctr"/>
            <a:r>
              <a:rPr lang="ru-RU" sz="1400" b="1" dirty="0"/>
              <a:t>тел/факс</a:t>
            </a:r>
            <a:r>
              <a:rPr lang="en-US" sz="1400" b="1" dirty="0"/>
              <a:t> (3919) </a:t>
            </a:r>
            <a:r>
              <a:rPr lang="ru-RU" sz="1400" b="1" dirty="0"/>
              <a:t>46-83-49</a:t>
            </a:r>
            <a:endParaRPr lang="en-US" sz="1400" b="1" dirty="0"/>
          </a:p>
          <a:p>
            <a:pPr algn="ctr"/>
            <a:r>
              <a:rPr lang="ru-RU" sz="1400" b="1" dirty="0"/>
              <a:t>Норильский филиал ФГБУ «ВСЕГЕИ»</a:t>
            </a:r>
            <a:endParaRPr lang="en-US" sz="1400" b="1" dirty="0"/>
          </a:p>
          <a:p>
            <a:pPr algn="ctr"/>
            <a:r>
              <a:rPr lang="en-US" sz="1400" b="1" dirty="0"/>
              <a:t>www.nfvsegei.com</a:t>
            </a:r>
          </a:p>
          <a:p>
            <a:pPr algn="ctr"/>
            <a:r>
              <a:rPr lang="en-US" sz="1400" b="1" dirty="0"/>
              <a:t>e-mail:</a:t>
            </a:r>
            <a:r>
              <a:rPr lang="ru-RU" sz="1400" b="1" dirty="0"/>
              <a:t> </a:t>
            </a:r>
            <a:r>
              <a:rPr lang="en-US" sz="1400" b="1" i="1" dirty="0"/>
              <a:t>nfvsegei@gmail.com</a:t>
            </a:r>
            <a:r>
              <a:rPr lang="ru-RU" sz="1400" b="1" i="1" dirty="0"/>
              <a:t>, </a:t>
            </a:r>
            <a:r>
              <a:rPr lang="en-US" sz="1400" b="1" i="1" dirty="0"/>
              <a:t>nfvsegei@mail.ru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7274" y="3084357"/>
            <a:ext cx="6350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38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40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41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42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43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44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45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83222" y="64551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4821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потенциальных полей </a:t>
            </a:r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Рассошинской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94" y="1085503"/>
            <a:ext cx="5760000" cy="45043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019" y="5726695"/>
            <a:ext cx="1149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поле силы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тяжести;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аномальное магнитное поле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1" y="1075978"/>
            <a:ext cx="5760000" cy="45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74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75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76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77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78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79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83222" y="64551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4821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</a:t>
            </a:r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радиогеохимических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полей </a:t>
            </a:r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Рассошинской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9" y="1072942"/>
            <a:ext cx="5760000" cy="45155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019" y="5726695"/>
            <a:ext cx="1149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дозы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суммарного гамма-излучения;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мультипликативный параметр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F=(U*K)/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94" y="1074365"/>
            <a:ext cx="5760000" cy="45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38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39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40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41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42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43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83222" y="64551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019" y="5726695"/>
            <a:ext cx="1149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схема районирования геофизических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полей;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схема комплексной интерпретации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84307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Картирование геологического строения </a:t>
            </a:r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Рассошинской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по геофизическим материалам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0" y="1072712"/>
            <a:ext cx="5760000" cy="4515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75" y="1077657"/>
            <a:ext cx="5760000" cy="45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70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71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72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73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74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75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83222" y="64551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019" y="5726695"/>
            <a:ext cx="1149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сводная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радиогеохимическая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(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АРК); б –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локальная составляющая магнитного поля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84307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участки 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Рассошинской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рудной минерализации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87" y="1082374"/>
            <a:ext cx="5760000" cy="4504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0" y="1076641"/>
            <a:ext cx="5760000" cy="45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32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33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34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35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36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37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83222" y="64551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433" y="1271986"/>
            <a:ext cx="114950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позволила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5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Уточнить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геологическое строение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с картированием стратиграфических таксонов;</a:t>
            </a:r>
          </a:p>
          <a:p>
            <a:pPr marL="342900" indent="-342900" algn="just">
              <a:lnSpc>
                <a:spcPct val="125000"/>
              </a:lnSpc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Выделить участки перспективные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оруденения.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Наибольший интерес представляет участок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перспективный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медно-порфировый тип оруденения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50" y="180101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интерпретации материалов аэрогеофизической съемки </a:t>
            </a:r>
            <a:r>
              <a:rPr lang="ru-RU" dirty="0" err="1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Рассошинской</a:t>
            </a:r>
            <a:r>
              <a:rPr lang="ru-RU" dirty="0" smtClean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</a:t>
            </a:r>
            <a:endParaRPr lang="ru-RU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38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/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39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/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40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/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41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/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42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/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43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83222" y="64551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431" y="5781075"/>
            <a:ext cx="11495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радиогеохимическая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зональность; б) содержания калия; в) содержания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тория; г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локальная составляющая магнитного поля; д) локальная составляющая поля силы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е) геологическое строение.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850" y="32404"/>
            <a:ext cx="1152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участка «</a:t>
            </a:r>
            <a:r>
              <a:rPr lang="ru-RU" dirty="0" err="1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Рассошинский</a:t>
            </a:r>
            <a:r>
              <a:rPr lang="ru-RU" dirty="0">
                <a:solidFill>
                  <a:srgbClr val="151E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геофизических полях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79" y="411339"/>
            <a:ext cx="770314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69081" y="19619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3" y="6315297"/>
            <a:ext cx="2571755" cy="203455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39171"/>
              </p:ext>
            </p:extLst>
          </p:nvPr>
        </p:nvGraphicFramePr>
        <p:xfrm>
          <a:off x="11162206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40" name="CorelDRAW" r:id="rId4" imgW="1148917" imgH="1148416" progId="CorelDraw.Graphic.19">
                  <p:embed/>
                </p:oleObj>
              </mc:Choice>
              <mc:Fallback>
                <p:oleObj name="CorelDRAW" r:id="rId4" imgW="1148917" imgH="1148416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62206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937499"/>
              </p:ext>
            </p:extLst>
          </p:nvPr>
        </p:nvGraphicFramePr>
        <p:xfrm>
          <a:off x="11410311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41" name="CorelDRAW" r:id="rId6" imgW="1148917" imgH="1148416" progId="CorelDraw.Graphic.19">
                  <p:embed/>
                </p:oleObj>
              </mc:Choice>
              <mc:Fallback>
                <p:oleObj name="CorelDRAW" r:id="rId6" imgW="1148917" imgH="1148416" progId="CorelDraw.Graphic.19">
                  <p:embed/>
                  <p:pic>
                    <p:nvPicPr>
                      <p:cNvPr id="30" name="Объект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10311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214594"/>
              </p:ext>
            </p:extLst>
          </p:nvPr>
        </p:nvGraphicFramePr>
        <p:xfrm>
          <a:off x="11658415" y="6299679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42" name="CorelDRAW" r:id="rId8" imgW="1148917" imgH="1148416" progId="CorelDraw.Graphic.19">
                  <p:embed/>
                </p:oleObj>
              </mc:Choice>
              <mc:Fallback>
                <p:oleObj name="CorelDRAW" r:id="rId8" imgW="1148917" imgH="1148416" progId="CorelDraw.Graphic.19">
                  <p:embed/>
                  <p:pic>
                    <p:nvPicPr>
                      <p:cNvPr id="31" name="Объект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8415" y="6299679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421"/>
              </p:ext>
            </p:extLst>
          </p:nvPr>
        </p:nvGraphicFramePr>
        <p:xfrm>
          <a:off x="10419934" y="6299678"/>
          <a:ext cx="203613" cy="2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43" name="CorelDRAW" r:id="rId10" imgW="1154654" imgH="1154151" progId="CorelDraw.Graphic.19">
                  <p:embed/>
                </p:oleObj>
              </mc:Choice>
              <mc:Fallback>
                <p:oleObj name="CorelDRAW" r:id="rId10" imgW="1154654" imgH="1154151" progId="CorelDraw.Graphic.19">
                  <p:embed/>
                  <p:pic>
                    <p:nvPicPr>
                      <p:cNvPr id="32" name="Объект 3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9934" y="6299678"/>
                        <a:ext cx="203613" cy="20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89759"/>
              </p:ext>
            </p:extLst>
          </p:nvPr>
        </p:nvGraphicFramePr>
        <p:xfrm>
          <a:off x="10666000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44" name="CorelDRAW" r:id="rId12" imgW="1148917" imgH="1148416" progId="CorelDraw.Graphic.19">
                  <p:embed/>
                </p:oleObj>
              </mc:Choice>
              <mc:Fallback>
                <p:oleObj name="CorelDRAW" r:id="rId12" imgW="1148917" imgH="1148416" progId="CorelDraw.Graphic.19">
                  <p:embed/>
                  <p:pic>
                    <p:nvPicPr>
                      <p:cNvPr id="33" name="Объект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6000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38189"/>
              </p:ext>
            </p:extLst>
          </p:nvPr>
        </p:nvGraphicFramePr>
        <p:xfrm>
          <a:off x="10914103" y="6300798"/>
          <a:ext cx="202773" cy="20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45" name="CorelDRAW" r:id="rId14" imgW="1148917" imgH="1148416" progId="CorelDraw.Graphic.19">
                  <p:embed/>
                </p:oleObj>
              </mc:Choice>
              <mc:Fallback>
                <p:oleObj name="CorelDRAW" r:id="rId14" imgW="1148917" imgH="1148416" progId="CorelDraw.Graphic.19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914103" y="6300798"/>
                        <a:ext cx="202773" cy="20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883222" y="64551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B092F9A-D63D-4BB6-8D98-F03CD72C50C6}"/>
              </a:ext>
            </a:extLst>
          </p:cNvPr>
          <p:cNvSpPr/>
          <p:nvPr/>
        </p:nvSpPr>
        <p:spPr>
          <a:xfrm>
            <a:off x="1065475" y="1663564"/>
            <a:ext cx="1005857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Как проверить достоверность результатов интерпретации геолого-геофизических данных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Как убедиться в обоснованности выделения перспективных участков по аэрогеофизическим данным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инвестиционную привлекательность выделенных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перспективных участков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21254</TotalTime>
  <Words>551</Words>
  <Application>Microsoft Office PowerPoint</Application>
  <PresentationFormat>Широкоэкранный</PresentationFormat>
  <Paragraphs>88</Paragraphs>
  <Slides>22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Roman</cp:lastModifiedBy>
  <cp:revision>974</cp:revision>
  <cp:lastPrinted>2018-06-22T04:35:01Z</cp:lastPrinted>
  <dcterms:created xsi:type="dcterms:W3CDTF">2018-06-08T07:01:34Z</dcterms:created>
  <dcterms:modified xsi:type="dcterms:W3CDTF">2022-04-27T13:19:19Z</dcterms:modified>
</cp:coreProperties>
</file>