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407" r:id="rId3"/>
    <p:sldId id="397" r:id="rId4"/>
    <p:sldId id="398" r:id="rId5"/>
    <p:sldId id="385" r:id="rId6"/>
    <p:sldId id="392" r:id="rId7"/>
    <p:sldId id="400" r:id="rId8"/>
    <p:sldId id="401" r:id="rId9"/>
    <p:sldId id="409" r:id="rId10"/>
    <p:sldId id="410" r:id="rId11"/>
    <p:sldId id="406" r:id="rId12"/>
    <p:sldId id="412" r:id="rId13"/>
    <p:sldId id="413" r:id="rId14"/>
    <p:sldId id="414" r:id="rId15"/>
    <p:sldId id="415" r:id="rId16"/>
    <p:sldId id="416" r:id="rId17"/>
    <p:sldId id="404" r:id="rId18"/>
    <p:sldId id="417" r:id="rId19"/>
    <p:sldId id="41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0" userDrawn="1">
          <p15:clr>
            <a:srgbClr val="A4A3A4"/>
          </p15:clr>
        </p15:guide>
        <p15:guide id="2" pos="937" userDrawn="1">
          <p15:clr>
            <a:srgbClr val="A4A3A4"/>
          </p15:clr>
        </p15:guide>
        <p15:guide id="3" pos="2275" userDrawn="1">
          <p15:clr>
            <a:srgbClr val="A4A3A4"/>
          </p15:clr>
        </p15:guide>
        <p15:guide id="4" orient="horz" pos="3690" userDrawn="1">
          <p15:clr>
            <a:srgbClr val="A4A3A4"/>
          </p15:clr>
        </p15:guide>
        <p15:guide id="5" pos="5428" userDrawn="1">
          <p15:clr>
            <a:srgbClr val="A4A3A4"/>
          </p15:clr>
        </p15:guide>
        <p15:guide id="6" pos="6788" userDrawn="1">
          <p15:clr>
            <a:srgbClr val="A4A3A4"/>
          </p15:clr>
        </p15:guide>
        <p15:guide id="7" orient="horz" pos="2024" userDrawn="1">
          <p15:clr>
            <a:srgbClr val="A4A3A4"/>
          </p15:clr>
        </p15:guide>
        <p15:guide id="8" orient="horz" pos="6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92673B"/>
    <a:srgbClr val="7798D3"/>
    <a:srgbClr val="3A66B4"/>
    <a:srgbClr val="203864"/>
    <a:srgbClr val="FF8001"/>
    <a:srgbClr val="02B6CE"/>
    <a:srgbClr val="4D6491"/>
    <a:srgbClr val="B0BCD4"/>
    <a:srgbClr val="829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378" autoAdjust="0"/>
    <p:restoredTop sz="93586" autoAdjust="0"/>
  </p:normalViewPr>
  <p:slideViewPr>
    <p:cSldViewPr snapToGrid="0">
      <p:cViewPr>
        <p:scale>
          <a:sx n="100" d="100"/>
          <a:sy n="100" d="100"/>
        </p:scale>
        <p:origin x="-660" y="-210"/>
      </p:cViewPr>
      <p:guideLst>
        <p:guide orient="horz" pos="2340"/>
        <p:guide orient="horz" pos="3690"/>
        <p:guide orient="horz" pos="2024"/>
        <p:guide orient="horz" pos="686"/>
        <p:guide pos="937"/>
        <p:guide pos="2275"/>
        <p:guide pos="5428"/>
        <p:guide pos="678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51223955447716E-2"/>
          <c:y val="3.4006769300256062E-2"/>
          <c:w val="0.31500118447540643"/>
          <c:h val="0.859434423870869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id_rgi_object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CCFFA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52-4134-83DD-1C1828158FF4}"/>
              </c:ext>
            </c:extLst>
          </c:dPt>
          <c:dPt>
            <c:idx val="1"/>
            <c:bubble3D val="0"/>
            <c:spPr>
              <a:solidFill>
                <a:srgbClr val="57AFF7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52-4134-83DD-1C1828158FF4}"/>
              </c:ext>
            </c:extLst>
          </c:dPt>
          <c:dPt>
            <c:idx val="2"/>
            <c:bubble3D val="0"/>
            <c:spPr>
              <a:solidFill>
                <a:srgbClr val="0B8AF3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52-4134-83DD-1C1828158FF4}"/>
              </c:ext>
            </c:extLst>
          </c:dPt>
          <c:dPt>
            <c:idx val="3"/>
            <c:bubble3D val="0"/>
            <c:spPr>
              <a:solidFill>
                <a:srgbClr val="085BA0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52-4134-83DD-1C1828158FF4}"/>
              </c:ext>
            </c:extLst>
          </c:dPt>
          <c:dPt>
            <c:idx val="4"/>
            <c:bubble3D val="0"/>
            <c:spPr>
              <a:solidFill>
                <a:srgbClr val="7A90FE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52-4134-83DD-1C1828158FF4}"/>
              </c:ext>
            </c:extLst>
          </c:dPt>
          <c:dPt>
            <c:idx val="5"/>
            <c:bubble3D val="0"/>
            <c:spPr>
              <a:solidFill>
                <a:srgbClr val="4952FD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A52-4134-83DD-1C1828158FF4}"/>
              </c:ext>
            </c:extLst>
          </c:dPt>
          <c:dPt>
            <c:idx val="6"/>
            <c:bubble3D val="0"/>
            <c:spPr>
              <a:solidFill>
                <a:srgbClr val="8C7DFF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A52-4134-83DD-1C1828158FF4}"/>
              </c:ext>
            </c:extLst>
          </c:dPt>
          <c:dPt>
            <c:idx val="7"/>
            <c:bubble3D val="0"/>
            <c:spPr>
              <a:solidFill>
                <a:srgbClr val="BDABFF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A52-4134-83DD-1C1828158FF4}"/>
              </c:ext>
            </c:extLst>
          </c:dPt>
          <c:cat>
            <c:strRef>
              <c:f>Лист1!$A$2:$A$9</c:f>
              <c:strCache>
                <c:ptCount val="8"/>
                <c:pt idx="0">
                  <c:v>Геологический отчет</c:v>
                </c:pt>
                <c:pt idx="1">
                  <c:v>Карточка изученности</c:v>
                </c:pt>
                <c:pt idx="2">
                  <c:v>Протокол</c:v>
                </c:pt>
                <c:pt idx="3">
                  <c:v>Изданная книга</c:v>
                </c:pt>
                <c:pt idx="4">
                  <c:v>Буровая скважина на воду</c:v>
                </c:pt>
                <c:pt idx="5">
                  <c:v>Паспорт ГКМ</c:v>
                </c:pt>
                <c:pt idx="6">
                  <c:v>Изданные карты</c:v>
                </c:pt>
                <c:pt idx="7">
                  <c:v>Другие объекты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1020199</c:v>
                </c:pt>
                <c:pt idx="1">
                  <c:v>572168</c:v>
                </c:pt>
                <c:pt idx="2">
                  <c:v>199679</c:v>
                </c:pt>
                <c:pt idx="3">
                  <c:v>156847</c:v>
                </c:pt>
                <c:pt idx="4">
                  <c:v>150159</c:v>
                </c:pt>
                <c:pt idx="5">
                  <c:v>119000</c:v>
                </c:pt>
                <c:pt idx="6">
                  <c:v>34627</c:v>
                </c:pt>
                <c:pt idx="7">
                  <c:v>21276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A52-4134-83DD-1C1828158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909228391037388"/>
          <c:y val="9.9296560996349051E-2"/>
          <c:w val="0.41577608504844921"/>
          <c:h val="0.736226359961163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27314861526825E-2"/>
          <c:y val="0.11755127435328142"/>
          <c:w val="0.31715365317799948"/>
          <c:h val="0.76513944379469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id_rgi_object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4E79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96-4830-A67A-445C8CEDD751}"/>
              </c:ext>
            </c:extLst>
          </c:dPt>
          <c:dPt>
            <c:idx val="1"/>
            <c:invertIfNegative val="0"/>
            <c:bubble3D val="0"/>
            <c:spPr>
              <a:solidFill>
                <a:srgbClr val="0083C4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96-4830-A67A-445C8CEDD751}"/>
              </c:ext>
            </c:extLst>
          </c:dPt>
          <c:dPt>
            <c:idx val="2"/>
            <c:invertIfNegative val="0"/>
            <c:bubble3D val="0"/>
            <c:spPr>
              <a:solidFill>
                <a:srgbClr val="00ADEA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96-4830-A67A-445C8CEDD751}"/>
              </c:ext>
            </c:extLst>
          </c:dPt>
          <c:dPt>
            <c:idx val="3"/>
            <c:invertIfNegative val="0"/>
            <c:bubble3D val="0"/>
            <c:spPr>
              <a:solidFill>
                <a:srgbClr val="09D0FF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96-4830-A67A-445C8CEDD751}"/>
              </c:ext>
            </c:extLst>
          </c:dPt>
          <c:dPt>
            <c:idx val="4"/>
            <c:invertIfNegative val="0"/>
            <c:bubble3D val="0"/>
            <c:spPr>
              <a:solidFill>
                <a:srgbClr val="0090A4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A96-4830-A67A-445C8CEDD751}"/>
              </c:ext>
            </c:extLst>
          </c:dPt>
          <c:dPt>
            <c:idx val="5"/>
            <c:invertIfNegative val="0"/>
            <c:bubble3D val="0"/>
            <c:spPr>
              <a:solidFill>
                <a:srgbClr val="03D7CD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A96-4830-A67A-445C8CEDD751}"/>
              </c:ext>
            </c:extLst>
          </c:dPt>
          <c:dPt>
            <c:idx val="6"/>
            <c:invertIfNegative val="0"/>
            <c:bubble3D val="0"/>
            <c:spPr>
              <a:solidFill>
                <a:srgbClr val="19BDB5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A96-4830-A67A-445C8CEDD751}"/>
              </c:ext>
            </c:extLst>
          </c:dPt>
          <c:dPt>
            <c:idx val="7"/>
            <c:invertIfNegative val="0"/>
            <c:bubble3D val="0"/>
            <c:spPr>
              <a:solidFill>
                <a:srgbClr val="1E9E76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A96-4830-A67A-445C8CEDD751}"/>
              </c:ext>
            </c:extLst>
          </c:dPt>
          <c:dPt>
            <c:idx val="8"/>
            <c:invertIfNegative val="0"/>
            <c:bubble3D val="0"/>
            <c:spPr>
              <a:solidFill>
                <a:srgbClr val="67D729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A96-4830-A67A-445C8CEDD7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ФГБУ "Росгеолфонд"</c:v>
                </c:pt>
                <c:pt idx="1">
                  <c:v>ФБУ "ТФГИ по ДФО"</c:v>
                </c:pt>
                <c:pt idx="2">
                  <c:v>ФБУ "ТФГИ по СФО"</c:v>
                </c:pt>
                <c:pt idx="3">
                  <c:v>ФБУ "ТФГИ по ПФО"</c:v>
                </c:pt>
                <c:pt idx="4">
                  <c:v>ФБУ "ТФГИ по УФО"</c:v>
                </c:pt>
                <c:pt idx="5">
                  <c:v>ФБУ "ТФГИ по ЦФО"</c:v>
                </c:pt>
                <c:pt idx="6">
                  <c:v>ФБУ "ТФГИ по СЗФО"</c:v>
                </c:pt>
                <c:pt idx="7">
                  <c:v>ФБУ "ТФГИ по ЮФО"</c:v>
                </c:pt>
                <c:pt idx="8">
                  <c:v>Другие организации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1061532</c:v>
                </c:pt>
                <c:pt idx="1">
                  <c:v>196762</c:v>
                </c:pt>
                <c:pt idx="2">
                  <c:v>202998</c:v>
                </c:pt>
                <c:pt idx="3">
                  <c:v>184278</c:v>
                </c:pt>
                <c:pt idx="4">
                  <c:v>125511</c:v>
                </c:pt>
                <c:pt idx="5">
                  <c:v>100558</c:v>
                </c:pt>
                <c:pt idx="6">
                  <c:v>91991</c:v>
                </c:pt>
                <c:pt idx="7">
                  <c:v>101535</c:v>
                </c:pt>
                <c:pt idx="8">
                  <c:v>208790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0A96-4830-A67A-445C8CEDD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0327680"/>
        <c:axId val="70329472"/>
      </c:barChart>
      <c:catAx>
        <c:axId val="7032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329472"/>
        <c:crosses val="autoZero"/>
        <c:auto val="1"/>
        <c:lblAlgn val="ctr"/>
        <c:lblOffset val="100"/>
        <c:noMultiLvlLbl val="0"/>
      </c:catAx>
      <c:valAx>
        <c:axId val="7032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32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412256171614029"/>
          <c:y val="0.10906554149347657"/>
          <c:w val="0.29028136881264727"/>
          <c:h val="0.75075951148442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29490219816182"/>
          <c:y val="2.9386470187084127E-2"/>
          <c:w val="0.4398657574819323"/>
          <c:h val="0.95554058890457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id_rgi_object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7A90FE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D1-447F-9A93-61F78AC575EC}"/>
              </c:ext>
            </c:extLst>
          </c:dPt>
          <c:dPt>
            <c:idx val="1"/>
            <c:bubble3D val="0"/>
            <c:spPr>
              <a:solidFill>
                <a:srgbClr val="4952FD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D1-447F-9A93-61F78AC575EC}"/>
              </c:ext>
            </c:extLst>
          </c:dPt>
          <c:dPt>
            <c:idx val="2"/>
            <c:bubble3D val="0"/>
            <c:spPr>
              <a:solidFill>
                <a:srgbClr val="9CCFFA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D1-447F-9A93-61F78AC575EC}"/>
              </c:ext>
            </c:extLst>
          </c:dPt>
          <c:dPt>
            <c:idx val="3"/>
            <c:bubble3D val="0"/>
            <c:spPr>
              <a:solidFill>
                <a:srgbClr val="0B8AF3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D1-447F-9A93-61F78AC575EC}"/>
              </c:ext>
            </c:extLst>
          </c:dPt>
          <c:dPt>
            <c:idx val="4"/>
            <c:bubble3D val="0"/>
            <c:spPr>
              <a:solidFill>
                <a:srgbClr val="8C7DFF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D1-447F-9A93-61F78AC575EC}"/>
              </c:ext>
            </c:extLst>
          </c:dPt>
          <c:cat>
            <c:strRef>
              <c:f>Лист1!$A$2:$A$6</c:f>
              <c:strCache>
                <c:ptCount val="5"/>
                <c:pt idx="0">
                  <c:v>Буровая скважина на воду</c:v>
                </c:pt>
                <c:pt idx="1">
                  <c:v>Паспорт ГКМ</c:v>
                </c:pt>
                <c:pt idx="2">
                  <c:v>Геологический отчет</c:v>
                </c:pt>
                <c:pt idx="3">
                  <c:v>Протокол</c:v>
                </c:pt>
                <c:pt idx="4">
                  <c:v>Изданные карты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150015</c:v>
                </c:pt>
                <c:pt idx="1">
                  <c:v>56467</c:v>
                </c:pt>
                <c:pt idx="2">
                  <c:v>87404</c:v>
                </c:pt>
                <c:pt idx="3">
                  <c:v>10620</c:v>
                </c:pt>
                <c:pt idx="4">
                  <c:v>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FD1-447F-9A93-61F78AC57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20140038958334"/>
          <c:y val="0.14056549589578729"/>
          <c:w val="0.44437495900959456"/>
          <c:h val="0.85943444584302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id_rgi_object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4E79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E8-4AB6-BAC2-4B073003D387}"/>
              </c:ext>
            </c:extLst>
          </c:dPt>
          <c:dPt>
            <c:idx val="1"/>
            <c:invertIfNegative val="0"/>
            <c:bubble3D val="0"/>
            <c:spPr>
              <a:solidFill>
                <a:srgbClr val="00ADEA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E8-4AB6-BAC2-4B073003D387}"/>
              </c:ext>
            </c:extLst>
          </c:dPt>
          <c:dPt>
            <c:idx val="2"/>
            <c:invertIfNegative val="0"/>
            <c:bubble3D val="0"/>
            <c:spPr>
              <a:solidFill>
                <a:srgbClr val="09D0FF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E8-4AB6-BAC2-4B073003D387}"/>
              </c:ext>
            </c:extLst>
          </c:dPt>
          <c:dPt>
            <c:idx val="3"/>
            <c:invertIfNegative val="0"/>
            <c:bubble3D val="0"/>
            <c:spPr>
              <a:solidFill>
                <a:srgbClr val="03D7CD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E8-4AB6-BAC2-4B073003D387}"/>
              </c:ext>
            </c:extLst>
          </c:dPt>
          <c:dPt>
            <c:idx val="4"/>
            <c:invertIfNegative val="0"/>
            <c:bubble3D val="0"/>
            <c:spPr>
              <a:solidFill>
                <a:srgbClr val="0090A4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E8-4AB6-BAC2-4B073003D387}"/>
              </c:ext>
            </c:extLst>
          </c:dPt>
          <c:dPt>
            <c:idx val="5"/>
            <c:invertIfNegative val="0"/>
            <c:bubble3D val="0"/>
            <c:spPr>
              <a:solidFill>
                <a:srgbClr val="19BDB5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E8-4AB6-BAC2-4B073003D387}"/>
              </c:ext>
            </c:extLst>
          </c:dPt>
          <c:dPt>
            <c:idx val="6"/>
            <c:invertIfNegative val="0"/>
            <c:bubble3D val="0"/>
            <c:spPr>
              <a:solidFill>
                <a:srgbClr val="0083C4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6E8-4AB6-BAC2-4B073003D387}"/>
              </c:ext>
            </c:extLst>
          </c:dPt>
          <c:dPt>
            <c:idx val="7"/>
            <c:invertIfNegative val="0"/>
            <c:bubble3D val="0"/>
            <c:spPr>
              <a:solidFill>
                <a:srgbClr val="A4D32D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6E8-4AB6-BAC2-4B073003D387}"/>
              </c:ext>
            </c:extLst>
          </c:dPt>
          <c:dPt>
            <c:idx val="8"/>
            <c:invertIfNegative val="0"/>
            <c:bubble3D val="0"/>
            <c:spPr>
              <a:solidFill>
                <a:srgbClr val="1E9E76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6E8-4AB6-BAC2-4B073003D3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ФГБУ "Росгеолфонд"</c:v>
                </c:pt>
                <c:pt idx="1">
                  <c:v>ФБУ "ТФГИ по СФО"</c:v>
                </c:pt>
                <c:pt idx="2">
                  <c:v>ФБУ "ТФГИ по ПФО"</c:v>
                </c:pt>
                <c:pt idx="3">
                  <c:v>ФБУ "ТФГИ по ЦФО"</c:v>
                </c:pt>
                <c:pt idx="4">
                  <c:v>ФБУ "ТФГИ по УФО"</c:v>
                </c:pt>
                <c:pt idx="5">
                  <c:v>ФБУ "ТФГИ по СЗФО"</c:v>
                </c:pt>
                <c:pt idx="6">
                  <c:v>ФБУ "ТФГИ по ДФО"</c:v>
                </c:pt>
                <c:pt idx="7">
                  <c:v>Другие организации</c:v>
                </c:pt>
                <c:pt idx="8">
                  <c:v>ФБУ "ТФГИ по ЮФО"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292182</c:v>
                </c:pt>
                <c:pt idx="1">
                  <c:v>2871</c:v>
                </c:pt>
                <c:pt idx="2">
                  <c:v>1963</c:v>
                </c:pt>
                <c:pt idx="3">
                  <c:v>1877</c:v>
                </c:pt>
                <c:pt idx="4">
                  <c:v>1778</c:v>
                </c:pt>
                <c:pt idx="5">
                  <c:v>1132</c:v>
                </c:pt>
                <c:pt idx="6">
                  <c:v>1185</c:v>
                </c:pt>
                <c:pt idx="7">
                  <c:v>1092</c:v>
                </c:pt>
                <c:pt idx="8">
                  <c:v>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6E8-4AB6-BAC2-4B073003D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0449792"/>
        <c:axId val="70451584"/>
      </c:barChart>
      <c:catAx>
        <c:axId val="70449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451584"/>
        <c:crosses val="autoZero"/>
        <c:auto val="1"/>
        <c:lblAlgn val="ctr"/>
        <c:lblOffset val="100"/>
        <c:noMultiLvlLbl val="0"/>
      </c:catAx>
      <c:valAx>
        <c:axId val="7045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44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7700602232902E-2"/>
          <c:y val="8.1315928442681262E-2"/>
          <c:w val="0.95050422618826114"/>
          <c:h val="0.80704196871367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DB3BB"/>
            </a:solidFill>
            <a:ln w="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11</c:v>
                </c:pt>
                <c:pt idx="3">
                  <c:v>115</c:v>
                </c:pt>
                <c:pt idx="4">
                  <c:v>163</c:v>
                </c:pt>
                <c:pt idx="5">
                  <c:v>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8F-489D-A754-05EDBF7229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</c:v>
                </c:pt>
              </c:strCache>
            </c:strRef>
          </c:tx>
          <c:spPr>
            <a:solidFill>
              <a:srgbClr val="8AE4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6">
                  <c:v>228</c:v>
                </c:pt>
                <c:pt idx="7">
                  <c:v>261</c:v>
                </c:pt>
                <c:pt idx="8">
                  <c:v>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8F-489D-A754-05EDBF722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6620160"/>
        <c:axId val="192504192"/>
      </c:barChart>
      <c:catAx>
        <c:axId val="16662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504192"/>
        <c:crosses val="autoZero"/>
        <c:auto val="1"/>
        <c:lblAlgn val="ctr"/>
        <c:lblOffset val="100"/>
        <c:noMultiLvlLbl val="0"/>
      </c:catAx>
      <c:valAx>
        <c:axId val="19250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662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11067543983247E-2"/>
          <c:y val="4.9727092486152313E-2"/>
          <c:w val="0.94189594175719893"/>
          <c:h val="0.79886445979814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накопленной геологической информации, ТБ</c:v>
                </c:pt>
              </c:strCache>
            </c:strRef>
          </c:tx>
          <c:spPr>
            <a:solidFill>
              <a:srgbClr val="0086EA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2FC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A8-4152-A0C6-51C14C0ACF0A}"/>
              </c:ext>
            </c:extLst>
          </c:dPt>
          <c:dPt>
            <c:idx val="7"/>
            <c:invertIfNegative val="0"/>
            <c:bubble3D val="0"/>
            <c:spPr>
              <a:solidFill>
                <a:srgbClr val="2FC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A8-4152-A0C6-51C14C0ACF0A}"/>
              </c:ext>
            </c:extLst>
          </c:dPt>
          <c:dPt>
            <c:idx val="8"/>
            <c:invertIfNegative val="0"/>
            <c:bubble3D val="0"/>
            <c:spPr>
              <a:solidFill>
                <a:srgbClr val="2FC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A8-4152-A0C6-51C14C0ACF0A}"/>
              </c:ext>
            </c:extLst>
          </c:dPt>
          <c:dLbls>
            <c:dLbl>
              <c:idx val="0"/>
              <c:layout>
                <c:manualLayout>
                  <c:x val="0"/>
                  <c:y val="2.1149445214358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A8-4152-A0C6-51C14C0ACF0A}"/>
                </c:ext>
              </c:extLst>
            </c:dLbl>
            <c:dLbl>
              <c:idx val="1"/>
              <c:layout>
                <c:manualLayout>
                  <c:x val="0"/>
                  <c:y val="1.65337834134907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A8-4152-A0C6-51C14C0ACF0A}"/>
                </c:ext>
              </c:extLst>
            </c:dLbl>
            <c:dLbl>
              <c:idx val="2"/>
              <c:layout>
                <c:manualLayout>
                  <c:x val="-3.1484984755033573E-17"/>
                  <c:y val="2.7318585614508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A8-4152-A0C6-51C14C0ACF0A}"/>
                </c:ext>
              </c:extLst>
            </c:dLbl>
            <c:dLbl>
              <c:idx val="3"/>
              <c:layout>
                <c:manualLayout>
                  <c:x val="-1.0304295863650158E-2"/>
                  <c:y val="4.2234415873061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A8-4152-A0C6-51C14C0ACF0A}"/>
                </c:ext>
              </c:extLst>
            </c:dLbl>
            <c:dLbl>
              <c:idx val="4"/>
              <c:layout>
                <c:manualLayout>
                  <c:x val="1.7173826439416826E-2"/>
                  <c:y val="2.9911895519698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A8-4152-A0C6-51C14C0ACF0A}"/>
                </c:ext>
              </c:extLst>
            </c:dLbl>
            <c:dLbl>
              <c:idx val="5"/>
              <c:layout>
                <c:manualLayout>
                  <c:x val="3.4347652878833649E-3"/>
                  <c:y val="2.13016768040965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A8-4152-A0C6-51C14C0ACF0A}"/>
                </c:ext>
              </c:extLst>
            </c:dLbl>
            <c:dLbl>
              <c:idx val="6"/>
              <c:layout>
                <c:manualLayout>
                  <c:x val="-3.4347652878833649E-3"/>
                  <c:y val="4.20803933234452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A8-4152-A0C6-51C14C0ACF0A}"/>
                </c:ext>
              </c:extLst>
            </c:dLbl>
            <c:dLbl>
              <c:idx val="7"/>
              <c:layout>
                <c:manualLayout>
                  <c:x val="3.4347652878833649E-3"/>
                  <c:y val="9.25066596843114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A8-4152-A0C6-51C14C0ACF0A}"/>
                </c:ext>
              </c:extLst>
            </c:dLbl>
            <c:dLbl>
              <c:idx val="8"/>
              <c:layout>
                <c:manualLayout>
                  <c:x val="0"/>
                  <c:y val="6.8865989277881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A8-4152-A0C6-51C14C0ACF0A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2030</c:v>
                </c:pt>
                <c:pt idx="1">
                  <c:v>2200</c:v>
                </c:pt>
                <c:pt idx="2">
                  <c:v>2335</c:v>
                </c:pt>
                <c:pt idx="3">
                  <c:v>2957</c:v>
                </c:pt>
                <c:pt idx="4">
                  <c:v>3848</c:v>
                </c:pt>
                <c:pt idx="5">
                  <c:v>4753</c:v>
                </c:pt>
                <c:pt idx="6">
                  <c:v>5804</c:v>
                </c:pt>
                <c:pt idx="7">
                  <c:v>7006</c:v>
                </c:pt>
                <c:pt idx="8">
                  <c:v>8400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85-4296-9A3B-09011F521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296000"/>
        <c:axId val="24929753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Обеспеченность дисковым пространством, ТБ</c:v>
                </c:pt>
              </c:strCache>
            </c:strRef>
          </c:tx>
          <c:spPr>
            <a:ln w="38100" cap="rnd">
              <a:solidFill>
                <a:srgbClr val="D6009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391009894017208E-2"/>
                  <c:y val="-5.4588457120301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A8-4152-A0C6-51C14C0ACF0A}"/>
                </c:ext>
              </c:extLst>
            </c:dLbl>
            <c:dLbl>
              <c:idx val="4"/>
              <c:layout>
                <c:manualLayout>
                  <c:x val="-7.5564836333434027E-2"/>
                  <c:y val="-5.4588457120301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A8-4152-A0C6-51C14C0ACF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D60093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2957</c:v>
                </c:pt>
                <c:pt idx="1">
                  <c:v>2957</c:v>
                </c:pt>
                <c:pt idx="2">
                  <c:v>2957</c:v>
                </c:pt>
                <c:pt idx="3">
                  <c:v>2957</c:v>
                </c:pt>
                <c:pt idx="4">
                  <c:v>4500</c:v>
                </c:pt>
                <c:pt idx="5">
                  <c:v>4500</c:v>
                </c:pt>
                <c:pt idx="6">
                  <c:v>4500</c:v>
                </c:pt>
                <c:pt idx="7">
                  <c:v>4500</c:v>
                </c:pt>
                <c:pt idx="8">
                  <c:v>4500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C85-4296-9A3B-09011F521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296000"/>
        <c:axId val="249297536"/>
      </c:lineChart>
      <c:catAx>
        <c:axId val="24929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 b="0"/>
            </a:pPr>
            <a:endParaRPr lang="ru-RU"/>
          </a:p>
        </c:txPr>
        <c:crossAx val="249297536"/>
        <c:crosses val="autoZero"/>
        <c:auto val="1"/>
        <c:lblAlgn val="ctr"/>
        <c:lblOffset val="100"/>
        <c:noMultiLvlLbl val="0"/>
      </c:catAx>
      <c:valAx>
        <c:axId val="249297536"/>
        <c:scaling>
          <c:orientation val="minMax"/>
          <c:max val="10000"/>
        </c:scaling>
        <c:delete val="1"/>
        <c:axPos val="l"/>
        <c:numFmt formatCode="#,##0" sourceLinked="0"/>
        <c:majorTickMark val="none"/>
        <c:minorTickMark val="none"/>
        <c:tickLblPos val="nextTo"/>
        <c:crossAx val="249296000"/>
        <c:crosses val="autoZero"/>
        <c:crossBetween val="between"/>
        <c:majorUnit val="2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7EE6-F8B3-432C-A3AF-8DA551956B4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87A3D-BB68-4EAD-91E7-4A711CA72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7A3D-BB68-4EAD-91E7-4A711CA723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39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7A3D-BB68-4EAD-91E7-4A711CA723D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8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87A3D-BB68-4EAD-91E7-4A711CA723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2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87A3D-BB68-4EAD-91E7-4A711CA723D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354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87A3D-BB68-4EAD-91E7-4A711CA723D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105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7A3D-BB68-4EAD-91E7-4A711CA723D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8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7A3D-BB68-4EAD-91E7-4A711CA723D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5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8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0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5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04.04.2022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04.04.2022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8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04.04.2022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4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04.04.2022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1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04.04.2022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85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04.04.2022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36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04.04.2022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45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04.04.2022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3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2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04.04.2022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559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04.04.2022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92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BCCCED-1CE1-8A4F-B76A-310BDCE2AA38}" type="datetimeFigureOut">
              <a:rPr lang="ru-RU"/>
              <a:t>04.04.2022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5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3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7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6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4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7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1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6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B19FE-7B69-4198-8CDD-AAE7AC39FC13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BCCCED-1CE1-8A4F-B76A-310BDCE2AA38}" type="datetimeFigureOut">
              <a:rPr lang="ru-RU"/>
              <a:t>04.04.2022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796CC6-E10E-994C-83BB-3C4D19F1A06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7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image" Target="../media/image13.png"/><Relationship Id="rId4" Type="http://schemas.openxmlformats.org/officeDocument/2006/relationships/chart" Target="../charts/chart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bsoil@rfgf.r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ubsoil@rfgf.r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518616-90A9-4A4C-B3EB-5CFEA422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5376" r="17883" b="9998"/>
          <a:stretch/>
        </p:blipFill>
        <p:spPr>
          <a:xfrm>
            <a:off x="3817857" y="1567452"/>
            <a:ext cx="8374144" cy="582219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ABF9985-A782-584A-BDAF-3A80363775F4}"/>
              </a:ext>
            </a:extLst>
          </p:cNvPr>
          <p:cNvSpPr/>
          <p:nvPr/>
        </p:nvSpPr>
        <p:spPr>
          <a:xfrm>
            <a:off x="0" y="527901"/>
            <a:ext cx="9427030" cy="1861275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E01427B-E80D-7441-BAE3-8CCD26A5D14A}"/>
              </a:ext>
            </a:extLst>
          </p:cNvPr>
          <p:cNvSpPr/>
          <p:nvPr/>
        </p:nvSpPr>
        <p:spPr>
          <a:xfrm>
            <a:off x="1760311" y="923278"/>
            <a:ext cx="7279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ЦИФРОВЫ</a:t>
            </a:r>
            <a:r>
              <a:rPr lang="ru-RU" sz="3200" b="1" cap="all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</a:t>
            </a: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СЕРВИСЫ РОСНЕДР – состояние</a:t>
            </a:r>
            <a:r>
              <a:rPr kumimoji="0" lang="ru-RU" sz="3200" b="1" i="0" u="none" strike="noStrike" kern="1200" cap="all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и проблемы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5DB216-4287-6848-AF87-915A9E0000D7}"/>
              </a:ext>
            </a:extLst>
          </p:cNvPr>
          <p:cNvSpPr txBox="1"/>
          <p:nvPr/>
        </p:nvSpPr>
        <p:spPr>
          <a:xfrm>
            <a:off x="1760311" y="4928389"/>
            <a:ext cx="4998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Аракчеев Дмитрий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орисович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енеральный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директор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ФГБУ «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Росгеолфонд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1B746C2-6E3F-7D41-A6F2-BB168A685756}"/>
              </a:ext>
            </a:extLst>
          </p:cNvPr>
          <p:cNvSpPr/>
          <p:nvPr/>
        </p:nvSpPr>
        <p:spPr>
          <a:xfrm>
            <a:off x="522522" y="2389177"/>
            <a:ext cx="1131552" cy="4468824"/>
          </a:xfrm>
          <a:prstGeom prst="rect">
            <a:avLst/>
          </a:prstGeom>
          <a:solidFill>
            <a:srgbClr val="00285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3E61DC7-B405-AF4F-A7A9-8E008398743E}"/>
              </a:ext>
            </a:extLst>
          </p:cNvPr>
          <p:cNvSpPr/>
          <p:nvPr/>
        </p:nvSpPr>
        <p:spPr>
          <a:xfrm>
            <a:off x="521769" y="0"/>
            <a:ext cx="1131552" cy="1567452"/>
          </a:xfrm>
          <a:prstGeom prst="rect">
            <a:avLst/>
          </a:prstGeom>
          <a:solidFill>
            <a:srgbClr val="0028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15E49CB-3F75-5C42-BE5F-C0449AABDC6E}"/>
              </a:ext>
            </a:extLst>
          </p:cNvPr>
          <p:cNvSpPr/>
          <p:nvPr/>
        </p:nvSpPr>
        <p:spPr>
          <a:xfrm>
            <a:off x="521769" y="527901"/>
            <a:ext cx="1131552" cy="1861275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FD7CB8-DBC4-724A-BC1E-79669FCBD2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2" y="871783"/>
            <a:ext cx="983366" cy="11287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80" y="527901"/>
            <a:ext cx="1692584" cy="17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48" y="0"/>
            <a:ext cx="12192000" cy="6858000"/>
          </a:xfrm>
          <a:prstGeom prst="rect">
            <a:avLst/>
          </a:prstGeom>
        </p:spPr>
      </p:pic>
      <p:grpSp>
        <p:nvGrpSpPr>
          <p:cNvPr id="33" name="Группа 32"/>
          <p:cNvGrpSpPr>
            <a:grpSpLocks noChangeAspect="1"/>
          </p:cNvGrpSpPr>
          <p:nvPr/>
        </p:nvGrpSpPr>
        <p:grpSpPr>
          <a:xfrm>
            <a:off x="323281" y="260648"/>
            <a:ext cx="522793" cy="521281"/>
            <a:chOff x="191828" y="442033"/>
            <a:chExt cx="522793" cy="521281"/>
          </a:xfrm>
          <a:solidFill>
            <a:schemeClr val="accent1">
              <a:lumMod val="75000"/>
            </a:schemeClr>
          </a:solidFill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297596" y="5568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191828" y="4420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 bwMode="auto">
          <a:xfrm>
            <a:off x="2098937" y="64984"/>
            <a:ext cx="10093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ЛИЧНЫЙ КАБИНЕТ НЕДРОПОЛЬЗОВАТЕЛЯ: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собранных </a:t>
            </a:r>
            <a:r>
              <a:rPr kumimoji="0" lang="ru-RU" sz="2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статформ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электронном виде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327" y="121400"/>
            <a:ext cx="771162" cy="7997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27" y="1172072"/>
            <a:ext cx="10135749" cy="507141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009900" y="3619500"/>
            <a:ext cx="6350" cy="21018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59100" y="3528300"/>
            <a:ext cx="14750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19.01.2022</a:t>
            </a:r>
          </a:p>
          <a:p>
            <a:r>
              <a:rPr lang="ru-RU" sz="1400" dirty="0"/>
              <a:t>10954 через ЛКН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1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" y="-297"/>
            <a:ext cx="12186960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72843" y="3730722"/>
            <a:ext cx="57903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70C0"/>
                </a:solidFill>
                <a:ea typeface="Arial" charset="0"/>
                <a:cs typeface="Arial" charset="0"/>
              </a:rPr>
              <a:t>ПРЕДОСТАВЛЕНИЕ </a:t>
            </a:r>
            <a:br>
              <a:rPr lang="ru-RU" sz="2000" b="1" dirty="0" smtClean="0">
                <a:solidFill>
                  <a:srgbClr val="0070C0"/>
                </a:solidFill>
                <a:ea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0070C0"/>
                </a:solidFill>
                <a:ea typeface="Arial" charset="0"/>
                <a:cs typeface="Arial" charset="0"/>
              </a:rPr>
              <a:t>ГОСУДАРСТВЕННОЙ УСЛУГИ </a:t>
            </a:r>
            <a:br>
              <a:rPr lang="ru-RU" sz="2000" b="1" dirty="0" smtClean="0">
                <a:solidFill>
                  <a:srgbClr val="0070C0"/>
                </a:solidFill>
                <a:ea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0070C0"/>
                </a:solidFill>
                <a:ea typeface="Arial" charset="0"/>
                <a:cs typeface="Arial" charset="0"/>
              </a:rPr>
              <a:t>ПРОВЕДЕНИЯ ЭКСПЕРТИЗЫ ЗАПАСОВ </a:t>
            </a:r>
            <a:br>
              <a:rPr lang="ru-RU" sz="2000" b="1" dirty="0" smtClean="0">
                <a:solidFill>
                  <a:srgbClr val="0070C0"/>
                </a:solidFill>
                <a:ea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0070C0"/>
                </a:solidFill>
                <a:ea typeface="Arial" charset="0"/>
                <a:cs typeface="Arial" charset="0"/>
              </a:rPr>
              <a:t>В ЭЛЕКТРОННОМ ВИДЕ</a:t>
            </a:r>
          </a:p>
          <a:p>
            <a:pPr marL="216000" algn="ctr">
              <a:lnSpc>
                <a:spcPct val="90000"/>
              </a:lnSpc>
            </a:pPr>
            <a:endParaRPr lang="ru-RU" sz="2000" b="1" dirty="0" smtClean="0">
              <a:solidFill>
                <a:srgbClr val="0070C0"/>
              </a:solidFill>
              <a:ea typeface="Arial" charset="0"/>
              <a:cs typeface="Arial" charset="0"/>
            </a:endParaRPr>
          </a:p>
          <a:p>
            <a:pPr marL="216000" algn="ctr">
              <a:lnSpc>
                <a:spcPct val="90000"/>
              </a:lnSpc>
            </a:pPr>
            <a:r>
              <a:rPr lang="ru-RU" sz="2000" b="1" dirty="0" err="1" smtClean="0">
                <a:solidFill>
                  <a:srgbClr val="009A88"/>
                </a:solidFill>
                <a:ea typeface="Arial" charset="0"/>
                <a:cs typeface="Arial" charset="0"/>
              </a:rPr>
              <a:t>Цифровизация</a:t>
            </a:r>
            <a:r>
              <a:rPr lang="ru-RU" sz="2000" b="1" dirty="0" smtClean="0">
                <a:solidFill>
                  <a:srgbClr val="009A88"/>
                </a:solidFill>
                <a:ea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009A88"/>
                </a:solidFill>
                <a:ea typeface="Arial" charset="0"/>
                <a:cs typeface="Arial" charset="0"/>
              </a:rPr>
              <a:t>процесса </a:t>
            </a:r>
            <a:r>
              <a:rPr lang="ru-RU" sz="2000" b="1" dirty="0" smtClean="0">
                <a:solidFill>
                  <a:srgbClr val="009A88"/>
                </a:solidFill>
                <a:ea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009A88"/>
                </a:solidFill>
                <a:ea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009A88"/>
                </a:solidFill>
                <a:ea typeface="Arial" charset="0"/>
                <a:cs typeface="Arial" charset="0"/>
              </a:rPr>
              <a:t>проведения </a:t>
            </a:r>
            <a:r>
              <a:rPr lang="ru-RU" sz="2000" b="1" dirty="0">
                <a:solidFill>
                  <a:srgbClr val="009A88"/>
                </a:solidFill>
                <a:ea typeface="Arial" charset="0"/>
                <a:cs typeface="Arial" charset="0"/>
              </a:rPr>
              <a:t>экспертизы запасов </a:t>
            </a:r>
            <a:r>
              <a:rPr lang="ru-RU" sz="2000" b="1" dirty="0" smtClean="0">
                <a:solidFill>
                  <a:srgbClr val="009A88"/>
                </a:solidFill>
                <a:ea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009A88"/>
                </a:solidFill>
                <a:ea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009A88"/>
                </a:solidFill>
                <a:ea typeface="Arial" charset="0"/>
                <a:cs typeface="Arial" charset="0"/>
              </a:rPr>
              <a:t>и </a:t>
            </a:r>
            <a:r>
              <a:rPr lang="ru-RU" sz="2000" b="1" dirty="0">
                <a:solidFill>
                  <a:srgbClr val="009A88"/>
                </a:solidFill>
                <a:ea typeface="Arial" charset="0"/>
                <a:cs typeface="Arial" charset="0"/>
              </a:rPr>
              <a:t>формирования </a:t>
            </a:r>
            <a:r>
              <a:rPr lang="ru-RU" sz="2000" b="1" dirty="0" smtClean="0">
                <a:solidFill>
                  <a:srgbClr val="009A88"/>
                </a:solidFill>
                <a:ea typeface="Arial" charset="0"/>
                <a:cs typeface="Arial" charset="0"/>
              </a:rPr>
              <a:t>ГБЗ</a:t>
            </a:r>
            <a:endParaRPr lang="ru-RU" sz="2000" b="1" dirty="0">
              <a:solidFill>
                <a:srgbClr val="009A88"/>
              </a:solidFill>
              <a:ea typeface="Arial" charset="0"/>
              <a:cs typeface="Arial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624650" y="2974893"/>
            <a:ext cx="220304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b="1" dirty="0" err="1" smtClean="0">
                <a:cs typeface="Times New Roman" panose="02020603050405020304" pitchFamily="18" charset="0"/>
              </a:rPr>
              <a:t>Недропользователь</a:t>
            </a:r>
            <a:r>
              <a:rPr lang="ru-RU" sz="1300" b="1" dirty="0" smtClean="0">
                <a:cs typeface="Times New Roman" panose="02020603050405020304" pitchFamily="18" charset="0"/>
              </a:rPr>
              <a:t> </a:t>
            </a:r>
            <a:r>
              <a:rPr lang="ru-RU" sz="1300" b="1" dirty="0">
                <a:cs typeface="Times New Roman" panose="02020603050405020304" pitchFamily="18" charset="0"/>
              </a:rPr>
              <a:t>подает заявление о проведении экспертизы в ЛКН и подгружает </a:t>
            </a:r>
            <a:r>
              <a:rPr lang="ru-RU" sz="1300" b="1" dirty="0" smtClean="0">
                <a:cs typeface="Times New Roman" panose="02020603050405020304" pitchFamily="18" charset="0"/>
              </a:rPr>
              <a:t>материалы</a:t>
            </a:r>
            <a:endParaRPr lang="ru-RU" sz="1300" b="1" dirty="0">
              <a:cs typeface="Times New Roman" panose="02020603050405020304" pitchFamily="18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9464547" y="3241593"/>
            <a:ext cx="194886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b="1" dirty="0" smtClean="0">
                <a:cs typeface="Times New Roman" panose="02020603050405020304" pitchFamily="18" charset="0"/>
              </a:rPr>
              <a:t>Данные </a:t>
            </a:r>
            <a:r>
              <a:rPr lang="ru-RU" sz="1300" b="1" dirty="0">
                <a:cs typeface="Times New Roman" panose="02020603050405020304" pitchFamily="18" charset="0"/>
              </a:rPr>
              <a:t>из подготовки материалов подсчета запасов импортируются в базу ГБЗ</a:t>
            </a:r>
          </a:p>
        </p:txBody>
      </p:sp>
      <p:sp>
        <p:nvSpPr>
          <p:cNvPr id="226" name="Прямоугольник 225"/>
          <p:cNvSpPr/>
          <p:nvPr/>
        </p:nvSpPr>
        <p:spPr>
          <a:xfrm>
            <a:off x="625545" y="1547619"/>
            <a:ext cx="2077498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b="1" dirty="0" smtClean="0">
                <a:cs typeface="Times New Roman" panose="02020603050405020304" pitchFamily="18" charset="0"/>
              </a:rPr>
              <a:t>После </a:t>
            </a:r>
            <a:r>
              <a:rPr lang="ru-RU" sz="1300" b="1" dirty="0">
                <a:cs typeface="Times New Roman" panose="02020603050405020304" pitchFamily="18" charset="0"/>
              </a:rPr>
              <a:t>оплаты </a:t>
            </a:r>
            <a:r>
              <a:rPr lang="ru-RU" sz="1300" b="1" dirty="0" smtClean="0">
                <a:cs typeface="Times New Roman" panose="02020603050405020304" pitchFamily="18" charset="0"/>
              </a:rPr>
              <a:t>заявление </a:t>
            </a:r>
            <a:r>
              <a:rPr lang="ru-RU" sz="1300" b="1" dirty="0">
                <a:cs typeface="Times New Roman" panose="02020603050405020304" pitchFamily="18" charset="0"/>
              </a:rPr>
              <a:t>получает </a:t>
            </a:r>
            <a:r>
              <a:rPr lang="ru-RU" sz="1300" b="1" dirty="0" smtClean="0">
                <a:cs typeface="Times New Roman" panose="02020603050405020304" pitchFamily="18" charset="0"/>
              </a:rPr>
              <a:t>статус </a:t>
            </a:r>
            <a:r>
              <a:rPr lang="ru-RU" sz="1300" b="1" dirty="0">
                <a:cs typeface="Times New Roman" panose="02020603050405020304" pitchFamily="18" charset="0"/>
              </a:rPr>
              <a:t>«Зарегистрировано</a:t>
            </a:r>
            <a:r>
              <a:rPr lang="ru-RU" sz="1300" b="1" dirty="0" smtClean="0">
                <a:cs typeface="Times New Roman" panose="02020603050405020304" pitchFamily="18" charset="0"/>
              </a:rPr>
              <a:t>»</a:t>
            </a:r>
            <a:endParaRPr lang="ru-RU" sz="1300" b="1" dirty="0">
              <a:cs typeface="Times New Roman" panose="02020603050405020304" pitchFamily="18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3191041" y="1547619"/>
            <a:ext cx="2527704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b="1" dirty="0" err="1" smtClean="0">
                <a:cs typeface="Times New Roman" panose="02020603050405020304" pitchFamily="18" charset="0"/>
              </a:rPr>
              <a:t>Недропользователь</a:t>
            </a:r>
            <a:r>
              <a:rPr lang="ru-RU" sz="1300" b="1" dirty="0" smtClean="0">
                <a:cs typeface="Times New Roman" panose="02020603050405020304" pitchFamily="18" charset="0"/>
              </a:rPr>
              <a:t> </a:t>
            </a:r>
            <a:r>
              <a:rPr lang="ru-RU" sz="1300" b="1" dirty="0">
                <a:cs typeface="Times New Roman" panose="02020603050405020304" pitchFamily="18" charset="0"/>
              </a:rPr>
              <a:t>заполняет сведения по запасам и параметрам в Инструменте подготовки материалов подсчета </a:t>
            </a:r>
            <a:r>
              <a:rPr lang="ru-RU" sz="1300" b="1" dirty="0" smtClean="0">
                <a:cs typeface="Times New Roman" panose="02020603050405020304" pitchFamily="18" charset="0"/>
              </a:rPr>
              <a:t>запасов</a:t>
            </a:r>
            <a:endParaRPr lang="ru-RU" sz="1300" b="1" dirty="0">
              <a:cs typeface="Times New Roman" panose="02020603050405020304" pitchFamily="18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9421804" y="1491725"/>
            <a:ext cx="2482980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b="1" dirty="0" smtClean="0">
                <a:cs typeface="Times New Roman" panose="02020603050405020304" pitchFamily="18" charset="0"/>
              </a:rPr>
              <a:t>После </a:t>
            </a:r>
            <a:r>
              <a:rPr lang="ru-RU" sz="1300" b="1" dirty="0">
                <a:cs typeface="Times New Roman" panose="02020603050405020304" pitchFamily="18" charset="0"/>
              </a:rPr>
              <a:t>утверждения протокола подсчета запасов и статуса «Исполнено» материалы по подсчету запасов загружаются в ЕФГИ и систему сбора протоколов подсчета </a:t>
            </a:r>
            <a:r>
              <a:rPr lang="ru-RU" sz="1300" b="1" dirty="0" smtClean="0">
                <a:cs typeface="Times New Roman" panose="02020603050405020304" pitchFamily="18" charset="0"/>
              </a:rPr>
              <a:t>запасов</a:t>
            </a:r>
            <a:endParaRPr lang="ru-RU" sz="1300" b="1" dirty="0">
              <a:cs typeface="Times New Roman" panose="02020603050405020304" pitchFamily="18" charset="0"/>
            </a:endParaRPr>
          </a:p>
        </p:txBody>
      </p:sp>
      <p:sp>
        <p:nvSpPr>
          <p:cNvPr id="232" name="Стрелка: вправо 145">
            <a:extLst>
              <a:ext uri="{FF2B5EF4-FFF2-40B4-BE49-F238E27FC236}">
                <a16:creationId xmlns:a16="http://schemas.microsoft.com/office/drawing/2014/main" xmlns="" id="{62DC883F-A4B0-4EA7-A403-599E377F19F7}"/>
              </a:ext>
            </a:extLst>
          </p:cNvPr>
          <p:cNvSpPr/>
          <p:nvPr/>
        </p:nvSpPr>
        <p:spPr>
          <a:xfrm>
            <a:off x="2537085" y="1673499"/>
            <a:ext cx="632469" cy="406915"/>
          </a:xfrm>
          <a:prstGeom prst="rightArrow">
            <a:avLst>
              <a:gd name="adj1" fmla="val 52628"/>
              <a:gd name="adj2" fmla="val 52964"/>
            </a:avLst>
          </a:prstGeom>
          <a:gradFill>
            <a:gsLst>
              <a:gs pos="0">
                <a:srgbClr val="6249E4">
                  <a:alpha val="0"/>
                </a:srgbClr>
              </a:gs>
              <a:gs pos="100000">
                <a:srgbClr val="6249E4">
                  <a:alpha val="56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трелка: вправо 145">
            <a:extLst>
              <a:ext uri="{FF2B5EF4-FFF2-40B4-BE49-F238E27FC236}">
                <a16:creationId xmlns:a16="http://schemas.microsoft.com/office/drawing/2014/main" xmlns="" id="{62DC883F-A4B0-4EA7-A403-599E377F19F7}"/>
              </a:ext>
            </a:extLst>
          </p:cNvPr>
          <p:cNvSpPr/>
          <p:nvPr/>
        </p:nvSpPr>
        <p:spPr>
          <a:xfrm rot="16200000">
            <a:off x="1105119" y="3921511"/>
            <a:ext cx="632469" cy="406915"/>
          </a:xfrm>
          <a:prstGeom prst="rightArrow">
            <a:avLst>
              <a:gd name="adj1" fmla="val 52628"/>
              <a:gd name="adj2" fmla="val 52964"/>
            </a:avLst>
          </a:prstGeom>
          <a:gradFill>
            <a:gsLst>
              <a:gs pos="0">
                <a:srgbClr val="6249E4">
                  <a:alpha val="0"/>
                </a:srgbClr>
              </a:gs>
              <a:gs pos="100000">
                <a:srgbClr val="6249E4">
                  <a:alpha val="56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Прямоугольник 239"/>
          <p:cNvSpPr/>
          <p:nvPr/>
        </p:nvSpPr>
        <p:spPr>
          <a:xfrm>
            <a:off x="6086254" y="1542944"/>
            <a:ext cx="2727639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b="1" dirty="0" smtClean="0">
                <a:cs typeface="Times New Roman" panose="02020603050405020304" pitchFamily="18" charset="0"/>
              </a:rPr>
              <a:t>В </a:t>
            </a:r>
            <a:r>
              <a:rPr lang="ru-RU" sz="1300" b="1" dirty="0">
                <a:cs typeface="Times New Roman" panose="02020603050405020304" pitchFamily="18" charset="0"/>
              </a:rPr>
              <a:t>рамках взаимодействия с экспертом ГКЗ </a:t>
            </a:r>
            <a:r>
              <a:rPr lang="ru-RU" sz="1300" b="1" dirty="0" err="1">
                <a:cs typeface="Times New Roman" panose="02020603050405020304" pitchFamily="18" charset="0"/>
              </a:rPr>
              <a:t>недропользователь</a:t>
            </a:r>
            <a:r>
              <a:rPr lang="ru-RU" sz="1300" b="1" dirty="0">
                <a:cs typeface="Times New Roman" panose="02020603050405020304" pitchFamily="18" charset="0"/>
              </a:rPr>
              <a:t> может загружать исправленные материалы. При соответствии материалов статус меняется на «Начало предоставления Государственной услуги</a:t>
            </a:r>
            <a:r>
              <a:rPr lang="ru-RU" sz="1300" b="1" dirty="0" smtClean="0">
                <a:cs typeface="Times New Roman" panose="02020603050405020304" pitchFamily="18" charset="0"/>
              </a:rPr>
              <a:t>»</a:t>
            </a:r>
            <a:endParaRPr lang="ru-RU" sz="1300" b="1" dirty="0">
              <a:cs typeface="Times New Roman" panose="02020603050405020304" pitchFamily="18" charset="0"/>
            </a:endParaRPr>
          </a:p>
        </p:txBody>
      </p:sp>
      <p:sp>
        <p:nvSpPr>
          <p:cNvPr id="245" name="Стрелка: вправо 145">
            <a:extLst>
              <a:ext uri="{FF2B5EF4-FFF2-40B4-BE49-F238E27FC236}">
                <a16:creationId xmlns:a16="http://schemas.microsoft.com/office/drawing/2014/main" xmlns="" id="{62DC883F-A4B0-4EA7-A403-599E377F19F7}"/>
              </a:ext>
            </a:extLst>
          </p:cNvPr>
          <p:cNvSpPr/>
          <p:nvPr/>
        </p:nvSpPr>
        <p:spPr>
          <a:xfrm rot="5400000">
            <a:off x="10039920" y="4073911"/>
            <a:ext cx="632469" cy="406915"/>
          </a:xfrm>
          <a:prstGeom prst="rightArrow">
            <a:avLst>
              <a:gd name="adj1" fmla="val 52628"/>
              <a:gd name="adj2" fmla="val 52964"/>
            </a:avLst>
          </a:prstGeom>
          <a:gradFill>
            <a:gsLst>
              <a:gs pos="0">
                <a:srgbClr val="6249E4">
                  <a:alpha val="0"/>
                </a:srgbClr>
              </a:gs>
              <a:gs pos="100000">
                <a:srgbClr val="6249E4">
                  <a:alpha val="56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Стрелка: вправо 145">
            <a:extLst>
              <a:ext uri="{FF2B5EF4-FFF2-40B4-BE49-F238E27FC236}">
                <a16:creationId xmlns:a16="http://schemas.microsoft.com/office/drawing/2014/main" xmlns="" id="{62DC883F-A4B0-4EA7-A403-599E377F19F7}"/>
              </a:ext>
            </a:extLst>
          </p:cNvPr>
          <p:cNvSpPr/>
          <p:nvPr/>
        </p:nvSpPr>
        <p:spPr>
          <a:xfrm rot="16200000">
            <a:off x="1105119" y="2360536"/>
            <a:ext cx="632469" cy="406915"/>
          </a:xfrm>
          <a:prstGeom prst="rightArrow">
            <a:avLst>
              <a:gd name="adj1" fmla="val 52628"/>
              <a:gd name="adj2" fmla="val 52964"/>
            </a:avLst>
          </a:prstGeom>
          <a:gradFill>
            <a:gsLst>
              <a:gs pos="0">
                <a:srgbClr val="6249E4">
                  <a:alpha val="0"/>
                </a:srgbClr>
              </a:gs>
              <a:gs pos="100000">
                <a:srgbClr val="6249E4">
                  <a:alpha val="56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Стрелка: вправо 145">
            <a:extLst>
              <a:ext uri="{FF2B5EF4-FFF2-40B4-BE49-F238E27FC236}">
                <a16:creationId xmlns:a16="http://schemas.microsoft.com/office/drawing/2014/main" xmlns="" id="{62DC883F-A4B0-4EA7-A403-599E377F19F7}"/>
              </a:ext>
            </a:extLst>
          </p:cNvPr>
          <p:cNvSpPr/>
          <p:nvPr/>
        </p:nvSpPr>
        <p:spPr>
          <a:xfrm>
            <a:off x="5432517" y="1673499"/>
            <a:ext cx="632469" cy="406915"/>
          </a:xfrm>
          <a:prstGeom prst="rightArrow">
            <a:avLst>
              <a:gd name="adj1" fmla="val 52628"/>
              <a:gd name="adj2" fmla="val 52964"/>
            </a:avLst>
          </a:prstGeom>
          <a:gradFill>
            <a:gsLst>
              <a:gs pos="0">
                <a:srgbClr val="6249E4">
                  <a:alpha val="0"/>
                </a:srgbClr>
              </a:gs>
              <a:gs pos="100000">
                <a:srgbClr val="6249E4">
                  <a:alpha val="56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Стрелка: вправо 145">
            <a:extLst>
              <a:ext uri="{FF2B5EF4-FFF2-40B4-BE49-F238E27FC236}">
                <a16:creationId xmlns:a16="http://schemas.microsoft.com/office/drawing/2014/main" xmlns="" id="{62DC883F-A4B0-4EA7-A403-599E377F19F7}"/>
              </a:ext>
            </a:extLst>
          </p:cNvPr>
          <p:cNvSpPr/>
          <p:nvPr/>
        </p:nvSpPr>
        <p:spPr>
          <a:xfrm>
            <a:off x="8743178" y="1673499"/>
            <a:ext cx="632469" cy="406915"/>
          </a:xfrm>
          <a:prstGeom prst="rightArrow">
            <a:avLst>
              <a:gd name="adj1" fmla="val 52628"/>
              <a:gd name="adj2" fmla="val 52964"/>
            </a:avLst>
          </a:prstGeom>
          <a:gradFill>
            <a:gsLst>
              <a:gs pos="0">
                <a:srgbClr val="6249E4">
                  <a:alpha val="0"/>
                </a:srgbClr>
              </a:gs>
              <a:gs pos="100000">
                <a:srgbClr val="6249E4">
                  <a:alpha val="56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Стрелка: вправо 145">
            <a:extLst>
              <a:ext uri="{FF2B5EF4-FFF2-40B4-BE49-F238E27FC236}">
                <a16:creationId xmlns:a16="http://schemas.microsoft.com/office/drawing/2014/main" xmlns="" id="{62DC883F-A4B0-4EA7-A403-599E377F19F7}"/>
              </a:ext>
            </a:extLst>
          </p:cNvPr>
          <p:cNvSpPr/>
          <p:nvPr/>
        </p:nvSpPr>
        <p:spPr>
          <a:xfrm rot="5400000">
            <a:off x="10039920" y="2725421"/>
            <a:ext cx="632469" cy="406915"/>
          </a:xfrm>
          <a:prstGeom prst="rightArrow">
            <a:avLst>
              <a:gd name="adj1" fmla="val 52628"/>
              <a:gd name="adj2" fmla="val 52964"/>
            </a:avLst>
          </a:prstGeom>
          <a:gradFill>
            <a:gsLst>
              <a:gs pos="0">
                <a:srgbClr val="6249E4">
                  <a:alpha val="0"/>
                </a:srgbClr>
              </a:gs>
              <a:gs pos="100000">
                <a:srgbClr val="6249E4">
                  <a:alpha val="56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>
            <a:grpSpLocks noChangeAspect="1"/>
          </p:cNvGrpSpPr>
          <p:nvPr/>
        </p:nvGrpSpPr>
        <p:grpSpPr>
          <a:xfrm>
            <a:off x="323281" y="260648"/>
            <a:ext cx="522793" cy="521281"/>
            <a:chOff x="191828" y="442033"/>
            <a:chExt cx="522793" cy="521281"/>
          </a:xfrm>
          <a:solidFill>
            <a:schemeClr val="accent1">
              <a:lumMod val="75000"/>
            </a:schemeClr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97596" y="5568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191828" y="4420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 bwMode="auto">
          <a:xfrm>
            <a:off x="5911" y="256930"/>
            <a:ext cx="12186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 ЭКСПЕРТИЗА И ПОСТУПЛЕНИЕ СВЕДЕНИЙ В БАЗУ ГБЗ</a:t>
            </a:r>
          </a:p>
        </p:txBody>
      </p:sp>
    </p:spTree>
    <p:extLst>
      <p:ext uri="{BB962C8B-B14F-4D97-AF65-F5344CB8AC3E}">
        <p14:creationId xmlns:p14="http://schemas.microsoft.com/office/powerpoint/2010/main" val="15834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832509" y="44748"/>
            <a:ext cx="10257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ФГИС «АСЛН»: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сервис лицензирования недропользования полностью в электронном виде</a:t>
            </a:r>
          </a:p>
        </p:txBody>
      </p:sp>
      <p:grpSp>
        <p:nvGrpSpPr>
          <p:cNvPr id="15" name="Группа 14"/>
          <p:cNvGrpSpPr>
            <a:grpSpLocks noChangeAspect="1"/>
          </p:cNvGrpSpPr>
          <p:nvPr/>
        </p:nvGrpSpPr>
        <p:grpSpPr>
          <a:xfrm>
            <a:off x="323281" y="260648"/>
            <a:ext cx="522793" cy="521281"/>
            <a:chOff x="191828" y="442033"/>
            <a:chExt cx="522793" cy="521281"/>
          </a:xfrm>
          <a:solidFill>
            <a:schemeClr val="accent1">
              <a:lumMod val="75000"/>
            </a:schemeClr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297596" y="5568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91828" y="4420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327" y="121400"/>
            <a:ext cx="771162" cy="799776"/>
          </a:xfrm>
          <a:prstGeom prst="rect">
            <a:avLst/>
          </a:prstGeom>
        </p:spPr>
      </p:pic>
      <p:sp>
        <p:nvSpPr>
          <p:cNvPr id="141" name="Скругленный прямоугольник 140"/>
          <p:cNvSpPr/>
          <p:nvPr/>
        </p:nvSpPr>
        <p:spPr bwMode="auto">
          <a:xfrm>
            <a:off x="6449808" y="1611678"/>
            <a:ext cx="2268070" cy="1226932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7030A0">
                  <a:alpha val="21000"/>
                </a:srgbClr>
              </a:gs>
              <a:gs pos="100000">
                <a:srgbClr val="7030A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 bwMode="auto">
          <a:xfrm>
            <a:off x="3601544" y="1611678"/>
            <a:ext cx="2308388" cy="1226932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0F0">
                  <a:alpha val="42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Скругленный прямоугольник 142"/>
          <p:cNvSpPr/>
          <p:nvPr/>
        </p:nvSpPr>
        <p:spPr bwMode="auto">
          <a:xfrm>
            <a:off x="824536" y="1573923"/>
            <a:ext cx="2308388" cy="1196591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CB8">
                  <a:alpha val="38824"/>
                </a:srgbClr>
              </a:gs>
              <a:gs pos="100000">
                <a:srgbClr val="00BC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484211" y="936778"/>
            <a:ext cx="2744237" cy="64633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ru-RU" spc="300" dirty="0">
                <a:solidFill>
                  <a:srgbClr val="00C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ЛКН</a:t>
            </a:r>
          </a:p>
          <a:p>
            <a:pPr algn="ctr">
              <a:defRPr/>
            </a:pPr>
            <a:r>
              <a:rPr lang="ru-RU" spc="300" dirty="0">
                <a:solidFill>
                  <a:srgbClr val="00C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(ЗАЯВЛЕНИЕ)</a:t>
            </a:r>
          </a:p>
        </p:txBody>
      </p:sp>
      <p:sp>
        <p:nvSpPr>
          <p:cNvPr id="145" name="Прямоугольник 144"/>
          <p:cNvSpPr/>
          <p:nvPr/>
        </p:nvSpPr>
        <p:spPr bwMode="auto">
          <a:xfrm>
            <a:off x="2058449" y="956162"/>
            <a:ext cx="5343972" cy="64633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ru-RU" spc="3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АСЛН</a:t>
            </a:r>
          </a:p>
          <a:p>
            <a:pPr algn="ctr">
              <a:defRPr/>
            </a:pPr>
            <a:r>
              <a:rPr lang="ru-RU" spc="3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(РАССМОТРЕНИЕ)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6071857" y="995688"/>
            <a:ext cx="3276072" cy="64633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ru-RU" spc="1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ФОРМИРОВАНИЯ ЛИЦЕНЗИЙ</a:t>
            </a:r>
          </a:p>
        </p:txBody>
      </p:sp>
      <p:sp>
        <p:nvSpPr>
          <p:cNvPr id="147" name="Прямоугольник 146"/>
          <p:cNvSpPr/>
          <p:nvPr/>
        </p:nvSpPr>
        <p:spPr bwMode="auto">
          <a:xfrm rot="16199999">
            <a:off x="-502464" y="3403114"/>
            <a:ext cx="1514868" cy="46166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ВНЕСЕНИЕ ИЗМЕНЕНИЙ</a:t>
            </a:r>
          </a:p>
        </p:txBody>
      </p:sp>
      <p:sp>
        <p:nvSpPr>
          <p:cNvPr id="148" name="Прямоугольник 147"/>
          <p:cNvSpPr/>
          <p:nvPr/>
        </p:nvSpPr>
        <p:spPr bwMode="auto">
          <a:xfrm rot="16199999">
            <a:off x="-383712" y="4584720"/>
            <a:ext cx="1252047" cy="46166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ПЕРЕОФОРМЛЕНИЕ</a:t>
            </a:r>
            <a:endParaRPr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 bwMode="auto">
          <a:xfrm rot="16199999">
            <a:off x="-787991" y="1751800"/>
            <a:ext cx="2128247" cy="46166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ПРЕДОСТАВЛЕНИЕ ПРАВА ПОЛЬЗОВАНИЯ НЕДРАМИ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9095829" y="1004873"/>
            <a:ext cx="2364317" cy="64633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ru-RU" spc="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 ЛИЦЕНЗИЙ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 rot="16199999">
            <a:off x="-534782" y="5816799"/>
            <a:ext cx="1579505" cy="64633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ПРИОСТАНОВЛЕНИЕ, ОГРАНИЧЕНИЕ, ПРЕКРАЩЕНИЕ</a:t>
            </a:r>
            <a:endParaRPr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2" name="Скругленный прямоугольник 151"/>
          <p:cNvSpPr/>
          <p:nvPr/>
        </p:nvSpPr>
        <p:spPr bwMode="auto">
          <a:xfrm>
            <a:off x="9192076" y="1611678"/>
            <a:ext cx="2268070" cy="1226932"/>
          </a:xfrm>
          <a:prstGeom prst="roundRect">
            <a:avLst>
              <a:gd name="adj" fmla="val 9289"/>
            </a:avLst>
          </a:prstGeom>
          <a:gradFill>
            <a:gsLst>
              <a:gs pos="1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846074" y="1712422"/>
            <a:ext cx="26183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Создание нового заявления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Прикрепление комплекта документов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ЭЦП</a:t>
            </a: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3648191" y="1743554"/>
            <a:ext cx="2618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Рассмотрение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Вынесение на комиссию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Принятие решения</a:t>
            </a: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477463" y="1716421"/>
            <a:ext cx="2618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Оформление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ЭЦП</a:t>
            </a: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9347929" y="1741142"/>
            <a:ext cx="2618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Регистрация новой лицензии</a:t>
            </a: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 bwMode="auto">
          <a:xfrm>
            <a:off x="6495200" y="3067585"/>
            <a:ext cx="2268070" cy="1226932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7030A0">
                  <a:alpha val="21000"/>
                </a:srgbClr>
              </a:gs>
              <a:gs pos="100000">
                <a:srgbClr val="7030A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Скругленный прямоугольник 157"/>
          <p:cNvSpPr/>
          <p:nvPr/>
        </p:nvSpPr>
        <p:spPr bwMode="auto">
          <a:xfrm>
            <a:off x="3646936" y="3067585"/>
            <a:ext cx="2308388" cy="1226932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0F0">
                  <a:alpha val="42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Скругленный прямоугольник 158"/>
          <p:cNvSpPr/>
          <p:nvPr/>
        </p:nvSpPr>
        <p:spPr bwMode="auto">
          <a:xfrm>
            <a:off x="869928" y="3029830"/>
            <a:ext cx="2308388" cy="1196591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CB8">
                  <a:alpha val="38824"/>
                </a:srgbClr>
              </a:gs>
              <a:gs pos="100000">
                <a:srgbClr val="00BC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Скругленный прямоугольник 159"/>
          <p:cNvSpPr/>
          <p:nvPr/>
        </p:nvSpPr>
        <p:spPr bwMode="auto">
          <a:xfrm>
            <a:off x="9237468" y="3067585"/>
            <a:ext cx="2268070" cy="1226932"/>
          </a:xfrm>
          <a:prstGeom prst="roundRect">
            <a:avLst>
              <a:gd name="adj" fmla="val 9289"/>
            </a:avLst>
          </a:prstGeom>
          <a:gradFill>
            <a:gsLst>
              <a:gs pos="1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891466" y="3168329"/>
            <a:ext cx="26183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Создание нового заявления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Прикрепление комплекта документов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Формирование начисления для уплаты Госпошлины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ЭЦП</a:t>
            </a: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3693583" y="3199461"/>
            <a:ext cx="2344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Рассмотрение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Вынесение на комиссию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Принятие решения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Согласование таблицы изменений</a:t>
            </a: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6522855" y="3172328"/>
            <a:ext cx="2618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Внесение изменений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ЭЦП</a:t>
            </a: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 bwMode="auto">
          <a:xfrm>
            <a:off x="9393321" y="3206084"/>
            <a:ext cx="2618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Регистрация изменений</a:t>
            </a: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 bwMode="auto">
          <a:xfrm>
            <a:off x="6471346" y="4354652"/>
            <a:ext cx="2268070" cy="1226932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7030A0">
                  <a:alpha val="21000"/>
                </a:srgbClr>
              </a:gs>
              <a:gs pos="100000">
                <a:srgbClr val="7030A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Скругленный прямоугольник 165"/>
          <p:cNvSpPr/>
          <p:nvPr/>
        </p:nvSpPr>
        <p:spPr bwMode="auto">
          <a:xfrm>
            <a:off x="3623082" y="4354652"/>
            <a:ext cx="2308388" cy="1226932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0F0">
                  <a:alpha val="42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Скругленный прямоугольник 166"/>
          <p:cNvSpPr/>
          <p:nvPr/>
        </p:nvSpPr>
        <p:spPr bwMode="auto">
          <a:xfrm>
            <a:off x="846074" y="4316897"/>
            <a:ext cx="2308388" cy="1196591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CB8">
                  <a:alpha val="38824"/>
                </a:srgbClr>
              </a:gs>
              <a:gs pos="100000">
                <a:srgbClr val="00BC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Скругленный прямоугольник 167"/>
          <p:cNvSpPr/>
          <p:nvPr/>
        </p:nvSpPr>
        <p:spPr bwMode="auto">
          <a:xfrm>
            <a:off x="9213614" y="4354652"/>
            <a:ext cx="2268070" cy="1226932"/>
          </a:xfrm>
          <a:prstGeom prst="roundRect">
            <a:avLst>
              <a:gd name="adj" fmla="val 9289"/>
            </a:avLst>
          </a:prstGeom>
          <a:gradFill>
            <a:gsLst>
              <a:gs pos="1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 bwMode="auto">
          <a:xfrm>
            <a:off x="867612" y="4455396"/>
            <a:ext cx="26183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Создание нового заявления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Прикрепление комплекта документов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Формирование начисления для уплаты Госпошлины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ЭЦП</a:t>
            </a: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3669729" y="4486528"/>
            <a:ext cx="2618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Рассмотрение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Вынесение на комиссию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Принятие решения</a:t>
            </a: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6499001" y="4459395"/>
            <a:ext cx="2618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Переоформление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ЭЦП</a:t>
            </a: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Прямоугольник 171"/>
          <p:cNvSpPr/>
          <p:nvPr/>
        </p:nvSpPr>
        <p:spPr bwMode="auto">
          <a:xfrm>
            <a:off x="9192076" y="4417333"/>
            <a:ext cx="2618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Переоформление старой лицензии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Регистрация новой лицензии</a:t>
            </a: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 bwMode="auto">
          <a:xfrm>
            <a:off x="3576241" y="5751598"/>
            <a:ext cx="2308388" cy="1226932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0F0">
                  <a:alpha val="42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Скругленный прямоугольник 173"/>
          <p:cNvSpPr/>
          <p:nvPr/>
        </p:nvSpPr>
        <p:spPr bwMode="auto">
          <a:xfrm>
            <a:off x="799233" y="5713843"/>
            <a:ext cx="2308388" cy="1196591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CB8">
                  <a:alpha val="38824"/>
                </a:srgbClr>
              </a:gs>
              <a:gs pos="100000">
                <a:srgbClr val="00BC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Скругленный прямоугольник 174"/>
          <p:cNvSpPr/>
          <p:nvPr/>
        </p:nvSpPr>
        <p:spPr bwMode="auto">
          <a:xfrm>
            <a:off x="9166773" y="5644591"/>
            <a:ext cx="2268070" cy="1226932"/>
          </a:xfrm>
          <a:prstGeom prst="roundRect">
            <a:avLst>
              <a:gd name="adj" fmla="val 9289"/>
            </a:avLst>
          </a:prstGeom>
          <a:gradFill>
            <a:gsLst>
              <a:gs pos="1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820771" y="5852342"/>
            <a:ext cx="26183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Создание нового заявления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Прикрепление комплекта документов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ЭЦП</a:t>
            </a: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3622888" y="5883474"/>
            <a:ext cx="2618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Рассмотрение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Вынесение на комиссию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Принятие решения</a:t>
            </a: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 bwMode="auto">
          <a:xfrm>
            <a:off x="6452160" y="5856341"/>
            <a:ext cx="2618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9" name="Прямая со стрелкой 178"/>
          <p:cNvCxnSpPr/>
          <p:nvPr/>
        </p:nvCxnSpPr>
        <p:spPr bwMode="auto">
          <a:xfrm>
            <a:off x="3132924" y="1982632"/>
            <a:ext cx="443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/>
          <p:nvPr/>
        </p:nvCxnSpPr>
        <p:spPr bwMode="auto">
          <a:xfrm>
            <a:off x="5955324" y="1982632"/>
            <a:ext cx="443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/>
          <p:nvPr/>
        </p:nvCxnSpPr>
        <p:spPr bwMode="auto">
          <a:xfrm>
            <a:off x="8723456" y="1967851"/>
            <a:ext cx="443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Группа 181"/>
          <p:cNvGrpSpPr/>
          <p:nvPr/>
        </p:nvGrpSpPr>
        <p:grpSpPr>
          <a:xfrm>
            <a:off x="846075" y="2557612"/>
            <a:ext cx="9453433" cy="926282"/>
            <a:chOff x="846075" y="2557612"/>
            <a:chExt cx="9453433" cy="926282"/>
          </a:xfrm>
        </p:grpSpPr>
        <p:cxnSp>
          <p:nvCxnSpPr>
            <p:cNvPr id="183" name="Соединительная линия уступом 182"/>
            <p:cNvCxnSpPr/>
            <p:nvPr/>
          </p:nvCxnSpPr>
          <p:spPr>
            <a:xfrm rot="10800000" flipV="1">
              <a:off x="846075" y="2841058"/>
              <a:ext cx="9453433" cy="642836"/>
            </a:xfrm>
            <a:prstGeom prst="bentConnector3">
              <a:avLst>
                <a:gd name="adj1" fmla="val 10227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единительная линия 183"/>
            <p:cNvCxnSpPr/>
            <p:nvPr/>
          </p:nvCxnSpPr>
          <p:spPr>
            <a:xfrm flipV="1">
              <a:off x="10299508" y="2557612"/>
              <a:ext cx="0" cy="2809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Группа 184"/>
          <p:cNvGrpSpPr/>
          <p:nvPr/>
        </p:nvGrpSpPr>
        <p:grpSpPr>
          <a:xfrm>
            <a:off x="846075" y="2502390"/>
            <a:ext cx="9812113" cy="2412803"/>
            <a:chOff x="487397" y="2424652"/>
            <a:chExt cx="9812113" cy="2357581"/>
          </a:xfrm>
        </p:grpSpPr>
        <p:cxnSp>
          <p:nvCxnSpPr>
            <p:cNvPr id="186" name="Соединительная линия уступом 185"/>
            <p:cNvCxnSpPr>
              <a:endCxn id="167" idx="1"/>
            </p:cNvCxnSpPr>
            <p:nvPr/>
          </p:nvCxnSpPr>
          <p:spPr>
            <a:xfrm rot="10800000" flipV="1">
              <a:off x="487397" y="2841057"/>
              <a:ext cx="9812113" cy="1941176"/>
            </a:xfrm>
            <a:prstGeom prst="bentConnector3">
              <a:avLst>
                <a:gd name="adj1" fmla="val 10302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единительная линия 186"/>
            <p:cNvCxnSpPr/>
            <p:nvPr/>
          </p:nvCxnSpPr>
          <p:spPr>
            <a:xfrm flipH="1" flipV="1">
              <a:off x="10298434" y="2424652"/>
              <a:ext cx="1074" cy="4139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Группа 187"/>
          <p:cNvGrpSpPr/>
          <p:nvPr/>
        </p:nvGrpSpPr>
        <p:grpSpPr>
          <a:xfrm>
            <a:off x="799232" y="2469492"/>
            <a:ext cx="10178681" cy="4033180"/>
            <a:chOff x="487397" y="2534024"/>
            <a:chExt cx="9812113" cy="2248209"/>
          </a:xfrm>
        </p:grpSpPr>
        <p:cxnSp>
          <p:nvCxnSpPr>
            <p:cNvPr id="189" name="Соединительная линия уступом 188"/>
            <p:cNvCxnSpPr/>
            <p:nvPr/>
          </p:nvCxnSpPr>
          <p:spPr>
            <a:xfrm rot="10800000" flipV="1">
              <a:off x="487397" y="2841057"/>
              <a:ext cx="9812113" cy="1941176"/>
            </a:xfrm>
            <a:prstGeom prst="bentConnector3">
              <a:avLst>
                <a:gd name="adj1" fmla="val 10346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единительная линия 189"/>
            <p:cNvCxnSpPr/>
            <p:nvPr/>
          </p:nvCxnSpPr>
          <p:spPr>
            <a:xfrm flipH="1" flipV="1">
              <a:off x="10298300" y="2534024"/>
              <a:ext cx="1208" cy="304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1" name="Прямая со стрелкой 190"/>
          <p:cNvCxnSpPr/>
          <p:nvPr/>
        </p:nvCxnSpPr>
        <p:spPr bwMode="auto">
          <a:xfrm>
            <a:off x="3178316" y="3584453"/>
            <a:ext cx="443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/>
          <p:nvPr/>
        </p:nvCxnSpPr>
        <p:spPr bwMode="auto">
          <a:xfrm>
            <a:off x="3154462" y="4900411"/>
            <a:ext cx="443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 bwMode="auto">
          <a:xfrm>
            <a:off x="3128221" y="6296969"/>
            <a:ext cx="443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 стрелкой 193"/>
          <p:cNvCxnSpPr/>
          <p:nvPr/>
        </p:nvCxnSpPr>
        <p:spPr bwMode="auto">
          <a:xfrm>
            <a:off x="6006491" y="3584453"/>
            <a:ext cx="443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/>
          <p:nvPr/>
        </p:nvCxnSpPr>
        <p:spPr bwMode="auto">
          <a:xfrm>
            <a:off x="5960349" y="4915192"/>
            <a:ext cx="443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/>
          <p:nvPr/>
        </p:nvCxnSpPr>
        <p:spPr bwMode="auto">
          <a:xfrm>
            <a:off x="5955323" y="6468857"/>
            <a:ext cx="3140506" cy="14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 bwMode="auto">
          <a:xfrm>
            <a:off x="145915" y="846306"/>
            <a:ext cx="11566187" cy="9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 стрелкой 197"/>
          <p:cNvCxnSpPr/>
          <p:nvPr/>
        </p:nvCxnSpPr>
        <p:spPr bwMode="auto">
          <a:xfrm>
            <a:off x="8794151" y="3584453"/>
            <a:ext cx="443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/>
          <p:nvPr/>
        </p:nvCxnSpPr>
        <p:spPr bwMode="auto">
          <a:xfrm>
            <a:off x="8739416" y="4927770"/>
            <a:ext cx="443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fld id="{796A66AF-8056-4E02-A9A2-CAE0BD06FE05}" type="slidenum">
              <a:rPr lang="ru-RU" smtClean="0"/>
              <a:t>12</a:t>
            </a:fld>
            <a:endParaRPr lang="ru-RU"/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9290675" y="5693228"/>
            <a:ext cx="26183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Автоматическое прекращение просроченных лицензий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Досрочное прекращение права пользования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Ограничения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Приостановления</a:t>
            </a: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Скругленный прямоугольник 199"/>
          <p:cNvSpPr/>
          <p:nvPr/>
        </p:nvSpPr>
        <p:spPr bwMode="auto">
          <a:xfrm>
            <a:off x="6538876" y="5370854"/>
            <a:ext cx="1187448" cy="763439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92D05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Скругленный прямоугольник 201"/>
          <p:cNvSpPr/>
          <p:nvPr/>
        </p:nvSpPr>
        <p:spPr bwMode="auto">
          <a:xfrm>
            <a:off x="10380532" y="5724373"/>
            <a:ext cx="1371192" cy="836810"/>
          </a:xfrm>
          <a:prstGeom prst="roundRect">
            <a:avLst>
              <a:gd name="adj" fmla="val 9289"/>
            </a:avLst>
          </a:prstGeom>
          <a:gradFill>
            <a:gsLst>
              <a:gs pos="1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972984" y="861774"/>
          <a:ext cx="1842595" cy="2004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2595">
                  <a:extLst>
                    <a:ext uri="{9D8B030D-6E8A-4147-A177-3AD203B41FA5}">
                      <a16:colId xmlns:a16="http://schemas.microsoft.com/office/drawing/2014/main" xmlns="" val="4013089670"/>
                    </a:ext>
                  </a:extLst>
                </a:gridCol>
              </a:tblGrid>
              <a:tr h="1681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1)Автоматическая загрузка из ЕГРЮЛ (7)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</a:t>
                      </a:r>
                      <a:r>
                        <a:rPr lang="ru-RU" sz="1200" u="none" strike="noStrike" baseline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Автоматическая загрузка ГОА из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Ростехнадзора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(8)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 по инициативе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Роснедр</a:t>
                      </a:r>
                      <a:endParaRPr lang="ru-RU" sz="1200" u="none" strike="noStrike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4) По заявкам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недропользователей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1200" u="none" strike="noStrike" baseline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пришедших 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почте, лично,</a:t>
                      </a:r>
                      <a:r>
                        <a:rPr lang="ru-RU" sz="1200" u="none" strike="noStrike" baseline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эл почте</a:t>
                      </a:r>
                      <a:r>
                        <a:rPr lang="ru-RU" sz="1200" u="none" strike="noStrike" baseline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вручную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5) по заявкам</a:t>
                      </a:r>
                      <a:r>
                        <a:rPr lang="ru-RU" sz="1200" u="none" strike="noStrike" baseline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из ЛКН -</a:t>
                      </a:r>
                      <a:r>
                        <a:rPr lang="ru-RU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Автоматическая загрузка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0791891"/>
                  </a:ext>
                </a:extLst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3986026" y="3786689"/>
          <a:ext cx="1079500" cy="1342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xmlns="" val="312139174"/>
                    </a:ext>
                  </a:extLst>
                </a:gridCol>
              </a:tblGrid>
              <a:tr h="1342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Автоматически загруженный</a:t>
                      </a:r>
                      <a:r>
                        <a:rPr lang="ru-RU" sz="1200" u="none" strike="noStrike" baseline="0" dirty="0">
                          <a:effectLst/>
                        </a:rPr>
                        <a:t> протокол рассмотрения Комиссией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1322282"/>
                  </a:ext>
                </a:extLst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3976750" y="2939728"/>
          <a:ext cx="1079500" cy="845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xmlns="" val="312139174"/>
                    </a:ext>
                  </a:extLst>
                </a:gridCol>
              </a:tblGrid>
              <a:tr h="635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Рассмотрение заявки (сервис ЕГРЮЛ, ГИС ГМП, получение ГОА, </a:t>
                      </a:r>
                      <a:r>
                        <a:rPr lang="ru-RU" sz="1100" u="none" strike="noStrike" dirty="0" err="1">
                          <a:effectLst/>
                        </a:rPr>
                        <a:t>проч</a:t>
                      </a:r>
                      <a:r>
                        <a:rPr lang="ru-RU" sz="1100" u="none" strike="noStrike" dirty="0">
                          <a:effectLst/>
                        </a:rPr>
                        <a:t> СМЭВ)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1322282"/>
                  </a:ext>
                </a:extLst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/>
        </p:nvGraphicFramePr>
        <p:xfrm>
          <a:off x="3974937" y="5153211"/>
          <a:ext cx="1079500" cy="971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xmlns="" val="312139174"/>
                    </a:ext>
                  </a:extLst>
                </a:gridCol>
              </a:tblGrid>
              <a:tr h="971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Автоматически загруженная таблица изменений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1322282"/>
                  </a:ext>
                </a:extLst>
              </a:tr>
            </a:tbl>
          </a:graphicData>
        </a:graphic>
      </p:graphicFrame>
      <p:sp>
        <p:nvSpPr>
          <p:cNvPr id="193" name="Скругленный прямоугольник 192"/>
          <p:cNvSpPr/>
          <p:nvPr/>
        </p:nvSpPr>
        <p:spPr bwMode="auto">
          <a:xfrm>
            <a:off x="3940733" y="2931069"/>
            <a:ext cx="1133474" cy="907213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0F0">
                  <a:alpha val="42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Скругленный прямоугольник 194"/>
          <p:cNvSpPr/>
          <p:nvPr/>
        </p:nvSpPr>
        <p:spPr bwMode="auto">
          <a:xfrm>
            <a:off x="3903760" y="3880820"/>
            <a:ext cx="1100130" cy="1091865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0F0">
                  <a:alpha val="42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Скругленный прямоугольник 195"/>
          <p:cNvSpPr/>
          <p:nvPr/>
        </p:nvSpPr>
        <p:spPr bwMode="auto">
          <a:xfrm>
            <a:off x="3939919" y="5122205"/>
            <a:ext cx="1068380" cy="1220393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0F0">
                  <a:alpha val="42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2623" y="1010760"/>
          <a:ext cx="863600" cy="5550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4129468085"/>
                    </a:ext>
                  </a:extLst>
                </a:gridCol>
              </a:tblGrid>
              <a:tr h="5550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Заявка на внесение изменений.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Выбор основания внесения изменений (1-6) или комбинации оснований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880777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95238" y="1010759"/>
          <a:ext cx="1079500" cy="293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xmlns="" val="4013089670"/>
                    </a:ext>
                  </a:extLst>
                </a:gridCol>
              </a:tblGrid>
              <a:tr h="2368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Ввод данных: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Вид ПИ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Субъект РФ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Дата/Время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Комплект документов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ЭЦП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Заполнение полей для формирования заявки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Формирование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начисления</a:t>
                      </a:r>
                    </a:p>
                    <a:p>
                      <a:pPr algn="ctr" fontAlgn="ctr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Уплата госпошлины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079189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95238" y="5153210"/>
          <a:ext cx="1079500" cy="941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xmlns="" val="312139174"/>
                    </a:ext>
                  </a:extLst>
                </a:gridCol>
              </a:tblGrid>
              <a:tr h="941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Автоматически загруженная таблица изменений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132228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564555" y="3068228"/>
            <a:ext cx="1316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Отказ в направлении на рассмотрение Комиссией *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2554188" y="2998606"/>
            <a:ext cx="1411922" cy="308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 bwMode="auto">
          <a:xfrm>
            <a:off x="5167225" y="2947541"/>
            <a:ext cx="1320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Отправка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id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заявки (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id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нескольких заявок) **</a:t>
            </a: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/>
        </p:nvGraphicFramePr>
        <p:xfrm>
          <a:off x="6576245" y="5411777"/>
          <a:ext cx="1079500" cy="74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xmlns="" val="312139174"/>
                    </a:ext>
                  </a:extLst>
                </a:gridCol>
              </a:tblGrid>
              <a:tr h="743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таблицы изменений (1-5)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1322282"/>
                  </a:ext>
                </a:extLst>
              </a:tr>
            </a:tbl>
          </a:graphicData>
        </a:graphic>
      </p:graphicFrame>
      <p:cxnSp>
        <p:nvCxnSpPr>
          <p:cNvPr id="63" name="Прямая со стрелкой 62"/>
          <p:cNvCxnSpPr/>
          <p:nvPr/>
        </p:nvCxnSpPr>
        <p:spPr>
          <a:xfrm>
            <a:off x="5054438" y="3002613"/>
            <a:ext cx="1432841" cy="0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5054438" y="4727483"/>
            <a:ext cx="1466095" cy="0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 bwMode="auto">
          <a:xfrm flipH="1">
            <a:off x="2520566" y="4375790"/>
            <a:ext cx="1466095" cy="0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1130828" y="1843603"/>
            <a:ext cx="409015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 bwMode="auto">
          <a:xfrm>
            <a:off x="5087691" y="3899225"/>
            <a:ext cx="1320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u="none" strike="noStrike" dirty="0">
                <a:solidFill>
                  <a:srgbClr val="0070C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Отправка подписанного протокола по всем </a:t>
            </a:r>
            <a:r>
              <a:rPr lang="ru-RU" sz="1200" u="none" strike="noStrike" dirty="0" err="1">
                <a:solidFill>
                  <a:srgbClr val="0070C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id</a:t>
            </a:r>
            <a:r>
              <a:rPr lang="ru-RU" sz="1200" u="none" strike="noStrike" dirty="0">
                <a:solidFill>
                  <a:srgbClr val="0070C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заявок</a:t>
            </a:r>
            <a:endParaRPr lang="ru-RU" sz="1200" b="0" i="0" u="none" strike="noStrike" dirty="0">
              <a:solidFill>
                <a:srgbClr val="0070C0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5009294" y="4944352"/>
            <a:ext cx="1557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u="none" strike="noStrike" dirty="0">
                <a:solidFill>
                  <a:srgbClr val="0070C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Отправка таблицы изменений по всем </a:t>
            </a:r>
            <a:r>
              <a:rPr lang="ru-RU" sz="1200" u="none" strike="noStrike" dirty="0" err="1">
                <a:solidFill>
                  <a:srgbClr val="0070C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id</a:t>
            </a:r>
            <a:r>
              <a:rPr lang="ru-RU" sz="1200" u="none" strike="noStrike" dirty="0">
                <a:solidFill>
                  <a:srgbClr val="0070C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 лицензий в случае положительного решения (1-5)</a:t>
            </a:r>
            <a:endParaRPr lang="ru-RU" sz="1200" b="0" i="0" u="none" strike="noStrike" dirty="0">
              <a:solidFill>
                <a:srgbClr val="0070C0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2" name="Прямая со стрелкой 91"/>
          <p:cNvCxnSpPr/>
          <p:nvPr/>
        </p:nvCxnSpPr>
        <p:spPr bwMode="auto">
          <a:xfrm flipH="1">
            <a:off x="5054438" y="5921855"/>
            <a:ext cx="1466095" cy="0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 bwMode="auto">
          <a:xfrm flipH="1">
            <a:off x="2520566" y="5675766"/>
            <a:ext cx="1466095" cy="0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 bwMode="auto">
          <a:xfrm>
            <a:off x="2415847" y="5817406"/>
            <a:ext cx="17838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Несогласие с таблицей</a:t>
            </a:r>
          </a:p>
        </p:txBody>
      </p:sp>
      <p:cxnSp>
        <p:nvCxnSpPr>
          <p:cNvPr id="107" name="Прямая со стрелкой 106"/>
          <p:cNvCxnSpPr/>
          <p:nvPr/>
        </p:nvCxnSpPr>
        <p:spPr>
          <a:xfrm>
            <a:off x="2577109" y="5821548"/>
            <a:ext cx="1350937" cy="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Таблица 107"/>
          <p:cNvGraphicFramePr>
            <a:graphicFrameLocks noGrp="1"/>
          </p:cNvGraphicFramePr>
          <p:nvPr/>
        </p:nvGraphicFramePr>
        <p:xfrm>
          <a:off x="4008191" y="6283465"/>
          <a:ext cx="1079500" cy="458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xmlns="" val="312139174"/>
                    </a:ext>
                  </a:extLst>
                </a:gridCol>
              </a:tblGrid>
              <a:tr h="458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Заявка удовлетворена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1322282"/>
                  </a:ext>
                </a:extLst>
              </a:tr>
            </a:tbl>
          </a:graphicData>
        </a:graphic>
      </p:graphicFrame>
      <p:cxnSp>
        <p:nvCxnSpPr>
          <p:cNvPr id="112" name="Соединительная линия уступом 111"/>
          <p:cNvCxnSpPr>
            <a:stCxn id="6" idx="2"/>
          </p:cNvCxnSpPr>
          <p:nvPr/>
        </p:nvCxnSpPr>
        <p:spPr>
          <a:xfrm rot="16200000" flipH="1">
            <a:off x="2781379" y="5348229"/>
            <a:ext cx="466563" cy="1959345"/>
          </a:xfrm>
          <a:prstGeom prst="bentConnector2">
            <a:avLst/>
          </a:prstGeom>
          <a:ln w="158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 bwMode="auto">
          <a:xfrm>
            <a:off x="2008138" y="6130236"/>
            <a:ext cx="1783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Согласие с таблицей изменений</a:t>
            </a:r>
          </a:p>
        </p:txBody>
      </p:sp>
      <p:graphicFrame>
        <p:nvGraphicFramePr>
          <p:cNvPr id="118" name="Таблица 117"/>
          <p:cNvGraphicFramePr>
            <a:graphicFrameLocks noGrp="1"/>
          </p:cNvGraphicFramePr>
          <p:nvPr/>
        </p:nvGraphicFramePr>
        <p:xfrm>
          <a:off x="8256664" y="5271942"/>
          <a:ext cx="1376373" cy="1485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6373">
                  <a:extLst>
                    <a:ext uri="{9D8B030D-6E8A-4147-A177-3AD203B41FA5}">
                      <a16:colId xmlns:a16="http://schemas.microsoft.com/office/drawing/2014/main" xmlns="" val="312139174"/>
                    </a:ext>
                  </a:extLst>
                </a:gridCol>
              </a:tblGrid>
              <a:tr h="148549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</a:rPr>
                        <a:t>Ручное заполнение сведений по изменениям,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</a:rPr>
                        <a:t>Автоматическое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предзаполнение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</a:rPr>
                        <a:t> сведений,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</a:rPr>
                        <a:t> ЭЦП</a:t>
                      </a:r>
                      <a:r>
                        <a:rPr lang="ru-RU" sz="1200" dirty="0">
                          <a:latin typeface="+mn-lt"/>
                        </a:rPr>
                        <a:t>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1322282"/>
                  </a:ext>
                </a:extLst>
              </a:tr>
            </a:tbl>
          </a:graphicData>
        </a:graphic>
      </p:graphicFrame>
      <p:cxnSp>
        <p:nvCxnSpPr>
          <p:cNvPr id="120" name="Прямая со стрелкой 119"/>
          <p:cNvCxnSpPr/>
          <p:nvPr/>
        </p:nvCxnSpPr>
        <p:spPr>
          <a:xfrm flipV="1">
            <a:off x="5087692" y="6421120"/>
            <a:ext cx="3101269" cy="11110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" name="Таблица 123"/>
          <p:cNvGraphicFramePr>
            <a:graphicFrameLocks noGrp="1"/>
          </p:cNvGraphicFramePr>
          <p:nvPr/>
        </p:nvGraphicFramePr>
        <p:xfrm>
          <a:off x="10375350" y="5647635"/>
          <a:ext cx="1397550" cy="996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550">
                  <a:extLst>
                    <a:ext uri="{9D8B030D-6E8A-4147-A177-3AD203B41FA5}">
                      <a16:colId xmlns:a16="http://schemas.microsoft.com/office/drawing/2014/main" xmlns="" val="312139174"/>
                    </a:ext>
                  </a:extLst>
                </a:gridCol>
              </a:tblGrid>
              <a:tr h="996310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Регистрация изменений в Реестре лицензий</a:t>
                      </a:r>
                      <a:endParaRPr lang="ru-RU" sz="1100" dirty="0"/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1322282"/>
                  </a:ext>
                </a:extLst>
              </a:tr>
            </a:tbl>
          </a:graphicData>
        </a:graphic>
      </p:graphicFrame>
      <p:sp>
        <p:nvSpPr>
          <p:cNvPr id="125" name="Прямоугольник 124"/>
          <p:cNvSpPr/>
          <p:nvPr/>
        </p:nvSpPr>
        <p:spPr bwMode="auto">
          <a:xfrm>
            <a:off x="2554372" y="4545235"/>
            <a:ext cx="1320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Отказ в удовлетворении***</a:t>
            </a:r>
          </a:p>
        </p:txBody>
      </p:sp>
      <p:cxnSp>
        <p:nvCxnSpPr>
          <p:cNvPr id="126" name="Прямая со стрелкой 125"/>
          <p:cNvCxnSpPr/>
          <p:nvPr/>
        </p:nvCxnSpPr>
        <p:spPr bwMode="auto">
          <a:xfrm flipH="1">
            <a:off x="2523429" y="4545235"/>
            <a:ext cx="1456187" cy="308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 bwMode="auto">
          <a:xfrm flipH="1" flipV="1">
            <a:off x="8851191" y="2765942"/>
            <a:ext cx="482662" cy="470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Группа 138"/>
          <p:cNvGrpSpPr/>
          <p:nvPr/>
        </p:nvGrpSpPr>
        <p:grpSpPr>
          <a:xfrm>
            <a:off x="9019518" y="3027238"/>
            <a:ext cx="243840" cy="172721"/>
            <a:chOff x="9367520" y="934720"/>
            <a:chExt cx="243840" cy="172721"/>
          </a:xfrm>
        </p:grpSpPr>
        <p:cxnSp>
          <p:nvCxnSpPr>
            <p:cNvPr id="135" name="Прямая соединительная линия 134"/>
            <p:cNvCxnSpPr/>
            <p:nvPr/>
          </p:nvCxnSpPr>
          <p:spPr>
            <a:xfrm flipV="1">
              <a:off x="9367520" y="934720"/>
              <a:ext cx="243840" cy="1727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9367520" y="934720"/>
              <a:ext cx="243840" cy="1727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Группа 139"/>
          <p:cNvGrpSpPr/>
          <p:nvPr/>
        </p:nvGrpSpPr>
        <p:grpSpPr>
          <a:xfrm>
            <a:off x="3087850" y="2913940"/>
            <a:ext cx="243840" cy="172721"/>
            <a:chOff x="9367520" y="934720"/>
            <a:chExt cx="243840" cy="172721"/>
          </a:xfrm>
        </p:grpSpPr>
        <p:cxnSp>
          <p:nvCxnSpPr>
            <p:cNvPr id="141" name="Прямая соединительная линия 140"/>
            <p:cNvCxnSpPr/>
            <p:nvPr/>
          </p:nvCxnSpPr>
          <p:spPr>
            <a:xfrm flipV="1">
              <a:off x="9367520" y="934720"/>
              <a:ext cx="243840" cy="1727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>
              <a:off x="9367520" y="934720"/>
              <a:ext cx="243840" cy="1727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Группа 142"/>
          <p:cNvGrpSpPr/>
          <p:nvPr/>
        </p:nvGrpSpPr>
        <p:grpSpPr>
          <a:xfrm>
            <a:off x="3138229" y="4460012"/>
            <a:ext cx="243840" cy="172721"/>
            <a:chOff x="9367520" y="934720"/>
            <a:chExt cx="243840" cy="172721"/>
          </a:xfrm>
        </p:grpSpPr>
        <p:cxnSp>
          <p:nvCxnSpPr>
            <p:cNvPr id="144" name="Прямая соединительная линия 143"/>
            <p:cNvCxnSpPr/>
            <p:nvPr/>
          </p:nvCxnSpPr>
          <p:spPr>
            <a:xfrm flipV="1">
              <a:off x="9367520" y="934720"/>
              <a:ext cx="243840" cy="1727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9367520" y="934720"/>
              <a:ext cx="243840" cy="1727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Группа 145"/>
          <p:cNvGrpSpPr/>
          <p:nvPr/>
        </p:nvGrpSpPr>
        <p:grpSpPr>
          <a:xfrm>
            <a:off x="3097860" y="5717893"/>
            <a:ext cx="243840" cy="172721"/>
            <a:chOff x="9367520" y="934720"/>
            <a:chExt cx="243840" cy="172721"/>
          </a:xfrm>
        </p:grpSpPr>
        <p:cxnSp>
          <p:nvCxnSpPr>
            <p:cNvPr id="147" name="Прямая соединительная линия 146"/>
            <p:cNvCxnSpPr/>
            <p:nvPr/>
          </p:nvCxnSpPr>
          <p:spPr>
            <a:xfrm flipV="1">
              <a:off x="9367520" y="934720"/>
              <a:ext cx="243840" cy="1727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>
              <a:off x="9367520" y="934720"/>
              <a:ext cx="243840" cy="1727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Прямая со стрелкой 148"/>
          <p:cNvCxnSpPr/>
          <p:nvPr/>
        </p:nvCxnSpPr>
        <p:spPr bwMode="auto">
          <a:xfrm flipV="1">
            <a:off x="9573065" y="6148870"/>
            <a:ext cx="802286" cy="1647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Группа 156"/>
          <p:cNvGrpSpPr/>
          <p:nvPr/>
        </p:nvGrpSpPr>
        <p:grpSpPr>
          <a:xfrm>
            <a:off x="9867527" y="6080030"/>
            <a:ext cx="243840" cy="172721"/>
            <a:chOff x="9367520" y="934720"/>
            <a:chExt cx="243840" cy="172721"/>
          </a:xfrm>
        </p:grpSpPr>
        <p:cxnSp>
          <p:nvCxnSpPr>
            <p:cNvPr id="158" name="Прямая соединительная линия 157"/>
            <p:cNvCxnSpPr/>
            <p:nvPr/>
          </p:nvCxnSpPr>
          <p:spPr>
            <a:xfrm flipV="1">
              <a:off x="9367520" y="934720"/>
              <a:ext cx="243840" cy="172721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>
              <a:off x="9367520" y="934720"/>
              <a:ext cx="243840" cy="172721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Прямая со стрелкой 159"/>
          <p:cNvCxnSpPr/>
          <p:nvPr/>
        </p:nvCxnSpPr>
        <p:spPr bwMode="auto">
          <a:xfrm>
            <a:off x="8804564" y="2029163"/>
            <a:ext cx="539461" cy="37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 160"/>
          <p:cNvSpPr/>
          <p:nvPr/>
        </p:nvSpPr>
        <p:spPr bwMode="auto">
          <a:xfrm>
            <a:off x="9009025" y="3921376"/>
            <a:ext cx="3350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*         Не позднее 5 рабочих дней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**       Не позднее 15 рабочих дней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***     В случае отрицательного решения</a:t>
            </a:r>
          </a:p>
        </p:txBody>
      </p:sp>
      <p:sp>
        <p:nvSpPr>
          <p:cNvPr id="173" name="Скругленный прямоугольник 172"/>
          <p:cNvSpPr/>
          <p:nvPr/>
        </p:nvSpPr>
        <p:spPr bwMode="auto">
          <a:xfrm>
            <a:off x="1479455" y="846327"/>
            <a:ext cx="1043045" cy="4108043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CB8">
                  <a:alpha val="38824"/>
                </a:srgbClr>
              </a:gs>
              <a:gs pos="100000">
                <a:srgbClr val="00BC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3974937" y="2531748"/>
            <a:ext cx="1857356" cy="31409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Скругленный прямоугольник 176"/>
          <p:cNvSpPr/>
          <p:nvPr/>
        </p:nvSpPr>
        <p:spPr bwMode="auto">
          <a:xfrm>
            <a:off x="222557" y="3415060"/>
            <a:ext cx="893626" cy="133752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9" name="Группа 178"/>
          <p:cNvGrpSpPr>
            <a:grpSpLocks noChangeAspect="1"/>
          </p:cNvGrpSpPr>
          <p:nvPr/>
        </p:nvGrpSpPr>
        <p:grpSpPr>
          <a:xfrm>
            <a:off x="333009" y="92540"/>
            <a:ext cx="382853" cy="381746"/>
            <a:chOff x="191828" y="442033"/>
            <a:chExt cx="522793" cy="521281"/>
          </a:xfrm>
          <a:solidFill>
            <a:schemeClr val="accent1">
              <a:lumMod val="75000"/>
            </a:schemeClr>
          </a:solidFill>
        </p:grpSpPr>
        <p:sp>
          <p:nvSpPr>
            <p:cNvPr id="180" name="Freeform 5"/>
            <p:cNvSpPr>
              <a:spLocks/>
            </p:cNvSpPr>
            <p:nvPr/>
          </p:nvSpPr>
          <p:spPr bwMode="auto">
            <a:xfrm>
              <a:off x="297596" y="5568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6"/>
            <p:cNvSpPr>
              <a:spLocks noEditPoints="1"/>
            </p:cNvSpPr>
            <p:nvPr/>
          </p:nvSpPr>
          <p:spPr bwMode="auto">
            <a:xfrm>
              <a:off x="191828" y="4420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2" name="Прямоугольник 181"/>
          <p:cNvSpPr/>
          <p:nvPr/>
        </p:nvSpPr>
        <p:spPr bwMode="auto">
          <a:xfrm>
            <a:off x="1703721" y="96606"/>
            <a:ext cx="7787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ВНЕСЕНИЕ ИЗМЕНЕНИЙ                                               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>
          <a:xfrm>
            <a:off x="185536" y="503300"/>
            <a:ext cx="11566187" cy="9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Прямоугольник 183"/>
          <p:cNvSpPr/>
          <p:nvPr/>
        </p:nvSpPr>
        <p:spPr bwMode="auto">
          <a:xfrm>
            <a:off x="9405617" y="2951173"/>
            <a:ext cx="18148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Завершение процесса</a:t>
            </a:r>
          </a:p>
        </p:txBody>
      </p:sp>
      <p:sp>
        <p:nvSpPr>
          <p:cNvPr id="189" name="Скругленный прямоугольник 188"/>
          <p:cNvSpPr/>
          <p:nvPr/>
        </p:nvSpPr>
        <p:spPr bwMode="auto">
          <a:xfrm>
            <a:off x="145899" y="833709"/>
            <a:ext cx="986045" cy="5923730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CB8">
                  <a:alpha val="38824"/>
                </a:srgbClr>
              </a:gs>
              <a:gs pos="100000">
                <a:srgbClr val="00BC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Скругленный прямоугольник 190"/>
          <p:cNvSpPr/>
          <p:nvPr/>
        </p:nvSpPr>
        <p:spPr bwMode="auto">
          <a:xfrm>
            <a:off x="1508600" y="4996496"/>
            <a:ext cx="1008101" cy="1535400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CB8">
                  <a:alpha val="38824"/>
                </a:srgbClr>
              </a:gs>
              <a:gs pos="100000">
                <a:srgbClr val="00BC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Скругленный прямоугольник 191"/>
          <p:cNvSpPr/>
          <p:nvPr/>
        </p:nvSpPr>
        <p:spPr bwMode="auto">
          <a:xfrm>
            <a:off x="1527721" y="2474125"/>
            <a:ext cx="1015742" cy="154361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Скругленный прямоугольник 193"/>
          <p:cNvSpPr/>
          <p:nvPr/>
        </p:nvSpPr>
        <p:spPr bwMode="auto">
          <a:xfrm>
            <a:off x="3918756" y="3502734"/>
            <a:ext cx="1187448" cy="1581412"/>
          </a:xfrm>
          <a:prstGeom prst="roundRect">
            <a:avLst>
              <a:gd name="adj" fmla="val 92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Скругленный прямоугольник 196"/>
          <p:cNvSpPr/>
          <p:nvPr/>
        </p:nvSpPr>
        <p:spPr bwMode="auto">
          <a:xfrm>
            <a:off x="3936486" y="6238168"/>
            <a:ext cx="1075245" cy="669857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0F0">
                  <a:alpha val="42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8" name="Скругленный прямоугольник 197"/>
          <p:cNvSpPr/>
          <p:nvPr/>
        </p:nvSpPr>
        <p:spPr bwMode="auto">
          <a:xfrm>
            <a:off x="3933364" y="814437"/>
            <a:ext cx="1942893" cy="2016479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00B0F0">
                  <a:alpha val="42000"/>
                </a:srgbClr>
              </a:gs>
              <a:gs pos="100000">
                <a:srgbClr val="00B0F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Скругленный прямоугольник 200"/>
          <p:cNvSpPr/>
          <p:nvPr/>
        </p:nvSpPr>
        <p:spPr bwMode="auto">
          <a:xfrm>
            <a:off x="8149100" y="5334251"/>
            <a:ext cx="1423964" cy="1407668"/>
          </a:xfrm>
          <a:prstGeom prst="roundRect">
            <a:avLst>
              <a:gd name="adj" fmla="val 9289"/>
            </a:avLst>
          </a:prstGeom>
          <a:gradFill>
            <a:gsLst>
              <a:gs pos="1000">
                <a:srgbClr val="7030A0">
                  <a:alpha val="21000"/>
                </a:srgbClr>
              </a:gs>
              <a:gs pos="100000">
                <a:srgbClr val="7030A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Скругленный прямоугольник 204"/>
          <p:cNvSpPr/>
          <p:nvPr/>
        </p:nvSpPr>
        <p:spPr bwMode="auto">
          <a:xfrm>
            <a:off x="1500295" y="5039986"/>
            <a:ext cx="1015742" cy="99894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Скругленный прямоугольник 205"/>
          <p:cNvSpPr/>
          <p:nvPr/>
        </p:nvSpPr>
        <p:spPr bwMode="auto">
          <a:xfrm>
            <a:off x="3987648" y="3891598"/>
            <a:ext cx="1015742" cy="107590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Скругленный прямоугольник 206"/>
          <p:cNvSpPr/>
          <p:nvPr/>
        </p:nvSpPr>
        <p:spPr bwMode="auto">
          <a:xfrm>
            <a:off x="3995470" y="5178310"/>
            <a:ext cx="1015742" cy="88657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Скругленный прямоугольник 209"/>
          <p:cNvSpPr/>
          <p:nvPr/>
        </p:nvSpPr>
        <p:spPr bwMode="auto">
          <a:xfrm>
            <a:off x="6582716" y="5450162"/>
            <a:ext cx="1129011" cy="65675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" name="Скругленный прямоугольник 210"/>
          <p:cNvSpPr/>
          <p:nvPr/>
        </p:nvSpPr>
        <p:spPr bwMode="auto">
          <a:xfrm>
            <a:off x="8188961" y="5942538"/>
            <a:ext cx="1302028" cy="55263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4" name="Прямая со стрелкой 213"/>
          <p:cNvCxnSpPr/>
          <p:nvPr/>
        </p:nvCxnSpPr>
        <p:spPr bwMode="auto">
          <a:xfrm>
            <a:off x="2523429" y="2619358"/>
            <a:ext cx="1432841" cy="0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Скругленный прямоугольник 216"/>
          <p:cNvSpPr/>
          <p:nvPr/>
        </p:nvSpPr>
        <p:spPr bwMode="auto">
          <a:xfrm>
            <a:off x="8362950" y="3329557"/>
            <a:ext cx="1079252" cy="39171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8" name="Таблица 217"/>
          <p:cNvGraphicFramePr>
            <a:graphicFrameLocks noGrp="1"/>
          </p:cNvGraphicFramePr>
          <p:nvPr/>
        </p:nvGraphicFramePr>
        <p:xfrm>
          <a:off x="8391177" y="3345623"/>
          <a:ext cx="1022798" cy="414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798">
                  <a:extLst>
                    <a:ext uri="{9D8B030D-6E8A-4147-A177-3AD203B41FA5}">
                      <a16:colId xmlns:a16="http://schemas.microsoft.com/office/drawing/2014/main" xmlns="" val="312139174"/>
                    </a:ext>
                  </a:extLst>
                </a:gridCol>
              </a:tblGrid>
              <a:tr h="414568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Автоматическая</a:t>
                      </a:r>
                      <a:r>
                        <a:rPr lang="ru-RU" sz="11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загрузка из ЛКН</a:t>
                      </a:r>
                      <a:endParaRPr lang="ru-RU" sz="1100" dirty="0"/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1322282"/>
                  </a:ext>
                </a:extLst>
              </a:tr>
            </a:tbl>
          </a:graphicData>
        </a:graphic>
      </p:graphicFrame>
      <p:sp>
        <p:nvSpPr>
          <p:cNvPr id="223" name="Прямоугольник 222"/>
          <p:cNvSpPr/>
          <p:nvPr/>
        </p:nvSpPr>
        <p:spPr bwMode="auto">
          <a:xfrm>
            <a:off x="9377613" y="1883174"/>
            <a:ext cx="26429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Сплошная стрелка - действующий процесс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Пунктирная стрелка – разрабатываемый процесс</a:t>
            </a:r>
          </a:p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Красная стрелка - отказ</a:t>
            </a:r>
          </a:p>
        </p:txBody>
      </p:sp>
      <p:cxnSp>
        <p:nvCxnSpPr>
          <p:cNvPr id="224" name="Прямая со стрелкой 223"/>
          <p:cNvCxnSpPr/>
          <p:nvPr/>
        </p:nvCxnSpPr>
        <p:spPr bwMode="auto">
          <a:xfrm>
            <a:off x="8804564" y="2429515"/>
            <a:ext cx="539461" cy="379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Прямоугольник 224"/>
          <p:cNvSpPr/>
          <p:nvPr/>
        </p:nvSpPr>
        <p:spPr bwMode="auto">
          <a:xfrm>
            <a:off x="9442202" y="3323334"/>
            <a:ext cx="1814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В оранжевом овале –требует разработки</a:t>
            </a:r>
          </a:p>
        </p:txBody>
      </p:sp>
      <p:sp>
        <p:nvSpPr>
          <p:cNvPr id="226" name="Прямоугольник 225"/>
          <p:cNvSpPr/>
          <p:nvPr/>
        </p:nvSpPr>
        <p:spPr>
          <a:xfrm>
            <a:off x="8157624" y="1457326"/>
            <a:ext cx="3862926" cy="327015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9" name="Рисунок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707" y="2906045"/>
            <a:ext cx="273585" cy="201389"/>
          </a:xfrm>
          <a:prstGeom prst="rect">
            <a:avLst/>
          </a:prstGeom>
        </p:spPr>
      </p:pic>
      <p:pic>
        <p:nvPicPr>
          <p:cNvPr id="230" name="Рисунок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17707" y="4362031"/>
            <a:ext cx="273585" cy="20138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3611" y="5582128"/>
            <a:ext cx="273585" cy="201389"/>
          </a:xfrm>
          <a:prstGeom prst="rect">
            <a:avLst/>
          </a:prstGeom>
        </p:spPr>
      </p:pic>
      <p:pic>
        <p:nvPicPr>
          <p:cNvPr id="232" name="Рисунок 2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79824" y="2897911"/>
            <a:ext cx="273585" cy="201389"/>
          </a:xfrm>
          <a:prstGeom prst="rect">
            <a:avLst/>
          </a:prstGeom>
        </p:spPr>
      </p:pic>
      <p:pic>
        <p:nvPicPr>
          <p:cNvPr id="233" name="Рисунок 2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02576" y="1632489"/>
            <a:ext cx="273585" cy="201389"/>
          </a:xfrm>
          <a:prstGeom prst="rect">
            <a:avLst/>
          </a:prstGeom>
        </p:spPr>
      </p:pic>
      <p:sp>
        <p:nvSpPr>
          <p:cNvPr id="235" name="Прямоугольник 234"/>
          <p:cNvSpPr/>
          <p:nvPr/>
        </p:nvSpPr>
        <p:spPr bwMode="auto">
          <a:xfrm>
            <a:off x="9359307" y="1579915"/>
            <a:ext cx="18148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</a:rPr>
              <a:t>Отправка уведомлений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66AF-8056-4E02-A9A2-CAE0BD06FE05}" type="slidenum">
              <a:rPr lang="ru-RU" smtClean="0"/>
              <a:t>13</a:t>
            </a:fld>
            <a:endParaRPr lang="ru-RU"/>
          </a:p>
        </p:txBody>
      </p:sp>
      <p:cxnSp>
        <p:nvCxnSpPr>
          <p:cNvPr id="10" name="Соединительная линия уступом 9"/>
          <p:cNvCxnSpPr>
            <a:endCxn id="200" idx="3"/>
          </p:cNvCxnSpPr>
          <p:nvPr/>
        </p:nvCxnSpPr>
        <p:spPr>
          <a:xfrm rot="16200000" flipH="1">
            <a:off x="6359740" y="4385989"/>
            <a:ext cx="2578443" cy="154725"/>
          </a:xfrm>
          <a:prstGeom prst="bentConnector4">
            <a:avLst>
              <a:gd name="adj1" fmla="val -650"/>
              <a:gd name="adj2" fmla="val 190089"/>
            </a:avLst>
          </a:prstGeom>
          <a:ln w="158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Скругленный прямоугольник 116"/>
          <p:cNvSpPr/>
          <p:nvPr/>
        </p:nvSpPr>
        <p:spPr bwMode="auto">
          <a:xfrm>
            <a:off x="3959824" y="3301578"/>
            <a:ext cx="1079500" cy="46594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9" name="Прямая со стрелкой 118"/>
          <p:cNvCxnSpPr/>
          <p:nvPr/>
        </p:nvCxnSpPr>
        <p:spPr bwMode="auto">
          <a:xfrm>
            <a:off x="7039271" y="4900071"/>
            <a:ext cx="0" cy="168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 bwMode="auto">
          <a:xfrm>
            <a:off x="1495" y="522408"/>
            <a:ext cx="2381914" cy="3077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ru-RU" sz="1400" spc="300" dirty="0">
                <a:solidFill>
                  <a:srgbClr val="00C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ЛКН (ЗАЯВЛЕНИЕ)</a:t>
            </a:r>
          </a:p>
        </p:txBody>
      </p:sp>
      <p:sp>
        <p:nvSpPr>
          <p:cNvPr id="106" name="Прямоугольник 105"/>
          <p:cNvSpPr/>
          <p:nvPr/>
        </p:nvSpPr>
        <p:spPr bwMode="auto">
          <a:xfrm>
            <a:off x="2396729" y="531335"/>
            <a:ext cx="3982805" cy="3077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ru-RU" sz="1400" spc="3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ФГИС «АСЛН» (РАССМОТРЕНИЕ)</a:t>
            </a:r>
          </a:p>
        </p:txBody>
      </p:sp>
      <p:sp>
        <p:nvSpPr>
          <p:cNvPr id="109" name="Прямоугольник 108"/>
          <p:cNvSpPr/>
          <p:nvPr/>
        </p:nvSpPr>
        <p:spPr bwMode="auto">
          <a:xfrm>
            <a:off x="7909503" y="532658"/>
            <a:ext cx="2596874" cy="52322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ru-RU" sz="1400" spc="1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ФОРМИРОВАНИЯ ЛИЦЕНЗИЙ</a:t>
            </a:r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10375351" y="548104"/>
            <a:ext cx="1477016" cy="52322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ru-RU" sz="1400" spc="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 </a:t>
            </a:r>
          </a:p>
          <a:p>
            <a:pPr algn="ctr">
              <a:defRPr/>
            </a:pPr>
            <a:r>
              <a:rPr lang="ru-RU" sz="1400" spc="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ЛИЦЕНЗИЙ</a:t>
            </a:r>
          </a:p>
        </p:txBody>
      </p:sp>
      <p:sp>
        <p:nvSpPr>
          <p:cNvPr id="111" name="Прямоугольник 110"/>
          <p:cNvSpPr/>
          <p:nvPr/>
        </p:nvSpPr>
        <p:spPr bwMode="auto">
          <a:xfrm>
            <a:off x="6391593" y="536197"/>
            <a:ext cx="1486422" cy="30777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>
              <a:defRPr/>
            </a:pPr>
            <a:r>
              <a:rPr lang="ru-RU" sz="1400" spc="3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КОМИССИЯ</a:t>
            </a:r>
          </a:p>
        </p:txBody>
      </p:sp>
      <p:sp>
        <p:nvSpPr>
          <p:cNvPr id="113" name="Скругленный прямоугольник 112"/>
          <p:cNvSpPr/>
          <p:nvPr/>
        </p:nvSpPr>
        <p:spPr bwMode="auto">
          <a:xfrm>
            <a:off x="3947315" y="870118"/>
            <a:ext cx="1939302" cy="88657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 bwMode="auto">
          <a:xfrm>
            <a:off x="6501816" y="2751204"/>
            <a:ext cx="1187448" cy="1395928"/>
          </a:xfrm>
          <a:prstGeom prst="roundRect">
            <a:avLst>
              <a:gd name="adj" fmla="val 9289"/>
            </a:avLst>
          </a:prstGeom>
          <a:gradFill>
            <a:gsLst>
              <a:gs pos="1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6" name="Прямая со стрелкой 115"/>
          <p:cNvCxnSpPr/>
          <p:nvPr/>
        </p:nvCxnSpPr>
        <p:spPr bwMode="auto">
          <a:xfrm>
            <a:off x="7041232" y="4196698"/>
            <a:ext cx="0" cy="144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Скругленный прямоугольник 120"/>
          <p:cNvSpPr/>
          <p:nvPr/>
        </p:nvSpPr>
        <p:spPr bwMode="auto">
          <a:xfrm>
            <a:off x="6500225" y="4415100"/>
            <a:ext cx="1187448" cy="839252"/>
          </a:xfrm>
          <a:prstGeom prst="roundRect">
            <a:avLst>
              <a:gd name="adj" fmla="val 9289"/>
            </a:avLst>
          </a:prstGeom>
          <a:gradFill>
            <a:gsLst>
              <a:gs pos="1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>
            <a:off x="6527952" y="4429539"/>
            <a:ext cx="1119204" cy="63890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/>
        </p:nvGraphicFramePr>
        <p:xfrm>
          <a:off x="6440488" y="2720553"/>
          <a:ext cx="1242651" cy="1699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651">
                  <a:extLst>
                    <a:ext uri="{9D8B030D-6E8A-4147-A177-3AD203B41FA5}">
                      <a16:colId xmlns:a16="http://schemas.microsoft.com/office/drawing/2014/main" xmlns="" val="312139174"/>
                    </a:ext>
                  </a:extLst>
                </a:gridCol>
              </a:tblGrid>
              <a:tr h="134136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Формирование повестки, проекта протокола на основании формализованных сведений, ознакомление с материалами, рассмотрение Комиссией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1322282"/>
                  </a:ext>
                </a:extLst>
              </a:tr>
            </a:tbl>
          </a:graphicData>
        </a:graphic>
      </p:graphicFrame>
      <p:sp>
        <p:nvSpPr>
          <p:cNvPr id="128" name="Скругленный прямоугольник 127"/>
          <p:cNvSpPr/>
          <p:nvPr/>
        </p:nvSpPr>
        <p:spPr bwMode="auto">
          <a:xfrm>
            <a:off x="6530504" y="2738521"/>
            <a:ext cx="1125241" cy="151155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9" name="Таблица 128"/>
          <p:cNvGraphicFramePr>
            <a:graphicFrameLocks noGrp="1"/>
          </p:cNvGraphicFramePr>
          <p:nvPr/>
        </p:nvGraphicFramePr>
        <p:xfrm>
          <a:off x="6441917" y="4364000"/>
          <a:ext cx="1285694" cy="720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694">
                  <a:extLst>
                    <a:ext uri="{9D8B030D-6E8A-4147-A177-3AD203B41FA5}">
                      <a16:colId xmlns:a16="http://schemas.microsoft.com/office/drawing/2014/main" xmlns="" val="312139174"/>
                    </a:ext>
                  </a:extLst>
                </a:gridCol>
              </a:tblGrid>
              <a:tr h="720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Подписание протокола ЭЦП членами Комиссии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1322282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7060027" y="5122205"/>
            <a:ext cx="1786" cy="185704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6150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331" y="426954"/>
            <a:ext cx="9685338" cy="5539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Основные функции модуля формирования лицензий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BB8D268B-8CA3-4CF6-9860-0510EDFC4884}"/>
              </a:ext>
            </a:extLst>
          </p:cNvPr>
          <p:cNvGrpSpPr/>
          <p:nvPr/>
        </p:nvGrpSpPr>
        <p:grpSpPr>
          <a:xfrm>
            <a:off x="748849" y="1539678"/>
            <a:ext cx="10196964" cy="338554"/>
            <a:chOff x="748849" y="3940480"/>
            <a:chExt cx="10196964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1260475" y="3940480"/>
              <a:ext cx="9685338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600" dirty="0">
                  <a:solidFill>
                    <a:srgbClr val="001329"/>
                  </a:solidFill>
                  <a:latin typeface="Museo Sans Cyrl 500" panose="02000000000000000000" pitchFamily="2" charset="-52"/>
                </a:rPr>
                <a:t>Оформление новых лицензий</a:t>
              </a:r>
              <a:endParaRPr lang="ru-RU" sz="1200" dirty="0">
                <a:solidFill>
                  <a:srgbClr val="001329"/>
                </a:solidFill>
                <a:latin typeface="Museo Sans Cyrl 500" panose="02000000000000000000" pitchFamily="2" charset="-52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49" y="3983614"/>
              <a:ext cx="349328" cy="232885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982907FD-2777-4D00-BF1F-D6CC6646EC49}"/>
              </a:ext>
            </a:extLst>
          </p:cNvPr>
          <p:cNvGrpSpPr/>
          <p:nvPr/>
        </p:nvGrpSpPr>
        <p:grpSpPr>
          <a:xfrm>
            <a:off x="748849" y="1997496"/>
            <a:ext cx="10196964" cy="338554"/>
            <a:chOff x="748849" y="3940480"/>
            <a:chExt cx="10196964" cy="3385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12B1AB3-AABB-472B-B6B9-04BCEF5884B9}"/>
                </a:ext>
              </a:extLst>
            </p:cNvPr>
            <p:cNvSpPr txBox="1"/>
            <p:nvPr/>
          </p:nvSpPr>
          <p:spPr>
            <a:xfrm>
              <a:off x="1260475" y="3940480"/>
              <a:ext cx="9685338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600" dirty="0">
                  <a:solidFill>
                    <a:srgbClr val="001329"/>
                  </a:solidFill>
                </a:rPr>
                <a:t>Внесение изменений, в том числе комплексное</a:t>
              </a:r>
              <a:endParaRPr lang="ru-RU" sz="1200" i="1" dirty="0">
                <a:solidFill>
                  <a:srgbClr val="001329"/>
                </a:solidFill>
                <a:latin typeface="Museo Sans Cyrl 500" panose="02000000000000000000" pitchFamily="2" charset="-52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310322C0-26D9-4C17-A9A7-4C96F6DB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49" y="3983614"/>
              <a:ext cx="349328" cy="232885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93AD18E5-2E0E-471D-BF97-6E58C316D235}"/>
              </a:ext>
            </a:extLst>
          </p:cNvPr>
          <p:cNvGrpSpPr/>
          <p:nvPr/>
        </p:nvGrpSpPr>
        <p:grpSpPr>
          <a:xfrm>
            <a:off x="748849" y="2486656"/>
            <a:ext cx="10196964" cy="338554"/>
            <a:chOff x="748849" y="3940480"/>
            <a:chExt cx="10196964" cy="33855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FF604A9-BDDC-4079-9429-420CA1248709}"/>
                </a:ext>
              </a:extLst>
            </p:cNvPr>
            <p:cNvSpPr txBox="1"/>
            <p:nvPr/>
          </p:nvSpPr>
          <p:spPr>
            <a:xfrm>
              <a:off x="1260475" y="3940480"/>
              <a:ext cx="9685338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600" dirty="0">
                  <a:solidFill>
                    <a:srgbClr val="001329"/>
                  </a:solidFill>
                </a:rPr>
                <a:t>Актуализация</a:t>
              </a: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5315C432-0884-4815-BA1E-DE056784B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49" y="3983614"/>
              <a:ext cx="349328" cy="23288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C5FEBEF-FD39-4D08-9AB0-C39EB6BFB0A9}"/>
              </a:ext>
            </a:extLst>
          </p:cNvPr>
          <p:cNvSpPr txBox="1"/>
          <p:nvPr/>
        </p:nvSpPr>
        <p:spPr>
          <a:xfrm>
            <a:off x="1260475" y="2946468"/>
            <a:ext cx="9685338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dirty="0">
                <a:solidFill>
                  <a:srgbClr val="001329"/>
                </a:solidFill>
              </a:rPr>
              <a:t>Переоформление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2540850-4862-407D-8A21-3EF1D0F6B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9" y="2989602"/>
            <a:ext cx="349328" cy="2328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2C99A9-0A7F-4094-924A-6D9E1DE92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67275"/>
            <a:ext cx="4029075" cy="3600450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A74E631-A48D-4645-866B-5ED7F1A6535D}"/>
              </a:ext>
            </a:extLst>
          </p:cNvPr>
          <p:cNvSpPr txBox="1"/>
          <p:nvPr/>
        </p:nvSpPr>
        <p:spPr>
          <a:xfrm>
            <a:off x="-428625" y="3915072"/>
            <a:ext cx="609600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0000" lvl="1" indent="-144000">
              <a:lnSpc>
                <a:spcPct val="90000"/>
              </a:lnSpc>
              <a:buClr>
                <a:srgbClr val="24A1DA"/>
              </a:buClr>
              <a:buSzPct val="80000"/>
              <a:buFont typeface="Wingdings 2"/>
              <a:buChar char="¡"/>
              <a:defRPr/>
            </a:pPr>
            <a:r>
              <a:rPr lang="ru-RU" b="1" i="1" dirty="0">
                <a:cs typeface="Times New Roman"/>
              </a:rPr>
              <a:t>Вход через ЕСИА</a:t>
            </a:r>
            <a:endParaRPr lang="ru-RU" b="1" i="1" dirty="0"/>
          </a:p>
          <a:p>
            <a:pPr marL="900000" lvl="1" indent="-144000">
              <a:lnSpc>
                <a:spcPct val="90000"/>
              </a:lnSpc>
              <a:buClr>
                <a:srgbClr val="24A1DA"/>
              </a:buClr>
              <a:buSzPct val="80000"/>
              <a:buFont typeface="Wingdings 2"/>
              <a:buChar char="¡"/>
              <a:defRPr/>
            </a:pPr>
            <a:r>
              <a:rPr lang="ru-RU" b="1" i="1" dirty="0">
                <a:cs typeface="Times New Roman"/>
              </a:rPr>
              <a:t>ЭЦП </a:t>
            </a:r>
            <a:r>
              <a:rPr lang="en-US" b="1" i="1" dirty="0">
                <a:cs typeface="Times New Roman"/>
              </a:rPr>
              <a:t>xml </a:t>
            </a:r>
            <a:r>
              <a:rPr lang="ru-RU" b="1" i="1" dirty="0">
                <a:cs typeface="Times New Roman"/>
              </a:rPr>
              <a:t>и </a:t>
            </a:r>
            <a:r>
              <a:rPr lang="en-US" b="1" i="1" dirty="0">
                <a:cs typeface="Times New Roman"/>
              </a:rPr>
              <a:t>PDF</a:t>
            </a:r>
            <a:endParaRPr lang="ru-RU" b="1" i="1" dirty="0"/>
          </a:p>
          <a:p>
            <a:pPr marL="900000" lvl="1" indent="-144000">
              <a:lnSpc>
                <a:spcPct val="90000"/>
              </a:lnSpc>
              <a:buClr>
                <a:srgbClr val="24A1DA"/>
              </a:buClr>
              <a:buSzPct val="80000"/>
              <a:buFont typeface="Wingdings 2"/>
              <a:buChar char="¡"/>
              <a:defRPr/>
            </a:pPr>
            <a:r>
              <a:rPr lang="ru-RU" b="1" i="1" dirty="0">
                <a:cs typeface="Times New Roman"/>
              </a:rPr>
              <a:t>Процессы согласования и этапы подготовки лицензии к подписанию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10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57525" y="320264"/>
            <a:ext cx="8472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ФОРМИРОВАНИЯ ЛИЦЕНЗИИ</a:t>
            </a:r>
          </a:p>
        </p:txBody>
      </p:sp>
      <p:pic>
        <p:nvPicPr>
          <p:cNvPr id="27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36292" y="1196752"/>
            <a:ext cx="7265312" cy="389753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22853" y="2722802"/>
            <a:ext cx="6840760" cy="217169"/>
          </a:xfrm>
          <a:prstGeom prst="roundRect">
            <a:avLst>
              <a:gd name="adj" fmla="val 8731"/>
            </a:avLst>
          </a:prstGeom>
          <a:solidFill>
            <a:srgbClr val="FE7F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мка_01"/>
          <p:cNvSpPr/>
          <p:nvPr/>
        </p:nvSpPr>
        <p:spPr bwMode="auto">
          <a:xfrm>
            <a:off x="3257209" y="2717719"/>
            <a:ext cx="246504" cy="222252"/>
          </a:xfrm>
          <a:prstGeom prst="rect">
            <a:avLst/>
          </a:prstGeom>
          <a:noFill/>
          <a:ln w="38100">
            <a:solidFill>
              <a:srgbClr val="F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36292" y="1196752"/>
            <a:ext cx="7265312" cy="3844912"/>
          </a:xfrm>
          <a:prstGeom prst="rect">
            <a:avLst/>
          </a:prstGeom>
        </p:spPr>
      </p:pic>
      <p:sp>
        <p:nvSpPr>
          <p:cNvPr id="38" name="Рамка_02"/>
          <p:cNvSpPr/>
          <p:nvPr/>
        </p:nvSpPr>
        <p:spPr bwMode="auto">
          <a:xfrm>
            <a:off x="8688288" y="2727437"/>
            <a:ext cx="775325" cy="221159"/>
          </a:xfrm>
          <a:prstGeom prst="rect">
            <a:avLst/>
          </a:prstGeom>
          <a:noFill/>
          <a:ln w="38100">
            <a:solidFill>
              <a:srgbClr val="F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" name="Группа 14"/>
          <p:cNvGrpSpPr>
            <a:grpSpLocks noChangeAspect="1"/>
          </p:cNvGrpSpPr>
          <p:nvPr/>
        </p:nvGrpSpPr>
        <p:grpSpPr>
          <a:xfrm>
            <a:off x="323281" y="260648"/>
            <a:ext cx="522793" cy="521281"/>
            <a:chOff x="191828" y="442033"/>
            <a:chExt cx="522793" cy="521281"/>
          </a:xfrm>
          <a:solidFill>
            <a:schemeClr val="accent1">
              <a:lumMod val="75000"/>
            </a:schemeClr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297596" y="5568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91828" y="4420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168783" y="951179"/>
            <a:ext cx="7800330" cy="5906821"/>
            <a:chOff x="2161709" y="951178"/>
            <a:chExt cx="7800330" cy="590682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1709" y="951178"/>
              <a:ext cx="7800330" cy="5906821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 bwMode="auto">
            <a:xfrm>
              <a:off x="5735960" y="5124450"/>
              <a:ext cx="648072" cy="152400"/>
            </a:xfrm>
            <a:prstGeom prst="rect">
              <a:avLst/>
            </a:prstGeom>
            <a:solidFill>
              <a:srgbClr val="1E1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620" y="1196752"/>
            <a:ext cx="26677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5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832509" y="44748"/>
            <a:ext cx="10257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ФГИС «АСЛН»: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сервис лицензирования недропользования полностью в электронном виде</a:t>
            </a:r>
          </a:p>
        </p:txBody>
      </p:sp>
      <p:grpSp>
        <p:nvGrpSpPr>
          <p:cNvPr id="15" name="Группа 14"/>
          <p:cNvGrpSpPr>
            <a:grpSpLocks noChangeAspect="1"/>
          </p:cNvGrpSpPr>
          <p:nvPr/>
        </p:nvGrpSpPr>
        <p:grpSpPr>
          <a:xfrm>
            <a:off x="323281" y="260648"/>
            <a:ext cx="522793" cy="521281"/>
            <a:chOff x="191828" y="442033"/>
            <a:chExt cx="522793" cy="521281"/>
          </a:xfrm>
          <a:solidFill>
            <a:schemeClr val="accent1">
              <a:lumMod val="75000"/>
            </a:schemeClr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297596" y="5568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91828" y="4420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327" y="121400"/>
            <a:ext cx="771162" cy="799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47000" y="1684867"/>
            <a:ext cx="6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05572" y="1787021"/>
            <a:ext cx="4880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</a:rPr>
              <a:t>Всего с 01.01.2022 года подписано полностью в электронном виде (</a:t>
            </a:r>
            <a:r>
              <a:rPr lang="en-US" b="1" dirty="0">
                <a:solidFill>
                  <a:srgbClr val="1F4E79"/>
                </a:solidFill>
              </a:rPr>
              <a:t>XML </a:t>
            </a:r>
            <a:r>
              <a:rPr lang="ru-RU" b="1" dirty="0">
                <a:solidFill>
                  <a:srgbClr val="1F4E79"/>
                </a:solidFill>
              </a:rPr>
              <a:t>подписанный УКЭП):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1F4E79"/>
                </a:solidFill>
              </a:rPr>
              <a:t>Более </a:t>
            </a:r>
            <a:r>
              <a:rPr lang="ru-RU" b="1" dirty="0" smtClean="0">
                <a:solidFill>
                  <a:srgbClr val="1F4E79"/>
                </a:solidFill>
              </a:rPr>
              <a:t>1</a:t>
            </a:r>
            <a:r>
              <a:rPr lang="en-US" b="1" dirty="0" smtClean="0">
                <a:solidFill>
                  <a:srgbClr val="1F4E79"/>
                </a:solidFill>
              </a:rPr>
              <a:t>700</a:t>
            </a:r>
            <a:r>
              <a:rPr lang="ru-RU" b="1" dirty="0" smtClean="0">
                <a:solidFill>
                  <a:srgbClr val="1F4E79"/>
                </a:solidFill>
              </a:rPr>
              <a:t> </a:t>
            </a:r>
            <a:r>
              <a:rPr lang="ru-RU" b="1" dirty="0">
                <a:solidFill>
                  <a:srgbClr val="1F4E79"/>
                </a:solidFill>
              </a:rPr>
              <a:t>лицензий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1F4E79"/>
                </a:solidFill>
              </a:rPr>
              <a:t>Более </a:t>
            </a:r>
            <a:r>
              <a:rPr lang="en-US" b="1" dirty="0" smtClean="0">
                <a:solidFill>
                  <a:srgbClr val="1F4E79"/>
                </a:solidFill>
              </a:rPr>
              <a:t>900</a:t>
            </a:r>
            <a:r>
              <a:rPr lang="ru-RU" b="1" dirty="0" smtClean="0">
                <a:solidFill>
                  <a:srgbClr val="1F4E79"/>
                </a:solidFill>
              </a:rPr>
              <a:t> </a:t>
            </a:r>
            <a:r>
              <a:rPr lang="ru-RU" b="1" dirty="0">
                <a:solidFill>
                  <a:srgbClr val="1F4E79"/>
                </a:solidFill>
              </a:rPr>
              <a:t>изменений в лицензии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10944" y="4265597"/>
            <a:ext cx="4942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F4E79"/>
                </a:solidFill>
              </a:rPr>
              <a:t>В том числе, с 01.01.2022 года органами власти субъектов РФ подписано полностью в электронном виде (</a:t>
            </a:r>
            <a:r>
              <a:rPr lang="en-US" b="1" dirty="0">
                <a:solidFill>
                  <a:srgbClr val="1F4E79"/>
                </a:solidFill>
              </a:rPr>
              <a:t>XML </a:t>
            </a:r>
            <a:r>
              <a:rPr lang="ru-RU" b="1" dirty="0">
                <a:solidFill>
                  <a:srgbClr val="1F4E79"/>
                </a:solidFill>
              </a:rPr>
              <a:t>подписанный УКЭП):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1F4E79"/>
                </a:solidFill>
              </a:rPr>
              <a:t>Более </a:t>
            </a:r>
            <a:r>
              <a:rPr lang="en-US" b="1" dirty="0" smtClean="0">
                <a:solidFill>
                  <a:srgbClr val="1F4E79"/>
                </a:solidFill>
              </a:rPr>
              <a:t>900</a:t>
            </a:r>
            <a:r>
              <a:rPr lang="ru-RU" b="1" dirty="0" smtClean="0">
                <a:solidFill>
                  <a:srgbClr val="1F4E79"/>
                </a:solidFill>
              </a:rPr>
              <a:t> </a:t>
            </a:r>
            <a:r>
              <a:rPr lang="ru-RU" b="1" dirty="0">
                <a:solidFill>
                  <a:srgbClr val="1F4E79"/>
                </a:solidFill>
              </a:rPr>
              <a:t>лицензий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1F4E79"/>
                </a:solidFill>
              </a:rPr>
              <a:t>Более </a:t>
            </a:r>
            <a:r>
              <a:rPr lang="en-US" b="1" dirty="0" smtClean="0">
                <a:solidFill>
                  <a:srgbClr val="1F4E79"/>
                </a:solidFill>
              </a:rPr>
              <a:t>400</a:t>
            </a:r>
            <a:r>
              <a:rPr lang="ru-RU" b="1" dirty="0" smtClean="0">
                <a:solidFill>
                  <a:srgbClr val="1F4E79"/>
                </a:solidFill>
              </a:rPr>
              <a:t> </a:t>
            </a:r>
            <a:r>
              <a:rPr lang="ru-RU" b="1" dirty="0">
                <a:solidFill>
                  <a:srgbClr val="1F4E79"/>
                </a:solidFill>
              </a:rPr>
              <a:t>изменений в лицензии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4" y="881680"/>
            <a:ext cx="7086465" cy="297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757622"/>
            <a:ext cx="7235825" cy="299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2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500571" y="874855"/>
            <a:ext cx="1746438" cy="1210112"/>
            <a:chOff x="9275221" y="909034"/>
            <a:chExt cx="1746438" cy="1210112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87"/>
            <a:stretch/>
          </p:blipFill>
          <p:spPr>
            <a:xfrm>
              <a:off x="9275221" y="909034"/>
              <a:ext cx="1746438" cy="1210112"/>
            </a:xfrm>
            <a:prstGeom prst="rect">
              <a:avLst/>
            </a:prstGeom>
          </p:spPr>
        </p:pic>
        <p:grpSp>
          <p:nvGrpSpPr>
            <p:cNvPr id="25" name="Группа 24"/>
            <p:cNvGrpSpPr/>
            <p:nvPr/>
          </p:nvGrpSpPr>
          <p:grpSpPr>
            <a:xfrm>
              <a:off x="9889431" y="1141846"/>
              <a:ext cx="227885" cy="174834"/>
              <a:chOff x="9889431" y="1133950"/>
              <a:chExt cx="252373" cy="292893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9889431" y="1329212"/>
                <a:ext cx="252373" cy="976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Прямоугольник 147"/>
              <p:cNvSpPr/>
              <p:nvPr/>
            </p:nvSpPr>
            <p:spPr>
              <a:xfrm>
                <a:off x="9889431" y="1231581"/>
                <a:ext cx="252373" cy="9763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Прямоугольник 148"/>
              <p:cNvSpPr/>
              <p:nvPr/>
            </p:nvSpPr>
            <p:spPr>
              <a:xfrm>
                <a:off x="9889431" y="1133950"/>
                <a:ext cx="252373" cy="976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751351" y="799377"/>
            <a:ext cx="9055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b="1" spc="300" dirty="0">
                <a:solidFill>
                  <a:srgbClr val="0070C0"/>
                </a:solidFill>
                <a:ea typeface="Arial" charset="0"/>
                <a:cs typeface="Arial" charset="0"/>
              </a:rPr>
              <a:t>ЦИФРОВАЯ ТРАНСФОРМАЦИЯ </a:t>
            </a:r>
            <a:r>
              <a:rPr lang="ru-RU" sz="1400" dirty="0">
                <a:solidFill>
                  <a:srgbClr val="333F50"/>
                </a:solidFill>
                <a:ea typeface="Arial" charset="0"/>
                <a:cs typeface="Arial" charset="0"/>
              </a:rPr>
              <a:t>– </a:t>
            </a:r>
            <a:r>
              <a:rPr lang="ru-RU" sz="1400" b="1" dirty="0">
                <a:solidFill>
                  <a:srgbClr val="333F50"/>
                </a:solidFill>
                <a:ea typeface="Arial" charset="0"/>
                <a:cs typeface="Arial" charset="0"/>
              </a:rPr>
              <a:t>внедрение цифровых технологий и </a:t>
            </a:r>
            <a:r>
              <a:rPr lang="ru-RU" sz="1400" b="1" u="sng" dirty="0">
                <a:solidFill>
                  <a:srgbClr val="333F50"/>
                </a:solidFill>
                <a:ea typeface="Arial" charset="0"/>
                <a:cs typeface="Arial" charset="0"/>
              </a:rPr>
              <a:t>платформенных решений </a:t>
            </a:r>
            <a:r>
              <a:rPr lang="ru-RU" sz="1400" b="1" dirty="0">
                <a:solidFill>
                  <a:srgbClr val="333F50"/>
                </a:solidFill>
                <a:ea typeface="Arial" charset="0"/>
                <a:cs typeface="Arial" charset="0"/>
              </a:rPr>
              <a:t>в сферах государственного управления и оказания государственных услуг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90775" y="1392375"/>
            <a:ext cx="6020988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90000"/>
              </a:lnSpc>
              <a:spcBef>
                <a:spcPct val="0"/>
              </a:spcBef>
            </a:pPr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РЕИНЖИНИРИНГ ПРОЦЕССОВ ДЕЯТЕЛЬНОСТИ, ОРИЕНТИРОВАННЫЙ</a:t>
            </a:r>
            <a:b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НА МИНИМИЗАЦИЮ ОБОРОТА БУМАЖНЫХ ДОКУМЕНТОВ :</a:t>
            </a:r>
          </a:p>
          <a:p>
            <a:pPr marL="216000" indent="-216000" eaLnBrk="0" fontAlgn="ctr" hangingPunct="0">
              <a:lnSpc>
                <a:spcPct val="90000"/>
              </a:lnSpc>
              <a:spcBef>
                <a:spcPts val="1000"/>
              </a:spcBef>
              <a:buClr>
                <a:srgbClr val="4671B8"/>
              </a:buClr>
              <a:buFont typeface="Wingdings 2" panose="05020102010507070707" pitchFamily="18" charset="2"/>
              <a:buChar char="¡"/>
            </a:pPr>
            <a:r>
              <a:rPr lang="ru-RU" sz="1400" b="1" dirty="0">
                <a:cs typeface="Times New Roman" panose="02020603050405020304" pitchFamily="18" charset="0"/>
              </a:rPr>
              <a:t>Модернизация инфраструктуры</a:t>
            </a:r>
          </a:p>
          <a:p>
            <a:pPr marL="216000" indent="-216000" eaLnBrk="0" fontAlgn="ctr" hangingPunct="0">
              <a:lnSpc>
                <a:spcPct val="90000"/>
              </a:lnSpc>
              <a:spcBef>
                <a:spcPts val="1000"/>
              </a:spcBef>
              <a:buClr>
                <a:srgbClr val="4671B8"/>
              </a:buClr>
              <a:buFont typeface="Wingdings 2" panose="05020102010507070707" pitchFamily="18" charset="2"/>
              <a:buChar char="¡"/>
            </a:pPr>
            <a:r>
              <a:rPr lang="ru-RU" sz="1400" b="1" dirty="0">
                <a:cs typeface="Times New Roman" panose="02020603050405020304" pitchFamily="18" charset="0"/>
              </a:rPr>
              <a:t>Изменение организационной структуры</a:t>
            </a:r>
          </a:p>
          <a:p>
            <a:pPr marL="216000" indent="-216000" eaLnBrk="0" fontAlgn="ctr" hangingPunct="0">
              <a:lnSpc>
                <a:spcPct val="90000"/>
              </a:lnSpc>
              <a:spcBef>
                <a:spcPts val="1000"/>
              </a:spcBef>
              <a:buClr>
                <a:srgbClr val="4671B8"/>
              </a:buClr>
              <a:buFont typeface="Wingdings 2" panose="05020102010507070707" pitchFamily="18" charset="2"/>
              <a:buChar char="¡"/>
            </a:pPr>
            <a:r>
              <a:rPr lang="ru-RU" sz="1400" b="1" dirty="0">
                <a:cs typeface="Times New Roman" panose="02020603050405020304" pitchFamily="18" charset="0"/>
              </a:rPr>
              <a:t>Совершенствование функционала информационных систем</a:t>
            </a:r>
          </a:p>
          <a:p>
            <a:pPr marL="216000" indent="-216000" eaLnBrk="0" fontAlgn="ctr" hangingPunct="0">
              <a:lnSpc>
                <a:spcPct val="90000"/>
              </a:lnSpc>
              <a:spcBef>
                <a:spcPts val="1000"/>
              </a:spcBef>
              <a:buClr>
                <a:srgbClr val="4671B8"/>
              </a:buClr>
              <a:buFont typeface="Wingdings 2" panose="05020102010507070707" pitchFamily="18" charset="2"/>
              <a:buChar char="¡"/>
            </a:pPr>
            <a:r>
              <a:rPr lang="ru-RU" sz="1400" b="1" dirty="0">
                <a:cs typeface="Times New Roman" panose="02020603050405020304" pitchFamily="18" charset="0"/>
              </a:rPr>
              <a:t>Совершенствование взаимодействия на основе сервисов и приложений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xmlns="" id="{0075C0D2-909E-4700-8FB8-77E9CD3F2740}"/>
              </a:ext>
            </a:extLst>
          </p:cNvPr>
          <p:cNvSpPr/>
          <p:nvPr/>
        </p:nvSpPr>
        <p:spPr>
          <a:xfrm>
            <a:off x="0" y="297224"/>
            <a:ext cx="12192000" cy="416007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ln w="0"/>
                <a:solidFill>
                  <a:srgbClr val="1F4E79"/>
                </a:solidFill>
                <a:cs typeface="Arial" panose="020B0604020202020204" pitchFamily="34" charset="0"/>
              </a:rPr>
              <a:t>ЦИФРОВАЯ ТРАНСФОРМАЦИЯ</a:t>
            </a:r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xmlns="" id="{1685D9CE-D9C6-4B6C-9A28-80690560EECD}"/>
              </a:ext>
            </a:extLst>
          </p:cNvPr>
          <p:cNvGrpSpPr>
            <a:grpSpLocks noChangeAspect="1"/>
          </p:cNvGrpSpPr>
          <p:nvPr/>
        </p:nvGrpSpPr>
        <p:grpSpPr>
          <a:xfrm>
            <a:off x="266991" y="288229"/>
            <a:ext cx="510059" cy="510404"/>
            <a:chOff x="349775" y="288229"/>
            <a:chExt cx="510059" cy="510404"/>
          </a:xfrm>
          <a:solidFill>
            <a:srgbClr val="1F4E79"/>
          </a:solidFill>
        </p:grpSpPr>
        <p:sp>
          <p:nvSpPr>
            <p:cNvPr id="110" name="Freeform 5">
              <a:extLst>
                <a:ext uri="{FF2B5EF4-FFF2-40B4-BE49-F238E27FC236}">
                  <a16:creationId xmlns:a16="http://schemas.microsoft.com/office/drawing/2014/main" xmlns="" id="{7D064EC3-E6C6-4521-BD9D-C5A5CE8DB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0" y="400277"/>
              <a:ext cx="305210" cy="251249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6">
              <a:extLst>
                <a:ext uri="{FF2B5EF4-FFF2-40B4-BE49-F238E27FC236}">
                  <a16:creationId xmlns:a16="http://schemas.microsoft.com/office/drawing/2014/main" xmlns="" id="{C52B9EB5-169C-47FD-AC18-BBE50D195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75" y="288229"/>
              <a:ext cx="510059" cy="510404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114" name="Диаграмма 113"/>
          <p:cNvGraphicFramePr/>
          <p:nvPr>
            <p:extLst/>
          </p:nvPr>
        </p:nvGraphicFramePr>
        <p:xfrm>
          <a:off x="4770798" y="3686464"/>
          <a:ext cx="3466599" cy="274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097736" y="2119146"/>
            <a:ext cx="29083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ДОЛЯ РАСХОДОВ НА ЗАКУПКИ И/ИЛИ АРЕНДУ ОТЕЧЕСТВЕННОГО ПРОГРАММНОГО ОБЕСПЕЧЕНИЯ И ПЛАТФОРМ от общих расходов на закупку или аренду программного обеспечения, 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39651" y="3569840"/>
            <a:ext cx="310029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90000"/>
              </a:lnSpc>
              <a:spcBef>
                <a:spcPct val="0"/>
              </a:spcBef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ДИНАМИКА УВЕЛИЧЕНИЯ СРЕДНЕГО ОБЪЕМА ОТЧЕТА НА ХРАНЕНИИ В ФГБУ «РОСГЕОЛФОНД», Гб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11763" y="5442098"/>
            <a:ext cx="895053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000" dirty="0"/>
              <a:t>Целевое значение к 2023 г.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15438" y="5421881"/>
            <a:ext cx="1364675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/>
              <a:t>Содержание ВПЦТ </a:t>
            </a:r>
            <a:r>
              <a:rPr lang="ru-RU" sz="1000" dirty="0" err="1"/>
              <a:t>Роснедр</a:t>
            </a:r>
            <a:r>
              <a:rPr lang="ru-RU" sz="1000" dirty="0"/>
              <a:t> к 2023 году, базовый сценарий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092517" y="6347622"/>
            <a:ext cx="1183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600" dirty="0"/>
              <a:t>прогноз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45020" y="3671625"/>
            <a:ext cx="195131" cy="2432154"/>
          </a:xfrm>
          <a:prstGeom prst="rect">
            <a:avLst/>
          </a:prstGeom>
          <a:solidFill>
            <a:srgbClr val="D17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10182103" y="3671625"/>
            <a:ext cx="195131" cy="2432154"/>
          </a:xfrm>
          <a:prstGeom prst="rect">
            <a:avLst/>
          </a:prstGeom>
          <a:gradFill>
            <a:gsLst>
              <a:gs pos="29000">
                <a:srgbClr val="D179E6"/>
              </a:gs>
              <a:gs pos="12000">
                <a:srgbClr val="CC66FF">
                  <a:alpha val="24000"/>
                </a:srgbClr>
              </a:gs>
              <a:gs pos="100000">
                <a:srgbClr val="D179E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9585960" y="3433815"/>
            <a:ext cx="531356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000" b="1" dirty="0"/>
              <a:t>100 %</a:t>
            </a:r>
            <a:endParaRPr lang="ru-RU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9996568" y="3631086"/>
            <a:ext cx="53135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/>
              <a:t>?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3" name="Диаграмма 112"/>
          <p:cNvGraphicFramePr/>
          <p:nvPr>
            <p:extLst/>
          </p:nvPr>
        </p:nvGraphicFramePr>
        <p:xfrm>
          <a:off x="369416" y="3754805"/>
          <a:ext cx="3697487" cy="279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46747" y="3329154"/>
            <a:ext cx="1596063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00" dirty="0"/>
              <a:t>Объемы накопленной геологической информации, ТБ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5034" y="3348337"/>
            <a:ext cx="1553019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ru-RU" sz="1000" dirty="0"/>
              <a:t>Обеспеченность дисковым пространством, ТБ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6092" y="6347622"/>
            <a:ext cx="1290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600" dirty="0"/>
              <a:t>прогноз</a:t>
            </a:r>
          </a:p>
        </p:txBody>
      </p:sp>
      <p:sp>
        <p:nvSpPr>
          <p:cNvPr id="134" name="Прямоугольник 13"/>
          <p:cNvSpPr/>
          <p:nvPr/>
        </p:nvSpPr>
        <p:spPr>
          <a:xfrm flipH="1">
            <a:off x="1295400" y="3902105"/>
            <a:ext cx="991780" cy="939878"/>
          </a:xfrm>
          <a:custGeom>
            <a:avLst/>
            <a:gdLst>
              <a:gd name="connsiteX0" fmla="*/ 0 w 1310640"/>
              <a:gd name="connsiteY0" fmla="*/ 0 h 1341120"/>
              <a:gd name="connsiteX1" fmla="*/ 1310640 w 1310640"/>
              <a:gd name="connsiteY1" fmla="*/ 0 h 1341120"/>
              <a:gd name="connsiteX2" fmla="*/ 1310640 w 1310640"/>
              <a:gd name="connsiteY2" fmla="*/ 1341120 h 1341120"/>
              <a:gd name="connsiteX3" fmla="*/ 0 w 1310640"/>
              <a:gd name="connsiteY3" fmla="*/ 1341120 h 1341120"/>
              <a:gd name="connsiteX4" fmla="*/ 0 w 1310640"/>
              <a:gd name="connsiteY4" fmla="*/ 0 h 1341120"/>
              <a:gd name="connsiteX0" fmla="*/ 1310640 w 1402080"/>
              <a:gd name="connsiteY0" fmla="*/ 1341120 h 1432560"/>
              <a:gd name="connsiteX1" fmla="*/ 0 w 1402080"/>
              <a:gd name="connsiteY1" fmla="*/ 1341120 h 1432560"/>
              <a:gd name="connsiteX2" fmla="*/ 0 w 1402080"/>
              <a:gd name="connsiteY2" fmla="*/ 0 h 1432560"/>
              <a:gd name="connsiteX3" fmla="*/ 1310640 w 1402080"/>
              <a:gd name="connsiteY3" fmla="*/ 0 h 1432560"/>
              <a:gd name="connsiteX4" fmla="*/ 1402080 w 1402080"/>
              <a:gd name="connsiteY4" fmla="*/ 1432560 h 1432560"/>
              <a:gd name="connsiteX0" fmla="*/ 1310640 w 1744980"/>
              <a:gd name="connsiteY0" fmla="*/ 1341120 h 1341120"/>
              <a:gd name="connsiteX1" fmla="*/ 0 w 1744980"/>
              <a:gd name="connsiteY1" fmla="*/ 1341120 h 1341120"/>
              <a:gd name="connsiteX2" fmla="*/ 0 w 1744980"/>
              <a:gd name="connsiteY2" fmla="*/ 0 h 1341120"/>
              <a:gd name="connsiteX3" fmla="*/ 1310640 w 1744980"/>
              <a:gd name="connsiteY3" fmla="*/ 0 h 1341120"/>
              <a:gd name="connsiteX4" fmla="*/ 1744980 w 1744980"/>
              <a:gd name="connsiteY4" fmla="*/ 746760 h 1341120"/>
              <a:gd name="connsiteX0" fmla="*/ 1310640 w 1310640"/>
              <a:gd name="connsiteY0" fmla="*/ 1341120 h 1341120"/>
              <a:gd name="connsiteX1" fmla="*/ 0 w 1310640"/>
              <a:gd name="connsiteY1" fmla="*/ 1341120 h 1341120"/>
              <a:gd name="connsiteX2" fmla="*/ 0 w 1310640"/>
              <a:gd name="connsiteY2" fmla="*/ 0 h 1341120"/>
              <a:gd name="connsiteX3" fmla="*/ 1310640 w 1310640"/>
              <a:gd name="connsiteY3" fmla="*/ 0 h 1341120"/>
              <a:gd name="connsiteX0" fmla="*/ 0 w 1310640"/>
              <a:gd name="connsiteY0" fmla="*/ 1341120 h 1341120"/>
              <a:gd name="connsiteX1" fmla="*/ 0 w 1310640"/>
              <a:gd name="connsiteY1" fmla="*/ 0 h 1341120"/>
              <a:gd name="connsiteX2" fmla="*/ 1310640 w 1310640"/>
              <a:gd name="connsiteY2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0640" h="1341120">
                <a:moveTo>
                  <a:pt x="0" y="1341120"/>
                </a:moveTo>
                <a:lnTo>
                  <a:pt x="0" y="0"/>
                </a:lnTo>
                <a:lnTo>
                  <a:pt x="1310640" y="0"/>
                </a:ln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"/>
          <p:cNvSpPr/>
          <p:nvPr/>
        </p:nvSpPr>
        <p:spPr>
          <a:xfrm>
            <a:off x="2660885" y="3902104"/>
            <a:ext cx="886121" cy="939878"/>
          </a:xfrm>
          <a:custGeom>
            <a:avLst/>
            <a:gdLst>
              <a:gd name="connsiteX0" fmla="*/ 0 w 1310640"/>
              <a:gd name="connsiteY0" fmla="*/ 0 h 1341120"/>
              <a:gd name="connsiteX1" fmla="*/ 1310640 w 1310640"/>
              <a:gd name="connsiteY1" fmla="*/ 0 h 1341120"/>
              <a:gd name="connsiteX2" fmla="*/ 1310640 w 1310640"/>
              <a:gd name="connsiteY2" fmla="*/ 1341120 h 1341120"/>
              <a:gd name="connsiteX3" fmla="*/ 0 w 1310640"/>
              <a:gd name="connsiteY3" fmla="*/ 1341120 h 1341120"/>
              <a:gd name="connsiteX4" fmla="*/ 0 w 1310640"/>
              <a:gd name="connsiteY4" fmla="*/ 0 h 1341120"/>
              <a:gd name="connsiteX0" fmla="*/ 1310640 w 1402080"/>
              <a:gd name="connsiteY0" fmla="*/ 1341120 h 1432560"/>
              <a:gd name="connsiteX1" fmla="*/ 0 w 1402080"/>
              <a:gd name="connsiteY1" fmla="*/ 1341120 h 1432560"/>
              <a:gd name="connsiteX2" fmla="*/ 0 w 1402080"/>
              <a:gd name="connsiteY2" fmla="*/ 0 h 1432560"/>
              <a:gd name="connsiteX3" fmla="*/ 1310640 w 1402080"/>
              <a:gd name="connsiteY3" fmla="*/ 0 h 1432560"/>
              <a:gd name="connsiteX4" fmla="*/ 1402080 w 1402080"/>
              <a:gd name="connsiteY4" fmla="*/ 1432560 h 1432560"/>
              <a:gd name="connsiteX0" fmla="*/ 1310640 w 1744980"/>
              <a:gd name="connsiteY0" fmla="*/ 1341120 h 1341120"/>
              <a:gd name="connsiteX1" fmla="*/ 0 w 1744980"/>
              <a:gd name="connsiteY1" fmla="*/ 1341120 h 1341120"/>
              <a:gd name="connsiteX2" fmla="*/ 0 w 1744980"/>
              <a:gd name="connsiteY2" fmla="*/ 0 h 1341120"/>
              <a:gd name="connsiteX3" fmla="*/ 1310640 w 1744980"/>
              <a:gd name="connsiteY3" fmla="*/ 0 h 1341120"/>
              <a:gd name="connsiteX4" fmla="*/ 1744980 w 1744980"/>
              <a:gd name="connsiteY4" fmla="*/ 746760 h 1341120"/>
              <a:gd name="connsiteX0" fmla="*/ 1310640 w 1310640"/>
              <a:gd name="connsiteY0" fmla="*/ 1341120 h 1341120"/>
              <a:gd name="connsiteX1" fmla="*/ 0 w 1310640"/>
              <a:gd name="connsiteY1" fmla="*/ 1341120 h 1341120"/>
              <a:gd name="connsiteX2" fmla="*/ 0 w 1310640"/>
              <a:gd name="connsiteY2" fmla="*/ 0 h 1341120"/>
              <a:gd name="connsiteX3" fmla="*/ 1310640 w 1310640"/>
              <a:gd name="connsiteY3" fmla="*/ 0 h 1341120"/>
              <a:gd name="connsiteX0" fmla="*/ 0 w 1310640"/>
              <a:gd name="connsiteY0" fmla="*/ 1341120 h 1341120"/>
              <a:gd name="connsiteX1" fmla="*/ 0 w 1310640"/>
              <a:gd name="connsiteY1" fmla="*/ 0 h 1341120"/>
              <a:gd name="connsiteX2" fmla="*/ 1310640 w 1310640"/>
              <a:gd name="connsiteY2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0640" h="1341120">
                <a:moveTo>
                  <a:pt x="0" y="1341120"/>
                </a:moveTo>
                <a:lnTo>
                  <a:pt x="0" y="0"/>
                </a:lnTo>
                <a:lnTo>
                  <a:pt x="1310640" y="0"/>
                </a:ln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6" y="1604297"/>
            <a:ext cx="2167451" cy="1556767"/>
          </a:xfrm>
          <a:prstGeom prst="rect">
            <a:avLst/>
          </a:prstGeom>
        </p:spPr>
      </p:pic>
      <p:sp>
        <p:nvSpPr>
          <p:cNvPr id="31" name="Номер слайда 2">
            <a:extLst>
              <a:ext uri="{FF2B5EF4-FFF2-40B4-BE49-F238E27FC236}">
                <a16:creationId xmlns:a16="http://schemas.microsoft.com/office/drawing/2014/main" xmlns="" id="{AECBF74D-A0C3-4093-811A-65B2EF7B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6892" y="6404942"/>
            <a:ext cx="580292" cy="365125"/>
          </a:xfrm>
        </p:spPr>
        <p:txBody>
          <a:bodyPr lIns="36000" tIns="36000" rIns="36000" bIns="36000"/>
          <a:lstStyle/>
          <a:p>
            <a:fld id="{03450231-F668-B14F-857A-FE6341F82B64}" type="slidenum">
              <a:rPr lang="ru-RU" smtClean="0">
                <a:solidFill>
                  <a:srgbClr val="0070C0"/>
                </a:solidFill>
              </a:rPr>
              <a:t>17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A981F8-79B6-4E45-B724-6F1512FC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12834BD5-4B3D-4C73-996D-4265E6903D80}"/>
              </a:ext>
            </a:extLst>
          </p:cNvPr>
          <p:cNvSpPr/>
          <p:nvPr/>
        </p:nvSpPr>
        <p:spPr>
          <a:xfrm>
            <a:off x="5026279" y="517840"/>
            <a:ext cx="4592515" cy="1330104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b="1" spc="12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РОСГЕОЛФОНД</a:t>
            </a:r>
          </a:p>
          <a:p>
            <a:pPr>
              <a:lnSpc>
                <a:spcPct val="90000"/>
              </a:lnSpc>
            </a:pPr>
            <a:r>
              <a:rPr lang="ru-RU" sz="2000" spc="60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ЦИФРОВИЗАЦИЯ </a:t>
            </a:r>
          </a:p>
          <a:p>
            <a:pPr>
              <a:lnSpc>
                <a:spcPct val="90000"/>
              </a:lnSpc>
            </a:pPr>
            <a:r>
              <a:rPr lang="ru-RU" sz="2000" spc="55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ГЕОЛОГИЧЕСКОЙ</a:t>
            </a:r>
          </a:p>
          <a:p>
            <a:pPr>
              <a:lnSpc>
                <a:spcPct val="90000"/>
              </a:lnSpc>
            </a:pPr>
            <a:r>
              <a:rPr lang="ru-RU" sz="2000" spc="90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ИНФОРМАЦИИ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80552" y="2361870"/>
            <a:ext cx="519273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Рисунок 2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27" y="2381"/>
            <a:ext cx="2069173" cy="6858000"/>
          </a:xfrm>
          <a:prstGeom prst="rect">
            <a:avLst/>
          </a:prstGeom>
        </p:spPr>
      </p:pic>
      <p:grpSp>
        <p:nvGrpSpPr>
          <p:cNvPr id="23" name="Group 4"/>
          <p:cNvGrpSpPr>
            <a:grpSpLocks noChangeAspect="1"/>
          </p:cNvGrpSpPr>
          <p:nvPr/>
        </p:nvGrpSpPr>
        <p:grpSpPr bwMode="auto">
          <a:xfrm>
            <a:off x="6856413" y="1066800"/>
            <a:ext cx="5005387" cy="4873625"/>
            <a:chOff x="4319" y="672"/>
            <a:chExt cx="3153" cy="3070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19" y="672"/>
              <a:ext cx="3153" cy="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5" name="Group 205"/>
            <p:cNvGrpSpPr>
              <a:grpSpLocks/>
            </p:cNvGrpSpPr>
            <p:nvPr/>
          </p:nvGrpSpPr>
          <p:grpSpPr bwMode="auto">
            <a:xfrm>
              <a:off x="4321" y="674"/>
              <a:ext cx="3151" cy="3090"/>
              <a:chOff x="4321" y="674"/>
              <a:chExt cx="3151" cy="3090"/>
            </a:xfrm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4807" y="2238"/>
                <a:ext cx="2295" cy="1324"/>
              </a:xfrm>
              <a:custGeom>
                <a:avLst/>
                <a:gdLst>
                  <a:gd name="T0" fmla="*/ 515 w 930"/>
                  <a:gd name="T1" fmla="*/ 529 h 537"/>
                  <a:gd name="T2" fmla="*/ 14 w 930"/>
                  <a:gd name="T3" fmla="*/ 240 h 537"/>
                  <a:gd name="T4" fmla="*/ 18 w 930"/>
                  <a:gd name="T5" fmla="*/ 208 h 537"/>
                  <a:gd name="T6" fmla="*/ 359 w 930"/>
                  <a:gd name="T7" fmla="*/ 11 h 537"/>
                  <a:gd name="T8" fmla="*/ 414 w 930"/>
                  <a:gd name="T9" fmla="*/ 9 h 537"/>
                  <a:gd name="T10" fmla="*/ 916 w 930"/>
                  <a:gd name="T11" fmla="*/ 298 h 537"/>
                  <a:gd name="T12" fmla="*/ 912 w 930"/>
                  <a:gd name="T13" fmla="*/ 330 h 537"/>
                  <a:gd name="T14" fmla="*/ 570 w 930"/>
                  <a:gd name="T15" fmla="*/ 527 h 537"/>
                  <a:gd name="T16" fmla="*/ 515 w 930"/>
                  <a:gd name="T17" fmla="*/ 529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0" h="537">
                    <a:moveTo>
                      <a:pt x="515" y="529"/>
                    </a:moveTo>
                    <a:cubicBezTo>
                      <a:pt x="14" y="240"/>
                      <a:pt x="14" y="240"/>
                      <a:pt x="14" y="240"/>
                    </a:cubicBezTo>
                    <a:cubicBezTo>
                      <a:pt x="0" y="232"/>
                      <a:pt x="2" y="217"/>
                      <a:pt x="18" y="208"/>
                    </a:cubicBezTo>
                    <a:cubicBezTo>
                      <a:pt x="359" y="11"/>
                      <a:pt x="359" y="11"/>
                      <a:pt x="359" y="11"/>
                    </a:cubicBezTo>
                    <a:cubicBezTo>
                      <a:pt x="376" y="2"/>
                      <a:pt x="400" y="0"/>
                      <a:pt x="414" y="9"/>
                    </a:cubicBezTo>
                    <a:cubicBezTo>
                      <a:pt x="916" y="298"/>
                      <a:pt x="916" y="298"/>
                      <a:pt x="916" y="298"/>
                    </a:cubicBezTo>
                    <a:cubicBezTo>
                      <a:pt x="930" y="306"/>
                      <a:pt x="928" y="320"/>
                      <a:pt x="912" y="330"/>
                    </a:cubicBezTo>
                    <a:cubicBezTo>
                      <a:pt x="570" y="527"/>
                      <a:pt x="570" y="527"/>
                      <a:pt x="570" y="527"/>
                    </a:cubicBezTo>
                    <a:cubicBezTo>
                      <a:pt x="554" y="536"/>
                      <a:pt x="529" y="537"/>
                      <a:pt x="515" y="529"/>
                    </a:cubicBez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5770" y="835"/>
                <a:ext cx="1413" cy="1977"/>
              </a:xfrm>
              <a:custGeom>
                <a:avLst/>
                <a:gdLst>
                  <a:gd name="T0" fmla="*/ 544 w 573"/>
                  <a:gd name="T1" fmla="*/ 298 h 802"/>
                  <a:gd name="T2" fmla="*/ 35 w 573"/>
                  <a:gd name="T3" fmla="*/ 4 h 802"/>
                  <a:gd name="T4" fmla="*/ 17 w 573"/>
                  <a:gd name="T5" fmla="*/ 2 h 802"/>
                  <a:gd name="T6" fmla="*/ 17 w 573"/>
                  <a:gd name="T7" fmla="*/ 2 h 802"/>
                  <a:gd name="T8" fmla="*/ 16 w 573"/>
                  <a:gd name="T9" fmla="*/ 2 h 802"/>
                  <a:gd name="T10" fmla="*/ 16 w 573"/>
                  <a:gd name="T11" fmla="*/ 2 h 802"/>
                  <a:gd name="T12" fmla="*/ 0 w 573"/>
                  <a:gd name="T13" fmla="*/ 10 h 802"/>
                  <a:gd name="T14" fmla="*/ 18 w 573"/>
                  <a:gd name="T15" fmla="*/ 19 h 802"/>
                  <a:gd name="T16" fmla="*/ 18 w 573"/>
                  <a:gd name="T17" fmla="*/ 20 h 802"/>
                  <a:gd name="T18" fmla="*/ 18 w 573"/>
                  <a:gd name="T19" fmla="*/ 438 h 802"/>
                  <a:gd name="T20" fmla="*/ 47 w 573"/>
                  <a:gd name="T21" fmla="*/ 493 h 802"/>
                  <a:gd name="T22" fmla="*/ 542 w 573"/>
                  <a:gd name="T23" fmla="*/ 779 h 802"/>
                  <a:gd name="T24" fmla="*/ 545 w 573"/>
                  <a:gd name="T25" fmla="*/ 802 h 802"/>
                  <a:gd name="T26" fmla="*/ 563 w 573"/>
                  <a:gd name="T27" fmla="*/ 794 h 802"/>
                  <a:gd name="T28" fmla="*/ 573 w 573"/>
                  <a:gd name="T29" fmla="*/ 771 h 802"/>
                  <a:gd name="T30" fmla="*/ 573 w 573"/>
                  <a:gd name="T31" fmla="*/ 352 h 802"/>
                  <a:gd name="T32" fmla="*/ 544 w 573"/>
                  <a:gd name="T33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3" h="802">
                    <a:moveTo>
                      <a:pt x="544" y="298"/>
                    </a:moveTo>
                    <a:cubicBezTo>
                      <a:pt x="35" y="4"/>
                      <a:pt x="35" y="4"/>
                      <a:pt x="35" y="4"/>
                    </a:cubicBezTo>
                    <a:cubicBezTo>
                      <a:pt x="28" y="0"/>
                      <a:pt x="22" y="0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438"/>
                      <a:pt x="18" y="438"/>
                      <a:pt x="18" y="438"/>
                    </a:cubicBezTo>
                    <a:cubicBezTo>
                      <a:pt x="18" y="459"/>
                      <a:pt x="31" y="484"/>
                      <a:pt x="47" y="493"/>
                    </a:cubicBezTo>
                    <a:cubicBezTo>
                      <a:pt x="542" y="779"/>
                      <a:pt x="542" y="779"/>
                      <a:pt x="542" y="779"/>
                    </a:cubicBezTo>
                    <a:cubicBezTo>
                      <a:pt x="545" y="802"/>
                      <a:pt x="545" y="802"/>
                      <a:pt x="545" y="802"/>
                    </a:cubicBezTo>
                    <a:cubicBezTo>
                      <a:pt x="563" y="794"/>
                      <a:pt x="563" y="794"/>
                      <a:pt x="563" y="794"/>
                    </a:cubicBezTo>
                    <a:cubicBezTo>
                      <a:pt x="569" y="790"/>
                      <a:pt x="573" y="782"/>
                      <a:pt x="573" y="771"/>
                    </a:cubicBezTo>
                    <a:cubicBezTo>
                      <a:pt x="573" y="352"/>
                      <a:pt x="573" y="352"/>
                      <a:pt x="573" y="352"/>
                    </a:cubicBezTo>
                    <a:cubicBezTo>
                      <a:pt x="573" y="332"/>
                      <a:pt x="560" y="307"/>
                      <a:pt x="544" y="298"/>
                    </a:cubicBezTo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5770" y="835"/>
                <a:ext cx="1391" cy="1181"/>
              </a:xfrm>
              <a:custGeom>
                <a:avLst/>
                <a:gdLst>
                  <a:gd name="T0" fmla="*/ 544 w 564"/>
                  <a:gd name="T1" fmla="*/ 298 h 479"/>
                  <a:gd name="T2" fmla="*/ 35 w 564"/>
                  <a:gd name="T3" fmla="*/ 4 h 479"/>
                  <a:gd name="T4" fmla="*/ 17 w 564"/>
                  <a:gd name="T5" fmla="*/ 2 h 479"/>
                  <a:gd name="T6" fmla="*/ 17 w 564"/>
                  <a:gd name="T7" fmla="*/ 2 h 479"/>
                  <a:gd name="T8" fmla="*/ 16 w 564"/>
                  <a:gd name="T9" fmla="*/ 2 h 479"/>
                  <a:gd name="T10" fmla="*/ 16 w 564"/>
                  <a:gd name="T11" fmla="*/ 2 h 479"/>
                  <a:gd name="T12" fmla="*/ 0 w 564"/>
                  <a:gd name="T13" fmla="*/ 10 h 479"/>
                  <a:gd name="T14" fmla="*/ 18 w 564"/>
                  <a:gd name="T15" fmla="*/ 19 h 479"/>
                  <a:gd name="T16" fmla="*/ 18 w 564"/>
                  <a:gd name="T17" fmla="*/ 20 h 479"/>
                  <a:gd name="T18" fmla="*/ 18 w 564"/>
                  <a:gd name="T19" fmla="*/ 296 h 479"/>
                  <a:gd name="T20" fmla="*/ 250 w 564"/>
                  <a:gd name="T21" fmla="*/ 479 h 479"/>
                  <a:gd name="T22" fmla="*/ 564 w 564"/>
                  <a:gd name="T23" fmla="*/ 320 h 479"/>
                  <a:gd name="T24" fmla="*/ 544 w 564"/>
                  <a:gd name="T25" fmla="*/ 298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4" h="479">
                    <a:moveTo>
                      <a:pt x="544" y="298"/>
                    </a:moveTo>
                    <a:cubicBezTo>
                      <a:pt x="35" y="4"/>
                      <a:pt x="35" y="4"/>
                      <a:pt x="35" y="4"/>
                    </a:cubicBezTo>
                    <a:cubicBezTo>
                      <a:pt x="28" y="0"/>
                      <a:pt x="22" y="0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96"/>
                      <a:pt x="18" y="296"/>
                      <a:pt x="18" y="296"/>
                    </a:cubicBezTo>
                    <a:cubicBezTo>
                      <a:pt x="250" y="479"/>
                      <a:pt x="250" y="479"/>
                      <a:pt x="250" y="479"/>
                    </a:cubicBezTo>
                    <a:cubicBezTo>
                      <a:pt x="564" y="320"/>
                      <a:pt x="564" y="320"/>
                      <a:pt x="564" y="320"/>
                    </a:cubicBezTo>
                    <a:cubicBezTo>
                      <a:pt x="559" y="311"/>
                      <a:pt x="552" y="302"/>
                      <a:pt x="544" y="298"/>
                    </a:cubicBezTo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8"/>
              <p:cNvSpPr>
                <a:spLocks/>
              </p:cNvSpPr>
              <p:nvPr/>
            </p:nvSpPr>
            <p:spPr bwMode="auto">
              <a:xfrm>
                <a:off x="7011" y="1584"/>
                <a:ext cx="170" cy="126"/>
              </a:xfrm>
              <a:custGeom>
                <a:avLst/>
                <a:gdLst>
                  <a:gd name="T0" fmla="*/ 50 w 69"/>
                  <a:gd name="T1" fmla="*/ 0 h 51"/>
                  <a:gd name="T2" fmla="*/ 0 w 69"/>
                  <a:gd name="T3" fmla="*/ 21 h 51"/>
                  <a:gd name="T4" fmla="*/ 37 w 69"/>
                  <a:gd name="T5" fmla="*/ 51 h 51"/>
                  <a:gd name="T6" fmla="*/ 69 w 69"/>
                  <a:gd name="T7" fmla="*/ 37 h 51"/>
                  <a:gd name="T8" fmla="*/ 50 w 69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1">
                    <a:moveTo>
                      <a:pt x="5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6" y="23"/>
                      <a:pt x="59" y="10"/>
                      <a:pt x="50" y="0"/>
                    </a:cubicBezTo>
                    <a:close/>
                  </a:path>
                </a:pathLst>
              </a:custGeom>
              <a:solidFill>
                <a:srgbClr val="274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5743" y="842"/>
                <a:ext cx="1398" cy="1988"/>
              </a:xfrm>
              <a:custGeom>
                <a:avLst/>
                <a:gdLst>
                  <a:gd name="T0" fmla="*/ 538 w 567"/>
                  <a:gd name="T1" fmla="*/ 797 h 806"/>
                  <a:gd name="T2" fmla="*/ 29 w 567"/>
                  <a:gd name="T3" fmla="*/ 503 h 806"/>
                  <a:gd name="T4" fmla="*/ 0 w 567"/>
                  <a:gd name="T5" fmla="*/ 449 h 806"/>
                  <a:gd name="T6" fmla="*/ 0 w 567"/>
                  <a:gd name="T7" fmla="*/ 30 h 806"/>
                  <a:gd name="T8" fmla="*/ 29 w 567"/>
                  <a:gd name="T9" fmla="*/ 9 h 806"/>
                  <a:gd name="T10" fmla="*/ 538 w 567"/>
                  <a:gd name="T11" fmla="*/ 303 h 806"/>
                  <a:gd name="T12" fmla="*/ 567 w 567"/>
                  <a:gd name="T13" fmla="*/ 357 h 806"/>
                  <a:gd name="T14" fmla="*/ 567 w 567"/>
                  <a:gd name="T15" fmla="*/ 776 h 806"/>
                  <a:gd name="T16" fmla="*/ 538 w 567"/>
                  <a:gd name="T17" fmla="*/ 797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7" h="806">
                    <a:moveTo>
                      <a:pt x="538" y="797"/>
                    </a:moveTo>
                    <a:cubicBezTo>
                      <a:pt x="29" y="503"/>
                      <a:pt x="29" y="503"/>
                      <a:pt x="29" y="503"/>
                    </a:cubicBezTo>
                    <a:cubicBezTo>
                      <a:pt x="13" y="494"/>
                      <a:pt x="0" y="469"/>
                      <a:pt x="0" y="4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9"/>
                      <a:pt x="13" y="0"/>
                      <a:pt x="29" y="9"/>
                    </a:cubicBezTo>
                    <a:cubicBezTo>
                      <a:pt x="538" y="303"/>
                      <a:pt x="538" y="303"/>
                      <a:pt x="538" y="303"/>
                    </a:cubicBezTo>
                    <a:cubicBezTo>
                      <a:pt x="554" y="312"/>
                      <a:pt x="567" y="336"/>
                      <a:pt x="567" y="357"/>
                    </a:cubicBezTo>
                    <a:cubicBezTo>
                      <a:pt x="567" y="776"/>
                      <a:pt x="567" y="776"/>
                      <a:pt x="567" y="776"/>
                    </a:cubicBezTo>
                    <a:cubicBezTo>
                      <a:pt x="567" y="797"/>
                      <a:pt x="554" y="806"/>
                      <a:pt x="538" y="797"/>
                    </a:cubicBezTo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5789" y="919"/>
                <a:ext cx="1306" cy="1832"/>
              </a:xfrm>
              <a:custGeom>
                <a:avLst/>
                <a:gdLst>
                  <a:gd name="T0" fmla="*/ 503 w 529"/>
                  <a:gd name="T1" fmla="*/ 735 h 743"/>
                  <a:gd name="T2" fmla="*/ 27 w 529"/>
                  <a:gd name="T3" fmla="*/ 461 h 743"/>
                  <a:gd name="T4" fmla="*/ 0 w 529"/>
                  <a:gd name="T5" fmla="*/ 411 h 743"/>
                  <a:gd name="T6" fmla="*/ 0 w 529"/>
                  <a:gd name="T7" fmla="*/ 28 h 743"/>
                  <a:gd name="T8" fmla="*/ 27 w 529"/>
                  <a:gd name="T9" fmla="*/ 8 h 743"/>
                  <a:gd name="T10" fmla="*/ 502 w 529"/>
                  <a:gd name="T11" fmla="*/ 283 h 743"/>
                  <a:gd name="T12" fmla="*/ 529 w 529"/>
                  <a:gd name="T13" fmla="*/ 333 h 743"/>
                  <a:gd name="T14" fmla="*/ 529 w 529"/>
                  <a:gd name="T15" fmla="*/ 715 h 743"/>
                  <a:gd name="T16" fmla="*/ 503 w 529"/>
                  <a:gd name="T17" fmla="*/ 735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743">
                    <a:moveTo>
                      <a:pt x="503" y="735"/>
                    </a:moveTo>
                    <a:cubicBezTo>
                      <a:pt x="27" y="461"/>
                      <a:pt x="27" y="461"/>
                      <a:pt x="27" y="461"/>
                    </a:cubicBezTo>
                    <a:cubicBezTo>
                      <a:pt x="12" y="452"/>
                      <a:pt x="0" y="430"/>
                      <a:pt x="0" y="41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9"/>
                      <a:pt x="12" y="0"/>
                      <a:pt x="27" y="8"/>
                    </a:cubicBezTo>
                    <a:cubicBezTo>
                      <a:pt x="502" y="283"/>
                      <a:pt x="502" y="283"/>
                      <a:pt x="502" y="283"/>
                    </a:cubicBezTo>
                    <a:cubicBezTo>
                      <a:pt x="517" y="291"/>
                      <a:pt x="529" y="313"/>
                      <a:pt x="529" y="333"/>
                    </a:cubicBezTo>
                    <a:cubicBezTo>
                      <a:pt x="529" y="715"/>
                      <a:pt x="529" y="715"/>
                      <a:pt x="529" y="715"/>
                    </a:cubicBezTo>
                    <a:cubicBezTo>
                      <a:pt x="529" y="735"/>
                      <a:pt x="517" y="743"/>
                      <a:pt x="503" y="7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11"/>
              <p:cNvSpPr>
                <a:spLocks/>
              </p:cNvSpPr>
              <p:nvPr/>
            </p:nvSpPr>
            <p:spPr bwMode="auto">
              <a:xfrm>
                <a:off x="5789" y="919"/>
                <a:ext cx="1306" cy="1832"/>
              </a:xfrm>
              <a:custGeom>
                <a:avLst/>
                <a:gdLst>
                  <a:gd name="T0" fmla="*/ 503 w 529"/>
                  <a:gd name="T1" fmla="*/ 735 h 743"/>
                  <a:gd name="T2" fmla="*/ 27 w 529"/>
                  <a:gd name="T3" fmla="*/ 461 h 743"/>
                  <a:gd name="T4" fmla="*/ 0 w 529"/>
                  <a:gd name="T5" fmla="*/ 411 h 743"/>
                  <a:gd name="T6" fmla="*/ 0 w 529"/>
                  <a:gd name="T7" fmla="*/ 28 h 743"/>
                  <a:gd name="T8" fmla="*/ 27 w 529"/>
                  <a:gd name="T9" fmla="*/ 8 h 743"/>
                  <a:gd name="T10" fmla="*/ 502 w 529"/>
                  <a:gd name="T11" fmla="*/ 283 h 743"/>
                  <a:gd name="T12" fmla="*/ 529 w 529"/>
                  <a:gd name="T13" fmla="*/ 333 h 743"/>
                  <a:gd name="T14" fmla="*/ 529 w 529"/>
                  <a:gd name="T15" fmla="*/ 715 h 743"/>
                  <a:gd name="T16" fmla="*/ 503 w 529"/>
                  <a:gd name="T17" fmla="*/ 735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743">
                    <a:moveTo>
                      <a:pt x="503" y="735"/>
                    </a:moveTo>
                    <a:cubicBezTo>
                      <a:pt x="27" y="461"/>
                      <a:pt x="27" y="461"/>
                      <a:pt x="27" y="461"/>
                    </a:cubicBezTo>
                    <a:cubicBezTo>
                      <a:pt x="12" y="452"/>
                      <a:pt x="0" y="430"/>
                      <a:pt x="0" y="41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9"/>
                      <a:pt x="12" y="0"/>
                      <a:pt x="27" y="8"/>
                    </a:cubicBezTo>
                    <a:cubicBezTo>
                      <a:pt x="502" y="283"/>
                      <a:pt x="502" y="283"/>
                      <a:pt x="502" y="283"/>
                    </a:cubicBezTo>
                    <a:cubicBezTo>
                      <a:pt x="517" y="291"/>
                      <a:pt x="529" y="313"/>
                      <a:pt x="529" y="333"/>
                    </a:cubicBezTo>
                    <a:cubicBezTo>
                      <a:pt x="529" y="715"/>
                      <a:pt x="529" y="715"/>
                      <a:pt x="529" y="715"/>
                    </a:cubicBezTo>
                    <a:cubicBezTo>
                      <a:pt x="529" y="735"/>
                      <a:pt x="517" y="743"/>
                      <a:pt x="503" y="7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4817" y="2166"/>
                <a:ext cx="2273" cy="1287"/>
              </a:xfrm>
              <a:custGeom>
                <a:avLst/>
                <a:gdLst>
                  <a:gd name="T0" fmla="*/ 921 w 921"/>
                  <a:gd name="T1" fmla="*/ 273 h 522"/>
                  <a:gd name="T2" fmla="*/ 853 w 921"/>
                  <a:gd name="T3" fmla="*/ 264 h 522"/>
                  <a:gd name="T4" fmla="*/ 410 w 921"/>
                  <a:gd name="T5" fmla="*/ 9 h 522"/>
                  <a:gd name="T6" fmla="*/ 355 w 921"/>
                  <a:gd name="T7" fmla="*/ 11 h 522"/>
                  <a:gd name="T8" fmla="*/ 42 w 921"/>
                  <a:gd name="T9" fmla="*/ 192 h 522"/>
                  <a:gd name="T10" fmla="*/ 0 w 921"/>
                  <a:gd name="T11" fmla="*/ 186 h 522"/>
                  <a:gd name="T12" fmla="*/ 0 w 921"/>
                  <a:gd name="T13" fmla="*/ 210 h 522"/>
                  <a:gd name="T14" fmla="*/ 1 w 921"/>
                  <a:gd name="T15" fmla="*/ 210 h 522"/>
                  <a:gd name="T16" fmla="*/ 10 w 921"/>
                  <a:gd name="T17" fmla="*/ 224 h 522"/>
                  <a:gd name="T18" fmla="*/ 511 w 921"/>
                  <a:gd name="T19" fmla="*/ 514 h 522"/>
                  <a:gd name="T20" fmla="*/ 566 w 921"/>
                  <a:gd name="T21" fmla="*/ 511 h 522"/>
                  <a:gd name="T22" fmla="*/ 908 w 921"/>
                  <a:gd name="T23" fmla="*/ 314 h 522"/>
                  <a:gd name="T24" fmla="*/ 921 w 921"/>
                  <a:gd name="T25" fmla="*/ 296 h 522"/>
                  <a:gd name="T26" fmla="*/ 921 w 921"/>
                  <a:gd name="T27" fmla="*/ 273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1" h="522">
                    <a:moveTo>
                      <a:pt x="921" y="273"/>
                    </a:moveTo>
                    <a:cubicBezTo>
                      <a:pt x="853" y="264"/>
                      <a:pt x="853" y="264"/>
                      <a:pt x="853" y="264"/>
                    </a:cubicBezTo>
                    <a:cubicBezTo>
                      <a:pt x="410" y="9"/>
                      <a:pt x="410" y="9"/>
                      <a:pt x="410" y="9"/>
                    </a:cubicBezTo>
                    <a:cubicBezTo>
                      <a:pt x="396" y="0"/>
                      <a:pt x="372" y="1"/>
                      <a:pt x="355" y="11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1" y="210"/>
                      <a:pt x="1" y="210"/>
                      <a:pt x="1" y="210"/>
                    </a:cubicBezTo>
                    <a:cubicBezTo>
                      <a:pt x="0" y="215"/>
                      <a:pt x="3" y="220"/>
                      <a:pt x="10" y="224"/>
                    </a:cubicBezTo>
                    <a:cubicBezTo>
                      <a:pt x="511" y="514"/>
                      <a:pt x="511" y="514"/>
                      <a:pt x="511" y="514"/>
                    </a:cubicBezTo>
                    <a:cubicBezTo>
                      <a:pt x="525" y="522"/>
                      <a:pt x="550" y="521"/>
                      <a:pt x="566" y="511"/>
                    </a:cubicBezTo>
                    <a:cubicBezTo>
                      <a:pt x="908" y="314"/>
                      <a:pt x="908" y="314"/>
                      <a:pt x="908" y="314"/>
                    </a:cubicBezTo>
                    <a:cubicBezTo>
                      <a:pt x="917" y="309"/>
                      <a:pt x="921" y="302"/>
                      <a:pt x="921" y="296"/>
                    </a:cubicBezTo>
                    <a:lnTo>
                      <a:pt x="921" y="273"/>
                    </a:ln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4817" y="2398"/>
                <a:ext cx="1454" cy="1050"/>
              </a:xfrm>
              <a:custGeom>
                <a:avLst/>
                <a:gdLst>
                  <a:gd name="T0" fmla="*/ 589 w 589"/>
                  <a:gd name="T1" fmla="*/ 18 h 426"/>
                  <a:gd name="T2" fmla="*/ 557 w 589"/>
                  <a:gd name="T3" fmla="*/ 0 h 426"/>
                  <a:gd name="T4" fmla="*/ 212 w 589"/>
                  <a:gd name="T5" fmla="*/ 0 h 426"/>
                  <a:gd name="T6" fmla="*/ 42 w 589"/>
                  <a:gd name="T7" fmla="*/ 98 h 426"/>
                  <a:gd name="T8" fmla="*/ 0 w 589"/>
                  <a:gd name="T9" fmla="*/ 92 h 426"/>
                  <a:gd name="T10" fmla="*/ 0 w 589"/>
                  <a:gd name="T11" fmla="*/ 116 h 426"/>
                  <a:gd name="T12" fmla="*/ 1 w 589"/>
                  <a:gd name="T13" fmla="*/ 116 h 426"/>
                  <a:gd name="T14" fmla="*/ 10 w 589"/>
                  <a:gd name="T15" fmla="*/ 130 h 426"/>
                  <a:gd name="T16" fmla="*/ 511 w 589"/>
                  <a:gd name="T17" fmla="*/ 420 h 426"/>
                  <a:gd name="T18" fmla="*/ 540 w 589"/>
                  <a:gd name="T19" fmla="*/ 425 h 426"/>
                  <a:gd name="T20" fmla="*/ 589 w 589"/>
                  <a:gd name="T21" fmla="*/ 18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9" h="426">
                    <a:moveTo>
                      <a:pt x="589" y="18"/>
                    </a:moveTo>
                    <a:cubicBezTo>
                      <a:pt x="557" y="0"/>
                      <a:pt x="557" y="0"/>
                      <a:pt x="557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0" y="121"/>
                      <a:pt x="3" y="126"/>
                      <a:pt x="10" y="130"/>
                    </a:cubicBezTo>
                    <a:cubicBezTo>
                      <a:pt x="511" y="420"/>
                      <a:pt x="511" y="420"/>
                      <a:pt x="511" y="420"/>
                    </a:cubicBezTo>
                    <a:cubicBezTo>
                      <a:pt x="519" y="424"/>
                      <a:pt x="529" y="426"/>
                      <a:pt x="540" y="425"/>
                    </a:cubicBezTo>
                    <a:lnTo>
                      <a:pt x="589" y="18"/>
                    </a:ln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4817" y="2625"/>
                <a:ext cx="47" cy="106"/>
              </a:xfrm>
              <a:custGeom>
                <a:avLst/>
                <a:gdLst>
                  <a:gd name="T0" fmla="*/ 19 w 19"/>
                  <a:gd name="T1" fmla="*/ 3 h 43"/>
                  <a:gd name="T2" fmla="*/ 0 w 19"/>
                  <a:gd name="T3" fmla="*/ 0 h 43"/>
                  <a:gd name="T4" fmla="*/ 0 w 19"/>
                  <a:gd name="T5" fmla="*/ 24 h 43"/>
                  <a:gd name="T6" fmla="*/ 1 w 19"/>
                  <a:gd name="T7" fmla="*/ 24 h 43"/>
                  <a:gd name="T8" fmla="*/ 10 w 19"/>
                  <a:gd name="T9" fmla="*/ 38 h 43"/>
                  <a:gd name="T10" fmla="*/ 19 w 19"/>
                  <a:gd name="T11" fmla="*/ 43 h 43"/>
                  <a:gd name="T12" fmla="*/ 19 w 19"/>
                  <a:gd name="T13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43">
                    <a:moveTo>
                      <a:pt x="19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9"/>
                      <a:pt x="3" y="34"/>
                      <a:pt x="10" y="38"/>
                    </a:cubicBezTo>
                    <a:cubicBezTo>
                      <a:pt x="19" y="43"/>
                      <a:pt x="19" y="43"/>
                      <a:pt x="19" y="43"/>
                    </a:cubicBez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>
                <a:off x="6090" y="3303"/>
                <a:ext cx="116" cy="148"/>
              </a:xfrm>
              <a:custGeom>
                <a:avLst/>
                <a:gdLst>
                  <a:gd name="T0" fmla="*/ 0 w 47"/>
                  <a:gd name="T1" fmla="*/ 55 h 60"/>
                  <a:gd name="T2" fmla="*/ 47 w 47"/>
                  <a:gd name="T3" fmla="*/ 52 h 60"/>
                  <a:gd name="T4" fmla="*/ 47 w 47"/>
                  <a:gd name="T5" fmla="*/ 0 h 60"/>
                  <a:gd name="T6" fmla="*/ 0 w 47"/>
                  <a:gd name="T7" fmla="*/ 0 h 60"/>
                  <a:gd name="T8" fmla="*/ 0 w 47"/>
                  <a:gd name="T9" fmla="*/ 5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60">
                    <a:moveTo>
                      <a:pt x="0" y="55"/>
                    </a:moveTo>
                    <a:cubicBezTo>
                      <a:pt x="14" y="60"/>
                      <a:pt x="33" y="59"/>
                      <a:pt x="47" y="5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74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6"/>
              <p:cNvSpPr>
                <a:spLocks/>
              </p:cNvSpPr>
              <p:nvPr/>
            </p:nvSpPr>
            <p:spPr bwMode="auto">
              <a:xfrm>
                <a:off x="4807" y="2070"/>
                <a:ext cx="2295" cy="1324"/>
              </a:xfrm>
              <a:custGeom>
                <a:avLst/>
                <a:gdLst>
                  <a:gd name="T0" fmla="*/ 515 w 930"/>
                  <a:gd name="T1" fmla="*/ 529 h 537"/>
                  <a:gd name="T2" fmla="*/ 14 w 930"/>
                  <a:gd name="T3" fmla="*/ 240 h 537"/>
                  <a:gd name="T4" fmla="*/ 18 w 930"/>
                  <a:gd name="T5" fmla="*/ 208 h 537"/>
                  <a:gd name="T6" fmla="*/ 359 w 930"/>
                  <a:gd name="T7" fmla="*/ 11 h 537"/>
                  <a:gd name="T8" fmla="*/ 414 w 930"/>
                  <a:gd name="T9" fmla="*/ 9 h 537"/>
                  <a:gd name="T10" fmla="*/ 916 w 930"/>
                  <a:gd name="T11" fmla="*/ 298 h 537"/>
                  <a:gd name="T12" fmla="*/ 912 w 930"/>
                  <a:gd name="T13" fmla="*/ 330 h 537"/>
                  <a:gd name="T14" fmla="*/ 570 w 930"/>
                  <a:gd name="T15" fmla="*/ 527 h 537"/>
                  <a:gd name="T16" fmla="*/ 515 w 930"/>
                  <a:gd name="T17" fmla="*/ 529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0" h="537">
                    <a:moveTo>
                      <a:pt x="515" y="529"/>
                    </a:moveTo>
                    <a:cubicBezTo>
                      <a:pt x="14" y="240"/>
                      <a:pt x="14" y="240"/>
                      <a:pt x="14" y="240"/>
                    </a:cubicBezTo>
                    <a:cubicBezTo>
                      <a:pt x="0" y="232"/>
                      <a:pt x="2" y="217"/>
                      <a:pt x="18" y="208"/>
                    </a:cubicBezTo>
                    <a:cubicBezTo>
                      <a:pt x="359" y="11"/>
                      <a:pt x="359" y="11"/>
                      <a:pt x="359" y="11"/>
                    </a:cubicBezTo>
                    <a:cubicBezTo>
                      <a:pt x="376" y="2"/>
                      <a:pt x="400" y="0"/>
                      <a:pt x="414" y="9"/>
                    </a:cubicBezTo>
                    <a:cubicBezTo>
                      <a:pt x="916" y="298"/>
                      <a:pt x="916" y="298"/>
                      <a:pt x="916" y="298"/>
                    </a:cubicBezTo>
                    <a:cubicBezTo>
                      <a:pt x="930" y="306"/>
                      <a:pt x="928" y="320"/>
                      <a:pt x="912" y="330"/>
                    </a:cubicBezTo>
                    <a:cubicBezTo>
                      <a:pt x="570" y="527"/>
                      <a:pt x="570" y="527"/>
                      <a:pt x="570" y="527"/>
                    </a:cubicBezTo>
                    <a:cubicBezTo>
                      <a:pt x="554" y="536"/>
                      <a:pt x="529" y="537"/>
                      <a:pt x="515" y="529"/>
                    </a:cubicBez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>
                <a:off x="4815" y="2617"/>
                <a:ext cx="2280" cy="777"/>
              </a:xfrm>
              <a:custGeom>
                <a:avLst/>
                <a:gdLst>
                  <a:gd name="T0" fmla="*/ 909 w 924"/>
                  <a:gd name="T1" fmla="*/ 99 h 315"/>
                  <a:gd name="T2" fmla="*/ 567 w 924"/>
                  <a:gd name="T3" fmla="*/ 296 h 315"/>
                  <a:gd name="T4" fmla="*/ 512 w 924"/>
                  <a:gd name="T5" fmla="*/ 299 h 315"/>
                  <a:gd name="T6" fmla="*/ 11 w 924"/>
                  <a:gd name="T7" fmla="*/ 9 h 315"/>
                  <a:gd name="T8" fmla="*/ 2 w 924"/>
                  <a:gd name="T9" fmla="*/ 0 h 315"/>
                  <a:gd name="T10" fmla="*/ 11 w 924"/>
                  <a:gd name="T11" fmla="*/ 18 h 315"/>
                  <a:gd name="T12" fmla="*/ 512 w 924"/>
                  <a:gd name="T13" fmla="*/ 307 h 315"/>
                  <a:gd name="T14" fmla="*/ 567 w 924"/>
                  <a:gd name="T15" fmla="*/ 305 h 315"/>
                  <a:gd name="T16" fmla="*/ 909 w 924"/>
                  <a:gd name="T17" fmla="*/ 108 h 315"/>
                  <a:gd name="T18" fmla="*/ 921 w 924"/>
                  <a:gd name="T19" fmla="*/ 86 h 315"/>
                  <a:gd name="T20" fmla="*/ 909 w 924"/>
                  <a:gd name="T21" fmla="*/ 99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4" h="315">
                    <a:moveTo>
                      <a:pt x="909" y="99"/>
                    </a:moveTo>
                    <a:cubicBezTo>
                      <a:pt x="567" y="296"/>
                      <a:pt x="567" y="296"/>
                      <a:pt x="567" y="296"/>
                    </a:cubicBezTo>
                    <a:cubicBezTo>
                      <a:pt x="551" y="306"/>
                      <a:pt x="526" y="307"/>
                      <a:pt x="512" y="29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6" y="7"/>
                      <a:pt x="3" y="3"/>
                      <a:pt x="2" y="0"/>
                    </a:cubicBezTo>
                    <a:cubicBezTo>
                      <a:pt x="0" y="6"/>
                      <a:pt x="3" y="13"/>
                      <a:pt x="11" y="18"/>
                    </a:cubicBezTo>
                    <a:cubicBezTo>
                      <a:pt x="512" y="307"/>
                      <a:pt x="512" y="307"/>
                      <a:pt x="512" y="307"/>
                    </a:cubicBezTo>
                    <a:cubicBezTo>
                      <a:pt x="526" y="315"/>
                      <a:pt x="551" y="314"/>
                      <a:pt x="567" y="305"/>
                    </a:cubicBezTo>
                    <a:cubicBezTo>
                      <a:pt x="909" y="108"/>
                      <a:pt x="909" y="108"/>
                      <a:pt x="909" y="108"/>
                    </a:cubicBezTo>
                    <a:cubicBezTo>
                      <a:pt x="920" y="102"/>
                      <a:pt x="924" y="93"/>
                      <a:pt x="921" y="86"/>
                    </a:cubicBezTo>
                    <a:cubicBezTo>
                      <a:pt x="920" y="90"/>
                      <a:pt x="915" y="95"/>
                      <a:pt x="909" y="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18"/>
              <p:cNvSpPr>
                <a:spLocks/>
              </p:cNvSpPr>
              <p:nvPr/>
            </p:nvSpPr>
            <p:spPr bwMode="auto">
              <a:xfrm>
                <a:off x="5308" y="2341"/>
                <a:ext cx="148" cy="87"/>
              </a:xfrm>
              <a:custGeom>
                <a:avLst/>
                <a:gdLst>
                  <a:gd name="T0" fmla="*/ 24 w 60"/>
                  <a:gd name="T1" fmla="*/ 34 h 35"/>
                  <a:gd name="T2" fmla="*/ 1 w 60"/>
                  <a:gd name="T3" fmla="*/ 21 h 35"/>
                  <a:gd name="T4" fmla="*/ 2 w 60"/>
                  <a:gd name="T5" fmla="*/ 17 h 35"/>
                  <a:gd name="T6" fmla="*/ 29 w 60"/>
                  <a:gd name="T7" fmla="*/ 1 h 35"/>
                  <a:gd name="T8" fmla="*/ 36 w 60"/>
                  <a:gd name="T9" fmla="*/ 1 h 35"/>
                  <a:gd name="T10" fmla="*/ 58 w 60"/>
                  <a:gd name="T11" fmla="*/ 14 h 35"/>
                  <a:gd name="T12" fmla="*/ 58 w 60"/>
                  <a:gd name="T13" fmla="*/ 18 h 35"/>
                  <a:gd name="T14" fmla="*/ 31 w 60"/>
                  <a:gd name="T15" fmla="*/ 34 h 35"/>
                  <a:gd name="T16" fmla="*/ 24 w 60"/>
                  <a:gd name="T17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5">
                    <a:moveTo>
                      <a:pt x="24" y="34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8"/>
                      <a:pt x="2" y="1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1" y="0"/>
                      <a:pt x="34" y="0"/>
                      <a:pt x="36" y="1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0" y="15"/>
                      <a:pt x="60" y="17"/>
                      <a:pt x="58" y="18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29" y="35"/>
                      <a:pt x="26" y="35"/>
                      <a:pt x="24" y="34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9"/>
              <p:cNvSpPr>
                <a:spLocks/>
              </p:cNvSpPr>
              <p:nvPr/>
            </p:nvSpPr>
            <p:spPr bwMode="auto">
              <a:xfrm>
                <a:off x="5395" y="2391"/>
                <a:ext cx="148" cy="86"/>
              </a:xfrm>
              <a:custGeom>
                <a:avLst/>
                <a:gdLst>
                  <a:gd name="T0" fmla="*/ 24 w 60"/>
                  <a:gd name="T1" fmla="*/ 34 h 35"/>
                  <a:gd name="T2" fmla="*/ 1 w 60"/>
                  <a:gd name="T3" fmla="*/ 21 h 35"/>
                  <a:gd name="T4" fmla="*/ 2 w 60"/>
                  <a:gd name="T5" fmla="*/ 17 h 35"/>
                  <a:gd name="T6" fmla="*/ 29 w 60"/>
                  <a:gd name="T7" fmla="*/ 2 h 35"/>
                  <a:gd name="T8" fmla="*/ 36 w 60"/>
                  <a:gd name="T9" fmla="*/ 1 h 35"/>
                  <a:gd name="T10" fmla="*/ 59 w 60"/>
                  <a:gd name="T11" fmla="*/ 14 h 35"/>
                  <a:gd name="T12" fmla="*/ 58 w 60"/>
                  <a:gd name="T13" fmla="*/ 19 h 35"/>
                  <a:gd name="T14" fmla="*/ 31 w 60"/>
                  <a:gd name="T15" fmla="*/ 34 h 35"/>
                  <a:gd name="T16" fmla="*/ 24 w 60"/>
                  <a:gd name="T17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5">
                    <a:moveTo>
                      <a:pt x="24" y="34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8"/>
                      <a:pt x="2" y="17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1" y="0"/>
                      <a:pt x="34" y="0"/>
                      <a:pt x="36" y="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0" y="15"/>
                      <a:pt x="60" y="17"/>
                      <a:pt x="58" y="1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29" y="35"/>
                      <a:pt x="26" y="35"/>
                      <a:pt x="24" y="34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5481" y="2440"/>
                <a:ext cx="148" cy="89"/>
              </a:xfrm>
              <a:custGeom>
                <a:avLst/>
                <a:gdLst>
                  <a:gd name="T0" fmla="*/ 24 w 60"/>
                  <a:gd name="T1" fmla="*/ 34 h 36"/>
                  <a:gd name="T2" fmla="*/ 1 w 60"/>
                  <a:gd name="T3" fmla="*/ 21 h 36"/>
                  <a:gd name="T4" fmla="*/ 2 w 60"/>
                  <a:gd name="T5" fmla="*/ 17 h 36"/>
                  <a:gd name="T6" fmla="*/ 29 w 60"/>
                  <a:gd name="T7" fmla="*/ 2 h 36"/>
                  <a:gd name="T8" fmla="*/ 36 w 60"/>
                  <a:gd name="T9" fmla="*/ 2 h 36"/>
                  <a:gd name="T10" fmla="*/ 59 w 60"/>
                  <a:gd name="T11" fmla="*/ 15 h 36"/>
                  <a:gd name="T12" fmla="*/ 58 w 60"/>
                  <a:gd name="T13" fmla="*/ 19 h 36"/>
                  <a:gd name="T14" fmla="*/ 31 w 60"/>
                  <a:gd name="T15" fmla="*/ 34 h 36"/>
                  <a:gd name="T16" fmla="*/ 24 w 60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6">
                    <a:moveTo>
                      <a:pt x="24" y="34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8"/>
                      <a:pt x="2" y="17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1" y="1"/>
                      <a:pt x="34" y="0"/>
                      <a:pt x="36" y="2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6"/>
                      <a:pt x="60" y="18"/>
                      <a:pt x="58" y="1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29" y="35"/>
                      <a:pt x="26" y="36"/>
                      <a:pt x="24" y="34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21"/>
              <p:cNvSpPr>
                <a:spLocks/>
              </p:cNvSpPr>
              <p:nvPr/>
            </p:nvSpPr>
            <p:spPr bwMode="auto">
              <a:xfrm>
                <a:off x="5599" y="2405"/>
                <a:ext cx="139" cy="82"/>
              </a:xfrm>
              <a:custGeom>
                <a:avLst/>
                <a:gdLst>
                  <a:gd name="T0" fmla="*/ 25 w 56"/>
                  <a:gd name="T1" fmla="*/ 32 h 33"/>
                  <a:gd name="T2" fmla="*/ 2 w 56"/>
                  <a:gd name="T3" fmla="*/ 19 h 33"/>
                  <a:gd name="T4" fmla="*/ 2 w 56"/>
                  <a:gd name="T5" fmla="*/ 15 h 33"/>
                  <a:gd name="T6" fmla="*/ 25 w 56"/>
                  <a:gd name="T7" fmla="*/ 2 h 33"/>
                  <a:gd name="T8" fmla="*/ 32 w 56"/>
                  <a:gd name="T9" fmla="*/ 1 h 33"/>
                  <a:gd name="T10" fmla="*/ 55 w 56"/>
                  <a:gd name="T11" fmla="*/ 14 h 33"/>
                  <a:gd name="T12" fmla="*/ 54 w 56"/>
                  <a:gd name="T13" fmla="*/ 19 h 33"/>
                  <a:gd name="T14" fmla="*/ 32 w 56"/>
                  <a:gd name="T15" fmla="*/ 31 h 33"/>
                  <a:gd name="T16" fmla="*/ 25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5" y="32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6" y="15"/>
                      <a:pt x="56" y="17"/>
                      <a:pt x="54" y="19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3"/>
                      <a:pt x="26" y="33"/>
                      <a:pt x="25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22"/>
              <p:cNvSpPr>
                <a:spLocks/>
              </p:cNvSpPr>
              <p:nvPr/>
            </p:nvSpPr>
            <p:spPr bwMode="auto">
              <a:xfrm>
                <a:off x="5686" y="2455"/>
                <a:ext cx="138" cy="81"/>
              </a:xfrm>
              <a:custGeom>
                <a:avLst/>
                <a:gdLst>
                  <a:gd name="T0" fmla="*/ 25 w 56"/>
                  <a:gd name="T1" fmla="*/ 32 h 33"/>
                  <a:gd name="T2" fmla="*/ 2 w 56"/>
                  <a:gd name="T3" fmla="*/ 19 h 33"/>
                  <a:gd name="T4" fmla="*/ 2 w 56"/>
                  <a:gd name="T5" fmla="*/ 15 h 33"/>
                  <a:gd name="T6" fmla="*/ 25 w 56"/>
                  <a:gd name="T7" fmla="*/ 2 h 33"/>
                  <a:gd name="T8" fmla="*/ 32 w 56"/>
                  <a:gd name="T9" fmla="*/ 2 h 33"/>
                  <a:gd name="T10" fmla="*/ 55 w 56"/>
                  <a:gd name="T11" fmla="*/ 15 h 33"/>
                  <a:gd name="T12" fmla="*/ 54 w 56"/>
                  <a:gd name="T13" fmla="*/ 19 h 33"/>
                  <a:gd name="T14" fmla="*/ 32 w 56"/>
                  <a:gd name="T15" fmla="*/ 32 h 33"/>
                  <a:gd name="T16" fmla="*/ 25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5" y="32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1"/>
                      <a:pt x="30" y="0"/>
                      <a:pt x="32" y="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6" y="16"/>
                      <a:pt x="56" y="18"/>
                      <a:pt x="54" y="19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0" y="33"/>
                      <a:pt x="26" y="33"/>
                      <a:pt x="25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23"/>
              <p:cNvSpPr>
                <a:spLocks/>
              </p:cNvSpPr>
              <p:nvPr/>
            </p:nvSpPr>
            <p:spPr bwMode="auto">
              <a:xfrm>
                <a:off x="5772" y="2507"/>
                <a:ext cx="138" cy="78"/>
              </a:xfrm>
              <a:custGeom>
                <a:avLst/>
                <a:gdLst>
                  <a:gd name="T0" fmla="*/ 25 w 56"/>
                  <a:gd name="T1" fmla="*/ 31 h 32"/>
                  <a:gd name="T2" fmla="*/ 2 w 56"/>
                  <a:gd name="T3" fmla="*/ 18 h 32"/>
                  <a:gd name="T4" fmla="*/ 2 w 56"/>
                  <a:gd name="T5" fmla="*/ 14 h 32"/>
                  <a:gd name="T6" fmla="*/ 25 w 56"/>
                  <a:gd name="T7" fmla="*/ 1 h 32"/>
                  <a:gd name="T8" fmla="*/ 32 w 56"/>
                  <a:gd name="T9" fmla="*/ 1 h 32"/>
                  <a:gd name="T10" fmla="*/ 55 w 56"/>
                  <a:gd name="T11" fmla="*/ 14 h 32"/>
                  <a:gd name="T12" fmla="*/ 54 w 56"/>
                  <a:gd name="T13" fmla="*/ 18 h 32"/>
                  <a:gd name="T14" fmla="*/ 32 w 56"/>
                  <a:gd name="T15" fmla="*/ 31 h 32"/>
                  <a:gd name="T16" fmla="*/ 25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5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2"/>
                      <a:pt x="26" y="32"/>
                      <a:pt x="25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24"/>
              <p:cNvSpPr>
                <a:spLocks/>
              </p:cNvSpPr>
              <p:nvPr/>
            </p:nvSpPr>
            <p:spPr bwMode="auto">
              <a:xfrm>
                <a:off x="5858" y="2556"/>
                <a:ext cx="139" cy="79"/>
              </a:xfrm>
              <a:custGeom>
                <a:avLst/>
                <a:gdLst>
                  <a:gd name="T0" fmla="*/ 25 w 56"/>
                  <a:gd name="T1" fmla="*/ 31 h 32"/>
                  <a:gd name="T2" fmla="*/ 2 w 56"/>
                  <a:gd name="T3" fmla="*/ 18 h 32"/>
                  <a:gd name="T4" fmla="*/ 2 w 56"/>
                  <a:gd name="T5" fmla="*/ 14 h 32"/>
                  <a:gd name="T6" fmla="*/ 25 w 56"/>
                  <a:gd name="T7" fmla="*/ 1 h 32"/>
                  <a:gd name="T8" fmla="*/ 32 w 56"/>
                  <a:gd name="T9" fmla="*/ 1 h 32"/>
                  <a:gd name="T10" fmla="*/ 55 w 56"/>
                  <a:gd name="T11" fmla="*/ 14 h 32"/>
                  <a:gd name="T12" fmla="*/ 54 w 56"/>
                  <a:gd name="T13" fmla="*/ 18 h 32"/>
                  <a:gd name="T14" fmla="*/ 32 w 56"/>
                  <a:gd name="T15" fmla="*/ 31 h 32"/>
                  <a:gd name="T16" fmla="*/ 25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5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2"/>
                      <a:pt x="26" y="32"/>
                      <a:pt x="25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25"/>
              <p:cNvSpPr>
                <a:spLocks/>
              </p:cNvSpPr>
              <p:nvPr/>
            </p:nvSpPr>
            <p:spPr bwMode="auto">
              <a:xfrm>
                <a:off x="5945" y="2605"/>
                <a:ext cx="138" cy="82"/>
              </a:xfrm>
              <a:custGeom>
                <a:avLst/>
                <a:gdLst>
                  <a:gd name="T0" fmla="*/ 25 w 56"/>
                  <a:gd name="T1" fmla="*/ 32 h 33"/>
                  <a:gd name="T2" fmla="*/ 2 w 56"/>
                  <a:gd name="T3" fmla="*/ 19 h 33"/>
                  <a:gd name="T4" fmla="*/ 2 w 56"/>
                  <a:gd name="T5" fmla="*/ 14 h 33"/>
                  <a:gd name="T6" fmla="*/ 25 w 56"/>
                  <a:gd name="T7" fmla="*/ 1 h 33"/>
                  <a:gd name="T8" fmla="*/ 32 w 56"/>
                  <a:gd name="T9" fmla="*/ 1 h 33"/>
                  <a:gd name="T10" fmla="*/ 55 w 56"/>
                  <a:gd name="T11" fmla="*/ 14 h 33"/>
                  <a:gd name="T12" fmla="*/ 54 w 56"/>
                  <a:gd name="T13" fmla="*/ 18 h 33"/>
                  <a:gd name="T14" fmla="*/ 32 w 56"/>
                  <a:gd name="T15" fmla="*/ 31 h 33"/>
                  <a:gd name="T16" fmla="*/ 25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5" y="32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7"/>
                      <a:pt x="0" y="16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3"/>
                      <a:pt x="26" y="33"/>
                      <a:pt x="25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26"/>
              <p:cNvSpPr>
                <a:spLocks/>
              </p:cNvSpPr>
              <p:nvPr/>
            </p:nvSpPr>
            <p:spPr bwMode="auto">
              <a:xfrm>
                <a:off x="6031" y="2654"/>
                <a:ext cx="141" cy="82"/>
              </a:xfrm>
              <a:custGeom>
                <a:avLst/>
                <a:gdLst>
                  <a:gd name="T0" fmla="*/ 25 w 57"/>
                  <a:gd name="T1" fmla="*/ 32 h 33"/>
                  <a:gd name="T2" fmla="*/ 2 w 57"/>
                  <a:gd name="T3" fmla="*/ 19 h 33"/>
                  <a:gd name="T4" fmla="*/ 2 w 57"/>
                  <a:gd name="T5" fmla="*/ 15 h 33"/>
                  <a:gd name="T6" fmla="*/ 25 w 57"/>
                  <a:gd name="T7" fmla="*/ 2 h 33"/>
                  <a:gd name="T8" fmla="*/ 32 w 57"/>
                  <a:gd name="T9" fmla="*/ 1 h 33"/>
                  <a:gd name="T10" fmla="*/ 55 w 57"/>
                  <a:gd name="T11" fmla="*/ 14 h 33"/>
                  <a:gd name="T12" fmla="*/ 54 w 57"/>
                  <a:gd name="T13" fmla="*/ 19 h 33"/>
                  <a:gd name="T14" fmla="*/ 32 w 57"/>
                  <a:gd name="T15" fmla="*/ 32 h 33"/>
                  <a:gd name="T16" fmla="*/ 25 w 57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3">
                    <a:moveTo>
                      <a:pt x="25" y="32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7" y="16"/>
                      <a:pt x="56" y="17"/>
                      <a:pt x="54" y="19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0" y="33"/>
                      <a:pt x="26" y="33"/>
                      <a:pt x="25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27"/>
              <p:cNvSpPr>
                <a:spLocks/>
              </p:cNvSpPr>
              <p:nvPr/>
            </p:nvSpPr>
            <p:spPr bwMode="auto">
              <a:xfrm>
                <a:off x="6118" y="2706"/>
                <a:ext cx="140" cy="79"/>
              </a:xfrm>
              <a:custGeom>
                <a:avLst/>
                <a:gdLst>
                  <a:gd name="T0" fmla="*/ 25 w 57"/>
                  <a:gd name="T1" fmla="*/ 31 h 32"/>
                  <a:gd name="T2" fmla="*/ 2 w 57"/>
                  <a:gd name="T3" fmla="*/ 18 h 32"/>
                  <a:gd name="T4" fmla="*/ 2 w 57"/>
                  <a:gd name="T5" fmla="*/ 14 h 32"/>
                  <a:gd name="T6" fmla="*/ 25 w 57"/>
                  <a:gd name="T7" fmla="*/ 1 h 32"/>
                  <a:gd name="T8" fmla="*/ 32 w 57"/>
                  <a:gd name="T9" fmla="*/ 1 h 32"/>
                  <a:gd name="T10" fmla="*/ 55 w 57"/>
                  <a:gd name="T11" fmla="*/ 14 h 32"/>
                  <a:gd name="T12" fmla="*/ 54 w 57"/>
                  <a:gd name="T13" fmla="*/ 18 h 32"/>
                  <a:gd name="T14" fmla="*/ 32 w 57"/>
                  <a:gd name="T15" fmla="*/ 31 h 32"/>
                  <a:gd name="T16" fmla="*/ 25 w 57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2">
                    <a:moveTo>
                      <a:pt x="25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7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2"/>
                      <a:pt x="26" y="32"/>
                      <a:pt x="25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28"/>
              <p:cNvSpPr>
                <a:spLocks/>
              </p:cNvSpPr>
              <p:nvPr/>
            </p:nvSpPr>
            <p:spPr bwMode="auto">
              <a:xfrm>
                <a:off x="6204" y="2756"/>
                <a:ext cx="141" cy="78"/>
              </a:xfrm>
              <a:custGeom>
                <a:avLst/>
                <a:gdLst>
                  <a:gd name="T0" fmla="*/ 25 w 57"/>
                  <a:gd name="T1" fmla="*/ 31 h 32"/>
                  <a:gd name="T2" fmla="*/ 2 w 57"/>
                  <a:gd name="T3" fmla="*/ 18 h 32"/>
                  <a:gd name="T4" fmla="*/ 2 w 57"/>
                  <a:gd name="T5" fmla="*/ 14 h 32"/>
                  <a:gd name="T6" fmla="*/ 25 w 57"/>
                  <a:gd name="T7" fmla="*/ 1 h 32"/>
                  <a:gd name="T8" fmla="*/ 32 w 57"/>
                  <a:gd name="T9" fmla="*/ 1 h 32"/>
                  <a:gd name="T10" fmla="*/ 55 w 57"/>
                  <a:gd name="T11" fmla="*/ 14 h 32"/>
                  <a:gd name="T12" fmla="*/ 54 w 57"/>
                  <a:gd name="T13" fmla="*/ 18 h 32"/>
                  <a:gd name="T14" fmla="*/ 32 w 57"/>
                  <a:gd name="T15" fmla="*/ 31 h 32"/>
                  <a:gd name="T16" fmla="*/ 25 w 57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2">
                    <a:moveTo>
                      <a:pt x="25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7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2"/>
                      <a:pt x="26" y="32"/>
                      <a:pt x="25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29"/>
              <p:cNvSpPr>
                <a:spLocks/>
              </p:cNvSpPr>
              <p:nvPr/>
            </p:nvSpPr>
            <p:spPr bwMode="auto">
              <a:xfrm>
                <a:off x="6290" y="2805"/>
                <a:ext cx="141" cy="81"/>
              </a:xfrm>
              <a:custGeom>
                <a:avLst/>
                <a:gdLst>
                  <a:gd name="T0" fmla="*/ 25 w 57"/>
                  <a:gd name="T1" fmla="*/ 31 h 33"/>
                  <a:gd name="T2" fmla="*/ 2 w 57"/>
                  <a:gd name="T3" fmla="*/ 18 h 33"/>
                  <a:gd name="T4" fmla="*/ 2 w 57"/>
                  <a:gd name="T5" fmla="*/ 14 h 33"/>
                  <a:gd name="T6" fmla="*/ 25 w 57"/>
                  <a:gd name="T7" fmla="*/ 1 h 33"/>
                  <a:gd name="T8" fmla="*/ 32 w 57"/>
                  <a:gd name="T9" fmla="*/ 1 h 33"/>
                  <a:gd name="T10" fmla="*/ 55 w 57"/>
                  <a:gd name="T11" fmla="*/ 14 h 33"/>
                  <a:gd name="T12" fmla="*/ 54 w 57"/>
                  <a:gd name="T13" fmla="*/ 18 h 33"/>
                  <a:gd name="T14" fmla="*/ 32 w 57"/>
                  <a:gd name="T15" fmla="*/ 31 h 33"/>
                  <a:gd name="T16" fmla="*/ 25 w 57"/>
                  <a:gd name="T17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3">
                    <a:moveTo>
                      <a:pt x="25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6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7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2"/>
                      <a:pt x="26" y="33"/>
                      <a:pt x="25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30"/>
              <p:cNvSpPr>
                <a:spLocks/>
              </p:cNvSpPr>
              <p:nvPr/>
            </p:nvSpPr>
            <p:spPr bwMode="auto">
              <a:xfrm>
                <a:off x="6377" y="2854"/>
                <a:ext cx="140" cy="82"/>
              </a:xfrm>
              <a:custGeom>
                <a:avLst/>
                <a:gdLst>
                  <a:gd name="T0" fmla="*/ 25 w 57"/>
                  <a:gd name="T1" fmla="*/ 32 h 33"/>
                  <a:gd name="T2" fmla="*/ 2 w 57"/>
                  <a:gd name="T3" fmla="*/ 19 h 33"/>
                  <a:gd name="T4" fmla="*/ 2 w 57"/>
                  <a:gd name="T5" fmla="*/ 15 h 33"/>
                  <a:gd name="T6" fmla="*/ 25 w 57"/>
                  <a:gd name="T7" fmla="*/ 2 h 33"/>
                  <a:gd name="T8" fmla="*/ 32 w 57"/>
                  <a:gd name="T9" fmla="*/ 1 h 33"/>
                  <a:gd name="T10" fmla="*/ 55 w 57"/>
                  <a:gd name="T11" fmla="*/ 14 h 33"/>
                  <a:gd name="T12" fmla="*/ 54 w 57"/>
                  <a:gd name="T13" fmla="*/ 18 h 33"/>
                  <a:gd name="T14" fmla="*/ 32 w 57"/>
                  <a:gd name="T15" fmla="*/ 31 h 33"/>
                  <a:gd name="T16" fmla="*/ 25 w 57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3">
                    <a:moveTo>
                      <a:pt x="25" y="32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7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3"/>
                      <a:pt x="26" y="33"/>
                      <a:pt x="25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31"/>
              <p:cNvSpPr>
                <a:spLocks/>
              </p:cNvSpPr>
              <p:nvPr/>
            </p:nvSpPr>
            <p:spPr bwMode="auto">
              <a:xfrm>
                <a:off x="5728" y="2383"/>
                <a:ext cx="138" cy="79"/>
              </a:xfrm>
              <a:custGeom>
                <a:avLst/>
                <a:gdLst>
                  <a:gd name="T0" fmla="*/ 24 w 56"/>
                  <a:gd name="T1" fmla="*/ 31 h 32"/>
                  <a:gd name="T2" fmla="*/ 1 w 56"/>
                  <a:gd name="T3" fmla="*/ 18 h 32"/>
                  <a:gd name="T4" fmla="*/ 2 w 56"/>
                  <a:gd name="T5" fmla="*/ 14 h 32"/>
                  <a:gd name="T6" fmla="*/ 24 w 56"/>
                  <a:gd name="T7" fmla="*/ 1 h 32"/>
                  <a:gd name="T8" fmla="*/ 32 w 56"/>
                  <a:gd name="T9" fmla="*/ 1 h 32"/>
                  <a:gd name="T10" fmla="*/ 54 w 56"/>
                  <a:gd name="T11" fmla="*/ 14 h 32"/>
                  <a:gd name="T12" fmla="*/ 54 w 56"/>
                  <a:gd name="T13" fmla="*/ 18 h 32"/>
                  <a:gd name="T14" fmla="*/ 31 w 56"/>
                  <a:gd name="T15" fmla="*/ 31 h 32"/>
                  <a:gd name="T16" fmla="*/ 24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4" y="31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2"/>
                      <a:pt x="26" y="32"/>
                      <a:pt x="24" y="31"/>
                    </a:cubicBez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32"/>
              <p:cNvSpPr>
                <a:spLocks/>
              </p:cNvSpPr>
              <p:nvPr/>
            </p:nvSpPr>
            <p:spPr bwMode="auto">
              <a:xfrm>
                <a:off x="5639" y="2331"/>
                <a:ext cx="141" cy="82"/>
              </a:xfrm>
              <a:custGeom>
                <a:avLst/>
                <a:gdLst>
                  <a:gd name="T0" fmla="*/ 25 w 57"/>
                  <a:gd name="T1" fmla="*/ 32 h 33"/>
                  <a:gd name="T2" fmla="*/ 2 w 57"/>
                  <a:gd name="T3" fmla="*/ 19 h 33"/>
                  <a:gd name="T4" fmla="*/ 2 w 57"/>
                  <a:gd name="T5" fmla="*/ 15 h 33"/>
                  <a:gd name="T6" fmla="*/ 25 w 57"/>
                  <a:gd name="T7" fmla="*/ 2 h 33"/>
                  <a:gd name="T8" fmla="*/ 32 w 57"/>
                  <a:gd name="T9" fmla="*/ 1 h 33"/>
                  <a:gd name="T10" fmla="*/ 55 w 57"/>
                  <a:gd name="T11" fmla="*/ 14 h 33"/>
                  <a:gd name="T12" fmla="*/ 54 w 57"/>
                  <a:gd name="T13" fmla="*/ 18 h 33"/>
                  <a:gd name="T14" fmla="*/ 32 w 57"/>
                  <a:gd name="T15" fmla="*/ 31 h 33"/>
                  <a:gd name="T16" fmla="*/ 25 w 57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3">
                    <a:moveTo>
                      <a:pt x="25" y="32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7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3"/>
                      <a:pt x="26" y="33"/>
                      <a:pt x="25" y="32"/>
                    </a:cubicBez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33"/>
              <p:cNvSpPr>
                <a:spLocks/>
              </p:cNvSpPr>
              <p:nvPr/>
            </p:nvSpPr>
            <p:spPr bwMode="auto">
              <a:xfrm>
                <a:off x="5486" y="2245"/>
                <a:ext cx="205" cy="116"/>
              </a:xfrm>
              <a:custGeom>
                <a:avLst/>
                <a:gdLst>
                  <a:gd name="T0" fmla="*/ 51 w 83"/>
                  <a:gd name="T1" fmla="*/ 46 h 47"/>
                  <a:gd name="T2" fmla="*/ 2 w 83"/>
                  <a:gd name="T3" fmla="*/ 18 h 47"/>
                  <a:gd name="T4" fmla="*/ 3 w 83"/>
                  <a:gd name="T5" fmla="*/ 14 h 47"/>
                  <a:gd name="T6" fmla="*/ 25 w 83"/>
                  <a:gd name="T7" fmla="*/ 1 h 47"/>
                  <a:gd name="T8" fmla="*/ 32 w 83"/>
                  <a:gd name="T9" fmla="*/ 1 h 47"/>
                  <a:gd name="T10" fmla="*/ 81 w 83"/>
                  <a:gd name="T11" fmla="*/ 29 h 47"/>
                  <a:gd name="T12" fmla="*/ 81 w 83"/>
                  <a:gd name="T13" fmla="*/ 33 h 47"/>
                  <a:gd name="T14" fmla="*/ 58 w 83"/>
                  <a:gd name="T15" fmla="*/ 46 h 47"/>
                  <a:gd name="T16" fmla="*/ 51 w 83"/>
                  <a:gd name="T17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47">
                    <a:moveTo>
                      <a:pt x="51" y="46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1" y="15"/>
                      <a:pt x="3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3" y="30"/>
                      <a:pt x="83" y="32"/>
                      <a:pt x="81" y="33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6" y="47"/>
                      <a:pt x="53" y="47"/>
                      <a:pt x="51" y="46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34"/>
              <p:cNvSpPr>
                <a:spLocks/>
              </p:cNvSpPr>
              <p:nvPr/>
            </p:nvSpPr>
            <p:spPr bwMode="auto">
              <a:xfrm>
                <a:off x="5570" y="2196"/>
                <a:ext cx="182" cy="103"/>
              </a:xfrm>
              <a:custGeom>
                <a:avLst/>
                <a:gdLst>
                  <a:gd name="T0" fmla="*/ 42 w 74"/>
                  <a:gd name="T1" fmla="*/ 41 h 42"/>
                  <a:gd name="T2" fmla="*/ 2 w 74"/>
                  <a:gd name="T3" fmla="*/ 18 h 42"/>
                  <a:gd name="T4" fmla="*/ 3 w 74"/>
                  <a:gd name="T5" fmla="*/ 14 h 42"/>
                  <a:gd name="T6" fmla="*/ 25 w 74"/>
                  <a:gd name="T7" fmla="*/ 1 h 42"/>
                  <a:gd name="T8" fmla="*/ 32 w 74"/>
                  <a:gd name="T9" fmla="*/ 1 h 42"/>
                  <a:gd name="T10" fmla="*/ 72 w 74"/>
                  <a:gd name="T11" fmla="*/ 24 h 42"/>
                  <a:gd name="T12" fmla="*/ 71 w 74"/>
                  <a:gd name="T13" fmla="*/ 28 h 42"/>
                  <a:gd name="T14" fmla="*/ 49 w 74"/>
                  <a:gd name="T15" fmla="*/ 41 h 42"/>
                  <a:gd name="T16" fmla="*/ 42 w 74"/>
                  <a:gd name="T1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2">
                    <a:moveTo>
                      <a:pt x="42" y="4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1" y="15"/>
                      <a:pt x="3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1" y="0"/>
                      <a:pt x="32" y="1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4" y="25"/>
                      <a:pt x="74" y="27"/>
                      <a:pt x="71" y="28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7" y="42"/>
                      <a:pt x="44" y="42"/>
                      <a:pt x="42" y="4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35"/>
              <p:cNvSpPr>
                <a:spLocks/>
              </p:cNvSpPr>
              <p:nvPr/>
            </p:nvSpPr>
            <p:spPr bwMode="auto">
              <a:xfrm>
                <a:off x="5814" y="2433"/>
                <a:ext cx="138" cy="78"/>
              </a:xfrm>
              <a:custGeom>
                <a:avLst/>
                <a:gdLst>
                  <a:gd name="T0" fmla="*/ 24 w 56"/>
                  <a:gd name="T1" fmla="*/ 31 h 32"/>
                  <a:gd name="T2" fmla="*/ 1 w 56"/>
                  <a:gd name="T3" fmla="*/ 18 h 32"/>
                  <a:gd name="T4" fmla="*/ 2 w 56"/>
                  <a:gd name="T5" fmla="*/ 14 h 32"/>
                  <a:gd name="T6" fmla="*/ 24 w 56"/>
                  <a:gd name="T7" fmla="*/ 1 h 32"/>
                  <a:gd name="T8" fmla="*/ 32 w 56"/>
                  <a:gd name="T9" fmla="*/ 1 h 32"/>
                  <a:gd name="T10" fmla="*/ 54 w 56"/>
                  <a:gd name="T11" fmla="*/ 14 h 32"/>
                  <a:gd name="T12" fmla="*/ 54 w 56"/>
                  <a:gd name="T13" fmla="*/ 18 h 32"/>
                  <a:gd name="T14" fmla="*/ 31 w 56"/>
                  <a:gd name="T15" fmla="*/ 31 h 32"/>
                  <a:gd name="T16" fmla="*/ 24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4" y="31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2"/>
                      <a:pt x="26" y="32"/>
                      <a:pt x="24" y="31"/>
                    </a:cubicBez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36"/>
              <p:cNvSpPr>
                <a:spLocks/>
              </p:cNvSpPr>
              <p:nvPr/>
            </p:nvSpPr>
            <p:spPr bwMode="auto">
              <a:xfrm>
                <a:off x="5900" y="2482"/>
                <a:ext cx="139" cy="81"/>
              </a:xfrm>
              <a:custGeom>
                <a:avLst/>
                <a:gdLst>
                  <a:gd name="T0" fmla="*/ 24 w 56"/>
                  <a:gd name="T1" fmla="*/ 32 h 33"/>
                  <a:gd name="T2" fmla="*/ 1 w 56"/>
                  <a:gd name="T3" fmla="*/ 19 h 33"/>
                  <a:gd name="T4" fmla="*/ 2 w 56"/>
                  <a:gd name="T5" fmla="*/ 14 h 33"/>
                  <a:gd name="T6" fmla="*/ 24 w 56"/>
                  <a:gd name="T7" fmla="*/ 1 h 33"/>
                  <a:gd name="T8" fmla="*/ 32 w 56"/>
                  <a:gd name="T9" fmla="*/ 1 h 33"/>
                  <a:gd name="T10" fmla="*/ 54 w 56"/>
                  <a:gd name="T11" fmla="*/ 14 h 33"/>
                  <a:gd name="T12" fmla="*/ 54 w 56"/>
                  <a:gd name="T13" fmla="*/ 18 h 33"/>
                  <a:gd name="T14" fmla="*/ 31 w 56"/>
                  <a:gd name="T15" fmla="*/ 31 h 33"/>
                  <a:gd name="T16" fmla="*/ 24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4" y="32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7"/>
                      <a:pt x="0" y="16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26" y="33"/>
                      <a:pt x="24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37"/>
              <p:cNvSpPr>
                <a:spLocks/>
              </p:cNvSpPr>
              <p:nvPr/>
            </p:nvSpPr>
            <p:spPr bwMode="auto">
              <a:xfrm>
                <a:off x="5987" y="2531"/>
                <a:ext cx="138" cy="82"/>
              </a:xfrm>
              <a:custGeom>
                <a:avLst/>
                <a:gdLst>
                  <a:gd name="T0" fmla="*/ 24 w 56"/>
                  <a:gd name="T1" fmla="*/ 32 h 33"/>
                  <a:gd name="T2" fmla="*/ 2 w 56"/>
                  <a:gd name="T3" fmla="*/ 19 h 33"/>
                  <a:gd name="T4" fmla="*/ 2 w 56"/>
                  <a:gd name="T5" fmla="*/ 15 h 33"/>
                  <a:gd name="T6" fmla="*/ 24 w 56"/>
                  <a:gd name="T7" fmla="*/ 2 h 33"/>
                  <a:gd name="T8" fmla="*/ 32 w 56"/>
                  <a:gd name="T9" fmla="*/ 1 h 33"/>
                  <a:gd name="T10" fmla="*/ 54 w 56"/>
                  <a:gd name="T11" fmla="*/ 14 h 33"/>
                  <a:gd name="T12" fmla="*/ 54 w 56"/>
                  <a:gd name="T13" fmla="*/ 19 h 33"/>
                  <a:gd name="T14" fmla="*/ 31 w 56"/>
                  <a:gd name="T15" fmla="*/ 32 h 33"/>
                  <a:gd name="T16" fmla="*/ 24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4" y="32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6"/>
                      <a:pt x="56" y="17"/>
                      <a:pt x="54" y="19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29" y="33"/>
                      <a:pt x="26" y="33"/>
                      <a:pt x="24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38"/>
              <p:cNvSpPr>
                <a:spLocks/>
              </p:cNvSpPr>
              <p:nvPr/>
            </p:nvSpPr>
            <p:spPr bwMode="auto">
              <a:xfrm>
                <a:off x="6073" y="2583"/>
                <a:ext cx="138" cy="79"/>
              </a:xfrm>
              <a:custGeom>
                <a:avLst/>
                <a:gdLst>
                  <a:gd name="T0" fmla="*/ 24 w 56"/>
                  <a:gd name="T1" fmla="*/ 31 h 32"/>
                  <a:gd name="T2" fmla="*/ 2 w 56"/>
                  <a:gd name="T3" fmla="*/ 18 h 32"/>
                  <a:gd name="T4" fmla="*/ 2 w 56"/>
                  <a:gd name="T5" fmla="*/ 14 h 32"/>
                  <a:gd name="T6" fmla="*/ 24 w 56"/>
                  <a:gd name="T7" fmla="*/ 1 h 32"/>
                  <a:gd name="T8" fmla="*/ 32 w 56"/>
                  <a:gd name="T9" fmla="*/ 1 h 32"/>
                  <a:gd name="T10" fmla="*/ 54 w 56"/>
                  <a:gd name="T11" fmla="*/ 14 h 32"/>
                  <a:gd name="T12" fmla="*/ 54 w 56"/>
                  <a:gd name="T13" fmla="*/ 18 h 32"/>
                  <a:gd name="T14" fmla="*/ 31 w 56"/>
                  <a:gd name="T15" fmla="*/ 31 h 32"/>
                  <a:gd name="T16" fmla="*/ 24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4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2"/>
                      <a:pt x="26" y="32"/>
                      <a:pt x="24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39"/>
              <p:cNvSpPr>
                <a:spLocks/>
              </p:cNvSpPr>
              <p:nvPr/>
            </p:nvSpPr>
            <p:spPr bwMode="auto">
              <a:xfrm>
                <a:off x="6159" y="2632"/>
                <a:ext cx="139" cy="79"/>
              </a:xfrm>
              <a:custGeom>
                <a:avLst/>
                <a:gdLst>
                  <a:gd name="T0" fmla="*/ 24 w 56"/>
                  <a:gd name="T1" fmla="*/ 31 h 32"/>
                  <a:gd name="T2" fmla="*/ 2 w 56"/>
                  <a:gd name="T3" fmla="*/ 18 h 32"/>
                  <a:gd name="T4" fmla="*/ 2 w 56"/>
                  <a:gd name="T5" fmla="*/ 14 h 32"/>
                  <a:gd name="T6" fmla="*/ 24 w 56"/>
                  <a:gd name="T7" fmla="*/ 1 h 32"/>
                  <a:gd name="T8" fmla="*/ 32 w 56"/>
                  <a:gd name="T9" fmla="*/ 1 h 32"/>
                  <a:gd name="T10" fmla="*/ 54 w 56"/>
                  <a:gd name="T11" fmla="*/ 14 h 32"/>
                  <a:gd name="T12" fmla="*/ 54 w 56"/>
                  <a:gd name="T13" fmla="*/ 18 h 32"/>
                  <a:gd name="T14" fmla="*/ 31 w 56"/>
                  <a:gd name="T15" fmla="*/ 31 h 32"/>
                  <a:gd name="T16" fmla="*/ 24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4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2"/>
                      <a:pt x="26" y="32"/>
                      <a:pt x="24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40"/>
              <p:cNvSpPr>
                <a:spLocks/>
              </p:cNvSpPr>
              <p:nvPr/>
            </p:nvSpPr>
            <p:spPr bwMode="auto">
              <a:xfrm>
                <a:off x="6246" y="2682"/>
                <a:ext cx="138" cy="81"/>
              </a:xfrm>
              <a:custGeom>
                <a:avLst/>
                <a:gdLst>
                  <a:gd name="T0" fmla="*/ 24 w 56"/>
                  <a:gd name="T1" fmla="*/ 31 h 33"/>
                  <a:gd name="T2" fmla="*/ 2 w 56"/>
                  <a:gd name="T3" fmla="*/ 18 h 33"/>
                  <a:gd name="T4" fmla="*/ 2 w 56"/>
                  <a:gd name="T5" fmla="*/ 14 h 33"/>
                  <a:gd name="T6" fmla="*/ 25 w 56"/>
                  <a:gd name="T7" fmla="*/ 1 h 33"/>
                  <a:gd name="T8" fmla="*/ 32 w 56"/>
                  <a:gd name="T9" fmla="*/ 1 h 33"/>
                  <a:gd name="T10" fmla="*/ 54 w 56"/>
                  <a:gd name="T11" fmla="*/ 14 h 33"/>
                  <a:gd name="T12" fmla="*/ 54 w 56"/>
                  <a:gd name="T13" fmla="*/ 18 h 33"/>
                  <a:gd name="T14" fmla="*/ 31 w 56"/>
                  <a:gd name="T15" fmla="*/ 31 h 33"/>
                  <a:gd name="T16" fmla="*/ 24 w 56"/>
                  <a:gd name="T17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4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6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2"/>
                      <a:pt x="26" y="33"/>
                      <a:pt x="24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41"/>
              <p:cNvSpPr>
                <a:spLocks/>
              </p:cNvSpPr>
              <p:nvPr/>
            </p:nvSpPr>
            <p:spPr bwMode="auto">
              <a:xfrm>
                <a:off x="6332" y="2731"/>
                <a:ext cx="138" cy="81"/>
              </a:xfrm>
              <a:custGeom>
                <a:avLst/>
                <a:gdLst>
                  <a:gd name="T0" fmla="*/ 24 w 56"/>
                  <a:gd name="T1" fmla="*/ 32 h 33"/>
                  <a:gd name="T2" fmla="*/ 2 w 56"/>
                  <a:gd name="T3" fmla="*/ 19 h 33"/>
                  <a:gd name="T4" fmla="*/ 2 w 56"/>
                  <a:gd name="T5" fmla="*/ 15 h 33"/>
                  <a:gd name="T6" fmla="*/ 25 w 56"/>
                  <a:gd name="T7" fmla="*/ 2 h 33"/>
                  <a:gd name="T8" fmla="*/ 32 w 56"/>
                  <a:gd name="T9" fmla="*/ 1 h 33"/>
                  <a:gd name="T10" fmla="*/ 54 w 56"/>
                  <a:gd name="T11" fmla="*/ 14 h 33"/>
                  <a:gd name="T12" fmla="*/ 54 w 56"/>
                  <a:gd name="T13" fmla="*/ 18 h 33"/>
                  <a:gd name="T14" fmla="*/ 31 w 56"/>
                  <a:gd name="T15" fmla="*/ 31 h 33"/>
                  <a:gd name="T16" fmla="*/ 24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4" y="32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26" y="33"/>
                      <a:pt x="24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42"/>
              <p:cNvSpPr>
                <a:spLocks/>
              </p:cNvSpPr>
              <p:nvPr/>
            </p:nvSpPr>
            <p:spPr bwMode="auto">
              <a:xfrm>
                <a:off x="6419" y="2780"/>
                <a:ext cx="138" cy="82"/>
              </a:xfrm>
              <a:custGeom>
                <a:avLst/>
                <a:gdLst>
                  <a:gd name="T0" fmla="*/ 24 w 56"/>
                  <a:gd name="T1" fmla="*/ 32 h 33"/>
                  <a:gd name="T2" fmla="*/ 2 w 56"/>
                  <a:gd name="T3" fmla="*/ 19 h 33"/>
                  <a:gd name="T4" fmla="*/ 2 w 56"/>
                  <a:gd name="T5" fmla="*/ 15 h 33"/>
                  <a:gd name="T6" fmla="*/ 25 w 56"/>
                  <a:gd name="T7" fmla="*/ 2 h 33"/>
                  <a:gd name="T8" fmla="*/ 32 w 56"/>
                  <a:gd name="T9" fmla="*/ 1 h 33"/>
                  <a:gd name="T10" fmla="*/ 54 w 56"/>
                  <a:gd name="T11" fmla="*/ 15 h 33"/>
                  <a:gd name="T12" fmla="*/ 54 w 56"/>
                  <a:gd name="T13" fmla="*/ 19 h 33"/>
                  <a:gd name="T14" fmla="*/ 31 w 56"/>
                  <a:gd name="T15" fmla="*/ 32 h 33"/>
                  <a:gd name="T16" fmla="*/ 24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4" y="32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1"/>
                      <a:pt x="30" y="0"/>
                      <a:pt x="32" y="1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6" y="16"/>
                      <a:pt x="56" y="17"/>
                      <a:pt x="54" y="19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29" y="33"/>
                      <a:pt x="26" y="33"/>
                      <a:pt x="24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43"/>
              <p:cNvSpPr>
                <a:spLocks/>
              </p:cNvSpPr>
              <p:nvPr/>
            </p:nvSpPr>
            <p:spPr bwMode="auto">
              <a:xfrm>
                <a:off x="6505" y="2832"/>
                <a:ext cx="138" cy="79"/>
              </a:xfrm>
              <a:custGeom>
                <a:avLst/>
                <a:gdLst>
                  <a:gd name="T0" fmla="*/ 24 w 56"/>
                  <a:gd name="T1" fmla="*/ 31 h 32"/>
                  <a:gd name="T2" fmla="*/ 2 w 56"/>
                  <a:gd name="T3" fmla="*/ 18 h 32"/>
                  <a:gd name="T4" fmla="*/ 2 w 56"/>
                  <a:gd name="T5" fmla="*/ 14 h 32"/>
                  <a:gd name="T6" fmla="*/ 25 w 56"/>
                  <a:gd name="T7" fmla="*/ 1 h 32"/>
                  <a:gd name="T8" fmla="*/ 32 w 56"/>
                  <a:gd name="T9" fmla="*/ 1 h 32"/>
                  <a:gd name="T10" fmla="*/ 54 w 56"/>
                  <a:gd name="T11" fmla="*/ 14 h 32"/>
                  <a:gd name="T12" fmla="*/ 54 w 56"/>
                  <a:gd name="T13" fmla="*/ 18 h 32"/>
                  <a:gd name="T14" fmla="*/ 31 w 56"/>
                  <a:gd name="T15" fmla="*/ 31 h 32"/>
                  <a:gd name="T16" fmla="*/ 24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4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2"/>
                      <a:pt x="26" y="32"/>
                      <a:pt x="24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44"/>
              <p:cNvSpPr>
                <a:spLocks/>
              </p:cNvSpPr>
              <p:nvPr/>
            </p:nvSpPr>
            <p:spPr bwMode="auto">
              <a:xfrm>
                <a:off x="6591" y="2881"/>
                <a:ext cx="205" cy="119"/>
              </a:xfrm>
              <a:custGeom>
                <a:avLst/>
                <a:gdLst>
                  <a:gd name="T0" fmla="*/ 51 w 83"/>
                  <a:gd name="T1" fmla="*/ 47 h 48"/>
                  <a:gd name="T2" fmla="*/ 2 w 83"/>
                  <a:gd name="T3" fmla="*/ 18 h 48"/>
                  <a:gd name="T4" fmla="*/ 3 w 83"/>
                  <a:gd name="T5" fmla="*/ 14 h 48"/>
                  <a:gd name="T6" fmla="*/ 25 w 83"/>
                  <a:gd name="T7" fmla="*/ 1 h 48"/>
                  <a:gd name="T8" fmla="*/ 32 w 83"/>
                  <a:gd name="T9" fmla="*/ 1 h 48"/>
                  <a:gd name="T10" fmla="*/ 82 w 83"/>
                  <a:gd name="T11" fmla="*/ 30 h 48"/>
                  <a:gd name="T12" fmla="*/ 81 w 83"/>
                  <a:gd name="T13" fmla="*/ 34 h 48"/>
                  <a:gd name="T14" fmla="*/ 59 w 83"/>
                  <a:gd name="T15" fmla="*/ 47 h 48"/>
                  <a:gd name="T16" fmla="*/ 51 w 83"/>
                  <a:gd name="T17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48">
                    <a:moveTo>
                      <a:pt x="51" y="47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6"/>
                      <a:pt x="3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3" y="31"/>
                      <a:pt x="83" y="33"/>
                      <a:pt x="81" y="34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6" y="48"/>
                      <a:pt x="53" y="48"/>
                      <a:pt x="51" y="47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45"/>
              <p:cNvSpPr>
                <a:spLocks/>
              </p:cNvSpPr>
              <p:nvPr/>
            </p:nvSpPr>
            <p:spPr bwMode="auto">
              <a:xfrm>
                <a:off x="6779" y="2795"/>
                <a:ext cx="187" cy="109"/>
              </a:xfrm>
              <a:custGeom>
                <a:avLst/>
                <a:gdLst>
                  <a:gd name="T0" fmla="*/ 44 w 76"/>
                  <a:gd name="T1" fmla="*/ 43 h 44"/>
                  <a:gd name="T2" fmla="*/ 2 w 76"/>
                  <a:gd name="T3" fmla="*/ 19 h 44"/>
                  <a:gd name="T4" fmla="*/ 2 w 76"/>
                  <a:gd name="T5" fmla="*/ 14 h 44"/>
                  <a:gd name="T6" fmla="*/ 25 w 76"/>
                  <a:gd name="T7" fmla="*/ 2 h 44"/>
                  <a:gd name="T8" fmla="*/ 32 w 76"/>
                  <a:gd name="T9" fmla="*/ 1 h 44"/>
                  <a:gd name="T10" fmla="*/ 74 w 76"/>
                  <a:gd name="T11" fmla="*/ 25 h 44"/>
                  <a:gd name="T12" fmla="*/ 73 w 76"/>
                  <a:gd name="T13" fmla="*/ 29 h 44"/>
                  <a:gd name="T14" fmla="*/ 51 w 76"/>
                  <a:gd name="T15" fmla="*/ 42 h 44"/>
                  <a:gd name="T16" fmla="*/ 44 w 76"/>
                  <a:gd name="T1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4">
                    <a:moveTo>
                      <a:pt x="44" y="43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2" y="14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74" y="25"/>
                      <a:pt x="74" y="25"/>
                      <a:pt x="74" y="25"/>
                    </a:cubicBezTo>
                    <a:cubicBezTo>
                      <a:pt x="76" y="26"/>
                      <a:pt x="75" y="28"/>
                      <a:pt x="73" y="29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49" y="44"/>
                      <a:pt x="45" y="44"/>
                      <a:pt x="44" y="43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46"/>
              <p:cNvSpPr>
                <a:spLocks/>
              </p:cNvSpPr>
              <p:nvPr/>
            </p:nvSpPr>
            <p:spPr bwMode="auto">
              <a:xfrm>
                <a:off x="5965" y="2423"/>
                <a:ext cx="138" cy="81"/>
              </a:xfrm>
              <a:custGeom>
                <a:avLst/>
                <a:gdLst>
                  <a:gd name="T0" fmla="*/ 24 w 56"/>
                  <a:gd name="T1" fmla="*/ 31 h 33"/>
                  <a:gd name="T2" fmla="*/ 2 w 56"/>
                  <a:gd name="T3" fmla="*/ 18 h 33"/>
                  <a:gd name="T4" fmla="*/ 2 w 56"/>
                  <a:gd name="T5" fmla="*/ 14 h 33"/>
                  <a:gd name="T6" fmla="*/ 25 w 56"/>
                  <a:gd name="T7" fmla="*/ 1 h 33"/>
                  <a:gd name="T8" fmla="*/ 32 w 56"/>
                  <a:gd name="T9" fmla="*/ 1 h 33"/>
                  <a:gd name="T10" fmla="*/ 55 w 56"/>
                  <a:gd name="T11" fmla="*/ 14 h 33"/>
                  <a:gd name="T12" fmla="*/ 54 w 56"/>
                  <a:gd name="T13" fmla="*/ 18 h 33"/>
                  <a:gd name="T14" fmla="*/ 32 w 56"/>
                  <a:gd name="T15" fmla="*/ 31 h 33"/>
                  <a:gd name="T16" fmla="*/ 24 w 56"/>
                  <a:gd name="T17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4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29" y="32"/>
                      <a:pt x="26" y="33"/>
                      <a:pt x="24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47"/>
              <p:cNvSpPr>
                <a:spLocks/>
              </p:cNvSpPr>
              <p:nvPr/>
            </p:nvSpPr>
            <p:spPr bwMode="auto">
              <a:xfrm>
                <a:off x="5876" y="2371"/>
                <a:ext cx="138" cy="81"/>
              </a:xfrm>
              <a:custGeom>
                <a:avLst/>
                <a:gdLst>
                  <a:gd name="T0" fmla="*/ 25 w 56"/>
                  <a:gd name="T1" fmla="*/ 32 h 33"/>
                  <a:gd name="T2" fmla="*/ 2 w 56"/>
                  <a:gd name="T3" fmla="*/ 19 h 33"/>
                  <a:gd name="T4" fmla="*/ 2 w 56"/>
                  <a:gd name="T5" fmla="*/ 15 h 33"/>
                  <a:gd name="T6" fmla="*/ 25 w 56"/>
                  <a:gd name="T7" fmla="*/ 2 h 33"/>
                  <a:gd name="T8" fmla="*/ 32 w 56"/>
                  <a:gd name="T9" fmla="*/ 1 h 33"/>
                  <a:gd name="T10" fmla="*/ 55 w 56"/>
                  <a:gd name="T11" fmla="*/ 14 h 33"/>
                  <a:gd name="T12" fmla="*/ 54 w 56"/>
                  <a:gd name="T13" fmla="*/ 18 h 33"/>
                  <a:gd name="T14" fmla="*/ 32 w 56"/>
                  <a:gd name="T15" fmla="*/ 31 h 33"/>
                  <a:gd name="T16" fmla="*/ 25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5" y="32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3"/>
                      <a:pt x="26" y="33"/>
                      <a:pt x="25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48"/>
              <p:cNvSpPr>
                <a:spLocks/>
              </p:cNvSpPr>
              <p:nvPr/>
            </p:nvSpPr>
            <p:spPr bwMode="auto">
              <a:xfrm>
                <a:off x="5787" y="2322"/>
                <a:ext cx="141" cy="78"/>
              </a:xfrm>
              <a:custGeom>
                <a:avLst/>
                <a:gdLst>
                  <a:gd name="T0" fmla="*/ 25 w 57"/>
                  <a:gd name="T1" fmla="*/ 31 h 32"/>
                  <a:gd name="T2" fmla="*/ 2 w 57"/>
                  <a:gd name="T3" fmla="*/ 18 h 32"/>
                  <a:gd name="T4" fmla="*/ 3 w 57"/>
                  <a:gd name="T5" fmla="*/ 14 h 32"/>
                  <a:gd name="T6" fmla="*/ 25 w 57"/>
                  <a:gd name="T7" fmla="*/ 1 h 32"/>
                  <a:gd name="T8" fmla="*/ 32 w 57"/>
                  <a:gd name="T9" fmla="*/ 1 h 32"/>
                  <a:gd name="T10" fmla="*/ 55 w 57"/>
                  <a:gd name="T11" fmla="*/ 14 h 32"/>
                  <a:gd name="T12" fmla="*/ 54 w 57"/>
                  <a:gd name="T13" fmla="*/ 18 h 32"/>
                  <a:gd name="T14" fmla="*/ 32 w 57"/>
                  <a:gd name="T15" fmla="*/ 31 h 32"/>
                  <a:gd name="T16" fmla="*/ 25 w 57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2">
                    <a:moveTo>
                      <a:pt x="25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3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7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2"/>
                      <a:pt x="27" y="32"/>
                      <a:pt x="25" y="31"/>
                    </a:cubicBez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49"/>
              <p:cNvSpPr>
                <a:spLocks/>
              </p:cNvSpPr>
              <p:nvPr/>
            </p:nvSpPr>
            <p:spPr bwMode="auto">
              <a:xfrm>
                <a:off x="5698" y="2270"/>
                <a:ext cx="141" cy="79"/>
              </a:xfrm>
              <a:custGeom>
                <a:avLst/>
                <a:gdLst>
                  <a:gd name="T0" fmla="*/ 25 w 57"/>
                  <a:gd name="T1" fmla="*/ 31 h 32"/>
                  <a:gd name="T2" fmla="*/ 2 w 57"/>
                  <a:gd name="T3" fmla="*/ 18 h 32"/>
                  <a:gd name="T4" fmla="*/ 3 w 57"/>
                  <a:gd name="T5" fmla="*/ 14 h 32"/>
                  <a:gd name="T6" fmla="*/ 25 w 57"/>
                  <a:gd name="T7" fmla="*/ 1 h 32"/>
                  <a:gd name="T8" fmla="*/ 32 w 57"/>
                  <a:gd name="T9" fmla="*/ 1 h 32"/>
                  <a:gd name="T10" fmla="*/ 55 w 57"/>
                  <a:gd name="T11" fmla="*/ 14 h 32"/>
                  <a:gd name="T12" fmla="*/ 54 w 57"/>
                  <a:gd name="T13" fmla="*/ 18 h 32"/>
                  <a:gd name="T14" fmla="*/ 32 w 57"/>
                  <a:gd name="T15" fmla="*/ 31 h 32"/>
                  <a:gd name="T16" fmla="*/ 25 w 57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2">
                    <a:moveTo>
                      <a:pt x="25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1" y="15"/>
                      <a:pt x="3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7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2"/>
                      <a:pt x="27" y="32"/>
                      <a:pt x="25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50"/>
              <p:cNvSpPr>
                <a:spLocks/>
              </p:cNvSpPr>
              <p:nvPr/>
            </p:nvSpPr>
            <p:spPr bwMode="auto">
              <a:xfrm>
                <a:off x="6051" y="2472"/>
                <a:ext cx="138" cy="81"/>
              </a:xfrm>
              <a:custGeom>
                <a:avLst/>
                <a:gdLst>
                  <a:gd name="T0" fmla="*/ 24 w 56"/>
                  <a:gd name="T1" fmla="*/ 32 h 33"/>
                  <a:gd name="T2" fmla="*/ 2 w 56"/>
                  <a:gd name="T3" fmla="*/ 19 h 33"/>
                  <a:gd name="T4" fmla="*/ 2 w 56"/>
                  <a:gd name="T5" fmla="*/ 14 h 33"/>
                  <a:gd name="T6" fmla="*/ 25 w 56"/>
                  <a:gd name="T7" fmla="*/ 2 h 33"/>
                  <a:gd name="T8" fmla="*/ 32 w 56"/>
                  <a:gd name="T9" fmla="*/ 1 h 33"/>
                  <a:gd name="T10" fmla="*/ 55 w 56"/>
                  <a:gd name="T11" fmla="*/ 14 h 33"/>
                  <a:gd name="T12" fmla="*/ 54 w 56"/>
                  <a:gd name="T13" fmla="*/ 18 h 33"/>
                  <a:gd name="T14" fmla="*/ 32 w 56"/>
                  <a:gd name="T15" fmla="*/ 31 h 33"/>
                  <a:gd name="T16" fmla="*/ 24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4" y="32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2" y="14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29" y="33"/>
                      <a:pt x="26" y="33"/>
                      <a:pt x="24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51"/>
              <p:cNvSpPr>
                <a:spLocks/>
              </p:cNvSpPr>
              <p:nvPr/>
            </p:nvSpPr>
            <p:spPr bwMode="auto">
              <a:xfrm>
                <a:off x="6137" y="2521"/>
                <a:ext cx="138" cy="82"/>
              </a:xfrm>
              <a:custGeom>
                <a:avLst/>
                <a:gdLst>
                  <a:gd name="T0" fmla="*/ 24 w 56"/>
                  <a:gd name="T1" fmla="*/ 32 h 33"/>
                  <a:gd name="T2" fmla="*/ 2 w 56"/>
                  <a:gd name="T3" fmla="*/ 19 h 33"/>
                  <a:gd name="T4" fmla="*/ 2 w 56"/>
                  <a:gd name="T5" fmla="*/ 15 h 33"/>
                  <a:gd name="T6" fmla="*/ 25 w 56"/>
                  <a:gd name="T7" fmla="*/ 2 h 33"/>
                  <a:gd name="T8" fmla="*/ 32 w 56"/>
                  <a:gd name="T9" fmla="*/ 1 h 33"/>
                  <a:gd name="T10" fmla="*/ 55 w 56"/>
                  <a:gd name="T11" fmla="*/ 15 h 33"/>
                  <a:gd name="T12" fmla="*/ 54 w 56"/>
                  <a:gd name="T13" fmla="*/ 19 h 33"/>
                  <a:gd name="T14" fmla="*/ 32 w 56"/>
                  <a:gd name="T15" fmla="*/ 32 h 33"/>
                  <a:gd name="T16" fmla="*/ 24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4" y="32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1"/>
                      <a:pt x="30" y="0"/>
                      <a:pt x="32" y="1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6" y="16"/>
                      <a:pt x="56" y="17"/>
                      <a:pt x="54" y="19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29" y="33"/>
                      <a:pt x="26" y="33"/>
                      <a:pt x="24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52"/>
              <p:cNvSpPr>
                <a:spLocks/>
              </p:cNvSpPr>
              <p:nvPr/>
            </p:nvSpPr>
            <p:spPr bwMode="auto">
              <a:xfrm>
                <a:off x="6224" y="2573"/>
                <a:ext cx="138" cy="79"/>
              </a:xfrm>
              <a:custGeom>
                <a:avLst/>
                <a:gdLst>
                  <a:gd name="T0" fmla="*/ 24 w 56"/>
                  <a:gd name="T1" fmla="*/ 31 h 32"/>
                  <a:gd name="T2" fmla="*/ 2 w 56"/>
                  <a:gd name="T3" fmla="*/ 18 h 32"/>
                  <a:gd name="T4" fmla="*/ 2 w 56"/>
                  <a:gd name="T5" fmla="*/ 14 h 32"/>
                  <a:gd name="T6" fmla="*/ 25 w 56"/>
                  <a:gd name="T7" fmla="*/ 1 h 32"/>
                  <a:gd name="T8" fmla="*/ 32 w 56"/>
                  <a:gd name="T9" fmla="*/ 1 h 32"/>
                  <a:gd name="T10" fmla="*/ 55 w 56"/>
                  <a:gd name="T11" fmla="*/ 14 h 32"/>
                  <a:gd name="T12" fmla="*/ 54 w 56"/>
                  <a:gd name="T13" fmla="*/ 18 h 32"/>
                  <a:gd name="T14" fmla="*/ 32 w 56"/>
                  <a:gd name="T15" fmla="*/ 31 h 32"/>
                  <a:gd name="T16" fmla="*/ 24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4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29" y="32"/>
                      <a:pt x="26" y="32"/>
                      <a:pt x="24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53"/>
              <p:cNvSpPr>
                <a:spLocks/>
              </p:cNvSpPr>
              <p:nvPr/>
            </p:nvSpPr>
            <p:spPr bwMode="auto">
              <a:xfrm>
                <a:off x="6310" y="2622"/>
                <a:ext cx="138" cy="79"/>
              </a:xfrm>
              <a:custGeom>
                <a:avLst/>
                <a:gdLst>
                  <a:gd name="T0" fmla="*/ 25 w 56"/>
                  <a:gd name="T1" fmla="*/ 31 h 32"/>
                  <a:gd name="T2" fmla="*/ 2 w 56"/>
                  <a:gd name="T3" fmla="*/ 18 h 32"/>
                  <a:gd name="T4" fmla="*/ 2 w 56"/>
                  <a:gd name="T5" fmla="*/ 14 h 32"/>
                  <a:gd name="T6" fmla="*/ 25 w 56"/>
                  <a:gd name="T7" fmla="*/ 1 h 32"/>
                  <a:gd name="T8" fmla="*/ 32 w 56"/>
                  <a:gd name="T9" fmla="*/ 1 h 32"/>
                  <a:gd name="T10" fmla="*/ 55 w 56"/>
                  <a:gd name="T11" fmla="*/ 14 h 32"/>
                  <a:gd name="T12" fmla="*/ 54 w 56"/>
                  <a:gd name="T13" fmla="*/ 18 h 32"/>
                  <a:gd name="T14" fmla="*/ 32 w 56"/>
                  <a:gd name="T15" fmla="*/ 31 h 32"/>
                  <a:gd name="T16" fmla="*/ 25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5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2"/>
                      <a:pt x="26" y="32"/>
                      <a:pt x="25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54"/>
              <p:cNvSpPr>
                <a:spLocks/>
              </p:cNvSpPr>
              <p:nvPr/>
            </p:nvSpPr>
            <p:spPr bwMode="auto">
              <a:xfrm>
                <a:off x="6396" y="2672"/>
                <a:ext cx="139" cy="81"/>
              </a:xfrm>
              <a:custGeom>
                <a:avLst/>
                <a:gdLst>
                  <a:gd name="T0" fmla="*/ 25 w 56"/>
                  <a:gd name="T1" fmla="*/ 32 h 33"/>
                  <a:gd name="T2" fmla="*/ 2 w 56"/>
                  <a:gd name="T3" fmla="*/ 18 h 33"/>
                  <a:gd name="T4" fmla="*/ 2 w 56"/>
                  <a:gd name="T5" fmla="*/ 14 h 33"/>
                  <a:gd name="T6" fmla="*/ 25 w 56"/>
                  <a:gd name="T7" fmla="*/ 1 h 33"/>
                  <a:gd name="T8" fmla="*/ 32 w 56"/>
                  <a:gd name="T9" fmla="*/ 1 h 33"/>
                  <a:gd name="T10" fmla="*/ 55 w 56"/>
                  <a:gd name="T11" fmla="*/ 14 h 33"/>
                  <a:gd name="T12" fmla="*/ 54 w 56"/>
                  <a:gd name="T13" fmla="*/ 18 h 33"/>
                  <a:gd name="T14" fmla="*/ 32 w 56"/>
                  <a:gd name="T15" fmla="*/ 31 h 33"/>
                  <a:gd name="T16" fmla="*/ 25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5" y="32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6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2"/>
                      <a:pt x="26" y="33"/>
                      <a:pt x="25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55"/>
              <p:cNvSpPr>
                <a:spLocks/>
              </p:cNvSpPr>
              <p:nvPr/>
            </p:nvSpPr>
            <p:spPr bwMode="auto">
              <a:xfrm>
                <a:off x="6483" y="2721"/>
                <a:ext cx="138" cy="81"/>
              </a:xfrm>
              <a:custGeom>
                <a:avLst/>
                <a:gdLst>
                  <a:gd name="T0" fmla="*/ 25 w 56"/>
                  <a:gd name="T1" fmla="*/ 32 h 33"/>
                  <a:gd name="T2" fmla="*/ 2 w 56"/>
                  <a:gd name="T3" fmla="*/ 19 h 33"/>
                  <a:gd name="T4" fmla="*/ 2 w 56"/>
                  <a:gd name="T5" fmla="*/ 15 h 33"/>
                  <a:gd name="T6" fmla="*/ 25 w 56"/>
                  <a:gd name="T7" fmla="*/ 2 h 33"/>
                  <a:gd name="T8" fmla="*/ 32 w 56"/>
                  <a:gd name="T9" fmla="*/ 1 h 33"/>
                  <a:gd name="T10" fmla="*/ 55 w 56"/>
                  <a:gd name="T11" fmla="*/ 14 h 33"/>
                  <a:gd name="T12" fmla="*/ 54 w 56"/>
                  <a:gd name="T13" fmla="*/ 18 h 33"/>
                  <a:gd name="T14" fmla="*/ 32 w 56"/>
                  <a:gd name="T15" fmla="*/ 31 h 33"/>
                  <a:gd name="T16" fmla="*/ 25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5" y="32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3"/>
                      <a:pt x="26" y="33"/>
                      <a:pt x="25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56"/>
              <p:cNvSpPr>
                <a:spLocks/>
              </p:cNvSpPr>
              <p:nvPr/>
            </p:nvSpPr>
            <p:spPr bwMode="auto">
              <a:xfrm>
                <a:off x="6569" y="2770"/>
                <a:ext cx="138" cy="82"/>
              </a:xfrm>
              <a:custGeom>
                <a:avLst/>
                <a:gdLst>
                  <a:gd name="T0" fmla="*/ 25 w 56"/>
                  <a:gd name="T1" fmla="*/ 32 h 33"/>
                  <a:gd name="T2" fmla="*/ 2 w 56"/>
                  <a:gd name="T3" fmla="*/ 19 h 33"/>
                  <a:gd name="T4" fmla="*/ 2 w 56"/>
                  <a:gd name="T5" fmla="*/ 15 h 33"/>
                  <a:gd name="T6" fmla="*/ 25 w 56"/>
                  <a:gd name="T7" fmla="*/ 2 h 33"/>
                  <a:gd name="T8" fmla="*/ 32 w 56"/>
                  <a:gd name="T9" fmla="*/ 2 h 33"/>
                  <a:gd name="T10" fmla="*/ 55 w 56"/>
                  <a:gd name="T11" fmla="*/ 15 h 33"/>
                  <a:gd name="T12" fmla="*/ 54 w 56"/>
                  <a:gd name="T13" fmla="*/ 19 h 33"/>
                  <a:gd name="T14" fmla="*/ 32 w 56"/>
                  <a:gd name="T15" fmla="*/ 32 h 33"/>
                  <a:gd name="T16" fmla="*/ 25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5" y="32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1"/>
                      <a:pt x="30" y="0"/>
                      <a:pt x="32" y="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6" y="16"/>
                      <a:pt x="56" y="17"/>
                      <a:pt x="54" y="19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0" y="33"/>
                      <a:pt x="26" y="33"/>
                      <a:pt x="25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57"/>
              <p:cNvSpPr>
                <a:spLocks/>
              </p:cNvSpPr>
              <p:nvPr/>
            </p:nvSpPr>
            <p:spPr bwMode="auto">
              <a:xfrm>
                <a:off x="6655" y="2822"/>
                <a:ext cx="139" cy="79"/>
              </a:xfrm>
              <a:custGeom>
                <a:avLst/>
                <a:gdLst>
                  <a:gd name="T0" fmla="*/ 25 w 56"/>
                  <a:gd name="T1" fmla="*/ 31 h 32"/>
                  <a:gd name="T2" fmla="*/ 2 w 56"/>
                  <a:gd name="T3" fmla="*/ 18 h 32"/>
                  <a:gd name="T4" fmla="*/ 2 w 56"/>
                  <a:gd name="T5" fmla="*/ 14 h 32"/>
                  <a:gd name="T6" fmla="*/ 25 w 56"/>
                  <a:gd name="T7" fmla="*/ 1 h 32"/>
                  <a:gd name="T8" fmla="*/ 32 w 56"/>
                  <a:gd name="T9" fmla="*/ 1 h 32"/>
                  <a:gd name="T10" fmla="*/ 55 w 56"/>
                  <a:gd name="T11" fmla="*/ 14 h 32"/>
                  <a:gd name="T12" fmla="*/ 54 w 56"/>
                  <a:gd name="T13" fmla="*/ 18 h 32"/>
                  <a:gd name="T14" fmla="*/ 32 w 56"/>
                  <a:gd name="T15" fmla="*/ 31 h 32"/>
                  <a:gd name="T16" fmla="*/ 25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5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2"/>
                      <a:pt x="26" y="32"/>
                      <a:pt x="25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58"/>
              <p:cNvSpPr>
                <a:spLocks/>
              </p:cNvSpPr>
              <p:nvPr/>
            </p:nvSpPr>
            <p:spPr bwMode="auto">
              <a:xfrm>
                <a:off x="6742" y="2871"/>
                <a:ext cx="138" cy="79"/>
              </a:xfrm>
              <a:custGeom>
                <a:avLst/>
                <a:gdLst>
                  <a:gd name="T0" fmla="*/ 25 w 56"/>
                  <a:gd name="T1" fmla="*/ 31 h 32"/>
                  <a:gd name="T2" fmla="*/ 2 w 56"/>
                  <a:gd name="T3" fmla="*/ 18 h 32"/>
                  <a:gd name="T4" fmla="*/ 2 w 56"/>
                  <a:gd name="T5" fmla="*/ 14 h 32"/>
                  <a:gd name="T6" fmla="*/ 25 w 56"/>
                  <a:gd name="T7" fmla="*/ 1 h 32"/>
                  <a:gd name="T8" fmla="*/ 32 w 56"/>
                  <a:gd name="T9" fmla="*/ 1 h 32"/>
                  <a:gd name="T10" fmla="*/ 55 w 56"/>
                  <a:gd name="T11" fmla="*/ 14 h 32"/>
                  <a:gd name="T12" fmla="*/ 54 w 56"/>
                  <a:gd name="T13" fmla="*/ 18 h 32"/>
                  <a:gd name="T14" fmla="*/ 32 w 56"/>
                  <a:gd name="T15" fmla="*/ 31 h 32"/>
                  <a:gd name="T16" fmla="*/ 25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5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2"/>
                      <a:pt x="26" y="32"/>
                      <a:pt x="25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59"/>
              <p:cNvSpPr>
                <a:spLocks/>
              </p:cNvSpPr>
              <p:nvPr/>
            </p:nvSpPr>
            <p:spPr bwMode="auto">
              <a:xfrm>
                <a:off x="5920" y="2299"/>
                <a:ext cx="138" cy="82"/>
              </a:xfrm>
              <a:custGeom>
                <a:avLst/>
                <a:gdLst>
                  <a:gd name="T0" fmla="*/ 24 w 56"/>
                  <a:gd name="T1" fmla="*/ 31 h 33"/>
                  <a:gd name="T2" fmla="*/ 1 w 56"/>
                  <a:gd name="T3" fmla="*/ 18 h 33"/>
                  <a:gd name="T4" fmla="*/ 2 w 56"/>
                  <a:gd name="T5" fmla="*/ 14 h 33"/>
                  <a:gd name="T6" fmla="*/ 24 w 56"/>
                  <a:gd name="T7" fmla="*/ 1 h 33"/>
                  <a:gd name="T8" fmla="*/ 31 w 56"/>
                  <a:gd name="T9" fmla="*/ 1 h 33"/>
                  <a:gd name="T10" fmla="*/ 54 w 56"/>
                  <a:gd name="T11" fmla="*/ 14 h 33"/>
                  <a:gd name="T12" fmla="*/ 54 w 56"/>
                  <a:gd name="T13" fmla="*/ 18 h 33"/>
                  <a:gd name="T14" fmla="*/ 31 w 56"/>
                  <a:gd name="T15" fmla="*/ 31 h 33"/>
                  <a:gd name="T16" fmla="*/ 24 w 56"/>
                  <a:gd name="T17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4" y="31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0"/>
                      <a:pt x="30" y="0"/>
                      <a:pt x="31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2"/>
                      <a:pt x="26" y="33"/>
                      <a:pt x="24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60"/>
              <p:cNvSpPr>
                <a:spLocks/>
              </p:cNvSpPr>
              <p:nvPr/>
            </p:nvSpPr>
            <p:spPr bwMode="auto">
              <a:xfrm>
                <a:off x="5834" y="2250"/>
                <a:ext cx="138" cy="79"/>
              </a:xfrm>
              <a:custGeom>
                <a:avLst/>
                <a:gdLst>
                  <a:gd name="T0" fmla="*/ 24 w 56"/>
                  <a:gd name="T1" fmla="*/ 31 h 32"/>
                  <a:gd name="T2" fmla="*/ 2 w 56"/>
                  <a:gd name="T3" fmla="*/ 18 h 32"/>
                  <a:gd name="T4" fmla="*/ 2 w 56"/>
                  <a:gd name="T5" fmla="*/ 14 h 32"/>
                  <a:gd name="T6" fmla="*/ 24 w 56"/>
                  <a:gd name="T7" fmla="*/ 1 h 32"/>
                  <a:gd name="T8" fmla="*/ 32 w 56"/>
                  <a:gd name="T9" fmla="*/ 1 h 32"/>
                  <a:gd name="T10" fmla="*/ 54 w 56"/>
                  <a:gd name="T11" fmla="*/ 14 h 32"/>
                  <a:gd name="T12" fmla="*/ 54 w 56"/>
                  <a:gd name="T13" fmla="*/ 18 h 32"/>
                  <a:gd name="T14" fmla="*/ 31 w 56"/>
                  <a:gd name="T15" fmla="*/ 31 h 32"/>
                  <a:gd name="T16" fmla="*/ 24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4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2"/>
                      <a:pt x="26" y="32"/>
                      <a:pt x="24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61"/>
              <p:cNvSpPr>
                <a:spLocks/>
              </p:cNvSpPr>
              <p:nvPr/>
            </p:nvSpPr>
            <p:spPr bwMode="auto">
              <a:xfrm>
                <a:off x="5747" y="2201"/>
                <a:ext cx="139" cy="79"/>
              </a:xfrm>
              <a:custGeom>
                <a:avLst/>
                <a:gdLst>
                  <a:gd name="T0" fmla="*/ 24 w 56"/>
                  <a:gd name="T1" fmla="*/ 31 h 32"/>
                  <a:gd name="T2" fmla="*/ 2 w 56"/>
                  <a:gd name="T3" fmla="*/ 18 h 32"/>
                  <a:gd name="T4" fmla="*/ 2 w 56"/>
                  <a:gd name="T5" fmla="*/ 14 h 32"/>
                  <a:gd name="T6" fmla="*/ 25 w 56"/>
                  <a:gd name="T7" fmla="*/ 1 h 32"/>
                  <a:gd name="T8" fmla="*/ 32 w 56"/>
                  <a:gd name="T9" fmla="*/ 1 h 32"/>
                  <a:gd name="T10" fmla="*/ 54 w 56"/>
                  <a:gd name="T11" fmla="*/ 14 h 32"/>
                  <a:gd name="T12" fmla="*/ 54 w 56"/>
                  <a:gd name="T13" fmla="*/ 18 h 32"/>
                  <a:gd name="T14" fmla="*/ 31 w 56"/>
                  <a:gd name="T15" fmla="*/ 31 h 32"/>
                  <a:gd name="T16" fmla="*/ 24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4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2"/>
                      <a:pt x="26" y="32"/>
                      <a:pt x="24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62"/>
              <p:cNvSpPr>
                <a:spLocks/>
              </p:cNvSpPr>
              <p:nvPr/>
            </p:nvSpPr>
            <p:spPr bwMode="auto">
              <a:xfrm>
                <a:off x="5661" y="2151"/>
                <a:ext cx="138" cy="79"/>
              </a:xfrm>
              <a:custGeom>
                <a:avLst/>
                <a:gdLst>
                  <a:gd name="T0" fmla="*/ 25 w 56"/>
                  <a:gd name="T1" fmla="*/ 31 h 32"/>
                  <a:gd name="T2" fmla="*/ 2 w 56"/>
                  <a:gd name="T3" fmla="*/ 18 h 32"/>
                  <a:gd name="T4" fmla="*/ 2 w 56"/>
                  <a:gd name="T5" fmla="*/ 14 h 32"/>
                  <a:gd name="T6" fmla="*/ 25 w 56"/>
                  <a:gd name="T7" fmla="*/ 1 h 32"/>
                  <a:gd name="T8" fmla="*/ 32 w 56"/>
                  <a:gd name="T9" fmla="*/ 1 h 32"/>
                  <a:gd name="T10" fmla="*/ 55 w 56"/>
                  <a:gd name="T11" fmla="*/ 14 h 32"/>
                  <a:gd name="T12" fmla="*/ 54 w 56"/>
                  <a:gd name="T13" fmla="*/ 18 h 32"/>
                  <a:gd name="T14" fmla="*/ 32 w 56"/>
                  <a:gd name="T15" fmla="*/ 31 h 32"/>
                  <a:gd name="T16" fmla="*/ 25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5" y="31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0" y="32"/>
                      <a:pt x="26" y="32"/>
                      <a:pt x="25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63"/>
              <p:cNvSpPr>
                <a:spLocks/>
              </p:cNvSpPr>
              <p:nvPr/>
            </p:nvSpPr>
            <p:spPr bwMode="auto">
              <a:xfrm>
                <a:off x="5750" y="2122"/>
                <a:ext cx="101" cy="57"/>
              </a:xfrm>
              <a:custGeom>
                <a:avLst/>
                <a:gdLst>
                  <a:gd name="T0" fmla="*/ 24 w 41"/>
                  <a:gd name="T1" fmla="*/ 22 h 23"/>
                  <a:gd name="T2" fmla="*/ 2 w 41"/>
                  <a:gd name="T3" fmla="*/ 9 h 23"/>
                  <a:gd name="T4" fmla="*/ 2 w 41"/>
                  <a:gd name="T5" fmla="*/ 5 h 23"/>
                  <a:gd name="T6" fmla="*/ 10 w 41"/>
                  <a:gd name="T7" fmla="*/ 1 h 23"/>
                  <a:gd name="T8" fmla="*/ 17 w 41"/>
                  <a:gd name="T9" fmla="*/ 1 h 23"/>
                  <a:gd name="T10" fmla="*/ 39 w 41"/>
                  <a:gd name="T11" fmla="*/ 14 h 23"/>
                  <a:gd name="T12" fmla="*/ 39 w 41"/>
                  <a:gd name="T13" fmla="*/ 18 h 23"/>
                  <a:gd name="T14" fmla="*/ 31 w 41"/>
                  <a:gd name="T15" fmla="*/ 22 h 23"/>
                  <a:gd name="T16" fmla="*/ 24 w 41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3">
                    <a:moveTo>
                      <a:pt x="24" y="2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0" y="8"/>
                      <a:pt x="0" y="6"/>
                      <a:pt x="2" y="5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5" y="0"/>
                      <a:pt x="17" y="1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5"/>
                      <a:pt x="41" y="17"/>
                      <a:pt x="39" y="18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9" y="23"/>
                      <a:pt x="26" y="23"/>
                      <a:pt x="24" y="2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64"/>
              <p:cNvSpPr>
                <a:spLocks/>
              </p:cNvSpPr>
              <p:nvPr/>
            </p:nvSpPr>
            <p:spPr bwMode="auto">
              <a:xfrm>
                <a:off x="5861" y="2186"/>
                <a:ext cx="104" cy="59"/>
              </a:xfrm>
              <a:custGeom>
                <a:avLst/>
                <a:gdLst>
                  <a:gd name="T0" fmla="*/ 25 w 42"/>
                  <a:gd name="T1" fmla="*/ 23 h 24"/>
                  <a:gd name="T2" fmla="*/ 2 w 42"/>
                  <a:gd name="T3" fmla="*/ 10 h 24"/>
                  <a:gd name="T4" fmla="*/ 3 w 42"/>
                  <a:gd name="T5" fmla="*/ 6 h 24"/>
                  <a:gd name="T6" fmla="*/ 10 w 42"/>
                  <a:gd name="T7" fmla="*/ 1 h 24"/>
                  <a:gd name="T8" fmla="*/ 17 w 42"/>
                  <a:gd name="T9" fmla="*/ 1 h 24"/>
                  <a:gd name="T10" fmla="*/ 40 w 42"/>
                  <a:gd name="T11" fmla="*/ 14 h 24"/>
                  <a:gd name="T12" fmla="*/ 39 w 42"/>
                  <a:gd name="T13" fmla="*/ 18 h 24"/>
                  <a:gd name="T14" fmla="*/ 32 w 42"/>
                  <a:gd name="T15" fmla="*/ 22 h 24"/>
                  <a:gd name="T16" fmla="*/ 25 w 42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4">
                    <a:moveTo>
                      <a:pt x="25" y="23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1" y="7"/>
                      <a:pt x="3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5" y="0"/>
                      <a:pt x="17" y="1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2" y="15"/>
                      <a:pt x="41" y="17"/>
                      <a:pt x="39" y="1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24"/>
                      <a:pt x="27" y="24"/>
                      <a:pt x="25" y="23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65"/>
              <p:cNvSpPr>
                <a:spLocks/>
              </p:cNvSpPr>
              <p:nvPr/>
            </p:nvSpPr>
            <p:spPr bwMode="auto">
              <a:xfrm>
                <a:off x="5947" y="2235"/>
                <a:ext cx="101" cy="59"/>
              </a:xfrm>
              <a:custGeom>
                <a:avLst/>
                <a:gdLst>
                  <a:gd name="T0" fmla="*/ 24 w 41"/>
                  <a:gd name="T1" fmla="*/ 23 h 24"/>
                  <a:gd name="T2" fmla="*/ 2 w 41"/>
                  <a:gd name="T3" fmla="*/ 10 h 24"/>
                  <a:gd name="T4" fmla="*/ 2 w 41"/>
                  <a:gd name="T5" fmla="*/ 6 h 24"/>
                  <a:gd name="T6" fmla="*/ 10 w 41"/>
                  <a:gd name="T7" fmla="*/ 1 h 24"/>
                  <a:gd name="T8" fmla="*/ 17 w 41"/>
                  <a:gd name="T9" fmla="*/ 1 h 24"/>
                  <a:gd name="T10" fmla="*/ 40 w 41"/>
                  <a:gd name="T11" fmla="*/ 14 h 24"/>
                  <a:gd name="T12" fmla="*/ 39 w 41"/>
                  <a:gd name="T13" fmla="*/ 18 h 24"/>
                  <a:gd name="T14" fmla="*/ 32 w 41"/>
                  <a:gd name="T15" fmla="*/ 22 h 24"/>
                  <a:gd name="T16" fmla="*/ 24 w 41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4">
                    <a:moveTo>
                      <a:pt x="24" y="23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7"/>
                      <a:pt x="2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5" y="0"/>
                      <a:pt x="17" y="1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5"/>
                      <a:pt x="41" y="17"/>
                      <a:pt x="39" y="1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29" y="24"/>
                      <a:pt x="26" y="24"/>
                      <a:pt x="24" y="23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66"/>
              <p:cNvSpPr>
                <a:spLocks/>
              </p:cNvSpPr>
              <p:nvPr/>
            </p:nvSpPr>
            <p:spPr bwMode="auto">
              <a:xfrm>
                <a:off x="6034" y="2285"/>
                <a:ext cx="101" cy="59"/>
              </a:xfrm>
              <a:custGeom>
                <a:avLst/>
                <a:gdLst>
                  <a:gd name="T0" fmla="*/ 24 w 41"/>
                  <a:gd name="T1" fmla="*/ 23 h 24"/>
                  <a:gd name="T2" fmla="*/ 2 w 41"/>
                  <a:gd name="T3" fmla="*/ 10 h 24"/>
                  <a:gd name="T4" fmla="*/ 2 w 41"/>
                  <a:gd name="T5" fmla="*/ 6 h 24"/>
                  <a:gd name="T6" fmla="*/ 9 w 41"/>
                  <a:gd name="T7" fmla="*/ 1 h 24"/>
                  <a:gd name="T8" fmla="*/ 17 w 41"/>
                  <a:gd name="T9" fmla="*/ 1 h 24"/>
                  <a:gd name="T10" fmla="*/ 39 w 41"/>
                  <a:gd name="T11" fmla="*/ 14 h 24"/>
                  <a:gd name="T12" fmla="*/ 39 w 41"/>
                  <a:gd name="T13" fmla="*/ 18 h 24"/>
                  <a:gd name="T14" fmla="*/ 31 w 41"/>
                  <a:gd name="T15" fmla="*/ 22 h 24"/>
                  <a:gd name="T16" fmla="*/ 24 w 41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4">
                    <a:moveTo>
                      <a:pt x="24" y="23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7"/>
                      <a:pt x="2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2" y="0"/>
                      <a:pt x="15" y="0"/>
                      <a:pt x="17" y="1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5"/>
                      <a:pt x="41" y="17"/>
                      <a:pt x="39" y="18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9" y="24"/>
                      <a:pt x="26" y="24"/>
                      <a:pt x="24" y="23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67"/>
              <p:cNvSpPr>
                <a:spLocks/>
              </p:cNvSpPr>
              <p:nvPr/>
            </p:nvSpPr>
            <p:spPr bwMode="auto">
              <a:xfrm>
                <a:off x="6118" y="2334"/>
                <a:ext cx="103" cy="59"/>
              </a:xfrm>
              <a:custGeom>
                <a:avLst/>
                <a:gdLst>
                  <a:gd name="T0" fmla="*/ 25 w 42"/>
                  <a:gd name="T1" fmla="*/ 23 h 24"/>
                  <a:gd name="T2" fmla="*/ 2 w 42"/>
                  <a:gd name="T3" fmla="*/ 10 h 24"/>
                  <a:gd name="T4" fmla="*/ 3 w 42"/>
                  <a:gd name="T5" fmla="*/ 6 h 24"/>
                  <a:gd name="T6" fmla="*/ 10 w 42"/>
                  <a:gd name="T7" fmla="*/ 1 h 24"/>
                  <a:gd name="T8" fmla="*/ 17 w 42"/>
                  <a:gd name="T9" fmla="*/ 1 h 24"/>
                  <a:gd name="T10" fmla="*/ 40 w 42"/>
                  <a:gd name="T11" fmla="*/ 14 h 24"/>
                  <a:gd name="T12" fmla="*/ 39 w 42"/>
                  <a:gd name="T13" fmla="*/ 18 h 24"/>
                  <a:gd name="T14" fmla="*/ 32 w 42"/>
                  <a:gd name="T15" fmla="*/ 22 h 24"/>
                  <a:gd name="T16" fmla="*/ 25 w 42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4">
                    <a:moveTo>
                      <a:pt x="25" y="23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1" y="7"/>
                      <a:pt x="3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5" y="0"/>
                      <a:pt x="17" y="1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2" y="15"/>
                      <a:pt x="42" y="17"/>
                      <a:pt x="39" y="1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24"/>
                      <a:pt x="27" y="24"/>
                      <a:pt x="25" y="23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8"/>
              <p:cNvSpPr>
                <a:spLocks/>
              </p:cNvSpPr>
              <p:nvPr/>
            </p:nvSpPr>
            <p:spPr bwMode="auto">
              <a:xfrm>
                <a:off x="6596" y="2610"/>
                <a:ext cx="101" cy="59"/>
              </a:xfrm>
              <a:custGeom>
                <a:avLst/>
                <a:gdLst>
                  <a:gd name="T0" fmla="*/ 25 w 41"/>
                  <a:gd name="T1" fmla="*/ 23 h 24"/>
                  <a:gd name="T2" fmla="*/ 2 w 41"/>
                  <a:gd name="T3" fmla="*/ 10 h 24"/>
                  <a:gd name="T4" fmla="*/ 2 w 41"/>
                  <a:gd name="T5" fmla="*/ 5 h 24"/>
                  <a:gd name="T6" fmla="*/ 10 w 41"/>
                  <a:gd name="T7" fmla="*/ 1 h 24"/>
                  <a:gd name="T8" fmla="*/ 17 w 41"/>
                  <a:gd name="T9" fmla="*/ 1 h 24"/>
                  <a:gd name="T10" fmla="*/ 40 w 41"/>
                  <a:gd name="T11" fmla="*/ 14 h 24"/>
                  <a:gd name="T12" fmla="*/ 39 w 41"/>
                  <a:gd name="T13" fmla="*/ 18 h 24"/>
                  <a:gd name="T14" fmla="*/ 32 w 41"/>
                  <a:gd name="T15" fmla="*/ 22 h 24"/>
                  <a:gd name="T16" fmla="*/ 25 w 41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4">
                    <a:moveTo>
                      <a:pt x="25" y="23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7"/>
                      <a:pt x="2" y="5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5" y="0"/>
                      <a:pt x="17" y="1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5"/>
                      <a:pt x="41" y="17"/>
                      <a:pt x="39" y="1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24"/>
                      <a:pt x="26" y="24"/>
                      <a:pt x="25" y="23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9"/>
              <p:cNvSpPr>
                <a:spLocks/>
              </p:cNvSpPr>
              <p:nvPr/>
            </p:nvSpPr>
            <p:spPr bwMode="auto">
              <a:xfrm>
                <a:off x="6683" y="2659"/>
                <a:ext cx="101" cy="60"/>
              </a:xfrm>
              <a:custGeom>
                <a:avLst/>
                <a:gdLst>
                  <a:gd name="T0" fmla="*/ 24 w 41"/>
                  <a:gd name="T1" fmla="*/ 23 h 24"/>
                  <a:gd name="T2" fmla="*/ 2 w 41"/>
                  <a:gd name="T3" fmla="*/ 10 h 24"/>
                  <a:gd name="T4" fmla="*/ 2 w 41"/>
                  <a:gd name="T5" fmla="*/ 5 h 24"/>
                  <a:gd name="T6" fmla="*/ 10 w 41"/>
                  <a:gd name="T7" fmla="*/ 1 h 24"/>
                  <a:gd name="T8" fmla="*/ 17 w 41"/>
                  <a:gd name="T9" fmla="*/ 1 h 24"/>
                  <a:gd name="T10" fmla="*/ 39 w 41"/>
                  <a:gd name="T11" fmla="*/ 14 h 24"/>
                  <a:gd name="T12" fmla="*/ 39 w 41"/>
                  <a:gd name="T13" fmla="*/ 18 h 24"/>
                  <a:gd name="T14" fmla="*/ 31 w 41"/>
                  <a:gd name="T15" fmla="*/ 22 h 24"/>
                  <a:gd name="T16" fmla="*/ 24 w 41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4">
                    <a:moveTo>
                      <a:pt x="24" y="23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7"/>
                      <a:pt x="2" y="5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5" y="0"/>
                      <a:pt x="17" y="1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5"/>
                      <a:pt x="41" y="17"/>
                      <a:pt x="39" y="18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9" y="24"/>
                      <a:pt x="26" y="24"/>
                      <a:pt x="24" y="23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70"/>
              <p:cNvSpPr>
                <a:spLocks/>
              </p:cNvSpPr>
              <p:nvPr/>
            </p:nvSpPr>
            <p:spPr bwMode="auto">
              <a:xfrm>
                <a:off x="6766" y="2709"/>
                <a:ext cx="104" cy="59"/>
              </a:xfrm>
              <a:custGeom>
                <a:avLst/>
                <a:gdLst>
                  <a:gd name="T0" fmla="*/ 25 w 42"/>
                  <a:gd name="T1" fmla="*/ 23 h 24"/>
                  <a:gd name="T2" fmla="*/ 2 w 42"/>
                  <a:gd name="T3" fmla="*/ 10 h 24"/>
                  <a:gd name="T4" fmla="*/ 3 w 42"/>
                  <a:gd name="T5" fmla="*/ 5 h 24"/>
                  <a:gd name="T6" fmla="*/ 10 w 42"/>
                  <a:gd name="T7" fmla="*/ 1 h 24"/>
                  <a:gd name="T8" fmla="*/ 17 w 42"/>
                  <a:gd name="T9" fmla="*/ 1 h 24"/>
                  <a:gd name="T10" fmla="*/ 40 w 42"/>
                  <a:gd name="T11" fmla="*/ 14 h 24"/>
                  <a:gd name="T12" fmla="*/ 39 w 42"/>
                  <a:gd name="T13" fmla="*/ 18 h 24"/>
                  <a:gd name="T14" fmla="*/ 32 w 42"/>
                  <a:gd name="T15" fmla="*/ 22 h 24"/>
                  <a:gd name="T16" fmla="*/ 25 w 42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4">
                    <a:moveTo>
                      <a:pt x="25" y="23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1" y="7"/>
                      <a:pt x="3" y="5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5" y="0"/>
                      <a:pt x="17" y="1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2" y="15"/>
                      <a:pt x="42" y="17"/>
                      <a:pt x="39" y="1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24"/>
                      <a:pt x="27" y="24"/>
                      <a:pt x="25" y="23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71"/>
              <p:cNvSpPr>
                <a:spLocks/>
              </p:cNvSpPr>
              <p:nvPr/>
            </p:nvSpPr>
            <p:spPr bwMode="auto">
              <a:xfrm>
                <a:off x="6853" y="2758"/>
                <a:ext cx="101" cy="59"/>
              </a:xfrm>
              <a:custGeom>
                <a:avLst/>
                <a:gdLst>
                  <a:gd name="T0" fmla="*/ 25 w 41"/>
                  <a:gd name="T1" fmla="*/ 23 h 24"/>
                  <a:gd name="T2" fmla="*/ 2 w 41"/>
                  <a:gd name="T3" fmla="*/ 10 h 24"/>
                  <a:gd name="T4" fmla="*/ 2 w 41"/>
                  <a:gd name="T5" fmla="*/ 5 h 24"/>
                  <a:gd name="T6" fmla="*/ 10 w 41"/>
                  <a:gd name="T7" fmla="*/ 1 h 24"/>
                  <a:gd name="T8" fmla="*/ 17 w 41"/>
                  <a:gd name="T9" fmla="*/ 1 h 24"/>
                  <a:gd name="T10" fmla="*/ 40 w 41"/>
                  <a:gd name="T11" fmla="*/ 14 h 24"/>
                  <a:gd name="T12" fmla="*/ 39 w 41"/>
                  <a:gd name="T13" fmla="*/ 18 h 24"/>
                  <a:gd name="T14" fmla="*/ 32 w 41"/>
                  <a:gd name="T15" fmla="*/ 22 h 24"/>
                  <a:gd name="T16" fmla="*/ 25 w 41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4">
                    <a:moveTo>
                      <a:pt x="25" y="23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7"/>
                      <a:pt x="2" y="5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5" y="0"/>
                      <a:pt x="17" y="1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5"/>
                      <a:pt x="41" y="17"/>
                      <a:pt x="39" y="1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24"/>
                      <a:pt x="26" y="24"/>
                      <a:pt x="25" y="23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72"/>
              <p:cNvSpPr>
                <a:spLocks/>
              </p:cNvSpPr>
              <p:nvPr/>
            </p:nvSpPr>
            <p:spPr bwMode="auto">
              <a:xfrm>
                <a:off x="6007" y="2349"/>
                <a:ext cx="138" cy="81"/>
              </a:xfrm>
              <a:custGeom>
                <a:avLst/>
                <a:gdLst>
                  <a:gd name="T0" fmla="*/ 24 w 56"/>
                  <a:gd name="T1" fmla="*/ 32 h 33"/>
                  <a:gd name="T2" fmla="*/ 1 w 56"/>
                  <a:gd name="T3" fmla="*/ 19 h 33"/>
                  <a:gd name="T4" fmla="*/ 2 w 56"/>
                  <a:gd name="T5" fmla="*/ 14 h 33"/>
                  <a:gd name="T6" fmla="*/ 24 w 56"/>
                  <a:gd name="T7" fmla="*/ 2 h 33"/>
                  <a:gd name="T8" fmla="*/ 31 w 56"/>
                  <a:gd name="T9" fmla="*/ 1 h 33"/>
                  <a:gd name="T10" fmla="*/ 54 w 56"/>
                  <a:gd name="T11" fmla="*/ 14 h 33"/>
                  <a:gd name="T12" fmla="*/ 54 w 56"/>
                  <a:gd name="T13" fmla="*/ 18 h 33"/>
                  <a:gd name="T14" fmla="*/ 31 w 56"/>
                  <a:gd name="T15" fmla="*/ 31 h 33"/>
                  <a:gd name="T16" fmla="*/ 24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4" y="32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8"/>
                      <a:pt x="0" y="16"/>
                      <a:pt x="2" y="14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6" y="0"/>
                      <a:pt x="30" y="0"/>
                      <a:pt x="31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26" y="33"/>
                      <a:pt x="24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6093" y="2398"/>
                <a:ext cx="138" cy="81"/>
              </a:xfrm>
              <a:custGeom>
                <a:avLst/>
                <a:gdLst>
                  <a:gd name="T0" fmla="*/ 24 w 56"/>
                  <a:gd name="T1" fmla="*/ 32 h 33"/>
                  <a:gd name="T2" fmla="*/ 1 w 56"/>
                  <a:gd name="T3" fmla="*/ 19 h 33"/>
                  <a:gd name="T4" fmla="*/ 2 w 56"/>
                  <a:gd name="T5" fmla="*/ 15 h 33"/>
                  <a:gd name="T6" fmla="*/ 24 w 56"/>
                  <a:gd name="T7" fmla="*/ 2 h 33"/>
                  <a:gd name="T8" fmla="*/ 31 w 56"/>
                  <a:gd name="T9" fmla="*/ 1 h 33"/>
                  <a:gd name="T10" fmla="*/ 54 w 56"/>
                  <a:gd name="T11" fmla="*/ 15 h 33"/>
                  <a:gd name="T12" fmla="*/ 54 w 56"/>
                  <a:gd name="T13" fmla="*/ 19 h 33"/>
                  <a:gd name="T14" fmla="*/ 31 w 56"/>
                  <a:gd name="T15" fmla="*/ 32 h 33"/>
                  <a:gd name="T16" fmla="*/ 24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4" y="32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6" y="1"/>
                      <a:pt x="30" y="0"/>
                      <a:pt x="31" y="1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6" y="16"/>
                      <a:pt x="56" y="17"/>
                      <a:pt x="54" y="19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29" y="33"/>
                      <a:pt x="26" y="33"/>
                      <a:pt x="24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6179" y="2450"/>
                <a:ext cx="138" cy="79"/>
              </a:xfrm>
              <a:custGeom>
                <a:avLst/>
                <a:gdLst>
                  <a:gd name="T0" fmla="*/ 24 w 56"/>
                  <a:gd name="T1" fmla="*/ 31 h 32"/>
                  <a:gd name="T2" fmla="*/ 1 w 56"/>
                  <a:gd name="T3" fmla="*/ 18 h 32"/>
                  <a:gd name="T4" fmla="*/ 2 w 56"/>
                  <a:gd name="T5" fmla="*/ 14 h 32"/>
                  <a:gd name="T6" fmla="*/ 24 w 56"/>
                  <a:gd name="T7" fmla="*/ 1 h 32"/>
                  <a:gd name="T8" fmla="*/ 31 w 56"/>
                  <a:gd name="T9" fmla="*/ 1 h 32"/>
                  <a:gd name="T10" fmla="*/ 54 w 56"/>
                  <a:gd name="T11" fmla="*/ 14 h 32"/>
                  <a:gd name="T12" fmla="*/ 54 w 56"/>
                  <a:gd name="T13" fmla="*/ 18 h 32"/>
                  <a:gd name="T14" fmla="*/ 31 w 56"/>
                  <a:gd name="T15" fmla="*/ 31 h 32"/>
                  <a:gd name="T16" fmla="*/ 24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4" y="31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0"/>
                      <a:pt x="30" y="0"/>
                      <a:pt x="31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2"/>
                      <a:pt x="26" y="32"/>
                      <a:pt x="24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6266" y="2499"/>
                <a:ext cx="138" cy="79"/>
              </a:xfrm>
              <a:custGeom>
                <a:avLst/>
                <a:gdLst>
                  <a:gd name="T0" fmla="*/ 24 w 56"/>
                  <a:gd name="T1" fmla="*/ 31 h 32"/>
                  <a:gd name="T2" fmla="*/ 1 w 56"/>
                  <a:gd name="T3" fmla="*/ 18 h 32"/>
                  <a:gd name="T4" fmla="*/ 2 w 56"/>
                  <a:gd name="T5" fmla="*/ 14 h 32"/>
                  <a:gd name="T6" fmla="*/ 24 w 56"/>
                  <a:gd name="T7" fmla="*/ 1 h 32"/>
                  <a:gd name="T8" fmla="*/ 31 w 56"/>
                  <a:gd name="T9" fmla="*/ 1 h 32"/>
                  <a:gd name="T10" fmla="*/ 54 w 56"/>
                  <a:gd name="T11" fmla="*/ 14 h 32"/>
                  <a:gd name="T12" fmla="*/ 54 w 56"/>
                  <a:gd name="T13" fmla="*/ 18 h 32"/>
                  <a:gd name="T14" fmla="*/ 31 w 56"/>
                  <a:gd name="T15" fmla="*/ 31 h 32"/>
                  <a:gd name="T16" fmla="*/ 24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4" y="31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0"/>
                      <a:pt x="30" y="0"/>
                      <a:pt x="31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2"/>
                      <a:pt x="26" y="32"/>
                      <a:pt x="24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6352" y="2548"/>
                <a:ext cx="138" cy="82"/>
              </a:xfrm>
              <a:custGeom>
                <a:avLst/>
                <a:gdLst>
                  <a:gd name="T0" fmla="*/ 24 w 56"/>
                  <a:gd name="T1" fmla="*/ 32 h 33"/>
                  <a:gd name="T2" fmla="*/ 1 w 56"/>
                  <a:gd name="T3" fmla="*/ 18 h 33"/>
                  <a:gd name="T4" fmla="*/ 2 w 56"/>
                  <a:gd name="T5" fmla="*/ 14 h 33"/>
                  <a:gd name="T6" fmla="*/ 24 w 56"/>
                  <a:gd name="T7" fmla="*/ 1 h 33"/>
                  <a:gd name="T8" fmla="*/ 31 w 56"/>
                  <a:gd name="T9" fmla="*/ 1 h 33"/>
                  <a:gd name="T10" fmla="*/ 54 w 56"/>
                  <a:gd name="T11" fmla="*/ 14 h 33"/>
                  <a:gd name="T12" fmla="*/ 54 w 56"/>
                  <a:gd name="T13" fmla="*/ 18 h 33"/>
                  <a:gd name="T14" fmla="*/ 31 w 56"/>
                  <a:gd name="T15" fmla="*/ 31 h 33"/>
                  <a:gd name="T16" fmla="*/ 24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4" y="32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6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0"/>
                      <a:pt x="30" y="0"/>
                      <a:pt x="31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2"/>
                      <a:pt x="26" y="33"/>
                      <a:pt x="24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6438" y="2598"/>
                <a:ext cx="138" cy="81"/>
              </a:xfrm>
              <a:custGeom>
                <a:avLst/>
                <a:gdLst>
                  <a:gd name="T0" fmla="*/ 24 w 56"/>
                  <a:gd name="T1" fmla="*/ 32 h 33"/>
                  <a:gd name="T2" fmla="*/ 1 w 56"/>
                  <a:gd name="T3" fmla="*/ 19 h 33"/>
                  <a:gd name="T4" fmla="*/ 2 w 56"/>
                  <a:gd name="T5" fmla="*/ 15 h 33"/>
                  <a:gd name="T6" fmla="*/ 24 w 56"/>
                  <a:gd name="T7" fmla="*/ 2 h 33"/>
                  <a:gd name="T8" fmla="*/ 31 w 56"/>
                  <a:gd name="T9" fmla="*/ 1 h 33"/>
                  <a:gd name="T10" fmla="*/ 54 w 56"/>
                  <a:gd name="T11" fmla="*/ 14 h 33"/>
                  <a:gd name="T12" fmla="*/ 54 w 56"/>
                  <a:gd name="T13" fmla="*/ 18 h 33"/>
                  <a:gd name="T14" fmla="*/ 31 w 56"/>
                  <a:gd name="T15" fmla="*/ 31 h 33"/>
                  <a:gd name="T16" fmla="*/ 24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4" y="32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6" y="0"/>
                      <a:pt x="30" y="0"/>
                      <a:pt x="31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26" y="33"/>
                      <a:pt x="24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6525" y="2647"/>
                <a:ext cx="138" cy="81"/>
              </a:xfrm>
              <a:custGeom>
                <a:avLst/>
                <a:gdLst>
                  <a:gd name="T0" fmla="*/ 24 w 56"/>
                  <a:gd name="T1" fmla="*/ 32 h 33"/>
                  <a:gd name="T2" fmla="*/ 1 w 56"/>
                  <a:gd name="T3" fmla="*/ 19 h 33"/>
                  <a:gd name="T4" fmla="*/ 2 w 56"/>
                  <a:gd name="T5" fmla="*/ 15 h 33"/>
                  <a:gd name="T6" fmla="*/ 24 w 56"/>
                  <a:gd name="T7" fmla="*/ 2 h 33"/>
                  <a:gd name="T8" fmla="*/ 32 w 56"/>
                  <a:gd name="T9" fmla="*/ 2 h 33"/>
                  <a:gd name="T10" fmla="*/ 54 w 56"/>
                  <a:gd name="T11" fmla="*/ 15 h 33"/>
                  <a:gd name="T12" fmla="*/ 54 w 56"/>
                  <a:gd name="T13" fmla="*/ 19 h 33"/>
                  <a:gd name="T14" fmla="*/ 31 w 56"/>
                  <a:gd name="T15" fmla="*/ 32 h 33"/>
                  <a:gd name="T16" fmla="*/ 24 w 56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3">
                    <a:moveTo>
                      <a:pt x="24" y="32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7" y="1"/>
                      <a:pt x="30" y="0"/>
                      <a:pt x="32" y="2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6" y="16"/>
                      <a:pt x="56" y="17"/>
                      <a:pt x="54" y="19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29" y="33"/>
                      <a:pt x="26" y="33"/>
                      <a:pt x="24" y="3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9"/>
              <p:cNvSpPr>
                <a:spLocks/>
              </p:cNvSpPr>
              <p:nvPr/>
            </p:nvSpPr>
            <p:spPr bwMode="auto">
              <a:xfrm>
                <a:off x="6611" y="2699"/>
                <a:ext cx="138" cy="79"/>
              </a:xfrm>
              <a:custGeom>
                <a:avLst/>
                <a:gdLst>
                  <a:gd name="T0" fmla="*/ 24 w 56"/>
                  <a:gd name="T1" fmla="*/ 31 h 32"/>
                  <a:gd name="T2" fmla="*/ 1 w 56"/>
                  <a:gd name="T3" fmla="*/ 18 h 32"/>
                  <a:gd name="T4" fmla="*/ 2 w 56"/>
                  <a:gd name="T5" fmla="*/ 14 h 32"/>
                  <a:gd name="T6" fmla="*/ 24 w 56"/>
                  <a:gd name="T7" fmla="*/ 1 h 32"/>
                  <a:gd name="T8" fmla="*/ 32 w 56"/>
                  <a:gd name="T9" fmla="*/ 1 h 32"/>
                  <a:gd name="T10" fmla="*/ 54 w 56"/>
                  <a:gd name="T11" fmla="*/ 14 h 32"/>
                  <a:gd name="T12" fmla="*/ 54 w 56"/>
                  <a:gd name="T13" fmla="*/ 18 h 32"/>
                  <a:gd name="T14" fmla="*/ 31 w 56"/>
                  <a:gd name="T15" fmla="*/ 31 h 32"/>
                  <a:gd name="T16" fmla="*/ 24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4" y="31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2"/>
                      <a:pt x="26" y="32"/>
                      <a:pt x="24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80"/>
              <p:cNvSpPr>
                <a:spLocks/>
              </p:cNvSpPr>
              <p:nvPr/>
            </p:nvSpPr>
            <p:spPr bwMode="auto">
              <a:xfrm>
                <a:off x="6697" y="2748"/>
                <a:ext cx="139" cy="79"/>
              </a:xfrm>
              <a:custGeom>
                <a:avLst/>
                <a:gdLst>
                  <a:gd name="T0" fmla="*/ 24 w 56"/>
                  <a:gd name="T1" fmla="*/ 31 h 32"/>
                  <a:gd name="T2" fmla="*/ 1 w 56"/>
                  <a:gd name="T3" fmla="*/ 18 h 32"/>
                  <a:gd name="T4" fmla="*/ 2 w 56"/>
                  <a:gd name="T5" fmla="*/ 14 h 32"/>
                  <a:gd name="T6" fmla="*/ 24 w 56"/>
                  <a:gd name="T7" fmla="*/ 1 h 32"/>
                  <a:gd name="T8" fmla="*/ 32 w 56"/>
                  <a:gd name="T9" fmla="*/ 1 h 32"/>
                  <a:gd name="T10" fmla="*/ 54 w 56"/>
                  <a:gd name="T11" fmla="*/ 14 h 32"/>
                  <a:gd name="T12" fmla="*/ 54 w 56"/>
                  <a:gd name="T13" fmla="*/ 18 h 32"/>
                  <a:gd name="T14" fmla="*/ 31 w 56"/>
                  <a:gd name="T15" fmla="*/ 31 h 32"/>
                  <a:gd name="T16" fmla="*/ 24 w 56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2">
                    <a:moveTo>
                      <a:pt x="24" y="31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5"/>
                      <a:pt x="2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6" y="15"/>
                      <a:pt x="56" y="17"/>
                      <a:pt x="54" y="1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2"/>
                      <a:pt x="26" y="32"/>
                      <a:pt x="24" y="3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81"/>
              <p:cNvSpPr>
                <a:spLocks/>
              </p:cNvSpPr>
              <p:nvPr/>
            </p:nvSpPr>
            <p:spPr bwMode="auto">
              <a:xfrm>
                <a:off x="5402" y="2292"/>
                <a:ext cx="249" cy="143"/>
              </a:xfrm>
              <a:custGeom>
                <a:avLst/>
                <a:gdLst>
                  <a:gd name="T0" fmla="*/ 69 w 101"/>
                  <a:gd name="T1" fmla="*/ 57 h 58"/>
                  <a:gd name="T2" fmla="*/ 2 w 101"/>
                  <a:gd name="T3" fmla="*/ 19 h 58"/>
                  <a:gd name="T4" fmla="*/ 3 w 101"/>
                  <a:gd name="T5" fmla="*/ 15 h 58"/>
                  <a:gd name="T6" fmla="*/ 25 w 101"/>
                  <a:gd name="T7" fmla="*/ 2 h 58"/>
                  <a:gd name="T8" fmla="*/ 32 w 101"/>
                  <a:gd name="T9" fmla="*/ 1 h 58"/>
                  <a:gd name="T10" fmla="*/ 99 w 101"/>
                  <a:gd name="T11" fmla="*/ 40 h 58"/>
                  <a:gd name="T12" fmla="*/ 98 w 101"/>
                  <a:gd name="T13" fmla="*/ 44 h 58"/>
                  <a:gd name="T14" fmla="*/ 76 w 101"/>
                  <a:gd name="T15" fmla="*/ 57 h 58"/>
                  <a:gd name="T16" fmla="*/ 69 w 101"/>
                  <a:gd name="T17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58">
                    <a:moveTo>
                      <a:pt x="69" y="57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1" y="16"/>
                      <a:pt x="3" y="1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1" y="41"/>
                      <a:pt x="101" y="43"/>
                      <a:pt x="98" y="44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4" y="58"/>
                      <a:pt x="71" y="58"/>
                      <a:pt x="69" y="57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82"/>
              <p:cNvSpPr>
                <a:spLocks/>
              </p:cNvSpPr>
              <p:nvPr/>
            </p:nvSpPr>
            <p:spPr bwMode="auto">
              <a:xfrm>
                <a:off x="6463" y="2906"/>
                <a:ext cx="249" cy="143"/>
              </a:xfrm>
              <a:custGeom>
                <a:avLst/>
                <a:gdLst>
                  <a:gd name="T0" fmla="*/ 69 w 101"/>
                  <a:gd name="T1" fmla="*/ 56 h 58"/>
                  <a:gd name="T2" fmla="*/ 2 w 101"/>
                  <a:gd name="T3" fmla="*/ 18 h 58"/>
                  <a:gd name="T4" fmla="*/ 3 w 101"/>
                  <a:gd name="T5" fmla="*/ 14 h 58"/>
                  <a:gd name="T6" fmla="*/ 25 w 101"/>
                  <a:gd name="T7" fmla="*/ 1 h 58"/>
                  <a:gd name="T8" fmla="*/ 32 w 101"/>
                  <a:gd name="T9" fmla="*/ 1 h 58"/>
                  <a:gd name="T10" fmla="*/ 99 w 101"/>
                  <a:gd name="T11" fmla="*/ 39 h 58"/>
                  <a:gd name="T12" fmla="*/ 99 w 101"/>
                  <a:gd name="T13" fmla="*/ 43 h 58"/>
                  <a:gd name="T14" fmla="*/ 76 w 101"/>
                  <a:gd name="T15" fmla="*/ 56 h 58"/>
                  <a:gd name="T16" fmla="*/ 69 w 101"/>
                  <a:gd name="T17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58">
                    <a:moveTo>
                      <a:pt x="69" y="56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1" y="15"/>
                      <a:pt x="3" y="1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2" y="1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101" y="40"/>
                      <a:pt x="101" y="42"/>
                      <a:pt x="99" y="43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4" y="57"/>
                      <a:pt x="71" y="58"/>
                      <a:pt x="69" y="56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83"/>
              <p:cNvSpPr>
                <a:spLocks/>
              </p:cNvSpPr>
              <p:nvPr/>
            </p:nvSpPr>
            <p:spPr bwMode="auto">
              <a:xfrm>
                <a:off x="6226" y="2871"/>
                <a:ext cx="151" cy="87"/>
              </a:xfrm>
              <a:custGeom>
                <a:avLst/>
                <a:gdLst>
                  <a:gd name="T0" fmla="*/ 25 w 61"/>
                  <a:gd name="T1" fmla="*/ 34 h 35"/>
                  <a:gd name="T2" fmla="*/ 2 w 61"/>
                  <a:gd name="T3" fmla="*/ 21 h 35"/>
                  <a:gd name="T4" fmla="*/ 3 w 61"/>
                  <a:gd name="T5" fmla="*/ 17 h 35"/>
                  <a:gd name="T6" fmla="*/ 30 w 61"/>
                  <a:gd name="T7" fmla="*/ 2 h 35"/>
                  <a:gd name="T8" fmla="*/ 37 w 61"/>
                  <a:gd name="T9" fmla="*/ 1 h 35"/>
                  <a:gd name="T10" fmla="*/ 59 w 61"/>
                  <a:gd name="T11" fmla="*/ 14 h 35"/>
                  <a:gd name="T12" fmla="*/ 59 w 61"/>
                  <a:gd name="T13" fmla="*/ 19 h 35"/>
                  <a:gd name="T14" fmla="*/ 32 w 61"/>
                  <a:gd name="T15" fmla="*/ 34 h 35"/>
                  <a:gd name="T16" fmla="*/ 25 w 61"/>
                  <a:gd name="T17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35">
                    <a:moveTo>
                      <a:pt x="25" y="34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0" y="20"/>
                      <a:pt x="1" y="18"/>
                      <a:pt x="3" y="17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2" y="0"/>
                      <a:pt x="35" y="0"/>
                      <a:pt x="37" y="1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1" y="16"/>
                      <a:pt x="61" y="17"/>
                      <a:pt x="59" y="19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0" y="35"/>
                      <a:pt x="27" y="35"/>
                      <a:pt x="25" y="34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84"/>
              <p:cNvSpPr>
                <a:spLocks/>
              </p:cNvSpPr>
              <p:nvPr/>
            </p:nvSpPr>
            <p:spPr bwMode="auto">
              <a:xfrm>
                <a:off x="5567" y="2492"/>
                <a:ext cx="183" cy="106"/>
              </a:xfrm>
              <a:custGeom>
                <a:avLst/>
                <a:gdLst>
                  <a:gd name="T0" fmla="*/ 38 w 74"/>
                  <a:gd name="T1" fmla="*/ 42 h 43"/>
                  <a:gd name="T2" fmla="*/ 1 w 74"/>
                  <a:gd name="T3" fmla="*/ 21 h 43"/>
                  <a:gd name="T4" fmla="*/ 2 w 74"/>
                  <a:gd name="T5" fmla="*/ 16 h 43"/>
                  <a:gd name="T6" fmla="*/ 29 w 74"/>
                  <a:gd name="T7" fmla="*/ 1 h 43"/>
                  <a:gd name="T8" fmla="*/ 36 w 74"/>
                  <a:gd name="T9" fmla="*/ 1 h 43"/>
                  <a:gd name="T10" fmla="*/ 72 w 74"/>
                  <a:gd name="T11" fmla="*/ 22 h 43"/>
                  <a:gd name="T12" fmla="*/ 72 w 74"/>
                  <a:gd name="T13" fmla="*/ 26 h 43"/>
                  <a:gd name="T14" fmla="*/ 45 w 74"/>
                  <a:gd name="T15" fmla="*/ 41 h 43"/>
                  <a:gd name="T16" fmla="*/ 38 w 74"/>
                  <a:gd name="T17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3">
                    <a:moveTo>
                      <a:pt x="38" y="42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8"/>
                      <a:pt x="2" y="1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1" y="0"/>
                      <a:pt x="34" y="0"/>
                      <a:pt x="36" y="1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4" y="23"/>
                      <a:pt x="74" y="25"/>
                      <a:pt x="72" y="26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3" y="42"/>
                      <a:pt x="40" y="43"/>
                      <a:pt x="38" y="4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85"/>
              <p:cNvSpPr>
                <a:spLocks/>
              </p:cNvSpPr>
              <p:nvPr/>
            </p:nvSpPr>
            <p:spPr bwMode="auto">
              <a:xfrm>
                <a:off x="6110" y="2805"/>
                <a:ext cx="183" cy="106"/>
              </a:xfrm>
              <a:custGeom>
                <a:avLst/>
                <a:gdLst>
                  <a:gd name="T0" fmla="*/ 38 w 74"/>
                  <a:gd name="T1" fmla="*/ 42 h 43"/>
                  <a:gd name="T2" fmla="*/ 2 w 74"/>
                  <a:gd name="T3" fmla="*/ 21 h 43"/>
                  <a:gd name="T4" fmla="*/ 3 w 74"/>
                  <a:gd name="T5" fmla="*/ 17 h 43"/>
                  <a:gd name="T6" fmla="*/ 29 w 74"/>
                  <a:gd name="T7" fmla="*/ 1 h 43"/>
                  <a:gd name="T8" fmla="*/ 36 w 74"/>
                  <a:gd name="T9" fmla="*/ 1 h 43"/>
                  <a:gd name="T10" fmla="*/ 73 w 74"/>
                  <a:gd name="T11" fmla="*/ 22 h 43"/>
                  <a:gd name="T12" fmla="*/ 72 w 74"/>
                  <a:gd name="T13" fmla="*/ 26 h 43"/>
                  <a:gd name="T14" fmla="*/ 45 w 74"/>
                  <a:gd name="T15" fmla="*/ 42 h 43"/>
                  <a:gd name="T16" fmla="*/ 38 w 74"/>
                  <a:gd name="T17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3">
                    <a:moveTo>
                      <a:pt x="38" y="42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0" y="20"/>
                      <a:pt x="0" y="18"/>
                      <a:pt x="3" y="1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1" y="0"/>
                      <a:pt x="35" y="0"/>
                      <a:pt x="36" y="1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4" y="23"/>
                      <a:pt x="74" y="25"/>
                      <a:pt x="72" y="26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3" y="43"/>
                      <a:pt x="40" y="43"/>
                      <a:pt x="38" y="4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86"/>
              <p:cNvSpPr>
                <a:spLocks/>
              </p:cNvSpPr>
              <p:nvPr/>
            </p:nvSpPr>
            <p:spPr bwMode="auto">
              <a:xfrm>
                <a:off x="5691" y="2563"/>
                <a:ext cx="182" cy="106"/>
              </a:xfrm>
              <a:custGeom>
                <a:avLst/>
                <a:gdLst>
                  <a:gd name="T0" fmla="*/ 38 w 74"/>
                  <a:gd name="T1" fmla="*/ 42 h 43"/>
                  <a:gd name="T2" fmla="*/ 2 w 74"/>
                  <a:gd name="T3" fmla="*/ 21 h 43"/>
                  <a:gd name="T4" fmla="*/ 3 w 74"/>
                  <a:gd name="T5" fmla="*/ 17 h 43"/>
                  <a:gd name="T6" fmla="*/ 29 w 74"/>
                  <a:gd name="T7" fmla="*/ 1 h 43"/>
                  <a:gd name="T8" fmla="*/ 36 w 74"/>
                  <a:gd name="T9" fmla="*/ 1 h 43"/>
                  <a:gd name="T10" fmla="*/ 73 w 74"/>
                  <a:gd name="T11" fmla="*/ 22 h 43"/>
                  <a:gd name="T12" fmla="*/ 72 w 74"/>
                  <a:gd name="T13" fmla="*/ 26 h 43"/>
                  <a:gd name="T14" fmla="*/ 45 w 74"/>
                  <a:gd name="T15" fmla="*/ 41 h 43"/>
                  <a:gd name="T16" fmla="*/ 38 w 74"/>
                  <a:gd name="T17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3">
                    <a:moveTo>
                      <a:pt x="38" y="42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0" y="20"/>
                      <a:pt x="0" y="18"/>
                      <a:pt x="3" y="1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1" y="0"/>
                      <a:pt x="35" y="0"/>
                      <a:pt x="36" y="1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4" y="23"/>
                      <a:pt x="74" y="25"/>
                      <a:pt x="72" y="26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3" y="43"/>
                      <a:pt x="40" y="43"/>
                      <a:pt x="38" y="4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87"/>
              <p:cNvSpPr>
                <a:spLocks/>
              </p:cNvSpPr>
              <p:nvPr/>
            </p:nvSpPr>
            <p:spPr bwMode="auto">
              <a:xfrm>
                <a:off x="5696" y="2566"/>
                <a:ext cx="478" cy="276"/>
              </a:xfrm>
              <a:custGeom>
                <a:avLst/>
                <a:gdLst>
                  <a:gd name="T0" fmla="*/ 35 w 194"/>
                  <a:gd name="T1" fmla="*/ 0 h 112"/>
                  <a:gd name="T2" fmla="*/ 192 w 194"/>
                  <a:gd name="T3" fmla="*/ 91 h 112"/>
                  <a:gd name="T4" fmla="*/ 192 w 194"/>
                  <a:gd name="T5" fmla="*/ 95 h 112"/>
                  <a:gd name="T6" fmla="*/ 165 w 194"/>
                  <a:gd name="T7" fmla="*/ 111 h 112"/>
                  <a:gd name="T8" fmla="*/ 158 w 194"/>
                  <a:gd name="T9" fmla="*/ 111 h 112"/>
                  <a:gd name="T10" fmla="*/ 0 w 194"/>
                  <a:gd name="T11" fmla="*/ 20 h 112"/>
                  <a:gd name="T12" fmla="*/ 35 w 194"/>
                  <a:gd name="T1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112">
                    <a:moveTo>
                      <a:pt x="35" y="0"/>
                    </a:moveTo>
                    <a:cubicBezTo>
                      <a:pt x="192" y="91"/>
                      <a:pt x="192" y="91"/>
                      <a:pt x="192" y="91"/>
                    </a:cubicBezTo>
                    <a:cubicBezTo>
                      <a:pt x="194" y="92"/>
                      <a:pt x="194" y="94"/>
                      <a:pt x="192" y="95"/>
                    </a:cubicBezTo>
                    <a:cubicBezTo>
                      <a:pt x="165" y="111"/>
                      <a:pt x="165" y="111"/>
                      <a:pt x="165" y="111"/>
                    </a:cubicBezTo>
                    <a:cubicBezTo>
                      <a:pt x="163" y="112"/>
                      <a:pt x="160" y="112"/>
                      <a:pt x="158" y="11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88"/>
              <p:cNvSpPr>
                <a:spLocks/>
              </p:cNvSpPr>
              <p:nvPr/>
            </p:nvSpPr>
            <p:spPr bwMode="auto">
              <a:xfrm>
                <a:off x="6483" y="3044"/>
                <a:ext cx="113" cy="64"/>
              </a:xfrm>
              <a:custGeom>
                <a:avLst/>
                <a:gdLst>
                  <a:gd name="T0" fmla="*/ 19 w 46"/>
                  <a:gd name="T1" fmla="*/ 1 h 26"/>
                  <a:gd name="T2" fmla="*/ 44 w 46"/>
                  <a:gd name="T3" fmla="*/ 16 h 26"/>
                  <a:gd name="T4" fmla="*/ 44 w 46"/>
                  <a:gd name="T5" fmla="*/ 19 h 26"/>
                  <a:gd name="T6" fmla="*/ 33 w 46"/>
                  <a:gd name="T7" fmla="*/ 25 h 26"/>
                  <a:gd name="T8" fmla="*/ 27 w 46"/>
                  <a:gd name="T9" fmla="*/ 25 h 26"/>
                  <a:gd name="T10" fmla="*/ 2 w 46"/>
                  <a:gd name="T11" fmla="*/ 11 h 26"/>
                  <a:gd name="T12" fmla="*/ 2 w 46"/>
                  <a:gd name="T13" fmla="*/ 8 h 26"/>
                  <a:gd name="T14" fmla="*/ 13 w 46"/>
                  <a:gd name="T15" fmla="*/ 1 h 26"/>
                  <a:gd name="T16" fmla="*/ 19 w 46"/>
                  <a:gd name="T1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6">
                    <a:moveTo>
                      <a:pt x="19" y="1"/>
                    </a:moveTo>
                    <a:cubicBezTo>
                      <a:pt x="44" y="16"/>
                      <a:pt x="44" y="16"/>
                      <a:pt x="44" y="16"/>
                    </a:cubicBezTo>
                    <a:cubicBezTo>
                      <a:pt x="46" y="16"/>
                      <a:pt x="45" y="18"/>
                      <a:pt x="44" y="19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1" y="26"/>
                      <a:pt x="28" y="26"/>
                      <a:pt x="27" y="25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0"/>
                      <a:pt x="0" y="9"/>
                      <a:pt x="2" y="8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0"/>
                      <a:pt x="17" y="0"/>
                      <a:pt x="19" y="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89"/>
              <p:cNvSpPr>
                <a:spLocks/>
              </p:cNvSpPr>
              <p:nvPr/>
            </p:nvSpPr>
            <p:spPr bwMode="auto">
              <a:xfrm>
                <a:off x="6396" y="2995"/>
                <a:ext cx="111" cy="64"/>
              </a:xfrm>
              <a:custGeom>
                <a:avLst/>
                <a:gdLst>
                  <a:gd name="T0" fmla="*/ 19 w 45"/>
                  <a:gd name="T1" fmla="*/ 1 h 26"/>
                  <a:gd name="T2" fmla="*/ 44 w 45"/>
                  <a:gd name="T3" fmla="*/ 15 h 26"/>
                  <a:gd name="T4" fmla="*/ 43 w 45"/>
                  <a:gd name="T5" fmla="*/ 19 h 26"/>
                  <a:gd name="T6" fmla="*/ 32 w 45"/>
                  <a:gd name="T7" fmla="*/ 25 h 26"/>
                  <a:gd name="T8" fmla="*/ 27 w 45"/>
                  <a:gd name="T9" fmla="*/ 25 h 26"/>
                  <a:gd name="T10" fmla="*/ 1 w 45"/>
                  <a:gd name="T11" fmla="*/ 10 h 26"/>
                  <a:gd name="T12" fmla="*/ 2 w 45"/>
                  <a:gd name="T13" fmla="*/ 7 h 26"/>
                  <a:gd name="T14" fmla="*/ 13 w 45"/>
                  <a:gd name="T15" fmla="*/ 1 h 26"/>
                  <a:gd name="T16" fmla="*/ 19 w 45"/>
                  <a:gd name="T1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6">
                    <a:moveTo>
                      <a:pt x="19" y="1"/>
                    </a:moveTo>
                    <a:cubicBezTo>
                      <a:pt x="44" y="15"/>
                      <a:pt x="44" y="15"/>
                      <a:pt x="44" y="15"/>
                    </a:cubicBezTo>
                    <a:cubicBezTo>
                      <a:pt x="45" y="16"/>
                      <a:pt x="45" y="18"/>
                      <a:pt x="43" y="19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6"/>
                      <a:pt x="28" y="26"/>
                      <a:pt x="27" y="2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8"/>
                      <a:pt x="2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7" y="0"/>
                      <a:pt x="19" y="1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90"/>
              <p:cNvSpPr>
                <a:spLocks/>
              </p:cNvSpPr>
              <p:nvPr/>
            </p:nvSpPr>
            <p:spPr bwMode="auto">
              <a:xfrm>
                <a:off x="6310" y="2945"/>
                <a:ext cx="111" cy="65"/>
              </a:xfrm>
              <a:custGeom>
                <a:avLst/>
                <a:gdLst>
                  <a:gd name="T0" fmla="*/ 19 w 45"/>
                  <a:gd name="T1" fmla="*/ 0 h 26"/>
                  <a:gd name="T2" fmla="*/ 44 w 45"/>
                  <a:gd name="T3" fmla="*/ 15 h 26"/>
                  <a:gd name="T4" fmla="*/ 43 w 45"/>
                  <a:gd name="T5" fmla="*/ 18 h 26"/>
                  <a:gd name="T6" fmla="*/ 32 w 45"/>
                  <a:gd name="T7" fmla="*/ 25 h 26"/>
                  <a:gd name="T8" fmla="*/ 27 w 45"/>
                  <a:gd name="T9" fmla="*/ 25 h 26"/>
                  <a:gd name="T10" fmla="*/ 1 w 45"/>
                  <a:gd name="T11" fmla="*/ 10 h 26"/>
                  <a:gd name="T12" fmla="*/ 2 w 45"/>
                  <a:gd name="T13" fmla="*/ 7 h 26"/>
                  <a:gd name="T14" fmla="*/ 13 w 45"/>
                  <a:gd name="T15" fmla="*/ 1 h 26"/>
                  <a:gd name="T16" fmla="*/ 19 w 45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6">
                    <a:moveTo>
                      <a:pt x="19" y="0"/>
                    </a:moveTo>
                    <a:cubicBezTo>
                      <a:pt x="44" y="15"/>
                      <a:pt x="44" y="15"/>
                      <a:pt x="44" y="15"/>
                    </a:cubicBezTo>
                    <a:cubicBezTo>
                      <a:pt x="45" y="16"/>
                      <a:pt x="45" y="17"/>
                      <a:pt x="43" y="18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6"/>
                      <a:pt x="28" y="26"/>
                      <a:pt x="27" y="2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7" y="0"/>
                      <a:pt x="19" y="0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91"/>
              <p:cNvSpPr>
                <a:spLocks/>
              </p:cNvSpPr>
              <p:nvPr/>
            </p:nvSpPr>
            <p:spPr bwMode="auto">
              <a:xfrm>
                <a:off x="6443" y="2968"/>
                <a:ext cx="114" cy="64"/>
              </a:xfrm>
              <a:custGeom>
                <a:avLst/>
                <a:gdLst>
                  <a:gd name="T0" fmla="*/ 19 w 46"/>
                  <a:gd name="T1" fmla="*/ 0 h 26"/>
                  <a:gd name="T2" fmla="*/ 44 w 46"/>
                  <a:gd name="T3" fmla="*/ 15 h 26"/>
                  <a:gd name="T4" fmla="*/ 44 w 46"/>
                  <a:gd name="T5" fmla="*/ 18 h 26"/>
                  <a:gd name="T6" fmla="*/ 33 w 46"/>
                  <a:gd name="T7" fmla="*/ 25 h 26"/>
                  <a:gd name="T8" fmla="*/ 27 w 46"/>
                  <a:gd name="T9" fmla="*/ 25 h 26"/>
                  <a:gd name="T10" fmla="*/ 2 w 46"/>
                  <a:gd name="T11" fmla="*/ 10 h 26"/>
                  <a:gd name="T12" fmla="*/ 2 w 46"/>
                  <a:gd name="T13" fmla="*/ 7 h 26"/>
                  <a:gd name="T14" fmla="*/ 13 w 46"/>
                  <a:gd name="T15" fmla="*/ 1 h 26"/>
                  <a:gd name="T16" fmla="*/ 19 w 46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26">
                    <a:moveTo>
                      <a:pt x="19" y="0"/>
                    </a:moveTo>
                    <a:cubicBezTo>
                      <a:pt x="44" y="15"/>
                      <a:pt x="44" y="15"/>
                      <a:pt x="44" y="15"/>
                    </a:cubicBezTo>
                    <a:cubicBezTo>
                      <a:pt x="46" y="16"/>
                      <a:pt x="45" y="17"/>
                      <a:pt x="44" y="18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1" y="26"/>
                      <a:pt x="28" y="26"/>
                      <a:pt x="27" y="25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0"/>
                      <a:pt x="17" y="0"/>
                      <a:pt x="19" y="0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92"/>
              <p:cNvSpPr>
                <a:spLocks/>
              </p:cNvSpPr>
              <p:nvPr/>
            </p:nvSpPr>
            <p:spPr bwMode="auto">
              <a:xfrm>
                <a:off x="5935" y="1190"/>
                <a:ext cx="447" cy="614"/>
              </a:xfrm>
              <a:custGeom>
                <a:avLst/>
                <a:gdLst>
                  <a:gd name="T0" fmla="*/ 4 w 181"/>
                  <a:gd name="T1" fmla="*/ 0 h 249"/>
                  <a:gd name="T2" fmla="*/ 0 w 181"/>
                  <a:gd name="T3" fmla="*/ 7 h 249"/>
                  <a:gd name="T4" fmla="*/ 0 w 181"/>
                  <a:gd name="T5" fmla="*/ 138 h 249"/>
                  <a:gd name="T6" fmla="*/ 7 w 181"/>
                  <a:gd name="T7" fmla="*/ 152 h 249"/>
                  <a:gd name="T8" fmla="*/ 173 w 181"/>
                  <a:gd name="T9" fmla="*/ 248 h 249"/>
                  <a:gd name="T10" fmla="*/ 176 w 181"/>
                  <a:gd name="T11" fmla="*/ 249 h 249"/>
                  <a:gd name="T12" fmla="*/ 181 w 181"/>
                  <a:gd name="T13" fmla="*/ 242 h 249"/>
                  <a:gd name="T14" fmla="*/ 181 w 181"/>
                  <a:gd name="T15" fmla="*/ 111 h 249"/>
                  <a:gd name="T16" fmla="*/ 173 w 181"/>
                  <a:gd name="T17" fmla="*/ 97 h 249"/>
                  <a:gd name="T18" fmla="*/ 7 w 181"/>
                  <a:gd name="T19" fmla="*/ 1 h 249"/>
                  <a:gd name="T20" fmla="*/ 4 w 181"/>
                  <a:gd name="T2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1" h="249">
                    <a:moveTo>
                      <a:pt x="4" y="0"/>
                    </a:moveTo>
                    <a:cubicBezTo>
                      <a:pt x="1" y="0"/>
                      <a:pt x="0" y="3"/>
                      <a:pt x="0" y="7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43"/>
                      <a:pt x="3" y="149"/>
                      <a:pt x="7" y="152"/>
                    </a:cubicBezTo>
                    <a:cubicBezTo>
                      <a:pt x="173" y="248"/>
                      <a:pt x="173" y="248"/>
                      <a:pt x="173" y="248"/>
                    </a:cubicBezTo>
                    <a:cubicBezTo>
                      <a:pt x="174" y="248"/>
                      <a:pt x="175" y="249"/>
                      <a:pt x="176" y="249"/>
                    </a:cubicBezTo>
                    <a:cubicBezTo>
                      <a:pt x="179" y="249"/>
                      <a:pt x="181" y="246"/>
                      <a:pt x="181" y="242"/>
                    </a:cubicBezTo>
                    <a:cubicBezTo>
                      <a:pt x="181" y="111"/>
                      <a:pt x="181" y="111"/>
                      <a:pt x="181" y="111"/>
                    </a:cubicBezTo>
                    <a:cubicBezTo>
                      <a:pt x="181" y="106"/>
                      <a:pt x="177" y="99"/>
                      <a:pt x="173" y="9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solidFill>
                <a:srgbClr val="EE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93"/>
              <p:cNvSpPr>
                <a:spLocks/>
              </p:cNvSpPr>
              <p:nvPr/>
            </p:nvSpPr>
            <p:spPr bwMode="auto">
              <a:xfrm>
                <a:off x="6053" y="1370"/>
                <a:ext cx="42" cy="219"/>
              </a:xfrm>
              <a:custGeom>
                <a:avLst/>
                <a:gdLst>
                  <a:gd name="T0" fmla="*/ 9 w 17"/>
                  <a:gd name="T1" fmla="*/ 86 h 89"/>
                  <a:gd name="T2" fmla="*/ 8 w 17"/>
                  <a:gd name="T3" fmla="*/ 86 h 89"/>
                  <a:gd name="T4" fmla="*/ 0 w 17"/>
                  <a:gd name="T5" fmla="*/ 71 h 89"/>
                  <a:gd name="T6" fmla="*/ 0 w 17"/>
                  <a:gd name="T7" fmla="*/ 8 h 89"/>
                  <a:gd name="T8" fmla="*/ 8 w 17"/>
                  <a:gd name="T9" fmla="*/ 2 h 89"/>
                  <a:gd name="T10" fmla="*/ 9 w 17"/>
                  <a:gd name="T11" fmla="*/ 3 h 89"/>
                  <a:gd name="T12" fmla="*/ 17 w 17"/>
                  <a:gd name="T13" fmla="*/ 18 h 89"/>
                  <a:gd name="T14" fmla="*/ 17 w 17"/>
                  <a:gd name="T15" fmla="*/ 80 h 89"/>
                  <a:gd name="T16" fmla="*/ 9 w 17"/>
                  <a:gd name="T17" fmla="*/ 8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9">
                    <a:moveTo>
                      <a:pt x="9" y="86"/>
                    </a:moveTo>
                    <a:cubicBezTo>
                      <a:pt x="8" y="86"/>
                      <a:pt x="8" y="86"/>
                      <a:pt x="8" y="86"/>
                    </a:cubicBezTo>
                    <a:cubicBezTo>
                      <a:pt x="4" y="83"/>
                      <a:pt x="0" y="76"/>
                      <a:pt x="0" y="7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4" y="6"/>
                      <a:pt x="17" y="12"/>
                      <a:pt x="17" y="18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7" y="86"/>
                      <a:pt x="14" y="89"/>
                      <a:pt x="9" y="86"/>
                    </a:cubicBezTo>
                    <a:close/>
                  </a:path>
                </a:pathLst>
              </a:custGeom>
              <a:solidFill>
                <a:srgbClr val="B2D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94"/>
              <p:cNvSpPr>
                <a:spLocks/>
              </p:cNvSpPr>
              <p:nvPr/>
            </p:nvSpPr>
            <p:spPr bwMode="auto">
              <a:xfrm>
                <a:off x="6137" y="1481"/>
                <a:ext cx="42" cy="155"/>
              </a:xfrm>
              <a:custGeom>
                <a:avLst/>
                <a:gdLst>
                  <a:gd name="T0" fmla="*/ 9 w 17"/>
                  <a:gd name="T1" fmla="*/ 61 h 63"/>
                  <a:gd name="T2" fmla="*/ 8 w 17"/>
                  <a:gd name="T3" fmla="*/ 60 h 63"/>
                  <a:gd name="T4" fmla="*/ 0 w 17"/>
                  <a:gd name="T5" fmla="*/ 45 h 63"/>
                  <a:gd name="T6" fmla="*/ 0 w 17"/>
                  <a:gd name="T7" fmla="*/ 8 h 63"/>
                  <a:gd name="T8" fmla="*/ 8 w 17"/>
                  <a:gd name="T9" fmla="*/ 3 h 63"/>
                  <a:gd name="T10" fmla="*/ 9 w 17"/>
                  <a:gd name="T11" fmla="*/ 3 h 63"/>
                  <a:gd name="T12" fmla="*/ 17 w 17"/>
                  <a:gd name="T13" fmla="*/ 18 h 63"/>
                  <a:gd name="T14" fmla="*/ 17 w 17"/>
                  <a:gd name="T15" fmla="*/ 55 h 63"/>
                  <a:gd name="T16" fmla="*/ 9 w 17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3">
                    <a:moveTo>
                      <a:pt x="9" y="61"/>
                    </a:moveTo>
                    <a:cubicBezTo>
                      <a:pt x="8" y="60"/>
                      <a:pt x="8" y="60"/>
                      <a:pt x="8" y="60"/>
                    </a:cubicBezTo>
                    <a:cubicBezTo>
                      <a:pt x="3" y="57"/>
                      <a:pt x="0" y="51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3" y="6"/>
                      <a:pt x="17" y="12"/>
                      <a:pt x="17" y="18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60"/>
                      <a:pt x="13" y="63"/>
                      <a:pt x="9" y="61"/>
                    </a:cubicBezTo>
                    <a:close/>
                  </a:path>
                </a:pathLst>
              </a:custGeom>
              <a:solidFill>
                <a:srgbClr val="B2D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95"/>
              <p:cNvSpPr>
                <a:spLocks/>
              </p:cNvSpPr>
              <p:nvPr/>
            </p:nvSpPr>
            <p:spPr bwMode="auto">
              <a:xfrm>
                <a:off x="6219" y="1404"/>
                <a:ext cx="42" cy="279"/>
              </a:xfrm>
              <a:custGeom>
                <a:avLst/>
                <a:gdLst>
                  <a:gd name="T0" fmla="*/ 9 w 17"/>
                  <a:gd name="T1" fmla="*/ 111 h 113"/>
                  <a:gd name="T2" fmla="*/ 8 w 17"/>
                  <a:gd name="T3" fmla="*/ 110 h 113"/>
                  <a:gd name="T4" fmla="*/ 0 w 17"/>
                  <a:gd name="T5" fmla="*/ 95 h 113"/>
                  <a:gd name="T6" fmla="*/ 0 w 17"/>
                  <a:gd name="T7" fmla="*/ 8 h 113"/>
                  <a:gd name="T8" fmla="*/ 8 w 17"/>
                  <a:gd name="T9" fmla="*/ 2 h 113"/>
                  <a:gd name="T10" fmla="*/ 9 w 17"/>
                  <a:gd name="T11" fmla="*/ 3 h 113"/>
                  <a:gd name="T12" fmla="*/ 17 w 17"/>
                  <a:gd name="T13" fmla="*/ 18 h 113"/>
                  <a:gd name="T14" fmla="*/ 17 w 17"/>
                  <a:gd name="T15" fmla="*/ 105 h 113"/>
                  <a:gd name="T16" fmla="*/ 9 w 17"/>
                  <a:gd name="T17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13">
                    <a:moveTo>
                      <a:pt x="9" y="111"/>
                    </a:moveTo>
                    <a:cubicBezTo>
                      <a:pt x="8" y="110"/>
                      <a:pt x="8" y="110"/>
                      <a:pt x="8" y="110"/>
                    </a:cubicBezTo>
                    <a:cubicBezTo>
                      <a:pt x="4" y="108"/>
                      <a:pt x="0" y="101"/>
                      <a:pt x="0" y="9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3" y="6"/>
                      <a:pt x="17" y="12"/>
                      <a:pt x="17" y="18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7" y="111"/>
                      <a:pt x="13" y="113"/>
                      <a:pt x="9" y="111"/>
                    </a:cubicBez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96"/>
              <p:cNvSpPr>
                <a:spLocks/>
              </p:cNvSpPr>
              <p:nvPr/>
            </p:nvSpPr>
            <p:spPr bwMode="auto">
              <a:xfrm>
                <a:off x="6483" y="1515"/>
                <a:ext cx="288" cy="205"/>
              </a:xfrm>
              <a:custGeom>
                <a:avLst/>
                <a:gdLst>
                  <a:gd name="T0" fmla="*/ 110 w 117"/>
                  <a:gd name="T1" fmla="*/ 80 h 83"/>
                  <a:gd name="T2" fmla="*/ 6 w 117"/>
                  <a:gd name="T3" fmla="*/ 21 h 83"/>
                  <a:gd name="T4" fmla="*/ 0 w 117"/>
                  <a:gd name="T5" fmla="*/ 8 h 83"/>
                  <a:gd name="T6" fmla="*/ 6 w 117"/>
                  <a:gd name="T7" fmla="*/ 2 h 83"/>
                  <a:gd name="T8" fmla="*/ 110 w 117"/>
                  <a:gd name="T9" fmla="*/ 62 h 83"/>
                  <a:gd name="T10" fmla="*/ 117 w 117"/>
                  <a:gd name="T11" fmla="*/ 75 h 83"/>
                  <a:gd name="T12" fmla="*/ 110 w 117"/>
                  <a:gd name="T13" fmla="*/ 8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83">
                    <a:moveTo>
                      <a:pt x="110" y="80"/>
                    </a:moveTo>
                    <a:cubicBezTo>
                      <a:pt x="6" y="21"/>
                      <a:pt x="6" y="21"/>
                      <a:pt x="6" y="21"/>
                    </a:cubicBezTo>
                    <a:cubicBezTo>
                      <a:pt x="3" y="19"/>
                      <a:pt x="0" y="13"/>
                      <a:pt x="0" y="8"/>
                    </a:cubicBezTo>
                    <a:cubicBezTo>
                      <a:pt x="0" y="2"/>
                      <a:pt x="3" y="0"/>
                      <a:pt x="6" y="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4" y="64"/>
                      <a:pt x="117" y="70"/>
                      <a:pt x="117" y="75"/>
                    </a:cubicBezTo>
                    <a:cubicBezTo>
                      <a:pt x="117" y="80"/>
                      <a:pt x="114" y="83"/>
                      <a:pt x="110" y="80"/>
                    </a:cubicBezTo>
                    <a:close/>
                  </a:path>
                </a:pathLst>
              </a:custGeom>
              <a:solidFill>
                <a:srgbClr val="B2D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97"/>
              <p:cNvSpPr>
                <a:spLocks/>
              </p:cNvSpPr>
              <p:nvPr/>
            </p:nvSpPr>
            <p:spPr bwMode="auto">
              <a:xfrm>
                <a:off x="6483" y="1604"/>
                <a:ext cx="123" cy="111"/>
              </a:xfrm>
              <a:custGeom>
                <a:avLst/>
                <a:gdLst>
                  <a:gd name="T0" fmla="*/ 43 w 50"/>
                  <a:gd name="T1" fmla="*/ 42 h 45"/>
                  <a:gd name="T2" fmla="*/ 6 w 50"/>
                  <a:gd name="T3" fmla="*/ 21 h 45"/>
                  <a:gd name="T4" fmla="*/ 0 w 50"/>
                  <a:gd name="T5" fmla="*/ 8 h 45"/>
                  <a:gd name="T6" fmla="*/ 6 w 50"/>
                  <a:gd name="T7" fmla="*/ 3 h 45"/>
                  <a:gd name="T8" fmla="*/ 43 w 50"/>
                  <a:gd name="T9" fmla="*/ 24 h 45"/>
                  <a:gd name="T10" fmla="*/ 50 w 50"/>
                  <a:gd name="T11" fmla="*/ 37 h 45"/>
                  <a:gd name="T12" fmla="*/ 43 w 50"/>
                  <a:gd name="T1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5">
                    <a:moveTo>
                      <a:pt x="43" y="42"/>
                    </a:moveTo>
                    <a:cubicBezTo>
                      <a:pt x="6" y="21"/>
                      <a:pt x="6" y="21"/>
                      <a:pt x="6" y="21"/>
                    </a:cubicBezTo>
                    <a:cubicBezTo>
                      <a:pt x="3" y="19"/>
                      <a:pt x="0" y="13"/>
                      <a:pt x="0" y="8"/>
                    </a:cubicBezTo>
                    <a:cubicBezTo>
                      <a:pt x="0" y="3"/>
                      <a:pt x="3" y="0"/>
                      <a:pt x="6" y="3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7" y="26"/>
                      <a:pt x="50" y="32"/>
                      <a:pt x="50" y="37"/>
                    </a:cubicBezTo>
                    <a:cubicBezTo>
                      <a:pt x="50" y="42"/>
                      <a:pt x="47" y="45"/>
                      <a:pt x="43" y="42"/>
                    </a:cubicBezTo>
                    <a:close/>
                  </a:path>
                </a:pathLst>
              </a:custGeom>
              <a:solidFill>
                <a:srgbClr val="B2D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98"/>
              <p:cNvSpPr>
                <a:spLocks/>
              </p:cNvSpPr>
              <p:nvPr/>
            </p:nvSpPr>
            <p:spPr bwMode="auto">
              <a:xfrm>
                <a:off x="6633" y="1693"/>
                <a:ext cx="126" cy="108"/>
              </a:xfrm>
              <a:custGeom>
                <a:avLst/>
                <a:gdLst>
                  <a:gd name="T0" fmla="*/ 44 w 51"/>
                  <a:gd name="T1" fmla="*/ 42 h 44"/>
                  <a:gd name="T2" fmla="*/ 7 w 51"/>
                  <a:gd name="T3" fmla="*/ 21 h 44"/>
                  <a:gd name="T4" fmla="*/ 0 w 51"/>
                  <a:gd name="T5" fmla="*/ 8 h 44"/>
                  <a:gd name="T6" fmla="*/ 7 w 51"/>
                  <a:gd name="T7" fmla="*/ 2 h 44"/>
                  <a:gd name="T8" fmla="*/ 44 w 51"/>
                  <a:gd name="T9" fmla="*/ 24 h 44"/>
                  <a:gd name="T10" fmla="*/ 51 w 51"/>
                  <a:gd name="T11" fmla="*/ 37 h 44"/>
                  <a:gd name="T12" fmla="*/ 44 w 51"/>
                  <a:gd name="T1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4">
                    <a:moveTo>
                      <a:pt x="44" y="42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3" y="19"/>
                      <a:pt x="0" y="13"/>
                      <a:pt x="0" y="8"/>
                    </a:cubicBezTo>
                    <a:cubicBezTo>
                      <a:pt x="0" y="2"/>
                      <a:pt x="3" y="0"/>
                      <a:pt x="7" y="2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8" y="26"/>
                      <a:pt x="51" y="32"/>
                      <a:pt x="51" y="37"/>
                    </a:cubicBezTo>
                    <a:cubicBezTo>
                      <a:pt x="51" y="42"/>
                      <a:pt x="48" y="44"/>
                      <a:pt x="44" y="42"/>
                    </a:cubicBez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99"/>
              <p:cNvSpPr>
                <a:spLocks/>
              </p:cNvSpPr>
              <p:nvPr/>
            </p:nvSpPr>
            <p:spPr bwMode="auto">
              <a:xfrm>
                <a:off x="6786" y="1782"/>
                <a:ext cx="165" cy="130"/>
              </a:xfrm>
              <a:custGeom>
                <a:avLst/>
                <a:gdLst>
                  <a:gd name="T0" fmla="*/ 60 w 67"/>
                  <a:gd name="T1" fmla="*/ 51 h 53"/>
                  <a:gd name="T2" fmla="*/ 7 w 67"/>
                  <a:gd name="T3" fmla="*/ 21 h 53"/>
                  <a:gd name="T4" fmla="*/ 0 w 67"/>
                  <a:gd name="T5" fmla="*/ 7 h 53"/>
                  <a:gd name="T6" fmla="*/ 7 w 67"/>
                  <a:gd name="T7" fmla="*/ 2 h 53"/>
                  <a:gd name="T8" fmla="*/ 60 w 67"/>
                  <a:gd name="T9" fmla="*/ 33 h 53"/>
                  <a:gd name="T10" fmla="*/ 67 w 67"/>
                  <a:gd name="T11" fmla="*/ 46 h 53"/>
                  <a:gd name="T12" fmla="*/ 60 w 67"/>
                  <a:gd name="T13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3">
                    <a:moveTo>
                      <a:pt x="60" y="5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3" y="18"/>
                      <a:pt x="0" y="12"/>
                      <a:pt x="0" y="7"/>
                    </a:cubicBezTo>
                    <a:cubicBezTo>
                      <a:pt x="0" y="2"/>
                      <a:pt x="3" y="0"/>
                      <a:pt x="7" y="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4" y="35"/>
                      <a:pt x="67" y="41"/>
                      <a:pt x="67" y="46"/>
                    </a:cubicBezTo>
                    <a:cubicBezTo>
                      <a:pt x="67" y="51"/>
                      <a:pt x="64" y="53"/>
                      <a:pt x="60" y="51"/>
                    </a:cubicBezTo>
                    <a:close/>
                  </a:path>
                </a:pathLst>
              </a:custGeom>
              <a:solidFill>
                <a:srgbClr val="B2D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100"/>
              <p:cNvSpPr>
                <a:spLocks/>
              </p:cNvSpPr>
              <p:nvPr/>
            </p:nvSpPr>
            <p:spPr bwMode="auto">
              <a:xfrm>
                <a:off x="6483" y="1695"/>
                <a:ext cx="350" cy="239"/>
              </a:xfrm>
              <a:custGeom>
                <a:avLst/>
                <a:gdLst>
                  <a:gd name="T0" fmla="*/ 135 w 142"/>
                  <a:gd name="T1" fmla="*/ 95 h 97"/>
                  <a:gd name="T2" fmla="*/ 6 w 142"/>
                  <a:gd name="T3" fmla="*/ 20 h 97"/>
                  <a:gd name="T4" fmla="*/ 0 w 142"/>
                  <a:gd name="T5" fmla="*/ 7 h 97"/>
                  <a:gd name="T6" fmla="*/ 6 w 142"/>
                  <a:gd name="T7" fmla="*/ 2 h 97"/>
                  <a:gd name="T8" fmla="*/ 135 w 142"/>
                  <a:gd name="T9" fmla="*/ 76 h 97"/>
                  <a:gd name="T10" fmla="*/ 142 w 142"/>
                  <a:gd name="T11" fmla="*/ 90 h 97"/>
                  <a:gd name="T12" fmla="*/ 135 w 142"/>
                  <a:gd name="T13" fmla="*/ 9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97">
                    <a:moveTo>
                      <a:pt x="135" y="95"/>
                    </a:moveTo>
                    <a:cubicBezTo>
                      <a:pt x="6" y="20"/>
                      <a:pt x="6" y="20"/>
                      <a:pt x="6" y="20"/>
                    </a:cubicBezTo>
                    <a:cubicBezTo>
                      <a:pt x="3" y="18"/>
                      <a:pt x="0" y="12"/>
                      <a:pt x="0" y="7"/>
                    </a:cubicBezTo>
                    <a:cubicBezTo>
                      <a:pt x="0" y="2"/>
                      <a:pt x="3" y="0"/>
                      <a:pt x="6" y="2"/>
                    </a:cubicBezTo>
                    <a:cubicBezTo>
                      <a:pt x="135" y="76"/>
                      <a:pt x="135" y="76"/>
                      <a:pt x="135" y="76"/>
                    </a:cubicBezTo>
                    <a:cubicBezTo>
                      <a:pt x="139" y="79"/>
                      <a:pt x="142" y="85"/>
                      <a:pt x="142" y="90"/>
                    </a:cubicBezTo>
                    <a:cubicBezTo>
                      <a:pt x="142" y="95"/>
                      <a:pt x="139" y="97"/>
                      <a:pt x="135" y="95"/>
                    </a:cubicBezTo>
                    <a:close/>
                  </a:path>
                </a:pathLst>
              </a:custGeom>
              <a:solidFill>
                <a:srgbClr val="B2D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101"/>
              <p:cNvSpPr>
                <a:spLocks/>
              </p:cNvSpPr>
              <p:nvPr/>
            </p:nvSpPr>
            <p:spPr bwMode="auto">
              <a:xfrm>
                <a:off x="6483" y="1784"/>
                <a:ext cx="486" cy="316"/>
              </a:xfrm>
              <a:custGeom>
                <a:avLst/>
                <a:gdLst>
                  <a:gd name="T0" fmla="*/ 190 w 197"/>
                  <a:gd name="T1" fmla="*/ 126 h 128"/>
                  <a:gd name="T2" fmla="*/ 6 w 197"/>
                  <a:gd name="T3" fmla="*/ 21 h 128"/>
                  <a:gd name="T4" fmla="*/ 0 w 197"/>
                  <a:gd name="T5" fmla="*/ 8 h 128"/>
                  <a:gd name="T6" fmla="*/ 6 w 197"/>
                  <a:gd name="T7" fmla="*/ 2 h 128"/>
                  <a:gd name="T8" fmla="*/ 190 w 197"/>
                  <a:gd name="T9" fmla="*/ 108 h 128"/>
                  <a:gd name="T10" fmla="*/ 197 w 197"/>
                  <a:gd name="T11" fmla="*/ 121 h 128"/>
                  <a:gd name="T12" fmla="*/ 190 w 197"/>
                  <a:gd name="T13" fmla="*/ 12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7" h="128">
                    <a:moveTo>
                      <a:pt x="190" y="126"/>
                    </a:moveTo>
                    <a:cubicBezTo>
                      <a:pt x="6" y="21"/>
                      <a:pt x="6" y="21"/>
                      <a:pt x="6" y="21"/>
                    </a:cubicBezTo>
                    <a:cubicBezTo>
                      <a:pt x="3" y="19"/>
                      <a:pt x="0" y="13"/>
                      <a:pt x="0" y="8"/>
                    </a:cubicBezTo>
                    <a:cubicBezTo>
                      <a:pt x="0" y="2"/>
                      <a:pt x="3" y="0"/>
                      <a:pt x="6" y="2"/>
                    </a:cubicBezTo>
                    <a:cubicBezTo>
                      <a:pt x="190" y="108"/>
                      <a:pt x="190" y="108"/>
                      <a:pt x="190" y="108"/>
                    </a:cubicBezTo>
                    <a:cubicBezTo>
                      <a:pt x="194" y="110"/>
                      <a:pt x="197" y="116"/>
                      <a:pt x="197" y="121"/>
                    </a:cubicBezTo>
                    <a:cubicBezTo>
                      <a:pt x="197" y="126"/>
                      <a:pt x="194" y="128"/>
                      <a:pt x="190" y="126"/>
                    </a:cubicBez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102"/>
              <p:cNvSpPr>
                <a:spLocks/>
              </p:cNvSpPr>
              <p:nvPr/>
            </p:nvSpPr>
            <p:spPr bwMode="auto">
              <a:xfrm>
                <a:off x="6806" y="1703"/>
                <a:ext cx="200" cy="153"/>
              </a:xfrm>
              <a:custGeom>
                <a:avLst/>
                <a:gdLst>
                  <a:gd name="T0" fmla="*/ 74 w 81"/>
                  <a:gd name="T1" fmla="*/ 59 h 62"/>
                  <a:gd name="T2" fmla="*/ 7 w 81"/>
                  <a:gd name="T3" fmla="*/ 21 h 62"/>
                  <a:gd name="T4" fmla="*/ 0 w 81"/>
                  <a:gd name="T5" fmla="*/ 8 h 62"/>
                  <a:gd name="T6" fmla="*/ 7 w 81"/>
                  <a:gd name="T7" fmla="*/ 2 h 62"/>
                  <a:gd name="T8" fmla="*/ 74 w 81"/>
                  <a:gd name="T9" fmla="*/ 41 h 62"/>
                  <a:gd name="T10" fmla="*/ 81 w 81"/>
                  <a:gd name="T11" fmla="*/ 54 h 62"/>
                  <a:gd name="T12" fmla="*/ 74 w 81"/>
                  <a:gd name="T1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62">
                    <a:moveTo>
                      <a:pt x="74" y="59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3" y="19"/>
                      <a:pt x="0" y="13"/>
                      <a:pt x="0" y="8"/>
                    </a:cubicBezTo>
                    <a:cubicBezTo>
                      <a:pt x="0" y="3"/>
                      <a:pt x="3" y="0"/>
                      <a:pt x="7" y="2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8" y="43"/>
                      <a:pt x="81" y="49"/>
                      <a:pt x="81" y="54"/>
                    </a:cubicBezTo>
                    <a:cubicBezTo>
                      <a:pt x="81" y="59"/>
                      <a:pt x="78" y="62"/>
                      <a:pt x="74" y="59"/>
                    </a:cubicBezTo>
                    <a:close/>
                  </a:path>
                </a:pathLst>
              </a:custGeom>
              <a:solidFill>
                <a:srgbClr val="B2D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103"/>
              <p:cNvSpPr>
                <a:spLocks/>
              </p:cNvSpPr>
              <p:nvPr/>
            </p:nvSpPr>
            <p:spPr bwMode="auto">
              <a:xfrm>
                <a:off x="5933" y="1809"/>
                <a:ext cx="81" cy="140"/>
              </a:xfrm>
              <a:custGeom>
                <a:avLst/>
                <a:gdLst>
                  <a:gd name="T0" fmla="*/ 81 w 81"/>
                  <a:gd name="T1" fmla="*/ 47 h 140"/>
                  <a:gd name="T2" fmla="*/ 0 w 81"/>
                  <a:gd name="T3" fmla="*/ 0 h 140"/>
                  <a:gd name="T4" fmla="*/ 0 w 81"/>
                  <a:gd name="T5" fmla="*/ 93 h 140"/>
                  <a:gd name="T6" fmla="*/ 81 w 81"/>
                  <a:gd name="T7" fmla="*/ 140 h 140"/>
                  <a:gd name="T8" fmla="*/ 81 w 81"/>
                  <a:gd name="T9" fmla="*/ 4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40">
                    <a:moveTo>
                      <a:pt x="81" y="47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81" y="140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104"/>
              <p:cNvSpPr>
                <a:spLocks/>
              </p:cNvSpPr>
              <p:nvPr/>
            </p:nvSpPr>
            <p:spPr bwMode="auto">
              <a:xfrm>
                <a:off x="6061" y="1806"/>
                <a:ext cx="79" cy="217"/>
              </a:xfrm>
              <a:custGeom>
                <a:avLst/>
                <a:gdLst>
                  <a:gd name="T0" fmla="*/ 79 w 79"/>
                  <a:gd name="T1" fmla="*/ 47 h 217"/>
                  <a:gd name="T2" fmla="*/ 0 w 79"/>
                  <a:gd name="T3" fmla="*/ 0 h 217"/>
                  <a:gd name="T4" fmla="*/ 0 w 79"/>
                  <a:gd name="T5" fmla="*/ 170 h 217"/>
                  <a:gd name="T6" fmla="*/ 79 w 79"/>
                  <a:gd name="T7" fmla="*/ 217 h 217"/>
                  <a:gd name="T8" fmla="*/ 79 w 79"/>
                  <a:gd name="T9" fmla="*/ 4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17">
                    <a:moveTo>
                      <a:pt x="79" y="47"/>
                    </a:moveTo>
                    <a:lnTo>
                      <a:pt x="0" y="0"/>
                    </a:lnTo>
                    <a:lnTo>
                      <a:pt x="0" y="170"/>
                    </a:lnTo>
                    <a:lnTo>
                      <a:pt x="79" y="217"/>
                    </a:lnTo>
                    <a:lnTo>
                      <a:pt x="79" y="47"/>
                    </a:ln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105"/>
              <p:cNvSpPr>
                <a:spLocks/>
              </p:cNvSpPr>
              <p:nvPr/>
            </p:nvSpPr>
            <p:spPr bwMode="auto">
              <a:xfrm>
                <a:off x="6187" y="1927"/>
                <a:ext cx="81" cy="168"/>
              </a:xfrm>
              <a:custGeom>
                <a:avLst/>
                <a:gdLst>
                  <a:gd name="T0" fmla="*/ 81 w 81"/>
                  <a:gd name="T1" fmla="*/ 47 h 168"/>
                  <a:gd name="T2" fmla="*/ 0 w 81"/>
                  <a:gd name="T3" fmla="*/ 0 h 168"/>
                  <a:gd name="T4" fmla="*/ 0 w 81"/>
                  <a:gd name="T5" fmla="*/ 123 h 168"/>
                  <a:gd name="T6" fmla="*/ 81 w 81"/>
                  <a:gd name="T7" fmla="*/ 168 h 168"/>
                  <a:gd name="T8" fmla="*/ 81 w 81"/>
                  <a:gd name="T9" fmla="*/ 4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68">
                    <a:moveTo>
                      <a:pt x="81" y="47"/>
                    </a:moveTo>
                    <a:lnTo>
                      <a:pt x="0" y="0"/>
                    </a:lnTo>
                    <a:lnTo>
                      <a:pt x="0" y="123"/>
                    </a:lnTo>
                    <a:lnTo>
                      <a:pt x="81" y="168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106"/>
              <p:cNvSpPr>
                <a:spLocks/>
              </p:cNvSpPr>
              <p:nvPr/>
            </p:nvSpPr>
            <p:spPr bwMode="auto">
              <a:xfrm>
                <a:off x="6315" y="1967"/>
                <a:ext cx="79" cy="202"/>
              </a:xfrm>
              <a:custGeom>
                <a:avLst/>
                <a:gdLst>
                  <a:gd name="T0" fmla="*/ 79 w 79"/>
                  <a:gd name="T1" fmla="*/ 46 h 202"/>
                  <a:gd name="T2" fmla="*/ 0 w 79"/>
                  <a:gd name="T3" fmla="*/ 0 h 202"/>
                  <a:gd name="T4" fmla="*/ 0 w 79"/>
                  <a:gd name="T5" fmla="*/ 155 h 202"/>
                  <a:gd name="T6" fmla="*/ 79 w 79"/>
                  <a:gd name="T7" fmla="*/ 202 h 202"/>
                  <a:gd name="T8" fmla="*/ 79 w 79"/>
                  <a:gd name="T9" fmla="*/ 46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02">
                    <a:moveTo>
                      <a:pt x="79" y="46"/>
                    </a:moveTo>
                    <a:lnTo>
                      <a:pt x="0" y="0"/>
                    </a:lnTo>
                    <a:lnTo>
                      <a:pt x="0" y="155"/>
                    </a:lnTo>
                    <a:lnTo>
                      <a:pt x="79" y="202"/>
                    </a:lnTo>
                    <a:lnTo>
                      <a:pt x="79" y="46"/>
                    </a:ln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107"/>
              <p:cNvSpPr>
                <a:spLocks/>
              </p:cNvSpPr>
              <p:nvPr/>
            </p:nvSpPr>
            <p:spPr bwMode="auto">
              <a:xfrm>
                <a:off x="6441" y="2050"/>
                <a:ext cx="81" cy="193"/>
              </a:xfrm>
              <a:custGeom>
                <a:avLst/>
                <a:gdLst>
                  <a:gd name="T0" fmla="*/ 81 w 81"/>
                  <a:gd name="T1" fmla="*/ 45 h 193"/>
                  <a:gd name="T2" fmla="*/ 0 w 81"/>
                  <a:gd name="T3" fmla="*/ 0 h 193"/>
                  <a:gd name="T4" fmla="*/ 0 w 81"/>
                  <a:gd name="T5" fmla="*/ 146 h 193"/>
                  <a:gd name="T6" fmla="*/ 81 w 81"/>
                  <a:gd name="T7" fmla="*/ 193 h 193"/>
                  <a:gd name="T8" fmla="*/ 81 w 81"/>
                  <a:gd name="T9" fmla="*/ 4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93">
                    <a:moveTo>
                      <a:pt x="81" y="45"/>
                    </a:moveTo>
                    <a:lnTo>
                      <a:pt x="0" y="0"/>
                    </a:lnTo>
                    <a:lnTo>
                      <a:pt x="0" y="146"/>
                    </a:lnTo>
                    <a:lnTo>
                      <a:pt x="81" y="193"/>
                    </a:lnTo>
                    <a:lnTo>
                      <a:pt x="81" y="45"/>
                    </a:ln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108"/>
              <p:cNvSpPr>
                <a:spLocks/>
              </p:cNvSpPr>
              <p:nvPr/>
            </p:nvSpPr>
            <p:spPr bwMode="auto">
              <a:xfrm>
                <a:off x="6569" y="2085"/>
                <a:ext cx="79" cy="232"/>
              </a:xfrm>
              <a:custGeom>
                <a:avLst/>
                <a:gdLst>
                  <a:gd name="T0" fmla="*/ 79 w 79"/>
                  <a:gd name="T1" fmla="*/ 47 h 232"/>
                  <a:gd name="T2" fmla="*/ 0 w 79"/>
                  <a:gd name="T3" fmla="*/ 0 h 232"/>
                  <a:gd name="T4" fmla="*/ 0 w 79"/>
                  <a:gd name="T5" fmla="*/ 185 h 232"/>
                  <a:gd name="T6" fmla="*/ 79 w 79"/>
                  <a:gd name="T7" fmla="*/ 232 h 232"/>
                  <a:gd name="T8" fmla="*/ 79 w 79"/>
                  <a:gd name="T9" fmla="*/ 4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32">
                    <a:moveTo>
                      <a:pt x="79" y="47"/>
                    </a:moveTo>
                    <a:lnTo>
                      <a:pt x="0" y="0"/>
                    </a:lnTo>
                    <a:lnTo>
                      <a:pt x="0" y="185"/>
                    </a:lnTo>
                    <a:lnTo>
                      <a:pt x="79" y="232"/>
                    </a:lnTo>
                    <a:lnTo>
                      <a:pt x="79" y="47"/>
                    </a:ln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109"/>
              <p:cNvSpPr>
                <a:spLocks/>
              </p:cNvSpPr>
              <p:nvPr/>
            </p:nvSpPr>
            <p:spPr bwMode="auto">
              <a:xfrm>
                <a:off x="6695" y="2139"/>
                <a:ext cx="81" cy="249"/>
              </a:xfrm>
              <a:custGeom>
                <a:avLst/>
                <a:gdLst>
                  <a:gd name="T0" fmla="*/ 81 w 81"/>
                  <a:gd name="T1" fmla="*/ 47 h 249"/>
                  <a:gd name="T2" fmla="*/ 0 w 81"/>
                  <a:gd name="T3" fmla="*/ 0 h 249"/>
                  <a:gd name="T4" fmla="*/ 0 w 81"/>
                  <a:gd name="T5" fmla="*/ 202 h 249"/>
                  <a:gd name="T6" fmla="*/ 81 w 81"/>
                  <a:gd name="T7" fmla="*/ 249 h 249"/>
                  <a:gd name="T8" fmla="*/ 81 w 81"/>
                  <a:gd name="T9" fmla="*/ 4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49">
                    <a:moveTo>
                      <a:pt x="81" y="47"/>
                    </a:moveTo>
                    <a:lnTo>
                      <a:pt x="0" y="0"/>
                    </a:lnTo>
                    <a:lnTo>
                      <a:pt x="0" y="202"/>
                    </a:lnTo>
                    <a:lnTo>
                      <a:pt x="81" y="249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110"/>
              <p:cNvSpPr>
                <a:spLocks/>
              </p:cNvSpPr>
              <p:nvPr/>
            </p:nvSpPr>
            <p:spPr bwMode="auto">
              <a:xfrm>
                <a:off x="6823" y="2164"/>
                <a:ext cx="79" cy="298"/>
              </a:xfrm>
              <a:custGeom>
                <a:avLst/>
                <a:gdLst>
                  <a:gd name="T0" fmla="*/ 79 w 79"/>
                  <a:gd name="T1" fmla="*/ 47 h 298"/>
                  <a:gd name="T2" fmla="*/ 0 w 79"/>
                  <a:gd name="T3" fmla="*/ 0 h 298"/>
                  <a:gd name="T4" fmla="*/ 0 w 79"/>
                  <a:gd name="T5" fmla="*/ 251 h 298"/>
                  <a:gd name="T6" fmla="*/ 79 w 79"/>
                  <a:gd name="T7" fmla="*/ 298 h 298"/>
                  <a:gd name="T8" fmla="*/ 79 w 79"/>
                  <a:gd name="T9" fmla="*/ 4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98">
                    <a:moveTo>
                      <a:pt x="79" y="47"/>
                    </a:moveTo>
                    <a:lnTo>
                      <a:pt x="0" y="0"/>
                    </a:lnTo>
                    <a:lnTo>
                      <a:pt x="0" y="251"/>
                    </a:lnTo>
                    <a:lnTo>
                      <a:pt x="79" y="298"/>
                    </a:lnTo>
                    <a:lnTo>
                      <a:pt x="79" y="47"/>
                    </a:ln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111"/>
              <p:cNvSpPr>
                <a:spLocks/>
              </p:cNvSpPr>
              <p:nvPr/>
            </p:nvSpPr>
            <p:spPr bwMode="auto">
              <a:xfrm>
                <a:off x="7410" y="1806"/>
                <a:ext cx="57" cy="32"/>
              </a:xfrm>
              <a:custGeom>
                <a:avLst/>
                <a:gdLst>
                  <a:gd name="T0" fmla="*/ 5 w 57"/>
                  <a:gd name="T1" fmla="*/ 32 h 32"/>
                  <a:gd name="T2" fmla="*/ 0 w 57"/>
                  <a:gd name="T3" fmla="*/ 15 h 32"/>
                  <a:gd name="T4" fmla="*/ 52 w 57"/>
                  <a:gd name="T5" fmla="*/ 0 h 32"/>
                  <a:gd name="T6" fmla="*/ 57 w 57"/>
                  <a:gd name="T7" fmla="*/ 17 h 32"/>
                  <a:gd name="T8" fmla="*/ 5 w 57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2">
                    <a:moveTo>
                      <a:pt x="5" y="32"/>
                    </a:moveTo>
                    <a:lnTo>
                      <a:pt x="0" y="15"/>
                    </a:lnTo>
                    <a:lnTo>
                      <a:pt x="52" y="0"/>
                    </a:lnTo>
                    <a:lnTo>
                      <a:pt x="57" y="17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112"/>
              <p:cNvSpPr>
                <a:spLocks/>
              </p:cNvSpPr>
              <p:nvPr/>
            </p:nvSpPr>
            <p:spPr bwMode="auto">
              <a:xfrm>
                <a:off x="7386" y="1833"/>
                <a:ext cx="54" cy="30"/>
              </a:xfrm>
              <a:custGeom>
                <a:avLst/>
                <a:gdLst>
                  <a:gd name="T0" fmla="*/ 5 w 54"/>
                  <a:gd name="T1" fmla="*/ 30 h 30"/>
                  <a:gd name="T2" fmla="*/ 0 w 54"/>
                  <a:gd name="T3" fmla="*/ 13 h 30"/>
                  <a:gd name="T4" fmla="*/ 52 w 54"/>
                  <a:gd name="T5" fmla="*/ 0 h 30"/>
                  <a:gd name="T6" fmla="*/ 54 w 54"/>
                  <a:gd name="T7" fmla="*/ 18 h 30"/>
                  <a:gd name="T8" fmla="*/ 5 w 5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0">
                    <a:moveTo>
                      <a:pt x="5" y="30"/>
                    </a:moveTo>
                    <a:lnTo>
                      <a:pt x="0" y="13"/>
                    </a:lnTo>
                    <a:lnTo>
                      <a:pt x="52" y="0"/>
                    </a:lnTo>
                    <a:lnTo>
                      <a:pt x="54" y="18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113"/>
              <p:cNvSpPr>
                <a:spLocks/>
              </p:cNvSpPr>
              <p:nvPr/>
            </p:nvSpPr>
            <p:spPr bwMode="auto">
              <a:xfrm>
                <a:off x="7359" y="1858"/>
                <a:ext cx="56" cy="30"/>
              </a:xfrm>
              <a:custGeom>
                <a:avLst/>
                <a:gdLst>
                  <a:gd name="T0" fmla="*/ 5 w 56"/>
                  <a:gd name="T1" fmla="*/ 30 h 30"/>
                  <a:gd name="T2" fmla="*/ 0 w 56"/>
                  <a:gd name="T3" fmla="*/ 12 h 30"/>
                  <a:gd name="T4" fmla="*/ 51 w 56"/>
                  <a:gd name="T5" fmla="*/ 0 h 30"/>
                  <a:gd name="T6" fmla="*/ 56 w 56"/>
                  <a:gd name="T7" fmla="*/ 17 h 30"/>
                  <a:gd name="T8" fmla="*/ 5 w 5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0">
                    <a:moveTo>
                      <a:pt x="5" y="30"/>
                    </a:moveTo>
                    <a:lnTo>
                      <a:pt x="0" y="12"/>
                    </a:lnTo>
                    <a:lnTo>
                      <a:pt x="51" y="0"/>
                    </a:lnTo>
                    <a:lnTo>
                      <a:pt x="56" y="17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114"/>
              <p:cNvSpPr>
                <a:spLocks/>
              </p:cNvSpPr>
              <p:nvPr/>
            </p:nvSpPr>
            <p:spPr bwMode="auto">
              <a:xfrm>
                <a:off x="7334" y="1883"/>
                <a:ext cx="54" cy="32"/>
              </a:xfrm>
              <a:custGeom>
                <a:avLst/>
                <a:gdLst>
                  <a:gd name="T0" fmla="*/ 2 w 54"/>
                  <a:gd name="T1" fmla="*/ 32 h 32"/>
                  <a:gd name="T2" fmla="*/ 0 w 54"/>
                  <a:gd name="T3" fmla="*/ 12 h 32"/>
                  <a:gd name="T4" fmla="*/ 49 w 54"/>
                  <a:gd name="T5" fmla="*/ 0 h 32"/>
                  <a:gd name="T6" fmla="*/ 54 w 54"/>
                  <a:gd name="T7" fmla="*/ 17 h 32"/>
                  <a:gd name="T8" fmla="*/ 2 w 5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" y="32"/>
                    </a:moveTo>
                    <a:lnTo>
                      <a:pt x="0" y="12"/>
                    </a:lnTo>
                    <a:lnTo>
                      <a:pt x="49" y="0"/>
                    </a:lnTo>
                    <a:lnTo>
                      <a:pt x="54" y="17"/>
                    </a:lnTo>
                    <a:lnTo>
                      <a:pt x="2" y="32"/>
                    </a:ln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115"/>
              <p:cNvSpPr>
                <a:spLocks/>
              </p:cNvSpPr>
              <p:nvPr/>
            </p:nvSpPr>
            <p:spPr bwMode="auto">
              <a:xfrm>
                <a:off x="5930" y="3015"/>
                <a:ext cx="325" cy="188"/>
              </a:xfrm>
              <a:custGeom>
                <a:avLst/>
                <a:gdLst>
                  <a:gd name="T0" fmla="*/ 325 w 325"/>
                  <a:gd name="T1" fmla="*/ 94 h 188"/>
                  <a:gd name="T2" fmla="*/ 163 w 325"/>
                  <a:gd name="T3" fmla="*/ 0 h 188"/>
                  <a:gd name="T4" fmla="*/ 0 w 325"/>
                  <a:gd name="T5" fmla="*/ 94 h 188"/>
                  <a:gd name="T6" fmla="*/ 163 w 325"/>
                  <a:gd name="T7" fmla="*/ 188 h 188"/>
                  <a:gd name="T8" fmla="*/ 325 w 325"/>
                  <a:gd name="T9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188">
                    <a:moveTo>
                      <a:pt x="325" y="94"/>
                    </a:moveTo>
                    <a:lnTo>
                      <a:pt x="163" y="0"/>
                    </a:lnTo>
                    <a:lnTo>
                      <a:pt x="0" y="94"/>
                    </a:lnTo>
                    <a:lnTo>
                      <a:pt x="163" y="188"/>
                    </a:lnTo>
                    <a:lnTo>
                      <a:pt x="325" y="94"/>
                    </a:lnTo>
                    <a:close/>
                  </a:path>
                </a:pathLst>
              </a:custGeom>
              <a:solidFill>
                <a:srgbClr val="274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116"/>
              <p:cNvSpPr>
                <a:spLocks/>
              </p:cNvSpPr>
              <p:nvPr/>
            </p:nvSpPr>
            <p:spPr bwMode="auto">
              <a:xfrm>
                <a:off x="5555" y="2812"/>
                <a:ext cx="326" cy="188"/>
              </a:xfrm>
              <a:custGeom>
                <a:avLst/>
                <a:gdLst>
                  <a:gd name="T0" fmla="*/ 326 w 326"/>
                  <a:gd name="T1" fmla="*/ 94 h 188"/>
                  <a:gd name="T2" fmla="*/ 163 w 326"/>
                  <a:gd name="T3" fmla="*/ 0 h 188"/>
                  <a:gd name="T4" fmla="*/ 0 w 326"/>
                  <a:gd name="T5" fmla="*/ 94 h 188"/>
                  <a:gd name="T6" fmla="*/ 163 w 326"/>
                  <a:gd name="T7" fmla="*/ 188 h 188"/>
                  <a:gd name="T8" fmla="*/ 326 w 326"/>
                  <a:gd name="T9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188">
                    <a:moveTo>
                      <a:pt x="326" y="94"/>
                    </a:moveTo>
                    <a:lnTo>
                      <a:pt x="163" y="0"/>
                    </a:lnTo>
                    <a:lnTo>
                      <a:pt x="0" y="94"/>
                    </a:lnTo>
                    <a:lnTo>
                      <a:pt x="163" y="188"/>
                    </a:lnTo>
                    <a:lnTo>
                      <a:pt x="326" y="94"/>
                    </a:lnTo>
                    <a:close/>
                  </a:path>
                </a:pathLst>
              </a:custGeom>
              <a:solidFill>
                <a:srgbClr val="274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117"/>
              <p:cNvSpPr>
                <a:spLocks/>
              </p:cNvSpPr>
              <p:nvPr/>
            </p:nvSpPr>
            <p:spPr bwMode="auto">
              <a:xfrm>
                <a:off x="5212" y="2617"/>
                <a:ext cx="326" cy="188"/>
              </a:xfrm>
              <a:custGeom>
                <a:avLst/>
                <a:gdLst>
                  <a:gd name="T0" fmla="*/ 326 w 326"/>
                  <a:gd name="T1" fmla="*/ 94 h 188"/>
                  <a:gd name="T2" fmla="*/ 163 w 326"/>
                  <a:gd name="T3" fmla="*/ 0 h 188"/>
                  <a:gd name="T4" fmla="*/ 0 w 326"/>
                  <a:gd name="T5" fmla="*/ 94 h 188"/>
                  <a:gd name="T6" fmla="*/ 163 w 326"/>
                  <a:gd name="T7" fmla="*/ 188 h 188"/>
                  <a:gd name="T8" fmla="*/ 326 w 326"/>
                  <a:gd name="T9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188">
                    <a:moveTo>
                      <a:pt x="326" y="94"/>
                    </a:moveTo>
                    <a:lnTo>
                      <a:pt x="163" y="0"/>
                    </a:lnTo>
                    <a:lnTo>
                      <a:pt x="0" y="94"/>
                    </a:lnTo>
                    <a:lnTo>
                      <a:pt x="163" y="188"/>
                    </a:lnTo>
                    <a:lnTo>
                      <a:pt x="326" y="94"/>
                    </a:lnTo>
                    <a:close/>
                  </a:path>
                </a:pathLst>
              </a:custGeom>
              <a:solidFill>
                <a:srgbClr val="274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18"/>
              <p:cNvSpPr>
                <a:spLocks/>
              </p:cNvSpPr>
              <p:nvPr/>
            </p:nvSpPr>
            <p:spPr bwMode="auto">
              <a:xfrm>
                <a:off x="5718" y="2314"/>
                <a:ext cx="163" cy="592"/>
              </a:xfrm>
              <a:custGeom>
                <a:avLst/>
                <a:gdLst>
                  <a:gd name="T0" fmla="*/ 0 w 163"/>
                  <a:gd name="T1" fmla="*/ 592 h 592"/>
                  <a:gd name="T2" fmla="*/ 0 w 163"/>
                  <a:gd name="T3" fmla="*/ 94 h 592"/>
                  <a:gd name="T4" fmla="*/ 163 w 163"/>
                  <a:gd name="T5" fmla="*/ 0 h 592"/>
                  <a:gd name="T6" fmla="*/ 163 w 163"/>
                  <a:gd name="T7" fmla="*/ 498 h 592"/>
                  <a:gd name="T8" fmla="*/ 0 w 163"/>
                  <a:gd name="T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592">
                    <a:moveTo>
                      <a:pt x="0" y="592"/>
                    </a:moveTo>
                    <a:lnTo>
                      <a:pt x="0" y="94"/>
                    </a:lnTo>
                    <a:lnTo>
                      <a:pt x="163" y="0"/>
                    </a:lnTo>
                    <a:lnTo>
                      <a:pt x="163" y="498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C13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119"/>
              <p:cNvSpPr>
                <a:spLocks/>
              </p:cNvSpPr>
              <p:nvPr/>
            </p:nvSpPr>
            <p:spPr bwMode="auto">
              <a:xfrm>
                <a:off x="5555" y="2220"/>
                <a:ext cx="326" cy="188"/>
              </a:xfrm>
              <a:custGeom>
                <a:avLst/>
                <a:gdLst>
                  <a:gd name="T0" fmla="*/ 326 w 326"/>
                  <a:gd name="T1" fmla="*/ 94 h 188"/>
                  <a:gd name="T2" fmla="*/ 163 w 326"/>
                  <a:gd name="T3" fmla="*/ 0 h 188"/>
                  <a:gd name="T4" fmla="*/ 0 w 326"/>
                  <a:gd name="T5" fmla="*/ 94 h 188"/>
                  <a:gd name="T6" fmla="*/ 163 w 326"/>
                  <a:gd name="T7" fmla="*/ 188 h 188"/>
                  <a:gd name="T8" fmla="*/ 326 w 326"/>
                  <a:gd name="T9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188">
                    <a:moveTo>
                      <a:pt x="326" y="94"/>
                    </a:moveTo>
                    <a:lnTo>
                      <a:pt x="163" y="0"/>
                    </a:lnTo>
                    <a:lnTo>
                      <a:pt x="0" y="94"/>
                    </a:lnTo>
                    <a:lnTo>
                      <a:pt x="163" y="188"/>
                    </a:lnTo>
                    <a:lnTo>
                      <a:pt x="326" y="94"/>
                    </a:lnTo>
                    <a:close/>
                  </a:path>
                </a:pathLst>
              </a:custGeom>
              <a:solidFill>
                <a:srgbClr val="EF6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20"/>
              <p:cNvSpPr>
                <a:spLocks/>
              </p:cNvSpPr>
              <p:nvPr/>
            </p:nvSpPr>
            <p:spPr bwMode="auto">
              <a:xfrm>
                <a:off x="5555" y="2314"/>
                <a:ext cx="163" cy="592"/>
              </a:xfrm>
              <a:custGeom>
                <a:avLst/>
                <a:gdLst>
                  <a:gd name="T0" fmla="*/ 163 w 163"/>
                  <a:gd name="T1" fmla="*/ 94 h 592"/>
                  <a:gd name="T2" fmla="*/ 0 w 163"/>
                  <a:gd name="T3" fmla="*/ 0 h 592"/>
                  <a:gd name="T4" fmla="*/ 0 w 163"/>
                  <a:gd name="T5" fmla="*/ 498 h 592"/>
                  <a:gd name="T6" fmla="*/ 163 w 163"/>
                  <a:gd name="T7" fmla="*/ 592 h 592"/>
                  <a:gd name="T8" fmla="*/ 163 w 163"/>
                  <a:gd name="T9" fmla="*/ 94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592">
                    <a:moveTo>
                      <a:pt x="163" y="94"/>
                    </a:moveTo>
                    <a:lnTo>
                      <a:pt x="0" y="0"/>
                    </a:lnTo>
                    <a:lnTo>
                      <a:pt x="0" y="498"/>
                    </a:lnTo>
                    <a:lnTo>
                      <a:pt x="163" y="592"/>
                    </a:lnTo>
                    <a:lnTo>
                      <a:pt x="163" y="94"/>
                    </a:ln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21"/>
              <p:cNvSpPr>
                <a:spLocks/>
              </p:cNvSpPr>
              <p:nvPr/>
            </p:nvSpPr>
            <p:spPr bwMode="auto">
              <a:xfrm>
                <a:off x="5718" y="2314"/>
                <a:ext cx="163" cy="592"/>
              </a:xfrm>
              <a:custGeom>
                <a:avLst/>
                <a:gdLst>
                  <a:gd name="T0" fmla="*/ 0 w 163"/>
                  <a:gd name="T1" fmla="*/ 592 h 592"/>
                  <a:gd name="T2" fmla="*/ 0 w 163"/>
                  <a:gd name="T3" fmla="*/ 94 h 592"/>
                  <a:gd name="T4" fmla="*/ 163 w 163"/>
                  <a:gd name="T5" fmla="*/ 0 h 592"/>
                  <a:gd name="T6" fmla="*/ 163 w 163"/>
                  <a:gd name="T7" fmla="*/ 498 h 592"/>
                  <a:gd name="T8" fmla="*/ 0 w 163"/>
                  <a:gd name="T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592">
                    <a:moveTo>
                      <a:pt x="0" y="592"/>
                    </a:moveTo>
                    <a:lnTo>
                      <a:pt x="0" y="94"/>
                    </a:lnTo>
                    <a:lnTo>
                      <a:pt x="163" y="0"/>
                    </a:lnTo>
                    <a:lnTo>
                      <a:pt x="163" y="498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22"/>
              <p:cNvSpPr>
                <a:spLocks/>
              </p:cNvSpPr>
              <p:nvPr/>
            </p:nvSpPr>
            <p:spPr bwMode="auto">
              <a:xfrm>
                <a:off x="5555" y="2220"/>
                <a:ext cx="326" cy="188"/>
              </a:xfrm>
              <a:custGeom>
                <a:avLst/>
                <a:gdLst>
                  <a:gd name="T0" fmla="*/ 326 w 326"/>
                  <a:gd name="T1" fmla="*/ 94 h 188"/>
                  <a:gd name="T2" fmla="*/ 163 w 326"/>
                  <a:gd name="T3" fmla="*/ 0 h 188"/>
                  <a:gd name="T4" fmla="*/ 0 w 326"/>
                  <a:gd name="T5" fmla="*/ 94 h 188"/>
                  <a:gd name="T6" fmla="*/ 163 w 326"/>
                  <a:gd name="T7" fmla="*/ 188 h 188"/>
                  <a:gd name="T8" fmla="*/ 326 w 326"/>
                  <a:gd name="T9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188">
                    <a:moveTo>
                      <a:pt x="326" y="94"/>
                    </a:moveTo>
                    <a:lnTo>
                      <a:pt x="163" y="0"/>
                    </a:lnTo>
                    <a:lnTo>
                      <a:pt x="0" y="94"/>
                    </a:lnTo>
                    <a:lnTo>
                      <a:pt x="163" y="188"/>
                    </a:lnTo>
                    <a:lnTo>
                      <a:pt x="326" y="94"/>
                    </a:ln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23"/>
              <p:cNvSpPr>
                <a:spLocks/>
              </p:cNvSpPr>
              <p:nvPr/>
            </p:nvSpPr>
            <p:spPr bwMode="auto">
              <a:xfrm>
                <a:off x="6061" y="2733"/>
                <a:ext cx="163" cy="375"/>
              </a:xfrm>
              <a:custGeom>
                <a:avLst/>
                <a:gdLst>
                  <a:gd name="T0" fmla="*/ 0 w 163"/>
                  <a:gd name="T1" fmla="*/ 375 h 375"/>
                  <a:gd name="T2" fmla="*/ 0 w 163"/>
                  <a:gd name="T3" fmla="*/ 94 h 375"/>
                  <a:gd name="T4" fmla="*/ 163 w 163"/>
                  <a:gd name="T5" fmla="*/ 0 h 375"/>
                  <a:gd name="T6" fmla="*/ 163 w 163"/>
                  <a:gd name="T7" fmla="*/ 281 h 375"/>
                  <a:gd name="T8" fmla="*/ 0 w 163"/>
                  <a:gd name="T9" fmla="*/ 37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375">
                    <a:moveTo>
                      <a:pt x="0" y="375"/>
                    </a:moveTo>
                    <a:lnTo>
                      <a:pt x="0" y="94"/>
                    </a:lnTo>
                    <a:lnTo>
                      <a:pt x="163" y="0"/>
                    </a:lnTo>
                    <a:lnTo>
                      <a:pt x="163" y="281"/>
                    </a:lnTo>
                    <a:lnTo>
                      <a:pt x="0" y="375"/>
                    </a:ln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24"/>
              <p:cNvSpPr>
                <a:spLocks/>
              </p:cNvSpPr>
              <p:nvPr/>
            </p:nvSpPr>
            <p:spPr bwMode="auto">
              <a:xfrm>
                <a:off x="5900" y="2733"/>
                <a:ext cx="161" cy="375"/>
              </a:xfrm>
              <a:custGeom>
                <a:avLst/>
                <a:gdLst>
                  <a:gd name="T0" fmla="*/ 161 w 161"/>
                  <a:gd name="T1" fmla="*/ 94 h 375"/>
                  <a:gd name="T2" fmla="*/ 0 w 161"/>
                  <a:gd name="T3" fmla="*/ 0 h 375"/>
                  <a:gd name="T4" fmla="*/ 0 w 161"/>
                  <a:gd name="T5" fmla="*/ 281 h 375"/>
                  <a:gd name="T6" fmla="*/ 161 w 161"/>
                  <a:gd name="T7" fmla="*/ 375 h 375"/>
                  <a:gd name="T8" fmla="*/ 161 w 161"/>
                  <a:gd name="T9" fmla="*/ 94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375">
                    <a:moveTo>
                      <a:pt x="161" y="94"/>
                    </a:moveTo>
                    <a:lnTo>
                      <a:pt x="0" y="0"/>
                    </a:lnTo>
                    <a:lnTo>
                      <a:pt x="0" y="281"/>
                    </a:lnTo>
                    <a:lnTo>
                      <a:pt x="161" y="375"/>
                    </a:lnTo>
                    <a:lnTo>
                      <a:pt x="161" y="94"/>
                    </a:ln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Freeform 125"/>
              <p:cNvSpPr>
                <a:spLocks/>
              </p:cNvSpPr>
              <p:nvPr/>
            </p:nvSpPr>
            <p:spPr bwMode="auto">
              <a:xfrm>
                <a:off x="5900" y="2640"/>
                <a:ext cx="324" cy="187"/>
              </a:xfrm>
              <a:custGeom>
                <a:avLst/>
                <a:gdLst>
                  <a:gd name="T0" fmla="*/ 324 w 324"/>
                  <a:gd name="T1" fmla="*/ 93 h 187"/>
                  <a:gd name="T2" fmla="*/ 161 w 324"/>
                  <a:gd name="T3" fmla="*/ 0 h 187"/>
                  <a:gd name="T4" fmla="*/ 0 w 324"/>
                  <a:gd name="T5" fmla="*/ 93 h 187"/>
                  <a:gd name="T6" fmla="*/ 161 w 324"/>
                  <a:gd name="T7" fmla="*/ 187 h 187"/>
                  <a:gd name="T8" fmla="*/ 324 w 324"/>
                  <a:gd name="T9" fmla="*/ 9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187">
                    <a:moveTo>
                      <a:pt x="324" y="93"/>
                    </a:moveTo>
                    <a:lnTo>
                      <a:pt x="161" y="0"/>
                    </a:lnTo>
                    <a:lnTo>
                      <a:pt x="0" y="93"/>
                    </a:lnTo>
                    <a:lnTo>
                      <a:pt x="161" y="187"/>
                    </a:lnTo>
                    <a:lnTo>
                      <a:pt x="324" y="93"/>
                    </a:ln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126"/>
              <p:cNvSpPr>
                <a:spLocks/>
              </p:cNvSpPr>
              <p:nvPr/>
            </p:nvSpPr>
            <p:spPr bwMode="auto">
              <a:xfrm>
                <a:off x="5375" y="1930"/>
                <a:ext cx="163" cy="781"/>
              </a:xfrm>
              <a:custGeom>
                <a:avLst/>
                <a:gdLst>
                  <a:gd name="T0" fmla="*/ 0 w 163"/>
                  <a:gd name="T1" fmla="*/ 781 h 781"/>
                  <a:gd name="T2" fmla="*/ 0 w 163"/>
                  <a:gd name="T3" fmla="*/ 93 h 781"/>
                  <a:gd name="T4" fmla="*/ 163 w 163"/>
                  <a:gd name="T5" fmla="*/ 0 h 781"/>
                  <a:gd name="T6" fmla="*/ 163 w 163"/>
                  <a:gd name="T7" fmla="*/ 687 h 781"/>
                  <a:gd name="T8" fmla="*/ 0 w 163"/>
                  <a:gd name="T9" fmla="*/ 781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781">
                    <a:moveTo>
                      <a:pt x="0" y="781"/>
                    </a:moveTo>
                    <a:lnTo>
                      <a:pt x="0" y="93"/>
                    </a:lnTo>
                    <a:lnTo>
                      <a:pt x="163" y="0"/>
                    </a:lnTo>
                    <a:lnTo>
                      <a:pt x="163" y="687"/>
                    </a:lnTo>
                    <a:lnTo>
                      <a:pt x="0" y="781"/>
                    </a:ln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Freeform 127"/>
              <p:cNvSpPr>
                <a:spLocks/>
              </p:cNvSpPr>
              <p:nvPr/>
            </p:nvSpPr>
            <p:spPr bwMode="auto">
              <a:xfrm>
                <a:off x="5212" y="1930"/>
                <a:ext cx="163" cy="781"/>
              </a:xfrm>
              <a:custGeom>
                <a:avLst/>
                <a:gdLst>
                  <a:gd name="T0" fmla="*/ 163 w 163"/>
                  <a:gd name="T1" fmla="*/ 93 h 781"/>
                  <a:gd name="T2" fmla="*/ 0 w 163"/>
                  <a:gd name="T3" fmla="*/ 0 h 781"/>
                  <a:gd name="T4" fmla="*/ 0 w 163"/>
                  <a:gd name="T5" fmla="*/ 687 h 781"/>
                  <a:gd name="T6" fmla="*/ 163 w 163"/>
                  <a:gd name="T7" fmla="*/ 781 h 781"/>
                  <a:gd name="T8" fmla="*/ 163 w 163"/>
                  <a:gd name="T9" fmla="*/ 93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781">
                    <a:moveTo>
                      <a:pt x="163" y="93"/>
                    </a:moveTo>
                    <a:lnTo>
                      <a:pt x="0" y="0"/>
                    </a:lnTo>
                    <a:lnTo>
                      <a:pt x="0" y="687"/>
                    </a:lnTo>
                    <a:lnTo>
                      <a:pt x="163" y="781"/>
                    </a:lnTo>
                    <a:lnTo>
                      <a:pt x="163" y="93"/>
                    </a:ln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Freeform 128"/>
              <p:cNvSpPr>
                <a:spLocks/>
              </p:cNvSpPr>
              <p:nvPr/>
            </p:nvSpPr>
            <p:spPr bwMode="auto">
              <a:xfrm>
                <a:off x="5212" y="1838"/>
                <a:ext cx="326" cy="185"/>
              </a:xfrm>
              <a:custGeom>
                <a:avLst/>
                <a:gdLst>
                  <a:gd name="T0" fmla="*/ 326 w 326"/>
                  <a:gd name="T1" fmla="*/ 92 h 185"/>
                  <a:gd name="T2" fmla="*/ 163 w 326"/>
                  <a:gd name="T3" fmla="*/ 0 h 185"/>
                  <a:gd name="T4" fmla="*/ 0 w 326"/>
                  <a:gd name="T5" fmla="*/ 92 h 185"/>
                  <a:gd name="T6" fmla="*/ 163 w 326"/>
                  <a:gd name="T7" fmla="*/ 185 h 185"/>
                  <a:gd name="T8" fmla="*/ 326 w 326"/>
                  <a:gd name="T9" fmla="*/ 9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185">
                    <a:moveTo>
                      <a:pt x="326" y="92"/>
                    </a:moveTo>
                    <a:lnTo>
                      <a:pt x="163" y="0"/>
                    </a:lnTo>
                    <a:lnTo>
                      <a:pt x="0" y="92"/>
                    </a:lnTo>
                    <a:lnTo>
                      <a:pt x="163" y="185"/>
                    </a:lnTo>
                    <a:lnTo>
                      <a:pt x="326" y="92"/>
                    </a:ln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Freeform 129"/>
              <p:cNvSpPr>
                <a:spLocks/>
              </p:cNvSpPr>
              <p:nvPr/>
            </p:nvSpPr>
            <p:spPr bwMode="auto">
              <a:xfrm>
                <a:off x="5195" y="2304"/>
                <a:ext cx="106" cy="153"/>
              </a:xfrm>
              <a:custGeom>
                <a:avLst/>
                <a:gdLst>
                  <a:gd name="T0" fmla="*/ 34 w 43"/>
                  <a:gd name="T1" fmla="*/ 6 h 62"/>
                  <a:gd name="T2" fmla="*/ 16 w 43"/>
                  <a:gd name="T3" fmla="*/ 8 h 62"/>
                  <a:gd name="T4" fmla="*/ 0 w 43"/>
                  <a:gd name="T5" fmla="*/ 49 h 62"/>
                  <a:gd name="T6" fmla="*/ 16 w 43"/>
                  <a:gd name="T7" fmla="*/ 58 h 62"/>
                  <a:gd name="T8" fmla="*/ 42 w 43"/>
                  <a:gd name="T9" fmla="*/ 23 h 62"/>
                  <a:gd name="T10" fmla="*/ 39 w 43"/>
                  <a:gd name="T11" fmla="*/ 9 h 62"/>
                  <a:gd name="T12" fmla="*/ 34 w 43"/>
                  <a:gd name="T13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2">
                    <a:moveTo>
                      <a:pt x="34" y="6"/>
                    </a:moveTo>
                    <a:cubicBezTo>
                      <a:pt x="34" y="6"/>
                      <a:pt x="23" y="0"/>
                      <a:pt x="16" y="8"/>
                    </a:cubicBezTo>
                    <a:cubicBezTo>
                      <a:pt x="10" y="17"/>
                      <a:pt x="0" y="36"/>
                      <a:pt x="0" y="49"/>
                    </a:cubicBezTo>
                    <a:cubicBezTo>
                      <a:pt x="0" y="62"/>
                      <a:pt x="10" y="61"/>
                      <a:pt x="16" y="58"/>
                    </a:cubicBezTo>
                    <a:cubicBezTo>
                      <a:pt x="23" y="55"/>
                      <a:pt x="41" y="28"/>
                      <a:pt x="42" y="23"/>
                    </a:cubicBezTo>
                    <a:cubicBezTo>
                      <a:pt x="43" y="18"/>
                      <a:pt x="41" y="11"/>
                      <a:pt x="39" y="9"/>
                    </a:cubicBezTo>
                    <a:cubicBezTo>
                      <a:pt x="37" y="8"/>
                      <a:pt x="34" y="6"/>
                      <a:pt x="34" y="6"/>
                    </a:cubicBez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Freeform 130"/>
              <p:cNvSpPr>
                <a:spLocks/>
              </p:cNvSpPr>
              <p:nvPr/>
            </p:nvSpPr>
            <p:spPr bwMode="auto">
              <a:xfrm>
                <a:off x="5232" y="2292"/>
                <a:ext cx="54" cy="67"/>
              </a:xfrm>
              <a:custGeom>
                <a:avLst/>
                <a:gdLst>
                  <a:gd name="T0" fmla="*/ 21 w 22"/>
                  <a:gd name="T1" fmla="*/ 8 h 27"/>
                  <a:gd name="T2" fmla="*/ 22 w 22"/>
                  <a:gd name="T3" fmla="*/ 19 h 27"/>
                  <a:gd name="T4" fmla="*/ 18 w 22"/>
                  <a:gd name="T5" fmla="*/ 25 h 27"/>
                  <a:gd name="T6" fmla="*/ 10 w 22"/>
                  <a:gd name="T7" fmla="*/ 27 h 27"/>
                  <a:gd name="T8" fmla="*/ 1 w 22"/>
                  <a:gd name="T9" fmla="*/ 12 h 27"/>
                  <a:gd name="T10" fmla="*/ 21 w 22"/>
                  <a:gd name="T11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7">
                    <a:moveTo>
                      <a:pt x="21" y="8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2"/>
                      <a:pt x="21" y="24"/>
                      <a:pt x="18" y="25"/>
                    </a:cubicBezTo>
                    <a:cubicBezTo>
                      <a:pt x="17" y="26"/>
                      <a:pt x="14" y="27"/>
                      <a:pt x="10" y="27"/>
                    </a:cubicBezTo>
                    <a:cubicBezTo>
                      <a:pt x="2" y="25"/>
                      <a:pt x="1" y="23"/>
                      <a:pt x="1" y="12"/>
                    </a:cubicBezTo>
                    <a:cubicBezTo>
                      <a:pt x="0" y="0"/>
                      <a:pt x="21" y="8"/>
                      <a:pt x="21" y="8"/>
                    </a:cubicBez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131"/>
              <p:cNvSpPr>
                <a:spLocks/>
              </p:cNvSpPr>
              <p:nvPr/>
            </p:nvSpPr>
            <p:spPr bwMode="auto">
              <a:xfrm>
                <a:off x="5096" y="2253"/>
                <a:ext cx="109" cy="150"/>
              </a:xfrm>
              <a:custGeom>
                <a:avLst/>
                <a:gdLst>
                  <a:gd name="T0" fmla="*/ 34 w 44"/>
                  <a:gd name="T1" fmla="*/ 5 h 61"/>
                  <a:gd name="T2" fmla="*/ 17 w 44"/>
                  <a:gd name="T3" fmla="*/ 8 h 61"/>
                  <a:gd name="T4" fmla="*/ 0 w 44"/>
                  <a:gd name="T5" fmla="*/ 48 h 61"/>
                  <a:gd name="T6" fmla="*/ 17 w 44"/>
                  <a:gd name="T7" fmla="*/ 57 h 61"/>
                  <a:gd name="T8" fmla="*/ 42 w 44"/>
                  <a:gd name="T9" fmla="*/ 22 h 61"/>
                  <a:gd name="T10" fmla="*/ 39 w 44"/>
                  <a:gd name="T11" fmla="*/ 9 h 61"/>
                  <a:gd name="T12" fmla="*/ 34 w 44"/>
                  <a:gd name="T13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61">
                    <a:moveTo>
                      <a:pt x="34" y="5"/>
                    </a:moveTo>
                    <a:cubicBezTo>
                      <a:pt x="34" y="5"/>
                      <a:pt x="23" y="0"/>
                      <a:pt x="17" y="8"/>
                    </a:cubicBezTo>
                    <a:cubicBezTo>
                      <a:pt x="10" y="16"/>
                      <a:pt x="0" y="35"/>
                      <a:pt x="0" y="48"/>
                    </a:cubicBezTo>
                    <a:cubicBezTo>
                      <a:pt x="0" y="61"/>
                      <a:pt x="10" y="60"/>
                      <a:pt x="17" y="57"/>
                    </a:cubicBezTo>
                    <a:cubicBezTo>
                      <a:pt x="23" y="54"/>
                      <a:pt x="41" y="27"/>
                      <a:pt x="42" y="22"/>
                    </a:cubicBezTo>
                    <a:cubicBezTo>
                      <a:pt x="44" y="17"/>
                      <a:pt x="41" y="10"/>
                      <a:pt x="39" y="9"/>
                    </a:cubicBezTo>
                    <a:cubicBezTo>
                      <a:pt x="38" y="7"/>
                      <a:pt x="34" y="5"/>
                      <a:pt x="34" y="5"/>
                    </a:cubicBez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132"/>
              <p:cNvSpPr>
                <a:spLocks/>
              </p:cNvSpPr>
              <p:nvPr/>
            </p:nvSpPr>
            <p:spPr bwMode="auto">
              <a:xfrm>
                <a:off x="5133" y="2240"/>
                <a:ext cx="54" cy="67"/>
              </a:xfrm>
              <a:custGeom>
                <a:avLst/>
                <a:gdLst>
                  <a:gd name="T0" fmla="*/ 21 w 22"/>
                  <a:gd name="T1" fmla="*/ 8 h 27"/>
                  <a:gd name="T2" fmla="*/ 22 w 22"/>
                  <a:gd name="T3" fmla="*/ 19 h 27"/>
                  <a:gd name="T4" fmla="*/ 19 w 22"/>
                  <a:gd name="T5" fmla="*/ 25 h 27"/>
                  <a:gd name="T6" fmla="*/ 10 w 22"/>
                  <a:gd name="T7" fmla="*/ 26 h 27"/>
                  <a:gd name="T8" fmla="*/ 1 w 22"/>
                  <a:gd name="T9" fmla="*/ 11 h 27"/>
                  <a:gd name="T10" fmla="*/ 21 w 22"/>
                  <a:gd name="T11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7">
                    <a:moveTo>
                      <a:pt x="21" y="8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1"/>
                      <a:pt x="21" y="23"/>
                      <a:pt x="19" y="25"/>
                    </a:cubicBezTo>
                    <a:cubicBezTo>
                      <a:pt x="17" y="26"/>
                      <a:pt x="14" y="27"/>
                      <a:pt x="10" y="26"/>
                    </a:cubicBezTo>
                    <a:cubicBezTo>
                      <a:pt x="2" y="25"/>
                      <a:pt x="2" y="22"/>
                      <a:pt x="1" y="11"/>
                    </a:cubicBezTo>
                    <a:cubicBezTo>
                      <a:pt x="0" y="0"/>
                      <a:pt x="21" y="8"/>
                      <a:pt x="21" y="8"/>
                    </a:cubicBez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133"/>
              <p:cNvSpPr>
                <a:spLocks/>
              </p:cNvSpPr>
              <p:nvPr/>
            </p:nvSpPr>
            <p:spPr bwMode="auto">
              <a:xfrm>
                <a:off x="5091" y="1621"/>
                <a:ext cx="341" cy="661"/>
              </a:xfrm>
              <a:custGeom>
                <a:avLst/>
                <a:gdLst>
                  <a:gd name="T0" fmla="*/ 135 w 138"/>
                  <a:gd name="T1" fmla="*/ 52 h 268"/>
                  <a:gd name="T2" fmla="*/ 79 w 138"/>
                  <a:gd name="T3" fmla="*/ 60 h 268"/>
                  <a:gd name="T4" fmla="*/ 42 w 138"/>
                  <a:gd name="T5" fmla="*/ 96 h 268"/>
                  <a:gd name="T6" fmla="*/ 9 w 138"/>
                  <a:gd name="T7" fmla="*/ 132 h 268"/>
                  <a:gd name="T8" fmla="*/ 1 w 138"/>
                  <a:gd name="T9" fmla="*/ 158 h 268"/>
                  <a:gd name="T10" fmla="*/ 14 w 138"/>
                  <a:gd name="T11" fmla="*/ 259 h 268"/>
                  <a:gd name="T12" fmla="*/ 24 w 138"/>
                  <a:gd name="T13" fmla="*/ 268 h 268"/>
                  <a:gd name="T14" fmla="*/ 29 w 138"/>
                  <a:gd name="T15" fmla="*/ 267 h 268"/>
                  <a:gd name="T16" fmla="*/ 40 w 138"/>
                  <a:gd name="T17" fmla="*/ 254 h 268"/>
                  <a:gd name="T18" fmla="*/ 38 w 138"/>
                  <a:gd name="T19" fmla="*/ 159 h 268"/>
                  <a:gd name="T20" fmla="*/ 107 w 138"/>
                  <a:gd name="T21" fmla="*/ 118 h 268"/>
                  <a:gd name="T22" fmla="*/ 135 w 138"/>
                  <a:gd name="T23" fmla="*/ 52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268">
                    <a:moveTo>
                      <a:pt x="135" y="52"/>
                    </a:moveTo>
                    <a:cubicBezTo>
                      <a:pt x="132" y="0"/>
                      <a:pt x="79" y="60"/>
                      <a:pt x="79" y="60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3" y="139"/>
                      <a:pt x="0" y="148"/>
                      <a:pt x="1" y="158"/>
                    </a:cubicBezTo>
                    <a:cubicBezTo>
                      <a:pt x="14" y="259"/>
                      <a:pt x="14" y="259"/>
                      <a:pt x="14" y="259"/>
                    </a:cubicBezTo>
                    <a:cubicBezTo>
                      <a:pt x="15" y="264"/>
                      <a:pt x="19" y="268"/>
                      <a:pt x="24" y="268"/>
                    </a:cubicBezTo>
                    <a:cubicBezTo>
                      <a:pt x="26" y="268"/>
                      <a:pt x="27" y="268"/>
                      <a:pt x="29" y="267"/>
                    </a:cubicBezTo>
                    <a:cubicBezTo>
                      <a:pt x="41" y="266"/>
                      <a:pt x="40" y="254"/>
                      <a:pt x="40" y="254"/>
                    </a:cubicBezTo>
                    <a:cubicBezTo>
                      <a:pt x="38" y="159"/>
                      <a:pt x="38" y="159"/>
                      <a:pt x="38" y="159"/>
                    </a:cubicBezTo>
                    <a:cubicBezTo>
                      <a:pt x="107" y="118"/>
                      <a:pt x="107" y="118"/>
                      <a:pt x="107" y="118"/>
                    </a:cubicBezTo>
                    <a:cubicBezTo>
                      <a:pt x="107" y="118"/>
                      <a:pt x="138" y="104"/>
                      <a:pt x="135" y="5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134"/>
              <p:cNvSpPr>
                <a:spLocks/>
              </p:cNvSpPr>
              <p:nvPr/>
            </p:nvSpPr>
            <p:spPr bwMode="auto">
              <a:xfrm>
                <a:off x="5190" y="1671"/>
                <a:ext cx="340" cy="660"/>
              </a:xfrm>
              <a:custGeom>
                <a:avLst/>
                <a:gdLst>
                  <a:gd name="T0" fmla="*/ 135 w 138"/>
                  <a:gd name="T1" fmla="*/ 52 h 268"/>
                  <a:gd name="T2" fmla="*/ 78 w 138"/>
                  <a:gd name="T3" fmla="*/ 60 h 268"/>
                  <a:gd name="T4" fmla="*/ 42 w 138"/>
                  <a:gd name="T5" fmla="*/ 96 h 268"/>
                  <a:gd name="T6" fmla="*/ 9 w 138"/>
                  <a:gd name="T7" fmla="*/ 132 h 268"/>
                  <a:gd name="T8" fmla="*/ 1 w 138"/>
                  <a:gd name="T9" fmla="*/ 158 h 268"/>
                  <a:gd name="T10" fmla="*/ 14 w 138"/>
                  <a:gd name="T11" fmla="*/ 259 h 268"/>
                  <a:gd name="T12" fmla="*/ 24 w 138"/>
                  <a:gd name="T13" fmla="*/ 268 h 268"/>
                  <a:gd name="T14" fmla="*/ 29 w 138"/>
                  <a:gd name="T15" fmla="*/ 267 h 268"/>
                  <a:gd name="T16" fmla="*/ 40 w 138"/>
                  <a:gd name="T17" fmla="*/ 254 h 268"/>
                  <a:gd name="T18" fmla="*/ 38 w 138"/>
                  <a:gd name="T19" fmla="*/ 159 h 268"/>
                  <a:gd name="T20" fmla="*/ 107 w 138"/>
                  <a:gd name="T21" fmla="*/ 118 h 268"/>
                  <a:gd name="T22" fmla="*/ 135 w 138"/>
                  <a:gd name="T23" fmla="*/ 52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268">
                    <a:moveTo>
                      <a:pt x="135" y="52"/>
                    </a:moveTo>
                    <a:cubicBezTo>
                      <a:pt x="132" y="0"/>
                      <a:pt x="78" y="60"/>
                      <a:pt x="78" y="60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3" y="139"/>
                      <a:pt x="0" y="148"/>
                      <a:pt x="1" y="158"/>
                    </a:cubicBezTo>
                    <a:cubicBezTo>
                      <a:pt x="14" y="259"/>
                      <a:pt x="14" y="259"/>
                      <a:pt x="14" y="259"/>
                    </a:cubicBezTo>
                    <a:cubicBezTo>
                      <a:pt x="15" y="264"/>
                      <a:pt x="19" y="268"/>
                      <a:pt x="24" y="268"/>
                    </a:cubicBezTo>
                    <a:cubicBezTo>
                      <a:pt x="26" y="268"/>
                      <a:pt x="27" y="268"/>
                      <a:pt x="29" y="267"/>
                    </a:cubicBezTo>
                    <a:cubicBezTo>
                      <a:pt x="41" y="265"/>
                      <a:pt x="40" y="254"/>
                      <a:pt x="40" y="254"/>
                    </a:cubicBezTo>
                    <a:cubicBezTo>
                      <a:pt x="38" y="159"/>
                      <a:pt x="38" y="159"/>
                      <a:pt x="38" y="159"/>
                    </a:cubicBezTo>
                    <a:cubicBezTo>
                      <a:pt x="107" y="118"/>
                      <a:pt x="107" y="118"/>
                      <a:pt x="107" y="118"/>
                    </a:cubicBezTo>
                    <a:cubicBezTo>
                      <a:pt x="107" y="118"/>
                      <a:pt x="138" y="104"/>
                      <a:pt x="135" y="52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135"/>
              <p:cNvSpPr>
                <a:spLocks/>
              </p:cNvSpPr>
              <p:nvPr/>
            </p:nvSpPr>
            <p:spPr bwMode="auto">
              <a:xfrm>
                <a:off x="5210" y="1360"/>
                <a:ext cx="335" cy="552"/>
              </a:xfrm>
              <a:custGeom>
                <a:avLst/>
                <a:gdLst>
                  <a:gd name="T0" fmla="*/ 95 w 136"/>
                  <a:gd name="T1" fmla="*/ 10 h 224"/>
                  <a:gd name="T2" fmla="*/ 135 w 136"/>
                  <a:gd name="T3" fmla="*/ 51 h 224"/>
                  <a:gd name="T4" fmla="*/ 130 w 136"/>
                  <a:gd name="T5" fmla="*/ 197 h 224"/>
                  <a:gd name="T6" fmla="*/ 19 w 136"/>
                  <a:gd name="T7" fmla="*/ 158 h 224"/>
                  <a:gd name="T8" fmla="*/ 45 w 136"/>
                  <a:gd name="T9" fmla="*/ 10 h 224"/>
                  <a:gd name="T10" fmla="*/ 95 w 136"/>
                  <a:gd name="T11" fmla="*/ 1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224">
                    <a:moveTo>
                      <a:pt x="95" y="10"/>
                    </a:moveTo>
                    <a:cubicBezTo>
                      <a:pt x="136" y="27"/>
                      <a:pt x="135" y="51"/>
                      <a:pt x="135" y="51"/>
                    </a:cubicBezTo>
                    <a:cubicBezTo>
                      <a:pt x="135" y="51"/>
                      <a:pt x="127" y="139"/>
                      <a:pt x="130" y="197"/>
                    </a:cubicBezTo>
                    <a:cubicBezTo>
                      <a:pt x="131" y="222"/>
                      <a:pt x="0" y="224"/>
                      <a:pt x="19" y="158"/>
                    </a:cubicBezTo>
                    <a:cubicBezTo>
                      <a:pt x="42" y="81"/>
                      <a:pt x="34" y="19"/>
                      <a:pt x="45" y="10"/>
                    </a:cubicBezTo>
                    <a:cubicBezTo>
                      <a:pt x="55" y="0"/>
                      <a:pt x="85" y="6"/>
                      <a:pt x="95" y="10"/>
                    </a:cubicBez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136"/>
              <p:cNvSpPr>
                <a:spLocks/>
              </p:cNvSpPr>
              <p:nvPr/>
            </p:nvSpPr>
            <p:spPr bwMode="auto">
              <a:xfrm>
                <a:off x="5372" y="1382"/>
                <a:ext cx="111" cy="86"/>
              </a:xfrm>
              <a:custGeom>
                <a:avLst/>
                <a:gdLst>
                  <a:gd name="T0" fmla="*/ 42 w 45"/>
                  <a:gd name="T1" fmla="*/ 23 h 35"/>
                  <a:gd name="T2" fmla="*/ 18 w 45"/>
                  <a:gd name="T3" fmla="*/ 32 h 35"/>
                  <a:gd name="T4" fmla="*/ 2 w 45"/>
                  <a:gd name="T5" fmla="*/ 12 h 35"/>
                  <a:gd name="T6" fmla="*/ 26 w 45"/>
                  <a:gd name="T7" fmla="*/ 3 h 35"/>
                  <a:gd name="T8" fmla="*/ 42 w 45"/>
                  <a:gd name="T9" fmla="*/ 2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5">
                    <a:moveTo>
                      <a:pt x="42" y="23"/>
                    </a:moveTo>
                    <a:cubicBezTo>
                      <a:pt x="40" y="31"/>
                      <a:pt x="30" y="35"/>
                      <a:pt x="18" y="32"/>
                    </a:cubicBezTo>
                    <a:cubicBezTo>
                      <a:pt x="7" y="29"/>
                      <a:pt x="0" y="20"/>
                      <a:pt x="2" y="12"/>
                    </a:cubicBezTo>
                    <a:cubicBezTo>
                      <a:pt x="4" y="4"/>
                      <a:pt x="15" y="0"/>
                      <a:pt x="26" y="3"/>
                    </a:cubicBezTo>
                    <a:cubicBezTo>
                      <a:pt x="37" y="5"/>
                      <a:pt x="45" y="14"/>
                      <a:pt x="42" y="23"/>
                    </a:cubicBezTo>
                    <a:close/>
                  </a:path>
                </a:pathLst>
              </a:custGeom>
              <a:solidFill>
                <a:srgbClr val="FF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137"/>
              <p:cNvSpPr>
                <a:spLocks noEditPoints="1"/>
              </p:cNvSpPr>
              <p:nvPr/>
            </p:nvSpPr>
            <p:spPr bwMode="auto">
              <a:xfrm>
                <a:off x="5368" y="1377"/>
                <a:ext cx="115" cy="91"/>
              </a:xfrm>
              <a:custGeom>
                <a:avLst/>
                <a:gdLst>
                  <a:gd name="T0" fmla="*/ 27 w 47"/>
                  <a:gd name="T1" fmla="*/ 37 h 37"/>
                  <a:gd name="T2" fmla="*/ 20 w 47"/>
                  <a:gd name="T3" fmla="*/ 36 h 37"/>
                  <a:gd name="T4" fmla="*/ 2 w 47"/>
                  <a:gd name="T5" fmla="*/ 14 h 37"/>
                  <a:gd name="T6" fmla="*/ 29 w 47"/>
                  <a:gd name="T7" fmla="*/ 3 h 37"/>
                  <a:gd name="T8" fmla="*/ 43 w 47"/>
                  <a:gd name="T9" fmla="*/ 11 h 37"/>
                  <a:gd name="T10" fmla="*/ 46 w 47"/>
                  <a:gd name="T11" fmla="*/ 25 h 37"/>
                  <a:gd name="T12" fmla="*/ 27 w 47"/>
                  <a:gd name="T13" fmla="*/ 37 h 37"/>
                  <a:gd name="T14" fmla="*/ 21 w 47"/>
                  <a:gd name="T15" fmla="*/ 6 h 37"/>
                  <a:gd name="T16" fmla="*/ 6 w 47"/>
                  <a:gd name="T17" fmla="*/ 15 h 37"/>
                  <a:gd name="T18" fmla="*/ 21 w 47"/>
                  <a:gd name="T19" fmla="*/ 32 h 37"/>
                  <a:gd name="T20" fmla="*/ 43 w 47"/>
                  <a:gd name="T21" fmla="*/ 24 h 37"/>
                  <a:gd name="T22" fmla="*/ 40 w 47"/>
                  <a:gd name="T23" fmla="*/ 14 h 37"/>
                  <a:gd name="T24" fmla="*/ 28 w 47"/>
                  <a:gd name="T25" fmla="*/ 6 h 37"/>
                  <a:gd name="T26" fmla="*/ 21 w 47"/>
                  <a:gd name="T27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37">
                    <a:moveTo>
                      <a:pt x="27" y="37"/>
                    </a:moveTo>
                    <a:cubicBezTo>
                      <a:pt x="25" y="37"/>
                      <a:pt x="22" y="37"/>
                      <a:pt x="20" y="36"/>
                    </a:cubicBezTo>
                    <a:cubicBezTo>
                      <a:pt x="8" y="33"/>
                      <a:pt x="0" y="23"/>
                      <a:pt x="2" y="14"/>
                    </a:cubicBezTo>
                    <a:cubicBezTo>
                      <a:pt x="5" y="4"/>
                      <a:pt x="16" y="0"/>
                      <a:pt x="29" y="3"/>
                    </a:cubicBezTo>
                    <a:cubicBezTo>
                      <a:pt x="34" y="4"/>
                      <a:pt x="39" y="7"/>
                      <a:pt x="43" y="11"/>
                    </a:cubicBezTo>
                    <a:cubicBezTo>
                      <a:pt x="46" y="16"/>
                      <a:pt x="47" y="21"/>
                      <a:pt x="46" y="25"/>
                    </a:cubicBezTo>
                    <a:cubicBezTo>
                      <a:pt x="44" y="32"/>
                      <a:pt x="36" y="37"/>
                      <a:pt x="27" y="37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7" y="9"/>
                      <a:pt x="6" y="15"/>
                    </a:cubicBezTo>
                    <a:cubicBezTo>
                      <a:pt x="4" y="22"/>
                      <a:pt x="11" y="30"/>
                      <a:pt x="21" y="32"/>
                    </a:cubicBezTo>
                    <a:cubicBezTo>
                      <a:pt x="31" y="35"/>
                      <a:pt x="41" y="31"/>
                      <a:pt x="43" y="24"/>
                    </a:cubicBezTo>
                    <a:cubicBezTo>
                      <a:pt x="43" y="21"/>
                      <a:pt x="42" y="17"/>
                      <a:pt x="40" y="14"/>
                    </a:cubicBezTo>
                    <a:cubicBezTo>
                      <a:pt x="37" y="10"/>
                      <a:pt x="33" y="8"/>
                      <a:pt x="28" y="6"/>
                    </a:cubicBezTo>
                    <a:cubicBezTo>
                      <a:pt x="25" y="6"/>
                      <a:pt x="23" y="6"/>
                      <a:pt x="2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138"/>
              <p:cNvSpPr>
                <a:spLocks/>
              </p:cNvSpPr>
              <p:nvPr/>
            </p:nvSpPr>
            <p:spPr bwMode="auto">
              <a:xfrm>
                <a:off x="5405" y="1340"/>
                <a:ext cx="51" cy="96"/>
              </a:xfrm>
              <a:custGeom>
                <a:avLst/>
                <a:gdLst>
                  <a:gd name="T0" fmla="*/ 0 w 21"/>
                  <a:gd name="T1" fmla="*/ 17 h 39"/>
                  <a:gd name="T2" fmla="*/ 0 w 21"/>
                  <a:gd name="T3" fmla="*/ 31 h 39"/>
                  <a:gd name="T4" fmla="*/ 17 w 21"/>
                  <a:gd name="T5" fmla="*/ 35 h 39"/>
                  <a:gd name="T6" fmla="*/ 20 w 21"/>
                  <a:gd name="T7" fmla="*/ 14 h 39"/>
                  <a:gd name="T8" fmla="*/ 0 w 21"/>
                  <a:gd name="T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9">
                    <a:moveTo>
                      <a:pt x="0" y="17"/>
                    </a:moveTo>
                    <a:cubicBezTo>
                      <a:pt x="0" y="17"/>
                      <a:pt x="1" y="18"/>
                      <a:pt x="0" y="31"/>
                    </a:cubicBezTo>
                    <a:cubicBezTo>
                      <a:pt x="0" y="35"/>
                      <a:pt x="14" y="39"/>
                      <a:pt x="17" y="35"/>
                    </a:cubicBezTo>
                    <a:cubicBezTo>
                      <a:pt x="21" y="32"/>
                      <a:pt x="20" y="28"/>
                      <a:pt x="20" y="14"/>
                    </a:cubicBezTo>
                    <a:cubicBezTo>
                      <a:pt x="21" y="0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FF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139"/>
              <p:cNvSpPr>
                <a:spLocks/>
              </p:cNvSpPr>
              <p:nvPr/>
            </p:nvSpPr>
            <p:spPr bwMode="auto">
              <a:xfrm>
                <a:off x="5405" y="1375"/>
                <a:ext cx="49" cy="44"/>
              </a:xfrm>
              <a:custGeom>
                <a:avLst/>
                <a:gdLst>
                  <a:gd name="T0" fmla="*/ 20 w 20"/>
                  <a:gd name="T1" fmla="*/ 0 h 18"/>
                  <a:gd name="T2" fmla="*/ 0 w 20"/>
                  <a:gd name="T3" fmla="*/ 18 h 18"/>
                  <a:gd name="T4" fmla="*/ 0 w 20"/>
                  <a:gd name="T5" fmla="*/ 6 h 18"/>
                  <a:gd name="T6" fmla="*/ 20 w 20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20" y="0"/>
                    </a:moveTo>
                    <a:cubicBezTo>
                      <a:pt x="20" y="0"/>
                      <a:pt x="17" y="13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A9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140"/>
              <p:cNvSpPr>
                <a:spLocks/>
              </p:cNvSpPr>
              <p:nvPr/>
            </p:nvSpPr>
            <p:spPr bwMode="auto">
              <a:xfrm>
                <a:off x="5323" y="1229"/>
                <a:ext cx="170" cy="170"/>
              </a:xfrm>
              <a:custGeom>
                <a:avLst/>
                <a:gdLst>
                  <a:gd name="T0" fmla="*/ 64 w 69"/>
                  <a:gd name="T1" fmla="*/ 27 h 69"/>
                  <a:gd name="T2" fmla="*/ 42 w 69"/>
                  <a:gd name="T3" fmla="*/ 65 h 69"/>
                  <a:gd name="T4" fmla="*/ 4 w 69"/>
                  <a:gd name="T5" fmla="*/ 42 h 69"/>
                  <a:gd name="T6" fmla="*/ 26 w 69"/>
                  <a:gd name="T7" fmla="*/ 4 h 69"/>
                  <a:gd name="T8" fmla="*/ 64 w 69"/>
                  <a:gd name="T9" fmla="*/ 2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64" y="27"/>
                    </a:moveTo>
                    <a:cubicBezTo>
                      <a:pt x="69" y="43"/>
                      <a:pt x="59" y="60"/>
                      <a:pt x="42" y="65"/>
                    </a:cubicBezTo>
                    <a:cubicBezTo>
                      <a:pt x="25" y="69"/>
                      <a:pt x="8" y="59"/>
                      <a:pt x="4" y="42"/>
                    </a:cubicBezTo>
                    <a:cubicBezTo>
                      <a:pt x="0" y="26"/>
                      <a:pt x="10" y="9"/>
                      <a:pt x="26" y="4"/>
                    </a:cubicBezTo>
                    <a:cubicBezTo>
                      <a:pt x="43" y="0"/>
                      <a:pt x="60" y="10"/>
                      <a:pt x="64" y="27"/>
                    </a:cubicBezTo>
                    <a:close/>
                  </a:path>
                </a:pathLst>
              </a:custGeom>
              <a:solidFill>
                <a:srgbClr val="FF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141"/>
              <p:cNvSpPr>
                <a:spLocks/>
              </p:cNvSpPr>
              <p:nvPr/>
            </p:nvSpPr>
            <p:spPr bwMode="auto">
              <a:xfrm>
                <a:off x="5323" y="1298"/>
                <a:ext cx="101" cy="37"/>
              </a:xfrm>
              <a:custGeom>
                <a:avLst/>
                <a:gdLst>
                  <a:gd name="T0" fmla="*/ 41 w 41"/>
                  <a:gd name="T1" fmla="*/ 8 h 15"/>
                  <a:gd name="T2" fmla="*/ 12 w 41"/>
                  <a:gd name="T3" fmla="*/ 15 h 15"/>
                  <a:gd name="T4" fmla="*/ 3 w 41"/>
                  <a:gd name="T5" fmla="*/ 5 h 15"/>
                  <a:gd name="T6" fmla="*/ 38 w 41"/>
                  <a:gd name="T7" fmla="*/ 0 h 15"/>
                  <a:gd name="T8" fmla="*/ 41 w 41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5">
                    <a:moveTo>
                      <a:pt x="41" y="8"/>
                    </a:moveTo>
                    <a:cubicBezTo>
                      <a:pt x="41" y="8"/>
                      <a:pt x="24" y="15"/>
                      <a:pt x="12" y="15"/>
                    </a:cubicBezTo>
                    <a:cubicBezTo>
                      <a:pt x="0" y="15"/>
                      <a:pt x="3" y="5"/>
                      <a:pt x="3" y="5"/>
                    </a:cubicBezTo>
                    <a:cubicBezTo>
                      <a:pt x="38" y="0"/>
                      <a:pt x="38" y="0"/>
                      <a:pt x="38" y="0"/>
                    </a:cubicBez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EA9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142"/>
              <p:cNvSpPr>
                <a:spLocks/>
              </p:cNvSpPr>
              <p:nvPr/>
            </p:nvSpPr>
            <p:spPr bwMode="auto">
              <a:xfrm>
                <a:off x="5284" y="1173"/>
                <a:ext cx="239" cy="189"/>
              </a:xfrm>
              <a:custGeom>
                <a:avLst/>
                <a:gdLst>
                  <a:gd name="T0" fmla="*/ 25 w 97"/>
                  <a:gd name="T1" fmla="*/ 61 h 77"/>
                  <a:gd name="T2" fmla="*/ 53 w 97"/>
                  <a:gd name="T3" fmla="*/ 57 h 77"/>
                  <a:gd name="T4" fmla="*/ 61 w 97"/>
                  <a:gd name="T5" fmla="*/ 62 h 77"/>
                  <a:gd name="T6" fmla="*/ 63 w 97"/>
                  <a:gd name="T7" fmla="*/ 63 h 77"/>
                  <a:gd name="T8" fmla="*/ 74 w 97"/>
                  <a:gd name="T9" fmla="*/ 54 h 77"/>
                  <a:gd name="T10" fmla="*/ 78 w 97"/>
                  <a:gd name="T11" fmla="*/ 63 h 77"/>
                  <a:gd name="T12" fmla="*/ 77 w 97"/>
                  <a:gd name="T13" fmla="*/ 76 h 77"/>
                  <a:gd name="T14" fmla="*/ 81 w 97"/>
                  <a:gd name="T15" fmla="*/ 32 h 77"/>
                  <a:gd name="T16" fmla="*/ 18 w 97"/>
                  <a:gd name="T17" fmla="*/ 24 h 77"/>
                  <a:gd name="T18" fmla="*/ 6 w 97"/>
                  <a:gd name="T19" fmla="*/ 24 h 77"/>
                  <a:gd name="T20" fmla="*/ 25 w 97"/>
                  <a:gd name="T21" fmla="*/ 6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77">
                    <a:moveTo>
                      <a:pt x="25" y="61"/>
                    </a:moveTo>
                    <a:cubicBezTo>
                      <a:pt x="25" y="61"/>
                      <a:pt x="40" y="54"/>
                      <a:pt x="53" y="57"/>
                    </a:cubicBezTo>
                    <a:cubicBezTo>
                      <a:pt x="56" y="58"/>
                      <a:pt x="59" y="59"/>
                      <a:pt x="61" y="62"/>
                    </a:cubicBezTo>
                    <a:cubicBezTo>
                      <a:pt x="61" y="62"/>
                      <a:pt x="62" y="63"/>
                      <a:pt x="63" y="63"/>
                    </a:cubicBezTo>
                    <a:cubicBezTo>
                      <a:pt x="65" y="64"/>
                      <a:pt x="69" y="54"/>
                      <a:pt x="74" y="54"/>
                    </a:cubicBezTo>
                    <a:cubicBezTo>
                      <a:pt x="78" y="54"/>
                      <a:pt x="81" y="57"/>
                      <a:pt x="78" y="63"/>
                    </a:cubicBezTo>
                    <a:cubicBezTo>
                      <a:pt x="74" y="69"/>
                      <a:pt x="75" y="75"/>
                      <a:pt x="77" y="76"/>
                    </a:cubicBezTo>
                    <a:cubicBezTo>
                      <a:pt x="79" y="77"/>
                      <a:pt x="97" y="64"/>
                      <a:pt x="81" y="32"/>
                    </a:cubicBezTo>
                    <a:cubicBezTo>
                      <a:pt x="65" y="0"/>
                      <a:pt x="24" y="17"/>
                      <a:pt x="18" y="24"/>
                    </a:cubicBezTo>
                    <a:cubicBezTo>
                      <a:pt x="18" y="24"/>
                      <a:pt x="11" y="30"/>
                      <a:pt x="6" y="24"/>
                    </a:cubicBezTo>
                    <a:cubicBezTo>
                      <a:pt x="6" y="24"/>
                      <a:pt x="0" y="70"/>
                      <a:pt x="25" y="61"/>
                    </a:cubicBez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143"/>
              <p:cNvSpPr>
                <a:spLocks/>
              </p:cNvSpPr>
              <p:nvPr/>
            </p:nvSpPr>
            <p:spPr bwMode="auto">
              <a:xfrm>
                <a:off x="5360" y="1611"/>
                <a:ext cx="195" cy="240"/>
              </a:xfrm>
              <a:custGeom>
                <a:avLst/>
                <a:gdLst>
                  <a:gd name="T0" fmla="*/ 51 w 79"/>
                  <a:gd name="T1" fmla="*/ 13 h 97"/>
                  <a:gd name="T2" fmla="*/ 51 w 79"/>
                  <a:gd name="T3" fmla="*/ 37 h 97"/>
                  <a:gd name="T4" fmla="*/ 48 w 79"/>
                  <a:gd name="T5" fmla="*/ 44 h 97"/>
                  <a:gd name="T6" fmla="*/ 0 w 79"/>
                  <a:gd name="T7" fmla="*/ 88 h 97"/>
                  <a:gd name="T8" fmla="*/ 5 w 79"/>
                  <a:gd name="T9" fmla="*/ 97 h 97"/>
                  <a:gd name="T10" fmla="*/ 69 w 79"/>
                  <a:gd name="T11" fmla="*/ 50 h 97"/>
                  <a:gd name="T12" fmla="*/ 75 w 79"/>
                  <a:gd name="T13" fmla="*/ 41 h 97"/>
                  <a:gd name="T14" fmla="*/ 79 w 79"/>
                  <a:gd name="T15" fmla="*/ 0 h 97"/>
                  <a:gd name="T16" fmla="*/ 51 w 79"/>
                  <a:gd name="T17" fmla="*/ 1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97">
                    <a:moveTo>
                      <a:pt x="51" y="13"/>
                    </a:move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40"/>
                      <a:pt x="50" y="42"/>
                      <a:pt x="48" y="44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72" y="48"/>
                      <a:pt x="74" y="45"/>
                      <a:pt x="75" y="41"/>
                    </a:cubicBezTo>
                    <a:cubicBezTo>
                      <a:pt x="79" y="0"/>
                      <a:pt x="79" y="0"/>
                      <a:pt x="79" y="0"/>
                    </a:cubicBezTo>
                    <a:lnTo>
                      <a:pt x="51" y="13"/>
                    </a:lnTo>
                    <a:close/>
                  </a:path>
                </a:pathLst>
              </a:custGeom>
              <a:solidFill>
                <a:srgbClr val="FF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144"/>
              <p:cNvSpPr>
                <a:spLocks/>
              </p:cNvSpPr>
              <p:nvPr/>
            </p:nvSpPr>
            <p:spPr bwMode="auto">
              <a:xfrm>
                <a:off x="5451" y="1456"/>
                <a:ext cx="134" cy="220"/>
              </a:xfrm>
              <a:custGeom>
                <a:avLst/>
                <a:gdLst>
                  <a:gd name="T0" fmla="*/ 34 w 54"/>
                  <a:gd name="T1" fmla="*/ 0 h 89"/>
                  <a:gd name="T2" fmla="*/ 54 w 54"/>
                  <a:gd name="T3" fmla="*/ 81 h 89"/>
                  <a:gd name="T4" fmla="*/ 14 w 54"/>
                  <a:gd name="T5" fmla="*/ 84 h 89"/>
                  <a:gd name="T6" fmla="*/ 34 w 54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89">
                    <a:moveTo>
                      <a:pt x="34" y="0"/>
                    </a:moveTo>
                    <a:cubicBezTo>
                      <a:pt x="34" y="0"/>
                      <a:pt x="48" y="22"/>
                      <a:pt x="54" y="81"/>
                    </a:cubicBezTo>
                    <a:cubicBezTo>
                      <a:pt x="54" y="81"/>
                      <a:pt x="29" y="89"/>
                      <a:pt x="14" y="84"/>
                    </a:cubicBezTo>
                    <a:cubicBezTo>
                      <a:pt x="0" y="80"/>
                      <a:pt x="34" y="0"/>
                      <a:pt x="34" y="0"/>
                    </a:cubicBez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145"/>
              <p:cNvSpPr>
                <a:spLocks/>
              </p:cNvSpPr>
              <p:nvPr/>
            </p:nvSpPr>
            <p:spPr bwMode="auto">
              <a:xfrm>
                <a:off x="5464" y="1525"/>
                <a:ext cx="17" cy="136"/>
              </a:xfrm>
              <a:custGeom>
                <a:avLst/>
                <a:gdLst>
                  <a:gd name="T0" fmla="*/ 7 w 7"/>
                  <a:gd name="T1" fmla="*/ 0 h 55"/>
                  <a:gd name="T2" fmla="*/ 1 w 7"/>
                  <a:gd name="T3" fmla="*/ 46 h 55"/>
                  <a:gd name="T4" fmla="*/ 7 w 7"/>
                  <a:gd name="T5" fmla="*/ 55 h 55"/>
                  <a:gd name="T6" fmla="*/ 7 w 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5">
                    <a:moveTo>
                      <a:pt x="7" y="0"/>
                    </a:moveTo>
                    <a:cubicBezTo>
                      <a:pt x="7" y="0"/>
                      <a:pt x="1" y="31"/>
                      <a:pt x="1" y="46"/>
                    </a:cubicBezTo>
                    <a:cubicBezTo>
                      <a:pt x="0" y="50"/>
                      <a:pt x="3" y="53"/>
                      <a:pt x="7" y="5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146"/>
              <p:cNvSpPr>
                <a:spLocks/>
              </p:cNvSpPr>
              <p:nvPr/>
            </p:nvSpPr>
            <p:spPr bwMode="auto">
              <a:xfrm>
                <a:off x="5091" y="1799"/>
                <a:ext cx="358" cy="209"/>
              </a:xfrm>
              <a:custGeom>
                <a:avLst/>
                <a:gdLst>
                  <a:gd name="T0" fmla="*/ 145 w 145"/>
                  <a:gd name="T1" fmla="*/ 43 h 85"/>
                  <a:gd name="T2" fmla="*/ 134 w 145"/>
                  <a:gd name="T3" fmla="*/ 42 h 85"/>
                  <a:gd name="T4" fmla="*/ 65 w 145"/>
                  <a:gd name="T5" fmla="*/ 2 h 85"/>
                  <a:gd name="T6" fmla="*/ 56 w 145"/>
                  <a:gd name="T7" fmla="*/ 2 h 85"/>
                  <a:gd name="T8" fmla="*/ 7 w 145"/>
                  <a:gd name="T9" fmla="*/ 30 h 85"/>
                  <a:gd name="T10" fmla="*/ 0 w 145"/>
                  <a:gd name="T11" fmla="*/ 30 h 85"/>
                  <a:gd name="T12" fmla="*/ 0 w 145"/>
                  <a:gd name="T13" fmla="*/ 36 h 85"/>
                  <a:gd name="T14" fmla="*/ 0 w 145"/>
                  <a:gd name="T15" fmla="*/ 36 h 85"/>
                  <a:gd name="T16" fmla="*/ 2 w 145"/>
                  <a:gd name="T17" fmla="*/ 38 h 85"/>
                  <a:gd name="T18" fmla="*/ 81 w 145"/>
                  <a:gd name="T19" fmla="*/ 84 h 85"/>
                  <a:gd name="T20" fmla="*/ 89 w 145"/>
                  <a:gd name="T21" fmla="*/ 83 h 85"/>
                  <a:gd name="T22" fmla="*/ 143 w 145"/>
                  <a:gd name="T23" fmla="*/ 52 h 85"/>
                  <a:gd name="T24" fmla="*/ 145 w 145"/>
                  <a:gd name="T25" fmla="*/ 50 h 85"/>
                  <a:gd name="T26" fmla="*/ 145 w 145"/>
                  <a:gd name="T27" fmla="*/ 4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5" h="85">
                    <a:moveTo>
                      <a:pt x="145" y="43"/>
                    </a:moveTo>
                    <a:cubicBezTo>
                      <a:pt x="134" y="42"/>
                      <a:pt x="134" y="42"/>
                      <a:pt x="134" y="4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3" y="0"/>
                      <a:pt x="59" y="1"/>
                      <a:pt x="56" y="2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1" y="38"/>
                      <a:pt x="2" y="38"/>
                    </a:cubicBezTo>
                    <a:cubicBezTo>
                      <a:pt x="81" y="84"/>
                      <a:pt x="81" y="84"/>
                      <a:pt x="81" y="84"/>
                    </a:cubicBezTo>
                    <a:cubicBezTo>
                      <a:pt x="83" y="85"/>
                      <a:pt x="87" y="85"/>
                      <a:pt x="89" y="83"/>
                    </a:cubicBezTo>
                    <a:cubicBezTo>
                      <a:pt x="143" y="52"/>
                      <a:pt x="143" y="52"/>
                      <a:pt x="143" y="52"/>
                    </a:cubicBezTo>
                    <a:cubicBezTo>
                      <a:pt x="144" y="52"/>
                      <a:pt x="145" y="51"/>
                      <a:pt x="145" y="50"/>
                    </a:cubicBezTo>
                    <a:lnTo>
                      <a:pt x="145" y="43"/>
                    </a:ln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147"/>
              <p:cNvSpPr>
                <a:spLocks/>
              </p:cNvSpPr>
              <p:nvPr/>
            </p:nvSpPr>
            <p:spPr bwMode="auto">
              <a:xfrm>
                <a:off x="5091" y="1836"/>
                <a:ext cx="230" cy="172"/>
              </a:xfrm>
              <a:custGeom>
                <a:avLst/>
                <a:gdLst>
                  <a:gd name="T0" fmla="*/ 93 w 93"/>
                  <a:gd name="T1" fmla="*/ 3 h 70"/>
                  <a:gd name="T2" fmla="*/ 88 w 93"/>
                  <a:gd name="T3" fmla="*/ 0 h 70"/>
                  <a:gd name="T4" fmla="*/ 34 w 93"/>
                  <a:gd name="T5" fmla="*/ 0 h 70"/>
                  <a:gd name="T6" fmla="*/ 7 w 93"/>
                  <a:gd name="T7" fmla="*/ 15 h 70"/>
                  <a:gd name="T8" fmla="*/ 0 w 93"/>
                  <a:gd name="T9" fmla="*/ 15 h 70"/>
                  <a:gd name="T10" fmla="*/ 0 w 93"/>
                  <a:gd name="T11" fmla="*/ 21 h 70"/>
                  <a:gd name="T12" fmla="*/ 0 w 93"/>
                  <a:gd name="T13" fmla="*/ 21 h 70"/>
                  <a:gd name="T14" fmla="*/ 2 w 93"/>
                  <a:gd name="T15" fmla="*/ 23 h 70"/>
                  <a:gd name="T16" fmla="*/ 81 w 93"/>
                  <a:gd name="T17" fmla="*/ 69 h 70"/>
                  <a:gd name="T18" fmla="*/ 85 w 93"/>
                  <a:gd name="T19" fmla="*/ 70 h 70"/>
                  <a:gd name="T20" fmla="*/ 93 w 93"/>
                  <a:gd name="T21" fmla="*/ 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70">
                    <a:moveTo>
                      <a:pt x="93" y="3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82" y="69"/>
                      <a:pt x="83" y="70"/>
                      <a:pt x="85" y="70"/>
                    </a:cubicBez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148"/>
              <p:cNvSpPr>
                <a:spLocks/>
              </p:cNvSpPr>
              <p:nvPr/>
            </p:nvSpPr>
            <p:spPr bwMode="auto">
              <a:xfrm>
                <a:off x="5091" y="1873"/>
                <a:ext cx="8" cy="22"/>
              </a:xfrm>
              <a:custGeom>
                <a:avLst/>
                <a:gdLst>
                  <a:gd name="T0" fmla="*/ 3 w 3"/>
                  <a:gd name="T1" fmla="*/ 0 h 9"/>
                  <a:gd name="T2" fmla="*/ 0 w 3"/>
                  <a:gd name="T3" fmla="*/ 0 h 9"/>
                  <a:gd name="T4" fmla="*/ 0 w 3"/>
                  <a:gd name="T5" fmla="*/ 6 h 9"/>
                  <a:gd name="T6" fmla="*/ 0 w 3"/>
                  <a:gd name="T7" fmla="*/ 6 h 9"/>
                  <a:gd name="T8" fmla="*/ 2 w 3"/>
                  <a:gd name="T9" fmla="*/ 8 h 9"/>
                  <a:gd name="T10" fmla="*/ 3 w 3"/>
                  <a:gd name="T11" fmla="*/ 9 h 9"/>
                  <a:gd name="T12" fmla="*/ 3 w 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149"/>
              <p:cNvSpPr>
                <a:spLocks/>
              </p:cNvSpPr>
              <p:nvPr/>
            </p:nvSpPr>
            <p:spPr bwMode="auto">
              <a:xfrm>
                <a:off x="5291" y="1979"/>
                <a:ext cx="20" cy="29"/>
              </a:xfrm>
              <a:custGeom>
                <a:avLst/>
                <a:gdLst>
                  <a:gd name="T0" fmla="*/ 0 w 8"/>
                  <a:gd name="T1" fmla="*/ 11 h 12"/>
                  <a:gd name="T2" fmla="*/ 8 w 8"/>
                  <a:gd name="T3" fmla="*/ 11 h 12"/>
                  <a:gd name="T4" fmla="*/ 8 w 8"/>
                  <a:gd name="T5" fmla="*/ 0 h 12"/>
                  <a:gd name="T6" fmla="*/ 0 w 8"/>
                  <a:gd name="T7" fmla="*/ 0 h 12"/>
                  <a:gd name="T8" fmla="*/ 0 w 8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0" y="11"/>
                    </a:moveTo>
                    <a:cubicBezTo>
                      <a:pt x="3" y="12"/>
                      <a:pt x="6" y="12"/>
                      <a:pt x="8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150"/>
              <p:cNvSpPr>
                <a:spLocks/>
              </p:cNvSpPr>
              <p:nvPr/>
            </p:nvSpPr>
            <p:spPr bwMode="auto">
              <a:xfrm>
                <a:off x="5091" y="1784"/>
                <a:ext cx="360" cy="210"/>
              </a:xfrm>
              <a:custGeom>
                <a:avLst/>
                <a:gdLst>
                  <a:gd name="T0" fmla="*/ 81 w 146"/>
                  <a:gd name="T1" fmla="*/ 83 h 85"/>
                  <a:gd name="T2" fmla="*/ 2 w 146"/>
                  <a:gd name="T3" fmla="*/ 38 h 85"/>
                  <a:gd name="T4" fmla="*/ 3 w 146"/>
                  <a:gd name="T5" fmla="*/ 33 h 85"/>
                  <a:gd name="T6" fmla="*/ 56 w 146"/>
                  <a:gd name="T7" fmla="*/ 2 h 85"/>
                  <a:gd name="T8" fmla="*/ 65 w 146"/>
                  <a:gd name="T9" fmla="*/ 2 h 85"/>
                  <a:gd name="T10" fmla="*/ 144 w 146"/>
                  <a:gd name="T11" fmla="*/ 47 h 85"/>
                  <a:gd name="T12" fmla="*/ 143 w 146"/>
                  <a:gd name="T13" fmla="*/ 52 h 85"/>
                  <a:gd name="T14" fmla="*/ 89 w 146"/>
                  <a:gd name="T15" fmla="*/ 83 h 85"/>
                  <a:gd name="T16" fmla="*/ 81 w 146"/>
                  <a:gd name="T17" fmla="*/ 8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85">
                    <a:moveTo>
                      <a:pt x="81" y="83"/>
                    </a:moveTo>
                    <a:cubicBezTo>
                      <a:pt x="2" y="38"/>
                      <a:pt x="2" y="38"/>
                      <a:pt x="2" y="38"/>
                    </a:cubicBezTo>
                    <a:cubicBezTo>
                      <a:pt x="0" y="37"/>
                      <a:pt x="0" y="34"/>
                      <a:pt x="3" y="33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9" y="0"/>
                      <a:pt x="63" y="0"/>
                      <a:pt x="65" y="2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6" y="48"/>
                      <a:pt x="145" y="50"/>
                      <a:pt x="143" y="52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7" y="84"/>
                      <a:pt x="83" y="85"/>
                      <a:pt x="81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151"/>
              <p:cNvSpPr>
                <a:spLocks/>
              </p:cNvSpPr>
              <p:nvPr/>
            </p:nvSpPr>
            <p:spPr bwMode="auto">
              <a:xfrm>
                <a:off x="5121" y="1826"/>
                <a:ext cx="261" cy="148"/>
              </a:xfrm>
              <a:custGeom>
                <a:avLst/>
                <a:gdLst>
                  <a:gd name="T0" fmla="*/ 67 w 106"/>
                  <a:gd name="T1" fmla="*/ 59 h 60"/>
                  <a:gd name="T2" fmla="*/ 2 w 106"/>
                  <a:gd name="T3" fmla="*/ 22 h 60"/>
                  <a:gd name="T4" fmla="*/ 2 w 106"/>
                  <a:gd name="T5" fmla="*/ 17 h 60"/>
                  <a:gd name="T6" fmla="*/ 31 w 106"/>
                  <a:gd name="T7" fmla="*/ 1 h 60"/>
                  <a:gd name="T8" fmla="*/ 38 w 106"/>
                  <a:gd name="T9" fmla="*/ 1 h 60"/>
                  <a:gd name="T10" fmla="*/ 104 w 106"/>
                  <a:gd name="T11" fmla="*/ 39 h 60"/>
                  <a:gd name="T12" fmla="*/ 103 w 106"/>
                  <a:gd name="T13" fmla="*/ 43 h 60"/>
                  <a:gd name="T14" fmla="*/ 75 w 106"/>
                  <a:gd name="T15" fmla="*/ 59 h 60"/>
                  <a:gd name="T16" fmla="*/ 67 w 106"/>
                  <a:gd name="T17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60">
                    <a:moveTo>
                      <a:pt x="67" y="59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19"/>
                      <a:pt x="2" y="17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3" y="0"/>
                      <a:pt x="36" y="0"/>
                      <a:pt x="38" y="1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6" y="40"/>
                      <a:pt x="105" y="42"/>
                      <a:pt x="103" y="43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2" y="60"/>
                      <a:pt x="69" y="60"/>
                      <a:pt x="67" y="59"/>
                    </a:cubicBez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52"/>
              <p:cNvSpPr>
                <a:spLocks/>
              </p:cNvSpPr>
              <p:nvPr/>
            </p:nvSpPr>
            <p:spPr bwMode="auto">
              <a:xfrm>
                <a:off x="5234" y="1769"/>
                <a:ext cx="47" cy="89"/>
              </a:xfrm>
              <a:custGeom>
                <a:avLst/>
                <a:gdLst>
                  <a:gd name="T0" fmla="*/ 1 w 19"/>
                  <a:gd name="T1" fmla="*/ 6 h 36"/>
                  <a:gd name="T2" fmla="*/ 0 w 19"/>
                  <a:gd name="T3" fmla="*/ 12 h 36"/>
                  <a:gd name="T4" fmla="*/ 1 w 19"/>
                  <a:gd name="T5" fmla="*/ 26 h 36"/>
                  <a:gd name="T6" fmla="*/ 2 w 19"/>
                  <a:gd name="T7" fmla="*/ 31 h 36"/>
                  <a:gd name="T8" fmla="*/ 7 w 19"/>
                  <a:gd name="T9" fmla="*/ 36 h 36"/>
                  <a:gd name="T10" fmla="*/ 11 w 19"/>
                  <a:gd name="T11" fmla="*/ 33 h 36"/>
                  <a:gd name="T12" fmla="*/ 13 w 19"/>
                  <a:gd name="T13" fmla="*/ 21 h 36"/>
                  <a:gd name="T14" fmla="*/ 17 w 19"/>
                  <a:gd name="T15" fmla="*/ 25 h 36"/>
                  <a:gd name="T16" fmla="*/ 12 w 19"/>
                  <a:gd name="T17" fmla="*/ 7 h 36"/>
                  <a:gd name="T18" fmla="*/ 1 w 19"/>
                  <a:gd name="T1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6">
                    <a:moveTo>
                      <a:pt x="1" y="6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21"/>
                      <a:pt x="1" y="26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3"/>
                      <a:pt x="4" y="35"/>
                      <a:pt x="7" y="36"/>
                    </a:cubicBezTo>
                    <a:cubicBezTo>
                      <a:pt x="9" y="36"/>
                      <a:pt x="11" y="35"/>
                      <a:pt x="11" y="33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6" y="25"/>
                      <a:pt x="17" y="25"/>
                    </a:cubicBezTo>
                    <a:cubicBezTo>
                      <a:pt x="19" y="25"/>
                      <a:pt x="16" y="13"/>
                      <a:pt x="12" y="7"/>
                    </a:cubicBezTo>
                    <a:cubicBezTo>
                      <a:pt x="9" y="0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FF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53"/>
              <p:cNvSpPr>
                <a:spLocks/>
              </p:cNvSpPr>
              <p:nvPr/>
            </p:nvSpPr>
            <p:spPr bwMode="auto">
              <a:xfrm>
                <a:off x="5224" y="1533"/>
                <a:ext cx="79" cy="253"/>
              </a:xfrm>
              <a:custGeom>
                <a:avLst/>
                <a:gdLst>
                  <a:gd name="T0" fmla="*/ 32 w 32"/>
                  <a:gd name="T1" fmla="*/ 16 h 103"/>
                  <a:gd name="T2" fmla="*/ 23 w 32"/>
                  <a:gd name="T3" fmla="*/ 33 h 103"/>
                  <a:gd name="T4" fmla="*/ 20 w 32"/>
                  <a:gd name="T5" fmla="*/ 45 h 103"/>
                  <a:gd name="T6" fmla="*/ 16 w 32"/>
                  <a:gd name="T7" fmla="*/ 103 h 103"/>
                  <a:gd name="T8" fmla="*/ 5 w 32"/>
                  <a:gd name="T9" fmla="*/ 102 h 103"/>
                  <a:gd name="T10" fmla="*/ 0 w 32"/>
                  <a:gd name="T11" fmla="*/ 38 h 103"/>
                  <a:gd name="T12" fmla="*/ 0 w 32"/>
                  <a:gd name="T13" fmla="*/ 32 h 103"/>
                  <a:gd name="T14" fmla="*/ 6 w 32"/>
                  <a:gd name="T15" fmla="*/ 0 h 103"/>
                  <a:gd name="T16" fmla="*/ 32 w 32"/>
                  <a:gd name="T17" fmla="*/ 1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03">
                    <a:moveTo>
                      <a:pt x="32" y="16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21" y="37"/>
                      <a:pt x="20" y="41"/>
                      <a:pt x="20" y="45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6"/>
                      <a:pt x="0" y="34"/>
                      <a:pt x="0" y="32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54"/>
              <p:cNvSpPr>
                <a:spLocks/>
              </p:cNvSpPr>
              <p:nvPr/>
            </p:nvSpPr>
            <p:spPr bwMode="auto">
              <a:xfrm>
                <a:off x="5076" y="1700"/>
                <a:ext cx="220" cy="301"/>
              </a:xfrm>
              <a:custGeom>
                <a:avLst/>
                <a:gdLst>
                  <a:gd name="T0" fmla="*/ 84 w 89"/>
                  <a:gd name="T1" fmla="*/ 122 h 122"/>
                  <a:gd name="T2" fmla="*/ 77 w 89"/>
                  <a:gd name="T3" fmla="*/ 113 h 122"/>
                  <a:gd name="T4" fmla="*/ 8 w 89"/>
                  <a:gd name="T5" fmla="*/ 73 h 122"/>
                  <a:gd name="T6" fmla="*/ 4 w 89"/>
                  <a:gd name="T7" fmla="*/ 65 h 122"/>
                  <a:gd name="T8" fmla="*/ 4 w 89"/>
                  <a:gd name="T9" fmla="*/ 8 h 122"/>
                  <a:gd name="T10" fmla="*/ 0 w 89"/>
                  <a:gd name="T11" fmla="*/ 3 h 122"/>
                  <a:gd name="T12" fmla="*/ 4 w 89"/>
                  <a:gd name="T13" fmla="*/ 1 h 122"/>
                  <a:gd name="T14" fmla="*/ 4 w 89"/>
                  <a:gd name="T15" fmla="*/ 1 h 122"/>
                  <a:gd name="T16" fmla="*/ 7 w 89"/>
                  <a:gd name="T17" fmla="*/ 1 h 122"/>
                  <a:gd name="T18" fmla="*/ 85 w 89"/>
                  <a:gd name="T19" fmla="*/ 47 h 122"/>
                  <a:gd name="T20" fmla="*/ 89 w 89"/>
                  <a:gd name="T21" fmla="*/ 54 h 122"/>
                  <a:gd name="T22" fmla="*/ 89 w 89"/>
                  <a:gd name="T23" fmla="*/ 116 h 122"/>
                  <a:gd name="T24" fmla="*/ 88 w 89"/>
                  <a:gd name="T25" fmla="*/ 119 h 122"/>
                  <a:gd name="T26" fmla="*/ 84 w 89"/>
                  <a:gd name="T2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122">
                    <a:moveTo>
                      <a:pt x="84" y="122"/>
                    </a:moveTo>
                    <a:cubicBezTo>
                      <a:pt x="77" y="113"/>
                      <a:pt x="77" y="113"/>
                      <a:pt x="77" y="113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6" y="72"/>
                      <a:pt x="4" y="68"/>
                      <a:pt x="4" y="6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5" y="0"/>
                      <a:pt x="7" y="1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7" y="48"/>
                      <a:pt x="89" y="51"/>
                      <a:pt x="89" y="54"/>
                    </a:cubicBezTo>
                    <a:cubicBezTo>
                      <a:pt x="89" y="116"/>
                      <a:pt x="89" y="116"/>
                      <a:pt x="89" y="116"/>
                    </a:cubicBezTo>
                    <a:cubicBezTo>
                      <a:pt x="89" y="118"/>
                      <a:pt x="89" y="119"/>
                      <a:pt x="88" y="119"/>
                    </a:cubicBezTo>
                    <a:lnTo>
                      <a:pt x="84" y="122"/>
                    </a:ln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55"/>
              <p:cNvSpPr>
                <a:spLocks/>
              </p:cNvSpPr>
              <p:nvPr/>
            </p:nvSpPr>
            <p:spPr bwMode="auto">
              <a:xfrm>
                <a:off x="5076" y="1700"/>
                <a:ext cx="217" cy="220"/>
              </a:xfrm>
              <a:custGeom>
                <a:avLst/>
                <a:gdLst>
                  <a:gd name="T0" fmla="*/ 36 w 88"/>
                  <a:gd name="T1" fmla="*/ 89 h 89"/>
                  <a:gd name="T2" fmla="*/ 31 w 88"/>
                  <a:gd name="T3" fmla="*/ 86 h 89"/>
                  <a:gd name="T4" fmla="*/ 4 w 88"/>
                  <a:gd name="T5" fmla="*/ 39 h 89"/>
                  <a:gd name="T6" fmla="*/ 4 w 88"/>
                  <a:gd name="T7" fmla="*/ 8 h 89"/>
                  <a:gd name="T8" fmla="*/ 0 w 88"/>
                  <a:gd name="T9" fmla="*/ 3 h 89"/>
                  <a:gd name="T10" fmla="*/ 4 w 88"/>
                  <a:gd name="T11" fmla="*/ 1 h 89"/>
                  <a:gd name="T12" fmla="*/ 4 w 88"/>
                  <a:gd name="T13" fmla="*/ 1 h 89"/>
                  <a:gd name="T14" fmla="*/ 7 w 88"/>
                  <a:gd name="T15" fmla="*/ 1 h 89"/>
                  <a:gd name="T16" fmla="*/ 85 w 88"/>
                  <a:gd name="T17" fmla="*/ 47 h 89"/>
                  <a:gd name="T18" fmla="*/ 88 w 88"/>
                  <a:gd name="T19" fmla="*/ 50 h 89"/>
                  <a:gd name="T20" fmla="*/ 36 w 88"/>
                  <a:gd name="T2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89">
                    <a:moveTo>
                      <a:pt x="36" y="89"/>
                    </a:moveTo>
                    <a:cubicBezTo>
                      <a:pt x="31" y="86"/>
                      <a:pt x="31" y="86"/>
                      <a:pt x="31" y="8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5" y="0"/>
                      <a:pt x="7" y="1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6" y="47"/>
                      <a:pt x="87" y="49"/>
                      <a:pt x="88" y="50"/>
                    </a:cubicBezTo>
                    <a:lnTo>
                      <a:pt x="36" y="89"/>
                    </a:ln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56"/>
              <p:cNvSpPr>
                <a:spLocks/>
              </p:cNvSpPr>
              <p:nvPr/>
            </p:nvSpPr>
            <p:spPr bwMode="auto">
              <a:xfrm>
                <a:off x="5076" y="1700"/>
                <a:ext cx="20" cy="13"/>
              </a:xfrm>
              <a:custGeom>
                <a:avLst/>
                <a:gdLst>
                  <a:gd name="T0" fmla="*/ 2 w 8"/>
                  <a:gd name="T1" fmla="*/ 5 h 5"/>
                  <a:gd name="T2" fmla="*/ 0 w 8"/>
                  <a:gd name="T3" fmla="*/ 3 h 5"/>
                  <a:gd name="T4" fmla="*/ 4 w 8"/>
                  <a:gd name="T5" fmla="*/ 1 h 5"/>
                  <a:gd name="T6" fmla="*/ 4 w 8"/>
                  <a:gd name="T7" fmla="*/ 1 h 5"/>
                  <a:gd name="T8" fmla="*/ 7 w 8"/>
                  <a:gd name="T9" fmla="*/ 1 h 5"/>
                  <a:gd name="T10" fmla="*/ 8 w 8"/>
                  <a:gd name="T11" fmla="*/ 2 h 5"/>
                  <a:gd name="T12" fmla="*/ 2 w 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2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5" y="0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57"/>
              <p:cNvSpPr>
                <a:spLocks/>
              </p:cNvSpPr>
              <p:nvPr/>
            </p:nvSpPr>
            <p:spPr bwMode="auto">
              <a:xfrm>
                <a:off x="5269" y="1816"/>
                <a:ext cx="27" cy="27"/>
              </a:xfrm>
              <a:custGeom>
                <a:avLst/>
                <a:gdLst>
                  <a:gd name="T0" fmla="*/ 8 w 11"/>
                  <a:gd name="T1" fmla="*/ 0 h 11"/>
                  <a:gd name="T2" fmla="*/ 11 w 11"/>
                  <a:gd name="T3" fmla="*/ 7 h 11"/>
                  <a:gd name="T4" fmla="*/ 3 w 11"/>
                  <a:gd name="T5" fmla="*/ 11 h 11"/>
                  <a:gd name="T6" fmla="*/ 0 w 11"/>
                  <a:gd name="T7" fmla="*/ 5 h 11"/>
                  <a:gd name="T8" fmla="*/ 8 w 1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8" y="0"/>
                    </a:moveTo>
                    <a:cubicBezTo>
                      <a:pt x="10" y="2"/>
                      <a:pt x="11" y="4"/>
                      <a:pt x="11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74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58"/>
              <p:cNvSpPr>
                <a:spLocks/>
              </p:cNvSpPr>
              <p:nvPr/>
            </p:nvSpPr>
            <p:spPr bwMode="auto">
              <a:xfrm>
                <a:off x="5074" y="1705"/>
                <a:ext cx="212" cy="298"/>
              </a:xfrm>
              <a:custGeom>
                <a:avLst/>
                <a:gdLst>
                  <a:gd name="T0" fmla="*/ 82 w 86"/>
                  <a:gd name="T1" fmla="*/ 47 h 121"/>
                  <a:gd name="T2" fmla="*/ 4 w 86"/>
                  <a:gd name="T3" fmla="*/ 1 h 121"/>
                  <a:gd name="T4" fmla="*/ 0 w 86"/>
                  <a:gd name="T5" fmla="*/ 4 h 121"/>
                  <a:gd name="T6" fmla="*/ 0 w 86"/>
                  <a:gd name="T7" fmla="*/ 66 h 121"/>
                  <a:gd name="T8" fmla="*/ 4 w 86"/>
                  <a:gd name="T9" fmla="*/ 74 h 121"/>
                  <a:gd name="T10" fmla="*/ 82 w 86"/>
                  <a:gd name="T11" fmla="*/ 119 h 121"/>
                  <a:gd name="T12" fmla="*/ 86 w 86"/>
                  <a:gd name="T13" fmla="*/ 116 h 121"/>
                  <a:gd name="T14" fmla="*/ 86 w 86"/>
                  <a:gd name="T15" fmla="*/ 55 h 121"/>
                  <a:gd name="T16" fmla="*/ 82 w 86"/>
                  <a:gd name="T17" fmla="*/ 4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21">
                    <a:moveTo>
                      <a:pt x="82" y="47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9"/>
                      <a:pt x="1" y="73"/>
                      <a:pt x="4" y="74"/>
                    </a:cubicBezTo>
                    <a:cubicBezTo>
                      <a:pt x="82" y="119"/>
                      <a:pt x="82" y="119"/>
                      <a:pt x="82" y="119"/>
                    </a:cubicBezTo>
                    <a:cubicBezTo>
                      <a:pt x="85" y="121"/>
                      <a:pt x="86" y="119"/>
                      <a:pt x="86" y="116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6" y="52"/>
                      <a:pt x="85" y="48"/>
                      <a:pt x="82" y="47"/>
                    </a:cubicBez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159"/>
              <p:cNvSpPr>
                <a:spLocks/>
              </p:cNvSpPr>
              <p:nvPr/>
            </p:nvSpPr>
            <p:spPr bwMode="auto">
              <a:xfrm>
                <a:off x="5306" y="1828"/>
                <a:ext cx="66" cy="62"/>
              </a:xfrm>
              <a:custGeom>
                <a:avLst/>
                <a:gdLst>
                  <a:gd name="T0" fmla="*/ 27 w 27"/>
                  <a:gd name="T1" fmla="*/ 9 h 25"/>
                  <a:gd name="T2" fmla="*/ 26 w 27"/>
                  <a:gd name="T3" fmla="*/ 11 h 25"/>
                  <a:gd name="T4" fmla="*/ 19 w 27"/>
                  <a:gd name="T5" fmla="*/ 19 h 25"/>
                  <a:gd name="T6" fmla="*/ 11 w 27"/>
                  <a:gd name="T7" fmla="*/ 24 h 25"/>
                  <a:gd name="T8" fmla="*/ 3 w 27"/>
                  <a:gd name="T9" fmla="*/ 24 h 25"/>
                  <a:gd name="T10" fmla="*/ 3 w 27"/>
                  <a:gd name="T11" fmla="*/ 24 h 25"/>
                  <a:gd name="T12" fmla="*/ 3 w 27"/>
                  <a:gd name="T13" fmla="*/ 16 h 25"/>
                  <a:gd name="T14" fmla="*/ 11 w 27"/>
                  <a:gd name="T15" fmla="*/ 8 h 25"/>
                  <a:gd name="T16" fmla="*/ 5 w 27"/>
                  <a:gd name="T17" fmla="*/ 10 h 25"/>
                  <a:gd name="T18" fmla="*/ 13 w 27"/>
                  <a:gd name="T19" fmla="*/ 4 h 25"/>
                  <a:gd name="T20" fmla="*/ 22 w 27"/>
                  <a:gd name="T21" fmla="*/ 0 h 25"/>
                  <a:gd name="T22" fmla="*/ 27 w 27"/>
                  <a:gd name="T23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5">
                    <a:moveTo>
                      <a:pt x="27" y="9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4"/>
                      <a:pt x="22" y="17"/>
                      <a:pt x="19" y="19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9" y="25"/>
                      <a:pt x="6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2"/>
                      <a:pt x="0" y="18"/>
                      <a:pt x="3" y="1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6" y="11"/>
                      <a:pt x="5" y="10"/>
                    </a:cubicBezTo>
                    <a:cubicBezTo>
                      <a:pt x="4" y="9"/>
                      <a:pt x="9" y="4"/>
                      <a:pt x="13" y="4"/>
                    </a:cubicBezTo>
                    <a:cubicBezTo>
                      <a:pt x="18" y="4"/>
                      <a:pt x="22" y="0"/>
                      <a:pt x="22" y="0"/>
                    </a:cubicBez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FF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160"/>
              <p:cNvSpPr>
                <a:spLocks/>
              </p:cNvSpPr>
              <p:nvPr/>
            </p:nvSpPr>
            <p:spPr bwMode="auto">
              <a:xfrm>
                <a:off x="5217" y="1385"/>
                <a:ext cx="151" cy="234"/>
              </a:xfrm>
              <a:custGeom>
                <a:avLst/>
                <a:gdLst>
                  <a:gd name="T0" fmla="*/ 42 w 61"/>
                  <a:gd name="T1" fmla="*/ 0 h 95"/>
                  <a:gd name="T2" fmla="*/ 0 w 61"/>
                  <a:gd name="T3" fmla="*/ 62 h 95"/>
                  <a:gd name="T4" fmla="*/ 36 w 61"/>
                  <a:gd name="T5" fmla="*/ 88 h 95"/>
                  <a:gd name="T6" fmla="*/ 42 w 61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95">
                    <a:moveTo>
                      <a:pt x="42" y="0"/>
                    </a:moveTo>
                    <a:cubicBezTo>
                      <a:pt x="42" y="0"/>
                      <a:pt x="12" y="32"/>
                      <a:pt x="0" y="62"/>
                    </a:cubicBezTo>
                    <a:cubicBezTo>
                      <a:pt x="0" y="62"/>
                      <a:pt x="11" y="80"/>
                      <a:pt x="36" y="88"/>
                    </a:cubicBezTo>
                    <a:cubicBezTo>
                      <a:pt x="61" y="95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161"/>
              <p:cNvSpPr>
                <a:spLocks/>
              </p:cNvSpPr>
              <p:nvPr/>
            </p:nvSpPr>
            <p:spPr bwMode="auto">
              <a:xfrm>
                <a:off x="5274" y="1481"/>
                <a:ext cx="29" cy="116"/>
              </a:xfrm>
              <a:custGeom>
                <a:avLst/>
                <a:gdLst>
                  <a:gd name="T0" fmla="*/ 7 w 12"/>
                  <a:gd name="T1" fmla="*/ 47 h 47"/>
                  <a:gd name="T2" fmla="*/ 12 w 12"/>
                  <a:gd name="T3" fmla="*/ 0 h 47"/>
                  <a:gd name="T4" fmla="*/ 0 w 12"/>
                  <a:gd name="T5" fmla="*/ 44 h 47"/>
                  <a:gd name="T6" fmla="*/ 7 w 1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7">
                    <a:moveTo>
                      <a:pt x="7" y="47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" y="45"/>
                      <a:pt x="5" y="46"/>
                      <a:pt x="7" y="47"/>
                    </a:cubicBez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162"/>
              <p:cNvSpPr>
                <a:spLocks/>
              </p:cNvSpPr>
              <p:nvPr/>
            </p:nvSpPr>
            <p:spPr bwMode="auto">
              <a:xfrm>
                <a:off x="5358" y="1362"/>
                <a:ext cx="39" cy="23"/>
              </a:xfrm>
              <a:custGeom>
                <a:avLst/>
                <a:gdLst>
                  <a:gd name="T0" fmla="*/ 8 w 16"/>
                  <a:gd name="T1" fmla="*/ 2 h 9"/>
                  <a:gd name="T2" fmla="*/ 0 w 16"/>
                  <a:gd name="T3" fmla="*/ 0 h 9"/>
                  <a:gd name="T4" fmla="*/ 9 w 16"/>
                  <a:gd name="T5" fmla="*/ 7 h 9"/>
                  <a:gd name="T6" fmla="*/ 16 w 16"/>
                  <a:gd name="T7" fmla="*/ 4 h 9"/>
                  <a:gd name="T8" fmla="*/ 8 w 16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8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" y="6"/>
                      <a:pt x="9" y="7"/>
                    </a:cubicBezTo>
                    <a:cubicBezTo>
                      <a:pt x="15" y="9"/>
                      <a:pt x="16" y="4"/>
                      <a:pt x="16" y="4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163"/>
              <p:cNvSpPr>
                <a:spLocks noEditPoints="1"/>
              </p:cNvSpPr>
              <p:nvPr/>
            </p:nvSpPr>
            <p:spPr bwMode="auto">
              <a:xfrm>
                <a:off x="4585" y="3333"/>
                <a:ext cx="750" cy="431"/>
              </a:xfrm>
              <a:custGeom>
                <a:avLst/>
                <a:gdLst>
                  <a:gd name="T0" fmla="*/ 250 w 304"/>
                  <a:gd name="T1" fmla="*/ 31 h 175"/>
                  <a:gd name="T2" fmla="*/ 54 w 304"/>
                  <a:gd name="T3" fmla="*/ 31 h 175"/>
                  <a:gd name="T4" fmla="*/ 54 w 304"/>
                  <a:gd name="T5" fmla="*/ 144 h 175"/>
                  <a:gd name="T6" fmla="*/ 250 w 304"/>
                  <a:gd name="T7" fmla="*/ 144 h 175"/>
                  <a:gd name="T8" fmla="*/ 250 w 304"/>
                  <a:gd name="T9" fmla="*/ 31 h 175"/>
                  <a:gd name="T10" fmla="*/ 197 w 304"/>
                  <a:gd name="T11" fmla="*/ 113 h 175"/>
                  <a:gd name="T12" fmla="*/ 107 w 304"/>
                  <a:gd name="T13" fmla="*/ 113 h 175"/>
                  <a:gd name="T14" fmla="*/ 107 w 304"/>
                  <a:gd name="T15" fmla="*/ 61 h 175"/>
                  <a:gd name="T16" fmla="*/ 197 w 304"/>
                  <a:gd name="T17" fmla="*/ 61 h 175"/>
                  <a:gd name="T18" fmla="*/ 197 w 304"/>
                  <a:gd name="T19" fmla="*/ 11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4" h="175">
                    <a:moveTo>
                      <a:pt x="250" y="31"/>
                    </a:moveTo>
                    <a:cubicBezTo>
                      <a:pt x="196" y="0"/>
                      <a:pt x="108" y="0"/>
                      <a:pt x="54" y="31"/>
                    </a:cubicBezTo>
                    <a:cubicBezTo>
                      <a:pt x="0" y="62"/>
                      <a:pt x="0" y="113"/>
                      <a:pt x="54" y="144"/>
                    </a:cubicBezTo>
                    <a:cubicBezTo>
                      <a:pt x="108" y="175"/>
                      <a:pt x="196" y="175"/>
                      <a:pt x="250" y="144"/>
                    </a:cubicBezTo>
                    <a:cubicBezTo>
                      <a:pt x="304" y="113"/>
                      <a:pt x="304" y="62"/>
                      <a:pt x="250" y="31"/>
                    </a:cubicBezTo>
                    <a:close/>
                    <a:moveTo>
                      <a:pt x="197" y="113"/>
                    </a:moveTo>
                    <a:cubicBezTo>
                      <a:pt x="172" y="128"/>
                      <a:pt x="132" y="128"/>
                      <a:pt x="107" y="113"/>
                    </a:cubicBezTo>
                    <a:cubicBezTo>
                      <a:pt x="82" y="99"/>
                      <a:pt x="82" y="76"/>
                      <a:pt x="107" y="61"/>
                    </a:cubicBezTo>
                    <a:cubicBezTo>
                      <a:pt x="132" y="47"/>
                      <a:pt x="172" y="47"/>
                      <a:pt x="197" y="61"/>
                    </a:cubicBezTo>
                    <a:cubicBezTo>
                      <a:pt x="222" y="76"/>
                      <a:pt x="222" y="99"/>
                      <a:pt x="197" y="113"/>
                    </a:cubicBez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64"/>
              <p:cNvSpPr>
                <a:spLocks/>
              </p:cNvSpPr>
              <p:nvPr/>
            </p:nvSpPr>
            <p:spPr bwMode="auto">
              <a:xfrm>
                <a:off x="4610" y="3157"/>
                <a:ext cx="649" cy="208"/>
              </a:xfrm>
              <a:custGeom>
                <a:avLst/>
                <a:gdLst>
                  <a:gd name="T0" fmla="*/ 24 w 263"/>
                  <a:gd name="T1" fmla="*/ 83 h 84"/>
                  <a:gd name="T2" fmla="*/ 73 w 263"/>
                  <a:gd name="T3" fmla="*/ 84 h 84"/>
                  <a:gd name="T4" fmla="*/ 89 w 263"/>
                  <a:gd name="T5" fmla="*/ 71 h 84"/>
                  <a:gd name="T6" fmla="*/ 188 w 263"/>
                  <a:gd name="T7" fmla="*/ 67 h 84"/>
                  <a:gd name="T8" fmla="*/ 218 w 263"/>
                  <a:gd name="T9" fmla="*/ 40 h 84"/>
                  <a:gd name="T10" fmla="*/ 263 w 263"/>
                  <a:gd name="T11" fmla="*/ 40 h 84"/>
                  <a:gd name="T12" fmla="*/ 256 w 263"/>
                  <a:gd name="T13" fmla="*/ 36 h 84"/>
                  <a:gd name="T14" fmla="*/ 29 w 263"/>
                  <a:gd name="T15" fmla="*/ 36 h 84"/>
                  <a:gd name="T16" fmla="*/ 0 w 263"/>
                  <a:gd name="T17" fmla="*/ 58 h 84"/>
                  <a:gd name="T18" fmla="*/ 24 w 263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3" h="84">
                    <a:moveTo>
                      <a:pt x="24" y="83"/>
                    </a:moveTo>
                    <a:cubicBezTo>
                      <a:pt x="73" y="84"/>
                      <a:pt x="73" y="84"/>
                      <a:pt x="73" y="84"/>
                    </a:cubicBezTo>
                    <a:cubicBezTo>
                      <a:pt x="77" y="79"/>
                      <a:pt x="82" y="75"/>
                      <a:pt x="89" y="71"/>
                    </a:cubicBezTo>
                    <a:cubicBezTo>
                      <a:pt x="116" y="55"/>
                      <a:pt x="159" y="54"/>
                      <a:pt x="188" y="67"/>
                    </a:cubicBezTo>
                    <a:cubicBezTo>
                      <a:pt x="218" y="40"/>
                      <a:pt x="218" y="40"/>
                      <a:pt x="218" y="40"/>
                    </a:cubicBezTo>
                    <a:cubicBezTo>
                      <a:pt x="263" y="40"/>
                      <a:pt x="263" y="40"/>
                      <a:pt x="263" y="40"/>
                    </a:cubicBezTo>
                    <a:cubicBezTo>
                      <a:pt x="261" y="39"/>
                      <a:pt x="258" y="38"/>
                      <a:pt x="256" y="36"/>
                    </a:cubicBezTo>
                    <a:cubicBezTo>
                      <a:pt x="193" y="0"/>
                      <a:pt x="91" y="0"/>
                      <a:pt x="29" y="36"/>
                    </a:cubicBezTo>
                    <a:cubicBezTo>
                      <a:pt x="17" y="43"/>
                      <a:pt x="8" y="50"/>
                      <a:pt x="0" y="58"/>
                    </a:cubicBezTo>
                    <a:lnTo>
                      <a:pt x="24" y="83"/>
                    </a:ln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65"/>
              <p:cNvSpPr>
                <a:spLocks/>
              </p:cNvSpPr>
              <p:nvPr/>
            </p:nvSpPr>
            <p:spPr bwMode="auto">
              <a:xfrm>
                <a:off x="5148" y="3079"/>
                <a:ext cx="111" cy="177"/>
              </a:xfrm>
              <a:custGeom>
                <a:avLst/>
                <a:gdLst>
                  <a:gd name="T0" fmla="*/ 111 w 111"/>
                  <a:gd name="T1" fmla="*/ 2 h 177"/>
                  <a:gd name="T2" fmla="*/ 111 w 111"/>
                  <a:gd name="T3" fmla="*/ 177 h 177"/>
                  <a:gd name="T4" fmla="*/ 0 w 111"/>
                  <a:gd name="T5" fmla="*/ 177 h 177"/>
                  <a:gd name="T6" fmla="*/ 0 w 111"/>
                  <a:gd name="T7" fmla="*/ 0 h 177"/>
                  <a:gd name="T8" fmla="*/ 111 w 111"/>
                  <a:gd name="T9" fmla="*/ 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77">
                    <a:moveTo>
                      <a:pt x="111" y="2"/>
                    </a:moveTo>
                    <a:lnTo>
                      <a:pt x="111" y="177"/>
                    </a:lnTo>
                    <a:lnTo>
                      <a:pt x="0" y="177"/>
                    </a:lnTo>
                    <a:lnTo>
                      <a:pt x="0" y="0"/>
                    </a:lnTo>
                    <a:lnTo>
                      <a:pt x="111" y="2"/>
                    </a:ln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66"/>
              <p:cNvSpPr>
                <a:spLocks/>
              </p:cNvSpPr>
              <p:nvPr/>
            </p:nvSpPr>
            <p:spPr bwMode="auto">
              <a:xfrm>
                <a:off x="5074" y="3079"/>
                <a:ext cx="74" cy="244"/>
              </a:xfrm>
              <a:custGeom>
                <a:avLst/>
                <a:gdLst>
                  <a:gd name="T0" fmla="*/ 0 w 74"/>
                  <a:gd name="T1" fmla="*/ 69 h 244"/>
                  <a:gd name="T2" fmla="*/ 0 w 74"/>
                  <a:gd name="T3" fmla="*/ 244 h 244"/>
                  <a:gd name="T4" fmla="*/ 74 w 74"/>
                  <a:gd name="T5" fmla="*/ 177 h 244"/>
                  <a:gd name="T6" fmla="*/ 74 w 74"/>
                  <a:gd name="T7" fmla="*/ 0 h 244"/>
                  <a:gd name="T8" fmla="*/ 0 w 74"/>
                  <a:gd name="T9" fmla="*/ 6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44">
                    <a:moveTo>
                      <a:pt x="0" y="69"/>
                    </a:moveTo>
                    <a:lnTo>
                      <a:pt x="0" y="244"/>
                    </a:lnTo>
                    <a:lnTo>
                      <a:pt x="74" y="177"/>
                    </a:lnTo>
                    <a:lnTo>
                      <a:pt x="74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167"/>
              <p:cNvSpPr>
                <a:spLocks/>
              </p:cNvSpPr>
              <p:nvPr/>
            </p:nvSpPr>
            <p:spPr bwMode="auto">
              <a:xfrm>
                <a:off x="4788" y="3091"/>
                <a:ext cx="286" cy="274"/>
              </a:xfrm>
              <a:custGeom>
                <a:avLst/>
                <a:gdLst>
                  <a:gd name="T0" fmla="*/ 1 w 116"/>
                  <a:gd name="T1" fmla="*/ 39 h 111"/>
                  <a:gd name="T2" fmla="*/ 1 w 116"/>
                  <a:gd name="T3" fmla="*/ 111 h 111"/>
                  <a:gd name="T4" fmla="*/ 66 w 116"/>
                  <a:gd name="T5" fmla="*/ 58 h 111"/>
                  <a:gd name="T6" fmla="*/ 116 w 116"/>
                  <a:gd name="T7" fmla="*/ 94 h 111"/>
                  <a:gd name="T8" fmla="*/ 116 w 116"/>
                  <a:gd name="T9" fmla="*/ 23 h 111"/>
                  <a:gd name="T10" fmla="*/ 70 w 116"/>
                  <a:gd name="T11" fmla="*/ 0 h 111"/>
                  <a:gd name="T12" fmla="*/ 3 w 116"/>
                  <a:gd name="T13" fmla="*/ 21 h 111"/>
                  <a:gd name="T14" fmla="*/ 1 w 116"/>
                  <a:gd name="T15" fmla="*/ 3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11">
                    <a:moveTo>
                      <a:pt x="1" y="39"/>
                    </a:moveTo>
                    <a:cubicBezTo>
                      <a:pt x="1" y="111"/>
                      <a:pt x="1" y="111"/>
                      <a:pt x="1" y="111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116" y="94"/>
                      <a:pt x="116" y="94"/>
                      <a:pt x="116" y="94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" y="20"/>
                      <a:pt x="3" y="21"/>
                    </a:cubicBezTo>
                    <a:cubicBezTo>
                      <a:pt x="0" y="21"/>
                      <a:pt x="1" y="39"/>
                      <a:pt x="1" y="39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168"/>
              <p:cNvSpPr>
                <a:spLocks/>
              </p:cNvSpPr>
              <p:nvPr/>
            </p:nvSpPr>
            <p:spPr bwMode="auto">
              <a:xfrm>
                <a:off x="4669" y="3187"/>
                <a:ext cx="121" cy="178"/>
              </a:xfrm>
              <a:custGeom>
                <a:avLst/>
                <a:gdLst>
                  <a:gd name="T0" fmla="*/ 0 w 121"/>
                  <a:gd name="T1" fmla="*/ 0 h 178"/>
                  <a:gd name="T2" fmla="*/ 0 w 121"/>
                  <a:gd name="T3" fmla="*/ 175 h 178"/>
                  <a:gd name="T4" fmla="*/ 121 w 121"/>
                  <a:gd name="T5" fmla="*/ 178 h 178"/>
                  <a:gd name="T6" fmla="*/ 121 w 121"/>
                  <a:gd name="T7" fmla="*/ 0 h 178"/>
                  <a:gd name="T8" fmla="*/ 0 w 121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78">
                    <a:moveTo>
                      <a:pt x="0" y="0"/>
                    </a:moveTo>
                    <a:lnTo>
                      <a:pt x="0" y="175"/>
                    </a:lnTo>
                    <a:lnTo>
                      <a:pt x="121" y="178"/>
                    </a:lnTo>
                    <a:lnTo>
                      <a:pt x="1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169"/>
              <p:cNvSpPr>
                <a:spLocks/>
              </p:cNvSpPr>
              <p:nvPr/>
            </p:nvSpPr>
            <p:spPr bwMode="auto">
              <a:xfrm>
                <a:off x="4610" y="3123"/>
                <a:ext cx="59" cy="239"/>
              </a:xfrm>
              <a:custGeom>
                <a:avLst/>
                <a:gdLst>
                  <a:gd name="T0" fmla="*/ 0 w 59"/>
                  <a:gd name="T1" fmla="*/ 0 h 239"/>
                  <a:gd name="T2" fmla="*/ 0 w 59"/>
                  <a:gd name="T3" fmla="*/ 178 h 239"/>
                  <a:gd name="T4" fmla="*/ 59 w 59"/>
                  <a:gd name="T5" fmla="*/ 239 h 239"/>
                  <a:gd name="T6" fmla="*/ 59 w 59"/>
                  <a:gd name="T7" fmla="*/ 64 h 239"/>
                  <a:gd name="T8" fmla="*/ 0 w 59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39">
                    <a:moveTo>
                      <a:pt x="0" y="0"/>
                    </a:moveTo>
                    <a:lnTo>
                      <a:pt x="0" y="178"/>
                    </a:lnTo>
                    <a:lnTo>
                      <a:pt x="59" y="239"/>
                    </a:lnTo>
                    <a:lnTo>
                      <a:pt x="59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170"/>
              <p:cNvSpPr>
                <a:spLocks/>
              </p:cNvSpPr>
              <p:nvPr/>
            </p:nvSpPr>
            <p:spPr bwMode="auto">
              <a:xfrm>
                <a:off x="4610" y="2980"/>
                <a:ext cx="649" cy="207"/>
              </a:xfrm>
              <a:custGeom>
                <a:avLst/>
                <a:gdLst>
                  <a:gd name="T0" fmla="*/ 24 w 263"/>
                  <a:gd name="T1" fmla="*/ 84 h 84"/>
                  <a:gd name="T2" fmla="*/ 73 w 263"/>
                  <a:gd name="T3" fmla="*/ 84 h 84"/>
                  <a:gd name="T4" fmla="*/ 89 w 263"/>
                  <a:gd name="T5" fmla="*/ 71 h 84"/>
                  <a:gd name="T6" fmla="*/ 188 w 263"/>
                  <a:gd name="T7" fmla="*/ 68 h 84"/>
                  <a:gd name="T8" fmla="*/ 218 w 263"/>
                  <a:gd name="T9" fmla="*/ 40 h 84"/>
                  <a:gd name="T10" fmla="*/ 263 w 263"/>
                  <a:gd name="T11" fmla="*/ 41 h 84"/>
                  <a:gd name="T12" fmla="*/ 256 w 263"/>
                  <a:gd name="T13" fmla="*/ 36 h 84"/>
                  <a:gd name="T14" fmla="*/ 29 w 263"/>
                  <a:gd name="T15" fmla="*/ 36 h 84"/>
                  <a:gd name="T16" fmla="*/ 0 w 263"/>
                  <a:gd name="T17" fmla="*/ 58 h 84"/>
                  <a:gd name="T18" fmla="*/ 24 w 263"/>
                  <a:gd name="T1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3" h="84">
                    <a:moveTo>
                      <a:pt x="24" y="84"/>
                    </a:moveTo>
                    <a:cubicBezTo>
                      <a:pt x="73" y="84"/>
                      <a:pt x="73" y="84"/>
                      <a:pt x="73" y="84"/>
                    </a:cubicBezTo>
                    <a:cubicBezTo>
                      <a:pt x="77" y="80"/>
                      <a:pt x="82" y="75"/>
                      <a:pt x="89" y="71"/>
                    </a:cubicBezTo>
                    <a:cubicBezTo>
                      <a:pt x="116" y="56"/>
                      <a:pt x="159" y="54"/>
                      <a:pt x="188" y="68"/>
                    </a:cubicBezTo>
                    <a:cubicBezTo>
                      <a:pt x="218" y="40"/>
                      <a:pt x="218" y="40"/>
                      <a:pt x="218" y="40"/>
                    </a:cubicBezTo>
                    <a:cubicBezTo>
                      <a:pt x="263" y="41"/>
                      <a:pt x="263" y="41"/>
                      <a:pt x="263" y="41"/>
                    </a:cubicBezTo>
                    <a:cubicBezTo>
                      <a:pt x="261" y="39"/>
                      <a:pt x="258" y="38"/>
                      <a:pt x="256" y="36"/>
                    </a:cubicBezTo>
                    <a:cubicBezTo>
                      <a:pt x="193" y="0"/>
                      <a:pt x="91" y="0"/>
                      <a:pt x="29" y="36"/>
                    </a:cubicBezTo>
                    <a:cubicBezTo>
                      <a:pt x="17" y="43"/>
                      <a:pt x="8" y="51"/>
                      <a:pt x="0" y="58"/>
                    </a:cubicBezTo>
                    <a:lnTo>
                      <a:pt x="24" y="84"/>
                    </a:ln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71"/>
              <p:cNvSpPr>
                <a:spLocks/>
              </p:cNvSpPr>
              <p:nvPr/>
            </p:nvSpPr>
            <p:spPr bwMode="auto">
              <a:xfrm>
                <a:off x="5111" y="3167"/>
                <a:ext cx="106" cy="163"/>
              </a:xfrm>
              <a:custGeom>
                <a:avLst/>
                <a:gdLst>
                  <a:gd name="T0" fmla="*/ 0 w 43"/>
                  <a:gd name="T1" fmla="*/ 0 h 66"/>
                  <a:gd name="T2" fmla="*/ 0 w 43"/>
                  <a:gd name="T3" fmla="*/ 66 h 66"/>
                  <a:gd name="T4" fmla="*/ 43 w 43"/>
                  <a:gd name="T5" fmla="*/ 56 h 66"/>
                  <a:gd name="T6" fmla="*/ 40 w 43"/>
                  <a:gd name="T7" fmla="*/ 17 h 66"/>
                  <a:gd name="T8" fmla="*/ 0 w 4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6">
                    <a:moveTo>
                      <a:pt x="0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6"/>
                      <a:pt x="41" y="18"/>
                      <a:pt x="40" y="17"/>
                    </a:cubicBezTo>
                    <a:cubicBezTo>
                      <a:pt x="39" y="1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172"/>
              <p:cNvSpPr>
                <a:spLocks/>
              </p:cNvSpPr>
              <p:nvPr/>
            </p:nvSpPr>
            <p:spPr bwMode="auto">
              <a:xfrm>
                <a:off x="5032" y="3330"/>
                <a:ext cx="86" cy="190"/>
              </a:xfrm>
              <a:custGeom>
                <a:avLst/>
                <a:gdLst>
                  <a:gd name="T0" fmla="*/ 0 w 35"/>
                  <a:gd name="T1" fmla="*/ 0 h 77"/>
                  <a:gd name="T2" fmla="*/ 0 w 35"/>
                  <a:gd name="T3" fmla="*/ 72 h 77"/>
                  <a:gd name="T4" fmla="*/ 5 w 35"/>
                  <a:gd name="T5" fmla="*/ 77 h 77"/>
                  <a:gd name="T6" fmla="*/ 35 w 35"/>
                  <a:gd name="T7" fmla="*/ 60 h 77"/>
                  <a:gd name="T8" fmla="*/ 29 w 35"/>
                  <a:gd name="T9" fmla="*/ 4 h 77"/>
                  <a:gd name="T10" fmla="*/ 0 w 35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7">
                    <a:moveTo>
                      <a:pt x="0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5" y="60"/>
                      <a:pt x="30" y="5"/>
                      <a:pt x="29" y="4"/>
                    </a:cubicBezTo>
                    <a:cubicBezTo>
                      <a:pt x="29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173"/>
              <p:cNvSpPr>
                <a:spLocks/>
              </p:cNvSpPr>
              <p:nvPr/>
            </p:nvSpPr>
            <p:spPr bwMode="auto">
              <a:xfrm>
                <a:off x="5032" y="3286"/>
                <a:ext cx="363" cy="347"/>
              </a:xfrm>
              <a:custGeom>
                <a:avLst/>
                <a:gdLst>
                  <a:gd name="T0" fmla="*/ 58 w 147"/>
                  <a:gd name="T1" fmla="*/ 0 h 141"/>
                  <a:gd name="T2" fmla="*/ 32 w 147"/>
                  <a:gd name="T3" fmla="*/ 24 h 141"/>
                  <a:gd name="T4" fmla="*/ 25 w 147"/>
                  <a:gd name="T5" fmla="*/ 81 h 141"/>
                  <a:gd name="T6" fmla="*/ 0 w 147"/>
                  <a:gd name="T7" fmla="*/ 90 h 141"/>
                  <a:gd name="T8" fmla="*/ 27 w 147"/>
                  <a:gd name="T9" fmla="*/ 119 h 141"/>
                  <a:gd name="T10" fmla="*/ 3 w 147"/>
                  <a:gd name="T11" fmla="*/ 141 h 141"/>
                  <a:gd name="T12" fmla="*/ 85 w 147"/>
                  <a:gd name="T13" fmla="*/ 116 h 141"/>
                  <a:gd name="T14" fmla="*/ 108 w 147"/>
                  <a:gd name="T15" fmla="*/ 1 h 141"/>
                  <a:gd name="T16" fmla="*/ 58 w 147"/>
                  <a:gd name="T1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141">
                    <a:moveTo>
                      <a:pt x="58" y="0"/>
                    </a:moveTo>
                    <a:cubicBezTo>
                      <a:pt x="32" y="24"/>
                      <a:pt x="32" y="24"/>
                      <a:pt x="32" y="24"/>
                    </a:cubicBezTo>
                    <a:cubicBezTo>
                      <a:pt x="54" y="41"/>
                      <a:pt x="51" y="65"/>
                      <a:pt x="25" y="81"/>
                    </a:cubicBezTo>
                    <a:cubicBezTo>
                      <a:pt x="17" y="85"/>
                      <a:pt x="9" y="88"/>
                      <a:pt x="0" y="90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3" y="137"/>
                      <a:pt x="62" y="129"/>
                      <a:pt x="85" y="116"/>
                    </a:cubicBezTo>
                    <a:cubicBezTo>
                      <a:pt x="139" y="84"/>
                      <a:pt x="147" y="37"/>
                      <a:pt x="108" y="1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174"/>
              <p:cNvSpPr>
                <a:spLocks/>
              </p:cNvSpPr>
              <p:nvPr/>
            </p:nvSpPr>
            <p:spPr bwMode="auto">
              <a:xfrm>
                <a:off x="5039" y="3224"/>
                <a:ext cx="319" cy="409"/>
              </a:xfrm>
              <a:custGeom>
                <a:avLst/>
                <a:gdLst>
                  <a:gd name="T0" fmla="*/ 0 w 319"/>
                  <a:gd name="T1" fmla="*/ 232 h 409"/>
                  <a:gd name="T2" fmla="*/ 0 w 319"/>
                  <a:gd name="T3" fmla="*/ 409 h 409"/>
                  <a:gd name="T4" fmla="*/ 146 w 319"/>
                  <a:gd name="T5" fmla="*/ 353 h 409"/>
                  <a:gd name="T6" fmla="*/ 319 w 319"/>
                  <a:gd name="T7" fmla="*/ 187 h 409"/>
                  <a:gd name="T8" fmla="*/ 319 w 319"/>
                  <a:gd name="T9" fmla="*/ 0 h 409"/>
                  <a:gd name="T10" fmla="*/ 134 w 319"/>
                  <a:gd name="T11" fmla="*/ 146 h 409"/>
                  <a:gd name="T12" fmla="*/ 0 w 319"/>
                  <a:gd name="T13" fmla="*/ 232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409">
                    <a:moveTo>
                      <a:pt x="0" y="232"/>
                    </a:moveTo>
                    <a:lnTo>
                      <a:pt x="0" y="409"/>
                    </a:lnTo>
                    <a:lnTo>
                      <a:pt x="146" y="353"/>
                    </a:lnTo>
                    <a:lnTo>
                      <a:pt x="319" y="187"/>
                    </a:lnTo>
                    <a:lnTo>
                      <a:pt x="319" y="0"/>
                    </a:lnTo>
                    <a:lnTo>
                      <a:pt x="134" y="146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175"/>
              <p:cNvSpPr>
                <a:spLocks/>
              </p:cNvSpPr>
              <p:nvPr/>
            </p:nvSpPr>
            <p:spPr bwMode="auto">
              <a:xfrm>
                <a:off x="5032" y="3108"/>
                <a:ext cx="363" cy="348"/>
              </a:xfrm>
              <a:custGeom>
                <a:avLst/>
                <a:gdLst>
                  <a:gd name="T0" fmla="*/ 58 w 147"/>
                  <a:gd name="T1" fmla="*/ 0 h 141"/>
                  <a:gd name="T2" fmla="*/ 32 w 147"/>
                  <a:gd name="T3" fmla="*/ 24 h 141"/>
                  <a:gd name="T4" fmla="*/ 25 w 147"/>
                  <a:gd name="T5" fmla="*/ 81 h 141"/>
                  <a:gd name="T6" fmla="*/ 0 w 147"/>
                  <a:gd name="T7" fmla="*/ 90 h 141"/>
                  <a:gd name="T8" fmla="*/ 27 w 147"/>
                  <a:gd name="T9" fmla="*/ 119 h 141"/>
                  <a:gd name="T10" fmla="*/ 3 w 147"/>
                  <a:gd name="T11" fmla="*/ 141 h 141"/>
                  <a:gd name="T12" fmla="*/ 85 w 147"/>
                  <a:gd name="T13" fmla="*/ 116 h 141"/>
                  <a:gd name="T14" fmla="*/ 108 w 147"/>
                  <a:gd name="T15" fmla="*/ 1 h 141"/>
                  <a:gd name="T16" fmla="*/ 58 w 147"/>
                  <a:gd name="T1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141">
                    <a:moveTo>
                      <a:pt x="58" y="0"/>
                    </a:moveTo>
                    <a:cubicBezTo>
                      <a:pt x="32" y="24"/>
                      <a:pt x="32" y="24"/>
                      <a:pt x="32" y="24"/>
                    </a:cubicBezTo>
                    <a:cubicBezTo>
                      <a:pt x="54" y="42"/>
                      <a:pt x="51" y="66"/>
                      <a:pt x="25" y="81"/>
                    </a:cubicBezTo>
                    <a:cubicBezTo>
                      <a:pt x="17" y="85"/>
                      <a:pt x="9" y="88"/>
                      <a:pt x="0" y="90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3" y="138"/>
                      <a:pt x="62" y="129"/>
                      <a:pt x="85" y="116"/>
                    </a:cubicBezTo>
                    <a:cubicBezTo>
                      <a:pt x="139" y="85"/>
                      <a:pt x="147" y="37"/>
                      <a:pt x="108" y="1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176"/>
              <p:cNvSpPr>
                <a:spLocks/>
              </p:cNvSpPr>
              <p:nvPr/>
            </p:nvSpPr>
            <p:spPr bwMode="auto">
              <a:xfrm>
                <a:off x="4539" y="3335"/>
                <a:ext cx="500" cy="303"/>
              </a:xfrm>
              <a:custGeom>
                <a:avLst/>
                <a:gdLst>
                  <a:gd name="T0" fmla="*/ 203 w 203"/>
                  <a:gd name="T1" fmla="*/ 98 h 123"/>
                  <a:gd name="T2" fmla="*/ 179 w 203"/>
                  <a:gd name="T3" fmla="*/ 73 h 123"/>
                  <a:gd name="T4" fmla="*/ 118 w 203"/>
                  <a:gd name="T5" fmla="*/ 61 h 123"/>
                  <a:gd name="T6" fmla="*/ 97 w 203"/>
                  <a:gd name="T7" fmla="*/ 24 h 123"/>
                  <a:gd name="T8" fmla="*/ 40 w 203"/>
                  <a:gd name="T9" fmla="*/ 23 h 123"/>
                  <a:gd name="T10" fmla="*/ 19 w 203"/>
                  <a:gd name="T11" fmla="*/ 0 h 123"/>
                  <a:gd name="T12" fmla="*/ 58 w 203"/>
                  <a:gd name="T13" fmla="*/ 96 h 123"/>
                  <a:gd name="T14" fmla="*/ 177 w 203"/>
                  <a:gd name="T15" fmla="*/ 123 h 123"/>
                  <a:gd name="T16" fmla="*/ 203 w 203"/>
                  <a:gd name="T17" fmla="*/ 9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123">
                    <a:moveTo>
                      <a:pt x="203" y="98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57" y="74"/>
                      <a:pt x="135" y="70"/>
                      <a:pt x="118" y="61"/>
                    </a:cubicBezTo>
                    <a:cubicBezTo>
                      <a:pt x="101" y="51"/>
                      <a:pt x="94" y="37"/>
                      <a:pt x="97" y="24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33"/>
                      <a:pt x="13" y="70"/>
                      <a:pt x="58" y="96"/>
                    </a:cubicBezTo>
                    <a:cubicBezTo>
                      <a:pt x="90" y="114"/>
                      <a:pt x="134" y="123"/>
                      <a:pt x="177" y="123"/>
                    </a:cubicBezTo>
                    <a:lnTo>
                      <a:pt x="203" y="98"/>
                    </a:ln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177"/>
              <p:cNvSpPr>
                <a:spLocks/>
              </p:cNvSpPr>
              <p:nvPr/>
            </p:nvSpPr>
            <p:spPr bwMode="auto">
              <a:xfrm>
                <a:off x="4563" y="3234"/>
                <a:ext cx="412" cy="404"/>
              </a:xfrm>
              <a:custGeom>
                <a:avLst/>
                <a:gdLst>
                  <a:gd name="T0" fmla="*/ 412 w 412"/>
                  <a:gd name="T1" fmla="*/ 227 h 404"/>
                  <a:gd name="T2" fmla="*/ 412 w 412"/>
                  <a:gd name="T3" fmla="*/ 404 h 404"/>
                  <a:gd name="T4" fmla="*/ 0 w 412"/>
                  <a:gd name="T5" fmla="*/ 175 h 404"/>
                  <a:gd name="T6" fmla="*/ 0 w 412"/>
                  <a:gd name="T7" fmla="*/ 0 h 404"/>
                  <a:gd name="T8" fmla="*/ 62 w 412"/>
                  <a:gd name="T9" fmla="*/ 22 h 404"/>
                  <a:gd name="T10" fmla="*/ 412 w 412"/>
                  <a:gd name="T11" fmla="*/ 22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2" h="404">
                    <a:moveTo>
                      <a:pt x="412" y="227"/>
                    </a:moveTo>
                    <a:lnTo>
                      <a:pt x="412" y="404"/>
                    </a:lnTo>
                    <a:lnTo>
                      <a:pt x="0" y="175"/>
                    </a:lnTo>
                    <a:lnTo>
                      <a:pt x="0" y="0"/>
                    </a:lnTo>
                    <a:lnTo>
                      <a:pt x="62" y="22"/>
                    </a:lnTo>
                    <a:lnTo>
                      <a:pt x="412" y="227"/>
                    </a:lnTo>
                    <a:close/>
                  </a:path>
                </a:pathLst>
              </a:custGeom>
              <a:solidFill>
                <a:srgbClr val="39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178"/>
              <p:cNvSpPr>
                <a:spLocks/>
              </p:cNvSpPr>
              <p:nvPr/>
            </p:nvSpPr>
            <p:spPr bwMode="auto">
              <a:xfrm>
                <a:off x="4975" y="3402"/>
                <a:ext cx="64" cy="236"/>
              </a:xfrm>
              <a:custGeom>
                <a:avLst/>
                <a:gdLst>
                  <a:gd name="T0" fmla="*/ 64 w 64"/>
                  <a:gd name="T1" fmla="*/ 0 h 236"/>
                  <a:gd name="T2" fmla="*/ 64 w 64"/>
                  <a:gd name="T3" fmla="*/ 175 h 236"/>
                  <a:gd name="T4" fmla="*/ 0 w 64"/>
                  <a:gd name="T5" fmla="*/ 236 h 236"/>
                  <a:gd name="T6" fmla="*/ 0 w 64"/>
                  <a:gd name="T7" fmla="*/ 59 h 236"/>
                  <a:gd name="T8" fmla="*/ 64 w 64"/>
                  <a:gd name="T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36">
                    <a:moveTo>
                      <a:pt x="64" y="0"/>
                    </a:moveTo>
                    <a:lnTo>
                      <a:pt x="64" y="175"/>
                    </a:lnTo>
                    <a:lnTo>
                      <a:pt x="0" y="236"/>
                    </a:lnTo>
                    <a:lnTo>
                      <a:pt x="0" y="59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173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179"/>
              <p:cNvSpPr>
                <a:spLocks/>
              </p:cNvSpPr>
              <p:nvPr/>
            </p:nvSpPr>
            <p:spPr bwMode="auto">
              <a:xfrm>
                <a:off x="4539" y="3157"/>
                <a:ext cx="500" cy="306"/>
              </a:xfrm>
              <a:custGeom>
                <a:avLst/>
                <a:gdLst>
                  <a:gd name="T0" fmla="*/ 203 w 203"/>
                  <a:gd name="T1" fmla="*/ 99 h 124"/>
                  <a:gd name="T2" fmla="*/ 179 w 203"/>
                  <a:gd name="T3" fmla="*/ 73 h 124"/>
                  <a:gd name="T4" fmla="*/ 118 w 203"/>
                  <a:gd name="T5" fmla="*/ 61 h 124"/>
                  <a:gd name="T6" fmla="*/ 97 w 203"/>
                  <a:gd name="T7" fmla="*/ 24 h 124"/>
                  <a:gd name="T8" fmla="*/ 40 w 203"/>
                  <a:gd name="T9" fmla="*/ 23 h 124"/>
                  <a:gd name="T10" fmla="*/ 19 w 203"/>
                  <a:gd name="T11" fmla="*/ 0 h 124"/>
                  <a:gd name="T12" fmla="*/ 58 w 203"/>
                  <a:gd name="T13" fmla="*/ 96 h 124"/>
                  <a:gd name="T14" fmla="*/ 177 w 203"/>
                  <a:gd name="T15" fmla="*/ 123 h 124"/>
                  <a:gd name="T16" fmla="*/ 203 w 203"/>
                  <a:gd name="T17" fmla="*/ 9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124">
                    <a:moveTo>
                      <a:pt x="203" y="99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57" y="75"/>
                      <a:pt x="135" y="71"/>
                      <a:pt x="118" y="61"/>
                    </a:cubicBezTo>
                    <a:cubicBezTo>
                      <a:pt x="101" y="51"/>
                      <a:pt x="94" y="37"/>
                      <a:pt x="97" y="24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33"/>
                      <a:pt x="13" y="70"/>
                      <a:pt x="58" y="96"/>
                    </a:cubicBezTo>
                    <a:cubicBezTo>
                      <a:pt x="90" y="115"/>
                      <a:pt x="134" y="124"/>
                      <a:pt x="177" y="123"/>
                    </a:cubicBezTo>
                    <a:lnTo>
                      <a:pt x="203" y="99"/>
                    </a:ln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180"/>
              <p:cNvSpPr>
                <a:spLocks/>
              </p:cNvSpPr>
              <p:nvPr/>
            </p:nvSpPr>
            <p:spPr bwMode="auto">
              <a:xfrm>
                <a:off x="5279" y="926"/>
                <a:ext cx="118" cy="89"/>
              </a:xfrm>
              <a:custGeom>
                <a:avLst/>
                <a:gdLst>
                  <a:gd name="T0" fmla="*/ 0 w 48"/>
                  <a:gd name="T1" fmla="*/ 32 h 36"/>
                  <a:gd name="T2" fmla="*/ 4 w 48"/>
                  <a:gd name="T3" fmla="*/ 25 h 36"/>
                  <a:gd name="T4" fmla="*/ 12 w 48"/>
                  <a:gd name="T5" fmla="*/ 26 h 36"/>
                  <a:gd name="T6" fmla="*/ 20 w 48"/>
                  <a:gd name="T7" fmla="*/ 17 h 36"/>
                  <a:gd name="T8" fmla="*/ 48 w 48"/>
                  <a:gd name="T9" fmla="*/ 2 h 36"/>
                  <a:gd name="T10" fmla="*/ 46 w 48"/>
                  <a:gd name="T11" fmla="*/ 10 h 36"/>
                  <a:gd name="T12" fmla="*/ 47 w 48"/>
                  <a:gd name="T13" fmla="*/ 6 h 36"/>
                  <a:gd name="T14" fmla="*/ 46 w 48"/>
                  <a:gd name="T15" fmla="*/ 10 h 36"/>
                  <a:gd name="T16" fmla="*/ 27 w 48"/>
                  <a:gd name="T17" fmla="*/ 21 h 36"/>
                  <a:gd name="T18" fmla="*/ 14 w 48"/>
                  <a:gd name="T19" fmla="*/ 34 h 36"/>
                  <a:gd name="T20" fmla="*/ 0 w 48"/>
                  <a:gd name="T21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6">
                    <a:moveTo>
                      <a:pt x="0" y="32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8" y="27"/>
                      <a:pt x="12" y="26"/>
                    </a:cubicBezTo>
                    <a:cubicBezTo>
                      <a:pt x="15" y="25"/>
                      <a:pt x="17" y="22"/>
                      <a:pt x="20" y="17"/>
                    </a:cubicBezTo>
                    <a:cubicBezTo>
                      <a:pt x="27" y="2"/>
                      <a:pt x="41" y="0"/>
                      <a:pt x="48" y="2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4" y="10"/>
                      <a:pt x="34" y="8"/>
                      <a:pt x="27" y="21"/>
                    </a:cubicBezTo>
                    <a:cubicBezTo>
                      <a:pt x="24" y="28"/>
                      <a:pt x="19" y="32"/>
                      <a:pt x="14" y="34"/>
                    </a:cubicBezTo>
                    <a:cubicBezTo>
                      <a:pt x="7" y="36"/>
                      <a:pt x="1" y="32"/>
                      <a:pt x="0" y="32"/>
                    </a:cubicBez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181"/>
              <p:cNvSpPr>
                <a:spLocks noEditPoints="1"/>
              </p:cNvSpPr>
              <p:nvPr/>
            </p:nvSpPr>
            <p:spPr bwMode="auto">
              <a:xfrm>
                <a:off x="4852" y="1496"/>
                <a:ext cx="192" cy="189"/>
              </a:xfrm>
              <a:custGeom>
                <a:avLst/>
                <a:gdLst>
                  <a:gd name="T0" fmla="*/ 39 w 78"/>
                  <a:gd name="T1" fmla="*/ 77 h 77"/>
                  <a:gd name="T2" fmla="*/ 0 w 78"/>
                  <a:gd name="T3" fmla="*/ 39 h 77"/>
                  <a:gd name="T4" fmla="*/ 39 w 78"/>
                  <a:gd name="T5" fmla="*/ 0 h 77"/>
                  <a:gd name="T6" fmla="*/ 78 w 78"/>
                  <a:gd name="T7" fmla="*/ 39 h 77"/>
                  <a:gd name="T8" fmla="*/ 39 w 78"/>
                  <a:gd name="T9" fmla="*/ 77 h 77"/>
                  <a:gd name="T10" fmla="*/ 39 w 78"/>
                  <a:gd name="T11" fmla="*/ 9 h 77"/>
                  <a:gd name="T12" fmla="*/ 9 w 78"/>
                  <a:gd name="T13" fmla="*/ 39 h 77"/>
                  <a:gd name="T14" fmla="*/ 39 w 78"/>
                  <a:gd name="T15" fmla="*/ 69 h 77"/>
                  <a:gd name="T16" fmla="*/ 69 w 78"/>
                  <a:gd name="T17" fmla="*/ 39 h 77"/>
                  <a:gd name="T18" fmla="*/ 39 w 78"/>
                  <a:gd name="T19" fmla="*/ 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77">
                    <a:moveTo>
                      <a:pt x="39" y="77"/>
                    </a:moveTo>
                    <a:cubicBezTo>
                      <a:pt x="18" y="77"/>
                      <a:pt x="0" y="60"/>
                      <a:pt x="0" y="39"/>
                    </a:cubicBezTo>
                    <a:cubicBezTo>
                      <a:pt x="0" y="18"/>
                      <a:pt x="18" y="0"/>
                      <a:pt x="39" y="0"/>
                    </a:cubicBezTo>
                    <a:cubicBezTo>
                      <a:pt x="60" y="0"/>
                      <a:pt x="78" y="18"/>
                      <a:pt x="78" y="39"/>
                    </a:cubicBezTo>
                    <a:cubicBezTo>
                      <a:pt x="78" y="60"/>
                      <a:pt x="60" y="77"/>
                      <a:pt x="39" y="77"/>
                    </a:cubicBezTo>
                    <a:close/>
                    <a:moveTo>
                      <a:pt x="39" y="9"/>
                    </a:moveTo>
                    <a:cubicBezTo>
                      <a:pt x="22" y="9"/>
                      <a:pt x="9" y="22"/>
                      <a:pt x="9" y="39"/>
                    </a:cubicBezTo>
                    <a:cubicBezTo>
                      <a:pt x="9" y="55"/>
                      <a:pt x="22" y="69"/>
                      <a:pt x="39" y="69"/>
                    </a:cubicBezTo>
                    <a:cubicBezTo>
                      <a:pt x="56" y="69"/>
                      <a:pt x="69" y="55"/>
                      <a:pt x="69" y="39"/>
                    </a:cubicBezTo>
                    <a:cubicBezTo>
                      <a:pt x="69" y="22"/>
                      <a:pt x="56" y="9"/>
                      <a:pt x="39" y="9"/>
                    </a:cubicBez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182"/>
              <p:cNvSpPr>
                <a:spLocks noEditPoints="1"/>
              </p:cNvSpPr>
              <p:nvPr/>
            </p:nvSpPr>
            <p:spPr bwMode="auto">
              <a:xfrm>
                <a:off x="4321" y="2867"/>
                <a:ext cx="136" cy="135"/>
              </a:xfrm>
              <a:custGeom>
                <a:avLst/>
                <a:gdLst>
                  <a:gd name="T0" fmla="*/ 28 w 55"/>
                  <a:gd name="T1" fmla="*/ 55 h 55"/>
                  <a:gd name="T2" fmla="*/ 0 w 55"/>
                  <a:gd name="T3" fmla="*/ 27 h 55"/>
                  <a:gd name="T4" fmla="*/ 28 w 55"/>
                  <a:gd name="T5" fmla="*/ 0 h 55"/>
                  <a:gd name="T6" fmla="*/ 55 w 55"/>
                  <a:gd name="T7" fmla="*/ 27 h 55"/>
                  <a:gd name="T8" fmla="*/ 28 w 55"/>
                  <a:gd name="T9" fmla="*/ 55 h 55"/>
                  <a:gd name="T10" fmla="*/ 28 w 55"/>
                  <a:gd name="T11" fmla="*/ 8 h 55"/>
                  <a:gd name="T12" fmla="*/ 9 w 55"/>
                  <a:gd name="T13" fmla="*/ 27 h 55"/>
                  <a:gd name="T14" fmla="*/ 28 w 55"/>
                  <a:gd name="T15" fmla="*/ 46 h 55"/>
                  <a:gd name="T16" fmla="*/ 46 w 55"/>
                  <a:gd name="T17" fmla="*/ 27 h 55"/>
                  <a:gd name="T18" fmla="*/ 28 w 55"/>
                  <a:gd name="T19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55">
                    <a:moveTo>
                      <a:pt x="28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8" y="0"/>
                    </a:cubicBezTo>
                    <a:cubicBezTo>
                      <a:pt x="43" y="0"/>
                      <a:pt x="55" y="12"/>
                      <a:pt x="55" y="27"/>
                    </a:cubicBezTo>
                    <a:cubicBezTo>
                      <a:pt x="55" y="42"/>
                      <a:pt x="43" y="55"/>
                      <a:pt x="28" y="55"/>
                    </a:cubicBezTo>
                    <a:close/>
                    <a:moveTo>
                      <a:pt x="28" y="8"/>
                    </a:moveTo>
                    <a:cubicBezTo>
                      <a:pt x="17" y="8"/>
                      <a:pt x="9" y="17"/>
                      <a:pt x="9" y="27"/>
                    </a:cubicBezTo>
                    <a:cubicBezTo>
                      <a:pt x="9" y="38"/>
                      <a:pt x="17" y="46"/>
                      <a:pt x="28" y="46"/>
                    </a:cubicBezTo>
                    <a:cubicBezTo>
                      <a:pt x="38" y="46"/>
                      <a:pt x="46" y="38"/>
                      <a:pt x="46" y="27"/>
                    </a:cubicBezTo>
                    <a:cubicBezTo>
                      <a:pt x="46" y="17"/>
                      <a:pt x="38" y="8"/>
                      <a:pt x="28" y="8"/>
                    </a:cubicBez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183"/>
              <p:cNvSpPr>
                <a:spLocks noEditPoints="1"/>
              </p:cNvSpPr>
              <p:nvPr/>
            </p:nvSpPr>
            <p:spPr bwMode="auto">
              <a:xfrm>
                <a:off x="4763" y="2105"/>
                <a:ext cx="138" cy="138"/>
              </a:xfrm>
              <a:custGeom>
                <a:avLst/>
                <a:gdLst>
                  <a:gd name="T0" fmla="*/ 47 w 138"/>
                  <a:gd name="T1" fmla="*/ 138 h 138"/>
                  <a:gd name="T2" fmla="*/ 0 w 138"/>
                  <a:gd name="T3" fmla="*/ 44 h 138"/>
                  <a:gd name="T4" fmla="*/ 94 w 138"/>
                  <a:gd name="T5" fmla="*/ 0 h 138"/>
                  <a:gd name="T6" fmla="*/ 138 w 138"/>
                  <a:gd name="T7" fmla="*/ 93 h 138"/>
                  <a:gd name="T8" fmla="*/ 47 w 138"/>
                  <a:gd name="T9" fmla="*/ 138 h 138"/>
                  <a:gd name="T10" fmla="*/ 27 w 138"/>
                  <a:gd name="T11" fmla="*/ 54 h 138"/>
                  <a:gd name="T12" fmla="*/ 54 w 138"/>
                  <a:gd name="T13" fmla="*/ 111 h 138"/>
                  <a:gd name="T14" fmla="*/ 111 w 138"/>
                  <a:gd name="T15" fmla="*/ 83 h 138"/>
                  <a:gd name="T16" fmla="*/ 84 w 138"/>
                  <a:gd name="T17" fmla="*/ 27 h 138"/>
                  <a:gd name="T18" fmla="*/ 27 w 138"/>
                  <a:gd name="T1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38">
                    <a:moveTo>
                      <a:pt x="47" y="138"/>
                    </a:moveTo>
                    <a:lnTo>
                      <a:pt x="0" y="44"/>
                    </a:lnTo>
                    <a:lnTo>
                      <a:pt x="94" y="0"/>
                    </a:lnTo>
                    <a:lnTo>
                      <a:pt x="138" y="93"/>
                    </a:lnTo>
                    <a:lnTo>
                      <a:pt x="47" y="138"/>
                    </a:lnTo>
                    <a:close/>
                    <a:moveTo>
                      <a:pt x="27" y="54"/>
                    </a:moveTo>
                    <a:lnTo>
                      <a:pt x="54" y="111"/>
                    </a:lnTo>
                    <a:lnTo>
                      <a:pt x="111" y="83"/>
                    </a:lnTo>
                    <a:lnTo>
                      <a:pt x="84" y="27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184"/>
              <p:cNvSpPr>
                <a:spLocks/>
              </p:cNvSpPr>
              <p:nvPr/>
            </p:nvSpPr>
            <p:spPr bwMode="auto">
              <a:xfrm>
                <a:off x="7063" y="1222"/>
                <a:ext cx="64" cy="64"/>
              </a:xfrm>
              <a:custGeom>
                <a:avLst/>
                <a:gdLst>
                  <a:gd name="T0" fmla="*/ 64 w 64"/>
                  <a:gd name="T1" fmla="*/ 44 h 64"/>
                  <a:gd name="T2" fmla="*/ 22 w 64"/>
                  <a:gd name="T3" fmla="*/ 64 h 64"/>
                  <a:gd name="T4" fmla="*/ 0 w 64"/>
                  <a:gd name="T5" fmla="*/ 22 h 64"/>
                  <a:gd name="T6" fmla="*/ 44 w 64"/>
                  <a:gd name="T7" fmla="*/ 0 h 64"/>
                  <a:gd name="T8" fmla="*/ 64 w 64"/>
                  <a:gd name="T9" fmla="*/ 4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4">
                    <a:moveTo>
                      <a:pt x="64" y="44"/>
                    </a:moveTo>
                    <a:lnTo>
                      <a:pt x="22" y="64"/>
                    </a:lnTo>
                    <a:lnTo>
                      <a:pt x="0" y="22"/>
                    </a:lnTo>
                    <a:lnTo>
                      <a:pt x="44" y="0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185"/>
              <p:cNvSpPr>
                <a:spLocks/>
              </p:cNvSpPr>
              <p:nvPr/>
            </p:nvSpPr>
            <p:spPr bwMode="auto">
              <a:xfrm>
                <a:off x="6204" y="674"/>
                <a:ext cx="84" cy="87"/>
              </a:xfrm>
              <a:custGeom>
                <a:avLst/>
                <a:gdLst>
                  <a:gd name="T0" fmla="*/ 15 w 84"/>
                  <a:gd name="T1" fmla="*/ 87 h 87"/>
                  <a:gd name="T2" fmla="*/ 0 w 84"/>
                  <a:gd name="T3" fmla="*/ 72 h 87"/>
                  <a:gd name="T4" fmla="*/ 69 w 84"/>
                  <a:gd name="T5" fmla="*/ 0 h 87"/>
                  <a:gd name="T6" fmla="*/ 84 w 84"/>
                  <a:gd name="T7" fmla="*/ 15 h 87"/>
                  <a:gd name="T8" fmla="*/ 15 w 84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7">
                    <a:moveTo>
                      <a:pt x="15" y="87"/>
                    </a:moveTo>
                    <a:lnTo>
                      <a:pt x="0" y="72"/>
                    </a:lnTo>
                    <a:lnTo>
                      <a:pt x="69" y="0"/>
                    </a:lnTo>
                    <a:lnTo>
                      <a:pt x="84" y="15"/>
                    </a:lnTo>
                    <a:lnTo>
                      <a:pt x="15" y="87"/>
                    </a:ln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186"/>
              <p:cNvSpPr>
                <a:spLocks/>
              </p:cNvSpPr>
              <p:nvPr/>
            </p:nvSpPr>
            <p:spPr bwMode="auto">
              <a:xfrm>
                <a:off x="6204" y="674"/>
                <a:ext cx="84" cy="87"/>
              </a:xfrm>
              <a:custGeom>
                <a:avLst/>
                <a:gdLst>
                  <a:gd name="T0" fmla="*/ 69 w 84"/>
                  <a:gd name="T1" fmla="*/ 87 h 87"/>
                  <a:gd name="T2" fmla="*/ 0 w 84"/>
                  <a:gd name="T3" fmla="*/ 15 h 87"/>
                  <a:gd name="T4" fmla="*/ 15 w 84"/>
                  <a:gd name="T5" fmla="*/ 0 h 87"/>
                  <a:gd name="T6" fmla="*/ 84 w 84"/>
                  <a:gd name="T7" fmla="*/ 72 h 87"/>
                  <a:gd name="T8" fmla="*/ 69 w 84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7">
                    <a:moveTo>
                      <a:pt x="69" y="87"/>
                    </a:moveTo>
                    <a:lnTo>
                      <a:pt x="0" y="15"/>
                    </a:lnTo>
                    <a:lnTo>
                      <a:pt x="15" y="0"/>
                    </a:lnTo>
                    <a:lnTo>
                      <a:pt x="84" y="72"/>
                    </a:lnTo>
                    <a:lnTo>
                      <a:pt x="69" y="87"/>
                    </a:ln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Oval 187"/>
              <p:cNvSpPr>
                <a:spLocks noChangeArrowheads="1"/>
              </p:cNvSpPr>
              <p:nvPr/>
            </p:nvSpPr>
            <p:spPr bwMode="auto">
              <a:xfrm>
                <a:off x="6890" y="704"/>
                <a:ext cx="98" cy="96"/>
              </a:xfrm>
              <a:prstGeom prst="ellipse">
                <a:avLst/>
              </a:pr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Oval 188"/>
              <p:cNvSpPr>
                <a:spLocks noChangeArrowheads="1"/>
              </p:cNvSpPr>
              <p:nvPr/>
            </p:nvSpPr>
            <p:spPr bwMode="auto">
              <a:xfrm>
                <a:off x="5612" y="3468"/>
                <a:ext cx="57" cy="57"/>
              </a:xfrm>
              <a:prstGeom prst="ellipse">
                <a:avLst/>
              </a:pr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189"/>
              <p:cNvSpPr>
                <a:spLocks/>
              </p:cNvSpPr>
              <p:nvPr/>
            </p:nvSpPr>
            <p:spPr bwMode="auto">
              <a:xfrm>
                <a:off x="4487" y="2260"/>
                <a:ext cx="256" cy="335"/>
              </a:xfrm>
              <a:custGeom>
                <a:avLst/>
                <a:gdLst>
                  <a:gd name="T0" fmla="*/ 97 w 104"/>
                  <a:gd name="T1" fmla="*/ 50 h 136"/>
                  <a:gd name="T2" fmla="*/ 12 w 104"/>
                  <a:gd name="T3" fmla="*/ 1 h 136"/>
                  <a:gd name="T4" fmla="*/ 8 w 104"/>
                  <a:gd name="T5" fmla="*/ 1 h 136"/>
                  <a:gd name="T6" fmla="*/ 8 w 104"/>
                  <a:gd name="T7" fmla="*/ 1 h 136"/>
                  <a:gd name="T8" fmla="*/ 0 w 104"/>
                  <a:gd name="T9" fmla="*/ 5 h 136"/>
                  <a:gd name="T10" fmla="*/ 5 w 104"/>
                  <a:gd name="T11" fmla="*/ 7 h 136"/>
                  <a:gd name="T12" fmla="*/ 5 w 104"/>
                  <a:gd name="T13" fmla="*/ 69 h 136"/>
                  <a:gd name="T14" fmla="*/ 12 w 104"/>
                  <a:gd name="T15" fmla="*/ 82 h 136"/>
                  <a:gd name="T16" fmla="*/ 93 w 104"/>
                  <a:gd name="T17" fmla="*/ 129 h 136"/>
                  <a:gd name="T18" fmla="*/ 93 w 104"/>
                  <a:gd name="T19" fmla="*/ 136 h 136"/>
                  <a:gd name="T20" fmla="*/ 101 w 104"/>
                  <a:gd name="T21" fmla="*/ 131 h 136"/>
                  <a:gd name="T22" fmla="*/ 101 w 104"/>
                  <a:gd name="T23" fmla="*/ 131 h 136"/>
                  <a:gd name="T24" fmla="*/ 104 w 104"/>
                  <a:gd name="T25" fmla="*/ 126 h 136"/>
                  <a:gd name="T26" fmla="*/ 104 w 104"/>
                  <a:gd name="T27" fmla="*/ 63 h 136"/>
                  <a:gd name="T28" fmla="*/ 97 w 104"/>
                  <a:gd name="T29" fmla="*/ 5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4" h="136">
                    <a:moveTo>
                      <a:pt x="97" y="50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9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3" y="7"/>
                      <a:pt x="5" y="7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5" y="74"/>
                      <a:pt x="8" y="80"/>
                      <a:pt x="12" y="82"/>
                    </a:cubicBezTo>
                    <a:cubicBezTo>
                      <a:pt x="93" y="129"/>
                      <a:pt x="93" y="129"/>
                      <a:pt x="93" y="129"/>
                    </a:cubicBezTo>
                    <a:cubicBezTo>
                      <a:pt x="93" y="136"/>
                      <a:pt x="93" y="136"/>
                      <a:pt x="93" y="136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103" y="130"/>
                      <a:pt x="104" y="128"/>
                      <a:pt x="104" y="126"/>
                    </a:cubicBezTo>
                    <a:cubicBezTo>
                      <a:pt x="104" y="63"/>
                      <a:pt x="104" y="63"/>
                      <a:pt x="104" y="63"/>
                    </a:cubicBezTo>
                    <a:cubicBezTo>
                      <a:pt x="104" y="58"/>
                      <a:pt x="101" y="52"/>
                      <a:pt x="97" y="50"/>
                    </a:cubicBezTo>
                    <a:close/>
                  </a:path>
                </a:pathLst>
              </a:custGeom>
              <a:solidFill>
                <a:srgbClr val="D3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190"/>
              <p:cNvSpPr>
                <a:spLocks/>
              </p:cNvSpPr>
              <p:nvPr/>
            </p:nvSpPr>
            <p:spPr bwMode="auto">
              <a:xfrm>
                <a:off x="4479" y="2270"/>
                <a:ext cx="242" cy="330"/>
              </a:xfrm>
              <a:custGeom>
                <a:avLst/>
                <a:gdLst>
                  <a:gd name="T0" fmla="*/ 91 w 98"/>
                  <a:gd name="T1" fmla="*/ 132 h 134"/>
                  <a:gd name="T2" fmla="*/ 7 w 98"/>
                  <a:gd name="T3" fmla="*/ 83 h 134"/>
                  <a:gd name="T4" fmla="*/ 0 w 98"/>
                  <a:gd name="T5" fmla="*/ 70 h 134"/>
                  <a:gd name="T6" fmla="*/ 0 w 98"/>
                  <a:gd name="T7" fmla="*/ 7 h 134"/>
                  <a:gd name="T8" fmla="*/ 7 w 98"/>
                  <a:gd name="T9" fmla="*/ 2 h 134"/>
                  <a:gd name="T10" fmla="*/ 91 w 98"/>
                  <a:gd name="T11" fmla="*/ 51 h 134"/>
                  <a:gd name="T12" fmla="*/ 98 w 98"/>
                  <a:gd name="T13" fmla="*/ 64 h 134"/>
                  <a:gd name="T14" fmla="*/ 98 w 98"/>
                  <a:gd name="T15" fmla="*/ 127 h 134"/>
                  <a:gd name="T16" fmla="*/ 91 w 98"/>
                  <a:gd name="T17" fmla="*/ 1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34">
                    <a:moveTo>
                      <a:pt x="91" y="132"/>
                    </a:moveTo>
                    <a:cubicBezTo>
                      <a:pt x="7" y="83"/>
                      <a:pt x="7" y="83"/>
                      <a:pt x="7" y="83"/>
                    </a:cubicBezTo>
                    <a:cubicBezTo>
                      <a:pt x="3" y="81"/>
                      <a:pt x="0" y="75"/>
                      <a:pt x="0" y="7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3" y="0"/>
                      <a:pt x="7" y="2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5" y="53"/>
                      <a:pt x="98" y="59"/>
                      <a:pt x="98" y="64"/>
                    </a:cubicBezTo>
                    <a:cubicBezTo>
                      <a:pt x="98" y="127"/>
                      <a:pt x="98" y="127"/>
                      <a:pt x="98" y="127"/>
                    </a:cubicBezTo>
                    <a:cubicBezTo>
                      <a:pt x="98" y="132"/>
                      <a:pt x="95" y="134"/>
                      <a:pt x="91" y="132"/>
                    </a:cubicBez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191"/>
              <p:cNvSpPr>
                <a:spLocks/>
              </p:cNvSpPr>
              <p:nvPr/>
            </p:nvSpPr>
            <p:spPr bwMode="auto">
              <a:xfrm>
                <a:off x="4539" y="2391"/>
                <a:ext cx="27" cy="42"/>
              </a:xfrm>
              <a:custGeom>
                <a:avLst/>
                <a:gdLst>
                  <a:gd name="T0" fmla="*/ 11 w 11"/>
                  <a:gd name="T1" fmla="*/ 12 h 17"/>
                  <a:gd name="T2" fmla="*/ 6 w 11"/>
                  <a:gd name="T3" fmla="*/ 15 h 17"/>
                  <a:gd name="T4" fmla="*/ 0 w 11"/>
                  <a:gd name="T5" fmla="*/ 6 h 17"/>
                  <a:gd name="T6" fmla="*/ 6 w 11"/>
                  <a:gd name="T7" fmla="*/ 2 h 17"/>
                  <a:gd name="T8" fmla="*/ 11 w 11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11" y="12"/>
                    </a:moveTo>
                    <a:cubicBezTo>
                      <a:pt x="11" y="16"/>
                      <a:pt x="9" y="17"/>
                      <a:pt x="6" y="15"/>
                    </a:cubicBezTo>
                    <a:cubicBezTo>
                      <a:pt x="2" y="14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2"/>
                    </a:cubicBezTo>
                    <a:cubicBezTo>
                      <a:pt x="9" y="4"/>
                      <a:pt x="11" y="9"/>
                      <a:pt x="1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192"/>
              <p:cNvSpPr>
                <a:spLocks/>
              </p:cNvSpPr>
              <p:nvPr/>
            </p:nvSpPr>
            <p:spPr bwMode="auto">
              <a:xfrm>
                <a:off x="4580" y="2415"/>
                <a:ext cx="30" cy="42"/>
              </a:xfrm>
              <a:custGeom>
                <a:avLst/>
                <a:gdLst>
                  <a:gd name="T0" fmla="*/ 12 w 12"/>
                  <a:gd name="T1" fmla="*/ 12 h 17"/>
                  <a:gd name="T2" fmla="*/ 6 w 12"/>
                  <a:gd name="T3" fmla="*/ 15 h 17"/>
                  <a:gd name="T4" fmla="*/ 0 w 12"/>
                  <a:gd name="T5" fmla="*/ 6 h 17"/>
                  <a:gd name="T6" fmla="*/ 6 w 12"/>
                  <a:gd name="T7" fmla="*/ 2 h 17"/>
                  <a:gd name="T8" fmla="*/ 12 w 12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12" y="12"/>
                    </a:moveTo>
                    <a:cubicBezTo>
                      <a:pt x="12" y="16"/>
                      <a:pt x="9" y="17"/>
                      <a:pt x="6" y="15"/>
                    </a:cubicBezTo>
                    <a:cubicBezTo>
                      <a:pt x="3" y="14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2"/>
                    </a:cubicBezTo>
                    <a:cubicBezTo>
                      <a:pt x="9" y="4"/>
                      <a:pt x="12" y="9"/>
                      <a:pt x="1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193"/>
              <p:cNvSpPr>
                <a:spLocks/>
              </p:cNvSpPr>
              <p:nvPr/>
            </p:nvSpPr>
            <p:spPr bwMode="auto">
              <a:xfrm>
                <a:off x="4622" y="2440"/>
                <a:ext cx="30" cy="42"/>
              </a:xfrm>
              <a:custGeom>
                <a:avLst/>
                <a:gdLst>
                  <a:gd name="T0" fmla="*/ 12 w 12"/>
                  <a:gd name="T1" fmla="*/ 12 h 17"/>
                  <a:gd name="T2" fmla="*/ 6 w 12"/>
                  <a:gd name="T3" fmla="*/ 15 h 17"/>
                  <a:gd name="T4" fmla="*/ 0 w 12"/>
                  <a:gd name="T5" fmla="*/ 6 h 17"/>
                  <a:gd name="T6" fmla="*/ 6 w 12"/>
                  <a:gd name="T7" fmla="*/ 2 h 17"/>
                  <a:gd name="T8" fmla="*/ 12 w 12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12" y="12"/>
                    </a:moveTo>
                    <a:cubicBezTo>
                      <a:pt x="12" y="16"/>
                      <a:pt x="9" y="17"/>
                      <a:pt x="6" y="15"/>
                    </a:cubicBezTo>
                    <a:cubicBezTo>
                      <a:pt x="3" y="14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2"/>
                    </a:cubicBezTo>
                    <a:cubicBezTo>
                      <a:pt x="9" y="4"/>
                      <a:pt x="12" y="9"/>
                      <a:pt x="1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194"/>
              <p:cNvSpPr>
                <a:spLocks/>
              </p:cNvSpPr>
              <p:nvPr/>
            </p:nvSpPr>
            <p:spPr bwMode="auto">
              <a:xfrm>
                <a:off x="6488" y="835"/>
                <a:ext cx="254" cy="335"/>
              </a:xfrm>
              <a:custGeom>
                <a:avLst/>
                <a:gdLst>
                  <a:gd name="T0" fmla="*/ 97 w 103"/>
                  <a:gd name="T1" fmla="*/ 50 h 136"/>
                  <a:gd name="T2" fmla="*/ 12 w 103"/>
                  <a:gd name="T3" fmla="*/ 1 h 136"/>
                  <a:gd name="T4" fmla="*/ 8 w 103"/>
                  <a:gd name="T5" fmla="*/ 1 h 136"/>
                  <a:gd name="T6" fmla="*/ 8 w 103"/>
                  <a:gd name="T7" fmla="*/ 1 h 136"/>
                  <a:gd name="T8" fmla="*/ 0 w 103"/>
                  <a:gd name="T9" fmla="*/ 6 h 136"/>
                  <a:gd name="T10" fmla="*/ 5 w 103"/>
                  <a:gd name="T11" fmla="*/ 8 h 136"/>
                  <a:gd name="T12" fmla="*/ 5 w 103"/>
                  <a:gd name="T13" fmla="*/ 69 h 136"/>
                  <a:gd name="T14" fmla="*/ 12 w 103"/>
                  <a:gd name="T15" fmla="*/ 82 h 136"/>
                  <a:gd name="T16" fmla="*/ 93 w 103"/>
                  <a:gd name="T17" fmla="*/ 129 h 136"/>
                  <a:gd name="T18" fmla="*/ 93 w 103"/>
                  <a:gd name="T19" fmla="*/ 136 h 136"/>
                  <a:gd name="T20" fmla="*/ 101 w 103"/>
                  <a:gd name="T21" fmla="*/ 132 h 136"/>
                  <a:gd name="T22" fmla="*/ 101 w 103"/>
                  <a:gd name="T23" fmla="*/ 132 h 136"/>
                  <a:gd name="T24" fmla="*/ 103 w 103"/>
                  <a:gd name="T25" fmla="*/ 126 h 136"/>
                  <a:gd name="T26" fmla="*/ 103 w 103"/>
                  <a:gd name="T27" fmla="*/ 63 h 136"/>
                  <a:gd name="T28" fmla="*/ 97 w 103"/>
                  <a:gd name="T29" fmla="*/ 5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" h="136">
                    <a:moveTo>
                      <a:pt x="97" y="50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3" y="7"/>
                      <a:pt x="5" y="8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5" y="74"/>
                      <a:pt x="8" y="80"/>
                      <a:pt x="12" y="82"/>
                    </a:cubicBezTo>
                    <a:cubicBezTo>
                      <a:pt x="93" y="129"/>
                      <a:pt x="93" y="129"/>
                      <a:pt x="93" y="129"/>
                    </a:cubicBezTo>
                    <a:cubicBezTo>
                      <a:pt x="93" y="136"/>
                      <a:pt x="93" y="136"/>
                      <a:pt x="93" y="136"/>
                    </a:cubicBezTo>
                    <a:cubicBezTo>
                      <a:pt x="101" y="132"/>
                      <a:pt x="101" y="132"/>
                      <a:pt x="101" y="132"/>
                    </a:cubicBezTo>
                    <a:cubicBezTo>
                      <a:pt x="101" y="132"/>
                      <a:pt x="101" y="132"/>
                      <a:pt x="101" y="132"/>
                    </a:cubicBezTo>
                    <a:cubicBezTo>
                      <a:pt x="103" y="131"/>
                      <a:pt x="103" y="129"/>
                      <a:pt x="103" y="126"/>
                    </a:cubicBez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58"/>
                      <a:pt x="100" y="52"/>
                      <a:pt x="97" y="50"/>
                    </a:cubicBezTo>
                    <a:close/>
                  </a:path>
                </a:pathLst>
              </a:custGeom>
              <a:solidFill>
                <a:srgbClr val="57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195"/>
              <p:cNvSpPr>
                <a:spLocks/>
              </p:cNvSpPr>
              <p:nvPr/>
            </p:nvSpPr>
            <p:spPr bwMode="auto">
              <a:xfrm>
                <a:off x="6480" y="845"/>
                <a:ext cx="242" cy="330"/>
              </a:xfrm>
              <a:custGeom>
                <a:avLst/>
                <a:gdLst>
                  <a:gd name="T0" fmla="*/ 91 w 98"/>
                  <a:gd name="T1" fmla="*/ 132 h 134"/>
                  <a:gd name="T2" fmla="*/ 7 w 98"/>
                  <a:gd name="T3" fmla="*/ 83 h 134"/>
                  <a:gd name="T4" fmla="*/ 0 w 98"/>
                  <a:gd name="T5" fmla="*/ 70 h 134"/>
                  <a:gd name="T6" fmla="*/ 0 w 98"/>
                  <a:gd name="T7" fmla="*/ 7 h 134"/>
                  <a:gd name="T8" fmla="*/ 7 w 98"/>
                  <a:gd name="T9" fmla="*/ 2 h 134"/>
                  <a:gd name="T10" fmla="*/ 91 w 98"/>
                  <a:gd name="T11" fmla="*/ 51 h 134"/>
                  <a:gd name="T12" fmla="*/ 98 w 98"/>
                  <a:gd name="T13" fmla="*/ 64 h 134"/>
                  <a:gd name="T14" fmla="*/ 98 w 98"/>
                  <a:gd name="T15" fmla="*/ 127 h 134"/>
                  <a:gd name="T16" fmla="*/ 91 w 98"/>
                  <a:gd name="T17" fmla="*/ 1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34">
                    <a:moveTo>
                      <a:pt x="91" y="132"/>
                    </a:moveTo>
                    <a:cubicBezTo>
                      <a:pt x="7" y="83"/>
                      <a:pt x="7" y="83"/>
                      <a:pt x="7" y="83"/>
                    </a:cubicBezTo>
                    <a:cubicBezTo>
                      <a:pt x="3" y="81"/>
                      <a:pt x="0" y="75"/>
                      <a:pt x="0" y="7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3" y="0"/>
                      <a:pt x="7" y="2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5" y="53"/>
                      <a:pt x="98" y="59"/>
                      <a:pt x="98" y="64"/>
                    </a:cubicBezTo>
                    <a:cubicBezTo>
                      <a:pt x="98" y="127"/>
                      <a:pt x="98" y="127"/>
                      <a:pt x="98" y="127"/>
                    </a:cubicBezTo>
                    <a:cubicBezTo>
                      <a:pt x="98" y="132"/>
                      <a:pt x="95" y="134"/>
                      <a:pt x="91" y="132"/>
                    </a:cubicBez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196"/>
              <p:cNvSpPr>
                <a:spLocks/>
              </p:cNvSpPr>
              <p:nvPr/>
            </p:nvSpPr>
            <p:spPr bwMode="auto">
              <a:xfrm>
                <a:off x="6539" y="968"/>
                <a:ext cx="28" cy="42"/>
              </a:xfrm>
              <a:custGeom>
                <a:avLst/>
                <a:gdLst>
                  <a:gd name="T0" fmla="*/ 11 w 11"/>
                  <a:gd name="T1" fmla="*/ 12 h 17"/>
                  <a:gd name="T2" fmla="*/ 5 w 11"/>
                  <a:gd name="T3" fmla="*/ 15 h 17"/>
                  <a:gd name="T4" fmla="*/ 0 w 11"/>
                  <a:gd name="T5" fmla="*/ 5 h 17"/>
                  <a:gd name="T6" fmla="*/ 5 w 11"/>
                  <a:gd name="T7" fmla="*/ 2 h 17"/>
                  <a:gd name="T8" fmla="*/ 11 w 11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11" y="12"/>
                    </a:moveTo>
                    <a:cubicBezTo>
                      <a:pt x="11" y="15"/>
                      <a:pt x="9" y="17"/>
                      <a:pt x="5" y="15"/>
                    </a:cubicBezTo>
                    <a:cubicBezTo>
                      <a:pt x="2" y="13"/>
                      <a:pt x="0" y="9"/>
                      <a:pt x="0" y="5"/>
                    </a:cubicBezTo>
                    <a:cubicBezTo>
                      <a:pt x="0" y="1"/>
                      <a:pt x="2" y="0"/>
                      <a:pt x="5" y="2"/>
                    </a:cubicBezTo>
                    <a:cubicBezTo>
                      <a:pt x="9" y="4"/>
                      <a:pt x="11" y="8"/>
                      <a:pt x="1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197"/>
              <p:cNvSpPr>
                <a:spLocks/>
              </p:cNvSpPr>
              <p:nvPr/>
            </p:nvSpPr>
            <p:spPr bwMode="auto">
              <a:xfrm>
                <a:off x="6581" y="993"/>
                <a:ext cx="28" cy="41"/>
              </a:xfrm>
              <a:custGeom>
                <a:avLst/>
                <a:gdLst>
                  <a:gd name="T0" fmla="*/ 11 w 11"/>
                  <a:gd name="T1" fmla="*/ 12 h 17"/>
                  <a:gd name="T2" fmla="*/ 6 w 11"/>
                  <a:gd name="T3" fmla="*/ 15 h 17"/>
                  <a:gd name="T4" fmla="*/ 0 w 11"/>
                  <a:gd name="T5" fmla="*/ 5 h 17"/>
                  <a:gd name="T6" fmla="*/ 6 w 11"/>
                  <a:gd name="T7" fmla="*/ 2 h 17"/>
                  <a:gd name="T8" fmla="*/ 11 w 11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11" y="12"/>
                    </a:moveTo>
                    <a:cubicBezTo>
                      <a:pt x="11" y="15"/>
                      <a:pt x="9" y="17"/>
                      <a:pt x="6" y="15"/>
                    </a:cubicBezTo>
                    <a:cubicBezTo>
                      <a:pt x="3" y="13"/>
                      <a:pt x="0" y="9"/>
                      <a:pt x="0" y="5"/>
                    </a:cubicBezTo>
                    <a:cubicBezTo>
                      <a:pt x="0" y="1"/>
                      <a:pt x="3" y="0"/>
                      <a:pt x="6" y="2"/>
                    </a:cubicBezTo>
                    <a:cubicBezTo>
                      <a:pt x="9" y="3"/>
                      <a:pt x="11" y="8"/>
                      <a:pt x="11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198"/>
              <p:cNvSpPr>
                <a:spLocks/>
              </p:cNvSpPr>
              <p:nvPr/>
            </p:nvSpPr>
            <p:spPr bwMode="auto">
              <a:xfrm>
                <a:off x="6623" y="1017"/>
                <a:ext cx="30" cy="42"/>
              </a:xfrm>
              <a:custGeom>
                <a:avLst/>
                <a:gdLst>
                  <a:gd name="T0" fmla="*/ 12 w 12"/>
                  <a:gd name="T1" fmla="*/ 12 h 17"/>
                  <a:gd name="T2" fmla="*/ 6 w 12"/>
                  <a:gd name="T3" fmla="*/ 15 h 17"/>
                  <a:gd name="T4" fmla="*/ 0 w 12"/>
                  <a:gd name="T5" fmla="*/ 5 h 17"/>
                  <a:gd name="T6" fmla="*/ 6 w 12"/>
                  <a:gd name="T7" fmla="*/ 2 h 17"/>
                  <a:gd name="T8" fmla="*/ 12 w 12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12" y="12"/>
                    </a:moveTo>
                    <a:cubicBezTo>
                      <a:pt x="12" y="15"/>
                      <a:pt x="9" y="17"/>
                      <a:pt x="6" y="15"/>
                    </a:cubicBezTo>
                    <a:cubicBezTo>
                      <a:pt x="3" y="13"/>
                      <a:pt x="0" y="9"/>
                      <a:pt x="0" y="5"/>
                    </a:cubicBezTo>
                    <a:cubicBezTo>
                      <a:pt x="0" y="1"/>
                      <a:pt x="3" y="0"/>
                      <a:pt x="6" y="2"/>
                    </a:cubicBezTo>
                    <a:cubicBezTo>
                      <a:pt x="9" y="3"/>
                      <a:pt x="12" y="8"/>
                      <a:pt x="1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199"/>
              <p:cNvSpPr>
                <a:spLocks/>
              </p:cNvSpPr>
              <p:nvPr/>
            </p:nvSpPr>
            <p:spPr bwMode="auto">
              <a:xfrm>
                <a:off x="6707" y="3495"/>
                <a:ext cx="244" cy="141"/>
              </a:xfrm>
              <a:custGeom>
                <a:avLst/>
                <a:gdLst>
                  <a:gd name="T0" fmla="*/ 0 w 244"/>
                  <a:gd name="T1" fmla="*/ 69 h 141"/>
                  <a:gd name="T2" fmla="*/ 124 w 244"/>
                  <a:gd name="T3" fmla="*/ 0 h 141"/>
                  <a:gd name="T4" fmla="*/ 244 w 244"/>
                  <a:gd name="T5" fmla="*/ 69 h 141"/>
                  <a:gd name="T6" fmla="*/ 124 w 244"/>
                  <a:gd name="T7" fmla="*/ 141 h 141"/>
                  <a:gd name="T8" fmla="*/ 0 w 244"/>
                  <a:gd name="T9" fmla="*/ 6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41">
                    <a:moveTo>
                      <a:pt x="0" y="69"/>
                    </a:moveTo>
                    <a:lnTo>
                      <a:pt x="124" y="0"/>
                    </a:lnTo>
                    <a:lnTo>
                      <a:pt x="244" y="69"/>
                    </a:lnTo>
                    <a:lnTo>
                      <a:pt x="124" y="14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200"/>
              <p:cNvSpPr>
                <a:spLocks/>
              </p:cNvSpPr>
              <p:nvPr/>
            </p:nvSpPr>
            <p:spPr bwMode="auto">
              <a:xfrm>
                <a:off x="6969" y="3342"/>
                <a:ext cx="244" cy="141"/>
              </a:xfrm>
              <a:custGeom>
                <a:avLst/>
                <a:gdLst>
                  <a:gd name="T0" fmla="*/ 0 w 244"/>
                  <a:gd name="T1" fmla="*/ 72 h 141"/>
                  <a:gd name="T2" fmla="*/ 121 w 244"/>
                  <a:gd name="T3" fmla="*/ 0 h 141"/>
                  <a:gd name="T4" fmla="*/ 244 w 244"/>
                  <a:gd name="T5" fmla="*/ 72 h 141"/>
                  <a:gd name="T6" fmla="*/ 121 w 244"/>
                  <a:gd name="T7" fmla="*/ 141 h 141"/>
                  <a:gd name="T8" fmla="*/ 0 w 244"/>
                  <a:gd name="T9" fmla="*/ 7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41">
                    <a:moveTo>
                      <a:pt x="0" y="72"/>
                    </a:moveTo>
                    <a:lnTo>
                      <a:pt x="121" y="0"/>
                    </a:lnTo>
                    <a:lnTo>
                      <a:pt x="244" y="72"/>
                    </a:lnTo>
                    <a:lnTo>
                      <a:pt x="121" y="14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201"/>
              <p:cNvSpPr>
                <a:spLocks/>
              </p:cNvSpPr>
              <p:nvPr/>
            </p:nvSpPr>
            <p:spPr bwMode="auto">
              <a:xfrm>
                <a:off x="7228" y="3194"/>
                <a:ext cx="244" cy="141"/>
              </a:xfrm>
              <a:custGeom>
                <a:avLst/>
                <a:gdLst>
                  <a:gd name="T0" fmla="*/ 0 w 244"/>
                  <a:gd name="T1" fmla="*/ 72 h 141"/>
                  <a:gd name="T2" fmla="*/ 121 w 244"/>
                  <a:gd name="T3" fmla="*/ 0 h 141"/>
                  <a:gd name="T4" fmla="*/ 244 w 244"/>
                  <a:gd name="T5" fmla="*/ 72 h 141"/>
                  <a:gd name="T6" fmla="*/ 121 w 244"/>
                  <a:gd name="T7" fmla="*/ 141 h 141"/>
                  <a:gd name="T8" fmla="*/ 0 w 244"/>
                  <a:gd name="T9" fmla="*/ 7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141">
                    <a:moveTo>
                      <a:pt x="0" y="72"/>
                    </a:moveTo>
                    <a:lnTo>
                      <a:pt x="121" y="0"/>
                    </a:lnTo>
                    <a:lnTo>
                      <a:pt x="244" y="72"/>
                    </a:lnTo>
                    <a:lnTo>
                      <a:pt x="121" y="14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D4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202"/>
              <p:cNvSpPr>
                <a:spLocks/>
              </p:cNvSpPr>
              <p:nvPr/>
            </p:nvSpPr>
            <p:spPr bwMode="auto">
              <a:xfrm>
                <a:off x="6969" y="2965"/>
                <a:ext cx="121" cy="449"/>
              </a:xfrm>
              <a:custGeom>
                <a:avLst/>
                <a:gdLst>
                  <a:gd name="T0" fmla="*/ 121 w 121"/>
                  <a:gd name="T1" fmla="*/ 449 h 449"/>
                  <a:gd name="T2" fmla="*/ 121 w 121"/>
                  <a:gd name="T3" fmla="*/ 72 h 449"/>
                  <a:gd name="T4" fmla="*/ 0 w 121"/>
                  <a:gd name="T5" fmla="*/ 0 h 449"/>
                  <a:gd name="T6" fmla="*/ 0 w 121"/>
                  <a:gd name="T7" fmla="*/ 377 h 449"/>
                  <a:gd name="T8" fmla="*/ 121 w 121"/>
                  <a:gd name="T9" fmla="*/ 449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49">
                    <a:moveTo>
                      <a:pt x="121" y="449"/>
                    </a:moveTo>
                    <a:lnTo>
                      <a:pt x="121" y="72"/>
                    </a:lnTo>
                    <a:lnTo>
                      <a:pt x="0" y="0"/>
                    </a:lnTo>
                    <a:lnTo>
                      <a:pt x="0" y="377"/>
                    </a:lnTo>
                    <a:lnTo>
                      <a:pt x="121" y="449"/>
                    </a:lnTo>
                    <a:close/>
                  </a:path>
                </a:pathLst>
              </a:custGeom>
              <a:solidFill>
                <a:srgbClr val="C13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203"/>
              <p:cNvSpPr>
                <a:spLocks/>
              </p:cNvSpPr>
              <p:nvPr/>
            </p:nvSpPr>
            <p:spPr bwMode="auto">
              <a:xfrm>
                <a:off x="7090" y="2965"/>
                <a:ext cx="123" cy="449"/>
              </a:xfrm>
              <a:custGeom>
                <a:avLst/>
                <a:gdLst>
                  <a:gd name="T0" fmla="*/ 0 w 123"/>
                  <a:gd name="T1" fmla="*/ 72 h 449"/>
                  <a:gd name="T2" fmla="*/ 123 w 123"/>
                  <a:gd name="T3" fmla="*/ 0 h 449"/>
                  <a:gd name="T4" fmla="*/ 123 w 123"/>
                  <a:gd name="T5" fmla="*/ 377 h 449"/>
                  <a:gd name="T6" fmla="*/ 0 w 123"/>
                  <a:gd name="T7" fmla="*/ 449 h 449"/>
                  <a:gd name="T8" fmla="*/ 0 w 123"/>
                  <a:gd name="T9" fmla="*/ 72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49">
                    <a:moveTo>
                      <a:pt x="0" y="72"/>
                    </a:moveTo>
                    <a:lnTo>
                      <a:pt x="123" y="0"/>
                    </a:lnTo>
                    <a:lnTo>
                      <a:pt x="123" y="377"/>
                    </a:lnTo>
                    <a:lnTo>
                      <a:pt x="0" y="44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D3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204"/>
              <p:cNvSpPr>
                <a:spLocks/>
              </p:cNvSpPr>
              <p:nvPr/>
            </p:nvSpPr>
            <p:spPr bwMode="auto">
              <a:xfrm>
                <a:off x="6969" y="2965"/>
                <a:ext cx="121" cy="449"/>
              </a:xfrm>
              <a:custGeom>
                <a:avLst/>
                <a:gdLst>
                  <a:gd name="T0" fmla="*/ 121 w 121"/>
                  <a:gd name="T1" fmla="*/ 449 h 449"/>
                  <a:gd name="T2" fmla="*/ 121 w 121"/>
                  <a:gd name="T3" fmla="*/ 72 h 449"/>
                  <a:gd name="T4" fmla="*/ 0 w 121"/>
                  <a:gd name="T5" fmla="*/ 0 h 449"/>
                  <a:gd name="T6" fmla="*/ 0 w 121"/>
                  <a:gd name="T7" fmla="*/ 377 h 449"/>
                  <a:gd name="T8" fmla="*/ 121 w 121"/>
                  <a:gd name="T9" fmla="*/ 449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49">
                    <a:moveTo>
                      <a:pt x="121" y="449"/>
                    </a:moveTo>
                    <a:lnTo>
                      <a:pt x="121" y="72"/>
                    </a:lnTo>
                    <a:lnTo>
                      <a:pt x="0" y="0"/>
                    </a:lnTo>
                    <a:lnTo>
                      <a:pt x="0" y="377"/>
                    </a:lnTo>
                    <a:lnTo>
                      <a:pt x="121" y="449"/>
                    </a:ln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6" name="Freeform 206"/>
            <p:cNvSpPr>
              <a:spLocks/>
            </p:cNvSpPr>
            <p:nvPr/>
          </p:nvSpPr>
          <p:spPr bwMode="auto">
            <a:xfrm>
              <a:off x="6707" y="3283"/>
              <a:ext cx="124" cy="281"/>
            </a:xfrm>
            <a:custGeom>
              <a:avLst/>
              <a:gdLst>
                <a:gd name="T0" fmla="*/ 124 w 124"/>
                <a:gd name="T1" fmla="*/ 281 h 281"/>
                <a:gd name="T2" fmla="*/ 124 w 124"/>
                <a:gd name="T3" fmla="*/ 69 h 281"/>
                <a:gd name="T4" fmla="*/ 0 w 124"/>
                <a:gd name="T5" fmla="*/ 0 h 281"/>
                <a:gd name="T6" fmla="*/ 0 w 124"/>
                <a:gd name="T7" fmla="*/ 212 h 281"/>
                <a:gd name="T8" fmla="*/ 124 w 124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81">
                  <a:moveTo>
                    <a:pt x="124" y="281"/>
                  </a:moveTo>
                  <a:lnTo>
                    <a:pt x="124" y="69"/>
                  </a:lnTo>
                  <a:lnTo>
                    <a:pt x="0" y="0"/>
                  </a:lnTo>
                  <a:lnTo>
                    <a:pt x="0" y="212"/>
                  </a:lnTo>
                  <a:lnTo>
                    <a:pt x="124" y="281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07"/>
            <p:cNvSpPr>
              <a:spLocks/>
            </p:cNvSpPr>
            <p:nvPr/>
          </p:nvSpPr>
          <p:spPr bwMode="auto">
            <a:xfrm>
              <a:off x="6831" y="3283"/>
              <a:ext cx="120" cy="281"/>
            </a:xfrm>
            <a:custGeom>
              <a:avLst/>
              <a:gdLst>
                <a:gd name="T0" fmla="*/ 0 w 120"/>
                <a:gd name="T1" fmla="*/ 69 h 281"/>
                <a:gd name="T2" fmla="*/ 120 w 120"/>
                <a:gd name="T3" fmla="*/ 0 h 281"/>
                <a:gd name="T4" fmla="*/ 120 w 120"/>
                <a:gd name="T5" fmla="*/ 212 h 281"/>
                <a:gd name="T6" fmla="*/ 0 w 120"/>
                <a:gd name="T7" fmla="*/ 281 h 281"/>
                <a:gd name="T8" fmla="*/ 0 w 120"/>
                <a:gd name="T9" fmla="*/ 6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81">
                  <a:moveTo>
                    <a:pt x="0" y="69"/>
                  </a:moveTo>
                  <a:lnTo>
                    <a:pt x="120" y="0"/>
                  </a:lnTo>
                  <a:lnTo>
                    <a:pt x="120" y="212"/>
                  </a:lnTo>
                  <a:lnTo>
                    <a:pt x="0" y="28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D3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08"/>
            <p:cNvSpPr>
              <a:spLocks/>
            </p:cNvSpPr>
            <p:nvPr/>
          </p:nvSpPr>
          <p:spPr bwMode="auto">
            <a:xfrm>
              <a:off x="6707" y="3212"/>
              <a:ext cx="244" cy="140"/>
            </a:xfrm>
            <a:custGeom>
              <a:avLst/>
              <a:gdLst>
                <a:gd name="T0" fmla="*/ 0 w 244"/>
                <a:gd name="T1" fmla="*/ 71 h 140"/>
                <a:gd name="T2" fmla="*/ 124 w 244"/>
                <a:gd name="T3" fmla="*/ 0 h 140"/>
                <a:gd name="T4" fmla="*/ 244 w 244"/>
                <a:gd name="T5" fmla="*/ 71 h 140"/>
                <a:gd name="T6" fmla="*/ 124 w 244"/>
                <a:gd name="T7" fmla="*/ 140 h 140"/>
                <a:gd name="T8" fmla="*/ 0 w 244"/>
                <a:gd name="T9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40">
                  <a:moveTo>
                    <a:pt x="0" y="71"/>
                  </a:moveTo>
                  <a:lnTo>
                    <a:pt x="124" y="0"/>
                  </a:lnTo>
                  <a:lnTo>
                    <a:pt x="244" y="71"/>
                  </a:lnTo>
                  <a:lnTo>
                    <a:pt x="124" y="14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9"/>
            <p:cNvSpPr>
              <a:spLocks/>
            </p:cNvSpPr>
            <p:nvPr/>
          </p:nvSpPr>
          <p:spPr bwMode="auto">
            <a:xfrm>
              <a:off x="7228" y="2677"/>
              <a:ext cx="121" cy="589"/>
            </a:xfrm>
            <a:custGeom>
              <a:avLst/>
              <a:gdLst>
                <a:gd name="T0" fmla="*/ 121 w 121"/>
                <a:gd name="T1" fmla="*/ 589 h 589"/>
                <a:gd name="T2" fmla="*/ 121 w 121"/>
                <a:gd name="T3" fmla="*/ 69 h 589"/>
                <a:gd name="T4" fmla="*/ 0 w 121"/>
                <a:gd name="T5" fmla="*/ 0 h 589"/>
                <a:gd name="T6" fmla="*/ 0 w 121"/>
                <a:gd name="T7" fmla="*/ 517 h 589"/>
                <a:gd name="T8" fmla="*/ 121 w 121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589">
                  <a:moveTo>
                    <a:pt x="121" y="589"/>
                  </a:moveTo>
                  <a:lnTo>
                    <a:pt x="121" y="69"/>
                  </a:lnTo>
                  <a:lnTo>
                    <a:pt x="0" y="0"/>
                  </a:lnTo>
                  <a:lnTo>
                    <a:pt x="0" y="517"/>
                  </a:lnTo>
                  <a:lnTo>
                    <a:pt x="121" y="589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10"/>
            <p:cNvSpPr>
              <a:spLocks/>
            </p:cNvSpPr>
            <p:nvPr/>
          </p:nvSpPr>
          <p:spPr bwMode="auto">
            <a:xfrm>
              <a:off x="7349" y="2677"/>
              <a:ext cx="123" cy="589"/>
            </a:xfrm>
            <a:custGeom>
              <a:avLst/>
              <a:gdLst>
                <a:gd name="T0" fmla="*/ 0 w 123"/>
                <a:gd name="T1" fmla="*/ 69 h 589"/>
                <a:gd name="T2" fmla="*/ 123 w 123"/>
                <a:gd name="T3" fmla="*/ 0 h 589"/>
                <a:gd name="T4" fmla="*/ 123 w 123"/>
                <a:gd name="T5" fmla="*/ 517 h 589"/>
                <a:gd name="T6" fmla="*/ 0 w 123"/>
                <a:gd name="T7" fmla="*/ 589 h 589"/>
                <a:gd name="T8" fmla="*/ 0 w 123"/>
                <a:gd name="T9" fmla="*/ 6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589">
                  <a:moveTo>
                    <a:pt x="0" y="69"/>
                  </a:moveTo>
                  <a:lnTo>
                    <a:pt x="123" y="0"/>
                  </a:lnTo>
                  <a:lnTo>
                    <a:pt x="123" y="517"/>
                  </a:lnTo>
                  <a:lnTo>
                    <a:pt x="0" y="58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D3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11"/>
            <p:cNvSpPr>
              <a:spLocks/>
            </p:cNvSpPr>
            <p:nvPr/>
          </p:nvSpPr>
          <p:spPr bwMode="auto">
            <a:xfrm>
              <a:off x="7228" y="2605"/>
              <a:ext cx="244" cy="141"/>
            </a:xfrm>
            <a:custGeom>
              <a:avLst/>
              <a:gdLst>
                <a:gd name="T0" fmla="*/ 0 w 244"/>
                <a:gd name="T1" fmla="*/ 72 h 141"/>
                <a:gd name="T2" fmla="*/ 121 w 244"/>
                <a:gd name="T3" fmla="*/ 0 h 141"/>
                <a:gd name="T4" fmla="*/ 244 w 244"/>
                <a:gd name="T5" fmla="*/ 72 h 141"/>
                <a:gd name="T6" fmla="*/ 121 w 244"/>
                <a:gd name="T7" fmla="*/ 141 h 141"/>
                <a:gd name="T8" fmla="*/ 0 w 244"/>
                <a:gd name="T9" fmla="*/ 7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41">
                  <a:moveTo>
                    <a:pt x="0" y="72"/>
                  </a:moveTo>
                  <a:lnTo>
                    <a:pt x="121" y="0"/>
                  </a:lnTo>
                  <a:lnTo>
                    <a:pt x="244" y="72"/>
                  </a:lnTo>
                  <a:lnTo>
                    <a:pt x="121" y="141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12"/>
            <p:cNvSpPr>
              <a:spLocks/>
            </p:cNvSpPr>
            <p:nvPr/>
          </p:nvSpPr>
          <p:spPr bwMode="auto">
            <a:xfrm>
              <a:off x="6969" y="2896"/>
              <a:ext cx="244" cy="141"/>
            </a:xfrm>
            <a:custGeom>
              <a:avLst/>
              <a:gdLst>
                <a:gd name="T0" fmla="*/ 0 w 244"/>
                <a:gd name="T1" fmla="*/ 69 h 141"/>
                <a:gd name="T2" fmla="*/ 121 w 244"/>
                <a:gd name="T3" fmla="*/ 0 h 141"/>
                <a:gd name="T4" fmla="*/ 244 w 244"/>
                <a:gd name="T5" fmla="*/ 69 h 141"/>
                <a:gd name="T6" fmla="*/ 121 w 244"/>
                <a:gd name="T7" fmla="*/ 141 h 141"/>
                <a:gd name="T8" fmla="*/ 0 w 244"/>
                <a:gd name="T9" fmla="*/ 6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41">
                  <a:moveTo>
                    <a:pt x="0" y="69"/>
                  </a:moveTo>
                  <a:lnTo>
                    <a:pt x="121" y="0"/>
                  </a:lnTo>
                  <a:lnTo>
                    <a:pt x="244" y="69"/>
                  </a:lnTo>
                  <a:lnTo>
                    <a:pt x="121" y="14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1" name="Прямоугольник 250"/>
          <p:cNvSpPr/>
          <p:nvPr/>
        </p:nvSpPr>
        <p:spPr>
          <a:xfrm>
            <a:off x="2281046" y="242242"/>
            <a:ext cx="9529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rPr>
              <a:t>Назначение ЦИФРОВЫХ СЕРВИСОВ РОСНЕДР</a:t>
            </a:r>
          </a:p>
        </p:txBody>
      </p:sp>
      <p:grpSp>
        <p:nvGrpSpPr>
          <p:cNvPr id="252" name="Группа 251"/>
          <p:cNvGrpSpPr/>
          <p:nvPr/>
        </p:nvGrpSpPr>
        <p:grpSpPr>
          <a:xfrm>
            <a:off x="2224715" y="2904004"/>
            <a:ext cx="5534665" cy="1938992"/>
            <a:chOff x="2790553" y="4487740"/>
            <a:chExt cx="5534665" cy="1938992"/>
          </a:xfrm>
        </p:grpSpPr>
        <p:sp>
          <p:nvSpPr>
            <p:cNvPr id="253" name="TextBox 252"/>
            <p:cNvSpPr txBox="1"/>
            <p:nvPr/>
          </p:nvSpPr>
          <p:spPr>
            <a:xfrm>
              <a:off x="2813915" y="4487740"/>
              <a:ext cx="551130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cap="all" dirty="0">
                  <a:solidFill>
                    <a:srgbClr val="FFA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</a:t>
              </a:r>
            </a:p>
            <a:p>
              <a:r>
                <a:rPr lang="ru-RU" sz="2400" b="1" cap="all" dirty="0">
                  <a:solidFill>
                    <a:srgbClr val="FFA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оперативности и качества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получения геологической и статистической информации </a:t>
              </a:r>
            </a:p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недропользователей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4" name="Прямая соединительная линия 253"/>
            <p:cNvCxnSpPr>
              <a:cxnSpLocks/>
            </p:cNvCxnSpPr>
            <p:nvPr/>
          </p:nvCxnSpPr>
          <p:spPr>
            <a:xfrm>
              <a:off x="2790553" y="4601901"/>
              <a:ext cx="0" cy="1692275"/>
            </a:xfrm>
            <a:prstGeom prst="line">
              <a:avLst/>
            </a:prstGeom>
            <a:ln w="53975">
              <a:solidFill>
                <a:srgbClr val="FFA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Группа 254"/>
          <p:cNvGrpSpPr/>
          <p:nvPr/>
        </p:nvGrpSpPr>
        <p:grpSpPr>
          <a:xfrm>
            <a:off x="2206434" y="876137"/>
            <a:ext cx="5497507" cy="1938992"/>
            <a:chOff x="2775857" y="1115808"/>
            <a:chExt cx="4269490" cy="1938992"/>
          </a:xfrm>
        </p:grpSpPr>
        <p:sp>
          <p:nvSpPr>
            <p:cNvPr id="256" name="TextBox 255"/>
            <p:cNvSpPr txBox="1"/>
            <p:nvPr/>
          </p:nvSpPr>
          <p:spPr>
            <a:xfrm>
              <a:off x="2813766" y="1115808"/>
              <a:ext cx="423158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cap="all" dirty="0">
                  <a:solidFill>
                    <a:srgbClr val="49C5B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Упрощение взаимодействия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недропользователей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и органов управления фондом недр при реализации государственных услуг и функций</a:t>
              </a:r>
            </a:p>
          </p:txBody>
        </p:sp>
        <p:cxnSp>
          <p:nvCxnSpPr>
            <p:cNvPr id="257" name="Прямая соединительная линия 256"/>
            <p:cNvCxnSpPr>
              <a:cxnSpLocks/>
            </p:cNvCxnSpPr>
            <p:nvPr/>
          </p:nvCxnSpPr>
          <p:spPr>
            <a:xfrm>
              <a:off x="2775857" y="1213738"/>
              <a:ext cx="3747" cy="1756434"/>
            </a:xfrm>
            <a:prstGeom prst="line">
              <a:avLst/>
            </a:prstGeom>
            <a:ln w="47625">
              <a:solidFill>
                <a:srgbClr val="49C5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Группа 271">
            <a:extLst>
              <a:ext uri="{FF2B5EF4-FFF2-40B4-BE49-F238E27FC236}">
                <a16:creationId xmlns:a16="http://schemas.microsoft.com/office/drawing/2014/main" xmlns="" id="{9210A210-E45B-F148-917C-EA83768ABF21}"/>
              </a:ext>
            </a:extLst>
          </p:cNvPr>
          <p:cNvGrpSpPr/>
          <p:nvPr/>
        </p:nvGrpSpPr>
        <p:grpSpPr>
          <a:xfrm>
            <a:off x="2224715" y="4988038"/>
            <a:ext cx="9585045" cy="1938992"/>
            <a:chOff x="2762453" y="4932609"/>
            <a:chExt cx="5536228" cy="1938992"/>
          </a:xfrm>
        </p:grpSpPr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xmlns="" id="{6210AC9D-0DE6-274B-BC63-65A889C9D84F}"/>
                </a:ext>
              </a:extLst>
            </p:cNvPr>
            <p:cNvSpPr txBox="1"/>
            <p:nvPr/>
          </p:nvSpPr>
          <p:spPr>
            <a:xfrm>
              <a:off x="2787378" y="4932609"/>
              <a:ext cx="551130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cap="all" dirty="0">
                  <a:solidFill>
                    <a:srgbClr val="2175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</a:t>
              </a:r>
            </a:p>
            <a:p>
              <a:r>
                <a:rPr lang="ru-RU" sz="2400" b="1" cap="all" dirty="0">
                  <a:solidFill>
                    <a:srgbClr val="2175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оперативного </a:t>
              </a:r>
              <a:r>
                <a:rPr lang="ru-RU" sz="2400" b="1" dirty="0">
                  <a:solidFill>
                    <a:srgbClr val="2175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ДОСТУПА</a:t>
              </a:r>
            </a:p>
            <a:p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недропользователей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к актуальной информации о состоянии недр и недропользования</a:t>
              </a:r>
            </a:p>
          </p:txBody>
        </p:sp>
        <p:cxnSp>
          <p:nvCxnSpPr>
            <p:cNvPr id="274" name="Прямая соединительная линия 273">
              <a:extLst>
                <a:ext uri="{FF2B5EF4-FFF2-40B4-BE49-F238E27FC236}">
                  <a16:creationId xmlns:a16="http://schemas.microsoft.com/office/drawing/2014/main" xmlns="" id="{3682EA63-F42F-6744-BC80-6A1ECDF6F4FD}"/>
                </a:ext>
              </a:extLst>
            </p:cNvPr>
            <p:cNvCxnSpPr>
              <a:cxnSpLocks/>
            </p:cNvCxnSpPr>
            <p:nvPr/>
          </p:nvCxnSpPr>
          <p:spPr>
            <a:xfrm>
              <a:off x="2762453" y="4993351"/>
              <a:ext cx="0" cy="1408227"/>
            </a:xfrm>
            <a:prstGeom prst="line">
              <a:avLst/>
            </a:prstGeom>
            <a:ln w="53975">
              <a:solidFill>
                <a:srgbClr val="2175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9" name="Рисунок 2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6" y="73186"/>
            <a:ext cx="771162" cy="7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0056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56"/>
            <a:ext cx="12192000" cy="685800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9092380" y="4714713"/>
            <a:ext cx="2687533" cy="1020840"/>
          </a:xfrm>
          <a:prstGeom prst="roundRect">
            <a:avLst>
              <a:gd name="adj" fmla="val 6575"/>
            </a:avLst>
          </a:prstGeom>
          <a:gradFill>
            <a:gsLst>
              <a:gs pos="0">
                <a:srgbClr val="D4ECFF">
                  <a:alpha val="0"/>
                </a:srgbClr>
              </a:gs>
              <a:gs pos="100000">
                <a:srgbClr val="D4EC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064839" y="3481596"/>
            <a:ext cx="2980132" cy="1135000"/>
          </a:xfrm>
          <a:prstGeom prst="roundRect">
            <a:avLst>
              <a:gd name="adj" fmla="val 6575"/>
            </a:avLst>
          </a:prstGeom>
          <a:gradFill>
            <a:gsLst>
              <a:gs pos="0">
                <a:srgbClr val="D4ECFF">
                  <a:alpha val="0"/>
                </a:srgbClr>
              </a:gs>
              <a:gs pos="100000">
                <a:srgbClr val="D4EC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xmlns="" id="{EDBF1904-47CB-4B4A-913F-6FEEAC178B0A}"/>
              </a:ext>
            </a:extLst>
          </p:cNvPr>
          <p:cNvGrpSpPr>
            <a:grpSpLocks noChangeAspect="1"/>
          </p:cNvGrpSpPr>
          <p:nvPr/>
        </p:nvGrpSpPr>
        <p:grpSpPr>
          <a:xfrm>
            <a:off x="266991" y="288229"/>
            <a:ext cx="510059" cy="510404"/>
            <a:chOff x="349775" y="288229"/>
            <a:chExt cx="510059" cy="510404"/>
          </a:xfrm>
          <a:solidFill>
            <a:srgbClr val="1F4E79"/>
          </a:solidFill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xmlns="" id="{28392D49-E1EF-422D-9571-9AA3079B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0" y="400277"/>
              <a:ext cx="305210" cy="251249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xmlns="" id="{A2510DFB-2F06-48BB-9241-2D3D207E4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75" y="288229"/>
              <a:ext cx="510059" cy="510404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57417BF7-103E-4D52-AC7E-C74CB5B128F0}"/>
              </a:ext>
            </a:extLst>
          </p:cNvPr>
          <p:cNvSpPr/>
          <p:nvPr/>
        </p:nvSpPr>
        <p:spPr>
          <a:xfrm>
            <a:off x="1822765" y="132295"/>
            <a:ext cx="10471660" cy="822272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ФГИС «ЕФГИ»: </a:t>
            </a:r>
          </a:p>
          <a:p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сервис сбора и предоставления геологической информации</a:t>
            </a:r>
          </a:p>
        </p:txBody>
      </p:sp>
      <p:sp>
        <p:nvSpPr>
          <p:cNvPr id="89" name="Номер слайда 53">
            <a:extLst>
              <a:ext uri="{FF2B5EF4-FFF2-40B4-BE49-F238E27FC236}">
                <a16:creationId xmlns:a16="http://schemas.microsoft.com/office/drawing/2014/main" xmlns="" id="{29450A42-63DC-4273-9045-D9473F15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84348"/>
            <a:ext cx="462985" cy="307777"/>
          </a:xfrm>
        </p:spPr>
        <p:txBody>
          <a:bodyPr wrap="square">
            <a:spAutoFit/>
          </a:bodyPr>
          <a:lstStyle/>
          <a:p>
            <a:fld id="{0A4C9252-7F5B-40B2-924E-8636884E5C94}" type="slidenum">
              <a:rPr lang="ru-RU" sz="1400" smtClean="0">
                <a:solidFill>
                  <a:srgbClr val="68BBF4"/>
                </a:solidFill>
              </a:rPr>
              <a:t>3</a:t>
            </a:fld>
            <a:endParaRPr lang="ru-RU" sz="1400" dirty="0">
              <a:solidFill>
                <a:srgbClr val="68BBF4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19367" y="2773710"/>
            <a:ext cx="301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pc="300" dirty="0">
                <a:solidFill>
                  <a:srgbClr val="0070C0"/>
                </a:solidFill>
              </a:rPr>
              <a:t>ЗАДАЧИ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7259438" y="3499040"/>
            <a:ext cx="3323897" cy="2219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Учет</a:t>
            </a:r>
          </a:p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Поиск</a:t>
            </a:r>
          </a:p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Сбор </a:t>
            </a:r>
          </a:p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Накопление </a:t>
            </a:r>
          </a:p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Безопасное хранение</a:t>
            </a:r>
          </a:p>
          <a:p>
            <a:pPr marL="285750" indent="-285750">
              <a:lnSpc>
                <a:spcPct val="105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Предоставление потребителям</a:t>
            </a:r>
          </a:p>
        </p:txBody>
      </p:sp>
      <p:sp>
        <p:nvSpPr>
          <p:cNvPr id="95" name="Прямоугольник 94"/>
          <p:cNvSpPr/>
          <p:nvPr/>
        </p:nvSpPr>
        <p:spPr>
          <a:xfrm rot="16200000">
            <a:off x="5858316" y="4282179"/>
            <a:ext cx="2365263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rgbClr val="0070C0"/>
              </a:buClr>
            </a:pPr>
            <a:r>
              <a:rPr lang="ru-RU" sz="1600" b="1" spc="370" dirty="0">
                <a:solidFill>
                  <a:srgbClr val="0070C0"/>
                </a:solidFill>
              </a:rPr>
              <a:t>Г</a:t>
            </a:r>
            <a:r>
              <a:rPr lang="ru-RU" sz="1600" b="1" spc="360" dirty="0">
                <a:solidFill>
                  <a:srgbClr val="0070C0"/>
                </a:solidFill>
              </a:rPr>
              <a:t>ЕОЛОГИЧЕСКА</a:t>
            </a:r>
            <a:r>
              <a:rPr lang="ru-RU" sz="1600" b="1" spc="300" dirty="0">
                <a:solidFill>
                  <a:srgbClr val="0070C0"/>
                </a:solidFill>
              </a:rPr>
              <a:t>Я </a:t>
            </a:r>
            <a:r>
              <a:rPr lang="en-US" sz="1600" b="1" spc="300" dirty="0">
                <a:solidFill>
                  <a:srgbClr val="0070C0"/>
                </a:solidFill>
              </a:rPr>
              <a:t/>
            </a:r>
            <a:br>
              <a:rPr lang="en-US" sz="1600" b="1" spc="300" dirty="0">
                <a:solidFill>
                  <a:srgbClr val="0070C0"/>
                </a:solidFill>
              </a:rPr>
            </a:br>
            <a:r>
              <a:rPr lang="ru-RU" sz="1600" b="1" spc="600" dirty="0">
                <a:solidFill>
                  <a:srgbClr val="0070C0"/>
                </a:solidFill>
              </a:rPr>
              <a:t>ИНФОРМАЦИ</a:t>
            </a:r>
            <a:r>
              <a:rPr lang="ru-RU" sz="1600" b="1" spc="300" dirty="0">
                <a:solidFill>
                  <a:srgbClr val="0070C0"/>
                </a:solidFill>
              </a:rPr>
              <a:t>Я</a:t>
            </a:r>
          </a:p>
        </p:txBody>
      </p:sp>
      <p:sp>
        <p:nvSpPr>
          <p:cNvPr id="108" name="Google Shape;175;p19"/>
          <p:cNvSpPr txBox="1"/>
          <p:nvPr/>
        </p:nvSpPr>
        <p:spPr>
          <a:xfrm>
            <a:off x="668484" y="6284770"/>
            <a:ext cx="6970565" cy="34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C0C0C"/>
              </a:buClr>
              <a:buSzPts val="675"/>
            </a:pPr>
            <a:r>
              <a:rPr lang="ru-RU" sz="1600" b="1" spc="500" dirty="0">
                <a:solidFill>
                  <a:srgbClr val="2CB1AE"/>
                </a:solidFill>
                <a:ea typeface="Calibri"/>
                <a:cs typeface="Calibri"/>
                <a:sym typeface="Calibri"/>
              </a:rPr>
              <a:t>В соответствии с законом «О недрах»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97509" y="936877"/>
            <a:ext cx="263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pc="600" dirty="0">
                <a:solidFill>
                  <a:srgbClr val="2CB1AE"/>
                </a:solidFill>
              </a:rPr>
              <a:t>ЦЕЛИ</a:t>
            </a:r>
          </a:p>
        </p:txBody>
      </p:sp>
      <p:sp>
        <p:nvSpPr>
          <p:cNvPr id="113" name="Google Shape;175;p19"/>
          <p:cNvSpPr txBox="1"/>
          <p:nvPr/>
        </p:nvSpPr>
        <p:spPr>
          <a:xfrm>
            <a:off x="668486" y="1559495"/>
            <a:ext cx="6144902" cy="42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C0C0C"/>
              </a:buClr>
              <a:buSzPts val="675"/>
            </a:pPr>
            <a:r>
              <a:rPr lang="ru-RU" sz="2100" dirty="0">
                <a:ea typeface="Calibri"/>
                <a:cs typeface="Calibri"/>
                <a:sym typeface="Calibri"/>
              </a:rPr>
              <a:t>ОБЕСПЕЧЕНИЕ ГЕОЛОГИЧЕСКОЙ ИНФОРМАЦИЕЙ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97514" y="2498326"/>
            <a:ext cx="161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pc="120" dirty="0">
                <a:cs typeface="Arial" panose="020B0604020202020204" pitchFamily="34" charset="0"/>
              </a:rPr>
              <a:t>ФЕДЕРАЛЬНЫХ</a:t>
            </a:r>
            <a:r>
              <a:rPr lang="ru-RU" sz="1200" b="1" dirty="0">
                <a:cs typeface="Arial" panose="020B0604020202020204" pitchFamily="34" charset="0"/>
              </a:rPr>
              <a:t> </a:t>
            </a:r>
            <a:br>
              <a:rPr lang="ru-RU" sz="1200" b="1" dirty="0">
                <a:cs typeface="Arial" panose="020B0604020202020204" pitchFamily="34" charset="0"/>
              </a:rPr>
            </a:br>
            <a:r>
              <a:rPr lang="ru-RU" sz="1200" b="1" dirty="0">
                <a:cs typeface="Arial" panose="020B0604020202020204" pitchFamily="34" charset="0"/>
              </a:rPr>
              <a:t>ОРГАНОВ ВЛАСТИ</a:t>
            </a:r>
            <a:endParaRPr lang="ru-RU" sz="12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4699098" y="2498326"/>
            <a:ext cx="161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ШИРОКОГО КРУГА </a:t>
            </a:r>
            <a:br>
              <a:rPr lang="ru-RU" sz="1200" b="1" dirty="0">
                <a:cs typeface="Arial" panose="020B0604020202020204" pitchFamily="34" charset="0"/>
              </a:rPr>
            </a:br>
            <a:r>
              <a:rPr lang="ru-RU" sz="1200" b="1" spc="40" dirty="0">
                <a:cs typeface="Arial" panose="020B0604020202020204" pitchFamily="34" charset="0"/>
              </a:rPr>
              <a:t>ПОЛЬЗОВАТЕЛЕ</a:t>
            </a:r>
            <a:r>
              <a:rPr lang="ru-RU" sz="1200" b="1" dirty="0">
                <a:cs typeface="Arial" panose="020B0604020202020204" pitchFamily="34" charset="0"/>
              </a:rPr>
              <a:t>Й</a:t>
            </a:r>
            <a:endParaRPr lang="ru-RU" sz="12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2748308" y="2498326"/>
            <a:ext cx="1625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pc="60" dirty="0">
                <a:cs typeface="Arial" panose="020B0604020202020204" pitchFamily="34" charset="0"/>
              </a:rPr>
              <a:t>РЕГИОНАЛЬНЫХ</a:t>
            </a:r>
            <a:r>
              <a:rPr lang="ru-RU" sz="1200" b="1" dirty="0">
                <a:cs typeface="Arial" panose="020B0604020202020204" pitchFamily="34" charset="0"/>
              </a:rPr>
              <a:t> </a:t>
            </a:r>
            <a:br>
              <a:rPr lang="ru-RU" sz="1200" b="1" dirty="0">
                <a:cs typeface="Arial" panose="020B0604020202020204" pitchFamily="34" charset="0"/>
              </a:rPr>
            </a:br>
            <a:r>
              <a:rPr lang="ru-RU" sz="1200" b="1" dirty="0">
                <a:cs typeface="Arial" panose="020B0604020202020204" pitchFamily="34" charset="0"/>
              </a:rPr>
              <a:t>ОРГАНОВ ВЛАСТИ</a:t>
            </a:r>
            <a:endParaRPr lang="ru-RU" sz="1200" b="1" dirty="0"/>
          </a:p>
        </p:txBody>
      </p:sp>
      <p:sp>
        <p:nvSpPr>
          <p:cNvPr id="154" name="Google Shape;175;p19"/>
          <p:cNvSpPr txBox="1"/>
          <p:nvPr/>
        </p:nvSpPr>
        <p:spPr>
          <a:xfrm>
            <a:off x="8318091" y="3496344"/>
            <a:ext cx="2726879" cy="112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171450" indent="-171450">
              <a:lnSpc>
                <a:spcPct val="90000"/>
              </a:lnSpc>
              <a:buClr>
                <a:srgbClr val="0070C0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200" dirty="0">
                <a:ea typeface="Calibri"/>
                <a:cs typeface="Calibri"/>
                <a:sym typeface="Calibri"/>
              </a:rPr>
              <a:t>в федеральном фонде, </a:t>
            </a:r>
          </a:p>
          <a:p>
            <a:pPr marL="171450" indent="-171450">
              <a:lnSpc>
                <a:spcPct val="90000"/>
              </a:lnSpc>
              <a:buClr>
                <a:srgbClr val="0070C0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200" dirty="0">
                <a:ea typeface="Calibri"/>
                <a:cs typeface="Calibri"/>
                <a:sym typeface="Calibri"/>
              </a:rPr>
              <a:t>в территориальных фондах, </a:t>
            </a:r>
          </a:p>
          <a:p>
            <a:pPr marL="171450" indent="-171450">
              <a:lnSpc>
                <a:spcPct val="90000"/>
              </a:lnSpc>
              <a:buClr>
                <a:srgbClr val="0070C0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200" dirty="0">
                <a:ea typeface="Calibri"/>
                <a:cs typeface="Calibri"/>
                <a:sym typeface="Calibri"/>
              </a:rPr>
              <a:t>в фондах субъектов РФ, </a:t>
            </a:r>
          </a:p>
          <a:p>
            <a:pPr marL="171450" indent="-171450">
              <a:lnSpc>
                <a:spcPct val="90000"/>
              </a:lnSpc>
              <a:buClr>
                <a:srgbClr val="0070C0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200" dirty="0">
                <a:ea typeface="Calibri"/>
                <a:cs typeface="Calibri"/>
                <a:sym typeface="Calibri"/>
              </a:rPr>
              <a:t>в добывающих компаниях, </a:t>
            </a:r>
          </a:p>
          <a:p>
            <a:pPr marL="171450" indent="-171450">
              <a:lnSpc>
                <a:spcPct val="90000"/>
              </a:lnSpc>
              <a:buClr>
                <a:srgbClr val="0070C0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200" dirty="0">
                <a:ea typeface="Calibri"/>
                <a:cs typeface="Calibri"/>
                <a:sym typeface="Calibri"/>
              </a:rPr>
              <a:t>в </a:t>
            </a:r>
            <a:r>
              <a:rPr lang="ru-RU" sz="1200" dirty="0" err="1">
                <a:ea typeface="Calibri"/>
                <a:cs typeface="Calibri"/>
                <a:sym typeface="Calibri"/>
              </a:rPr>
              <a:t>некомерческих</a:t>
            </a:r>
            <a:r>
              <a:rPr lang="ru-RU" sz="1200" dirty="0">
                <a:ea typeface="Calibri"/>
                <a:cs typeface="Calibri"/>
                <a:sym typeface="Calibri"/>
              </a:rPr>
              <a:t> организациях, </a:t>
            </a:r>
          </a:p>
          <a:p>
            <a:pPr marL="171450" indent="-171450">
              <a:lnSpc>
                <a:spcPct val="90000"/>
              </a:lnSpc>
              <a:buClr>
                <a:srgbClr val="0070C0"/>
              </a:buClr>
              <a:buSzPct val="100000"/>
              <a:buFont typeface="Calibri" panose="020F0502020204030204" pitchFamily="34" charset="0"/>
              <a:buChar char="●"/>
            </a:pPr>
            <a:r>
              <a:rPr lang="ru-RU" sz="1200" dirty="0">
                <a:ea typeface="Calibri"/>
                <a:cs typeface="Calibri"/>
                <a:sym typeface="Calibri"/>
              </a:rPr>
              <a:t>производимая в ходе ГРР</a:t>
            </a:r>
          </a:p>
        </p:txBody>
      </p:sp>
      <p:sp>
        <p:nvSpPr>
          <p:cNvPr id="155" name="Google Shape;175;p19"/>
          <p:cNvSpPr txBox="1"/>
          <p:nvPr/>
        </p:nvSpPr>
        <p:spPr>
          <a:xfrm>
            <a:off x="10183761" y="4744209"/>
            <a:ext cx="1511710" cy="9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C0C0C"/>
              </a:buClr>
              <a:buSzPts val="675"/>
            </a:pPr>
            <a:r>
              <a:rPr lang="ru-RU" sz="1200" dirty="0">
                <a:ea typeface="Calibri"/>
                <a:cs typeface="Calibri"/>
                <a:sym typeface="Calibri"/>
              </a:rPr>
              <a:t>на электронных </a:t>
            </a:r>
          </a:p>
          <a:p>
            <a:pPr>
              <a:lnSpc>
                <a:spcPct val="90000"/>
              </a:lnSpc>
              <a:buClr>
                <a:srgbClr val="0C0C0C"/>
              </a:buClr>
              <a:buSzPts val="675"/>
            </a:pPr>
            <a:r>
              <a:rPr lang="ru-RU" sz="1200" dirty="0">
                <a:ea typeface="Calibri"/>
                <a:cs typeface="Calibri"/>
                <a:sym typeface="Calibri"/>
              </a:rPr>
              <a:t>носителях </a:t>
            </a:r>
          </a:p>
          <a:p>
            <a:pPr>
              <a:lnSpc>
                <a:spcPct val="90000"/>
              </a:lnSpc>
              <a:buClr>
                <a:srgbClr val="0C0C0C"/>
              </a:buClr>
              <a:buSzPts val="675"/>
            </a:pPr>
            <a:r>
              <a:rPr lang="ru-RU" sz="1200" dirty="0">
                <a:ea typeface="Calibri"/>
                <a:cs typeface="Calibri"/>
                <a:sym typeface="Calibri"/>
              </a:rPr>
              <a:t>в федеральном и </a:t>
            </a:r>
          </a:p>
          <a:p>
            <a:pPr>
              <a:lnSpc>
                <a:spcPct val="90000"/>
              </a:lnSpc>
              <a:buClr>
                <a:srgbClr val="0C0C0C"/>
              </a:buClr>
              <a:buSzPts val="675"/>
            </a:pPr>
            <a:r>
              <a:rPr lang="ru-RU" sz="1200" dirty="0">
                <a:ea typeface="Calibri"/>
                <a:cs typeface="Calibri"/>
                <a:sym typeface="Calibri"/>
              </a:rPr>
              <a:t>территориальных </a:t>
            </a:r>
          </a:p>
          <a:p>
            <a:pPr>
              <a:lnSpc>
                <a:spcPct val="90000"/>
              </a:lnSpc>
              <a:buClr>
                <a:srgbClr val="0C0C0C"/>
              </a:buClr>
              <a:buSzPts val="675"/>
            </a:pPr>
            <a:r>
              <a:rPr lang="ru-RU" sz="1200" dirty="0">
                <a:ea typeface="Calibri"/>
                <a:cs typeface="Calibri"/>
                <a:sym typeface="Calibri"/>
              </a:rPr>
              <a:t>фондах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8485" y="3408944"/>
            <a:ext cx="4022775" cy="2760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800"/>
              </a:spcBef>
              <a:buClr>
                <a:srgbClr val="02B6CE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Управление государственным фондом недр 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Clr>
                <a:srgbClr val="02B6CE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Ведение государственного кадастра месторождений и проявлений полезных ископаемых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Clr>
                <a:srgbClr val="2CB1AE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Ведение государственного баланса запасов полезных ископаемых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Clr>
                <a:srgbClr val="02B6CE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Ведение государственного реестра работ по геологическому изучению недр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Clr>
                <a:srgbClr val="02B6CE"/>
              </a:buClr>
              <a:buFont typeface="Tahoma" panose="020B0604030504040204" pitchFamily="34" charset="0"/>
              <a:buChar char="►"/>
            </a:pPr>
            <a:r>
              <a:rPr lang="ru-RU" sz="1400" b="1" dirty="0">
                <a:solidFill>
                  <a:schemeClr val="tx1"/>
                </a:solidFill>
              </a:rPr>
              <a:t>Ведение </a:t>
            </a:r>
            <a:r>
              <a:rPr lang="ru-RU" sz="1400" b="1" dirty="0" err="1">
                <a:solidFill>
                  <a:schemeClr val="tx1"/>
                </a:solidFill>
              </a:rPr>
              <a:t>лиценизий</a:t>
            </a:r>
            <a:r>
              <a:rPr lang="ru-RU" sz="1400" b="1" dirty="0">
                <a:solidFill>
                  <a:schemeClr val="tx1"/>
                </a:solidFill>
              </a:rPr>
              <a:t> на пользование недрами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4" y="67979"/>
            <a:ext cx="771162" cy="7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DBF1904-47CB-4B4A-913F-6FEEAC178B0A}"/>
              </a:ext>
            </a:extLst>
          </p:cNvPr>
          <p:cNvGrpSpPr>
            <a:grpSpLocks noChangeAspect="1"/>
          </p:cNvGrpSpPr>
          <p:nvPr/>
        </p:nvGrpSpPr>
        <p:grpSpPr>
          <a:xfrm>
            <a:off x="266991" y="288229"/>
            <a:ext cx="510059" cy="510404"/>
            <a:chOff x="349775" y="288229"/>
            <a:chExt cx="510059" cy="510404"/>
          </a:xfrm>
          <a:solidFill>
            <a:srgbClr val="1F4E79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28392D49-E1EF-422D-9571-9AA3079B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0" y="400277"/>
              <a:ext cx="305210" cy="251249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A2510DFB-2F06-48BB-9241-2D3D207E4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75" y="288229"/>
              <a:ext cx="510059" cy="510404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7417BF7-103E-4D52-AC7E-C74CB5B128F0}"/>
              </a:ext>
            </a:extLst>
          </p:cNvPr>
          <p:cNvSpPr/>
          <p:nvPr/>
        </p:nvSpPr>
        <p:spPr>
          <a:xfrm>
            <a:off x="0" y="297224"/>
            <a:ext cx="12192000" cy="452940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СХЕМА ДВИЖЕНИЯ ГЕОЛОГИЧЕСКОЙ ИНФОРМАЦИИ В ЕФГИ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21130" y="5295674"/>
            <a:ext cx="299737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dirty="0">
                <a:effectLst/>
              </a:rPr>
              <a:t>ПЕРВИЧНАЯ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521130" y="5621608"/>
            <a:ext cx="299737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dirty="0">
                <a:effectLst/>
              </a:rPr>
              <a:t>ИНТЕРПРЕТИРОВАННАЯ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202328" y="4686712"/>
            <a:ext cx="231618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/>
              </a:rPr>
              <a:t>ГЕОЛОГИЧЕСКАЯ </a:t>
            </a:r>
            <a:br>
              <a:rPr lang="ru-RU" b="1" dirty="0">
                <a:solidFill>
                  <a:srgbClr val="0070C0"/>
                </a:solidFill>
                <a:effectLst/>
              </a:rPr>
            </a:br>
            <a:r>
              <a:rPr lang="ru-RU" b="1" dirty="0">
                <a:solidFill>
                  <a:srgbClr val="0070C0"/>
                </a:solidFill>
                <a:effectLst/>
              </a:rPr>
              <a:t>ИНФОРМАЦИЯ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751696" y="4852014"/>
            <a:ext cx="281140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285750" indent="-285750"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600" b="1" dirty="0">
                <a:solidFill>
                  <a:schemeClr val="tx1"/>
                </a:solidFill>
              </a:rPr>
              <a:t>Учет </a:t>
            </a:r>
          </a:p>
          <a:p>
            <a:pPr marL="285750" indent="-285750"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600" b="1" dirty="0">
                <a:solidFill>
                  <a:schemeClr val="tx1"/>
                </a:solidFill>
              </a:rPr>
              <a:t>Проверка </a:t>
            </a:r>
          </a:p>
          <a:p>
            <a:pPr marL="285750" indent="-285750"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600" b="1" dirty="0">
                <a:solidFill>
                  <a:schemeClr val="tx1"/>
                </a:solidFill>
              </a:rPr>
              <a:t>Структурирование </a:t>
            </a:r>
          </a:p>
          <a:p>
            <a:pPr marL="285750" indent="-285750">
              <a:buClr>
                <a:srgbClr val="0070C0"/>
              </a:buClr>
              <a:buFont typeface="Tahoma" panose="020B0604030504040204" pitchFamily="34" charset="0"/>
              <a:buChar char="►"/>
            </a:pPr>
            <a:r>
              <a:rPr lang="ru-RU" sz="1600" b="1" dirty="0">
                <a:solidFill>
                  <a:schemeClr val="tx1"/>
                </a:solidFill>
              </a:rPr>
              <a:t>Безопасное хранение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91856" y="3260599"/>
            <a:ext cx="258467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b="1" dirty="0">
                <a:solidFill>
                  <a:srgbClr val="009242"/>
                </a:solidFill>
                <a:effectLst/>
              </a:rPr>
              <a:t>ПОРТАЛ ПОДАЧИ ГЕОЛОГИЧЕСКОЙ </a:t>
            </a:r>
            <a:br>
              <a:rPr lang="ru-RU" b="1" dirty="0">
                <a:solidFill>
                  <a:srgbClr val="009242"/>
                </a:solidFill>
                <a:effectLst/>
              </a:rPr>
            </a:br>
            <a:r>
              <a:rPr lang="ru-RU" b="1" dirty="0">
                <a:solidFill>
                  <a:srgbClr val="009242"/>
                </a:solidFill>
                <a:effectLst/>
              </a:rPr>
              <a:t>ИНФОРМАЦИИ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648543" y="2461168"/>
            <a:ext cx="180296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1400" b="1" dirty="0"/>
              <a:t>э</a:t>
            </a:r>
            <a:r>
              <a:rPr lang="ru-RU" sz="1400" b="1" dirty="0">
                <a:effectLst/>
              </a:rPr>
              <a:t>лектронный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400" b="1" dirty="0"/>
              <a:t>документ</a:t>
            </a:r>
            <a:endParaRPr lang="ru-RU" sz="1400" b="1" dirty="0">
              <a:effectLst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26093" y="2068463"/>
            <a:ext cx="2385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/>
              <a:t>поставщик геологической информации</a:t>
            </a:r>
            <a:endParaRPr lang="ru-RU" sz="1200" b="1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22" y="978461"/>
            <a:ext cx="875144" cy="643318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5175099" y="938515"/>
            <a:ext cx="181396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/>
              <a:t>поиск </a:t>
            </a:r>
            <a:br>
              <a:rPr lang="ru-RU" sz="1200" b="1" dirty="0"/>
            </a:br>
            <a:r>
              <a:rPr lang="ru-RU" sz="1200" b="1" dirty="0"/>
              <a:t>места хранения </a:t>
            </a:r>
            <a:br>
              <a:rPr lang="ru-RU" sz="1200" b="1" dirty="0"/>
            </a:br>
            <a:r>
              <a:rPr lang="ru-RU" sz="1200" b="1" dirty="0"/>
              <a:t>геологической </a:t>
            </a:r>
            <a:br>
              <a:rPr lang="ru-RU" sz="1200" b="1" dirty="0"/>
            </a:br>
            <a:r>
              <a:rPr lang="ru-RU" sz="1200" b="1" dirty="0"/>
              <a:t>информации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601633" y="2461168"/>
            <a:ext cx="1802960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b="1" dirty="0"/>
              <a:t>э</a:t>
            </a:r>
            <a:r>
              <a:rPr lang="ru-RU" sz="1400" b="1" dirty="0">
                <a:effectLst/>
              </a:rPr>
              <a:t>лектронный 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/>
              <a:t>документ</a:t>
            </a:r>
            <a:endParaRPr lang="ru-RU" sz="1400" b="1" dirty="0">
              <a:effectLst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A0F1D8DE-AD4F-432E-96E7-74E9BB554995}"/>
              </a:ext>
            </a:extLst>
          </p:cNvPr>
          <p:cNvSpPr/>
          <p:nvPr/>
        </p:nvSpPr>
        <p:spPr>
          <a:xfrm>
            <a:off x="8019420" y="2068463"/>
            <a:ext cx="2385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dirty="0"/>
              <a:t>получатель геологической информации</a:t>
            </a:r>
            <a:endParaRPr lang="ru-RU" sz="1200" b="1" dirty="0">
              <a:effectLst/>
            </a:endParaRPr>
          </a:p>
        </p:txBody>
      </p:sp>
      <p:sp>
        <p:nvSpPr>
          <p:cNvPr id="50" name="Номер слайда 53">
            <a:extLst>
              <a:ext uri="{FF2B5EF4-FFF2-40B4-BE49-F238E27FC236}">
                <a16:creationId xmlns:a16="http://schemas.microsoft.com/office/drawing/2014/main" xmlns="" id="{538CF773-A20B-42AE-A80E-1FEB5780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84348"/>
            <a:ext cx="462985" cy="307777"/>
          </a:xfrm>
        </p:spPr>
        <p:txBody>
          <a:bodyPr wrap="square">
            <a:spAutoFit/>
          </a:bodyPr>
          <a:lstStyle/>
          <a:p>
            <a:fld id="{0A4C9252-7F5B-40B2-924E-8636884E5C94}" type="slidenum">
              <a:rPr lang="ru-RU" sz="1400" smtClean="0">
                <a:solidFill>
                  <a:srgbClr val="68BBF4"/>
                </a:solidFill>
              </a:rPr>
              <a:t>4</a:t>
            </a:fld>
            <a:endParaRPr lang="ru-RU" sz="1400" dirty="0">
              <a:solidFill>
                <a:srgbClr val="68BBF4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1" y="126013"/>
            <a:ext cx="771162" cy="799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10" y="1088667"/>
            <a:ext cx="348841" cy="34884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45474" y="1263087"/>
            <a:ext cx="3444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flipH="1">
            <a:off x="7700430" y="1621779"/>
            <a:ext cx="6264" cy="2696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70" y="2863605"/>
            <a:ext cx="2419656" cy="1821749"/>
          </a:xfrm>
          <a:prstGeom prst="rect">
            <a:avLst/>
          </a:prstGeom>
        </p:spPr>
      </p:pic>
      <p:sp>
        <p:nvSpPr>
          <p:cNvPr id="32" name="Google Shape;253;p23"/>
          <p:cNvSpPr txBox="1"/>
          <p:nvPr/>
        </p:nvSpPr>
        <p:spPr>
          <a:xfrm>
            <a:off x="6897466" y="4612003"/>
            <a:ext cx="2585866" cy="24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33" rIns="45700" bIns="22833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rgbClr val="0070C0"/>
              </a:buClr>
            </a:pPr>
            <a:r>
              <a:rPr lang="ru-RU" sz="1400" b="1" dirty="0"/>
              <a:t>Сайт ФГИС «ЕФГИ»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180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72"/>
            <a:ext cx="12192000" cy="68580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DBF1904-47CB-4B4A-913F-6FEEAC178B0A}"/>
              </a:ext>
            </a:extLst>
          </p:cNvPr>
          <p:cNvGrpSpPr>
            <a:grpSpLocks noChangeAspect="1"/>
          </p:cNvGrpSpPr>
          <p:nvPr/>
        </p:nvGrpSpPr>
        <p:grpSpPr>
          <a:xfrm>
            <a:off x="266991" y="288229"/>
            <a:ext cx="510059" cy="510404"/>
            <a:chOff x="349775" y="288229"/>
            <a:chExt cx="510059" cy="510404"/>
          </a:xfrm>
          <a:solidFill>
            <a:srgbClr val="1F4E79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28392D49-E1EF-422D-9571-9AA3079B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00" y="400277"/>
              <a:ext cx="305210" cy="251249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A2510DFB-2F06-48BB-9241-2D3D207E4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75" y="288229"/>
              <a:ext cx="510059" cy="510404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7417BF7-103E-4D52-AC7E-C74CB5B128F0}"/>
              </a:ext>
            </a:extLst>
          </p:cNvPr>
          <p:cNvSpPr/>
          <p:nvPr/>
        </p:nvSpPr>
        <p:spPr>
          <a:xfrm>
            <a:off x="522020" y="322167"/>
            <a:ext cx="11669979" cy="452940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ОБЩИЕ СВЕДЕНИЯ ПО ОБЪЕКТАМ УЧЁТА РЕЕСТРА ЕФГИ на 22.03.2022</a:t>
            </a:r>
          </a:p>
        </p:txBody>
      </p:sp>
      <p:sp>
        <p:nvSpPr>
          <p:cNvPr id="63" name="Номер слайда 53">
            <a:extLst>
              <a:ext uri="{FF2B5EF4-FFF2-40B4-BE49-F238E27FC236}">
                <a16:creationId xmlns:a16="http://schemas.microsoft.com/office/drawing/2014/main" xmlns="" id="{5B573078-D2EF-42D5-898C-8C62DAF1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284348"/>
            <a:ext cx="462985" cy="307777"/>
          </a:xfrm>
        </p:spPr>
        <p:txBody>
          <a:bodyPr wrap="square">
            <a:spAutoFit/>
          </a:bodyPr>
          <a:lstStyle/>
          <a:p>
            <a:fld id="{0A4C9252-7F5B-40B2-924E-8636884E5C94}" type="slidenum">
              <a:rPr lang="ru-RU" sz="1400" smtClean="0">
                <a:solidFill>
                  <a:srgbClr val="68BBF4"/>
                </a:solidFill>
              </a:rPr>
              <a:t>5</a:t>
            </a:fld>
            <a:endParaRPr lang="ru-RU" sz="1400" dirty="0">
              <a:solidFill>
                <a:srgbClr val="68BBF4"/>
              </a:solidFill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88324210"/>
              </p:ext>
            </p:extLst>
          </p:nvPr>
        </p:nvGraphicFramePr>
        <p:xfrm>
          <a:off x="2518634" y="1001232"/>
          <a:ext cx="6741381" cy="2470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633104402"/>
              </p:ext>
            </p:extLst>
          </p:nvPr>
        </p:nvGraphicFramePr>
        <p:xfrm>
          <a:off x="2337889" y="3419228"/>
          <a:ext cx="7036814" cy="286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107123" y="6046913"/>
            <a:ext cx="2135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1F4E79"/>
                </a:solidFill>
              </a:rPr>
              <a:t>2 273 955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291573" y="6559586"/>
            <a:ext cx="3673614" cy="26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400" b="1" dirty="0"/>
              <a:t>количество объектов учета реестра ЕФГИ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880532" y="6046913"/>
            <a:ext cx="1693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1F4E79"/>
                </a:solidFill>
              </a:rPr>
              <a:t>304 739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918918" y="6559586"/>
            <a:ext cx="3558659" cy="26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400" b="1" dirty="0"/>
              <a:t>количество электронных документов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76104" y="1820042"/>
            <a:ext cx="2267121" cy="70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ru-RU" sz="2200" spc="600" dirty="0">
                <a:solidFill>
                  <a:schemeClr val="tx1"/>
                </a:solidFill>
              </a:rPr>
              <a:t>ВИД </a:t>
            </a:r>
          </a:p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ru-RU" sz="2200" spc="300" dirty="0">
                <a:solidFill>
                  <a:schemeClr val="tx1"/>
                </a:solidFill>
              </a:rPr>
              <a:t>ОБЪЕКТА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76104" y="4429436"/>
            <a:ext cx="2267119" cy="701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ru-RU" sz="2200" spc="600" dirty="0">
                <a:solidFill>
                  <a:schemeClr val="tx1"/>
                </a:solidFill>
              </a:rPr>
              <a:t>МЕСТО </a:t>
            </a:r>
          </a:p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ru-RU" sz="2200" spc="300" dirty="0">
                <a:solidFill>
                  <a:schemeClr val="tx1"/>
                </a:solidFill>
              </a:rPr>
              <a:t>ХРАНЕНИЯ</a:t>
            </a: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754810661"/>
              </p:ext>
            </p:extLst>
          </p:nvPr>
        </p:nvGraphicFramePr>
        <p:xfrm>
          <a:off x="7311877" y="1001233"/>
          <a:ext cx="4880123" cy="224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1964612192"/>
              </p:ext>
            </p:extLst>
          </p:nvPr>
        </p:nvGraphicFramePr>
        <p:xfrm>
          <a:off x="7339637" y="3445576"/>
          <a:ext cx="4852364" cy="257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3036063" y="1944701"/>
            <a:ext cx="2124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2 273 955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615442" y="1944701"/>
            <a:ext cx="2160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304 739</a:t>
            </a:r>
          </a:p>
        </p:txBody>
      </p:sp>
      <p:sp>
        <p:nvSpPr>
          <p:cNvPr id="44" name="Прямоугольник 26">
            <a:extLst>
              <a:ext uri="{FF2B5EF4-FFF2-40B4-BE49-F238E27FC236}">
                <a16:creationId xmlns:a16="http://schemas.microsoft.com/office/drawing/2014/main" xmlns="" id="{4566E070-EF4F-4D92-8790-5AF658ABC6E6}"/>
              </a:ext>
            </a:extLst>
          </p:cNvPr>
          <p:cNvSpPr/>
          <p:nvPr/>
        </p:nvSpPr>
        <p:spPr>
          <a:xfrm>
            <a:off x="-530" y="3445576"/>
            <a:ext cx="12192529" cy="174942"/>
          </a:xfrm>
          <a:custGeom>
            <a:avLst/>
            <a:gdLst>
              <a:gd name="connsiteX0" fmla="*/ 0 w 1291172"/>
              <a:gd name="connsiteY0" fmla="*/ 0 h 891969"/>
              <a:gd name="connsiteX1" fmla="*/ 1291172 w 1291172"/>
              <a:gd name="connsiteY1" fmla="*/ 0 h 891969"/>
              <a:gd name="connsiteX2" fmla="*/ 1291172 w 1291172"/>
              <a:gd name="connsiteY2" fmla="*/ 891969 h 891969"/>
              <a:gd name="connsiteX3" fmla="*/ 0 w 1291172"/>
              <a:gd name="connsiteY3" fmla="*/ 891969 h 891969"/>
              <a:gd name="connsiteX4" fmla="*/ 0 w 1291172"/>
              <a:gd name="connsiteY4" fmla="*/ 0 h 891969"/>
              <a:gd name="connsiteX0" fmla="*/ 0 w 1291172"/>
              <a:gd name="connsiteY0" fmla="*/ 891969 h 983409"/>
              <a:gd name="connsiteX1" fmla="*/ 0 w 1291172"/>
              <a:gd name="connsiteY1" fmla="*/ 0 h 983409"/>
              <a:gd name="connsiteX2" fmla="*/ 1291172 w 1291172"/>
              <a:gd name="connsiteY2" fmla="*/ 0 h 983409"/>
              <a:gd name="connsiteX3" fmla="*/ 1291172 w 1291172"/>
              <a:gd name="connsiteY3" fmla="*/ 891969 h 983409"/>
              <a:gd name="connsiteX4" fmla="*/ 91440 w 1291172"/>
              <a:gd name="connsiteY4" fmla="*/ 983409 h 983409"/>
              <a:gd name="connsiteX0" fmla="*/ 0 w 1291172"/>
              <a:gd name="connsiteY0" fmla="*/ 891969 h 891969"/>
              <a:gd name="connsiteX1" fmla="*/ 0 w 1291172"/>
              <a:gd name="connsiteY1" fmla="*/ 0 h 891969"/>
              <a:gd name="connsiteX2" fmla="*/ 1291172 w 1291172"/>
              <a:gd name="connsiteY2" fmla="*/ 0 h 891969"/>
              <a:gd name="connsiteX3" fmla="*/ 1291172 w 1291172"/>
              <a:gd name="connsiteY3" fmla="*/ 891969 h 891969"/>
              <a:gd name="connsiteX0" fmla="*/ 0 w 1291172"/>
              <a:gd name="connsiteY0" fmla="*/ 0 h 891969"/>
              <a:gd name="connsiteX1" fmla="*/ 1291172 w 1291172"/>
              <a:gd name="connsiteY1" fmla="*/ 0 h 891969"/>
              <a:gd name="connsiteX2" fmla="*/ 1291172 w 1291172"/>
              <a:gd name="connsiteY2" fmla="*/ 891969 h 891969"/>
              <a:gd name="connsiteX0" fmla="*/ 0 w 1291172"/>
              <a:gd name="connsiteY0" fmla="*/ 0 h 0"/>
              <a:gd name="connsiteX1" fmla="*/ 1291172 w 12911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1172">
                <a:moveTo>
                  <a:pt x="0" y="0"/>
                </a:moveTo>
                <a:lnTo>
                  <a:pt x="1291172" y="0"/>
                </a:lnTo>
              </a:path>
            </a:pathLst>
          </a:custGeom>
          <a:ln w="12700">
            <a:solidFill>
              <a:srgbClr val="B0BCD4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1" y="126013"/>
            <a:ext cx="771162" cy="7997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03" y="154548"/>
            <a:ext cx="8921461" cy="621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07" y="1588866"/>
            <a:ext cx="10325186" cy="406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2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Группа 32"/>
          <p:cNvGrpSpPr>
            <a:grpSpLocks noChangeAspect="1"/>
          </p:cNvGrpSpPr>
          <p:nvPr/>
        </p:nvGrpSpPr>
        <p:grpSpPr>
          <a:xfrm>
            <a:off x="323281" y="260648"/>
            <a:ext cx="522793" cy="521281"/>
            <a:chOff x="191828" y="442033"/>
            <a:chExt cx="522793" cy="521281"/>
          </a:xfrm>
          <a:solidFill>
            <a:schemeClr val="accent1">
              <a:lumMod val="75000"/>
            </a:schemeClr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297596" y="5568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191828" y="4420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9"/>
          <p:cNvSpPr/>
          <p:nvPr/>
        </p:nvSpPr>
        <p:spPr bwMode="auto">
          <a:xfrm>
            <a:off x="429048" y="4128760"/>
            <a:ext cx="113902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1200" normalizeH="0" baseline="0" noProof="0" dirty="0">
                <a:ln>
                  <a:noFill/>
                </a:ln>
                <a:solidFill>
                  <a:srgbClr val="5273A1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ОСНОВНЫЕ ЭТАПЫ ПОЛУЧЕНИЯ ДОСТУПА В ЛКН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4378736"/>
            <a:ext cx="3480194" cy="1279075"/>
            <a:chOff x="0" y="4378736"/>
            <a:chExt cx="3480194" cy="1279075"/>
          </a:xfrm>
        </p:grpSpPr>
        <p:sp>
          <p:nvSpPr>
            <p:cNvPr id="24" name="Пятиугольник 23"/>
            <p:cNvSpPr/>
            <p:nvPr/>
          </p:nvSpPr>
          <p:spPr>
            <a:xfrm>
              <a:off x="0" y="4378736"/>
              <a:ext cx="3480194" cy="1279075"/>
            </a:xfrm>
            <a:prstGeom prst="homePlate">
              <a:avLst>
                <a:gd name="adj" fmla="val 35266"/>
              </a:avLst>
            </a:prstGeom>
            <a:gradFill>
              <a:gsLst>
                <a:gs pos="1000">
                  <a:srgbClr val="00B0F0">
                    <a:alpha val="67000"/>
                  </a:srgbClr>
                </a:gs>
                <a:gs pos="100000">
                  <a:srgbClr val="008FF0">
                    <a:alpha val="34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64985" y="4672024"/>
              <a:ext cx="2993567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2" indent="0" algn="l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РЕГИСТРАЦИЯ В ЕСИА ЮРИДИЧЕСКОГО ЛИЦА, УПРАВЛЕНИЕ ПРОФИЛЕМ КОМПАНИИ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196436" y="4378737"/>
            <a:ext cx="3126211" cy="1279075"/>
            <a:chOff x="3196436" y="4378737"/>
            <a:chExt cx="3126211" cy="1279075"/>
          </a:xfrm>
        </p:grpSpPr>
        <p:sp>
          <p:nvSpPr>
            <p:cNvPr id="27" name="Шеврон 26"/>
            <p:cNvSpPr/>
            <p:nvPr/>
          </p:nvSpPr>
          <p:spPr>
            <a:xfrm>
              <a:off x="3196436" y="4378737"/>
              <a:ext cx="3126211" cy="1279075"/>
            </a:xfrm>
            <a:prstGeom prst="chevron">
              <a:avLst>
                <a:gd name="adj" fmla="val 35529"/>
              </a:avLst>
            </a:prstGeom>
            <a:gradFill>
              <a:gsLst>
                <a:gs pos="0">
                  <a:srgbClr val="3D6DC3"/>
                </a:gs>
                <a:gs pos="100000">
                  <a:srgbClr val="3D6DC3">
                    <a:alpha val="46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 bwMode="auto">
            <a:xfrm>
              <a:off x="3737458" y="4650540"/>
              <a:ext cx="233661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2" indent="0" algn="l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ОБЕСПЕЧЕНИЕ СОТРУДНИКОВ ДОСТУПОМ В СООТВЕТСТВИИ С РОЛЕВОЙ МОДЕЛЬЮ 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38890" y="4378737"/>
            <a:ext cx="3126211" cy="1279075"/>
            <a:chOff x="6038890" y="4378737"/>
            <a:chExt cx="3126211" cy="1279075"/>
          </a:xfrm>
        </p:grpSpPr>
        <p:sp>
          <p:nvSpPr>
            <p:cNvPr id="28" name="Шеврон 27"/>
            <p:cNvSpPr/>
            <p:nvPr/>
          </p:nvSpPr>
          <p:spPr>
            <a:xfrm>
              <a:off x="6038890" y="4378737"/>
              <a:ext cx="3126211" cy="1279075"/>
            </a:xfrm>
            <a:prstGeom prst="chevron">
              <a:avLst>
                <a:gd name="adj" fmla="val 35529"/>
              </a:avLst>
            </a:prstGeom>
            <a:gradFill>
              <a:gsLst>
                <a:gs pos="0">
                  <a:schemeClr val="accent1">
                    <a:lumMod val="75000"/>
                    <a:alpha val="83000"/>
                  </a:schemeClr>
                </a:gs>
                <a:gs pos="100000">
                  <a:schemeClr val="accent1">
                    <a:lumMod val="75000"/>
                    <a:alpha val="66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 bwMode="auto">
            <a:xfrm>
              <a:off x="6631354" y="4650539"/>
              <a:ext cx="233661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2" indent="0" algn="l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ОФОРМЛЕНИЕ ЭЛЕКТРОННОЙ ЦИФРОВОЙ ПОДПИСИ (ЭЦП)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881344" y="4378737"/>
            <a:ext cx="3126211" cy="1279075"/>
            <a:chOff x="8881344" y="4378737"/>
            <a:chExt cx="3126211" cy="1279075"/>
          </a:xfrm>
        </p:grpSpPr>
        <p:sp>
          <p:nvSpPr>
            <p:cNvPr id="29" name="Шеврон 28"/>
            <p:cNvSpPr/>
            <p:nvPr/>
          </p:nvSpPr>
          <p:spPr>
            <a:xfrm>
              <a:off x="8881344" y="4378737"/>
              <a:ext cx="3126211" cy="1279075"/>
            </a:xfrm>
            <a:prstGeom prst="chevron">
              <a:avLst>
                <a:gd name="adj" fmla="val 35529"/>
              </a:avLst>
            </a:prstGeom>
            <a:gradFill>
              <a:gsLst>
                <a:gs pos="0">
                  <a:srgbClr val="3838C8">
                    <a:alpha val="66000"/>
                  </a:srgbClr>
                </a:gs>
                <a:gs pos="100000">
                  <a:srgbClr val="3838C8">
                    <a:alpha val="45882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>
              <a:off x="9482717" y="4672023"/>
              <a:ext cx="2043949" cy="692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2" indent="0" algn="l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ПОДГОТОВКА МАТЕРИАЛОВ ДЛЯ ПРЕДСТАВЛЕНИЯ В ЛКН</a:t>
              </a:r>
            </a:p>
          </p:txBody>
        </p:sp>
      </p:grpSp>
      <p:sp>
        <p:nvSpPr>
          <p:cNvPr id="44" name="Прямоугольник 121"/>
          <p:cNvSpPr/>
          <p:nvPr/>
        </p:nvSpPr>
        <p:spPr bwMode="auto">
          <a:xfrm>
            <a:off x="9903196" y="3242698"/>
            <a:ext cx="2254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/>
                <a:cs typeface="Arial"/>
                <a:hlinkClick r:id="rId3" tooltip="mailto:subsoil@rfgf.ru"/>
              </a:rPr>
              <a:t>subsoil@rfgf.ru</a:t>
            </a: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endParaRPr kumimoji="0" lang="ru-RU" sz="2400" b="1" i="1" u="sng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4985" y="1297832"/>
            <a:ext cx="7660236" cy="889354"/>
            <a:chOff x="3860110" y="3590683"/>
            <a:chExt cx="7660236" cy="889354"/>
          </a:xfrm>
        </p:grpSpPr>
        <p:sp>
          <p:nvSpPr>
            <p:cNvPr id="62" name="TextBox 9"/>
            <p:cNvSpPr/>
            <p:nvPr/>
          </p:nvSpPr>
          <p:spPr bwMode="auto">
            <a:xfrm>
              <a:off x="9360106" y="3691906"/>
              <a:ext cx="2160240" cy="72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Пользователей зарегистрировано</a:t>
              </a:r>
              <a:r>
                <a:rPr kumimoji="0" lang="ru-RU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 на </a:t>
              </a: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конец 2021 года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381201" y="3618263"/>
              <a:ext cx="223811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kern="0" dirty="0">
                  <a:solidFill>
                    <a:srgbClr val="0091FE"/>
                  </a:solidFill>
                  <a:latin typeface="Calibri"/>
                  <a:cs typeface="Arial"/>
                </a:rPr>
                <a:t>~</a:t>
              </a: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srgbClr val="0091FE"/>
                  </a:solidFill>
                  <a:effectLst/>
                  <a:uLnTx/>
                  <a:uFillTx/>
                  <a:latin typeface="Calibri"/>
                  <a:cs typeface="Arial"/>
                </a:rPr>
                <a:t> </a:t>
              </a:r>
              <a:r>
                <a:rPr kumimoji="0" lang="ru-RU" sz="5000" b="1" i="0" u="none" strike="noStrike" kern="0" cap="none" spc="0" normalizeH="0" baseline="0" noProof="0" dirty="0">
                  <a:ln>
                    <a:noFill/>
                  </a:ln>
                  <a:solidFill>
                    <a:srgbClr val="0091FE"/>
                  </a:solidFill>
                  <a:effectLst/>
                  <a:uLnTx/>
                  <a:uFillTx/>
                  <a:latin typeface="Calibri"/>
                  <a:cs typeface="Arial"/>
                </a:rPr>
                <a:t>3 500 </a:t>
              </a:r>
              <a:endParaRPr kumimoji="0" lang="ru-RU" sz="5000" b="0" i="0" u="none" strike="noStrike" kern="0" cap="none" spc="0" normalizeH="0" baseline="0" noProof="0" dirty="0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49" name="TextBox 9"/>
            <p:cNvSpPr/>
            <p:nvPr/>
          </p:nvSpPr>
          <p:spPr bwMode="auto">
            <a:xfrm>
              <a:off x="5326756" y="3691360"/>
              <a:ext cx="2160240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Пользователей</a:t>
              </a:r>
            </a:p>
            <a:p>
              <a:pPr marL="0" marR="0" lvl="0" indent="0" algn="l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зарегистрировано</a:t>
              </a:r>
            </a:p>
            <a:p>
              <a:pPr marL="0" marR="0" lvl="0" indent="0" algn="l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В 2019 году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860110" y="3590683"/>
              <a:ext cx="176843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srgbClr val="0091FE"/>
                  </a:solidFill>
                  <a:effectLst/>
                  <a:uLnTx/>
                  <a:uFillTx/>
                  <a:latin typeface="Calibri"/>
                  <a:cs typeface="Arial"/>
                </a:rPr>
                <a:t>~ 2</a:t>
              </a:r>
              <a:r>
                <a:rPr kumimoji="0" lang="ru-RU" sz="5000" b="1" i="0" u="none" strike="noStrike" kern="0" cap="none" spc="0" normalizeH="0" baseline="0" noProof="0" dirty="0">
                  <a:ln>
                    <a:noFill/>
                  </a:ln>
                  <a:solidFill>
                    <a:srgbClr val="0091FE"/>
                  </a:solidFill>
                  <a:effectLst/>
                  <a:uLnTx/>
                  <a:uFillTx/>
                  <a:latin typeface="Calibri"/>
                  <a:cs typeface="Arial"/>
                </a:rPr>
                <a:t>00 </a:t>
              </a:r>
            </a:p>
          </p:txBody>
        </p:sp>
      </p:grpSp>
      <p:sp>
        <p:nvSpPr>
          <p:cNvPr id="46" name="Прямоугольник 3"/>
          <p:cNvSpPr/>
          <p:nvPr/>
        </p:nvSpPr>
        <p:spPr bwMode="auto">
          <a:xfrm>
            <a:off x="2135560" y="2655536"/>
            <a:ext cx="879436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Начиная с 2021 отчетного года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rPr>
              <a:t>представление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rPr>
              <a:t>статотчетности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возможно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rPr>
              <a:t>только в электронном виде</a:t>
            </a:r>
          </a:p>
          <a:p>
            <a:pPr marL="0" marR="0" lvl="2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С 10.01.2022 предусмотрена подача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статформ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через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rPr>
              <a:t>ЛКН </a:t>
            </a:r>
          </a:p>
        </p:txBody>
      </p:sp>
      <p:sp>
        <p:nvSpPr>
          <p:cNvPr id="30" name="TextBox 9"/>
          <p:cNvSpPr/>
          <p:nvPr/>
        </p:nvSpPr>
        <p:spPr bwMode="auto">
          <a:xfrm>
            <a:off x="10150996" y="1325412"/>
            <a:ext cx="216024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Пользователей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зарегистрировано на текущий момент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876847" y="1261838"/>
            <a:ext cx="241925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kern="0" dirty="0">
                <a:solidFill>
                  <a:srgbClr val="0091FE"/>
                </a:solidFill>
                <a:latin typeface="Calibri"/>
                <a:cs typeface="Arial"/>
              </a:rPr>
              <a:t>&gt;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rPr>
              <a:t> 300</a:t>
            </a:r>
            <a:r>
              <a:rPr kumimoji="0" lang="ru-RU" sz="5000" b="1" i="0" u="none" strike="noStrike" kern="0" cap="none" spc="0" normalizeH="0" baseline="0" noProof="0" dirty="0">
                <a:ln>
                  <a:noFill/>
                </a:ln>
                <a:solidFill>
                  <a:srgbClr val="0091FE"/>
                </a:solidFill>
                <a:effectLst/>
                <a:uLnTx/>
                <a:uFillTx/>
                <a:latin typeface="Calibri"/>
                <a:cs typeface="Arial"/>
              </a:rPr>
              <a:t>00 </a:t>
            </a:r>
            <a:endParaRPr kumimoji="0" lang="ru-RU" sz="5000" b="0" i="0" u="none" strike="noStrike" kern="0" cap="none" spc="0" normalizeH="0" baseline="0" noProof="0" dirty="0">
              <a:ln>
                <a:noFill/>
              </a:ln>
              <a:solidFill>
                <a:srgbClr val="0091F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7417BF7-103E-4D52-AC7E-C74CB5B128F0}"/>
              </a:ext>
            </a:extLst>
          </p:cNvPr>
          <p:cNvSpPr/>
          <p:nvPr/>
        </p:nvSpPr>
        <p:spPr>
          <a:xfrm>
            <a:off x="2006600" y="182254"/>
            <a:ext cx="10185400" cy="822272"/>
          </a:xfrm>
          <a:prstGeom prst="rect">
            <a:avLst/>
          </a:prstGeom>
        </p:spPr>
        <p:txBody>
          <a:bodyPr wrap="square" lIns="36000" tIns="36000" rIns="36000" bIns="46800">
            <a:spAutoFit/>
          </a:bodyPr>
          <a:lstStyle/>
          <a:p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ЛИЧНЫЙ КАБИНЕТ НЕДРОПОЛЬЗОВАТЕЛЯ: </a:t>
            </a:r>
          </a:p>
          <a:p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сервис сбора статистической отчетности </a:t>
            </a:r>
            <a:r>
              <a:rPr lang="ru-RU" sz="2400" b="1" dirty="0" err="1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недропользователей</a:t>
            </a:r>
            <a:r>
              <a:rPr lang="ru-RU" sz="2400" b="1" dirty="0">
                <a:ln w="0"/>
                <a:solidFill>
                  <a:srgbClr val="1F4E79"/>
                </a:solidFill>
                <a:ea typeface="Myriad Pro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27" y="121400"/>
            <a:ext cx="771162" cy="7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" y="0"/>
            <a:ext cx="12192000" cy="6858000"/>
          </a:xfrm>
          <a:prstGeom prst="rect">
            <a:avLst/>
          </a:prstGeom>
        </p:spPr>
      </p:pic>
      <p:grpSp>
        <p:nvGrpSpPr>
          <p:cNvPr id="33" name="Группа 32"/>
          <p:cNvGrpSpPr>
            <a:grpSpLocks noChangeAspect="1"/>
          </p:cNvGrpSpPr>
          <p:nvPr/>
        </p:nvGrpSpPr>
        <p:grpSpPr>
          <a:xfrm>
            <a:off x="323281" y="260648"/>
            <a:ext cx="522793" cy="521281"/>
            <a:chOff x="191828" y="442033"/>
            <a:chExt cx="522793" cy="521281"/>
          </a:xfrm>
          <a:solidFill>
            <a:schemeClr val="accent1">
              <a:lumMod val="75000"/>
            </a:schemeClr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297596" y="5568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191828" y="4420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" y="25693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СБОРА СТАТИСТИЧЕСКОЙ ОТЧЕТНОСТИ</a:t>
            </a:r>
          </a:p>
        </p:txBody>
      </p:sp>
      <p:sp>
        <p:nvSpPr>
          <p:cNvPr id="65" name="Прямоугольник 121"/>
          <p:cNvSpPr/>
          <p:nvPr/>
        </p:nvSpPr>
        <p:spPr bwMode="auto">
          <a:xfrm>
            <a:off x="10043053" y="87788"/>
            <a:ext cx="225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/>
                <a:cs typeface="Arial"/>
                <a:hlinkClick r:id="rId3" tooltip="mailto:subsoil@rfgf.ru"/>
              </a:rPr>
              <a:t>subsoil@rfgf.ru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endParaRPr kumimoji="0" lang="ru-RU" sz="1800" b="0" i="1" u="sng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0" y="1602086"/>
            <a:ext cx="11545377" cy="1304623"/>
            <a:chOff x="338354" y="3564537"/>
            <a:chExt cx="13625444" cy="1935627"/>
          </a:xfrm>
        </p:grpSpPr>
        <p:sp>
          <p:nvSpPr>
            <p:cNvPr id="66" name="Пятиугольник 65"/>
            <p:cNvSpPr/>
            <p:nvPr/>
          </p:nvSpPr>
          <p:spPr bwMode="auto">
            <a:xfrm>
              <a:off x="338354" y="3564537"/>
              <a:ext cx="4812550" cy="1935626"/>
            </a:xfrm>
            <a:prstGeom prst="homePlate">
              <a:avLst>
                <a:gd name="adj" fmla="val 35266"/>
              </a:avLst>
            </a:prstGeom>
            <a:gradFill>
              <a:gsLst>
                <a:gs pos="1000">
                  <a:srgbClr val="00B0F0">
                    <a:alpha val="67000"/>
                  </a:srgbClr>
                </a:gs>
                <a:gs pos="100000">
                  <a:srgbClr val="008FF0">
                    <a:alpha val="34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68" name="Шеврон 67"/>
            <p:cNvSpPr/>
            <p:nvPr/>
          </p:nvSpPr>
          <p:spPr bwMode="auto">
            <a:xfrm>
              <a:off x="4835149" y="3564538"/>
              <a:ext cx="4730900" cy="1935626"/>
            </a:xfrm>
            <a:prstGeom prst="chevron">
              <a:avLst>
                <a:gd name="adj" fmla="val 35529"/>
              </a:avLst>
            </a:prstGeom>
            <a:gradFill>
              <a:gsLst>
                <a:gs pos="0">
                  <a:srgbClr val="3D6DC3"/>
                </a:gs>
                <a:gs pos="100000">
                  <a:srgbClr val="3D6DC3">
                    <a:alpha val="46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70" name="Шеврон 69"/>
            <p:cNvSpPr/>
            <p:nvPr/>
          </p:nvSpPr>
          <p:spPr bwMode="auto">
            <a:xfrm>
              <a:off x="9232898" y="3564538"/>
              <a:ext cx="4730900" cy="1935626"/>
            </a:xfrm>
            <a:prstGeom prst="chevron">
              <a:avLst>
                <a:gd name="adj" fmla="val 35529"/>
              </a:avLst>
            </a:prstGeom>
            <a:gradFill>
              <a:gsLst>
                <a:gs pos="0">
                  <a:srgbClr val="3838C8">
                    <a:alpha val="66000"/>
                  </a:srgbClr>
                </a:gs>
                <a:gs pos="100000">
                  <a:srgbClr val="3838C8">
                    <a:alpha val="45882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 bwMode="auto">
          <a:xfrm>
            <a:off x="1270013" y="1772816"/>
            <a:ext cx="240119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НАЧАЛО</a:t>
            </a: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Вход и регистрация</a:t>
            </a: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8256240" y="1772816"/>
            <a:ext cx="2336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ЗАВЕРШЕНИЕ</a:t>
            </a: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Подпись ЭП</a:t>
            </a:r>
            <a:b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Отправка на проверку</a:t>
            </a: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4655840" y="1772816"/>
            <a:ext cx="3013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ЗАПОЛНЕНИЕ</a:t>
            </a: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Создание черновика</a:t>
            </a:r>
            <a:b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Заполнение</a:t>
            </a:r>
          </a:p>
        </p:txBody>
      </p:sp>
      <p:sp>
        <p:nvSpPr>
          <p:cNvPr id="75" name="TextBox 9"/>
          <p:cNvSpPr/>
          <p:nvPr/>
        </p:nvSpPr>
        <p:spPr bwMode="auto">
          <a:xfrm>
            <a:off x="3539161" y="3106002"/>
            <a:ext cx="38938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СХЕМА СБОРА СТАТОТЧЕТНОСТИ</a:t>
            </a: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4243004" y="3535816"/>
            <a:ext cx="2139727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ПОДАЧА ЗАЯВОК В ЛКН</a:t>
            </a: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5678824" y="3960649"/>
            <a:ext cx="2118141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Формализованный </a:t>
            </a:r>
            <a:br>
              <a:rPr kumimoji="0" lang="ru-RU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ru-RU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ввод</a:t>
            </a: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3071664" y="3960649"/>
            <a:ext cx="1919233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</a:rPr>
              <a:t>1-ЛС, 2-ЛС, </a:t>
            </a:r>
            <a:br>
              <a:rPr kumimoji="0" lang="ru-RU" sz="1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ru-RU" sz="1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</a:rPr>
              <a:t>3-ЛС, 4-ЛС, </a:t>
            </a:r>
            <a:r>
              <a:rPr kumimoji="0" lang="ru-RU" sz="1400" b="1" i="0" u="none" strike="noStrike" kern="0" cap="none" spc="0" normalizeH="0" baseline="0" noProof="0" dirty="0">
                <a:ln w="0"/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t>6-ГР</a:t>
            </a:r>
          </a:p>
        </p:txBody>
      </p:sp>
      <p:sp>
        <p:nvSpPr>
          <p:cNvPr id="79" name="Прямоугольник 78"/>
          <p:cNvSpPr/>
          <p:nvPr/>
        </p:nvSpPr>
        <p:spPr bwMode="auto">
          <a:xfrm>
            <a:off x="3093367" y="4634552"/>
            <a:ext cx="1919233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</a:rPr>
              <a:t>5-ГР, 70-ТП, 71-ТП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</a:rPr>
              <a:t>   6-ГР, 2-ГР, 7-ГР, </a:t>
            </a:r>
            <a:br>
              <a:rPr kumimoji="0" lang="ru-RU" sz="1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ru-RU" sz="1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/>
                <a:cs typeface="Arial"/>
              </a:rPr>
              <a:t>       1-РСПИ</a:t>
            </a:r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5738963" y="4608721"/>
            <a:ext cx="2118141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Работа с файлами: </a:t>
            </a:r>
            <a:br>
              <a:rPr kumimoji="0" lang="ru-RU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ru-RU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отправка, замена </a:t>
            </a:r>
            <a:br>
              <a:rPr kumimoji="0" lang="ru-RU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</a:br>
            <a:r>
              <a:rPr kumimoji="0" lang="ru-RU" sz="1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форм, досылы </a:t>
            </a:r>
          </a:p>
        </p:txBody>
      </p:sp>
      <p:sp>
        <p:nvSpPr>
          <p:cNvPr id="81" name="Стрелка вправо 45"/>
          <p:cNvSpPr/>
          <p:nvPr/>
        </p:nvSpPr>
        <p:spPr bwMode="auto">
          <a:xfrm>
            <a:off x="4994882" y="4016019"/>
            <a:ext cx="635972" cy="357885"/>
          </a:xfrm>
          <a:prstGeom prst="rightArrow">
            <a:avLst>
              <a:gd name="adj1" fmla="val 50000"/>
              <a:gd name="adj2" fmla="val 62286"/>
            </a:avLst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4377D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82" name="Стрелка вправо 45"/>
          <p:cNvSpPr/>
          <p:nvPr/>
        </p:nvSpPr>
        <p:spPr bwMode="auto">
          <a:xfrm>
            <a:off x="4994882" y="4649799"/>
            <a:ext cx="635972" cy="357885"/>
          </a:xfrm>
          <a:prstGeom prst="rightArrow">
            <a:avLst>
              <a:gd name="adj1" fmla="val 50000"/>
              <a:gd name="adj2" fmla="val 62286"/>
            </a:avLst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4377D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8256240" y="3212976"/>
            <a:ext cx="33740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F5597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ФОИВ: проверка, история согласования, оповещения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F5597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Оперативное формирование сводных отчетных таблиц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F5597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Оперативная поддержка пользователей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327" y="121400"/>
            <a:ext cx="771162" cy="7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48" y="0"/>
            <a:ext cx="12192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8" y="1554954"/>
            <a:ext cx="7362614" cy="490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: скругленные углы 21"/>
          <p:cNvSpPr/>
          <p:nvPr/>
        </p:nvSpPr>
        <p:spPr>
          <a:xfrm>
            <a:off x="7548742" y="2701364"/>
            <a:ext cx="3887671" cy="825500"/>
          </a:xfrm>
          <a:prstGeom prst="roundRect">
            <a:avLst>
              <a:gd name="adj" fmla="val 16591"/>
            </a:avLst>
          </a:prstGeom>
          <a:solidFill>
            <a:srgbClr val="D5F4FF"/>
          </a:solidFill>
          <a:ln w="19050">
            <a:noFill/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F099F2D-B01E-4453-B9CB-F13E6508B41C}"/>
              </a:ext>
            </a:extLst>
          </p:cNvPr>
          <p:cNvSpPr/>
          <p:nvPr/>
        </p:nvSpPr>
        <p:spPr>
          <a:xfrm>
            <a:off x="7554239" y="1413239"/>
            <a:ext cx="3887670" cy="48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0" fontAlgn="ctr" latin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4E5BDA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Он-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лайн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 инструмент в Личном кабинете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недропользователя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t> для сбора данных по изменению запасов и ресурсов УВС (6-ГР) в формализованном виде предусматривает: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  <a:p>
            <a:pPr marL="216000" marR="0" lvl="0" indent="-216000" algn="l" defTabSz="914400" eaLnBrk="0" fontAlgn="ctr" latinLnBrk="0" hangingPunc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Ручной ввод данных /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загрузку из обменного формата из любых информационных систем</a:t>
            </a:r>
          </a:p>
          <a:p>
            <a:pPr marL="216000" marR="0" lvl="0" indent="-216000" algn="l" defTabSz="914400" eaLnBrk="0" fontAlgn="ctr" latinLnBrk="0" hangingPunct="0">
              <a:lnSpc>
                <a:spcPct val="90000"/>
              </a:lnSpc>
              <a:spcBef>
                <a:spcPts val="12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¡"/>
              <a:tabLst/>
              <a:defRPr/>
            </a:pP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Предзаполнение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 сведениями Государственного баланса запасов УВС </a:t>
            </a:r>
          </a:p>
          <a:p>
            <a:pPr marL="216000" marR="0" lvl="0" indent="-216000" algn="l" defTabSz="914400" eaLnBrk="0" fontAlgn="ctr" latinLnBrk="0" hangingPunct="0">
              <a:lnSpc>
                <a:spcPct val="90000"/>
              </a:lnSpc>
              <a:spcBef>
                <a:spcPts val="12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¡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Автоматическую проверку  корректности внесенных сведений</a:t>
            </a:r>
          </a:p>
          <a:p>
            <a:pPr marL="216000" marR="0" lvl="0" indent="-216000" algn="l" defTabSz="914400" eaLnBrk="0" fontAlgn="ctr" latinLnBrk="0" hangingPunct="0">
              <a:lnSpc>
                <a:spcPct val="90000"/>
              </a:lnSpc>
              <a:spcBef>
                <a:spcPts val="12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¡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Автоматический расчет итоговых величин запасов УВС</a:t>
            </a:r>
          </a:p>
          <a:p>
            <a:pPr marL="216000" marR="0" lvl="0" indent="-216000" algn="l" defTabSz="914400" eaLnBrk="0" fontAlgn="ctr" latinLnBrk="0" hangingPunct="0">
              <a:lnSpc>
                <a:spcPct val="90000"/>
              </a:lnSpc>
              <a:spcBef>
                <a:spcPts val="120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¡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Автоматическую актуализацию единых справочников и Государственного баланса запасов УВС </a:t>
            </a:r>
          </a:p>
        </p:txBody>
      </p:sp>
      <p:sp>
        <p:nvSpPr>
          <p:cNvPr id="10" name="Рамка 9"/>
          <p:cNvSpPr/>
          <p:nvPr/>
        </p:nvSpPr>
        <p:spPr>
          <a:xfrm>
            <a:off x="3614737" y="2501339"/>
            <a:ext cx="1028700" cy="400050"/>
          </a:xfrm>
          <a:prstGeom prst="frame">
            <a:avLst>
              <a:gd name="adj1" fmla="val 16667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grpSp>
        <p:nvGrpSpPr>
          <p:cNvPr id="33" name="Группа 32"/>
          <p:cNvGrpSpPr>
            <a:grpSpLocks noChangeAspect="1"/>
          </p:cNvGrpSpPr>
          <p:nvPr/>
        </p:nvGrpSpPr>
        <p:grpSpPr>
          <a:xfrm>
            <a:off x="323281" y="260648"/>
            <a:ext cx="522793" cy="521281"/>
            <a:chOff x="191828" y="442033"/>
            <a:chExt cx="522793" cy="521281"/>
          </a:xfrm>
          <a:solidFill>
            <a:schemeClr val="accent1">
              <a:lumMod val="75000"/>
            </a:schemeClr>
          </a:solidFill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297596" y="5568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191828" y="4420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 bwMode="auto">
          <a:xfrm>
            <a:off x="2098937" y="64984"/>
            <a:ext cx="10093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ПОДАЧИ ФОРМ СТАТИСТИЧЕСКОЙ ОТЧЕТНОСТИ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примере 6-ГР)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327" y="121400"/>
            <a:ext cx="771162" cy="7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0" grpId="0" animBg="1"/>
      <p:bldP spid="10" grpId="1" animBg="1"/>
      <p:bldP spid="1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48" y="0"/>
            <a:ext cx="12192000" cy="6858000"/>
          </a:xfrm>
          <a:prstGeom prst="rect">
            <a:avLst/>
          </a:prstGeom>
        </p:spPr>
      </p:pic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323281" y="260648"/>
            <a:ext cx="522793" cy="521281"/>
            <a:chOff x="191828" y="442033"/>
            <a:chExt cx="522793" cy="521281"/>
          </a:xfrm>
          <a:solidFill>
            <a:schemeClr val="accent1">
              <a:lumMod val="75000"/>
            </a:schemeClr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97596" y="5568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191828" y="4420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 bwMode="auto">
          <a:xfrm>
            <a:off x="2098937" y="64984"/>
            <a:ext cx="10093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ПОДАЧИ ФОРМ СТАТИСТИЧЕСКОЙ ОТЧЕТНОСТИ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примере 6-ГР)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327" y="121400"/>
            <a:ext cx="771162" cy="7997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16757" t="6536" r="17512" b="20058"/>
          <a:stretch/>
        </p:blipFill>
        <p:spPr>
          <a:xfrm>
            <a:off x="741818" y="1095773"/>
            <a:ext cx="4891471" cy="2824574"/>
          </a:xfrm>
          <a:prstGeom prst="roundRect">
            <a:avLst>
              <a:gd name="adj" fmla="val 1140"/>
            </a:avLst>
          </a:prstGeom>
        </p:spPr>
      </p:pic>
      <p:sp>
        <p:nvSpPr>
          <p:cNvPr id="12" name="Рамка 11"/>
          <p:cNvSpPr/>
          <p:nvPr/>
        </p:nvSpPr>
        <p:spPr>
          <a:xfrm>
            <a:off x="2552451" y="3049599"/>
            <a:ext cx="749506" cy="215284"/>
          </a:xfrm>
          <a:prstGeom prst="frame">
            <a:avLst>
              <a:gd name="adj1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94965" y="3920347"/>
            <a:ext cx="5555180" cy="2847009"/>
          </a:xfrm>
          <a:prstGeom prst="roundRect">
            <a:avLst>
              <a:gd name="adj" fmla="val 933"/>
            </a:avLst>
          </a:prstGeom>
          <a:ln w="6350">
            <a:solidFill>
              <a:srgbClr val="1F4E79"/>
            </a:solidFill>
          </a:ln>
        </p:spPr>
      </p:pic>
      <p:sp>
        <p:nvSpPr>
          <p:cNvPr id="14" name="Рамка 13"/>
          <p:cNvSpPr/>
          <p:nvPr/>
        </p:nvSpPr>
        <p:spPr>
          <a:xfrm>
            <a:off x="3301957" y="4831163"/>
            <a:ext cx="610192" cy="369913"/>
          </a:xfrm>
          <a:prstGeom prst="frame">
            <a:avLst>
              <a:gd name="adj1" fmla="val 57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6"/>
          <a:stretch>
            <a:fillRect/>
          </a:stretch>
        </p:blipFill>
        <p:spPr>
          <a:xfrm>
            <a:off x="6127560" y="834425"/>
            <a:ext cx="5949891" cy="3273057"/>
          </a:xfrm>
          <a:prstGeom prst="roundRect">
            <a:avLst>
              <a:gd name="adj" fmla="val 933"/>
            </a:avLst>
          </a:prstGeom>
          <a:ln w="6350">
            <a:solidFill>
              <a:srgbClr val="1F4E79"/>
            </a:solidFill>
          </a:ln>
        </p:spPr>
      </p:pic>
      <p:sp>
        <p:nvSpPr>
          <p:cNvPr id="16" name="Рамка 15"/>
          <p:cNvSpPr/>
          <p:nvPr/>
        </p:nvSpPr>
        <p:spPr>
          <a:xfrm>
            <a:off x="8076425" y="3049599"/>
            <a:ext cx="679272" cy="155893"/>
          </a:xfrm>
          <a:prstGeom prst="frame">
            <a:avLst>
              <a:gd name="adj1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cs typeface="Arial"/>
              </a:rPr>
              <a:t>       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63" y="3920347"/>
            <a:ext cx="5768887" cy="2937653"/>
          </a:xfrm>
          <a:prstGeom prst="roundRect">
            <a:avLst>
              <a:gd name="adj" fmla="val 933"/>
            </a:avLst>
          </a:prstGeom>
          <a:ln w="6350">
            <a:solidFill>
              <a:srgbClr val="1F4E79"/>
            </a:solidFill>
          </a:ln>
        </p:spPr>
      </p:pic>
    </p:spTree>
    <p:extLst>
      <p:ext uri="{BB962C8B-B14F-4D97-AF65-F5344CB8AC3E}">
        <p14:creationId xmlns:p14="http://schemas.microsoft.com/office/powerpoint/2010/main" val="33086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grpId="0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grpId="0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grpId="0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27041</TotalTime>
  <Words>1146</Words>
  <Application>Microsoft Office PowerPoint</Application>
  <PresentationFormat>Произвольный</PresentationFormat>
  <Paragraphs>308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Кононенко Ольга Антоновна</dc:creator>
  <cp:lastModifiedBy>Аракчеев Дмитрий Борисович</cp:lastModifiedBy>
  <cp:revision>755</cp:revision>
  <cp:lastPrinted>2019-02-26T17:47:50Z</cp:lastPrinted>
  <dcterms:created xsi:type="dcterms:W3CDTF">2018-09-03T09:38:13Z</dcterms:created>
  <dcterms:modified xsi:type="dcterms:W3CDTF">2022-04-04T09:12:15Z</dcterms:modified>
</cp:coreProperties>
</file>