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2"/>
  </p:notesMasterIdLst>
  <p:sldIdLst>
    <p:sldId id="303" r:id="rId3"/>
    <p:sldId id="257" r:id="rId4"/>
    <p:sldId id="372" r:id="rId5"/>
    <p:sldId id="364" r:id="rId6"/>
    <p:sldId id="356" r:id="rId7"/>
    <p:sldId id="374" r:id="rId8"/>
    <p:sldId id="267" r:id="rId9"/>
    <p:sldId id="268" r:id="rId10"/>
    <p:sldId id="581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ельникова Татьяна Владимировна" initials="МТ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CD5"/>
    <a:srgbClr val="FFFBFF"/>
    <a:srgbClr val="E5F4FF"/>
    <a:srgbClr val="EFFBFB"/>
    <a:srgbClr val="E3FFD9"/>
    <a:srgbClr val="ECF8FE"/>
    <a:srgbClr val="FFF7EF"/>
    <a:srgbClr val="FDD9FF"/>
    <a:srgbClr val="24A1DA"/>
    <a:srgbClr val="4F5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6" autoAdjust="0"/>
    <p:restoredTop sz="97449" autoAdjust="0"/>
  </p:normalViewPr>
  <p:slideViewPr>
    <p:cSldViewPr snapToGrid="0">
      <p:cViewPr>
        <p:scale>
          <a:sx n="90" d="100"/>
          <a:sy n="90" d="100"/>
        </p:scale>
        <p:origin x="402" y="63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-3696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7EE6-F8B3-432C-A3AF-8DA551956B4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7A3D-BB68-4EAD-91E7-4A711CA72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8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9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D4A79F9C-6863-479B-9A5E-E871FD4F44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2D54D156-9221-4630-8217-7B019F9180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359432D8-6250-4059-A6BF-88E38929E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32EA5A-5F87-4E66-93D7-D79D043A83E9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0BDC-B2E4-4C02-9C9E-4B2095AD47F0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40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8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9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9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65173-1419-EB46-9586-BB859844C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46D9EC-DBA0-D94F-9C15-F15A44EA0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CC83AF-4746-2442-803D-E88EAA6A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61E97-D3F3-E848-9655-ADF6D747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41EDC-A20E-E648-B03E-F2102056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40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9363F-C9E0-2B4B-8127-2B732751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302EE-FF20-D248-9806-A5E62114E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D378D-E6C4-224C-8889-97A1F8AA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A6484-417F-E144-86BF-0898ADB3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96951-3F21-2743-855E-28144D6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0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C473A-8724-5B40-B5BB-B5BE4754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71293-38EC-964A-8D23-14E07E803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A6312-EB91-0841-9406-632B2FEF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9061C2-C3E7-E24D-BF7D-DC3A971F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08DC0-E62F-B347-876B-1BA31582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45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E36A0-5634-124E-A947-148D9330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FAA4AE-7707-A74C-AEDB-91A8A418D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E182A3-BE68-5444-B163-A57F8AC03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423F47-C847-1E48-A026-314A569C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161AA-5E28-CF4A-8B45-9469EF80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28AD8-984D-F943-A4AF-A676991D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2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5F609-7433-C948-A09F-2E2D6B3F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188551-8D90-F043-94BC-BA2AA801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A77CC9-B7B5-1048-B52A-8A998E3CE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E834F3-B596-C643-A3CD-836D1AECA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44ECB5-7F69-B541-AA63-376544642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3D47B1-47F4-BD45-8347-710DA3E2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E0E81B-5DB8-C441-B878-028A0C48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4C78E7-7DAD-4740-9EED-D43CAD77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59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02D58-BCAC-494C-A239-B2253C45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BCCAC1-8F95-2B46-A7BA-4D0D1C67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A6AEB1-028C-8440-BD3D-F9B1E8C4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B471ED-5B51-524B-8362-DA0D7BA6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402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D48FBF-B8F3-D34A-A701-10383961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44E1E4-10F9-2C45-8595-BD6A719F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38EC54-E686-9D4F-9C54-A23C392E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63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41CCB-FB8A-6A42-A932-0BDD2C61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B4E70-62E4-A44B-B172-D10B5BA7D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DDE978-85AE-BD4B-80A5-8E4ADB45D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BCC0F-45BA-6740-8682-4AE948DD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9B60AC-94F7-9344-99B1-5CEFA043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A8628B-F065-0946-88C4-6DB8A6F9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27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56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73991-4921-1A43-BDBA-2A836E5B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46BF8-77D1-894C-B5AB-A6269DDAF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5528C8-6DBF-9E4F-A705-84537314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8978A2-ADC3-0642-906F-ABF87CD8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A11CC-A687-3645-9904-80DD7CCD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2F7A09-A247-6048-A0AF-AB07D3E6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21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1039F-7648-214D-AC94-98835C68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788CCD-A2A9-784C-A422-A80A58894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8AB36-D665-054C-A244-DBD3944F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E7623-805A-AA46-9CC1-FCB47044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52C14-B382-A347-880A-C8DA3A6F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583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0FAE53-C9AC-B641-82C2-DFDE3BCBF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2A772D-9C31-7346-A85D-D8F92198A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039E0-8C1E-CC48-9511-B8BF4693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3220B-C9E6-424A-BE62-C4284E86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41AC8-887B-664C-BE14-F5728812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27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9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4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2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9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7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19FE-7B69-4198-8CDD-AAE7AC39FC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1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6342A-187D-1A47-B571-AC95FDB1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1EF94F-ECBF-514B-968E-2ADC93D25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C50D02-6149-A743-BEA1-9CE168C1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CCCED-1CE1-8A4F-B76A-310BDCE2AA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5503D-37D9-E848-B065-722DF6198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1A18D-F34D-D447-8B4A-F112C2E4A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96CC6-E10E-994C-83BB-3C4D19F1A0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8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2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40.jpe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>
          <a:xfrm>
            <a:off x="0" y="0"/>
            <a:ext cx="12192000" cy="68950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H="1" flipV="1">
            <a:off x="2960023" y="4090349"/>
            <a:ext cx="6271954" cy="178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5000"/>
              </a:lnSpc>
            </a:pPr>
            <a:r>
              <a:rPr lang="ru-RU" sz="2900" b="1" spc="120" dirty="0">
                <a:ln w="0"/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762000" dist="50800" dir="5400000" algn="ctr" rotWithShape="0">
                    <a:schemeClr val="bg1">
                      <a:alpha val="79000"/>
                    </a:schemeClr>
                  </a:outerShdw>
                </a:effectLst>
                <a:ea typeface="Myriad Pro" charset="0"/>
                <a:cs typeface="Arial" panose="020B0604020202020204" pitchFamily="34" charset="0"/>
              </a:rPr>
              <a:t>ПРИОРИТЕТНЫЕ НАПРАВЛЕНИЯ ЦИФРОВИЗАЦИИ    ГЕОЛОГИЧЕСКОЙ ОТРАСЛИ              В РЕСПУБЛИКЕ УЗБЕКИСТАН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7A7205-D7DC-459C-97B6-E298C0CEFF94}"/>
              </a:ext>
            </a:extLst>
          </p:cNvPr>
          <p:cNvSpPr/>
          <p:nvPr/>
        </p:nvSpPr>
        <p:spPr>
          <a:xfrm>
            <a:off x="224569" y="1975485"/>
            <a:ext cx="2416885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/>
              </a:rPr>
              <a:t>УМАРОВ</a:t>
            </a:r>
            <a:endParaRPr kumimoji="0" lang="ru-RU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Шахзод</a:t>
            </a:r>
            <a:r>
              <a:rPr kumimoji="0" lang="ru-RU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Акбарович</a:t>
            </a:r>
            <a:endParaRPr kumimoji="0" lang="ru-RU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Старший научный сотрудник</a:t>
            </a: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ru-RU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ГУ  «ИГИРНИГМ»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50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Сайдагзам</a:t>
            </a:r>
            <a:endParaRPr kumimoji="0" lang="ru-RU" sz="16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>
                <a:solidFill>
                  <a:schemeClr val="bg1"/>
                </a:solidFill>
                <a:latin typeface="Calibri" panose="020F0502020204030204"/>
              </a:rPr>
              <a:t>Сайдахматович</a:t>
            </a:r>
            <a:endParaRPr lang="ru-RU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/>
              </a:rPr>
              <a:t>ХАБИБУЛЛАЕВ</a:t>
            </a:r>
            <a:endParaRPr kumimoji="0" lang="ru-RU" sz="16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Ведущий специалист</a:t>
            </a: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ru-RU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55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Госкомгеологии</a:t>
            </a:r>
            <a:r>
              <a:rPr kumimoji="0" lang="ru-RU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550" dirty="0">
                <a:solidFill>
                  <a:schemeClr val="bg1"/>
                </a:solidFill>
                <a:latin typeface="Calibri" panose="020F0502020204030204"/>
              </a:rPr>
              <a:t>Республики Узбекистан</a:t>
            </a:r>
            <a:endParaRPr kumimoji="0" lang="ru-RU" sz="15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50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/>
              </a:rPr>
              <a:t>НЕСТЕРОВА </a:t>
            </a: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Л.И.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Научный сотрудник</a:t>
            </a: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ru-RU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5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ГУ  «ИГИРНИГМ»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50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0" descr="E:\Gidroingeo\Logotip\LAST.png">
            <a:extLst>
              <a:ext uri="{FF2B5EF4-FFF2-40B4-BE49-F238E27FC236}">
                <a16:creationId xmlns:a16="http://schemas.microsoft.com/office/drawing/2014/main" id="{D64EED1D-AB35-4CF1-A09B-4FA3AF30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9" y="253524"/>
            <a:ext cx="20859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5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 Abstract technology  big data background concept.">
            <a:extLst>
              <a:ext uri="{FF2B5EF4-FFF2-40B4-BE49-F238E27FC236}">
                <a16:creationId xmlns:a16="http://schemas.microsoft.com/office/drawing/2014/main" id="{9C625A99-B966-41AC-9142-854F6BAFC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nline business database Free Photo">
            <a:extLst>
              <a:ext uri="{FF2B5EF4-FFF2-40B4-BE49-F238E27FC236}">
                <a16:creationId xmlns:a16="http://schemas.microsoft.com/office/drawing/2014/main" id="{CABB91D0-A191-4830-85F1-0E84A5C9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6024" y="-5630"/>
            <a:ext cx="6228407" cy="686363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100" name="TextBox 3">
            <a:extLst>
              <a:ext uri="{FF2B5EF4-FFF2-40B4-BE49-F238E27FC236}">
                <a16:creationId xmlns:a16="http://schemas.microsoft.com/office/drawing/2014/main" id="{F014D54E-B6F4-4319-93BC-4D843EBB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2114550"/>
            <a:ext cx="4978400" cy="646113"/>
          </a:xfrm>
          <a:prstGeom prst="rect">
            <a:avLst/>
          </a:prstGeom>
          <a:solidFill>
            <a:srgbClr val="072D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ПРЕДОСТАВЛЯЕМЫЕ ИНТЕРАКТИВНЫЕ ГОСУДАРСТВЕННЫЕ УСЛУГИ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6D712-1EE7-431C-A809-32C6DE7978CC}"/>
              </a:ext>
            </a:extLst>
          </p:cNvPr>
          <p:cNvSpPr txBox="1"/>
          <p:nvPr/>
        </p:nvSpPr>
        <p:spPr>
          <a:xfrm>
            <a:off x="422275" y="1400175"/>
            <a:ext cx="2597150" cy="1076325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ГОСУДАРСТВЕННЫЙ КОМИТЕТ РЕСПУБЛИКИ УЗБЕКИСТАН ПО ГЕОЛОГИИ И МИНЕРАЛЬНЫМ РЕСУРСАМ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5F92B-1015-42DD-9391-FAE8DA09581B}"/>
              </a:ext>
            </a:extLst>
          </p:cNvPr>
          <p:cNvSpPr txBox="1"/>
          <p:nvPr/>
        </p:nvSpPr>
        <p:spPr>
          <a:xfrm>
            <a:off x="254000" y="276066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5E302-C80E-4F92-9530-F88AF8739559}"/>
              </a:ext>
            </a:extLst>
          </p:cNvPr>
          <p:cNvSpPr txBox="1"/>
          <p:nvPr/>
        </p:nvSpPr>
        <p:spPr>
          <a:xfrm>
            <a:off x="9805988" y="1293813"/>
            <a:ext cx="2024062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Condensed" panose="020B0502040204020203" pitchFamily="34" charset="0"/>
              </a:rPr>
              <a:t>Министерство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Condensed" panose="020B0502040204020203" pitchFamily="34" charset="0"/>
              </a:rPr>
              <a:t>Здравоохранения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7FC642-B7A9-4A38-891D-A442839E41DC}"/>
              </a:ext>
            </a:extLst>
          </p:cNvPr>
          <p:cNvSpPr txBox="1"/>
          <p:nvPr/>
        </p:nvSpPr>
        <p:spPr>
          <a:xfrm>
            <a:off x="9805988" y="2032000"/>
            <a:ext cx="2024062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Condensed" panose="020B0502040204020203" pitchFamily="34" charset="0"/>
              </a:rPr>
              <a:t>МЧС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DFC2F-8BA2-4B2B-B780-FABE3ABE0F5F}"/>
              </a:ext>
            </a:extLst>
          </p:cNvPr>
          <p:cNvSpPr txBox="1"/>
          <p:nvPr/>
        </p:nvSpPr>
        <p:spPr>
          <a:xfrm>
            <a:off x="9805988" y="2438400"/>
            <a:ext cx="2024062" cy="706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Condensed" panose="020B0502040204020203" pitchFamily="34" charset="0"/>
              </a:rPr>
              <a:t>Министерство Юстиции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70134-86B7-473F-91CE-6E3F7F39F517}"/>
              </a:ext>
            </a:extLst>
          </p:cNvPr>
          <p:cNvSpPr txBox="1"/>
          <p:nvPr/>
        </p:nvSpPr>
        <p:spPr>
          <a:xfrm>
            <a:off x="9805988" y="3082925"/>
            <a:ext cx="2024062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Condensed" panose="020B0502040204020203" pitchFamily="34" charset="0"/>
              </a:rPr>
              <a:t>Министерство Инновация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049CD-4A02-4281-9EA9-4BD23FDE04D5}"/>
              </a:ext>
            </a:extLst>
          </p:cNvPr>
          <p:cNvSpPr txBox="1"/>
          <p:nvPr/>
        </p:nvSpPr>
        <p:spPr>
          <a:xfrm>
            <a:off x="9805988" y="3756025"/>
            <a:ext cx="2024062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Condensed" panose="020B0502040204020203" pitchFamily="34" charset="0"/>
              </a:rPr>
              <a:t>Министерство ИКТ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151E9-C72F-47C4-8E44-BA669813C831}"/>
              </a:ext>
            </a:extLst>
          </p:cNvPr>
          <p:cNvSpPr txBox="1"/>
          <p:nvPr/>
        </p:nvSpPr>
        <p:spPr>
          <a:xfrm>
            <a:off x="9805988" y="4165600"/>
            <a:ext cx="2024062" cy="1323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Condensed" panose="020B0502040204020203" pitchFamily="34" charset="0"/>
              </a:rPr>
              <a:t>Министерство Жилищно-коммунального хозяйство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6683EC-17DD-4934-B581-4A4981E576AA}"/>
              </a:ext>
            </a:extLst>
          </p:cNvPr>
          <p:cNvSpPr txBox="1"/>
          <p:nvPr/>
        </p:nvSpPr>
        <p:spPr>
          <a:xfrm>
            <a:off x="9805988" y="5378450"/>
            <a:ext cx="2024062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Condensed" panose="020B0502040204020203" pitchFamily="34" charset="0"/>
              </a:rPr>
              <a:t>Министерство транспорта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BD938-8AF4-4A7C-83E3-AE5A55B30272}"/>
              </a:ext>
            </a:extLst>
          </p:cNvPr>
          <p:cNvSpPr txBox="1"/>
          <p:nvPr/>
        </p:nvSpPr>
        <p:spPr>
          <a:xfrm>
            <a:off x="9805988" y="6072188"/>
            <a:ext cx="2024062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Condensed" panose="020B0502040204020203" pitchFamily="34" charset="0"/>
              </a:rPr>
              <a:t>и другие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2614137-C43A-4545-B293-2572DE005527}"/>
              </a:ext>
            </a:extLst>
          </p:cNvPr>
          <p:cNvSpPr/>
          <p:nvPr/>
        </p:nvSpPr>
        <p:spPr>
          <a:xfrm>
            <a:off x="1720850" y="-11113"/>
            <a:ext cx="10471150" cy="10937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4112" name="TextBox 49">
            <a:extLst>
              <a:ext uri="{FF2B5EF4-FFF2-40B4-BE49-F238E27FC236}">
                <a16:creationId xmlns:a16="http://schemas.microsoft.com/office/drawing/2014/main" id="{D3E9B8DF-2D6B-43B0-81DD-B4BC9D0F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432" y="196002"/>
            <a:ext cx="9948863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11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ГЕОЛОГИЧЕСКАЯ ОТРАСЛЬ В СРЕДЕ ЦИФРОВОЙ ЭКОНОМИКИ РЕСПУБЛИКИ УЗБЕКИСТАН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847356D-BF48-412D-8C8C-E1FB6499150F}"/>
              </a:ext>
            </a:extLst>
          </p:cNvPr>
          <p:cNvSpPr/>
          <p:nvPr/>
        </p:nvSpPr>
        <p:spPr>
          <a:xfrm>
            <a:off x="0" y="-11113"/>
            <a:ext cx="1668463" cy="10937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4114" name="Рисунок 51">
            <a:extLst>
              <a:ext uri="{FF2B5EF4-FFF2-40B4-BE49-F238E27FC236}">
                <a16:creationId xmlns:a16="http://schemas.microsoft.com/office/drawing/2014/main" id="{43A9BDAD-5B42-4353-9C8A-122E3F591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6" y="41275"/>
            <a:ext cx="147478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Прямоугольник 6">
            <a:extLst>
              <a:ext uri="{FF2B5EF4-FFF2-40B4-BE49-F238E27FC236}">
                <a16:creationId xmlns:a16="http://schemas.microsoft.com/office/drawing/2014/main" id="{07DF766C-787C-46FC-AB57-00328C7FE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2792413"/>
            <a:ext cx="32131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chemeClr val="bg1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Лицензия на право пользования участками недр;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chemeClr val="bg1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Разрешение на специальное водопользование или специальное потребление подземных вод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chemeClr val="bg1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Разрешение на бурение скважин на грунтовые воды;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chemeClr val="bg1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Лицензия на право пользования участками недр, содержащими неминеральные ресурсы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ru-RU" altLang="ru-RU" sz="1600" dirty="0">
              <a:solidFill>
                <a:schemeClr val="bg1"/>
              </a:solidFill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4711415" y="3387861"/>
            <a:ext cx="2850833" cy="3046988"/>
          </a:xfrm>
          <a:prstGeom prst="rect">
            <a:avLst/>
          </a:prstGeom>
          <a:solidFill>
            <a:srgbClr val="FFFBFF"/>
          </a:solidFill>
        </p:spPr>
        <p:txBody>
          <a:bodyPr wrap="square">
            <a:spAutoFit/>
          </a:bodyPr>
          <a:lstStyle/>
          <a:p>
            <a:pPr marL="216000" indent="-216000">
              <a:lnSpc>
                <a:spcPct val="90000"/>
              </a:lnSpc>
              <a:spcBef>
                <a:spcPts val="12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dirty="0">
                <a:cs typeface="Times New Roman" pitchFamily="18" charset="0"/>
              </a:rPr>
              <a:t>Цифровая трансформация государственных услуг </a:t>
            </a:r>
            <a:r>
              <a:rPr lang="ru-RU" sz="1200" dirty="0" err="1">
                <a:cs typeface="Times New Roman" pitchFamily="18" charset="0"/>
              </a:rPr>
              <a:t>Госкомгеологии</a:t>
            </a:r>
            <a:r>
              <a:rPr lang="ru-RU" sz="1200" dirty="0">
                <a:cs typeface="Times New Roman" pitchFamily="18" charset="0"/>
              </a:rPr>
              <a:t> </a:t>
            </a:r>
            <a:r>
              <a:rPr lang="ru-RU" sz="1200" dirty="0" err="1">
                <a:cs typeface="Times New Roman" pitchFamily="18" charset="0"/>
              </a:rPr>
              <a:t>РУз</a:t>
            </a:r>
            <a:r>
              <a:rPr lang="ru-RU" sz="1200" dirty="0">
                <a:cs typeface="Times New Roman" pitchFamily="18" charset="0"/>
              </a:rPr>
              <a:t> и подведомственных организаций,        в том числе массовых и социально значимых мероприятий</a:t>
            </a:r>
          </a:p>
          <a:p>
            <a:pPr marL="216000" indent="-216000">
              <a:lnSpc>
                <a:spcPct val="90000"/>
              </a:lnSpc>
              <a:spcBef>
                <a:spcPts val="12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dirty="0">
                <a:cs typeface="Times New Roman" pitchFamily="18" charset="0"/>
              </a:rPr>
              <a:t>Формирование единого реестра объектов МСБ, интегрированного с государственным балансом запасов </a:t>
            </a:r>
          </a:p>
          <a:p>
            <a:pPr marL="216000" indent="-216000">
              <a:lnSpc>
                <a:spcPct val="90000"/>
              </a:lnSpc>
              <a:spcBef>
                <a:spcPts val="12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dirty="0">
                <a:cs typeface="Times New Roman" pitchFamily="18" charset="0"/>
              </a:rPr>
              <a:t>Формирование государственного баланса запасов полностью в электронном виде</a:t>
            </a:r>
          </a:p>
          <a:p>
            <a:pPr marL="216000" indent="-216000">
              <a:lnSpc>
                <a:spcPct val="90000"/>
              </a:lnSpc>
              <a:spcBef>
                <a:spcPts val="12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dirty="0">
                <a:cs typeface="Times New Roman" pitchFamily="18" charset="0"/>
              </a:rPr>
              <a:t>Оказание государственных услуг через систему электронного правительства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74131" y="3322530"/>
            <a:ext cx="2922354" cy="2991588"/>
          </a:xfrm>
          <a:prstGeom prst="rect">
            <a:avLst/>
          </a:prstGeom>
          <a:solidFill>
            <a:srgbClr val="FFF7EF"/>
          </a:solidFill>
        </p:spPr>
        <p:txBody>
          <a:bodyPr wrap="square">
            <a:spAutoFit/>
          </a:bodyPr>
          <a:lstStyle/>
          <a:p>
            <a:pPr marL="216000" lvl="0" indent="-2160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100" dirty="0">
                <a:cs typeface="Times New Roman" pitchFamily="18" charset="0"/>
              </a:rPr>
              <a:t>Создание единой цифровой платформы для обеспечения открытой и специализированной информацией, а также регламентирующими документами  пользования недрами</a:t>
            </a:r>
          </a:p>
          <a:p>
            <a:pPr marL="216000" lvl="0" indent="-2160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100" dirty="0">
                <a:cs typeface="Times New Roman" pitchFamily="18" charset="0"/>
              </a:rPr>
              <a:t>Обеспечение всего цикла процесса цифровизации сбора, анализа, обработки, подготовки и публикации геологической информации и использования недропользователями</a:t>
            </a:r>
          </a:p>
          <a:p>
            <a:pPr marL="216000" lvl="0" indent="-2160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100" dirty="0">
                <a:cs typeface="Times New Roman" pitchFamily="18" charset="0"/>
              </a:rPr>
              <a:t>Обеспечение организации конкурсов и аукционов, выдачи лицензий на недропользование в электронном виде</a:t>
            </a:r>
          </a:p>
          <a:p>
            <a:pPr marL="216000" lvl="0" indent="-2160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100" dirty="0">
                <a:cs typeface="Times New Roman" pitchFamily="18" charset="0"/>
              </a:rPr>
              <a:t>Обеспечение контроля за выполнением лицензионных обязательств с использованием цифровых технологий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90291" y="3365386"/>
            <a:ext cx="2904383" cy="30592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6000" indent="-216000">
              <a:lnSpc>
                <a:spcPct val="90000"/>
              </a:lnSpc>
              <a:spcBef>
                <a:spcPts val="1200"/>
              </a:spcBef>
              <a:buClr>
                <a:srgbClr val="7030A0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dirty="0">
                <a:cs typeface="Times New Roman" pitchFamily="18" charset="0"/>
              </a:rPr>
              <a:t>Создание центров обработки данных при ведомственных организациях </a:t>
            </a:r>
            <a:r>
              <a:rPr lang="ru-RU" sz="1200" dirty="0" err="1">
                <a:cs typeface="Times New Roman" pitchFamily="18" charset="0"/>
              </a:rPr>
              <a:t>Госкомгеологии</a:t>
            </a:r>
            <a:r>
              <a:rPr lang="ru-RU" sz="1200" dirty="0">
                <a:cs typeface="Times New Roman" pitchFamily="18" charset="0"/>
              </a:rPr>
              <a:t> </a:t>
            </a:r>
            <a:r>
              <a:rPr lang="ru-RU" sz="1200" dirty="0" err="1">
                <a:cs typeface="Times New Roman" pitchFamily="18" charset="0"/>
              </a:rPr>
              <a:t>РУз</a:t>
            </a:r>
            <a:r>
              <a:rPr lang="ru-RU" sz="1200" dirty="0">
                <a:cs typeface="Times New Roman" pitchFamily="18" charset="0"/>
              </a:rPr>
              <a:t>, хранения и предоставления в пользование геологической информации о недрах</a:t>
            </a:r>
          </a:p>
          <a:p>
            <a:pPr marL="216000" indent="-216000">
              <a:lnSpc>
                <a:spcPct val="90000"/>
              </a:lnSpc>
              <a:spcBef>
                <a:spcPts val="1200"/>
              </a:spcBef>
              <a:buClr>
                <a:srgbClr val="7030A0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dirty="0">
                <a:cs typeface="Times New Roman" pitchFamily="18" charset="0"/>
              </a:rPr>
              <a:t>Перевод в электронный вид ретроспективной геологической информации, накопленной в «Государственном геологическом Фонде» и подведомственных организациях </a:t>
            </a:r>
          </a:p>
          <a:p>
            <a:pPr marL="216000" indent="-216000">
              <a:lnSpc>
                <a:spcPct val="90000"/>
              </a:lnSpc>
              <a:spcBef>
                <a:spcPts val="1200"/>
              </a:spcBef>
              <a:buClr>
                <a:srgbClr val="7030A0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dirty="0">
                <a:cs typeface="Times New Roman" pitchFamily="18" charset="0"/>
              </a:rPr>
              <a:t>Переход к сбору первичной и интерпретированной геологической информации в виде машиночитаемых наборов актуальных и значимых данных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6443671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СИСТЕМАТИЗАЦИЯ И ПРЕДСТАВЛЕНИЕ ЦИФРОВОЙ ГЕОЛОГИЧЕСКОЙ ИНФОРМАЦИИ В СИСТЕМУ ЭЛЕКТРОННОГО ПРАВИТЕЛЬСТВА РЕСПУБЛИКИ УЗБЕКИСТАН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7417BF7-103E-4D52-AC7E-C74CB5B128F0}"/>
              </a:ext>
            </a:extLst>
          </p:cNvPr>
          <p:cNvSpPr/>
          <p:nvPr/>
        </p:nvSpPr>
        <p:spPr>
          <a:xfrm>
            <a:off x="1420238" y="297224"/>
            <a:ext cx="10771761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ЗАКОНАДАТЕЛЬНЫЕ ОСНОВЫ ЦИФРОВИЗАЦИЯ ГЕОЛОГИЧЕСКОЙ ОТРАСЛИ</a:t>
            </a:r>
          </a:p>
        </p:txBody>
      </p:sp>
      <p:pic>
        <p:nvPicPr>
          <p:cNvPr id="14" name="Picture 90" descr="E:\Gidroingeo\Logotip\LAST.png">
            <a:extLst>
              <a:ext uri="{FF2B5EF4-FFF2-40B4-BE49-F238E27FC236}">
                <a16:creationId xmlns:a16="http://schemas.microsoft.com/office/drawing/2014/main" id="{2CBD8DED-24EC-4025-8475-98F1FA48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6" y="158078"/>
            <a:ext cx="1589039" cy="111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167">
            <a:extLst>
              <a:ext uri="{FF2B5EF4-FFF2-40B4-BE49-F238E27FC236}">
                <a16:creationId xmlns:a16="http://schemas.microsoft.com/office/drawing/2014/main" id="{FB04B93C-89FB-4103-83CD-2242C973ECBA}"/>
              </a:ext>
            </a:extLst>
          </p:cNvPr>
          <p:cNvSpPr txBox="1"/>
          <p:nvPr/>
        </p:nvSpPr>
        <p:spPr>
          <a:xfrm>
            <a:off x="890291" y="2511996"/>
            <a:ext cx="2904382" cy="860425"/>
          </a:xfrm>
          <a:prstGeom prst="rect">
            <a:avLst/>
          </a:prstGeom>
          <a:noFill/>
          <a:effectLst/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ПП №4740 </a:t>
            </a:r>
            <a:endParaRPr lang="ru-RU" sz="1600" b="1" dirty="0">
              <a:solidFill>
                <a:srgbClr val="536C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«О мерах по организации </a:t>
            </a:r>
            <a:r>
              <a:rPr sz="1200" b="1" dirty="0" err="1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деятельности</a:t>
            </a:r>
            <a:r>
              <a:rPr sz="1200" b="1" dirty="0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Университета</a:t>
            </a:r>
            <a:r>
              <a:rPr sz="1200" b="1" dirty="0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геологических </a:t>
            </a:r>
            <a:r>
              <a:rPr sz="1200" b="1" dirty="0" err="1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наук</a:t>
            </a:r>
            <a:r>
              <a:rPr sz="1200" b="1" dirty="0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в системе </a:t>
            </a:r>
            <a:r>
              <a:rPr sz="1200" b="1" dirty="0" err="1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Госкомгеологии</a:t>
            </a:r>
            <a:r>
              <a:rPr sz="1200" b="1" dirty="0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Республики</a:t>
            </a:r>
            <a:r>
              <a:rPr sz="1200" b="1" dirty="0">
                <a:solidFill>
                  <a:srgbClr val="536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Узбекистан»</a:t>
            </a:r>
          </a:p>
        </p:txBody>
      </p:sp>
      <p:sp>
        <p:nvSpPr>
          <p:cNvPr id="18" name="Text 168">
            <a:extLst>
              <a:ext uri="{FF2B5EF4-FFF2-40B4-BE49-F238E27FC236}">
                <a16:creationId xmlns:a16="http://schemas.microsoft.com/office/drawing/2014/main" id="{9AD2D44E-9625-46BA-8C22-268ACA0E66CE}"/>
              </a:ext>
            </a:extLst>
          </p:cNvPr>
          <p:cNvSpPr txBox="1"/>
          <p:nvPr/>
        </p:nvSpPr>
        <p:spPr>
          <a:xfrm>
            <a:off x="4837928" y="2586756"/>
            <a:ext cx="2563028" cy="622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ПП №4699 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«О мерах по широкому внедрению цифровой экономики и электронного правительства»</a:t>
            </a:r>
          </a:p>
        </p:txBody>
      </p:sp>
      <p:sp>
        <p:nvSpPr>
          <p:cNvPr id="19" name="Text 169">
            <a:extLst>
              <a:ext uri="{FF2B5EF4-FFF2-40B4-BE49-F238E27FC236}">
                <a16:creationId xmlns:a16="http://schemas.microsoft.com/office/drawing/2014/main" id="{4E3851A6-3931-421C-8706-9309B4430604}"/>
              </a:ext>
            </a:extLst>
          </p:cNvPr>
          <p:cNvSpPr txBox="1"/>
          <p:nvPr/>
        </p:nvSpPr>
        <p:spPr>
          <a:xfrm>
            <a:off x="8691652" y="2588127"/>
            <a:ext cx="2563029" cy="61753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УП №6079 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«Об утверждении стратегии «Цифровой Узбекистан-2030»</a:t>
            </a:r>
          </a:p>
        </p:txBody>
      </p:sp>
    </p:spTree>
    <p:extLst>
      <p:ext uri="{BB962C8B-B14F-4D97-AF65-F5344CB8AC3E}">
        <p14:creationId xmlns:p14="http://schemas.microsoft.com/office/powerpoint/2010/main" val="20874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0D0768-A676-4A69-A2D4-9C93D757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57D1333-285D-45EF-BEAA-46BEDD943961}"/>
              </a:ext>
            </a:extLst>
          </p:cNvPr>
          <p:cNvSpPr/>
          <p:nvPr/>
        </p:nvSpPr>
        <p:spPr>
          <a:xfrm>
            <a:off x="651752" y="141576"/>
            <a:ext cx="11540247" cy="822272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536CD5"/>
                </a:solidFill>
                <a:ea typeface="Myriad Pro" charset="0"/>
                <a:cs typeface="Arial" panose="020B0604020202020204" pitchFamily="34" charset="0"/>
              </a:rPr>
              <a:t>ЕДИНАЯ СИСТЕМА ЦИФРОВОЙ ГЕОЛОГИЧЕСКОЙ ИНФОРМАЦИИ</a:t>
            </a:r>
          </a:p>
          <a:p>
            <a:pPr algn="ctr"/>
            <a:r>
              <a:rPr lang="ru-RU" sz="2400" dirty="0">
                <a:ln w="0"/>
                <a:solidFill>
                  <a:srgbClr val="536CD5"/>
                </a:solidFill>
                <a:ea typeface="Myriad Pro" charset="0"/>
                <a:cs typeface="Arial" panose="020B0604020202020204" pitchFamily="34" charset="0"/>
              </a:rPr>
              <a:t>(«ГЕОПОРТАЛ ГОСКОМГЕОЛОГИИ РЕСПУБЛИКИ УЗБЕКИСТАН»)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58644D1-682A-46CD-8F92-C82438274A97}"/>
              </a:ext>
            </a:extLst>
          </p:cNvPr>
          <p:cNvSpPr/>
          <p:nvPr/>
        </p:nvSpPr>
        <p:spPr>
          <a:xfrm>
            <a:off x="4772998" y="1471000"/>
            <a:ext cx="3297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77"/>
              </a:spcAft>
              <a:defRPr/>
            </a:pPr>
            <a:r>
              <a:rPr lang="ru-RU" altLang="ru-RU" sz="2000" b="1" spc="600" dirty="0">
                <a:solidFill>
                  <a:srgbClr val="0A8D95"/>
                </a:solidFill>
                <a:cs typeface="Arial" panose="020B0604020202020204" pitchFamily="34" charset="0"/>
              </a:rPr>
              <a:t>ОПРЕДЕЛЕНИЕ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6029096-224C-48A7-A00D-3FAC4D6B1CD0}"/>
              </a:ext>
            </a:extLst>
          </p:cNvPr>
          <p:cNvSpPr/>
          <p:nvPr/>
        </p:nvSpPr>
        <p:spPr>
          <a:xfrm>
            <a:off x="1197099" y="1472240"/>
            <a:ext cx="2640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77"/>
              </a:spcAft>
              <a:defRPr/>
            </a:pPr>
            <a:r>
              <a:rPr lang="ru-RU" altLang="ru-RU" sz="2000" b="1" spc="600" dirty="0">
                <a:solidFill>
                  <a:srgbClr val="0070C0"/>
                </a:solidFill>
                <a:cs typeface="Arial" panose="020B0604020202020204" pitchFamily="34" charset="0"/>
              </a:rPr>
              <a:t>ПРИОРИТЕТЫ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7D77FA3-147D-477D-8617-51D177A8BA8F}"/>
              </a:ext>
            </a:extLst>
          </p:cNvPr>
          <p:cNvSpPr/>
          <p:nvPr/>
        </p:nvSpPr>
        <p:spPr>
          <a:xfrm>
            <a:off x="8318795" y="1462450"/>
            <a:ext cx="3357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77"/>
              </a:spcAft>
              <a:defRPr/>
            </a:pPr>
            <a:r>
              <a:rPr lang="ru-RU" altLang="ru-RU" sz="2000" b="1" spc="600" dirty="0">
                <a:solidFill>
                  <a:srgbClr val="4E5BDA"/>
                </a:solidFill>
                <a:cs typeface="Arial" panose="020B0604020202020204" pitchFamily="34" charset="0"/>
              </a:rPr>
              <a:t>СОПРОВОЖДЕНИЕ</a:t>
            </a:r>
          </a:p>
        </p:txBody>
      </p:sp>
      <p:sp>
        <p:nvSpPr>
          <p:cNvPr id="56" name="Номер слайда 2">
            <a:extLst>
              <a:ext uri="{FF2B5EF4-FFF2-40B4-BE49-F238E27FC236}">
                <a16:creationId xmlns:a16="http://schemas.microsoft.com/office/drawing/2014/main" id="{834B864C-9A60-4B63-B916-B273A205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892" y="6404942"/>
            <a:ext cx="580292" cy="365125"/>
          </a:xfrm>
        </p:spPr>
        <p:txBody>
          <a:bodyPr lIns="36000" tIns="36000" rIns="36000" bIns="36000"/>
          <a:lstStyle/>
          <a:p>
            <a:fld id="{03450231-F668-B14F-857A-FE6341F82B64}" type="slidenum">
              <a:rPr lang="ru-RU" smtClean="0">
                <a:solidFill>
                  <a:srgbClr val="0070C0"/>
                </a:solidFill>
              </a:rPr>
              <a:t>4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138D62-628A-4516-A0D1-2730DAD91972}"/>
              </a:ext>
            </a:extLst>
          </p:cNvPr>
          <p:cNvSpPr/>
          <p:nvPr/>
        </p:nvSpPr>
        <p:spPr>
          <a:xfrm>
            <a:off x="136187" y="180488"/>
            <a:ext cx="833204" cy="822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90" descr="E:\Gidroingeo\Logotip\LAST.png">
            <a:extLst>
              <a:ext uri="{FF2B5EF4-FFF2-40B4-BE49-F238E27FC236}">
                <a16:creationId xmlns:a16="http://schemas.microsoft.com/office/drawing/2014/main" id="{C5C40A81-EF5A-45C7-9DC1-68FF2FD2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6" y="158078"/>
            <a:ext cx="1589039" cy="111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09625-82D7-411F-8C1E-BA61A4B4C853}"/>
              </a:ext>
            </a:extLst>
          </p:cNvPr>
          <p:cNvSpPr txBox="1"/>
          <p:nvPr/>
        </p:nvSpPr>
        <p:spPr>
          <a:xfrm>
            <a:off x="1921784" y="856033"/>
            <a:ext cx="1003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36CD5"/>
                </a:solidFill>
              </a:rPr>
              <a:t>Использование для синхронизации, интеграции «</a:t>
            </a:r>
            <a:r>
              <a:rPr lang="ru-RU" dirty="0" err="1">
                <a:solidFill>
                  <a:srgbClr val="536CD5"/>
                </a:solidFill>
              </a:rPr>
              <a:t>Геопортал»ов</a:t>
            </a:r>
            <a:r>
              <a:rPr lang="ru-RU" dirty="0">
                <a:solidFill>
                  <a:srgbClr val="536CD5"/>
                </a:solidFill>
              </a:rPr>
              <a:t> отраслей экономики стран, как создание единой системы «Цифровой экономики Узбекистана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CAB7D40-6ECC-4D16-865F-269F5C3BA550}"/>
              </a:ext>
            </a:extLst>
          </p:cNvPr>
          <p:cNvSpPr/>
          <p:nvPr/>
        </p:nvSpPr>
        <p:spPr>
          <a:xfrm>
            <a:off x="398834" y="1795097"/>
            <a:ext cx="4134255" cy="4882415"/>
          </a:xfrm>
          <a:prstGeom prst="roundRect">
            <a:avLst/>
          </a:prstGeom>
          <a:solidFill>
            <a:srgbClr val="E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6F1BCD-1CEE-F44F-B179-C22044BA0884}"/>
              </a:ext>
            </a:extLst>
          </p:cNvPr>
          <p:cNvSpPr/>
          <p:nvPr/>
        </p:nvSpPr>
        <p:spPr>
          <a:xfrm>
            <a:off x="4772998" y="1893367"/>
            <a:ext cx="2995897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671B8"/>
              </a:buClr>
            </a:pP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Цифровая геологическая карта должна представлять собой логически структурированную цифровую модель (ЦМ) геологического строения отображаемой территории.</a:t>
            </a:r>
          </a:p>
          <a:p>
            <a:pPr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671B8"/>
              </a:buClr>
            </a:pPr>
            <a:r>
              <a:rPr lang="ru-RU" alt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Суть структурирования заключается в разнесении информации по различным тематическим цифровым слоям, что облегчает задачу получения информации об объектах и оформления привычной для геолога, который выполняет визуализацию картографируемых объектов.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9E96E306-774A-481F-A217-E1CE7BA9D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68" y="1893367"/>
            <a:ext cx="3929974" cy="4682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16000" indent="-216000"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671B8"/>
              </a:buClr>
              <a:buFont typeface="Wingdings 2" panose="05020102010507070707" pitchFamily="18" charset="2"/>
              <a:buChar char="¡"/>
              <a:defRPr sz="1200" b="1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ru-RU" sz="1400" dirty="0"/>
              <a:t>Цифровые геологические карты приоритетны для решения задач «</a:t>
            </a:r>
            <a:r>
              <a:rPr lang="ru-RU" sz="1400" dirty="0" err="1"/>
              <a:t>Геопортал»а</a:t>
            </a:r>
            <a:r>
              <a:rPr lang="ru-RU" sz="1400" dirty="0"/>
              <a:t> </a:t>
            </a:r>
            <a:r>
              <a:rPr lang="ru-RU" sz="1400" dirty="0" err="1"/>
              <a:t>Госкомгеологии</a:t>
            </a:r>
            <a:r>
              <a:rPr lang="ru-RU" sz="1400" dirty="0"/>
              <a:t> </a:t>
            </a:r>
            <a:r>
              <a:rPr lang="ru-RU" sz="1400" dirty="0" err="1"/>
              <a:t>РУз</a:t>
            </a:r>
            <a:endParaRPr lang="ru-RU" sz="1400" dirty="0"/>
          </a:p>
          <a:p>
            <a:r>
              <a:rPr lang="ru-RU" sz="1400" dirty="0"/>
              <a:t>Важный приоритет – возможность отображения объектов геологического картирования и её составляющих на основе реальных географических координат, с использованием данных спутниковой привязки и других работ при ГРР.</a:t>
            </a:r>
          </a:p>
          <a:p>
            <a:r>
              <a:rPr lang="ru-RU" sz="1400" dirty="0"/>
              <a:t>Второй приоритет – цифровые карты содержать атрибутивные данные, редакция которых может проходит как в прошедшем, так и в реальном времени.</a:t>
            </a:r>
          </a:p>
          <a:p>
            <a:r>
              <a:rPr lang="ru-RU" sz="1400" dirty="0"/>
              <a:t>Третий приоритет - использованием ГИС решений есть возможность отображения цифровой геологической карты на любых доступных проекциях.</a:t>
            </a:r>
          </a:p>
          <a:p>
            <a:r>
              <a:rPr lang="ru-RU" sz="1400" dirty="0"/>
              <a:t>Четвертый приоритет – возможность использования атрибутивных данных для оформления картографических объектов в автоматическом и интерактивном режимах.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1055226-D2D9-4635-8DF2-416241F36CCC}"/>
              </a:ext>
            </a:extLst>
          </p:cNvPr>
          <p:cNvSpPr/>
          <p:nvPr/>
        </p:nvSpPr>
        <p:spPr>
          <a:xfrm>
            <a:off x="8046113" y="1795097"/>
            <a:ext cx="3868668" cy="4882415"/>
          </a:xfrm>
          <a:prstGeom prst="roundRect">
            <a:avLst/>
          </a:prstGeom>
          <a:solidFill>
            <a:srgbClr val="E3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0686D0B-984C-4945-89BF-7C4C432185ED}"/>
              </a:ext>
            </a:extLst>
          </p:cNvPr>
          <p:cNvSpPr/>
          <p:nvPr/>
        </p:nvSpPr>
        <p:spPr>
          <a:xfrm>
            <a:off x="8122496" y="1874509"/>
            <a:ext cx="3670670" cy="485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E5BDA"/>
              </a:buClr>
              <a:buFont typeface="Wingdings 2" panose="05020102010507070707" pitchFamily="18" charset="2"/>
              <a:buChar char="¡"/>
            </a:pPr>
            <a:r>
              <a:rPr lang="ru-RU" sz="1300" b="1" dirty="0">
                <a:cs typeface="Times New Roman" panose="02020603050405020304" pitchFamily="18" charset="0"/>
              </a:rPr>
              <a:t>Картографическая информация сопровождается Базами Данных, которые тоже должны быть структурированы. Информация в ней должна быть комплексной: точечная информация представляется результатами исследований или утвержденными данными по направлениям: геохимия горных пород, литологическое, минеральное, горно-геологическое описание вмещающих пород, геофизические параметры, горно-технологические показатели и т.д.</a:t>
            </a:r>
          </a:p>
          <a:p>
            <a:pPr marL="216000" indent="-216000"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E5BDA"/>
              </a:buClr>
              <a:buFont typeface="Wingdings 2" panose="05020102010507070707" pitchFamily="18" charset="2"/>
              <a:buChar char="¡"/>
            </a:pPr>
            <a:r>
              <a:rPr lang="ru-RU" sz="1300" b="1" dirty="0">
                <a:cs typeface="Times New Roman" panose="02020603050405020304" pitchFamily="18" charset="0"/>
              </a:rPr>
              <a:t>Оцифровка свойственной информации к одной точке не является самоцелью, более того, описание территорий исследованного, исследуемого и предусмотренного к будущему изучению площадей даёт возможность площадного изложения полученных результатов.</a:t>
            </a:r>
          </a:p>
          <a:p>
            <a:pPr marL="216000" indent="-216000"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E5BDA"/>
              </a:buClr>
              <a:buFont typeface="Wingdings 2" panose="05020102010507070707" pitchFamily="18" charset="2"/>
              <a:buChar char="¡"/>
            </a:pPr>
            <a:r>
              <a:rPr lang="ru-RU" sz="1300" b="1" dirty="0">
                <a:cs typeface="Times New Roman" panose="02020603050405020304" pitchFamily="18" charset="0"/>
              </a:rPr>
              <a:t>Приняты основополагающие нормативно-правовые акты для укрепления функционального потенциала и расширения направлений деятельности </a:t>
            </a:r>
            <a:r>
              <a:rPr lang="ru-RU" sz="1300" b="1" dirty="0" err="1">
                <a:cs typeface="Times New Roman" panose="02020603050405020304" pitchFamily="18" charset="0"/>
              </a:rPr>
              <a:t>Госкомгеологии</a:t>
            </a:r>
            <a:r>
              <a:rPr lang="ru-RU" sz="1300" b="1" dirty="0">
                <a:cs typeface="Times New Roman" panose="02020603050405020304" pitchFamily="18" charset="0"/>
              </a:rPr>
              <a:t> </a:t>
            </a:r>
            <a:r>
              <a:rPr lang="ru-RU" sz="1300" b="1" dirty="0" err="1">
                <a:cs typeface="Times New Roman" panose="02020603050405020304" pitchFamily="18" charset="0"/>
              </a:rPr>
              <a:t>Руз</a:t>
            </a:r>
            <a:r>
              <a:rPr lang="ru-RU" sz="1300" b="1" dirty="0">
                <a:cs typeface="Times New Roman" panose="02020603050405020304" pitchFamily="18" charset="0"/>
              </a:rPr>
              <a:t>, а также рационального и эффективного использования природных ресурсов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49474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B3CF7-BAD3-434B-9699-8ECD92993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45914"/>
            <a:ext cx="12185904" cy="6712085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6A4E59-D05B-4C2C-A1D3-8C1BB3F8E205}"/>
              </a:ext>
            </a:extLst>
          </p:cNvPr>
          <p:cNvSpPr/>
          <p:nvPr/>
        </p:nvSpPr>
        <p:spPr>
          <a:xfrm>
            <a:off x="1856030" y="131856"/>
            <a:ext cx="10201154" cy="1330104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n w="0"/>
                <a:solidFill>
                  <a:srgbClr val="1F4E79"/>
                </a:solidFill>
                <a:cs typeface="Arial" panose="020B0604020202020204" pitchFamily="34" charset="0"/>
              </a:rPr>
              <a:t>Благодаря Стратегической Программе «Цифровой Узбекистан – 2030» стартовал новый этап подготовки геологического информационного пространства отраслевой цифровизации. Запущена  система </a:t>
            </a:r>
            <a:r>
              <a:rPr lang="ru-RU" dirty="0" err="1">
                <a:ln w="0"/>
                <a:solidFill>
                  <a:srgbClr val="1F4E79"/>
                </a:solidFill>
                <a:cs typeface="Arial" panose="020B0604020202020204" pitchFamily="34" charset="0"/>
              </a:rPr>
              <a:t>Госкомгеологии</a:t>
            </a:r>
            <a:r>
              <a:rPr lang="ru-RU" dirty="0">
                <a:ln w="0"/>
                <a:solidFill>
                  <a:srgbClr val="1F4E79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rgbClr val="1F4E79"/>
                </a:solidFill>
                <a:cs typeface="Arial" panose="020B0604020202020204" pitchFamily="34" charset="0"/>
              </a:rPr>
              <a:t>РУз</a:t>
            </a:r>
            <a:r>
              <a:rPr lang="ru-RU" dirty="0">
                <a:ln w="0"/>
                <a:solidFill>
                  <a:srgbClr val="1F4E79"/>
                </a:solidFill>
                <a:cs typeface="Arial" panose="020B0604020202020204" pitchFamily="34" charset="0"/>
              </a:rPr>
              <a:t> в новой редакции создания «Электронного фонда геологической информации», она совершенствуясь станет «Единой системой цифровой геологической информации», а также основой цифровых геологических карты, которая будет отображена на «ГЕОПОРТАЛЕ».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1DAF3B0-8875-48EE-A4F6-4302F135F954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3CAC6E4-15DC-407F-9D47-90353E9FF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F024414-1B96-4CB3-BF1A-433819E05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0167CC21-26E9-463E-AF00-F2200587186A}"/>
              </a:ext>
            </a:extLst>
          </p:cNvPr>
          <p:cNvSpPr/>
          <p:nvPr/>
        </p:nvSpPr>
        <p:spPr>
          <a:xfrm>
            <a:off x="8962209" y="1554640"/>
            <a:ext cx="3104411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Реализованный проект в 2021 году в частности в одной подведомственной организации позволил создать электронные образы более 5 000 геологических отчётов, которые в рамках продолжения работ будет обработан на основе «акта верификации», улучшен в качестве самих образов и опубликован в виде электронной книги.</a:t>
            </a: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endParaRPr lang="ru-RU" sz="1200" b="1" dirty="0">
              <a:solidFill>
                <a:srgbClr val="0070C0"/>
              </a:solidFill>
              <a:cs typeface="Arial" charset="0"/>
            </a:endParaRP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Один геологический отчёт – это одна электронная книга, которая не делима ни по каким-либо причинам.</a:t>
            </a: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endParaRPr lang="ru-RU" sz="1200" b="1" dirty="0">
              <a:solidFill>
                <a:srgbClr val="0070C0"/>
              </a:solidFill>
              <a:cs typeface="Arial" charset="0"/>
            </a:endParaRP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ru-RU" sz="1200" b="1" i="1" dirty="0">
                <a:solidFill>
                  <a:schemeClr val="accent2"/>
                </a:solidFill>
                <a:cs typeface="Arial" charset="0"/>
              </a:rPr>
              <a:t>Именно по этой причине внутренняя систематизация, обработка цитируемой информации, рефератов, аннотаций и данных результатов или баз данных будет занимать основную часть времени при подготовке финальной версии «Электронного фонда геологической информации» и её составляющих.</a:t>
            </a: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endParaRPr lang="ru-RU" sz="1200" b="1" i="1" dirty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ru-RU" sz="1200" b="1" dirty="0">
                <a:solidFill>
                  <a:schemeClr val="accent5"/>
                </a:solidFill>
                <a:cs typeface="Arial" charset="0"/>
              </a:rPr>
              <a:t>Работа в подведомственной организации продолжается. Она идентична к реализуемой деятельности в «</a:t>
            </a:r>
            <a:r>
              <a:rPr lang="ru-RU" sz="1200" b="1" dirty="0" err="1">
                <a:solidFill>
                  <a:schemeClr val="accent5"/>
                </a:solidFill>
                <a:cs typeface="Arial" charset="0"/>
              </a:rPr>
              <a:t>ГосгеолФонде</a:t>
            </a:r>
            <a:r>
              <a:rPr lang="ru-RU" sz="1200" b="1" dirty="0">
                <a:solidFill>
                  <a:schemeClr val="accent5"/>
                </a:solidFill>
                <a:cs typeface="Arial" charset="0"/>
              </a:rPr>
              <a:t>» и других организациях.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2899" y="2935773"/>
            <a:ext cx="16589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ru-RU" sz="1100" b="1" dirty="0">
                <a:cs typeface="Arial" charset="0"/>
              </a:rPr>
              <a:t>«Единое окно»</a:t>
            </a:r>
            <a:r>
              <a:rPr lang="en-US" sz="1100" b="1" dirty="0">
                <a:cs typeface="Arial" charset="0"/>
              </a:rPr>
              <a:t> </a:t>
            </a:r>
            <a:endParaRPr lang="ru-RU" sz="1100" b="1" dirty="0">
              <a:cs typeface="Arial" charset="0"/>
            </a:endParaRP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ru-RU" sz="1100" dirty="0">
                <a:cs typeface="Arial" charset="0"/>
              </a:rPr>
              <a:t>сдачи и </a:t>
            </a:r>
            <a:endParaRPr lang="en-US" sz="1100" dirty="0">
              <a:cs typeface="Arial" charset="0"/>
            </a:endParaRP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ru-RU" sz="1100" dirty="0">
                <a:cs typeface="Arial" charset="0"/>
              </a:rPr>
              <a:t>предоставления</a:t>
            </a:r>
            <a:r>
              <a:rPr lang="en-US" sz="1100" dirty="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ru-RU" sz="1100" dirty="0">
                <a:cs typeface="Arial" charset="0"/>
              </a:rPr>
              <a:t>геологической </a:t>
            </a:r>
            <a:br>
              <a:rPr lang="ru-RU" sz="1100" dirty="0">
                <a:cs typeface="Arial" charset="0"/>
              </a:rPr>
            </a:br>
            <a:r>
              <a:rPr lang="ru-RU" sz="1100" dirty="0">
                <a:cs typeface="Arial" charset="0"/>
              </a:rPr>
              <a:t>информации</a:t>
            </a:r>
          </a:p>
        </p:txBody>
      </p:sp>
      <p:sp>
        <p:nvSpPr>
          <p:cNvPr id="72" name="Номер слайда 2">
            <a:extLst>
              <a:ext uri="{FF2B5EF4-FFF2-40B4-BE49-F238E27FC236}">
                <a16:creationId xmlns:a16="http://schemas.microsoft.com/office/drawing/2014/main" id="{DB52CCA5-9142-437C-BDF4-43B1D9CA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892" y="6404942"/>
            <a:ext cx="580292" cy="365125"/>
          </a:xfrm>
        </p:spPr>
        <p:txBody>
          <a:bodyPr lIns="36000" tIns="36000" rIns="36000" bIns="36000"/>
          <a:lstStyle/>
          <a:p>
            <a:fld id="{03450231-F668-B14F-857A-FE6341F82B64}" type="slidenum">
              <a:rPr lang="ru-RU" smtClean="0">
                <a:solidFill>
                  <a:srgbClr val="0070C0"/>
                </a:solidFill>
              </a:rPr>
              <a:t>5</a:t>
            </a:fld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9E6AF9C-074E-41F0-A73B-4CF9466F214A}"/>
              </a:ext>
            </a:extLst>
          </p:cNvPr>
          <p:cNvGrpSpPr/>
          <p:nvPr/>
        </p:nvGrpSpPr>
        <p:grpSpPr>
          <a:xfrm>
            <a:off x="331683" y="1647439"/>
            <a:ext cx="8770124" cy="4653295"/>
            <a:chOff x="331683" y="1647439"/>
            <a:chExt cx="8770124" cy="4653295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5A8BFA3-FF65-41EC-B974-3C8AC6AF30C5}"/>
                </a:ext>
              </a:extLst>
            </p:cNvPr>
            <p:cNvSpPr/>
            <p:nvPr/>
          </p:nvSpPr>
          <p:spPr>
            <a:xfrm>
              <a:off x="2708330" y="2291542"/>
              <a:ext cx="1579400" cy="549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dirty="0">
                  <a:cs typeface="Arial" charset="0"/>
                </a:rPr>
                <a:t>Геологические отчеты в бумажном </a:t>
              </a:r>
            </a:p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dirty="0">
                  <a:cs typeface="Arial" charset="0"/>
                </a:rPr>
                <a:t>и электронном виде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0EFCE929-4E1E-4FDB-A813-1FB9CF1DCB48}"/>
                </a:ext>
              </a:extLst>
            </p:cNvPr>
            <p:cNvSpPr/>
            <p:nvPr/>
          </p:nvSpPr>
          <p:spPr>
            <a:xfrm>
              <a:off x="2142762" y="1686351"/>
              <a:ext cx="2277168" cy="549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b="1" dirty="0">
                  <a:cs typeface="Arial" charset="0"/>
                </a:rPr>
                <a:t>Государственный Геологический Фонд, подведомственные геологические фонды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16A689A9-0348-4844-AAB8-9CDDD401E39E}"/>
                </a:ext>
              </a:extLst>
            </p:cNvPr>
            <p:cNvSpPr/>
            <p:nvPr/>
          </p:nvSpPr>
          <p:spPr>
            <a:xfrm>
              <a:off x="3023993" y="6056052"/>
              <a:ext cx="1395937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dirty="0">
                  <a:cs typeface="Arial" charset="0"/>
                </a:rPr>
                <a:t>хранилище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3A704145-F8A3-44C1-89C1-3839EB722BB1}"/>
                </a:ext>
              </a:extLst>
            </p:cNvPr>
            <p:cNvSpPr/>
            <p:nvPr/>
          </p:nvSpPr>
          <p:spPr>
            <a:xfrm>
              <a:off x="3306037" y="3008672"/>
              <a:ext cx="128898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200" b="1" dirty="0">
                  <a:solidFill>
                    <a:srgbClr val="00B0F0"/>
                  </a:solidFill>
                  <a:cs typeface="Arial" charset="0"/>
                </a:rPr>
                <a:t>Электронный,</a:t>
              </a:r>
              <a:br>
                <a:rPr lang="ru-RU" sz="1200" b="1" dirty="0">
                  <a:solidFill>
                    <a:srgbClr val="00B0F0"/>
                  </a:solidFill>
                  <a:cs typeface="Arial" charset="0"/>
                </a:rPr>
              </a:br>
              <a:r>
                <a:rPr lang="ru-RU" sz="1200" b="1" dirty="0">
                  <a:solidFill>
                    <a:srgbClr val="00B0F0"/>
                  </a:solidFill>
                  <a:cs typeface="Arial" charset="0"/>
                </a:rPr>
                <a:t>структурный и системный каталог геологической информации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3BB2FBB4-5D50-45C8-8327-B662BAC1620E}"/>
                </a:ext>
              </a:extLst>
            </p:cNvPr>
            <p:cNvSpPr/>
            <p:nvPr/>
          </p:nvSpPr>
          <p:spPr>
            <a:xfrm>
              <a:off x="331683" y="2073677"/>
              <a:ext cx="11848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200" b="1" dirty="0">
                  <a:solidFill>
                    <a:srgbClr val="00B0F0"/>
                  </a:solidFill>
                  <a:cs typeface="Arial" charset="0"/>
                </a:rPr>
                <a:t>Создание Электронного образа</a:t>
              </a:r>
            </a:p>
            <a:p>
              <a:pPr algn="ctr"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200" b="1" dirty="0">
                  <a:solidFill>
                    <a:srgbClr val="00B0F0"/>
                  </a:solidFill>
                  <a:cs typeface="Arial" charset="0"/>
                </a:rPr>
                <a:t>Геологической информации</a:t>
              </a:r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EF12504D-3657-4130-A575-3D03922D03C7}"/>
                </a:ext>
              </a:extLst>
            </p:cNvPr>
            <p:cNvSpPr/>
            <p:nvPr/>
          </p:nvSpPr>
          <p:spPr>
            <a:xfrm>
              <a:off x="6558281" y="2254293"/>
              <a:ext cx="2257602" cy="549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b="1" dirty="0">
                  <a:cs typeface="Arial" charset="0"/>
                </a:rPr>
                <a:t>Геологический отчет в электронном виде для интеграции и взаимообмена</a:t>
              </a: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90A24B51-8072-4E19-875F-605EA77A0D13}"/>
                </a:ext>
              </a:extLst>
            </p:cNvPr>
            <p:cNvSpPr/>
            <p:nvPr/>
          </p:nvSpPr>
          <p:spPr>
            <a:xfrm>
              <a:off x="6170971" y="1647439"/>
              <a:ext cx="2674096" cy="549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b="1" dirty="0">
                  <a:cs typeface="Arial" charset="0"/>
                </a:rPr>
                <a:t>Государственный геологический Фонд</a:t>
              </a:r>
            </a:p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b="1" dirty="0">
                  <a:cs typeface="Arial" charset="0"/>
                </a:rPr>
                <a:t>Система </a:t>
              </a:r>
              <a:r>
                <a:rPr lang="ru-RU" sz="1100" b="1" dirty="0">
                  <a:solidFill>
                    <a:srgbClr val="00B0F0"/>
                  </a:solidFill>
                  <a:cs typeface="Arial" charset="0"/>
                </a:rPr>
                <a:t>«Электронный фонд геологической информации»</a:t>
              </a:r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C1AB351-8629-4617-9C67-E4F6CCFBD4F7}"/>
                </a:ext>
              </a:extLst>
            </p:cNvPr>
            <p:cNvSpPr/>
            <p:nvPr/>
          </p:nvSpPr>
          <p:spPr>
            <a:xfrm>
              <a:off x="7576318" y="5284617"/>
              <a:ext cx="1525489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dirty="0">
                  <a:cs typeface="Arial" charset="0"/>
                </a:rPr>
                <a:t>Бумажная </a:t>
              </a:r>
              <a:br>
                <a:rPr lang="ru-RU" sz="1100" dirty="0">
                  <a:cs typeface="Arial" charset="0"/>
                </a:rPr>
              </a:br>
              <a:r>
                <a:rPr lang="ru-RU" sz="1100" dirty="0">
                  <a:cs typeface="Arial" charset="0"/>
                </a:rPr>
                <a:t>версия отчета, </a:t>
              </a:r>
            </a:p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dirty="0">
                  <a:cs typeface="Arial" charset="0"/>
                </a:rPr>
                <a:t>предоставленная поставщиком</a:t>
              </a: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FBC48B2-61E4-46E6-9B3C-E94D9717F4F9}"/>
                </a:ext>
              </a:extLst>
            </p:cNvPr>
            <p:cNvGrpSpPr/>
            <p:nvPr/>
          </p:nvGrpSpPr>
          <p:grpSpPr>
            <a:xfrm>
              <a:off x="4912462" y="4162134"/>
              <a:ext cx="3951208" cy="666430"/>
              <a:chOff x="4912462" y="4162134"/>
              <a:chExt cx="3951208" cy="666430"/>
            </a:xfrm>
          </p:grpSpPr>
          <p:sp>
            <p:nvSpPr>
              <p:cNvPr id="145" name="Прямоугольник 144">
                <a:extLst>
                  <a:ext uri="{FF2B5EF4-FFF2-40B4-BE49-F238E27FC236}">
                    <a16:creationId xmlns:a16="http://schemas.microsoft.com/office/drawing/2014/main" id="{C0F385A6-F55D-4927-9A25-760921681047}"/>
                  </a:ext>
                </a:extLst>
              </p:cNvPr>
              <p:cNvSpPr/>
              <p:nvPr/>
            </p:nvSpPr>
            <p:spPr>
              <a:xfrm>
                <a:off x="7645937" y="4570032"/>
                <a:ext cx="1217733" cy="2585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70C0"/>
                  </a:buClr>
                  <a:defRPr/>
                </a:pPr>
                <a:r>
                  <a:rPr lang="ru-RU" sz="1200" b="1" dirty="0">
                    <a:solidFill>
                      <a:srgbClr val="00B0F0"/>
                    </a:solidFill>
                    <a:latin typeface="Bahnschrift SemiBold" panose="020B0502040204020203" pitchFamily="34" charset="0"/>
                    <a:cs typeface="Arial" charset="0"/>
                  </a:rPr>
                  <a:t>«ГЕОПОРТАЛ»</a:t>
                </a:r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089A4EAF-8087-46E1-8680-ABD368CA93B4}"/>
                  </a:ext>
                </a:extLst>
              </p:cNvPr>
              <p:cNvSpPr/>
              <p:nvPr/>
            </p:nvSpPr>
            <p:spPr>
              <a:xfrm>
                <a:off x="4912462" y="4162134"/>
                <a:ext cx="3948474" cy="258532"/>
              </a:xfrm>
              <a:prstGeom prst="rect">
                <a:avLst/>
              </a:prstGeom>
              <a:solidFill>
                <a:srgbClr val="FFFBFF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70C0"/>
                  </a:buClr>
                  <a:defRPr/>
                </a:pPr>
                <a:r>
                  <a:rPr lang="ru-RU" sz="1200" b="1" dirty="0">
                    <a:cs typeface="Arial" charset="0"/>
                  </a:rPr>
                  <a:t>Единая система цифровой геологической информации»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1437AF6D-5F09-46B3-A0B2-312E5DEE1576}"/>
                </a:ext>
              </a:extLst>
            </p:cNvPr>
            <p:cNvGrpSpPr/>
            <p:nvPr/>
          </p:nvGrpSpPr>
          <p:grpSpPr>
            <a:xfrm>
              <a:off x="5121835" y="2988071"/>
              <a:ext cx="2523103" cy="924052"/>
              <a:chOff x="5121835" y="2988071"/>
              <a:chExt cx="2523103" cy="924052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D6F5FB5-0AFA-423C-A95C-C4FA0B72F3E9}"/>
                  </a:ext>
                </a:extLst>
              </p:cNvPr>
              <p:cNvSpPr txBox="1"/>
              <p:nvPr/>
            </p:nvSpPr>
            <p:spPr>
              <a:xfrm>
                <a:off x="6682444" y="2988071"/>
                <a:ext cx="962494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70C0"/>
                  </a:buClr>
                  <a:defRPr/>
                </a:pPr>
                <a:endParaRPr lang="ru-RU" sz="1200" b="1" dirty="0">
                  <a:solidFill>
                    <a:srgbClr val="0070C0"/>
                  </a:solidFill>
                  <a:cs typeface="Arial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8C73CA6-1ADE-4119-908D-FC813C9A1D4F}"/>
                  </a:ext>
                </a:extLst>
              </p:cNvPr>
              <p:cNvSpPr txBox="1"/>
              <p:nvPr/>
            </p:nvSpPr>
            <p:spPr>
              <a:xfrm>
                <a:off x="5229319" y="3065102"/>
                <a:ext cx="2090890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70C0"/>
                  </a:buClr>
                  <a:defRPr/>
                </a:pPr>
                <a:r>
                  <a:rPr lang="ru-RU" sz="1200" b="1" dirty="0">
                    <a:cs typeface="Arial" charset="0"/>
                  </a:rPr>
                  <a:t>Геологические отчёты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79C1FDC-1FB8-4274-A1CC-C8FF16F5E3A9}"/>
                  </a:ext>
                </a:extLst>
              </p:cNvPr>
              <p:cNvSpPr txBox="1"/>
              <p:nvPr/>
            </p:nvSpPr>
            <p:spPr>
              <a:xfrm>
                <a:off x="6741226" y="3321192"/>
                <a:ext cx="745037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70C0"/>
                  </a:buClr>
                  <a:defRPr/>
                </a:pPr>
                <a:r>
                  <a:rPr lang="ru-RU" sz="1200" b="1" dirty="0" err="1">
                    <a:cs typeface="Arial" charset="0"/>
                  </a:rPr>
                  <a:t>Аннота-ции</a:t>
                </a:r>
                <a:r>
                  <a:rPr lang="ru-RU" sz="1200" b="1" dirty="0">
                    <a:cs typeface="Arial" charset="0"/>
                  </a:rPr>
                  <a:t> и данные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8E3E31C-3F2B-4C9D-BD19-3B49EAB80A2A}"/>
                  </a:ext>
                </a:extLst>
              </p:cNvPr>
              <p:cNvSpPr txBox="1"/>
              <p:nvPr/>
            </p:nvSpPr>
            <p:spPr>
              <a:xfrm>
                <a:off x="5121835" y="3322001"/>
                <a:ext cx="61232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70C0"/>
                  </a:buClr>
                  <a:defRPr/>
                </a:pPr>
                <a:r>
                  <a:rPr lang="ru-RU" sz="1200" b="1" dirty="0" err="1">
                    <a:cs typeface="Arial" charset="0"/>
                  </a:rPr>
                  <a:t>Рефе-раты</a:t>
                </a:r>
                <a:endParaRPr lang="ru-RU" sz="1200" b="1" dirty="0">
                  <a:cs typeface="Arial" charset="0"/>
                </a:endParaRPr>
              </a:p>
            </p:txBody>
          </p:sp>
        </p:grp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9E7C0A76-DB45-479A-9E15-7316D2D2DB7D}"/>
                </a:ext>
              </a:extLst>
            </p:cNvPr>
            <p:cNvSpPr/>
            <p:nvPr/>
          </p:nvSpPr>
          <p:spPr>
            <a:xfrm>
              <a:off x="7556836" y="6056052"/>
              <a:ext cx="1395937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70C0"/>
                </a:buClr>
                <a:defRPr/>
              </a:pPr>
              <a:r>
                <a:rPr lang="ru-RU" sz="1100" dirty="0">
                  <a:cs typeface="Arial" charset="0"/>
                </a:rPr>
                <a:t>хранилище</a:t>
              </a: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C47965-0D0C-4056-8D71-E22E8707F18F}"/>
              </a:ext>
            </a:extLst>
          </p:cNvPr>
          <p:cNvSpPr/>
          <p:nvPr/>
        </p:nvSpPr>
        <p:spPr>
          <a:xfrm>
            <a:off x="97186" y="145915"/>
            <a:ext cx="826942" cy="789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DC2590-F254-4F7D-BEE8-60F51A46485B}"/>
              </a:ext>
            </a:extLst>
          </p:cNvPr>
          <p:cNvSpPr/>
          <p:nvPr/>
        </p:nvSpPr>
        <p:spPr>
          <a:xfrm>
            <a:off x="1516573" y="3044756"/>
            <a:ext cx="750301" cy="314843"/>
          </a:xfrm>
          <a:prstGeom prst="rect">
            <a:avLst/>
          </a:prstGeom>
          <a:solidFill>
            <a:srgbClr val="E5F4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8FC1BD9-E0C1-443B-AE38-4039E042290A}"/>
              </a:ext>
            </a:extLst>
          </p:cNvPr>
          <p:cNvSpPr/>
          <p:nvPr/>
        </p:nvSpPr>
        <p:spPr>
          <a:xfrm>
            <a:off x="1352140" y="2980805"/>
            <a:ext cx="154632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70C0"/>
              </a:buClr>
              <a:defRPr/>
            </a:pPr>
            <a:r>
              <a:rPr lang="ru-RU" sz="1200" b="1" dirty="0">
                <a:solidFill>
                  <a:srgbClr val="00B0F0"/>
                </a:solidFill>
                <a:cs typeface="Arial" charset="0"/>
              </a:rPr>
              <a:t>Создание Цифрового каталога </a:t>
            </a:r>
          </a:p>
        </p:txBody>
      </p:sp>
      <p:pic>
        <p:nvPicPr>
          <p:cNvPr id="41" name="Picture 90" descr="E:\Gidroingeo\Logotip\LAST.png">
            <a:extLst>
              <a:ext uri="{FF2B5EF4-FFF2-40B4-BE49-F238E27FC236}">
                <a16:creationId xmlns:a16="http://schemas.microsoft.com/office/drawing/2014/main" id="{43A40162-1B8C-47EF-8F0E-82A30614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6" y="158078"/>
            <a:ext cx="1589039" cy="111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7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965ED7B8-FF29-4035-8F2A-D1AB78FE6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r="-1"/>
          <a:stretch/>
        </p:blipFill>
        <p:spPr>
          <a:xfrm>
            <a:off x="0" y="3986579"/>
            <a:ext cx="12191999" cy="2871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05887" y="3656568"/>
            <a:ext cx="8570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FBBE59C-383A-47E5-A4A4-43F3EE7EEF31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2197645-8039-451C-BB14-8E052E49C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224AAEC-002B-4539-AFF9-2BB82346D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id="{387F7716-36BC-46FC-8556-E602A89D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892" y="6404942"/>
            <a:ext cx="580292" cy="365125"/>
          </a:xfrm>
        </p:spPr>
        <p:txBody>
          <a:bodyPr lIns="36000" tIns="36000" rIns="36000" bIns="36000"/>
          <a:lstStyle/>
          <a:p>
            <a:fld id="{03450231-F668-B14F-857A-FE6341F82B64}" type="slidenum">
              <a:rPr lang="ru-RU" smtClean="0">
                <a:solidFill>
                  <a:srgbClr val="0070C0"/>
                </a:solidFill>
              </a:rPr>
              <a:t>6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CCD7D65-9324-4DD8-8814-12931633BC1C}"/>
              </a:ext>
            </a:extLst>
          </p:cNvPr>
          <p:cNvSpPr/>
          <p:nvPr/>
        </p:nvSpPr>
        <p:spPr>
          <a:xfrm>
            <a:off x="6291978" y="1683395"/>
            <a:ext cx="4638276" cy="40657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16000" indent="-216000" eaLnBrk="0" fontAlgn="ctr" hangingPunct="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 typeface="Wingdings 2" panose="05020102010507070707" pitchFamily="18" charset="2"/>
              <a:buChar char="¡"/>
            </a:pPr>
            <a:r>
              <a:rPr lang="ru-RU" sz="2400" b="1" dirty="0">
                <a:cs typeface="Times New Roman" panose="02020603050405020304" pitchFamily="18" charset="0"/>
              </a:rPr>
              <a:t>обеспечению механизма реализации Постановлений и Указов правительства для реализации полноценной цифровой экономики страны; </a:t>
            </a:r>
          </a:p>
          <a:p>
            <a:pPr marL="216000" indent="-216000" eaLnBrk="0" fontAlgn="ctr" hangingPunct="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 typeface="Wingdings 2" panose="05020102010507070707" pitchFamily="18" charset="2"/>
              <a:buChar char="¡"/>
            </a:pPr>
            <a:endParaRPr lang="ru-RU" sz="2400" b="1" dirty="0">
              <a:cs typeface="Times New Roman" panose="02020603050405020304" pitchFamily="18" charset="0"/>
            </a:endParaRPr>
          </a:p>
          <a:p>
            <a:pPr marL="216000" indent="-216000" eaLnBrk="0" fontAlgn="ctr" hangingPunct="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 typeface="Wingdings 2" panose="05020102010507070707" pitchFamily="18" charset="2"/>
              <a:buChar char="¡"/>
            </a:pPr>
            <a:r>
              <a:rPr lang="ru-RU" sz="2400" b="1" dirty="0">
                <a:cs typeface="Times New Roman" panose="02020603050405020304" pitchFamily="18" charset="0"/>
              </a:rPr>
              <a:t>увеличению доступа к качественному геологическому материалу, как отраслевых предприятий, так и недропользователей.</a:t>
            </a: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92ED63B5-1AD2-4B77-B623-F2AC46605111}"/>
              </a:ext>
            </a:extLst>
          </p:cNvPr>
          <p:cNvSpPr/>
          <p:nvPr/>
        </p:nvSpPr>
        <p:spPr>
          <a:xfrm rot="5400000">
            <a:off x="10380390" y="1416302"/>
            <a:ext cx="421287" cy="2308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ilroy" panose="00000500000000000000" pitchFamily="50" charset="-52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A2C9488-4CF0-4BBC-96E2-392A46BE9B88}"/>
              </a:ext>
            </a:extLst>
          </p:cNvPr>
          <p:cNvSpPr/>
          <p:nvPr/>
        </p:nvSpPr>
        <p:spPr>
          <a:xfrm>
            <a:off x="1653702" y="1625027"/>
            <a:ext cx="4638277" cy="357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16000" indent="-216000" eaLnBrk="0" fontAlgn="ctr" hangingPunct="0">
              <a:lnSpc>
                <a:spcPct val="90000"/>
              </a:lnSpc>
              <a:spcBef>
                <a:spcPts val="1200"/>
              </a:spcBef>
              <a:buClr>
                <a:srgbClr val="24A1DA"/>
              </a:buClr>
              <a:buFont typeface="Wingdings 2" panose="05020102010507070707" pitchFamily="18" charset="2"/>
              <a:buChar char="¡"/>
            </a:pPr>
            <a:r>
              <a:rPr lang="ru-RU" sz="2400" b="1" dirty="0">
                <a:cs typeface="Times New Roman" panose="02020603050405020304" pitchFamily="18" charset="0"/>
              </a:rPr>
              <a:t>своевременному исполнению поставленных задач Государственными Программами по реализации геологоразведочной деятельности в Республике Узбекистан;</a:t>
            </a:r>
          </a:p>
          <a:p>
            <a:pPr marL="216000" indent="-216000" eaLnBrk="0" fontAlgn="ctr" hangingPunct="0">
              <a:lnSpc>
                <a:spcPct val="90000"/>
              </a:lnSpc>
              <a:spcBef>
                <a:spcPts val="1200"/>
              </a:spcBef>
              <a:buClr>
                <a:srgbClr val="24A1DA"/>
              </a:buClr>
              <a:buFont typeface="Wingdings 2" panose="05020102010507070707" pitchFamily="18" charset="2"/>
              <a:buChar char="¡"/>
            </a:pPr>
            <a:r>
              <a:rPr lang="ru-RU" sz="2400" b="1" dirty="0">
                <a:cs typeface="Times New Roman" panose="02020603050405020304" pitchFamily="18" charset="0"/>
              </a:rPr>
              <a:t>реализации основных этапов Стратегической программы «Цифровой Узбекистан-2030»;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86A4E59-D05B-4C2C-A1D3-8C1BB3F8E205}"/>
              </a:ext>
            </a:extLst>
          </p:cNvPr>
          <p:cNvSpPr/>
          <p:nvPr/>
        </p:nvSpPr>
        <p:spPr>
          <a:xfrm>
            <a:off x="1856030" y="297224"/>
            <a:ext cx="10335970" cy="1247004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ln w="0"/>
                <a:solidFill>
                  <a:srgbClr val="1F4E79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Создание «Электронного фонда геологической информации», а также её интегрированное использование отраслевыми хозяйствующими субъектами способствует: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1D34EA-A38D-4B34-AF9B-CE9437731281}"/>
              </a:ext>
            </a:extLst>
          </p:cNvPr>
          <p:cNvSpPr/>
          <p:nvPr/>
        </p:nvSpPr>
        <p:spPr>
          <a:xfrm>
            <a:off x="234466" y="158078"/>
            <a:ext cx="835577" cy="756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90" descr="E:\Gidroingeo\Logotip\LAST.png">
            <a:extLst>
              <a:ext uri="{FF2B5EF4-FFF2-40B4-BE49-F238E27FC236}">
                <a16:creationId xmlns:a16="http://schemas.microsoft.com/office/drawing/2014/main" id="{80CE30AE-572C-4D5A-837B-082F3494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6" y="158078"/>
            <a:ext cx="1589039" cy="111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25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49">
            <a:extLst>
              <a:ext uri="{FF2B5EF4-FFF2-40B4-BE49-F238E27FC236}">
                <a16:creationId xmlns:a16="http://schemas.microsoft.com/office/drawing/2014/main" id="{E1F4738D-96CA-4111-BB54-4EAD9F0C0A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306424" y="412933"/>
            <a:chExt cx="8531152" cy="6032128"/>
          </a:xfrm>
        </p:grpSpPr>
        <p:sp>
          <p:nvSpPr>
            <p:cNvPr id="10299" name="Полилиния 150">
              <a:extLst>
                <a:ext uri="{FF2B5EF4-FFF2-40B4-BE49-F238E27FC236}">
                  <a16:creationId xmlns:a16="http://schemas.microsoft.com/office/drawing/2014/main" id="{E688CAD6-9134-45A4-B38B-4956679AC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24" y="423038"/>
              <a:ext cx="8531152" cy="6011934"/>
            </a:xfrm>
            <a:custGeom>
              <a:avLst/>
              <a:gdLst>
                <a:gd name="T0" fmla="*/ 0 w 8531152"/>
                <a:gd name="T1" fmla="*/ 0 h 6011934"/>
                <a:gd name="T2" fmla="*/ 8531152 w 8531152"/>
                <a:gd name="T3" fmla="*/ 0 h 6011934"/>
                <a:gd name="T4" fmla="*/ 8531152 w 8531152"/>
                <a:gd name="T5" fmla="*/ 6011934 h 6011934"/>
                <a:gd name="T6" fmla="*/ 0 w 8531152"/>
                <a:gd name="T7" fmla="*/ 6011934 h 6011934"/>
                <a:gd name="T8" fmla="*/ 0 w 8531152"/>
                <a:gd name="T9" fmla="*/ 0 h 601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31152" h="6011934">
                  <a:moveTo>
                    <a:pt x="0" y="0"/>
                  </a:moveTo>
                  <a:lnTo>
                    <a:pt x="8531152" y="0"/>
                  </a:lnTo>
                  <a:lnTo>
                    <a:pt x="8531152" y="6011934"/>
                  </a:lnTo>
                  <a:lnTo>
                    <a:pt x="0" y="6011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C83A80C5-B40C-4D46-A07A-F794DDB791A7}"/>
                </a:ext>
              </a:extLst>
            </p:cNvPr>
            <p:cNvSpPr/>
            <p:nvPr/>
          </p:nvSpPr>
          <p:spPr>
            <a:xfrm>
              <a:off x="2334628" y="1900998"/>
              <a:ext cx="6502925" cy="4531447"/>
            </a:xfrm>
            <a:custGeom>
              <a:avLst/>
              <a:gdLst/>
              <a:ahLst/>
              <a:cxnLst/>
              <a:rect l="l" t="t" r="r" b="b"/>
              <a:pathLst>
                <a:path w="6502925" h="4531447">
                  <a:moveTo>
                    <a:pt x="2218349" y="4531447"/>
                  </a:moveTo>
                  <a:lnTo>
                    <a:pt x="0" y="0"/>
                  </a:lnTo>
                  <a:lnTo>
                    <a:pt x="6502925" y="757345"/>
                  </a:lnTo>
                  <a:lnTo>
                    <a:pt x="2218349" y="4531447"/>
                  </a:lnTo>
                  <a:close/>
                </a:path>
              </a:pathLst>
            </a:custGeom>
            <a:gradFill>
              <a:gsLst>
                <a:gs pos="6000">
                  <a:srgbClr val="B2F1FF">
                    <a:alpha val="10000"/>
                  </a:srgbClr>
                </a:gs>
                <a:gs pos="100000">
                  <a:srgbClr val="B2F1FF">
                    <a:alpha val="29000"/>
                  </a:srgbClr>
                </a:gs>
              </a:gsLst>
              <a:lin ang="8160000" scaled="0"/>
            </a:gradFill>
            <a:ln w="7600" cap="flat">
              <a:noFill/>
              <a:miter/>
            </a:ln>
          </p:spPr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14E2DD31-C100-464C-890F-8F66C82D80B0}"/>
                </a:ext>
              </a:extLst>
            </p:cNvPr>
            <p:cNvSpPr/>
            <p:nvPr/>
          </p:nvSpPr>
          <p:spPr>
            <a:xfrm>
              <a:off x="306424" y="420511"/>
              <a:ext cx="6502925" cy="4531447"/>
            </a:xfrm>
            <a:custGeom>
              <a:avLst/>
              <a:gdLst/>
              <a:ahLst/>
              <a:cxnLst/>
              <a:rect l="l" t="t" r="r" b="b"/>
              <a:pathLst>
                <a:path w="6502925" h="4531447">
                  <a:moveTo>
                    <a:pt x="2218349" y="4531447"/>
                  </a:moveTo>
                  <a:lnTo>
                    <a:pt x="0" y="0"/>
                  </a:lnTo>
                  <a:lnTo>
                    <a:pt x="6502925" y="757345"/>
                  </a:lnTo>
                  <a:lnTo>
                    <a:pt x="2218349" y="4531447"/>
                  </a:lnTo>
                  <a:close/>
                </a:path>
              </a:pathLst>
            </a:custGeom>
            <a:gradFill>
              <a:gsLst>
                <a:gs pos="6000">
                  <a:srgbClr val="B2F1FF">
                    <a:alpha val="4000"/>
                  </a:srgbClr>
                </a:gs>
                <a:gs pos="100000">
                  <a:srgbClr val="B2F1FF">
                    <a:alpha val="29000"/>
                  </a:srgbClr>
                </a:gs>
              </a:gsLst>
              <a:lin ang="8160000" scaled="0"/>
            </a:gradFill>
            <a:ln w="7600" cap="flat">
              <a:noFill/>
              <a:miter/>
            </a:ln>
          </p:spPr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197CF9E5-468C-4C17-B4DF-63DCDB05D448}"/>
                </a:ext>
              </a:extLst>
            </p:cNvPr>
            <p:cNvSpPr/>
            <p:nvPr/>
          </p:nvSpPr>
          <p:spPr>
            <a:xfrm>
              <a:off x="306427" y="4848202"/>
              <a:ext cx="785924" cy="1596859"/>
            </a:xfrm>
            <a:custGeom>
              <a:avLst/>
              <a:gdLst/>
              <a:ahLst/>
              <a:cxnLst/>
              <a:rect l="l" t="t" r="r" b="b"/>
              <a:pathLst>
                <a:path w="785924" h="1596859">
                  <a:moveTo>
                    <a:pt x="0" y="1584237"/>
                  </a:moveTo>
                  <a:lnTo>
                    <a:pt x="0" y="0"/>
                  </a:lnTo>
                  <a:lnTo>
                    <a:pt x="785924" y="1596859"/>
                  </a:lnTo>
                  <a:lnTo>
                    <a:pt x="0" y="1584237"/>
                  </a:lnTo>
                  <a:close/>
                </a:path>
              </a:pathLst>
            </a:custGeom>
            <a:gradFill>
              <a:gsLst>
                <a:gs pos="6000">
                  <a:srgbClr val="B2F1FF">
                    <a:alpha val="35000"/>
                  </a:srgbClr>
                </a:gs>
                <a:gs pos="100000">
                  <a:srgbClr val="B2F1FF">
                    <a:alpha val="29000"/>
                  </a:srgbClr>
                </a:gs>
              </a:gsLst>
              <a:lin ang="8160000" scaled="0"/>
            </a:gradFill>
            <a:ln w="7600" cap="flat">
              <a:noFill/>
              <a:miter/>
            </a:ln>
          </p:spPr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AA5E987E-CB9E-4637-8588-BA77D11CB5B0}"/>
                </a:ext>
              </a:extLst>
            </p:cNvPr>
            <p:cNvSpPr/>
            <p:nvPr/>
          </p:nvSpPr>
          <p:spPr>
            <a:xfrm>
              <a:off x="7963451" y="412933"/>
              <a:ext cx="874099" cy="849368"/>
            </a:xfrm>
            <a:custGeom>
              <a:avLst/>
              <a:gdLst/>
              <a:ahLst/>
              <a:cxnLst/>
              <a:rect l="l" t="t" r="r" b="b"/>
              <a:pathLst>
                <a:path w="874099" h="849368">
                  <a:moveTo>
                    <a:pt x="874099" y="849368"/>
                  </a:moveTo>
                  <a:lnTo>
                    <a:pt x="0" y="0"/>
                  </a:lnTo>
                  <a:lnTo>
                    <a:pt x="874099" y="0"/>
                  </a:lnTo>
                  <a:lnTo>
                    <a:pt x="874099" y="849368"/>
                  </a:lnTo>
                  <a:close/>
                </a:path>
              </a:pathLst>
            </a:custGeom>
            <a:gradFill>
              <a:gsLst>
                <a:gs pos="6000">
                  <a:srgbClr val="B2F1FF">
                    <a:alpha val="49000"/>
                  </a:srgbClr>
                </a:gs>
                <a:gs pos="100000">
                  <a:srgbClr val="B2F1FF">
                    <a:alpha val="29000"/>
                  </a:srgbClr>
                </a:gs>
              </a:gsLst>
              <a:lin ang="8160000" scaled="0"/>
            </a:gradFill>
            <a:ln w="7600" cap="flat">
              <a:noFill/>
              <a:miter/>
            </a:ln>
          </p:spPr>
        </p:sp>
      </p:grpSp>
      <p:sp>
        <p:nvSpPr>
          <p:cNvPr id="145" name="Circle">
            <a:extLst>
              <a:ext uri="{FF2B5EF4-FFF2-40B4-BE49-F238E27FC236}">
                <a16:creationId xmlns:a16="http://schemas.microsoft.com/office/drawing/2014/main" id="{2037B783-B699-41CC-92F4-56FF07D637D8}"/>
              </a:ext>
            </a:extLst>
          </p:cNvPr>
          <p:cNvSpPr/>
          <p:nvPr/>
        </p:nvSpPr>
        <p:spPr>
          <a:xfrm>
            <a:off x="2606675" y="2871788"/>
            <a:ext cx="660400" cy="660400"/>
          </a:xfrm>
          <a:custGeom>
            <a:avLst/>
            <a:gdLst>
              <a:gd name="connsiteX0" fmla="*/ 0 w 463600"/>
              <a:gd name="connsiteY0" fmla="*/ 231800 h 463600"/>
              <a:gd name="connsiteX1" fmla="*/ 231800 w 463600"/>
              <a:gd name="connsiteY1" fmla="*/ 0 h 463600"/>
              <a:gd name="connsiteX2" fmla="*/ 463600 w 463600"/>
              <a:gd name="connsiteY2" fmla="*/ 231800 h 463600"/>
              <a:gd name="connsiteX3" fmla="*/ 231800 w 463600"/>
              <a:gd name="connsiteY3" fmla="*/ 463600 h 4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" h="463600">
                <a:moveTo>
                  <a:pt x="0" y="231800"/>
                </a:moveTo>
                <a:cubicBezTo>
                  <a:pt x="0" y="103781"/>
                  <a:pt x="103781" y="0"/>
                  <a:pt x="231800" y="0"/>
                </a:cubicBezTo>
                <a:cubicBezTo>
                  <a:pt x="359819" y="0"/>
                  <a:pt x="463600" y="103781"/>
                  <a:pt x="463600" y="231800"/>
                </a:cubicBezTo>
                <a:cubicBezTo>
                  <a:pt x="463600" y="359819"/>
                  <a:pt x="359819" y="463600"/>
                  <a:pt x="231800" y="463600"/>
                </a:cubicBezTo>
                <a:cubicBezTo>
                  <a:pt x="103781" y="463600"/>
                  <a:pt x="0" y="359819"/>
                  <a:pt x="0" y="231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7600" cap="flat">
            <a:noFill/>
            <a:miter/>
          </a:ln>
        </p:spPr>
      </p:sp>
      <p:sp>
        <p:nvSpPr>
          <p:cNvPr id="143" name="Circle">
            <a:extLst>
              <a:ext uri="{FF2B5EF4-FFF2-40B4-BE49-F238E27FC236}">
                <a16:creationId xmlns:a16="http://schemas.microsoft.com/office/drawing/2014/main" id="{1B80D601-8504-4EBC-8F58-6B943B35F6A0}"/>
              </a:ext>
            </a:extLst>
          </p:cNvPr>
          <p:cNvSpPr/>
          <p:nvPr/>
        </p:nvSpPr>
        <p:spPr>
          <a:xfrm>
            <a:off x="2887663" y="2027238"/>
            <a:ext cx="660400" cy="661987"/>
          </a:xfrm>
          <a:custGeom>
            <a:avLst/>
            <a:gdLst>
              <a:gd name="connsiteX0" fmla="*/ 0 w 463600"/>
              <a:gd name="connsiteY0" fmla="*/ 231800 h 463600"/>
              <a:gd name="connsiteX1" fmla="*/ 231800 w 463600"/>
              <a:gd name="connsiteY1" fmla="*/ 0 h 463600"/>
              <a:gd name="connsiteX2" fmla="*/ 463600 w 463600"/>
              <a:gd name="connsiteY2" fmla="*/ 231800 h 463600"/>
              <a:gd name="connsiteX3" fmla="*/ 231800 w 463600"/>
              <a:gd name="connsiteY3" fmla="*/ 463600 h 4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" h="463600">
                <a:moveTo>
                  <a:pt x="0" y="231800"/>
                </a:moveTo>
                <a:cubicBezTo>
                  <a:pt x="0" y="103781"/>
                  <a:pt x="103781" y="0"/>
                  <a:pt x="231800" y="0"/>
                </a:cubicBezTo>
                <a:cubicBezTo>
                  <a:pt x="359819" y="0"/>
                  <a:pt x="463600" y="103781"/>
                  <a:pt x="463600" y="231800"/>
                </a:cubicBezTo>
                <a:cubicBezTo>
                  <a:pt x="463600" y="359819"/>
                  <a:pt x="359819" y="463600"/>
                  <a:pt x="231800" y="463600"/>
                </a:cubicBezTo>
                <a:cubicBezTo>
                  <a:pt x="103781" y="463600"/>
                  <a:pt x="0" y="359819"/>
                  <a:pt x="0" y="231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7600" cap="flat">
            <a:noFill/>
            <a:miter/>
          </a:ln>
        </p:spPr>
      </p:sp>
      <p:grpSp>
        <p:nvGrpSpPr>
          <p:cNvPr id="10245" name="Группа 268">
            <a:extLst>
              <a:ext uri="{FF2B5EF4-FFF2-40B4-BE49-F238E27FC236}">
                <a16:creationId xmlns:a16="http://schemas.microsoft.com/office/drawing/2014/main" id="{91EA3E30-25F6-4040-8591-48EBC17826EA}"/>
              </a:ext>
            </a:extLst>
          </p:cNvPr>
          <p:cNvGrpSpPr>
            <a:grpSpLocks/>
          </p:cNvGrpSpPr>
          <p:nvPr/>
        </p:nvGrpSpPr>
        <p:grpSpPr bwMode="auto">
          <a:xfrm>
            <a:off x="3775075" y="4879975"/>
            <a:ext cx="2124075" cy="1470025"/>
            <a:chOff x="6199191" y="-741277"/>
            <a:chExt cx="2481390" cy="1715331"/>
          </a:xfrm>
        </p:grpSpPr>
        <p:sp>
          <p:nvSpPr>
            <p:cNvPr id="275" name="Text 275">
              <a:extLst>
                <a:ext uri="{FF2B5EF4-FFF2-40B4-BE49-F238E27FC236}">
                  <a16:creationId xmlns:a16="http://schemas.microsoft.com/office/drawing/2014/main" id="{6FDFF1AA-A3DC-41BE-B08A-DEF978E59ACB}"/>
                </a:ext>
              </a:extLst>
            </p:cNvPr>
            <p:cNvSpPr txBox="1"/>
            <p:nvPr/>
          </p:nvSpPr>
          <p:spPr>
            <a:xfrm>
              <a:off x="6347555" y="603572"/>
              <a:ext cx="2045571" cy="21302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912" dirty="0">
                  <a:solidFill>
                    <a:srgbClr val="1A6A7E"/>
                  </a:solidFill>
                  <a:latin typeface="Times New Roman"/>
                </a:rPr>
                <a:t> </a:t>
              </a:r>
            </a:p>
          </p:txBody>
        </p:sp>
        <p:grpSp>
          <p:nvGrpSpPr>
            <p:cNvPr id="10294" name="Группа 239">
              <a:extLst>
                <a:ext uri="{FF2B5EF4-FFF2-40B4-BE49-F238E27FC236}">
                  <a16:creationId xmlns:a16="http://schemas.microsoft.com/office/drawing/2014/main" id="{C15BF6D3-819E-4DA1-BBA6-F0E1BB0BB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9191" y="-741277"/>
              <a:ext cx="2481390" cy="1715331"/>
              <a:chOff x="6199191" y="-741277"/>
              <a:chExt cx="2481390" cy="1715331"/>
            </a:xfrm>
          </p:grpSpPr>
          <p:pic>
            <p:nvPicPr>
              <p:cNvPr id="10295" name="Рисунок 229">
                <a:extLst>
                  <a:ext uri="{FF2B5EF4-FFF2-40B4-BE49-F238E27FC236}">
                    <a16:creationId xmlns:a16="http://schemas.microsoft.com/office/drawing/2014/main" id="{927FD6D0-7AA9-4154-B0C2-96D71F7ED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147" y="-741277"/>
                <a:ext cx="2422434" cy="171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96" name="Группа 233">
                <a:extLst>
                  <a:ext uri="{FF2B5EF4-FFF2-40B4-BE49-F238E27FC236}">
                    <a16:creationId xmlns:a16="http://schemas.microsoft.com/office/drawing/2014/main" id="{79D9144E-6E26-4FE5-B5FF-FE859B7423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5631" y="584829"/>
                <a:ext cx="1994876" cy="291515"/>
                <a:chOff x="6375631" y="584829"/>
                <a:chExt cx="1994876" cy="291515"/>
              </a:xfrm>
            </p:grpSpPr>
            <p:pic>
              <p:nvPicPr>
                <p:cNvPr id="10298" name="Рисунок 232">
                  <a:extLst>
                    <a:ext uri="{FF2B5EF4-FFF2-40B4-BE49-F238E27FC236}">
                      <a16:creationId xmlns:a16="http://schemas.microsoft.com/office/drawing/2014/main" id="{25742D03-00C9-4EA7-A92E-6CB5CE1193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5631" y="584829"/>
                  <a:ext cx="1994876" cy="2915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97" name="Рисунок 238">
                <a:extLst>
                  <a:ext uri="{FF2B5EF4-FFF2-40B4-BE49-F238E27FC236}">
                    <a16:creationId xmlns:a16="http://schemas.microsoft.com/office/drawing/2014/main" id="{133248C7-C539-4522-9F92-5FB24E7DE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9191" y="49752"/>
                <a:ext cx="129765" cy="133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46" name="Рисунок 1">
            <a:extLst>
              <a:ext uri="{FF2B5EF4-FFF2-40B4-BE49-F238E27FC236}">
                <a16:creationId xmlns:a16="http://schemas.microsoft.com/office/drawing/2014/main" id="{373D3E17-68BD-4020-8179-471C1C9D4B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870450"/>
            <a:ext cx="15938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2">
            <a:extLst>
              <a:ext uri="{FF2B5EF4-FFF2-40B4-BE49-F238E27FC236}">
                <a16:creationId xmlns:a16="http://schemas.microsoft.com/office/drawing/2014/main" id="{6D8F5EE7-2CC4-49FA-8BA5-2103BCA40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5081588"/>
            <a:ext cx="18684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CD8A3C1-B69D-4F24-93BA-F57E34485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525" y="4687888"/>
            <a:ext cx="2484438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Рисунок 49">
            <a:extLst>
              <a:ext uri="{FF2B5EF4-FFF2-40B4-BE49-F238E27FC236}">
                <a16:creationId xmlns:a16="http://schemas.microsoft.com/office/drawing/2014/main" id="{85447C3C-09AE-4F9E-AEBC-4DFEB694A4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213350"/>
            <a:ext cx="11303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50">
            <a:extLst>
              <a:ext uri="{FF2B5EF4-FFF2-40B4-BE49-F238E27FC236}">
                <a16:creationId xmlns:a16="http://schemas.microsoft.com/office/drawing/2014/main" id="{AF6194B0-62E7-4896-B672-261FF292F2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5237163"/>
            <a:ext cx="1130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Соединительная линия уступом 20">
            <a:extLst>
              <a:ext uri="{FF2B5EF4-FFF2-40B4-BE49-F238E27FC236}">
                <a16:creationId xmlns:a16="http://schemas.microsoft.com/office/drawing/2014/main" id="{2B255D97-724A-4D6C-996F-8988C2F12325}"/>
              </a:ext>
            </a:extLst>
          </p:cNvPr>
          <p:cNvCxnSpPr>
            <a:endCxn id="10247" idx="2"/>
          </p:cNvCxnSpPr>
          <p:nvPr/>
        </p:nvCxnSpPr>
        <p:spPr>
          <a:xfrm rot="10800000">
            <a:off x="749300" y="6062663"/>
            <a:ext cx="4113213" cy="606425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3B44AE8-4098-4E98-9508-1B4E965F721E}"/>
              </a:ext>
            </a:extLst>
          </p:cNvPr>
          <p:cNvCxnSpPr>
            <a:endCxn id="10295" idx="2"/>
          </p:cNvCxnSpPr>
          <p:nvPr/>
        </p:nvCxnSpPr>
        <p:spPr>
          <a:xfrm flipV="1">
            <a:off x="4860925" y="6350000"/>
            <a:ext cx="1588" cy="346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>
            <a:extLst>
              <a:ext uri="{FF2B5EF4-FFF2-40B4-BE49-F238E27FC236}">
                <a16:creationId xmlns:a16="http://schemas.microsoft.com/office/drawing/2014/main" id="{74CBCBFB-8580-4F8C-8200-90DCF3DA97CF}"/>
              </a:ext>
            </a:extLst>
          </p:cNvPr>
          <p:cNvCxnSpPr/>
          <p:nvPr/>
        </p:nvCxnSpPr>
        <p:spPr>
          <a:xfrm rot="16200000" flipH="1" flipV="1">
            <a:off x="4944269" y="2402681"/>
            <a:ext cx="180975" cy="4938713"/>
          </a:xfrm>
          <a:prstGeom prst="bentConnector3">
            <a:avLst>
              <a:gd name="adj1" fmla="val -125751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36">
            <a:extLst>
              <a:ext uri="{FF2B5EF4-FFF2-40B4-BE49-F238E27FC236}">
                <a16:creationId xmlns:a16="http://schemas.microsoft.com/office/drawing/2014/main" id="{72A1C6B7-FD7F-45F1-A76D-B3137E471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4211638"/>
            <a:ext cx="2959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600">
                <a:latin typeface="Bahnschrift SemiBold Condensed" panose="020B0502040204020203" pitchFamily="34" charset="0"/>
              </a:rPr>
              <a:t>РЕГУЛЯРНОЕ ОБНОВЛЕНИЕ БАЗЫ ДАННЫХ</a:t>
            </a:r>
            <a:endParaRPr lang="ru-RU" altLang="ru-RU" sz="1600">
              <a:latin typeface="Bahnschrift SemiBold Condensed" panose="020B0502040204020203" pitchFamily="34" charset="0"/>
            </a:endParaRPr>
          </a:p>
        </p:txBody>
      </p:sp>
      <p:sp>
        <p:nvSpPr>
          <p:cNvPr id="10255" name="TextBox 91">
            <a:extLst>
              <a:ext uri="{FF2B5EF4-FFF2-40B4-BE49-F238E27FC236}">
                <a16:creationId xmlns:a16="http://schemas.microsoft.com/office/drawing/2014/main" id="{5ED8AF6C-EE50-4AE6-9986-A1BBEFED1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6345238"/>
            <a:ext cx="396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600">
                <a:latin typeface="Bahnschrift SemiBold Condensed" panose="020B0502040204020203" pitchFamily="34" charset="0"/>
              </a:rPr>
              <a:t>ПРЕДОСТАВЛЕНИЕ ДОСТУПА К ИНТЕРАКТИВНЫМ КАРТАМ</a:t>
            </a:r>
            <a:endParaRPr lang="ru-RU" altLang="ru-RU" sz="1600">
              <a:latin typeface="Bahnschrift SemiBold Condensed" panose="020B0502040204020203" pitchFamily="34" charset="0"/>
            </a:endParaRPr>
          </a:p>
        </p:txBody>
      </p:sp>
      <p:sp>
        <p:nvSpPr>
          <p:cNvPr id="10256" name="Прямоугольник 98">
            <a:extLst>
              <a:ext uri="{FF2B5EF4-FFF2-40B4-BE49-F238E27FC236}">
                <a16:creationId xmlns:a16="http://schemas.microsoft.com/office/drawing/2014/main" id="{40A7B5FC-741C-450F-9470-939B3A2C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803275"/>
            <a:ext cx="175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90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УСТАНОВКА АВТОМАТИЧЕСКИХ ПРИБОРОВ </a:t>
            </a:r>
            <a:r>
              <a:rPr lang="ru-RU" altLang="ru-RU" sz="90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ДЛЯ ПОЛУЧЕНИЯ ДАННЫХ</a:t>
            </a:r>
            <a:endParaRPr lang="uz-Cyrl-UZ" altLang="ru-RU" sz="90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57" name="Рисунок 101">
            <a:extLst>
              <a:ext uri="{FF2B5EF4-FFF2-40B4-BE49-F238E27FC236}">
                <a16:creationId xmlns:a16="http://schemas.microsoft.com/office/drawing/2014/main" id="{F616089C-5C41-404A-A834-BEE4EF5844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035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Рисунок 103">
            <a:extLst>
              <a:ext uri="{FF2B5EF4-FFF2-40B4-BE49-F238E27FC236}">
                <a16:creationId xmlns:a16="http://schemas.microsoft.com/office/drawing/2014/main" id="{3E687D29-F0F4-4CC4-8A1C-04D87B1D49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935288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Circle">
            <a:extLst>
              <a:ext uri="{FF2B5EF4-FFF2-40B4-BE49-F238E27FC236}">
                <a16:creationId xmlns:a16="http://schemas.microsoft.com/office/drawing/2014/main" id="{2D9CD483-8C49-49CC-9DA5-9122AF98672C}"/>
              </a:ext>
            </a:extLst>
          </p:cNvPr>
          <p:cNvSpPr/>
          <p:nvPr/>
        </p:nvSpPr>
        <p:spPr>
          <a:xfrm>
            <a:off x="2001838" y="573088"/>
            <a:ext cx="660400" cy="660400"/>
          </a:xfrm>
          <a:custGeom>
            <a:avLst/>
            <a:gdLst>
              <a:gd name="connsiteX0" fmla="*/ 0 w 463600"/>
              <a:gd name="connsiteY0" fmla="*/ 231800 h 463600"/>
              <a:gd name="connsiteX1" fmla="*/ 231800 w 463600"/>
              <a:gd name="connsiteY1" fmla="*/ 0 h 463600"/>
              <a:gd name="connsiteX2" fmla="*/ 463600 w 463600"/>
              <a:gd name="connsiteY2" fmla="*/ 231800 h 463600"/>
              <a:gd name="connsiteX3" fmla="*/ 231800 w 463600"/>
              <a:gd name="connsiteY3" fmla="*/ 463600 h 4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" h="463600">
                <a:moveTo>
                  <a:pt x="0" y="231800"/>
                </a:moveTo>
                <a:cubicBezTo>
                  <a:pt x="0" y="103781"/>
                  <a:pt x="103781" y="0"/>
                  <a:pt x="231800" y="0"/>
                </a:cubicBezTo>
                <a:cubicBezTo>
                  <a:pt x="359819" y="0"/>
                  <a:pt x="463600" y="103781"/>
                  <a:pt x="463600" y="231800"/>
                </a:cubicBezTo>
                <a:cubicBezTo>
                  <a:pt x="463600" y="359819"/>
                  <a:pt x="359819" y="463600"/>
                  <a:pt x="231800" y="463600"/>
                </a:cubicBezTo>
                <a:cubicBezTo>
                  <a:pt x="103781" y="463600"/>
                  <a:pt x="0" y="359819"/>
                  <a:pt x="0" y="231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7600" cap="flat">
            <a:noFill/>
            <a:miter/>
          </a:ln>
        </p:spPr>
      </p:sp>
      <p:sp>
        <p:nvSpPr>
          <p:cNvPr id="10260" name="Circle">
            <a:extLst>
              <a:ext uri="{FF2B5EF4-FFF2-40B4-BE49-F238E27FC236}">
                <a16:creationId xmlns:a16="http://schemas.microsoft.com/office/drawing/2014/main" id="{2724C460-99A2-41C0-BD8C-C4A6B80F8F1E}"/>
              </a:ext>
            </a:extLst>
          </p:cNvPr>
          <p:cNvSpPr>
            <a:spLocks/>
          </p:cNvSpPr>
          <p:nvPr/>
        </p:nvSpPr>
        <p:spPr bwMode="auto">
          <a:xfrm>
            <a:off x="2771775" y="1362075"/>
            <a:ext cx="381000" cy="381000"/>
          </a:xfrm>
          <a:custGeom>
            <a:avLst/>
            <a:gdLst>
              <a:gd name="T0" fmla="*/ 0 w 463600"/>
              <a:gd name="T1" fmla="*/ 58734 h 463600"/>
              <a:gd name="T2" fmla="*/ 58734 w 463600"/>
              <a:gd name="T3" fmla="*/ 0 h 463600"/>
              <a:gd name="T4" fmla="*/ 117468 w 463600"/>
              <a:gd name="T5" fmla="*/ 58734 h 463600"/>
              <a:gd name="T6" fmla="*/ 58734 w 463600"/>
              <a:gd name="T7" fmla="*/ 117468 h 463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3600" h="463600">
                <a:moveTo>
                  <a:pt x="0" y="231800"/>
                </a:moveTo>
                <a:cubicBezTo>
                  <a:pt x="0" y="103781"/>
                  <a:pt x="103781" y="0"/>
                  <a:pt x="231800" y="0"/>
                </a:cubicBezTo>
                <a:cubicBezTo>
                  <a:pt x="359819" y="0"/>
                  <a:pt x="463600" y="103781"/>
                  <a:pt x="463600" y="231800"/>
                </a:cubicBezTo>
                <a:cubicBezTo>
                  <a:pt x="463600" y="359819"/>
                  <a:pt x="359819" y="463600"/>
                  <a:pt x="231800" y="463600"/>
                </a:cubicBezTo>
                <a:cubicBezTo>
                  <a:pt x="103781" y="463600"/>
                  <a:pt x="0" y="359819"/>
                  <a:pt x="0" y="231800"/>
                </a:cubicBezTo>
                <a:close/>
              </a:path>
            </a:pathLst>
          </a:custGeom>
          <a:solidFill>
            <a:srgbClr val="7CC2F2"/>
          </a:solidFill>
          <a:ln>
            <a:noFill/>
          </a:ln>
          <a:extLst>
            <a:ext uri="{91240B29-F687-4F45-9708-019B960494DF}">
              <a14:hiddenLine xmlns:a14="http://schemas.microsoft.com/office/drawing/2010/main" w="76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61" name="Alarm Clock">
            <a:extLst>
              <a:ext uri="{FF2B5EF4-FFF2-40B4-BE49-F238E27FC236}">
                <a16:creationId xmlns:a16="http://schemas.microsoft.com/office/drawing/2014/main" id="{8D46FFB3-4E9D-47D6-B230-7826C24A576B}"/>
              </a:ext>
            </a:extLst>
          </p:cNvPr>
          <p:cNvGrpSpPr>
            <a:grpSpLocks/>
          </p:cNvGrpSpPr>
          <p:nvPr/>
        </p:nvGrpSpPr>
        <p:grpSpPr bwMode="auto">
          <a:xfrm>
            <a:off x="2862263" y="1446213"/>
            <a:ext cx="187325" cy="200025"/>
            <a:chOff x="3489112" y="2300461"/>
            <a:chExt cx="227831" cy="243139"/>
          </a:xfrm>
        </p:grpSpPr>
        <p:sp>
          <p:nvSpPr>
            <p:cNvPr id="10291" name="Полилиния 139">
              <a:extLst>
                <a:ext uri="{FF2B5EF4-FFF2-40B4-BE49-F238E27FC236}">
                  <a16:creationId xmlns:a16="http://schemas.microsoft.com/office/drawing/2014/main" id="{99CD1A3B-1CEA-4F97-8BBA-D8A8951C5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112" y="2300461"/>
              <a:ext cx="227831" cy="243139"/>
            </a:xfrm>
            <a:custGeom>
              <a:avLst/>
              <a:gdLst>
                <a:gd name="T0" fmla="*/ 216775 w 227831"/>
                <a:gd name="T1" fmla="*/ 82521 h 243139"/>
                <a:gd name="T2" fmla="*/ 227831 w 227831"/>
                <a:gd name="T3" fmla="*/ 50470 h 243139"/>
                <a:gd name="T4" fmla="*/ 182479 w 227831"/>
                <a:gd name="T5" fmla="*/ 0 h 243139"/>
                <a:gd name="T6" fmla="*/ 179772 w 227831"/>
                <a:gd name="T7" fmla="*/ 0 h 243139"/>
                <a:gd name="T8" fmla="*/ 149424 w 227831"/>
                <a:gd name="T9" fmla="*/ 11114 h 243139"/>
                <a:gd name="T10" fmla="*/ 179772 w 227831"/>
                <a:gd name="T11" fmla="*/ 43287 h 243139"/>
                <a:gd name="T12" fmla="*/ 173849 w 227831"/>
                <a:gd name="T13" fmla="*/ 49672 h 243139"/>
                <a:gd name="T14" fmla="*/ 122518 w 227831"/>
                <a:gd name="T15" fmla="*/ 28244 h 243139"/>
                <a:gd name="T16" fmla="*/ 113916 w 227831"/>
                <a:gd name="T17" fmla="*/ 18666 h 243139"/>
                <a:gd name="T18" fmla="*/ 105032 w 227831"/>
                <a:gd name="T19" fmla="*/ 28183 h 243139"/>
                <a:gd name="T20" fmla="*/ 53870 w 227831"/>
                <a:gd name="T21" fmla="*/ 49672 h 243139"/>
                <a:gd name="T22" fmla="*/ 48003 w 227831"/>
                <a:gd name="T23" fmla="*/ 43287 h 243139"/>
                <a:gd name="T24" fmla="*/ 78351 w 227831"/>
                <a:gd name="T25" fmla="*/ 11114 h 243139"/>
                <a:gd name="T26" fmla="*/ 48060 w 227831"/>
                <a:gd name="T27" fmla="*/ 0 h 243139"/>
                <a:gd name="T28" fmla="*/ 45352 w 227831"/>
                <a:gd name="T29" fmla="*/ 0 h 243139"/>
                <a:gd name="T30" fmla="*/ 0 w 227831"/>
                <a:gd name="T31" fmla="*/ 50470 h 243139"/>
                <a:gd name="T32" fmla="*/ 11056 w 227831"/>
                <a:gd name="T33" fmla="*/ 82521 h 243139"/>
                <a:gd name="T34" fmla="*/ 41517 w 227831"/>
                <a:gd name="T35" fmla="*/ 50225 h 243139"/>
                <a:gd name="T36" fmla="*/ 46875 w 227831"/>
                <a:gd name="T37" fmla="*/ 56058 h 243139"/>
                <a:gd name="T38" fmla="*/ 14666 w 227831"/>
                <a:gd name="T39" fmla="*/ 135385 h 243139"/>
                <a:gd name="T40" fmla="*/ 38922 w 227831"/>
                <a:gd name="T41" fmla="*/ 205809 h 243139"/>
                <a:gd name="T42" fmla="*/ 18389 w 227831"/>
                <a:gd name="T43" fmla="*/ 233193 h 243139"/>
                <a:gd name="T44" fmla="*/ 25327 w 227831"/>
                <a:gd name="T45" fmla="*/ 239455 h 243139"/>
                <a:gd name="T46" fmla="*/ 45183 w 227831"/>
                <a:gd name="T47" fmla="*/ 213115 h 243139"/>
                <a:gd name="T48" fmla="*/ 113916 w 227831"/>
                <a:gd name="T49" fmla="*/ 243139 h 243139"/>
                <a:gd name="T50" fmla="*/ 113916 w 227831"/>
                <a:gd name="T51" fmla="*/ 243139 h 243139"/>
                <a:gd name="T52" fmla="*/ 182705 w 227831"/>
                <a:gd name="T53" fmla="*/ 213115 h 243139"/>
                <a:gd name="T54" fmla="*/ 202561 w 227831"/>
                <a:gd name="T55" fmla="*/ 239517 h 243139"/>
                <a:gd name="T56" fmla="*/ 209499 w 227831"/>
                <a:gd name="T57" fmla="*/ 233315 h 243139"/>
                <a:gd name="T58" fmla="*/ 188910 w 227831"/>
                <a:gd name="T59" fmla="*/ 205870 h 243139"/>
                <a:gd name="T60" fmla="*/ 213165 w 227831"/>
                <a:gd name="T61" fmla="*/ 135446 h 243139"/>
                <a:gd name="T62" fmla="*/ 180900 w 227831"/>
                <a:gd name="T63" fmla="*/ 56058 h 243139"/>
                <a:gd name="T64" fmla="*/ 186259 w 227831"/>
                <a:gd name="T65" fmla="*/ 50225 h 243139"/>
                <a:gd name="T66" fmla="*/ 216775 w 227831"/>
                <a:gd name="T67" fmla="*/ 82521 h 243139"/>
                <a:gd name="T68" fmla="*/ 12467 w 227831"/>
                <a:gd name="T69" fmla="*/ 67416 h 243139"/>
                <a:gd name="T70" fmla="*/ 8800 w 227831"/>
                <a:gd name="T71" fmla="*/ 50225 h 243139"/>
                <a:gd name="T72" fmla="*/ 45747 w 227831"/>
                <a:gd name="T73" fmla="*/ 9210 h 243139"/>
                <a:gd name="T74" fmla="*/ 63854 w 227831"/>
                <a:gd name="T75" fmla="*/ 12956 h 243139"/>
                <a:gd name="T76" fmla="*/ 12467 w 227831"/>
                <a:gd name="T77" fmla="*/ 67416 h 243139"/>
                <a:gd name="T78" fmla="*/ 204084 w 227831"/>
                <a:gd name="T79" fmla="*/ 134157 h 243139"/>
                <a:gd name="T80" fmla="*/ 113916 w 227831"/>
                <a:gd name="T81" fmla="*/ 230614 h 243139"/>
                <a:gd name="T82" fmla="*/ 23635 w 227831"/>
                <a:gd name="T83" fmla="*/ 134157 h 243139"/>
                <a:gd name="T84" fmla="*/ 113916 w 227831"/>
                <a:gd name="T85" fmla="*/ 36717 h 243139"/>
                <a:gd name="T86" fmla="*/ 204084 w 227831"/>
                <a:gd name="T87" fmla="*/ 134157 h 243139"/>
                <a:gd name="T88" fmla="*/ 163921 w 227831"/>
                <a:gd name="T89" fmla="*/ 13017 h 243139"/>
                <a:gd name="T90" fmla="*/ 182028 w 227831"/>
                <a:gd name="T91" fmla="*/ 9272 h 243139"/>
                <a:gd name="T92" fmla="*/ 218975 w 227831"/>
                <a:gd name="T93" fmla="*/ 50286 h 243139"/>
                <a:gd name="T94" fmla="*/ 215309 w 227831"/>
                <a:gd name="T95" fmla="*/ 67539 h 243139"/>
                <a:gd name="T96" fmla="*/ 163921 w 227831"/>
                <a:gd name="T97" fmla="*/ 13017 h 2431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7831" h="243139">
                  <a:moveTo>
                    <a:pt x="216775" y="82521"/>
                  </a:moveTo>
                  <a:cubicBezTo>
                    <a:pt x="223657" y="73802"/>
                    <a:pt x="227831" y="62689"/>
                    <a:pt x="227831" y="50470"/>
                  </a:cubicBezTo>
                  <a:cubicBezTo>
                    <a:pt x="227831" y="23578"/>
                    <a:pt x="207807" y="1597"/>
                    <a:pt x="182479" y="0"/>
                  </a:cubicBezTo>
                  <a:cubicBezTo>
                    <a:pt x="181577" y="0"/>
                    <a:pt x="180731" y="0"/>
                    <a:pt x="179772" y="0"/>
                  </a:cubicBezTo>
                  <a:cubicBezTo>
                    <a:pt x="168265" y="0"/>
                    <a:pt x="157717" y="4176"/>
                    <a:pt x="149424" y="11114"/>
                  </a:cubicBezTo>
                  <a:lnTo>
                    <a:pt x="179772" y="43287"/>
                  </a:lnTo>
                  <a:lnTo>
                    <a:pt x="173849" y="49672"/>
                  </a:lnTo>
                  <a:cubicBezTo>
                    <a:pt x="159352" y="37761"/>
                    <a:pt x="141697" y="30025"/>
                    <a:pt x="122518" y="28244"/>
                  </a:cubicBezTo>
                  <a:cubicBezTo>
                    <a:pt x="122518" y="22964"/>
                    <a:pt x="118569" y="18666"/>
                    <a:pt x="113916" y="18666"/>
                  </a:cubicBezTo>
                  <a:cubicBezTo>
                    <a:pt x="108980" y="18666"/>
                    <a:pt x="105032" y="22964"/>
                    <a:pt x="105032" y="28183"/>
                  </a:cubicBezTo>
                  <a:cubicBezTo>
                    <a:pt x="85909" y="30025"/>
                    <a:pt x="68310" y="37761"/>
                    <a:pt x="53870" y="49672"/>
                  </a:cubicBezTo>
                  <a:lnTo>
                    <a:pt x="48003" y="43287"/>
                  </a:lnTo>
                  <a:lnTo>
                    <a:pt x="78351" y="11114"/>
                  </a:lnTo>
                  <a:cubicBezTo>
                    <a:pt x="70059" y="4114"/>
                    <a:pt x="59511" y="0"/>
                    <a:pt x="48060" y="0"/>
                  </a:cubicBezTo>
                  <a:cubicBezTo>
                    <a:pt x="47157" y="0"/>
                    <a:pt x="46255" y="0"/>
                    <a:pt x="45352" y="0"/>
                  </a:cubicBezTo>
                  <a:cubicBezTo>
                    <a:pt x="19969" y="1597"/>
                    <a:pt x="0" y="23578"/>
                    <a:pt x="0" y="50470"/>
                  </a:cubicBezTo>
                  <a:cubicBezTo>
                    <a:pt x="0" y="62627"/>
                    <a:pt x="4175" y="73802"/>
                    <a:pt x="11056" y="82521"/>
                  </a:cubicBezTo>
                  <a:lnTo>
                    <a:pt x="41517" y="50225"/>
                  </a:lnTo>
                  <a:lnTo>
                    <a:pt x="46875" y="56058"/>
                  </a:lnTo>
                  <a:cubicBezTo>
                    <a:pt x="27076" y="75644"/>
                    <a:pt x="14666" y="103949"/>
                    <a:pt x="14666" y="135385"/>
                  </a:cubicBezTo>
                  <a:cubicBezTo>
                    <a:pt x="14666" y="162339"/>
                    <a:pt x="23805" y="186960"/>
                    <a:pt x="38922" y="205809"/>
                  </a:cubicBezTo>
                  <a:lnTo>
                    <a:pt x="18389" y="233193"/>
                  </a:lnTo>
                  <a:lnTo>
                    <a:pt x="25327" y="239455"/>
                  </a:lnTo>
                  <a:lnTo>
                    <a:pt x="45183" y="213115"/>
                  </a:lnTo>
                  <a:cubicBezTo>
                    <a:pt x="63008" y="231658"/>
                    <a:pt x="87150" y="243139"/>
                    <a:pt x="113916" y="243139"/>
                  </a:cubicBezTo>
                  <a:cubicBezTo>
                    <a:pt x="113916" y="243139"/>
                    <a:pt x="113916" y="243139"/>
                    <a:pt x="113916" y="243139"/>
                  </a:cubicBezTo>
                  <a:cubicBezTo>
                    <a:pt x="140625" y="243139"/>
                    <a:pt x="164880" y="231658"/>
                    <a:pt x="182705" y="213115"/>
                  </a:cubicBezTo>
                  <a:lnTo>
                    <a:pt x="202561" y="239517"/>
                  </a:lnTo>
                  <a:lnTo>
                    <a:pt x="209499" y="233315"/>
                  </a:lnTo>
                  <a:lnTo>
                    <a:pt x="188910" y="205870"/>
                  </a:lnTo>
                  <a:cubicBezTo>
                    <a:pt x="204027" y="186960"/>
                    <a:pt x="213165" y="162339"/>
                    <a:pt x="213165" y="135446"/>
                  </a:cubicBezTo>
                  <a:cubicBezTo>
                    <a:pt x="213165" y="104071"/>
                    <a:pt x="200756" y="75705"/>
                    <a:pt x="180900" y="56058"/>
                  </a:cubicBezTo>
                  <a:lnTo>
                    <a:pt x="186259" y="50225"/>
                  </a:lnTo>
                  <a:lnTo>
                    <a:pt x="216775" y="82521"/>
                  </a:lnTo>
                  <a:close/>
                  <a:moveTo>
                    <a:pt x="12467" y="67416"/>
                  </a:moveTo>
                  <a:cubicBezTo>
                    <a:pt x="10097" y="62136"/>
                    <a:pt x="8856" y="56119"/>
                    <a:pt x="8800" y="50225"/>
                  </a:cubicBezTo>
                  <a:cubicBezTo>
                    <a:pt x="8744" y="28674"/>
                    <a:pt x="24820" y="10561"/>
                    <a:pt x="45747" y="9210"/>
                  </a:cubicBezTo>
                  <a:cubicBezTo>
                    <a:pt x="52911" y="8781"/>
                    <a:pt x="58777" y="10070"/>
                    <a:pt x="63854" y="12956"/>
                  </a:cubicBezTo>
                  <a:lnTo>
                    <a:pt x="12467" y="67416"/>
                  </a:lnTo>
                  <a:close/>
                  <a:moveTo>
                    <a:pt x="204084" y="134157"/>
                  </a:moveTo>
                  <a:cubicBezTo>
                    <a:pt x="204084" y="188003"/>
                    <a:pt x="163470" y="230614"/>
                    <a:pt x="113916" y="230614"/>
                  </a:cubicBezTo>
                  <a:cubicBezTo>
                    <a:pt x="64136" y="230614"/>
                    <a:pt x="23635" y="188003"/>
                    <a:pt x="23635" y="134157"/>
                  </a:cubicBezTo>
                  <a:cubicBezTo>
                    <a:pt x="23635" y="80310"/>
                    <a:pt x="64136" y="36717"/>
                    <a:pt x="113916" y="36717"/>
                  </a:cubicBezTo>
                  <a:cubicBezTo>
                    <a:pt x="163526" y="36717"/>
                    <a:pt x="204084" y="80249"/>
                    <a:pt x="204084" y="134157"/>
                  </a:cubicBezTo>
                  <a:close/>
                  <a:moveTo>
                    <a:pt x="163921" y="13017"/>
                  </a:moveTo>
                  <a:cubicBezTo>
                    <a:pt x="168885" y="10070"/>
                    <a:pt x="174808" y="8842"/>
                    <a:pt x="182028" y="9272"/>
                  </a:cubicBezTo>
                  <a:cubicBezTo>
                    <a:pt x="203012" y="10500"/>
                    <a:pt x="219032" y="28613"/>
                    <a:pt x="218975" y="50286"/>
                  </a:cubicBezTo>
                  <a:cubicBezTo>
                    <a:pt x="218975" y="56180"/>
                    <a:pt x="217678" y="62197"/>
                    <a:pt x="215309" y="67539"/>
                  </a:cubicBezTo>
                  <a:lnTo>
                    <a:pt x="163921" y="13017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Полилиния 140">
              <a:extLst>
                <a:ext uri="{FF2B5EF4-FFF2-40B4-BE49-F238E27FC236}">
                  <a16:creationId xmlns:a16="http://schemas.microsoft.com/office/drawing/2014/main" id="{52915A2A-9F41-4213-967F-0A1F0A4F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846" y="2363089"/>
              <a:ext cx="63179" cy="88411"/>
            </a:xfrm>
            <a:custGeom>
              <a:avLst/>
              <a:gdLst>
                <a:gd name="T0" fmla="*/ 54153 w 63179"/>
                <a:gd name="T1" fmla="*/ 0 h 88411"/>
                <a:gd name="T2" fmla="*/ 54153 w 63179"/>
                <a:gd name="T3" fmla="*/ 78587 h 88411"/>
                <a:gd name="T4" fmla="*/ 0 w 63179"/>
                <a:gd name="T5" fmla="*/ 78587 h 88411"/>
                <a:gd name="T6" fmla="*/ 0 w 63179"/>
                <a:gd name="T7" fmla="*/ 88411 h 88411"/>
                <a:gd name="T8" fmla="*/ 63179 w 63179"/>
                <a:gd name="T9" fmla="*/ 88411 h 88411"/>
                <a:gd name="T10" fmla="*/ 63179 w 63179"/>
                <a:gd name="T11" fmla="*/ 0 h 88411"/>
                <a:gd name="T12" fmla="*/ 54153 w 63179"/>
                <a:gd name="T13" fmla="*/ 0 h 88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179" h="88411">
                  <a:moveTo>
                    <a:pt x="54153" y="0"/>
                  </a:moveTo>
                  <a:lnTo>
                    <a:pt x="54153" y="78587"/>
                  </a:lnTo>
                  <a:lnTo>
                    <a:pt x="0" y="78587"/>
                  </a:lnTo>
                  <a:lnTo>
                    <a:pt x="0" y="88411"/>
                  </a:lnTo>
                  <a:lnTo>
                    <a:pt x="63179" y="88411"/>
                  </a:lnTo>
                  <a:lnTo>
                    <a:pt x="63179" y="0"/>
                  </a:lnTo>
                  <a:lnTo>
                    <a:pt x="54153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2" name="Text 140">
            <a:extLst>
              <a:ext uri="{FF2B5EF4-FFF2-40B4-BE49-F238E27FC236}">
                <a16:creationId xmlns:a16="http://schemas.microsoft.com/office/drawing/2014/main" id="{6CFCA383-DBF0-4897-9142-8A451873B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2185988"/>
            <a:ext cx="13065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191919"/>
                </a:solidFill>
                <a:latin typeface="Bahnschrift SemiBold Condensed" panose="020B0502040204020203" pitchFamily="34" charset="0"/>
              </a:rPr>
              <a:t>ПОЛУЧЕНИЕ ПОЛНОЙ ИНФОРМАЦИИ О СОСТОЯНИИ ПОДЗЕМНЫХ ВОД</a:t>
            </a:r>
          </a:p>
        </p:txBody>
      </p:sp>
      <p:sp>
        <p:nvSpPr>
          <p:cNvPr id="10263" name="TextBox 110">
            <a:extLst>
              <a:ext uri="{FF2B5EF4-FFF2-40B4-BE49-F238E27FC236}">
                <a16:creationId xmlns:a16="http://schemas.microsoft.com/office/drawing/2014/main" id="{84FA0787-A29E-4CF6-A55F-2B859244E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44500"/>
            <a:ext cx="1441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600">
                <a:latin typeface="Bahnschrift SemiBold Condensed" panose="020B0502040204020203" pitchFamily="34" charset="0"/>
              </a:rPr>
              <a:t>УСТРОЙСТВО ГГМ-1</a:t>
            </a:r>
            <a:endParaRPr lang="ru-RU" altLang="ru-RU" sz="1600">
              <a:latin typeface="Bahnschrift SemiBold Condensed" panose="020B0502040204020203" pitchFamily="34" charset="0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8619E839-A5FF-4D32-B381-8B5342C9DAB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7422" r="3258"/>
          <a:stretch>
            <a:fillRect/>
          </a:stretch>
        </p:blipFill>
        <p:spPr>
          <a:xfrm>
            <a:off x="199549" y="2488953"/>
            <a:ext cx="1339163" cy="1716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37A582ED-21C6-4EDC-B721-296FCF0DCBB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63196" y="1525043"/>
            <a:ext cx="964526" cy="1714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A0498038-AD8A-4126-B63E-C6192F3015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711" y="743145"/>
            <a:ext cx="1323027" cy="1714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7" name="Рисунок 97">
            <a:extLst>
              <a:ext uri="{FF2B5EF4-FFF2-40B4-BE49-F238E27FC236}">
                <a16:creationId xmlns:a16="http://schemas.microsoft.com/office/drawing/2014/main" id="{35D54198-70B1-4475-BD26-7E5313492F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61595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Circle">
            <a:extLst>
              <a:ext uri="{FF2B5EF4-FFF2-40B4-BE49-F238E27FC236}">
                <a16:creationId xmlns:a16="http://schemas.microsoft.com/office/drawing/2014/main" id="{4EE47724-D1C2-483C-921E-53481F69EF64}"/>
              </a:ext>
            </a:extLst>
          </p:cNvPr>
          <p:cNvSpPr/>
          <p:nvPr/>
        </p:nvSpPr>
        <p:spPr>
          <a:xfrm>
            <a:off x="2630488" y="1227138"/>
            <a:ext cx="661987" cy="660400"/>
          </a:xfrm>
          <a:custGeom>
            <a:avLst/>
            <a:gdLst>
              <a:gd name="connsiteX0" fmla="*/ 0 w 463600"/>
              <a:gd name="connsiteY0" fmla="*/ 231800 h 463600"/>
              <a:gd name="connsiteX1" fmla="*/ 231800 w 463600"/>
              <a:gd name="connsiteY1" fmla="*/ 0 h 463600"/>
              <a:gd name="connsiteX2" fmla="*/ 463600 w 463600"/>
              <a:gd name="connsiteY2" fmla="*/ 231800 h 463600"/>
              <a:gd name="connsiteX3" fmla="*/ 231800 w 463600"/>
              <a:gd name="connsiteY3" fmla="*/ 463600 h 4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" h="463600">
                <a:moveTo>
                  <a:pt x="0" y="231800"/>
                </a:moveTo>
                <a:cubicBezTo>
                  <a:pt x="0" y="103781"/>
                  <a:pt x="103781" y="0"/>
                  <a:pt x="231800" y="0"/>
                </a:cubicBezTo>
                <a:cubicBezTo>
                  <a:pt x="359819" y="0"/>
                  <a:pt x="463600" y="103781"/>
                  <a:pt x="463600" y="231800"/>
                </a:cubicBezTo>
                <a:cubicBezTo>
                  <a:pt x="463600" y="359819"/>
                  <a:pt x="359819" y="463600"/>
                  <a:pt x="231800" y="463600"/>
                </a:cubicBezTo>
                <a:cubicBezTo>
                  <a:pt x="103781" y="463600"/>
                  <a:pt x="0" y="359819"/>
                  <a:pt x="0" y="231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7600" cap="flat">
            <a:noFill/>
            <a:miter/>
          </a:ln>
        </p:spPr>
      </p:sp>
      <p:pic>
        <p:nvPicPr>
          <p:cNvPr id="10269" name="Рисунок 93">
            <a:extLst>
              <a:ext uri="{FF2B5EF4-FFF2-40B4-BE49-F238E27FC236}">
                <a16:creationId xmlns:a16="http://schemas.microsoft.com/office/drawing/2014/main" id="{75EA7677-C59F-41DE-BD3E-6AA21E7017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284288"/>
            <a:ext cx="5016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Circle">
            <a:extLst>
              <a:ext uri="{FF2B5EF4-FFF2-40B4-BE49-F238E27FC236}">
                <a16:creationId xmlns:a16="http://schemas.microsoft.com/office/drawing/2014/main" id="{1BF87FD6-7661-4EE4-B18E-DAB2F4F1D252}"/>
              </a:ext>
            </a:extLst>
          </p:cNvPr>
          <p:cNvSpPr/>
          <p:nvPr/>
        </p:nvSpPr>
        <p:spPr>
          <a:xfrm>
            <a:off x="2008188" y="3563938"/>
            <a:ext cx="660400" cy="661987"/>
          </a:xfrm>
          <a:custGeom>
            <a:avLst/>
            <a:gdLst>
              <a:gd name="connsiteX0" fmla="*/ 0 w 463600"/>
              <a:gd name="connsiteY0" fmla="*/ 231800 h 463600"/>
              <a:gd name="connsiteX1" fmla="*/ 231800 w 463600"/>
              <a:gd name="connsiteY1" fmla="*/ 0 h 463600"/>
              <a:gd name="connsiteX2" fmla="*/ 463600 w 463600"/>
              <a:gd name="connsiteY2" fmla="*/ 231800 h 463600"/>
              <a:gd name="connsiteX3" fmla="*/ 231800 w 463600"/>
              <a:gd name="connsiteY3" fmla="*/ 463600 h 4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" h="463600">
                <a:moveTo>
                  <a:pt x="0" y="231800"/>
                </a:moveTo>
                <a:cubicBezTo>
                  <a:pt x="0" y="103781"/>
                  <a:pt x="103781" y="0"/>
                  <a:pt x="231800" y="0"/>
                </a:cubicBezTo>
                <a:cubicBezTo>
                  <a:pt x="359819" y="0"/>
                  <a:pt x="463600" y="103781"/>
                  <a:pt x="463600" y="231800"/>
                </a:cubicBezTo>
                <a:cubicBezTo>
                  <a:pt x="463600" y="359819"/>
                  <a:pt x="359819" y="463600"/>
                  <a:pt x="231800" y="463600"/>
                </a:cubicBezTo>
                <a:cubicBezTo>
                  <a:pt x="103781" y="463600"/>
                  <a:pt x="0" y="359819"/>
                  <a:pt x="0" y="231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7600" cap="flat">
            <a:noFill/>
            <a:miter/>
          </a:ln>
        </p:spPr>
      </p:sp>
      <p:sp>
        <p:nvSpPr>
          <p:cNvPr id="10271" name="Text 140">
            <a:extLst>
              <a:ext uri="{FF2B5EF4-FFF2-40B4-BE49-F238E27FC236}">
                <a16:creationId xmlns:a16="http://schemas.microsoft.com/office/drawing/2014/main" id="{018B85E6-48B3-4CC3-A5C0-FBF591674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3000375"/>
            <a:ext cx="14462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191919"/>
                </a:solidFill>
                <a:latin typeface="Bahnschrift SemiBold Condensed" panose="020B0502040204020203" pitchFamily="34" charset="0"/>
              </a:rPr>
              <a:t>РАСШИРЕНИЕ СЕТИ МОНИТОРИНГА ПОДЗЕМНЫХ ВОД</a:t>
            </a:r>
          </a:p>
        </p:txBody>
      </p:sp>
      <p:sp>
        <p:nvSpPr>
          <p:cNvPr id="10272" name="Text 140">
            <a:extLst>
              <a:ext uri="{FF2B5EF4-FFF2-40B4-BE49-F238E27FC236}">
                <a16:creationId xmlns:a16="http://schemas.microsoft.com/office/drawing/2014/main" id="{0946E4EA-1E6E-4151-9A25-0AA21D75D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3705225"/>
            <a:ext cx="16875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ВОЗМОЖНОСТЬ ДУБЛИРОВАНИЯ ПЕРЕДАЧИ ДАННЫХ ДЛЯ НЕСКОЛЬКИХ ИСТОЧНИКОВ</a:t>
            </a:r>
            <a:endParaRPr lang="ru-RU" altLang="ru-RU" sz="1200">
              <a:latin typeface="Bahnschrift SemiBold Condensed" panose="020B0502040204020203" pitchFamily="34" charset="0"/>
            </a:endParaRPr>
          </a:p>
        </p:txBody>
      </p:sp>
      <p:sp>
        <p:nvSpPr>
          <p:cNvPr id="10273" name="Text 140">
            <a:extLst>
              <a:ext uri="{FF2B5EF4-FFF2-40B4-BE49-F238E27FC236}">
                <a16:creationId xmlns:a16="http://schemas.microsoft.com/office/drawing/2014/main" id="{BCAE60E8-7C07-4EE3-B93D-134DC04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1427163"/>
            <a:ext cx="1470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191919"/>
                </a:solidFill>
                <a:latin typeface="Bahnschrift SemiBold Condensed" panose="020B0502040204020203" pitchFamily="34" charset="0"/>
              </a:rPr>
              <a:t>ДИАГНОСТИКА СКВАЖИН И КОНТРОЛЬ ИХ ФУНКЦИОНИРОВАНИЯ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389038E1-A9AA-4FE1-9434-D5D6C9ED75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85975" y="3633788"/>
            <a:ext cx="515938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1" name="Объект 3">
            <a:extLst>
              <a:ext uri="{FF2B5EF4-FFF2-40B4-BE49-F238E27FC236}">
                <a16:creationId xmlns:a16="http://schemas.microsoft.com/office/drawing/2014/main" id="{B8F3B63D-8934-483A-8A39-1622D468356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928" t="11423" r="36473" b="11450"/>
          <a:stretch/>
        </p:blipFill>
        <p:spPr>
          <a:xfrm>
            <a:off x="7334250" y="2732088"/>
            <a:ext cx="14224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C8E6E33B-C555-492B-81C8-391ED9D4C06C}"/>
              </a:ext>
            </a:extLst>
          </p:cNvPr>
          <p:cNvSpPr/>
          <p:nvPr/>
        </p:nvSpPr>
        <p:spPr>
          <a:xfrm>
            <a:off x="7334250" y="2732088"/>
            <a:ext cx="1422400" cy="1381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5" name="Прямая со стрелкой 174">
            <a:extLst>
              <a:ext uri="{FF2B5EF4-FFF2-40B4-BE49-F238E27FC236}">
                <a16:creationId xmlns:a16="http://schemas.microsoft.com/office/drawing/2014/main" id="{D63EC7DF-E978-4AA9-BD68-0FF9570B6E02}"/>
              </a:ext>
            </a:extLst>
          </p:cNvPr>
          <p:cNvCxnSpPr>
            <a:stCxn id="173" idx="3"/>
          </p:cNvCxnSpPr>
          <p:nvPr/>
        </p:nvCxnSpPr>
        <p:spPr>
          <a:xfrm flipV="1">
            <a:off x="6375400" y="3562350"/>
            <a:ext cx="974725" cy="14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8" name="Рисунок 56">
            <a:extLst>
              <a:ext uri="{FF2B5EF4-FFF2-40B4-BE49-F238E27FC236}">
                <a16:creationId xmlns:a16="http://schemas.microsoft.com/office/drawing/2014/main" id="{E73F9F31-F1C3-4C12-8E07-FFF87D0829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2286000"/>
            <a:ext cx="185896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2B69E452-716C-4D6F-987B-2BDA4C392084}"/>
              </a:ext>
            </a:extLst>
          </p:cNvPr>
          <p:cNvSpPr/>
          <p:nvPr/>
        </p:nvSpPr>
        <p:spPr>
          <a:xfrm>
            <a:off x="6119813" y="3449638"/>
            <a:ext cx="255587" cy="252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0" name="Рисунок 59">
            <a:extLst>
              <a:ext uri="{FF2B5EF4-FFF2-40B4-BE49-F238E27FC236}">
                <a16:creationId xmlns:a16="http://schemas.microsoft.com/office/drawing/2014/main" id="{FB709F05-7995-4DE8-809A-4299C9AC5A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281238"/>
            <a:ext cx="18621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id="{BB5BF2E5-DAB5-495A-8BC6-EAE87FA7AE35}"/>
              </a:ext>
            </a:extLst>
          </p:cNvPr>
          <p:cNvCxnSpPr/>
          <p:nvPr/>
        </p:nvCxnSpPr>
        <p:spPr>
          <a:xfrm flipH="1">
            <a:off x="6375400" y="1963738"/>
            <a:ext cx="6350" cy="7683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2" name="Рисунок 48">
            <a:extLst>
              <a:ext uri="{FF2B5EF4-FFF2-40B4-BE49-F238E27FC236}">
                <a16:creationId xmlns:a16="http://schemas.microsoft.com/office/drawing/2014/main" id="{8CB9EE9C-061E-4ABA-8D98-3A53AAD8639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52438"/>
            <a:ext cx="34353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Рисунок 55">
            <a:extLst>
              <a:ext uri="{FF2B5EF4-FFF2-40B4-BE49-F238E27FC236}">
                <a16:creationId xmlns:a16="http://schemas.microsoft.com/office/drawing/2014/main" id="{9ED455C5-FCE6-4EDB-AF37-88798F2157E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927">
            <a:off x="6223000" y="1519238"/>
            <a:ext cx="6572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4" name="TextBox 186">
            <a:extLst>
              <a:ext uri="{FF2B5EF4-FFF2-40B4-BE49-F238E27FC236}">
                <a16:creationId xmlns:a16="http://schemas.microsoft.com/office/drawing/2014/main" id="{89173376-C720-49CC-89DC-56C92AAD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008" y="676986"/>
            <a:ext cx="3000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600" dirty="0">
                <a:latin typeface="Bahnschrift SemiBold Condensed" panose="020B0502040204020203" pitchFamily="34" charset="0"/>
              </a:rPr>
              <a:t>ЦИФРОВЫЕ ГИДРОГЕОЛОГИЧЕСКИЕ КАРТЫ</a:t>
            </a:r>
            <a:endParaRPr lang="ru-RU" altLang="ru-RU" sz="1600" dirty="0">
              <a:latin typeface="Bahnschrift SemiBold Condensed" panose="020B0502040204020203" pitchFamily="34" charset="0"/>
            </a:endParaRPr>
          </a:p>
        </p:txBody>
      </p:sp>
      <p:sp>
        <p:nvSpPr>
          <p:cNvPr id="11309" name="TextBox 187">
            <a:extLst>
              <a:ext uri="{FF2B5EF4-FFF2-40B4-BE49-F238E27FC236}">
                <a16:creationId xmlns:a16="http://schemas.microsoft.com/office/drawing/2014/main" id="{19FA73B4-7D20-40F7-A9CD-77E4DD021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36513"/>
            <a:ext cx="848995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z-Cyrl-UZ" alt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ВНЕДРЕНИЕ СОВРЕМЕННЫХ ИНФОРМАЦИОННО-КОММУНИКАЦИОННЫХ ТЕХНОЛОГИЙ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0286" name="Рисунок 3">
            <a:extLst>
              <a:ext uri="{FF2B5EF4-FFF2-40B4-BE49-F238E27FC236}">
                <a16:creationId xmlns:a16="http://schemas.microsoft.com/office/drawing/2014/main" id="{7C188BD6-899A-4E5F-BA76-B08E88ABCDD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1647760"/>
            <a:ext cx="24368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7" name="TextBox 60">
            <a:extLst>
              <a:ext uri="{FF2B5EF4-FFF2-40B4-BE49-F238E27FC236}">
                <a16:creationId xmlns:a16="http://schemas.microsoft.com/office/drawing/2014/main" id="{8C0E4A6B-2E3B-481E-A97A-C6AAAB0E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881" y="693638"/>
            <a:ext cx="2097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600" dirty="0">
                <a:latin typeface="Bahnschrift SemiBold Condensed" panose="020B0502040204020203" pitchFamily="34" charset="0"/>
              </a:rPr>
              <a:t>ИНТЕРАКТИВНЫЙ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600" dirty="0">
                <a:latin typeface="Bahnschrift SemiBold Condensed" panose="020B0502040204020203" pitchFamily="34" charset="0"/>
              </a:rPr>
              <a:t>ИНФОРМАЦИОННЫЙ РЕСУРС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Bahnschrift SemiBold Condensed" panose="020B0502040204020203" pitchFamily="34" charset="0"/>
              </a:rPr>
              <a:t>GEOPORTAL</a:t>
            </a:r>
            <a:endParaRPr lang="uz-Cyrl-UZ" altLang="ru-RU" sz="1600" dirty="0">
              <a:latin typeface="Bahnschrift SemiBold Condensed" panose="020B0502040204020203" pitchFamily="34" charset="0"/>
            </a:endParaRPr>
          </a:p>
        </p:txBody>
      </p:sp>
      <p:pic>
        <p:nvPicPr>
          <p:cNvPr id="10288" name="Рисунок 4">
            <a:extLst>
              <a:ext uri="{FF2B5EF4-FFF2-40B4-BE49-F238E27FC236}">
                <a16:creationId xmlns:a16="http://schemas.microsoft.com/office/drawing/2014/main" id="{12D57030-94DD-468C-8303-2CD105C8632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3797235"/>
            <a:ext cx="25288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E286B418-9A77-460A-9760-FBDCB2449C89}"/>
              </a:ext>
            </a:extLst>
          </p:cNvPr>
          <p:cNvSpPr/>
          <p:nvPr/>
        </p:nvSpPr>
        <p:spPr>
          <a:xfrm>
            <a:off x="10460038" y="2935223"/>
            <a:ext cx="403225" cy="86518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0" name="TextBox 7">
            <a:extLst>
              <a:ext uri="{FF2B5EF4-FFF2-40B4-BE49-F238E27FC236}">
                <a16:creationId xmlns:a16="http://schemas.microsoft.com/office/drawing/2014/main" id="{71B1B5F6-EB6B-4098-9238-DF5B61EC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2300" y="5292660"/>
            <a:ext cx="2300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600">
                <a:latin typeface="Bahnschrift SemiBold Condensed" panose="020B0502040204020203" pitchFamily="34" charset="0"/>
              </a:rPr>
              <a:t>В НАСТО</a:t>
            </a:r>
            <a:r>
              <a:rPr lang="ru-RU" altLang="ru-RU" sz="1600">
                <a:latin typeface="Bahnschrift SemiBold Condensed" panose="020B0502040204020203" pitchFamily="34" charset="0"/>
              </a:rPr>
              <a:t>ЯЩЕЕ ВРЕМЯ ПРОЕКТ НАХОДИТЬСЯ В СТАДИИ РАЗРАБОТКИ И ТЕСТИРОВАНИЯ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chive file - Wikipedia">
            <a:extLst>
              <a:ext uri="{FF2B5EF4-FFF2-40B4-BE49-F238E27FC236}">
                <a16:creationId xmlns:a16="http://schemas.microsoft.com/office/drawing/2014/main" id="{129A276D-7DDC-4598-839C-FFC00C75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788"/>
            <a:ext cx="4322763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onnection network in servers data center room storage systems 3D rendering">
            <a:extLst>
              <a:ext uri="{FF2B5EF4-FFF2-40B4-BE49-F238E27FC236}">
                <a16:creationId xmlns:a16="http://schemas.microsoft.com/office/drawing/2014/main" id="{8E1B5B70-4265-49A6-A060-D589A1BD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6"/>
          <a:stretch>
            <a:fillRect/>
          </a:stretch>
        </p:blipFill>
        <p:spPr bwMode="auto">
          <a:xfrm>
            <a:off x="6256338" y="1093788"/>
            <a:ext cx="5935662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87C005-1255-4C5A-871C-01517320B0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31" t="16296" r="31004" b="10185"/>
          <a:stretch/>
        </p:blipFill>
        <p:spPr>
          <a:xfrm>
            <a:off x="2071991" y="1094334"/>
            <a:ext cx="7821039" cy="5763666"/>
          </a:xfrm>
          <a:prstGeom prst="rect">
            <a:avLst/>
          </a:prstGeom>
        </p:spPr>
      </p:pic>
      <p:pic>
        <p:nvPicPr>
          <p:cNvPr id="6149" name="Рисунок 6">
            <a:extLst>
              <a:ext uri="{FF2B5EF4-FFF2-40B4-BE49-F238E27FC236}">
                <a16:creationId xmlns:a16="http://schemas.microsoft.com/office/drawing/2014/main" id="{B9DC8826-8B5C-4488-84CA-EBE1AC854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0" y="5768975"/>
            <a:ext cx="4175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A151AD-57F3-4F7A-AF66-46AC3FA868FD}"/>
              </a:ext>
            </a:extLst>
          </p:cNvPr>
          <p:cNvSpPr/>
          <p:nvPr/>
        </p:nvSpPr>
        <p:spPr>
          <a:xfrm>
            <a:off x="1720850" y="-11113"/>
            <a:ext cx="10471150" cy="10937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2F8AC37-50C1-458E-AB8B-2936CE8FAD09}"/>
              </a:ext>
            </a:extLst>
          </p:cNvPr>
          <p:cNvSpPr/>
          <p:nvPr/>
        </p:nvSpPr>
        <p:spPr>
          <a:xfrm>
            <a:off x="0" y="-11113"/>
            <a:ext cx="1668463" cy="10937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6153" name="Рисунок 14">
            <a:extLst>
              <a:ext uri="{FF2B5EF4-FFF2-40B4-BE49-F238E27FC236}">
                <a16:creationId xmlns:a16="http://schemas.microsoft.com/office/drawing/2014/main" id="{4FDC9E63-7EBC-4149-89A3-2D33B9CB4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1275"/>
            <a:ext cx="11763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4" name="Группа 2">
            <a:extLst>
              <a:ext uri="{FF2B5EF4-FFF2-40B4-BE49-F238E27FC236}">
                <a16:creationId xmlns:a16="http://schemas.microsoft.com/office/drawing/2014/main" id="{D3FDE8AC-4E18-4B42-A35F-0DF9D23D0C40}"/>
              </a:ext>
            </a:extLst>
          </p:cNvPr>
          <p:cNvGrpSpPr>
            <a:grpSpLocks/>
          </p:cNvGrpSpPr>
          <p:nvPr/>
        </p:nvGrpSpPr>
        <p:grpSpPr bwMode="auto">
          <a:xfrm>
            <a:off x="2955925" y="1975597"/>
            <a:ext cx="6107113" cy="1108075"/>
            <a:chOff x="2342341" y="1396950"/>
            <a:chExt cx="7315988" cy="1327200"/>
          </a:xfrm>
        </p:grpSpPr>
        <p:pic>
          <p:nvPicPr>
            <p:cNvPr id="6171" name="Picture 4" descr="Откуда не ждали. «Яндекс» проиндексировал документы Google Docs, из-за чего  личные данные попали">
              <a:extLst>
                <a:ext uri="{FF2B5EF4-FFF2-40B4-BE49-F238E27FC236}">
                  <a16:creationId xmlns:a16="http://schemas.microsoft.com/office/drawing/2014/main" id="{58714EE0-8D40-43CF-B34D-B5BE525AD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3" t="6880" r="9401" b="7843"/>
            <a:stretch>
              <a:fillRect/>
            </a:stretch>
          </p:blipFill>
          <p:spPr bwMode="auto">
            <a:xfrm>
              <a:off x="7347408" y="1396950"/>
              <a:ext cx="2310921" cy="129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6" descr="Значок документа Шаблон бумаги примечания R Иллюстрация штока - иллюстрации  насчитывающей линия, проверка: 145995877">
              <a:extLst>
                <a:ext uri="{FF2B5EF4-FFF2-40B4-BE49-F238E27FC236}">
                  <a16:creationId xmlns:a16="http://schemas.microsoft.com/office/drawing/2014/main" id="{B38899EE-3F58-45E4-B8CD-28673A13F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0" t="15956" r="22368" b="16205"/>
            <a:stretch>
              <a:fillRect/>
            </a:stretch>
          </p:blipFill>
          <p:spPr bwMode="auto">
            <a:xfrm>
              <a:off x="3606600" y="1396950"/>
              <a:ext cx="1081374" cy="13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8" descr="Значок документов иллюстрация вектора. иллюстрации насчитывающей офис -  131173398">
              <a:extLst>
                <a:ext uri="{FF2B5EF4-FFF2-40B4-BE49-F238E27FC236}">
                  <a16:creationId xmlns:a16="http://schemas.microsoft.com/office/drawing/2014/main" id="{B5008907-6C78-49FD-BE3F-CA2E6D051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3" t="14655" r="21181" b="15958"/>
            <a:stretch>
              <a:fillRect/>
            </a:stretch>
          </p:blipFill>
          <p:spPr bwMode="auto">
            <a:xfrm flipH="1">
              <a:off x="4742584" y="1403902"/>
              <a:ext cx="1081374" cy="13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10" descr="Кредитование – Богдан-Авто">
              <a:extLst>
                <a:ext uri="{FF2B5EF4-FFF2-40B4-BE49-F238E27FC236}">
                  <a16:creationId xmlns:a16="http://schemas.microsoft.com/office/drawing/2014/main" id="{C0B996B6-C9BF-4437-B79D-5E880A53E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256" y="1396950"/>
              <a:ext cx="1327200" cy="13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 descr="Накануне войны. Коллекция документов Центрального архива МО РФ">
              <a:extLst>
                <a:ext uri="{FF2B5EF4-FFF2-40B4-BE49-F238E27FC236}">
                  <a16:creationId xmlns:a16="http://schemas.microsoft.com/office/drawing/2014/main" id="{146834F0-619C-474E-8BE7-8B6073C61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18254" y="1546040"/>
              <a:ext cx="746742" cy="1120113"/>
            </a:xfrm>
            <a:prstGeom prst="rect">
              <a:avLst/>
            </a:prstGeom>
            <a:noFill/>
          </p:spPr>
        </p:pic>
        <p:pic>
          <p:nvPicPr>
            <p:cNvPr id="6176" name="Picture 12" descr="Накануне войны. Коллекция документов Центрального архива МО РФ">
              <a:extLst>
                <a:ext uri="{FF2B5EF4-FFF2-40B4-BE49-F238E27FC236}">
                  <a16:creationId xmlns:a16="http://schemas.microsoft.com/office/drawing/2014/main" id="{DF9336B7-9B90-471C-9319-78C4D1DEA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341" y="1396950"/>
              <a:ext cx="746742" cy="112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FF0689-7845-4483-9D46-C32A80BA00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4615" y="3396000"/>
            <a:ext cx="4676775" cy="142034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6156" name="Группа 23">
            <a:extLst>
              <a:ext uri="{FF2B5EF4-FFF2-40B4-BE49-F238E27FC236}">
                <a16:creationId xmlns:a16="http://schemas.microsoft.com/office/drawing/2014/main" id="{095DC4E1-0566-4246-AFF3-08141B820454}"/>
              </a:ext>
            </a:extLst>
          </p:cNvPr>
          <p:cNvGrpSpPr>
            <a:grpSpLocks/>
          </p:cNvGrpSpPr>
          <p:nvPr/>
        </p:nvGrpSpPr>
        <p:grpSpPr bwMode="auto">
          <a:xfrm>
            <a:off x="2527300" y="5445836"/>
            <a:ext cx="6991350" cy="1328737"/>
            <a:chOff x="2498880" y="5199091"/>
            <a:chExt cx="7206390" cy="1368543"/>
          </a:xfrm>
        </p:grpSpPr>
        <p:pic>
          <p:nvPicPr>
            <p:cNvPr id="6166" name="Рисунок 20">
              <a:extLst>
                <a:ext uri="{FF2B5EF4-FFF2-40B4-BE49-F238E27FC236}">
                  <a16:creationId xmlns:a16="http://schemas.microsoft.com/office/drawing/2014/main" id="{C460D9FE-A76C-41FE-B66E-84CA5F36D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880" y="5219552"/>
              <a:ext cx="2466004" cy="1348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7" name="Группа 22">
              <a:extLst>
                <a:ext uri="{FF2B5EF4-FFF2-40B4-BE49-F238E27FC236}">
                  <a16:creationId xmlns:a16="http://schemas.microsoft.com/office/drawing/2014/main" id="{6D93BA63-BF05-4558-A396-2A4293A0D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8569" y="5406560"/>
              <a:ext cx="1436701" cy="1007835"/>
              <a:chOff x="5472099" y="5224515"/>
              <a:chExt cx="1901158" cy="1333648"/>
            </a:xfrm>
          </p:grpSpPr>
          <p:pic>
            <p:nvPicPr>
              <p:cNvPr id="6169" name="Рисунок 17">
                <a:extLst>
                  <a:ext uri="{FF2B5EF4-FFF2-40B4-BE49-F238E27FC236}">
                    <a16:creationId xmlns:a16="http://schemas.microsoft.com/office/drawing/2014/main" id="{F02CF0BC-DB7B-4971-B4A4-CE01EC0BD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099" y="5224515"/>
                <a:ext cx="1901158" cy="133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8605B817-5BC4-4056-8F8E-53FD888653F2}"/>
                  </a:ext>
                </a:extLst>
              </p:cNvPr>
              <p:cNvSpPr/>
              <p:nvPr/>
            </p:nvSpPr>
            <p:spPr>
              <a:xfrm>
                <a:off x="5610686" y="5763504"/>
                <a:ext cx="822822" cy="504127"/>
              </a:xfrm>
              <a:prstGeom prst="rect">
                <a:avLst/>
              </a:prstGeom>
              <a:gradFill flip="none" rotWithShape="1">
                <a:gsLst>
                  <a:gs pos="50000">
                    <a:srgbClr val="0072C6"/>
                  </a:gs>
                  <a:gs pos="50000">
                    <a:srgbClr val="2687CE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6168" name="Picture 18" descr="Database — Database Options (Part 10) | by Omar Elgabry | OmarElgabry&amp;#39;s  Blog | Medium">
              <a:extLst>
                <a:ext uri="{FF2B5EF4-FFF2-40B4-BE49-F238E27FC236}">
                  <a16:creationId xmlns:a16="http://schemas.microsoft.com/office/drawing/2014/main" id="{6D1B0EC0-CDE4-4F96-A04C-30A44A025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5" r="13715"/>
            <a:stretch>
              <a:fillRect/>
            </a:stretch>
          </p:blipFill>
          <p:spPr bwMode="auto">
            <a:xfrm>
              <a:off x="4688155" y="5199091"/>
              <a:ext cx="3470154" cy="134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4D4C626-4DC7-4CF8-8A45-421100367044}"/>
              </a:ext>
            </a:extLst>
          </p:cNvPr>
          <p:cNvCxnSpPr>
            <a:cxnSpLocks/>
          </p:cNvCxnSpPr>
          <p:nvPr/>
        </p:nvCxnSpPr>
        <p:spPr>
          <a:xfrm>
            <a:off x="3816350" y="3125520"/>
            <a:ext cx="733425" cy="5683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D503920-A3B5-47F5-BF16-DA68972AE554}"/>
              </a:ext>
            </a:extLst>
          </p:cNvPr>
          <p:cNvCxnSpPr>
            <a:cxnSpLocks/>
          </p:cNvCxnSpPr>
          <p:nvPr/>
        </p:nvCxnSpPr>
        <p:spPr>
          <a:xfrm flipH="1">
            <a:off x="7483475" y="3135248"/>
            <a:ext cx="733425" cy="6302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F47241B-AE64-47A5-A1BD-D0D6E69E0E39}"/>
              </a:ext>
            </a:extLst>
          </p:cNvPr>
          <p:cNvCxnSpPr>
            <a:cxnSpLocks/>
          </p:cNvCxnSpPr>
          <p:nvPr/>
        </p:nvCxnSpPr>
        <p:spPr>
          <a:xfrm flipH="1">
            <a:off x="6419850" y="3076885"/>
            <a:ext cx="346075" cy="4937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89CC53B1-B780-4C08-97EC-F38780F6595D}"/>
              </a:ext>
            </a:extLst>
          </p:cNvPr>
          <p:cNvCxnSpPr>
            <a:cxnSpLocks/>
          </p:cNvCxnSpPr>
          <p:nvPr/>
        </p:nvCxnSpPr>
        <p:spPr>
          <a:xfrm>
            <a:off x="5268913" y="3106067"/>
            <a:ext cx="431800" cy="4556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2E91E8E5-24E1-4D9E-A752-B5D23547C78C}"/>
              </a:ext>
            </a:extLst>
          </p:cNvPr>
          <p:cNvCxnSpPr>
            <a:cxnSpLocks/>
          </p:cNvCxnSpPr>
          <p:nvPr/>
        </p:nvCxnSpPr>
        <p:spPr>
          <a:xfrm flipH="1">
            <a:off x="3259138" y="4839378"/>
            <a:ext cx="733425" cy="6302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D1A90AB9-7471-439D-BC04-D5E8B927E6C0}"/>
              </a:ext>
            </a:extLst>
          </p:cNvPr>
          <p:cNvCxnSpPr>
            <a:cxnSpLocks/>
          </p:cNvCxnSpPr>
          <p:nvPr/>
        </p:nvCxnSpPr>
        <p:spPr>
          <a:xfrm>
            <a:off x="8018463" y="4873326"/>
            <a:ext cx="733425" cy="5683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120D5AD7-1D97-44EF-BE59-1D7438FD4F9F}"/>
              </a:ext>
            </a:extLst>
          </p:cNvPr>
          <p:cNvCxnSpPr>
            <a:cxnSpLocks/>
          </p:cNvCxnSpPr>
          <p:nvPr/>
        </p:nvCxnSpPr>
        <p:spPr>
          <a:xfrm flipH="1">
            <a:off x="5178425" y="4883253"/>
            <a:ext cx="346075" cy="4921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9CCA940D-8645-409A-8249-7351270429C6}"/>
              </a:ext>
            </a:extLst>
          </p:cNvPr>
          <p:cNvCxnSpPr>
            <a:cxnSpLocks/>
          </p:cNvCxnSpPr>
          <p:nvPr/>
        </p:nvCxnSpPr>
        <p:spPr>
          <a:xfrm>
            <a:off x="6643688" y="4925947"/>
            <a:ext cx="433387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7EEF28-F731-47FD-ABE4-15F043E7824E}"/>
              </a:ext>
            </a:extLst>
          </p:cNvPr>
          <p:cNvSpPr txBox="1"/>
          <p:nvPr/>
        </p:nvSpPr>
        <p:spPr>
          <a:xfrm>
            <a:off x="2212836" y="195792"/>
            <a:ext cx="77203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536C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заключении следует отметить, что реализация подобных проектов в отраслевых предприятиях, учреждениях и других видах хозяйствующих субъектов должна опираться на единую политику деятельности, систематическом исполнении всех процессов с целью достижения конечного результата, т.е. создания уникального электронного фонда геологической информации. </a:t>
            </a:r>
            <a:endParaRPr lang="ru-RU" sz="1700" b="1" dirty="0">
              <a:solidFill>
                <a:srgbClr val="536C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hoto for title">
            <a:extLst>
              <a:ext uri="{FF2B5EF4-FFF2-40B4-BE49-F238E27FC236}">
                <a16:creationId xmlns:a16="http://schemas.microsoft.com/office/drawing/2014/main" id="{2B3E9868-ECCE-4061-BAB7-3ED9CA4B8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r="7117" b="6903"/>
          <a:stretch/>
        </p:blipFill>
        <p:spPr bwMode="auto">
          <a:xfrm>
            <a:off x="0" y="0"/>
            <a:ext cx="122166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035" y="4647345"/>
            <a:ext cx="4238877" cy="923330"/>
          </a:xfr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9EE402"/>
                </a:solidFill>
                <a:latin typeface="+mn-lt"/>
              </a:rPr>
              <a:t>E'TIBORINGIZ </a:t>
            </a:r>
            <a:br>
              <a:rPr lang="ru-RU" sz="3000" b="1" dirty="0">
                <a:solidFill>
                  <a:srgbClr val="9EE402"/>
                </a:solidFill>
                <a:latin typeface="+mn-lt"/>
              </a:rPr>
            </a:br>
            <a:r>
              <a:rPr lang="en-US" sz="3000" b="1" dirty="0">
                <a:solidFill>
                  <a:srgbClr val="9EE402"/>
                </a:solidFill>
                <a:latin typeface="+mn-lt"/>
              </a:rPr>
              <a:t>UCHUN RAHMAT</a:t>
            </a:r>
            <a:r>
              <a:rPr lang="ru-RU" sz="3000" b="1" dirty="0">
                <a:solidFill>
                  <a:srgbClr val="9EE402"/>
                </a:solidFill>
                <a:latin typeface="+mn-lt"/>
              </a:rPr>
              <a:t>!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91344" y="3684189"/>
            <a:ext cx="3816424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FFDD4B"/>
                </a:solidFill>
                <a:latin typeface="+mn-lt"/>
              </a:rPr>
              <a:t>БЛАГОДАРИМ </a:t>
            </a:r>
          </a:p>
          <a:p>
            <a:r>
              <a:rPr lang="ru-RU" sz="3000" b="1" dirty="0">
                <a:solidFill>
                  <a:srgbClr val="FFDD4B"/>
                </a:solidFill>
                <a:latin typeface="+mn-lt"/>
              </a:rPr>
              <a:t>ЗА ВНИМАНИЕ!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2415751" y="5557671"/>
            <a:ext cx="3752258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57D3FF"/>
                </a:solidFill>
                <a:latin typeface="+mn-lt"/>
              </a:rPr>
              <a:t>THANK YOU </a:t>
            </a:r>
            <a:br>
              <a:rPr lang="ru-RU" sz="3000" b="1" dirty="0">
                <a:solidFill>
                  <a:srgbClr val="57D3FF"/>
                </a:solidFill>
                <a:latin typeface="+mn-lt"/>
              </a:rPr>
            </a:br>
            <a:r>
              <a:rPr lang="en-US" sz="3000" b="1" dirty="0">
                <a:solidFill>
                  <a:srgbClr val="57D3FF"/>
                </a:solidFill>
                <a:latin typeface="+mn-lt"/>
              </a:rPr>
              <a:t>FOR ATTENTION</a:t>
            </a:r>
            <a:r>
              <a:rPr lang="ru-RU" sz="3000" b="1" dirty="0">
                <a:solidFill>
                  <a:srgbClr val="57D3FF"/>
                </a:solidFill>
                <a:latin typeface="+mn-lt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4CB92-EB4A-441D-9440-C6E9D6B25AC9}"/>
              </a:ext>
            </a:extLst>
          </p:cNvPr>
          <p:cNvSpPr txBox="1"/>
          <p:nvPr/>
        </p:nvSpPr>
        <p:spPr>
          <a:xfrm>
            <a:off x="6273761" y="2047372"/>
            <a:ext cx="594291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defRPr sz="1100"/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n w="25400" cmpd="thinThick">
                  <a:solidFill>
                    <a:schemeClr val="bg1">
                      <a:alpha val="27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Целью всей работы по работе с фондами, сбору и анализу, обработке геологической информации является «ЦИФРОВАНИЕ СУЩЕСТВУЮЩИХ ГЕОЛОГИЧЕСКИХ ДАННЫХ»</a:t>
            </a:r>
          </a:p>
        </p:txBody>
      </p:sp>
      <p:pic>
        <p:nvPicPr>
          <p:cNvPr id="8" name="Рисунок 14">
            <a:extLst>
              <a:ext uri="{FF2B5EF4-FFF2-40B4-BE49-F238E27FC236}">
                <a16:creationId xmlns:a16="http://schemas.microsoft.com/office/drawing/2014/main" id="{35598518-D7E6-4305-BA3A-2B7F505BF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00764"/>
            <a:ext cx="11763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2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799E854-C63F-404C-ABB3-4372F2F81729}" vid="{12A2A60B-6967-4A40-8DB5-C161450DEB3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4350</TotalTime>
  <Words>1111</Words>
  <Application>Microsoft Office PowerPoint</Application>
  <PresentationFormat>Широкоэкранный</PresentationFormat>
  <Paragraphs>133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Arial Rounded MT Bold</vt:lpstr>
      <vt:lpstr>Bahnschrift SemiBold</vt:lpstr>
      <vt:lpstr>Bahnschrift SemiBold Condensed</vt:lpstr>
      <vt:lpstr>Calibri</vt:lpstr>
      <vt:lpstr>Calibri Light</vt:lpstr>
      <vt:lpstr>Gilroy</vt:lpstr>
      <vt:lpstr>Times New Roman</vt:lpstr>
      <vt:lpstr>Wingdings 2</vt:lpstr>
      <vt:lpstr>Тема1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E'TIBORINGIZ  UCHUN RAHMAT!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Кононенко Ольга Антоновна</dc:creator>
  <cp:lastModifiedBy>Xabibullayev Saydagzam Saydaxmatovich</cp:lastModifiedBy>
  <cp:revision>398</cp:revision>
  <cp:lastPrinted>2020-12-08T13:19:46Z</cp:lastPrinted>
  <dcterms:created xsi:type="dcterms:W3CDTF">2018-09-03T09:38:13Z</dcterms:created>
  <dcterms:modified xsi:type="dcterms:W3CDTF">2022-04-20T09:26:02Z</dcterms:modified>
</cp:coreProperties>
</file>