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9" r:id="rId2"/>
  </p:sldMasterIdLst>
  <p:notesMasterIdLst>
    <p:notesMasterId r:id="rId33"/>
  </p:notesMasterIdLst>
  <p:sldIdLst>
    <p:sldId id="405" r:id="rId3"/>
    <p:sldId id="408" r:id="rId4"/>
    <p:sldId id="409" r:id="rId5"/>
    <p:sldId id="410" r:id="rId6"/>
    <p:sldId id="412" r:id="rId7"/>
    <p:sldId id="418" r:id="rId8"/>
    <p:sldId id="421" r:id="rId9"/>
    <p:sldId id="422" r:id="rId10"/>
    <p:sldId id="423" r:id="rId11"/>
    <p:sldId id="433" r:id="rId12"/>
    <p:sldId id="434" r:id="rId13"/>
    <p:sldId id="435" r:id="rId14"/>
    <p:sldId id="436" r:id="rId15"/>
    <p:sldId id="437" r:id="rId16"/>
    <p:sldId id="438" r:id="rId17"/>
    <p:sldId id="424" r:id="rId18"/>
    <p:sldId id="425" r:id="rId19"/>
    <p:sldId id="426" r:id="rId20"/>
    <p:sldId id="427" r:id="rId21"/>
    <p:sldId id="428" r:id="rId22"/>
    <p:sldId id="419" r:id="rId23"/>
    <p:sldId id="413" r:id="rId24"/>
    <p:sldId id="429" r:id="rId25"/>
    <p:sldId id="420" r:id="rId26"/>
    <p:sldId id="415" r:id="rId27"/>
    <p:sldId id="430" r:id="rId28"/>
    <p:sldId id="431" r:id="rId29"/>
    <p:sldId id="439" r:id="rId30"/>
    <p:sldId id="417" r:id="rId31"/>
    <p:sldId id="416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CCFFCC"/>
    <a:srgbClr val="FBF1A7"/>
    <a:srgbClr val="FFCCFF"/>
    <a:srgbClr val="66FF99"/>
    <a:srgbClr val="CCFF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72" autoAdjust="0"/>
    <p:restoredTop sz="94707" autoAdjust="0"/>
  </p:normalViewPr>
  <p:slideViewPr>
    <p:cSldViewPr snapToGrid="0">
      <p:cViewPr varScale="1">
        <p:scale>
          <a:sx n="96" d="100"/>
          <a:sy n="96" d="100"/>
        </p:scale>
        <p:origin x="84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2.bin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1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2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dirty="0"/>
              <a:t>Удельный</a:t>
            </a:r>
            <a:r>
              <a:rPr lang="ru-RU" sz="1400" baseline="0" dirty="0"/>
              <a:t> вес основных </a:t>
            </a:r>
            <a:r>
              <a:rPr lang="ru-RU" sz="1400" dirty="0"/>
              <a:t>видов работ при ГСР</a:t>
            </a:r>
            <a:r>
              <a:rPr lang="ru-RU" sz="1200" dirty="0"/>
              <a:t>-200</a:t>
            </a:r>
          </a:p>
        </c:rich>
      </c:tx>
      <c:layout>
        <c:manualLayout>
          <c:xMode val="edge"/>
          <c:yMode val="edge"/>
          <c:x val="0.1134038790381171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E03-48EE-89C6-65AA55E6836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E03-48EE-89C6-65AA55E6836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E03-48EE-89C6-65AA55E6836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9E03-48EE-89C6-65AA55E6836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9E03-48EE-89C6-65AA55E6836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9E03-48EE-89C6-65AA55E68367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'[Программа на 2022 г__вся_ред_февраль09.xlsx]СТАТИСТИКА'!$B$3:$B$8</c:f>
              <c:strCache>
                <c:ptCount val="6"/>
                <c:pt idx="0">
                  <c:v>ОЦЕНКА ИЗУЧЕННОСТИ</c:v>
                </c:pt>
                <c:pt idx="1">
                  <c:v>АЭРОГЕОФИЗИКА</c:v>
                </c:pt>
                <c:pt idx="2">
                  <c:v>ГДП-200</c:v>
                </c:pt>
                <c:pt idx="3">
                  <c:v>ГСШ-200</c:v>
                </c:pt>
                <c:pt idx="4">
                  <c:v>СОСТАВЛЕНИЕ ГК</c:v>
                </c:pt>
                <c:pt idx="5">
                  <c:v>ИЗДАНИЕ</c:v>
                </c:pt>
              </c:strCache>
            </c:strRef>
          </c:cat>
          <c:val>
            <c:numRef>
              <c:f>'[Программа на 2022 г__вся_ред_февраль09.xlsx]СТАТИСТИКА'!$D$3:$D$8</c:f>
              <c:numCache>
                <c:formatCode>#,##0</c:formatCode>
                <c:ptCount val="6"/>
                <c:pt idx="0">
                  <c:v>210700</c:v>
                </c:pt>
                <c:pt idx="1">
                  <c:v>538350</c:v>
                </c:pt>
                <c:pt idx="2">
                  <c:v>712420</c:v>
                </c:pt>
                <c:pt idx="3">
                  <c:v>53000</c:v>
                </c:pt>
                <c:pt idx="4" formatCode="General">
                  <c:v>54200</c:v>
                </c:pt>
                <c:pt idx="5">
                  <c:v>60000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E03-48EE-89C6-65AA55E68367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766808427021489"/>
          <c:y val="0.26452086184987783"/>
          <c:w val="0.30905890774348393"/>
          <c:h val="0.4820539958598456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dirty="0"/>
              <a:t>Количество листов по видам работ</a:t>
            </a:r>
          </a:p>
        </c:rich>
      </c:tx>
      <c:layout>
        <c:manualLayout>
          <c:xMode val="edge"/>
          <c:yMode val="edge"/>
          <c:x val="0.1268505476075826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5F5-4643-A1A4-A16703B9E44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5F5-4643-A1A4-A16703B9E44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5F5-4643-A1A4-A16703B9E44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95F5-4643-A1A4-A16703B9E44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95F5-4643-A1A4-A16703B9E44C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'[Программа на 2022 г__вся_ред_февраль09.xlsx]СТАТИСТИКА'!$B$3:$B$7</c:f>
              <c:strCache>
                <c:ptCount val="5"/>
                <c:pt idx="0">
                  <c:v>ОЦЕНКА ИЗУЧЕННОСТИ</c:v>
                </c:pt>
                <c:pt idx="1">
                  <c:v>АЭРОГЕОФИЗИКА</c:v>
                </c:pt>
                <c:pt idx="2">
                  <c:v>ГДП-200</c:v>
                </c:pt>
                <c:pt idx="3">
                  <c:v>ГСШ-200</c:v>
                </c:pt>
                <c:pt idx="4">
                  <c:v>СОСТАВЛЕНИЕ ГК</c:v>
                </c:pt>
              </c:strCache>
            </c:strRef>
          </c:cat>
          <c:val>
            <c:numRef>
              <c:f>'[Программа на 2022 г__вся_ред_февраль09.xlsx]СТАТИСТИКА'!$F$3:$F$7</c:f>
              <c:numCache>
                <c:formatCode>General</c:formatCode>
                <c:ptCount val="5"/>
                <c:pt idx="0">
                  <c:v>31</c:v>
                </c:pt>
                <c:pt idx="1">
                  <c:v>16</c:v>
                </c:pt>
                <c:pt idx="2">
                  <c:v>66</c:v>
                </c:pt>
                <c:pt idx="3">
                  <c:v>4</c:v>
                </c:pt>
                <c:pt idx="4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5F5-4643-A1A4-A16703B9E44C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/>
              <a:t>Динамика</a:t>
            </a:r>
            <a:r>
              <a:rPr lang="ru-RU" sz="1600" b="1" baseline="0" dirty="0"/>
              <a:t> финансирования ГСР-200 по ВСЕГЕИ</a:t>
            </a:r>
          </a:p>
        </c:rich>
      </c:tx>
      <c:layout>
        <c:manualLayout>
          <c:xMode val="edge"/>
          <c:yMode val="edge"/>
          <c:x val="0.15044011041382852"/>
          <c:y val="1.97913593170877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8.9967958959246211E-2"/>
          <c:y val="0.13613841206868274"/>
          <c:w val="0.88633876667433265"/>
          <c:h val="0.7395532148750504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3873468361921028E-3"/>
                  <c:y val="-1.223241197479288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B50-4307-BECF-87DBC81A81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Лист5!$B$3:$F$3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Лист5!$B$4:$F$4</c:f>
              <c:numCache>
                <c:formatCode>General</c:formatCode>
                <c:ptCount val="5"/>
                <c:pt idx="0">
                  <c:v>1561314.7</c:v>
                </c:pt>
                <c:pt idx="1">
                  <c:v>1572388.3</c:v>
                </c:pt>
                <c:pt idx="2">
                  <c:v>1612696.5</c:v>
                </c:pt>
                <c:pt idx="3">
                  <c:v>1634224.6</c:v>
                </c:pt>
                <c:pt idx="4" formatCode="#,##0.00">
                  <c:v>1667373.6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50-4307-BECF-87DBC81A81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6510784"/>
        <c:axId val="326510224"/>
      </c:barChart>
      <c:catAx>
        <c:axId val="326510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6510224"/>
        <c:crosses val="autoZero"/>
        <c:auto val="1"/>
        <c:lblAlgn val="ctr"/>
        <c:lblOffset val="100"/>
        <c:noMultiLvlLbl val="0"/>
      </c:catAx>
      <c:valAx>
        <c:axId val="326510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6510784"/>
        <c:crosses val="autoZero"/>
        <c:crossBetween val="between"/>
      </c:valAx>
      <c:spPr>
        <a:solidFill>
          <a:schemeClr val="accent3">
            <a:lumMod val="20000"/>
            <a:lumOff val="80000"/>
          </a:schemeClr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/>
              <a:t>Динамика</a:t>
            </a:r>
            <a:r>
              <a:rPr lang="ru-RU" sz="1600" b="1" baseline="0" dirty="0"/>
              <a:t> </a:t>
            </a:r>
            <a:r>
              <a:rPr lang="ru-RU" sz="1600" b="1" baseline="0" dirty="0" err="1"/>
              <a:t>финасирования</a:t>
            </a:r>
            <a:r>
              <a:rPr lang="ru-RU" sz="1600" b="1" baseline="0" dirty="0"/>
              <a:t> по округам с 2017 по 2022 гг.</a:t>
            </a:r>
            <a:endParaRPr lang="ru-RU" sz="1600" b="1" dirty="0"/>
          </a:p>
        </c:rich>
      </c:tx>
      <c:layout>
        <c:manualLayout>
          <c:xMode val="edge"/>
          <c:yMode val="edge"/>
          <c:x val="0.10754580810484357"/>
          <c:y val="1.8249210937168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Лист2!$C$13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Лист2!$B$14:$B$21</c:f>
              <c:strCache>
                <c:ptCount val="8"/>
                <c:pt idx="0">
                  <c:v>СЗФО + ЦФО</c:v>
                </c:pt>
                <c:pt idx="1">
                  <c:v>СКФО + ЮФО</c:v>
                </c:pt>
                <c:pt idx="2">
                  <c:v>УрФО + ПрФО</c:v>
                </c:pt>
                <c:pt idx="3">
                  <c:v>СФО</c:v>
                </c:pt>
                <c:pt idx="4">
                  <c:v>ДФО Якутия </c:v>
                </c:pt>
                <c:pt idx="5">
                  <c:v>ДФО юг</c:v>
                </c:pt>
                <c:pt idx="6">
                  <c:v>ДФО Северо-Восток</c:v>
                </c:pt>
                <c:pt idx="7">
                  <c:v>ДФО всего</c:v>
                </c:pt>
              </c:strCache>
            </c:strRef>
          </c:cat>
          <c:val>
            <c:numRef>
              <c:f>Лист2!$C$14:$C$21</c:f>
              <c:numCache>
                <c:formatCode>General</c:formatCode>
                <c:ptCount val="8"/>
                <c:pt idx="0">
                  <c:v>199500</c:v>
                </c:pt>
                <c:pt idx="1">
                  <c:v>91240</c:v>
                </c:pt>
                <c:pt idx="2">
                  <c:v>214299</c:v>
                </c:pt>
                <c:pt idx="3">
                  <c:v>427663</c:v>
                </c:pt>
                <c:pt idx="4">
                  <c:v>112741</c:v>
                </c:pt>
                <c:pt idx="5">
                  <c:v>525605</c:v>
                </c:pt>
                <c:pt idx="6">
                  <c:v>177405</c:v>
                </c:pt>
                <c:pt idx="7">
                  <c:v>815751.2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F1-4FE3-B9A5-BC26DBF3EC9B}"/>
            </c:ext>
          </c:extLst>
        </c:ser>
        <c:ser>
          <c:idx val="1"/>
          <c:order val="1"/>
          <c:tx>
            <c:strRef>
              <c:f>Лист2!$D$13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Лист2!$B$14:$B$21</c:f>
              <c:strCache>
                <c:ptCount val="8"/>
                <c:pt idx="0">
                  <c:v>СЗФО + ЦФО</c:v>
                </c:pt>
                <c:pt idx="1">
                  <c:v>СКФО + ЮФО</c:v>
                </c:pt>
                <c:pt idx="2">
                  <c:v>УрФО + ПрФО</c:v>
                </c:pt>
                <c:pt idx="3">
                  <c:v>СФО</c:v>
                </c:pt>
                <c:pt idx="4">
                  <c:v>ДФО Якутия </c:v>
                </c:pt>
                <c:pt idx="5">
                  <c:v>ДФО юг</c:v>
                </c:pt>
                <c:pt idx="6">
                  <c:v>ДФО Северо-Восток</c:v>
                </c:pt>
                <c:pt idx="7">
                  <c:v>ДФО всего</c:v>
                </c:pt>
              </c:strCache>
            </c:strRef>
          </c:cat>
          <c:val>
            <c:numRef>
              <c:f>Лист2!$D$14:$D$21</c:f>
              <c:numCache>
                <c:formatCode>General</c:formatCode>
                <c:ptCount val="8"/>
                <c:pt idx="0">
                  <c:v>157300</c:v>
                </c:pt>
                <c:pt idx="1">
                  <c:v>85580</c:v>
                </c:pt>
                <c:pt idx="2">
                  <c:v>181071</c:v>
                </c:pt>
                <c:pt idx="3">
                  <c:v>431924</c:v>
                </c:pt>
                <c:pt idx="4">
                  <c:v>298558.8</c:v>
                </c:pt>
                <c:pt idx="5">
                  <c:v>173750</c:v>
                </c:pt>
                <c:pt idx="6">
                  <c:v>233130</c:v>
                </c:pt>
                <c:pt idx="7">
                  <c:v>705438.8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4F1-4FE3-B9A5-BC26DBF3EC9B}"/>
            </c:ext>
          </c:extLst>
        </c:ser>
        <c:ser>
          <c:idx val="2"/>
          <c:order val="2"/>
          <c:tx>
            <c:strRef>
              <c:f>Лист2!$E$13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Лист2!$B$14:$B$21</c:f>
              <c:strCache>
                <c:ptCount val="8"/>
                <c:pt idx="0">
                  <c:v>СЗФО + ЦФО</c:v>
                </c:pt>
                <c:pt idx="1">
                  <c:v>СКФО + ЮФО</c:v>
                </c:pt>
                <c:pt idx="2">
                  <c:v>УрФО + ПрФО</c:v>
                </c:pt>
                <c:pt idx="3">
                  <c:v>СФО</c:v>
                </c:pt>
                <c:pt idx="4">
                  <c:v>ДФО Якутия </c:v>
                </c:pt>
                <c:pt idx="5">
                  <c:v>ДФО юг</c:v>
                </c:pt>
                <c:pt idx="6">
                  <c:v>ДФО Северо-Восток</c:v>
                </c:pt>
                <c:pt idx="7">
                  <c:v>ДФО всего</c:v>
                </c:pt>
              </c:strCache>
            </c:strRef>
          </c:cat>
          <c:val>
            <c:numRef>
              <c:f>Лист2!$E$14:$E$21</c:f>
              <c:numCache>
                <c:formatCode>General</c:formatCode>
                <c:ptCount val="8"/>
                <c:pt idx="0">
                  <c:v>152500</c:v>
                </c:pt>
                <c:pt idx="1">
                  <c:v>81500</c:v>
                </c:pt>
                <c:pt idx="2">
                  <c:v>144300</c:v>
                </c:pt>
                <c:pt idx="3">
                  <c:v>459351</c:v>
                </c:pt>
                <c:pt idx="4">
                  <c:v>140139.29999999999</c:v>
                </c:pt>
                <c:pt idx="5">
                  <c:v>244598</c:v>
                </c:pt>
                <c:pt idx="6">
                  <c:v>350000</c:v>
                </c:pt>
                <c:pt idx="7">
                  <c:v>734737.3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4F1-4FE3-B9A5-BC26DBF3EC9B}"/>
            </c:ext>
          </c:extLst>
        </c:ser>
        <c:ser>
          <c:idx val="3"/>
          <c:order val="3"/>
          <c:tx>
            <c:strRef>
              <c:f>Лист2!$F$13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Лист2!$B$14:$B$21</c:f>
              <c:strCache>
                <c:ptCount val="8"/>
                <c:pt idx="0">
                  <c:v>СЗФО + ЦФО</c:v>
                </c:pt>
                <c:pt idx="1">
                  <c:v>СКФО + ЮФО</c:v>
                </c:pt>
                <c:pt idx="2">
                  <c:v>УрФО + ПрФО</c:v>
                </c:pt>
                <c:pt idx="3">
                  <c:v>СФО</c:v>
                </c:pt>
                <c:pt idx="4">
                  <c:v>ДФО Якутия </c:v>
                </c:pt>
                <c:pt idx="5">
                  <c:v>ДФО юг</c:v>
                </c:pt>
                <c:pt idx="6">
                  <c:v>ДФО Северо-Восток</c:v>
                </c:pt>
                <c:pt idx="7">
                  <c:v>ДФО всего</c:v>
                </c:pt>
              </c:strCache>
            </c:strRef>
          </c:cat>
          <c:val>
            <c:numRef>
              <c:f>Лист2!$F$14:$F$21</c:f>
              <c:numCache>
                <c:formatCode>General</c:formatCode>
                <c:ptCount val="8"/>
                <c:pt idx="0">
                  <c:v>152000</c:v>
                </c:pt>
                <c:pt idx="1">
                  <c:v>92500</c:v>
                </c:pt>
                <c:pt idx="2">
                  <c:v>108000</c:v>
                </c:pt>
                <c:pt idx="3">
                  <c:v>441229.1</c:v>
                </c:pt>
                <c:pt idx="4">
                  <c:v>129360.7</c:v>
                </c:pt>
                <c:pt idx="5">
                  <c:v>337640</c:v>
                </c:pt>
                <c:pt idx="6">
                  <c:v>351966</c:v>
                </c:pt>
                <c:pt idx="7">
                  <c:v>818967.4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4F1-4FE3-B9A5-BC26DBF3EC9B}"/>
            </c:ext>
          </c:extLst>
        </c:ser>
        <c:ser>
          <c:idx val="4"/>
          <c:order val="4"/>
          <c:tx>
            <c:strRef>
              <c:f>Лист2!$G$13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Лист2!$B$14:$B$21</c:f>
              <c:strCache>
                <c:ptCount val="8"/>
                <c:pt idx="0">
                  <c:v>СЗФО + ЦФО</c:v>
                </c:pt>
                <c:pt idx="1">
                  <c:v>СКФО + ЮФО</c:v>
                </c:pt>
                <c:pt idx="2">
                  <c:v>УрФО + ПрФО</c:v>
                </c:pt>
                <c:pt idx="3">
                  <c:v>СФО</c:v>
                </c:pt>
                <c:pt idx="4">
                  <c:v>ДФО Якутия </c:v>
                </c:pt>
                <c:pt idx="5">
                  <c:v>ДФО юг</c:v>
                </c:pt>
                <c:pt idx="6">
                  <c:v>ДФО Северо-Восток</c:v>
                </c:pt>
                <c:pt idx="7">
                  <c:v>ДФО всего</c:v>
                </c:pt>
              </c:strCache>
            </c:strRef>
          </c:cat>
          <c:val>
            <c:numRef>
              <c:f>Лист2!$G$14:$G$21</c:f>
              <c:numCache>
                <c:formatCode>General</c:formatCode>
                <c:ptCount val="8"/>
                <c:pt idx="0">
                  <c:v>211400</c:v>
                </c:pt>
                <c:pt idx="1">
                  <c:v>94966</c:v>
                </c:pt>
                <c:pt idx="2">
                  <c:v>166500</c:v>
                </c:pt>
                <c:pt idx="3">
                  <c:v>379000</c:v>
                </c:pt>
                <c:pt idx="4">
                  <c:v>261508</c:v>
                </c:pt>
                <c:pt idx="5">
                  <c:v>240760</c:v>
                </c:pt>
                <c:pt idx="6">
                  <c:v>280090</c:v>
                </c:pt>
                <c:pt idx="7">
                  <c:v>782358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4F1-4FE3-B9A5-BC26DBF3EC9B}"/>
            </c:ext>
          </c:extLst>
        </c:ser>
        <c:ser>
          <c:idx val="5"/>
          <c:order val="5"/>
          <c:tx>
            <c:strRef>
              <c:f>Лист2!$H$13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Лист2!$B$14:$B$21</c:f>
              <c:strCache>
                <c:ptCount val="8"/>
                <c:pt idx="0">
                  <c:v>СЗФО + ЦФО</c:v>
                </c:pt>
                <c:pt idx="1">
                  <c:v>СКФО + ЮФО</c:v>
                </c:pt>
                <c:pt idx="2">
                  <c:v>УрФО + ПрФО</c:v>
                </c:pt>
                <c:pt idx="3">
                  <c:v>СФО</c:v>
                </c:pt>
                <c:pt idx="4">
                  <c:v>ДФО Якутия </c:v>
                </c:pt>
                <c:pt idx="5">
                  <c:v>ДФО юг</c:v>
                </c:pt>
                <c:pt idx="6">
                  <c:v>ДФО Северо-Восток</c:v>
                </c:pt>
                <c:pt idx="7">
                  <c:v>ДФО всего</c:v>
                </c:pt>
              </c:strCache>
            </c:strRef>
          </c:cat>
          <c:val>
            <c:numRef>
              <c:f>Лист2!$H$14:$H$21</c:f>
              <c:numCache>
                <c:formatCode>General</c:formatCode>
                <c:ptCount val="8"/>
                <c:pt idx="0">
                  <c:v>203880</c:v>
                </c:pt>
                <c:pt idx="1">
                  <c:v>97440</c:v>
                </c:pt>
                <c:pt idx="2">
                  <c:v>123190</c:v>
                </c:pt>
                <c:pt idx="3">
                  <c:v>337710</c:v>
                </c:pt>
                <c:pt idx="4">
                  <c:v>292140</c:v>
                </c:pt>
                <c:pt idx="5">
                  <c:v>423810</c:v>
                </c:pt>
                <c:pt idx="6">
                  <c:v>189203.3</c:v>
                </c:pt>
                <c:pt idx="7">
                  <c:v>905153.3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4F1-4FE3-B9A5-BC26DBF3EC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8143936"/>
        <c:axId val="326813328"/>
      </c:barChart>
      <c:catAx>
        <c:axId val="188143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6813328"/>
        <c:crosses val="autoZero"/>
        <c:auto val="1"/>
        <c:lblAlgn val="ctr"/>
        <c:lblOffset val="100"/>
        <c:noMultiLvlLbl val="0"/>
      </c:catAx>
      <c:valAx>
        <c:axId val="326813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8143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/>
              <a:t>Распределение </a:t>
            </a:r>
            <a:r>
              <a:rPr lang="ru-RU" sz="1600" dirty="0" err="1"/>
              <a:t>финасирования</a:t>
            </a:r>
            <a:r>
              <a:rPr lang="ru-RU" sz="1600" dirty="0"/>
              <a:t> по округам  в 2022 г.</a:t>
            </a:r>
          </a:p>
        </c:rich>
      </c:tx>
      <c:layout>
        <c:manualLayout>
          <c:xMode val="edge"/>
          <c:yMode val="edge"/>
          <c:x val="0.1250161380556870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CF5-4F36-B271-F74C34EF781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CF5-4F36-B271-F74C34EF781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CF5-4F36-B271-F74C34EF781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4CF5-4F36-B271-F74C34EF781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4CF5-4F36-B271-F74C34EF781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4CF5-4F36-B271-F74C34EF7812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4CF5-4F36-B271-F74C34EF7812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Лист2!$B$2:$B$8</c:f>
              <c:strCache>
                <c:ptCount val="7"/>
                <c:pt idx="0">
                  <c:v>СЗФО + ЦФО</c:v>
                </c:pt>
                <c:pt idx="1">
                  <c:v>СКФО + ЮФО</c:v>
                </c:pt>
                <c:pt idx="2">
                  <c:v>УрФО + ПрФО</c:v>
                </c:pt>
                <c:pt idx="3">
                  <c:v>СФО</c:v>
                </c:pt>
                <c:pt idx="4">
                  <c:v>ДФО Якутия </c:v>
                </c:pt>
                <c:pt idx="5">
                  <c:v>ДФО юг</c:v>
                </c:pt>
                <c:pt idx="6">
                  <c:v>ДФО Северо-Восток</c:v>
                </c:pt>
              </c:strCache>
            </c:strRef>
          </c:cat>
          <c:val>
            <c:numRef>
              <c:f>Лист2!$F$2:$F$8</c:f>
              <c:numCache>
                <c:formatCode>General</c:formatCode>
                <c:ptCount val="7"/>
                <c:pt idx="0">
                  <c:v>203880</c:v>
                </c:pt>
                <c:pt idx="1">
                  <c:v>97440</c:v>
                </c:pt>
                <c:pt idx="2">
                  <c:v>123190</c:v>
                </c:pt>
                <c:pt idx="3">
                  <c:v>337710</c:v>
                </c:pt>
                <c:pt idx="4">
                  <c:v>292140</c:v>
                </c:pt>
                <c:pt idx="5">
                  <c:v>423810</c:v>
                </c:pt>
                <c:pt idx="6">
                  <c:v>189203.3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4CF5-4F36-B271-F74C34EF7812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963637894997317"/>
          <c:y val="0.33972252181700019"/>
          <c:w val="0.33755337392825557"/>
          <c:h val="0.55586519045925464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  <c:userShapes r:id="rId5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/>
              <a:t>Состояние издания ГК-200/2</a:t>
            </a:r>
          </a:p>
        </c:rich>
      </c:tx>
      <c:layout>
        <c:manualLayout>
          <c:xMode val="edge"/>
          <c:yMode val="edge"/>
          <c:x val="0.12792536837447804"/>
          <c:y val="2.77778690963244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9525"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4F5-4D8B-9345-2996F5A9C8B1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9525"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4F5-4D8B-9345-2996F5A9C8B1}"/>
              </c:ext>
            </c:extLst>
          </c:dPt>
          <c:dPt>
            <c:idx val="2"/>
            <c:bubble3D val="0"/>
            <c:spPr>
              <a:solidFill>
                <a:srgbClr val="FFCCFF"/>
              </a:solidFill>
              <a:ln w="9525"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4F5-4D8B-9345-2996F5A9C8B1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Лист2!$M$65:$M$67</c:f>
              <c:strCache>
                <c:ptCount val="3"/>
                <c:pt idx="0">
                  <c:v>Полиграфическое издание</c:v>
                </c:pt>
                <c:pt idx="1">
                  <c:v>Электронное издание</c:v>
                </c:pt>
                <c:pt idx="2">
                  <c:v>Не изланы</c:v>
                </c:pt>
              </c:strCache>
            </c:strRef>
          </c:cat>
          <c:val>
            <c:numRef>
              <c:f>Лист2!$N$65:$N$67</c:f>
              <c:numCache>
                <c:formatCode>General</c:formatCode>
                <c:ptCount val="3"/>
                <c:pt idx="0">
                  <c:v>201</c:v>
                </c:pt>
                <c:pt idx="1">
                  <c:v>504</c:v>
                </c:pt>
                <c:pt idx="2">
                  <c:v>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4F5-4D8B-9345-2996F5A9C8B1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1753746068622595"/>
          <c:y val="0.33877223680373292"/>
          <c:w val="0.36611933371195815"/>
          <c:h val="0.5584507144940216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solidFill>
            <a:srgbClr val="F8F8F8">
              <a:lumMod val="75000"/>
            </a:srgb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0.48446</cdr:x>
      <cdr:y>0.89865</cdr:y>
    </cdr:from>
    <cdr:to>
      <cdr:x>0.7469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645468" y="2728969"/>
          <a:ext cx="1433149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dirty="0"/>
            <a:t>55% - всего ДФО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5D019E-03D8-451C-BFDE-E00F95CBE0E4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9B41B6-4AF5-46B9-81F6-B70C9BE050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530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2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627223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3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1467808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ru-RU" altLang="ru-RU" dirty="0"/>
              <a:t>Не выполнили предусмотренные </a:t>
            </a:r>
            <a:r>
              <a:rPr lang="ru-RU" altLang="ru-RU" dirty="0" err="1"/>
              <a:t>Прогнраммой</a:t>
            </a:r>
            <a:r>
              <a:rPr lang="ru-RU" altLang="ru-RU" dirty="0"/>
              <a:t> объемы </a:t>
            </a:r>
            <a:r>
              <a:rPr lang="ru-RU" altLang="ru-RU" baseline="0" dirty="0"/>
              <a:t> объемы: по </a:t>
            </a:r>
            <a:r>
              <a:rPr lang="ru-RU" altLang="ru-RU" baseline="0" dirty="0" err="1"/>
              <a:t>Тикшозерской</a:t>
            </a:r>
            <a:r>
              <a:rPr lang="ru-RU" altLang="ru-RU" baseline="0" dirty="0"/>
              <a:t>, </a:t>
            </a:r>
            <a:r>
              <a:rPr lang="ru-RU" altLang="ru-RU" baseline="0" dirty="0" err="1"/>
              <a:t>Мамонтайской</a:t>
            </a:r>
            <a:r>
              <a:rPr lang="ru-RU" altLang="ru-RU" baseline="0" dirty="0"/>
              <a:t>, </a:t>
            </a:r>
            <a:r>
              <a:rPr lang="ru-RU" altLang="ru-RU" baseline="0" dirty="0" err="1"/>
              <a:t>Брянковской</a:t>
            </a:r>
            <a:r>
              <a:rPr lang="ru-RU" altLang="ru-RU" baseline="0" dirty="0"/>
              <a:t>, </a:t>
            </a:r>
            <a:r>
              <a:rPr lang="ru-RU" altLang="ru-RU" baseline="0" dirty="0" err="1"/>
              <a:t>Дебинской</a:t>
            </a:r>
            <a:r>
              <a:rPr lang="ru-RU" altLang="ru-RU" baseline="0" dirty="0"/>
              <a:t>, </a:t>
            </a:r>
            <a:r>
              <a:rPr lang="ru-RU" altLang="ru-RU" baseline="0" dirty="0" err="1"/>
              <a:t>Ченчинкой</a:t>
            </a:r>
            <a:r>
              <a:rPr lang="ru-RU" altLang="ru-RU" baseline="0" dirty="0"/>
              <a:t> площадям</a:t>
            </a:r>
            <a:endParaRPr lang="ru-RU" altLang="ru-RU" dirty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6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2869953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E7A9C-5B04-433E-BC0F-29AC8ECAFB22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53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1200" b="1" dirty="0"/>
              <a:t>Для повышения локализации прогнозных построений при ГСР-200 целесообразно введение дополнительной категории прогнозных ресурсов</a:t>
            </a:r>
          </a:p>
          <a:p>
            <a:pPr algn="l"/>
            <a:r>
              <a:rPr lang="ru-RU" sz="1200" b="1" dirty="0"/>
              <a:t>для потенциальных рудных полей  </a:t>
            </a:r>
            <a:r>
              <a:rPr lang="en-US" sz="1200" b="1" dirty="0"/>
              <a:t>P3</a:t>
            </a:r>
            <a:r>
              <a:rPr lang="ru-RU" sz="1200" b="1" dirty="0"/>
              <a:t>л (локализованные). Это повысит привлекательность</a:t>
            </a:r>
            <a:r>
              <a:rPr lang="ru-RU" sz="1200" b="1" baseline="0" dirty="0"/>
              <a:t> площадей для </a:t>
            </a:r>
            <a:r>
              <a:rPr lang="ru-RU" sz="1200" b="1" baseline="0"/>
              <a:t>заявительного принципа.</a:t>
            </a:r>
            <a:endParaRPr lang="ru-RU" sz="1200" b="1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6DE59B-36BF-4806-AADB-7F933071A5E6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852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67790-FE74-43F1-A02F-D8C354210709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567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9191" indent="-28815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2601" indent="-23052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3642" indent="-23052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4682" indent="-23052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5723" indent="-23052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6763" indent="-23052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7804" indent="-23052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8844" indent="-23052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E0228E5-8E11-4D73-8DC7-02485FBF2A27}" type="slidenum">
              <a:rPr lang="ru-RU" altLang="ru-RU" sz="1200" baseline="0">
                <a:solidFill>
                  <a:srgbClr val="000000"/>
                </a:solidFill>
              </a:rPr>
              <a:pPr/>
              <a:t>30</a:t>
            </a:fld>
            <a:endParaRPr lang="ru-RU" altLang="ru-RU" sz="1200" baseline="0">
              <a:solidFill>
                <a:srgbClr val="000000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348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6.jpeg"/><Relationship Id="rId7" Type="http://schemas.openxmlformats.org/officeDocument/2006/relationships/image" Target="../media/image6.jp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17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381000" y="2803526"/>
            <a:ext cx="2117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9525 h 1912"/>
              <a:gd name="T4" fmla="*/ 0 w 1588"/>
              <a:gd name="T5" fmla="*/ 9525 h 1912"/>
              <a:gd name="T6" fmla="*/ 0 w 1588"/>
              <a:gd name="T7" fmla="*/ 95250 h 1912"/>
              <a:gd name="T8" fmla="*/ 0 w 1588"/>
              <a:gd name="T9" fmla="*/ 3035300 h 1912"/>
              <a:gd name="T10" fmla="*/ 0 w 1588"/>
              <a:gd name="T11" fmla="*/ 3035300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733">
              <a:solidFill>
                <a:srgbClr val="FF9933"/>
              </a:solidFill>
              <a:latin typeface="Times New Roman" pitchFamily="18" charset="0"/>
            </a:endParaRPr>
          </a:p>
        </p:txBody>
      </p:sp>
      <p:sp>
        <p:nvSpPr>
          <p:cNvPr id="7782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997076"/>
            <a:ext cx="10363200" cy="1431925"/>
          </a:xfrm>
        </p:spPr>
        <p:txBody>
          <a:bodyPr anchor="b" anchorCtr="1"/>
          <a:lstStyle>
            <a:lvl1pPr>
              <a:defRPr/>
            </a:lvl1pPr>
          </a:lstStyle>
          <a:p>
            <a:pPr lvl="0"/>
            <a:r>
              <a:rPr lang="ru-RU" altLang="ru-RU" noProof="0"/>
              <a:t>Образец заголовка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altLang="ru-RU" noProof="0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45054FC-34C2-4786-B925-1BC1256620A6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41489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CE7F6-35EA-4CEB-9FE8-B719F46D9AFB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687340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92101"/>
            <a:ext cx="2743200" cy="57277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92101"/>
            <a:ext cx="8026400" cy="57277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634CD-F63C-4EB2-9D83-384989E0DA9B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246916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09600" y="292101"/>
            <a:ext cx="10972800" cy="57277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77AA4-E082-4BE5-ADC8-55C83501FF86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414857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 userDrawn="1"/>
        </p:nvGrpSpPr>
        <p:grpSpPr>
          <a:xfrm>
            <a:off x="448706" y="273588"/>
            <a:ext cx="4430903" cy="368503"/>
            <a:chOff x="336529" y="273588"/>
            <a:chExt cx="3323177" cy="368503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529" y="296068"/>
              <a:ext cx="1184130" cy="3240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20659" y="416965"/>
              <a:ext cx="2139047" cy="2251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63" b="1" dirty="0">
                  <a:solidFill>
                    <a:srgbClr val="232C82"/>
                  </a:solidFill>
                </a:rPr>
                <a:t>геологический институт им. А.П. Карпинского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14527" y="273588"/>
              <a:ext cx="2003193" cy="2251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63" b="1" dirty="0">
                  <a:solidFill>
                    <a:srgbClr val="232C82"/>
                  </a:solidFill>
                </a:rPr>
                <a:t>Всероссийский научно-исследовательский</a:t>
              </a:r>
            </a:p>
          </p:txBody>
        </p:sp>
      </p:grp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029" y="6110710"/>
            <a:ext cx="722035" cy="540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763" y="6110710"/>
            <a:ext cx="717972" cy="540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525" y="6110710"/>
            <a:ext cx="720000" cy="54418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369" y="6110710"/>
            <a:ext cx="720000" cy="540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8" t="8892" r="8860" b="8062"/>
          <a:stretch/>
        </p:blipFill>
        <p:spPr>
          <a:xfrm>
            <a:off x="390463" y="6093954"/>
            <a:ext cx="760472" cy="58066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828" y="6108817"/>
            <a:ext cx="72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581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6820516-B65E-4BEC-8D12-F54B66926CCA}"/>
              </a:ext>
            </a:extLst>
          </p:cNvPr>
          <p:cNvGrpSpPr/>
          <p:nvPr userDrawn="1"/>
        </p:nvGrpSpPr>
        <p:grpSpPr>
          <a:xfrm>
            <a:off x="218788" y="6452259"/>
            <a:ext cx="3389574" cy="346248"/>
            <a:chOff x="244014" y="6373288"/>
            <a:chExt cx="3389574" cy="34624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D671F38-7E19-48D4-B43D-4846178BA98D}"/>
                </a:ext>
              </a:extLst>
            </p:cNvPr>
            <p:cNvSpPr txBox="1"/>
            <p:nvPr/>
          </p:nvSpPr>
          <p:spPr>
            <a:xfrm>
              <a:off x="1153422" y="6488704"/>
              <a:ext cx="248016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>
                  <a:solidFill>
                    <a:srgbClr val="B0B1C6"/>
                  </a:solidFill>
                </a:rPr>
                <a:t>геологический институт им. А.П. Карпинского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DC95024-128A-481F-BFF1-0C62D6FD31EE}"/>
                </a:ext>
              </a:extLst>
            </p:cNvPr>
            <p:cNvSpPr txBox="1"/>
            <p:nvPr/>
          </p:nvSpPr>
          <p:spPr>
            <a:xfrm>
              <a:off x="1160327" y="6373288"/>
              <a:ext cx="233429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>
                  <a:solidFill>
                    <a:srgbClr val="9A9CBB"/>
                  </a:solidFill>
                </a:rPr>
                <a:t>Всероссийский научно-исследовательский</a:t>
              </a:r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1AC469DC-4F73-4666-B5FB-B5DB022EC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4014" y="6395869"/>
              <a:ext cx="920990" cy="25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6328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 userDrawn="1"/>
        </p:nvGrpSpPr>
        <p:grpSpPr>
          <a:xfrm>
            <a:off x="552183" y="6373288"/>
            <a:ext cx="3692710" cy="346248"/>
            <a:chOff x="244014" y="6373288"/>
            <a:chExt cx="2769533" cy="346248"/>
          </a:xfrm>
        </p:grpSpPr>
        <p:sp>
          <p:nvSpPr>
            <p:cNvPr id="4" name="TextBox 3"/>
            <p:cNvSpPr txBox="1"/>
            <p:nvPr/>
          </p:nvSpPr>
          <p:spPr>
            <a:xfrm>
              <a:off x="1153422" y="6488704"/>
              <a:ext cx="186012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>
                  <a:solidFill>
                    <a:srgbClr val="B0B1C6"/>
                  </a:solidFill>
                </a:rPr>
                <a:t>геологический институт им. А.П. Карпинского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160327" y="6373288"/>
              <a:ext cx="175072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>
                  <a:solidFill>
                    <a:srgbClr val="9A9CBB"/>
                  </a:solidFill>
                </a:rPr>
                <a:t>Всероссийский научно-исследовательский</a:t>
              </a: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014" y="6395869"/>
              <a:ext cx="920990" cy="252000"/>
            </a:xfrm>
            <a:prstGeom prst="rect">
              <a:avLst/>
            </a:prstGeom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663" y="6327095"/>
            <a:ext cx="504000" cy="37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8" t="8892" r="8860" b="8062"/>
          <a:stretch/>
        </p:blipFill>
        <p:spPr>
          <a:xfrm>
            <a:off x="8148763" y="6305770"/>
            <a:ext cx="541288" cy="4133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023" y="6322178"/>
            <a:ext cx="504000" cy="37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911" y="6323770"/>
            <a:ext cx="500123" cy="37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132" y="6323770"/>
            <a:ext cx="498088" cy="3764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179" y="6323770"/>
            <a:ext cx="495285" cy="37640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9970859" y="6322980"/>
            <a:ext cx="508277" cy="381600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5" name="Прямоугольник 14"/>
          <p:cNvSpPr/>
          <p:nvPr/>
        </p:nvSpPr>
        <p:spPr>
          <a:xfrm>
            <a:off x="9374479" y="6323770"/>
            <a:ext cx="496684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Прямоугольник 15"/>
          <p:cNvSpPr/>
          <p:nvPr/>
        </p:nvSpPr>
        <p:spPr>
          <a:xfrm>
            <a:off x="8786260" y="6323770"/>
            <a:ext cx="508800" cy="381600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7" name="Прямоугольник 16"/>
          <p:cNvSpPr/>
          <p:nvPr/>
        </p:nvSpPr>
        <p:spPr>
          <a:xfrm>
            <a:off x="8163585" y="6320745"/>
            <a:ext cx="517385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8" name="Прямоугольник 17"/>
          <p:cNvSpPr/>
          <p:nvPr/>
        </p:nvSpPr>
        <p:spPr>
          <a:xfrm>
            <a:off x="10574884" y="6323770"/>
            <a:ext cx="502337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9" name="Прямоугольник 18"/>
          <p:cNvSpPr/>
          <p:nvPr/>
        </p:nvSpPr>
        <p:spPr>
          <a:xfrm>
            <a:off x="11182511" y="6327095"/>
            <a:ext cx="504000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33687363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50EC9E-E3D1-4F67-8878-EDA390986E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8E17236-058F-4400-8FEC-C20AE3E342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4FF4A6-AD8D-410D-9F6B-9642A31EA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81410-AA96-42E2-BF98-EC6519CA7C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42CD36-B677-40A7-ABF3-53E724447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423C20-C6AB-4A36-80DF-6E21572BB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F3544-A598-4AAB-A92C-71E7409D00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242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249407-2FB0-411A-A83C-A9650EF4A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311C47-F06F-4281-ABF9-831AD2B91E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DAC5EB-59FD-418D-934F-B245ABBEB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81410-AA96-42E2-BF98-EC6519CA7C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3961E1-4CF1-4A31-A715-A9FE754E2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BF5953-637E-4CA5-B238-B8855655B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F3544-A598-4AAB-A92C-71E7409D00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9449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744EFC-839B-4A7B-8ED6-0FC8EB2EF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BB0343-8E9B-44D6-9256-13D47C4C4D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7C0984-F7A9-427F-8E3E-67C40A7F3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81410-AA96-42E2-BF98-EC6519CA7C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696609-B411-4BEA-B882-1967BCA81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7D3293-FF34-45E2-A893-799F0A2B9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F3544-A598-4AAB-A92C-71E7409D00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5338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D2502E-A210-4E9C-9BEF-70B68D24B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D6C600-8073-41C3-85DB-7CFB357FC8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238BE4E-DC7D-45EE-AE5E-C55568B2DE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1893BF-F516-41BB-B863-44C25F49A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81410-AA96-42E2-BF98-EC6519CA7C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C1143F4-48F9-439C-94D7-5CEB7CF63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2ECF217-8F9E-43DD-A0ED-72F1795E0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F3544-A598-4AAB-A92C-71E7409D00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970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EDED89-0C65-41A7-8B17-5B47EDF8AC1C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362166"/>
      </p:ext>
    </p:extLst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C52E9-07E0-44F4-8F3C-03BFBC509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4B59EB-2D38-4144-8B68-0CB2A31EF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F08C10-26E1-4F66-9EA7-28C8E59C8C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7D325E-0A79-404B-BC78-DBC053A1A7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8CCF8E3-D9D7-4843-9B8E-CC20EF5A66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887AFB6-5327-4E6A-ADF1-FAB35BA16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81410-AA96-42E2-BF98-EC6519CA7C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87D0741-B424-4340-BFCE-E5E2C6675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88557A6-890D-4AB6-843D-2BF80C244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F3544-A598-4AAB-A92C-71E7409D00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1647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85F03F-53DC-4CA6-8FD7-7E5AFC47C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F1F7ED9-B500-432C-AE15-0FEF4D802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81410-AA96-42E2-BF98-EC6519CA7C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62CBB64-4766-412F-8E28-362B4C281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D8A6AF3-38E4-4DCF-BBAC-A86D1A8DB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F3544-A598-4AAB-A92C-71E7409D00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509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2C369F4-E514-404F-99C5-17410F960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81410-AA96-42E2-BF98-EC6519CA7C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B8FA9D-8B01-4816-B2DA-D82765324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A679452-1CC6-4E38-8F14-D1A6F491E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F3544-A598-4AAB-A92C-71E7409D00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7249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56028E-4F63-447B-B7FC-D9672589D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93E71C-422A-4B0F-95A9-1651E2D38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F0D2346-8CF8-4CBD-A770-07B3B60F8B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FE828F8-02D8-4CC6-A30E-AF46A89C8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81410-AA96-42E2-BF98-EC6519CA7C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EBAA20C-9F00-483E-BE3F-42F9FAF91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79378A9-CC73-47D6-B3A4-77D156453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F3544-A598-4AAB-A92C-71E7409D00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4279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12902-03E0-4F65-8D67-D13439F10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E86B766-C8CC-4001-B305-1CBBE91678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6964C23-8835-4CBC-9470-987297C983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0286541-96A6-4408-81E1-23FC38706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81410-AA96-42E2-BF98-EC6519CA7C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3F4A15-E0F8-4E85-8B1E-1369D45D7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935DEED-77C1-4AE1-AB75-42EAA5D69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F3544-A598-4AAB-A92C-71E7409D00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8055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0D948-65F5-4D50-8644-2822D87CF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DFB556F-3B2F-4355-9903-5F6E9B939C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880844-BE14-40AD-AADF-32F93DB9F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81410-AA96-42E2-BF98-EC6519CA7C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730CF8-87AD-4557-B7BE-1031BE24B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9E9C4A-2F47-4D76-A0FA-D91E1CC55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F3544-A598-4AAB-A92C-71E7409D00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0552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D45AB30-ECDC-45E1-8FF5-81B59F22C0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BDEEFB5-EB35-417A-BCB6-0D189C4807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A27B93-9AD1-4F97-870F-F4AB8C251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81410-AA96-42E2-BF98-EC6519CA7C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C7B13A-185F-45AB-9964-CF01ADCAB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62C4C9-9BA4-447C-8F77-470252625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F3544-A598-4AAB-A92C-71E7409D00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0360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 userDrawn="1"/>
        </p:nvGrpSpPr>
        <p:grpSpPr>
          <a:xfrm>
            <a:off x="552183" y="6373288"/>
            <a:ext cx="3692710" cy="346248"/>
            <a:chOff x="244014" y="6373288"/>
            <a:chExt cx="2769533" cy="346248"/>
          </a:xfrm>
        </p:grpSpPr>
        <p:sp>
          <p:nvSpPr>
            <p:cNvPr id="4" name="TextBox 3"/>
            <p:cNvSpPr txBox="1"/>
            <p:nvPr/>
          </p:nvSpPr>
          <p:spPr>
            <a:xfrm>
              <a:off x="1153422" y="6488704"/>
              <a:ext cx="186012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>
                  <a:solidFill>
                    <a:srgbClr val="B0B1C6"/>
                  </a:solidFill>
                </a:rPr>
                <a:t>геологический институт им. А.П. Карпинского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160327" y="6373288"/>
              <a:ext cx="175072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>
                  <a:solidFill>
                    <a:srgbClr val="9A9CBB"/>
                  </a:solidFill>
                </a:rPr>
                <a:t>Всероссийский научно-исследовательский</a:t>
              </a: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014" y="6395869"/>
              <a:ext cx="920990" cy="252000"/>
            </a:xfrm>
            <a:prstGeom prst="rect">
              <a:avLst/>
            </a:prstGeom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663" y="6327095"/>
            <a:ext cx="504000" cy="37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8" t="8892" r="8860" b="8062"/>
          <a:stretch/>
        </p:blipFill>
        <p:spPr>
          <a:xfrm>
            <a:off x="8148763" y="6305770"/>
            <a:ext cx="541288" cy="4133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023" y="6322178"/>
            <a:ext cx="504000" cy="37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911" y="6323770"/>
            <a:ext cx="500123" cy="37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132" y="6323770"/>
            <a:ext cx="498088" cy="3764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179" y="6323770"/>
            <a:ext cx="495285" cy="37640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9970859" y="6322980"/>
            <a:ext cx="508277" cy="381600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374479" y="6323770"/>
            <a:ext cx="496684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786260" y="6323770"/>
            <a:ext cx="508800" cy="381600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163585" y="6320745"/>
            <a:ext cx="517385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574884" y="6323770"/>
            <a:ext cx="502337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1182511" y="6327095"/>
            <a:ext cx="504000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740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6820516-B65E-4BEC-8D12-F54B66926CCA}"/>
              </a:ext>
            </a:extLst>
          </p:cNvPr>
          <p:cNvGrpSpPr/>
          <p:nvPr userDrawn="1"/>
        </p:nvGrpSpPr>
        <p:grpSpPr>
          <a:xfrm>
            <a:off x="218788" y="6452259"/>
            <a:ext cx="3389574" cy="346248"/>
            <a:chOff x="244014" y="6373288"/>
            <a:chExt cx="3389574" cy="34624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D671F38-7E19-48D4-B43D-4846178BA98D}"/>
                </a:ext>
              </a:extLst>
            </p:cNvPr>
            <p:cNvSpPr txBox="1"/>
            <p:nvPr/>
          </p:nvSpPr>
          <p:spPr>
            <a:xfrm>
              <a:off x="1153422" y="6488704"/>
              <a:ext cx="248016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>
                  <a:solidFill>
                    <a:srgbClr val="B0B1C6"/>
                  </a:solidFill>
                </a:rPr>
                <a:t>геологический институт им. А.П. Карпинского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DC95024-128A-481F-BFF1-0C62D6FD31EE}"/>
                </a:ext>
              </a:extLst>
            </p:cNvPr>
            <p:cNvSpPr txBox="1"/>
            <p:nvPr/>
          </p:nvSpPr>
          <p:spPr>
            <a:xfrm>
              <a:off x="1160327" y="6373288"/>
              <a:ext cx="233429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>
                  <a:solidFill>
                    <a:srgbClr val="9A9CBB"/>
                  </a:solidFill>
                </a:rPr>
                <a:t>Всероссийский научно-исследовательский</a:t>
              </a:r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1AC469DC-4F73-4666-B5FB-B5DB022EC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4014" y="6395869"/>
              <a:ext cx="920990" cy="25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31805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 userDrawn="1"/>
        </p:nvGrpSpPr>
        <p:grpSpPr>
          <a:xfrm>
            <a:off x="448708" y="273590"/>
            <a:ext cx="4511052" cy="401588"/>
            <a:chOff x="336529" y="273588"/>
            <a:chExt cx="3383290" cy="401587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529" y="296068"/>
              <a:ext cx="1184130" cy="3240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20659" y="416964"/>
              <a:ext cx="2199160" cy="2582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78" b="1" dirty="0">
                  <a:solidFill>
                    <a:srgbClr val="232C82"/>
                  </a:solidFill>
                </a:rPr>
                <a:t>геологический институт им. А.П. Карпинского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14527" y="273588"/>
              <a:ext cx="2065710" cy="2582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78" b="1" dirty="0">
                  <a:solidFill>
                    <a:srgbClr val="232C82"/>
                  </a:solidFill>
                </a:rPr>
                <a:t>Всероссийский научно-исследовательский</a:t>
              </a:r>
            </a:p>
          </p:txBody>
        </p:sp>
      </p:grp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030" y="6110710"/>
            <a:ext cx="722035" cy="540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762" y="6110710"/>
            <a:ext cx="717972" cy="540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527" y="6110710"/>
            <a:ext cx="720000" cy="54418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371" y="6110710"/>
            <a:ext cx="720000" cy="540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8" t="8892" r="8860" b="8062"/>
          <a:stretch/>
        </p:blipFill>
        <p:spPr>
          <a:xfrm>
            <a:off x="390465" y="6093955"/>
            <a:ext cx="760472" cy="58066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830" y="6108817"/>
            <a:ext cx="72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5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6BAD8-4152-4646-879B-BE6C7D9CB588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026944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905000"/>
            <a:ext cx="53848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45D29-A2BB-4C3E-92E0-81998D4BB0F0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913459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CD642-F32D-417A-93DF-3480331539A5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11494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A9C68-1C11-46BC-8FD3-E6BAB23C513C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425371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97D7C5-8F96-458D-823C-2BEEEA4F649F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737183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167F4-839B-498E-B449-8B0A5F74DEB9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502172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A25A3-7774-4DF1-A37A-97D36E139933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050945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92101"/>
            <a:ext cx="109728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050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867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867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867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D4711E-8200-47B2-8E9D-5A419D784251}" type="slidenum">
              <a:rPr lang="ru-RU" alt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845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86" r:id="rId13"/>
    <p:sldLayoutId id="2147483687" r:id="rId14"/>
    <p:sldLayoutId id="2147483688" r:id="rId15"/>
  </p:sldLayoutIdLst>
  <p:transition spd="slow"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609585" algn="l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1219170" algn="l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828754" algn="l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2438339" algn="l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42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3733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6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6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6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6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6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6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F267F8-A904-4D2E-850D-437E83926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609FB54-4E2F-4248-907C-98133B3D5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C1B083-9C5C-48E6-88F6-6AD9F6F3C3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81410-AA96-42E2-BF98-EC6519CA7C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726941-7239-47BD-A283-59F90FFCEC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EF9EEC-4DD0-4E11-9B13-1ED39830EC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F3544-A598-4AAB-A92C-71E7409D00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843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tiff"/><Relationship Id="rId5" Type="http://schemas.openxmlformats.org/officeDocument/2006/relationships/image" Target="../media/image51.tiff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jp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emf"/><Relationship Id="rId5" Type="http://schemas.openxmlformats.org/officeDocument/2006/relationships/image" Target="../media/image23.png"/><Relationship Id="rId4" Type="http://schemas.openxmlformats.org/officeDocument/2006/relationships/chart" Target="../charts/char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jp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cid:f040fe62-fd3f-4ba0-81e5-c612e2c803fc@vsegei.ru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cid:19987ccb-5261-442f-8da5-84df914fe995@vsegei.ru" TargetMode="External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jpeg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38596" y="3987143"/>
            <a:ext cx="99503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«Состояние работ по созданию комплектов Госгеолкарты-200/2. Основные результаты и проблемы</a:t>
            </a:r>
            <a:r>
              <a:rPr lang="ru-RU" sz="2000" dirty="0"/>
              <a:t>. </a:t>
            </a:r>
          </a:p>
          <a:p>
            <a:pPr algn="ctr"/>
            <a:endParaRPr lang="ru-RU" sz="16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1600" b="1" dirty="0">
                <a:solidFill>
                  <a:schemeClr val="accent6">
                    <a:lumMod val="75000"/>
                  </a:schemeClr>
                </a:solidFill>
              </a:rPr>
              <a:t>                    Шишкин   М.А.</a:t>
            </a:r>
          </a:p>
          <a:p>
            <a:r>
              <a:rPr lang="ru-RU" sz="1600" b="1" dirty="0">
                <a:solidFill>
                  <a:schemeClr val="accent6">
                    <a:lumMod val="75000"/>
                  </a:schemeClr>
                </a:solidFill>
              </a:rPr>
              <a:t>                    За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меститель генерального директора ФГБУ ВСЕГЕИ по региональным работам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59" y="756715"/>
            <a:ext cx="8479307" cy="283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45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732" y="642569"/>
            <a:ext cx="7743165" cy="3308736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691" y="3110741"/>
            <a:ext cx="4778549" cy="3573016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869" y="435900"/>
            <a:ext cx="2613421" cy="3818780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12064084" cy="33855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Результаты работ по оценке </a:t>
            </a:r>
            <a:r>
              <a:rPr lang="en-US" sz="1600" b="1" dirty="0"/>
              <a:t>R-58-XXI, XXII, XXVII, XXVIII </a:t>
            </a:r>
            <a:r>
              <a:rPr lang="ru-RU" sz="1600" b="1" dirty="0"/>
              <a:t>(Алярмаутская площадь)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907" y="2474706"/>
            <a:ext cx="2993649" cy="4238336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63" y="2345290"/>
            <a:ext cx="2479167" cy="4424914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0" y="1723439"/>
            <a:ext cx="2486612" cy="5013176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906" y="1757028"/>
            <a:ext cx="3007178" cy="5013176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60068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6" y="561163"/>
            <a:ext cx="3922235" cy="6028457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469" y="593701"/>
            <a:ext cx="3900537" cy="6013756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617305"/>
            <a:ext cx="3975092" cy="5990152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7" name="Прямоугольник 6"/>
          <p:cNvSpPr/>
          <p:nvPr/>
        </p:nvSpPr>
        <p:spPr>
          <a:xfrm>
            <a:off x="-96687" y="114491"/>
            <a:ext cx="11856640" cy="307777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Схема прогноза рудных объектов по геофизическим данным</a:t>
            </a:r>
          </a:p>
        </p:txBody>
      </p:sp>
    </p:spTree>
    <p:extLst>
      <p:ext uri="{BB962C8B-B14F-4D97-AF65-F5344CB8AC3E}">
        <p14:creationId xmlns:p14="http://schemas.microsoft.com/office/powerpoint/2010/main" val="2610573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1" y="396697"/>
            <a:ext cx="3240360" cy="6389442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6" name="Прямоугольник 5"/>
          <p:cNvSpPr/>
          <p:nvPr/>
        </p:nvSpPr>
        <p:spPr>
          <a:xfrm>
            <a:off x="3352691" y="58143"/>
            <a:ext cx="8712968" cy="33855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Схема перспективных участков Алярмаутской площади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0441" y="538542"/>
            <a:ext cx="8761559" cy="6105752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381999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331"/>
            <a:ext cx="6117560" cy="52981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668" y="2433428"/>
            <a:ext cx="6712767" cy="43639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763" y="646331"/>
            <a:ext cx="6221237" cy="44014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155" y="2774525"/>
            <a:ext cx="4219538" cy="397897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11589026" cy="33855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Результаты работ по оценке изученности Q-56-XXXIII, XXXIV </a:t>
            </a:r>
            <a:r>
              <a:rPr lang="ru-RU" sz="1600" dirty="0" err="1"/>
              <a:t>Белоноченская</a:t>
            </a:r>
            <a:r>
              <a:rPr lang="ru-RU" sz="1600" dirty="0"/>
              <a:t> площадь)</a:t>
            </a:r>
          </a:p>
        </p:txBody>
      </p:sp>
    </p:spTree>
    <p:extLst>
      <p:ext uri="{BB962C8B-B14F-4D97-AF65-F5344CB8AC3E}">
        <p14:creationId xmlns:p14="http://schemas.microsoft.com/office/powerpoint/2010/main" val="424249195"/>
      </p:ext>
    </p:extLst>
  </p:cSld>
  <p:clrMapOvr>
    <a:masterClrMapping/>
  </p:clrMapOvr>
  <p:transition spd="slow"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4" y="145834"/>
            <a:ext cx="8072845" cy="49202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742" y="2712615"/>
            <a:ext cx="7524206" cy="402242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245472" y="109679"/>
            <a:ext cx="5785773" cy="1477328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/>
              <a:t>Карта интегрального геохимического поля и схема прогноза по геофизическим данным листов </a:t>
            </a:r>
          </a:p>
          <a:p>
            <a:pPr algn="ctr"/>
            <a:r>
              <a:rPr lang="ru-RU" dirty="0"/>
              <a:t>Q-56-XXXIII, XXXIV</a:t>
            </a:r>
          </a:p>
          <a:p>
            <a:pPr algn="ctr"/>
            <a:r>
              <a:rPr lang="ru-RU" dirty="0"/>
              <a:t> (</a:t>
            </a:r>
            <a:r>
              <a:rPr lang="ru-RU" dirty="0" err="1"/>
              <a:t>Белоноченская</a:t>
            </a:r>
            <a:r>
              <a:rPr lang="ru-RU" dirty="0"/>
              <a:t> площадь)</a:t>
            </a:r>
          </a:p>
          <a:p>
            <a:pPr algn="ctr"/>
            <a:r>
              <a:rPr lang="ru-RU" dirty="0"/>
              <a:t>2021 г.</a:t>
            </a:r>
          </a:p>
        </p:txBody>
      </p:sp>
    </p:spTree>
    <p:extLst>
      <p:ext uri="{BB962C8B-B14F-4D97-AF65-F5344CB8AC3E}">
        <p14:creationId xmlns:p14="http://schemas.microsoft.com/office/powerpoint/2010/main" val="3456284895"/>
      </p:ext>
    </p:extLst>
  </p:cSld>
  <p:clrMapOvr>
    <a:masterClrMapping/>
  </p:clrMapOvr>
  <p:transition spd="slow"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5727382" cy="681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Лист" r:id="rId3" imgW="24279315" imgH="42700433" progId="Excel.Sheet.8">
                  <p:embed/>
                </p:oleObj>
              </mc:Choice>
              <mc:Fallback>
                <p:oleObj name="Лист" r:id="rId3" imgW="24279315" imgH="42700433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5727382" cy="6817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372" y="1174093"/>
            <a:ext cx="5734488" cy="4574611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4492870" y="967153"/>
            <a:ext cx="2048608" cy="729761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900" b="1" u="sng" dirty="0">
                <a:solidFill>
                  <a:prstClr val="black"/>
                </a:solidFill>
              </a:rPr>
              <a:t>Участок Начальный-2</a:t>
            </a:r>
          </a:p>
          <a:p>
            <a:pPr lvl="0"/>
            <a:r>
              <a:rPr lang="ru-RU" sz="900" dirty="0">
                <a:solidFill>
                  <a:srgbClr val="70AD47">
                    <a:lumMod val="75000"/>
                  </a:srgbClr>
                </a:solidFill>
              </a:rPr>
              <a:t>Задачи ГДП-200</a:t>
            </a:r>
          </a:p>
          <a:p>
            <a:pPr lvl="0"/>
            <a:r>
              <a:rPr lang="ru-RU" sz="900" dirty="0">
                <a:solidFill>
                  <a:srgbClr val="FF0000"/>
                </a:solidFill>
              </a:rPr>
              <a:t>Участок под поисковые работы м-ба 1:50000</a:t>
            </a:r>
          </a:p>
          <a:p>
            <a:pPr lvl="0"/>
            <a:r>
              <a:rPr lang="ru-RU" sz="900" dirty="0">
                <a:solidFill>
                  <a:srgbClr val="4472C4">
                    <a:lumMod val="75000"/>
                  </a:srgbClr>
                </a:solidFill>
              </a:rPr>
              <a:t>Детальные работы м-ба 1:10000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6541478" y="1658161"/>
            <a:ext cx="438095" cy="2038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Скругленный прямоугольник 9"/>
          <p:cNvSpPr/>
          <p:nvPr/>
        </p:nvSpPr>
        <p:spPr>
          <a:xfrm>
            <a:off x="4291047" y="5564383"/>
            <a:ext cx="2109753" cy="803324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350284" y="5564383"/>
            <a:ext cx="207880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u="sng" dirty="0"/>
              <a:t>Участок Невидимка</a:t>
            </a:r>
          </a:p>
          <a:p>
            <a:r>
              <a:rPr lang="ru-RU" sz="900" dirty="0">
                <a:solidFill>
                  <a:schemeClr val="accent6">
                    <a:lumMod val="75000"/>
                  </a:schemeClr>
                </a:solidFill>
              </a:rPr>
              <a:t>Задачи ГДП-200</a:t>
            </a:r>
          </a:p>
          <a:p>
            <a:r>
              <a:rPr lang="ru-RU" sz="900" dirty="0">
                <a:solidFill>
                  <a:srgbClr val="FF0000"/>
                </a:solidFill>
              </a:rPr>
              <a:t>Участок под поисковые работы м-ба 1:50000</a:t>
            </a:r>
          </a:p>
          <a:p>
            <a:r>
              <a:rPr lang="ru-RU" sz="900" dirty="0">
                <a:solidFill>
                  <a:schemeClr val="accent5">
                    <a:lumMod val="75000"/>
                  </a:schemeClr>
                </a:solidFill>
              </a:rPr>
              <a:t>Детальные работы м-ба 1:10000</a:t>
            </a:r>
          </a:p>
        </p:txBody>
      </p:sp>
      <p:cxnSp>
        <p:nvCxnSpPr>
          <p:cNvPr id="13" name="Прямая со стрелкой 12"/>
          <p:cNvCxnSpPr/>
          <p:nvPr/>
        </p:nvCxnSpPr>
        <p:spPr>
          <a:xfrm flipV="1">
            <a:off x="6330462" y="5099538"/>
            <a:ext cx="430063" cy="4648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4776" y="905324"/>
            <a:ext cx="1817077" cy="85476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172699" y="873331"/>
            <a:ext cx="181707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9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900" dirty="0">
                <a:solidFill>
                  <a:srgbClr val="FF0000"/>
                </a:solidFill>
              </a:rPr>
              <a:t>Участки под поисковые работы </a:t>
            </a:r>
          </a:p>
          <a:p>
            <a:r>
              <a:rPr lang="ru-RU" sz="900" dirty="0">
                <a:solidFill>
                  <a:srgbClr val="FF0000"/>
                </a:solidFill>
              </a:rPr>
              <a:t> м-ба 1:50000 2 очереди: </a:t>
            </a:r>
            <a:r>
              <a:rPr lang="ru-RU" sz="900" dirty="0" err="1">
                <a:solidFill>
                  <a:srgbClr val="FF0000"/>
                </a:solidFill>
              </a:rPr>
              <a:t>Останцовый</a:t>
            </a:r>
            <a:r>
              <a:rPr lang="ru-RU" sz="900" dirty="0">
                <a:solidFill>
                  <a:srgbClr val="FF0000"/>
                </a:solidFill>
              </a:rPr>
              <a:t>, </a:t>
            </a:r>
          </a:p>
          <a:p>
            <a:r>
              <a:rPr lang="ru-RU" sz="900" dirty="0" err="1">
                <a:solidFill>
                  <a:srgbClr val="FF0000"/>
                </a:solidFill>
              </a:rPr>
              <a:t>Тиктан</a:t>
            </a:r>
            <a:r>
              <a:rPr lang="ru-RU" sz="900" dirty="0">
                <a:solidFill>
                  <a:srgbClr val="FF0000"/>
                </a:solidFill>
              </a:rPr>
              <a:t>, </a:t>
            </a:r>
            <a:r>
              <a:rPr lang="ru-RU" sz="900" dirty="0" err="1">
                <a:solidFill>
                  <a:srgbClr val="FF0000"/>
                </a:solidFill>
              </a:rPr>
              <a:t>Сохатинный</a:t>
            </a:r>
            <a:endParaRPr lang="ru-RU" sz="900" dirty="0">
              <a:solidFill>
                <a:srgbClr val="FF000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H="1">
            <a:off x="10550769" y="1792079"/>
            <a:ext cx="237393" cy="65218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10851962" y="1760086"/>
            <a:ext cx="310549" cy="113258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9548446" y="1311679"/>
            <a:ext cx="536331" cy="44840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7" name="Скругленный прямоугольник 26"/>
          <p:cNvSpPr/>
          <p:nvPr/>
        </p:nvSpPr>
        <p:spPr>
          <a:xfrm>
            <a:off x="8267369" y="2892669"/>
            <a:ext cx="1296798" cy="369332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8304863" y="2868368"/>
            <a:ext cx="1221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u="sng" dirty="0"/>
              <a:t>Участок </a:t>
            </a:r>
            <a:r>
              <a:rPr lang="ru-RU" sz="900" b="1" u="sng" dirty="0" err="1"/>
              <a:t>Останцовый</a:t>
            </a:r>
            <a:endParaRPr lang="ru-RU" sz="900" b="1" u="sng" dirty="0"/>
          </a:p>
          <a:p>
            <a:r>
              <a:rPr lang="ru-RU" sz="900" dirty="0">
                <a:solidFill>
                  <a:schemeClr val="accent6">
                    <a:lumMod val="75000"/>
                  </a:schemeClr>
                </a:solidFill>
              </a:rPr>
              <a:t>Задачи ГДП-200</a:t>
            </a:r>
          </a:p>
        </p:txBody>
      </p:sp>
      <p:cxnSp>
        <p:nvCxnSpPr>
          <p:cNvPr id="28" name="Прямая со стрелкой 27"/>
          <p:cNvCxnSpPr/>
          <p:nvPr/>
        </p:nvCxnSpPr>
        <p:spPr>
          <a:xfrm flipV="1">
            <a:off x="9269046" y="2267859"/>
            <a:ext cx="379881" cy="6030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0" name="Скругленный прямоугольник 29"/>
          <p:cNvSpPr/>
          <p:nvPr/>
        </p:nvSpPr>
        <p:spPr>
          <a:xfrm>
            <a:off x="10526789" y="5227831"/>
            <a:ext cx="1108896" cy="552866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10601778" y="5306906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u="sng" dirty="0"/>
              <a:t>Участок Мрак</a:t>
            </a:r>
          </a:p>
          <a:p>
            <a:r>
              <a:rPr lang="ru-RU" sz="900" dirty="0">
                <a:solidFill>
                  <a:schemeClr val="accent6">
                    <a:lumMod val="75000"/>
                  </a:schemeClr>
                </a:solidFill>
              </a:rPr>
              <a:t>Задачи ГДП-200</a:t>
            </a:r>
          </a:p>
        </p:txBody>
      </p:sp>
      <p:cxnSp>
        <p:nvCxnSpPr>
          <p:cNvPr id="32" name="Прямая со стрелкой 31"/>
          <p:cNvCxnSpPr/>
          <p:nvPr/>
        </p:nvCxnSpPr>
        <p:spPr>
          <a:xfrm flipH="1" flipV="1">
            <a:off x="10084776" y="4862146"/>
            <a:ext cx="430495" cy="41484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5802372" y="115698"/>
            <a:ext cx="6242850" cy="73866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Схема размещения поисковых участков и опорных площадей для проведения ГДП-200 листов Q-56-XXXIII, XXXIV  (</a:t>
            </a:r>
            <a:r>
              <a:rPr lang="ru-RU" sz="1400" dirty="0" err="1"/>
              <a:t>Белоноченская</a:t>
            </a:r>
            <a:r>
              <a:rPr lang="ru-RU" sz="1400" dirty="0"/>
              <a:t> площадь)</a:t>
            </a:r>
          </a:p>
        </p:txBody>
      </p:sp>
    </p:spTree>
    <p:extLst>
      <p:ext uri="{BB962C8B-B14F-4D97-AF65-F5344CB8AC3E}">
        <p14:creationId xmlns:p14="http://schemas.microsoft.com/office/powerpoint/2010/main" val="161383323"/>
      </p:ext>
    </p:extLst>
  </p:cSld>
  <p:clrMapOvr>
    <a:masterClrMapping/>
  </p:clrMapOvr>
  <p:transition spd="slow"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5DE882A-FE07-4417-9B10-32AB1F539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44" y="976833"/>
            <a:ext cx="3412081" cy="555223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0B21FE5-BD07-411D-A49B-DACFBCB272CE}"/>
              </a:ext>
            </a:extLst>
          </p:cNvPr>
          <p:cNvSpPr/>
          <p:nvPr/>
        </p:nvSpPr>
        <p:spPr>
          <a:xfrm>
            <a:off x="346912" y="3444240"/>
            <a:ext cx="3004543" cy="115416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6286500" algn="l"/>
              </a:tabLs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Прогнозные ресурсы Р</a:t>
            </a:r>
            <a:r>
              <a:rPr lang="ru-RU" sz="1200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ru-RU" sz="1200" i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6286500" algn="l"/>
              </a:tabLst>
            </a:pPr>
            <a:r>
              <a:rPr lang="ru-RU" sz="12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Ильгувеемского</a:t>
            </a:r>
            <a:r>
              <a:rPr lang="ru-RU" sz="1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золото-</a:t>
            </a:r>
            <a:r>
              <a:rPr lang="ru-RU" sz="12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серебрянорудного</a:t>
            </a:r>
            <a:r>
              <a:rPr lang="ru-RU" sz="1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узла потенциального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algn="ctr">
              <a:lnSpc>
                <a:spcPct val="115000"/>
              </a:lnSpc>
              <a:tabLst>
                <a:tab pos="6286500" algn="l"/>
              </a:tabLst>
            </a:pPr>
            <a:r>
              <a:rPr lang="en-US" sz="1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Au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80</a:t>
            </a:r>
          </a:p>
          <a:p>
            <a:pPr algn="ctr">
              <a:lnSpc>
                <a:spcPct val="115000"/>
              </a:lnSpc>
              <a:tabLst>
                <a:tab pos="6286500" algn="l"/>
              </a:tabLs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Ag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3500 т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8B42C2C0-636F-44A0-AE14-2F3184AF2E1E}"/>
              </a:ext>
            </a:extLst>
          </p:cNvPr>
          <p:cNvSpPr/>
          <p:nvPr/>
        </p:nvSpPr>
        <p:spPr>
          <a:xfrm rot="20653019">
            <a:off x="1495135" y="1611791"/>
            <a:ext cx="1309748" cy="708525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 descr="D:\D\ЧУКЧИ\ВЕРХНЕОЛОЙСКАЯ _XXI-XXII_ 21.04\ОКОНЧАТЕЛЬНЫЙ ОТЧЕТ\ТЕКСТ ОТЧЕТА_рабоч\Паспорта\паспорта-2\Ирвунейский.jpg">
            <a:extLst>
              <a:ext uri="{FF2B5EF4-FFF2-40B4-BE49-F238E27FC236}">
                <a16:creationId xmlns:a16="http://schemas.microsoft.com/office/drawing/2014/main" id="{11D9D2AA-9507-446E-8F0D-504BBC461C2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570" y="1005506"/>
            <a:ext cx="3587571" cy="550203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F9452C9-4B94-4DBA-9BEF-EA84457BD929}"/>
              </a:ext>
            </a:extLst>
          </p:cNvPr>
          <p:cNvSpPr/>
          <p:nvPr/>
        </p:nvSpPr>
        <p:spPr>
          <a:xfrm>
            <a:off x="3852612" y="3444240"/>
            <a:ext cx="3004543" cy="115416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6286500" algn="l"/>
              </a:tabLs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Прогнозные ресурсы Р</a:t>
            </a:r>
            <a:r>
              <a:rPr lang="ru-RU" sz="1200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ru-RU" sz="1200" i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6286500" algn="l"/>
              </a:tabLst>
            </a:pPr>
            <a:r>
              <a:rPr lang="ru-RU" sz="12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Ирвунейского</a:t>
            </a:r>
            <a:r>
              <a:rPr lang="ru-RU" sz="1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серебро-</a:t>
            </a:r>
            <a:r>
              <a:rPr lang="ru-RU" sz="12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золоторудно</a:t>
            </a:r>
            <a:r>
              <a:rPr lang="ru-RU" sz="1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-россыпного узла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algn="ctr">
              <a:lnSpc>
                <a:spcPct val="115000"/>
              </a:lnSpc>
              <a:tabLst>
                <a:tab pos="6286500" algn="l"/>
              </a:tabLst>
            </a:pPr>
            <a:r>
              <a:rPr lang="en-US" sz="1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Au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62 т</a:t>
            </a:r>
          </a:p>
          <a:p>
            <a:pPr algn="ctr">
              <a:lnSpc>
                <a:spcPct val="115000"/>
              </a:lnSpc>
              <a:tabLst>
                <a:tab pos="6286500" algn="l"/>
              </a:tabLs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Ag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3800 т</a:t>
            </a:r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28B44CDD-C483-4F31-A20C-C3FA50E91A56}"/>
              </a:ext>
            </a:extLst>
          </p:cNvPr>
          <p:cNvSpPr/>
          <p:nvPr/>
        </p:nvSpPr>
        <p:spPr>
          <a:xfrm>
            <a:off x="3783198" y="1250798"/>
            <a:ext cx="2748185" cy="1807589"/>
          </a:xfrm>
          <a:custGeom>
            <a:avLst/>
            <a:gdLst>
              <a:gd name="connsiteX0" fmla="*/ 348905 w 2748185"/>
              <a:gd name="connsiteY0" fmla="*/ 440706 h 1807589"/>
              <a:gd name="connsiteX1" fmla="*/ 748955 w 2748185"/>
              <a:gd name="connsiteY1" fmla="*/ 297831 h 1807589"/>
              <a:gd name="connsiteX2" fmla="*/ 1091855 w 2748185"/>
              <a:gd name="connsiteY2" fmla="*/ 159718 h 1807589"/>
              <a:gd name="connsiteX3" fmla="*/ 1425230 w 2748185"/>
              <a:gd name="connsiteY3" fmla="*/ 50181 h 1807589"/>
              <a:gd name="connsiteX4" fmla="*/ 1653830 w 2748185"/>
              <a:gd name="connsiteY4" fmla="*/ 2556 h 1807589"/>
              <a:gd name="connsiteX5" fmla="*/ 1834805 w 2748185"/>
              <a:gd name="connsiteY5" fmla="*/ 12081 h 1807589"/>
              <a:gd name="connsiteX6" fmla="*/ 1987205 w 2748185"/>
              <a:gd name="connsiteY6" fmla="*/ 59706 h 1807589"/>
              <a:gd name="connsiteX7" fmla="*/ 2101505 w 2748185"/>
              <a:gd name="connsiteY7" fmla="*/ 154956 h 1807589"/>
              <a:gd name="connsiteX8" fmla="*/ 2292005 w 2748185"/>
              <a:gd name="connsiteY8" fmla="*/ 364506 h 1807589"/>
              <a:gd name="connsiteX9" fmla="*/ 2434880 w 2748185"/>
              <a:gd name="connsiteY9" fmla="*/ 497856 h 1807589"/>
              <a:gd name="connsiteX10" fmla="*/ 2587280 w 2748185"/>
              <a:gd name="connsiteY10" fmla="*/ 612156 h 1807589"/>
              <a:gd name="connsiteX11" fmla="*/ 2682530 w 2748185"/>
              <a:gd name="connsiteY11" fmla="*/ 793131 h 1807589"/>
              <a:gd name="connsiteX12" fmla="*/ 2744442 w 2748185"/>
              <a:gd name="connsiteY12" fmla="*/ 1007443 h 1807589"/>
              <a:gd name="connsiteX13" fmla="*/ 2734917 w 2748185"/>
              <a:gd name="connsiteY13" fmla="*/ 1221756 h 1807589"/>
              <a:gd name="connsiteX14" fmla="*/ 2682530 w 2748185"/>
              <a:gd name="connsiteY14" fmla="*/ 1388443 h 1807589"/>
              <a:gd name="connsiteX15" fmla="*/ 2611092 w 2748185"/>
              <a:gd name="connsiteY15" fmla="*/ 1569418 h 1807589"/>
              <a:gd name="connsiteX16" fmla="*/ 2544417 w 2748185"/>
              <a:gd name="connsiteY16" fmla="*/ 1669431 h 1807589"/>
              <a:gd name="connsiteX17" fmla="*/ 2411067 w 2748185"/>
              <a:gd name="connsiteY17" fmla="*/ 1740868 h 1807589"/>
              <a:gd name="connsiteX18" fmla="*/ 2277717 w 2748185"/>
              <a:gd name="connsiteY18" fmla="*/ 1783731 h 1807589"/>
              <a:gd name="connsiteX19" fmla="*/ 2058642 w 2748185"/>
              <a:gd name="connsiteY19" fmla="*/ 1807543 h 1807589"/>
              <a:gd name="connsiteX20" fmla="*/ 1791942 w 2748185"/>
              <a:gd name="connsiteY20" fmla="*/ 1788493 h 1807589"/>
              <a:gd name="connsiteX21" fmla="*/ 1496667 w 2748185"/>
              <a:gd name="connsiteY21" fmla="*/ 1745631 h 1807589"/>
              <a:gd name="connsiteX22" fmla="*/ 1220442 w 2748185"/>
              <a:gd name="connsiteY22" fmla="*/ 1702768 h 1807589"/>
              <a:gd name="connsiteX23" fmla="*/ 958505 w 2748185"/>
              <a:gd name="connsiteY23" fmla="*/ 1631331 h 1807589"/>
              <a:gd name="connsiteX24" fmla="*/ 758480 w 2748185"/>
              <a:gd name="connsiteY24" fmla="*/ 1564656 h 1807589"/>
              <a:gd name="connsiteX25" fmla="*/ 567980 w 2748185"/>
              <a:gd name="connsiteY25" fmla="*/ 1483693 h 1807589"/>
              <a:gd name="connsiteX26" fmla="*/ 391767 w 2748185"/>
              <a:gd name="connsiteY26" fmla="*/ 1397968 h 1807589"/>
              <a:gd name="connsiteX27" fmla="*/ 234605 w 2748185"/>
              <a:gd name="connsiteY27" fmla="*/ 1307481 h 1807589"/>
              <a:gd name="connsiteX28" fmla="*/ 139355 w 2748185"/>
              <a:gd name="connsiteY28" fmla="*/ 1216993 h 1807589"/>
              <a:gd name="connsiteX29" fmla="*/ 63155 w 2748185"/>
              <a:gd name="connsiteY29" fmla="*/ 1131268 h 1807589"/>
              <a:gd name="connsiteX30" fmla="*/ 20292 w 2748185"/>
              <a:gd name="connsiteY30" fmla="*/ 978868 h 1807589"/>
              <a:gd name="connsiteX31" fmla="*/ 1242 w 2748185"/>
              <a:gd name="connsiteY31" fmla="*/ 797893 h 1807589"/>
              <a:gd name="connsiteX32" fmla="*/ 53630 w 2748185"/>
              <a:gd name="connsiteY32" fmla="*/ 655018 h 1807589"/>
              <a:gd name="connsiteX33" fmla="*/ 158405 w 2748185"/>
              <a:gd name="connsiteY33" fmla="*/ 531193 h 1807589"/>
              <a:gd name="connsiteX34" fmla="*/ 348905 w 2748185"/>
              <a:gd name="connsiteY34" fmla="*/ 440706 h 1807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748185" h="1807589">
                <a:moveTo>
                  <a:pt x="348905" y="440706"/>
                </a:moveTo>
                <a:cubicBezTo>
                  <a:pt x="447330" y="401812"/>
                  <a:pt x="625130" y="344662"/>
                  <a:pt x="748955" y="297831"/>
                </a:cubicBezTo>
                <a:cubicBezTo>
                  <a:pt x="872780" y="251000"/>
                  <a:pt x="979143" y="200993"/>
                  <a:pt x="1091855" y="159718"/>
                </a:cubicBezTo>
                <a:cubicBezTo>
                  <a:pt x="1204567" y="118443"/>
                  <a:pt x="1331568" y="76375"/>
                  <a:pt x="1425230" y="50181"/>
                </a:cubicBezTo>
                <a:cubicBezTo>
                  <a:pt x="1518892" y="23987"/>
                  <a:pt x="1585568" y="8906"/>
                  <a:pt x="1653830" y="2556"/>
                </a:cubicBezTo>
                <a:cubicBezTo>
                  <a:pt x="1722093" y="-3794"/>
                  <a:pt x="1779243" y="2556"/>
                  <a:pt x="1834805" y="12081"/>
                </a:cubicBezTo>
                <a:cubicBezTo>
                  <a:pt x="1890367" y="21606"/>
                  <a:pt x="1942755" y="35894"/>
                  <a:pt x="1987205" y="59706"/>
                </a:cubicBezTo>
                <a:cubicBezTo>
                  <a:pt x="2031655" y="83518"/>
                  <a:pt x="2050705" y="104156"/>
                  <a:pt x="2101505" y="154956"/>
                </a:cubicBezTo>
                <a:cubicBezTo>
                  <a:pt x="2152305" y="205756"/>
                  <a:pt x="2236443" y="307356"/>
                  <a:pt x="2292005" y="364506"/>
                </a:cubicBezTo>
                <a:cubicBezTo>
                  <a:pt x="2347567" y="421656"/>
                  <a:pt x="2385668" y="456581"/>
                  <a:pt x="2434880" y="497856"/>
                </a:cubicBezTo>
                <a:cubicBezTo>
                  <a:pt x="2484092" y="539131"/>
                  <a:pt x="2546005" y="562944"/>
                  <a:pt x="2587280" y="612156"/>
                </a:cubicBezTo>
                <a:cubicBezTo>
                  <a:pt x="2628555" y="661368"/>
                  <a:pt x="2656336" y="727250"/>
                  <a:pt x="2682530" y="793131"/>
                </a:cubicBezTo>
                <a:cubicBezTo>
                  <a:pt x="2708724" y="859012"/>
                  <a:pt x="2735711" y="936006"/>
                  <a:pt x="2744442" y="1007443"/>
                </a:cubicBezTo>
                <a:cubicBezTo>
                  <a:pt x="2753173" y="1078880"/>
                  <a:pt x="2745236" y="1158256"/>
                  <a:pt x="2734917" y="1221756"/>
                </a:cubicBezTo>
                <a:cubicBezTo>
                  <a:pt x="2724598" y="1285256"/>
                  <a:pt x="2703168" y="1330499"/>
                  <a:pt x="2682530" y="1388443"/>
                </a:cubicBezTo>
                <a:cubicBezTo>
                  <a:pt x="2661893" y="1446387"/>
                  <a:pt x="2634111" y="1522587"/>
                  <a:pt x="2611092" y="1569418"/>
                </a:cubicBezTo>
                <a:cubicBezTo>
                  <a:pt x="2588073" y="1616249"/>
                  <a:pt x="2577755" y="1640856"/>
                  <a:pt x="2544417" y="1669431"/>
                </a:cubicBezTo>
                <a:cubicBezTo>
                  <a:pt x="2511080" y="1698006"/>
                  <a:pt x="2455517" y="1721818"/>
                  <a:pt x="2411067" y="1740868"/>
                </a:cubicBezTo>
                <a:cubicBezTo>
                  <a:pt x="2366617" y="1759918"/>
                  <a:pt x="2336454" y="1772619"/>
                  <a:pt x="2277717" y="1783731"/>
                </a:cubicBezTo>
                <a:cubicBezTo>
                  <a:pt x="2218980" y="1794843"/>
                  <a:pt x="2139604" y="1806749"/>
                  <a:pt x="2058642" y="1807543"/>
                </a:cubicBezTo>
                <a:cubicBezTo>
                  <a:pt x="1977680" y="1808337"/>
                  <a:pt x="1885605" y="1798812"/>
                  <a:pt x="1791942" y="1788493"/>
                </a:cubicBezTo>
                <a:cubicBezTo>
                  <a:pt x="1698279" y="1778174"/>
                  <a:pt x="1496667" y="1745631"/>
                  <a:pt x="1496667" y="1745631"/>
                </a:cubicBezTo>
                <a:cubicBezTo>
                  <a:pt x="1401417" y="1731344"/>
                  <a:pt x="1310136" y="1721818"/>
                  <a:pt x="1220442" y="1702768"/>
                </a:cubicBezTo>
                <a:cubicBezTo>
                  <a:pt x="1130748" y="1683718"/>
                  <a:pt x="1035499" y="1654350"/>
                  <a:pt x="958505" y="1631331"/>
                </a:cubicBezTo>
                <a:cubicBezTo>
                  <a:pt x="881511" y="1608312"/>
                  <a:pt x="823567" y="1589262"/>
                  <a:pt x="758480" y="1564656"/>
                </a:cubicBezTo>
                <a:cubicBezTo>
                  <a:pt x="693393" y="1540050"/>
                  <a:pt x="629099" y="1511474"/>
                  <a:pt x="567980" y="1483693"/>
                </a:cubicBezTo>
                <a:cubicBezTo>
                  <a:pt x="506861" y="1455912"/>
                  <a:pt x="447330" y="1427337"/>
                  <a:pt x="391767" y="1397968"/>
                </a:cubicBezTo>
                <a:cubicBezTo>
                  <a:pt x="336204" y="1368599"/>
                  <a:pt x="276674" y="1337644"/>
                  <a:pt x="234605" y="1307481"/>
                </a:cubicBezTo>
                <a:cubicBezTo>
                  <a:pt x="192536" y="1277319"/>
                  <a:pt x="167930" y="1246362"/>
                  <a:pt x="139355" y="1216993"/>
                </a:cubicBezTo>
                <a:cubicBezTo>
                  <a:pt x="110780" y="1187624"/>
                  <a:pt x="82999" y="1170955"/>
                  <a:pt x="63155" y="1131268"/>
                </a:cubicBezTo>
                <a:cubicBezTo>
                  <a:pt x="43311" y="1091581"/>
                  <a:pt x="30611" y="1034430"/>
                  <a:pt x="20292" y="978868"/>
                </a:cubicBezTo>
                <a:cubicBezTo>
                  <a:pt x="9973" y="923306"/>
                  <a:pt x="-4314" y="851868"/>
                  <a:pt x="1242" y="797893"/>
                </a:cubicBezTo>
                <a:cubicBezTo>
                  <a:pt x="6798" y="743918"/>
                  <a:pt x="27436" y="699468"/>
                  <a:pt x="53630" y="655018"/>
                </a:cubicBezTo>
                <a:cubicBezTo>
                  <a:pt x="79824" y="610568"/>
                  <a:pt x="113955" y="564530"/>
                  <a:pt x="158405" y="531193"/>
                </a:cubicBezTo>
                <a:cubicBezTo>
                  <a:pt x="202855" y="497856"/>
                  <a:pt x="250480" y="479600"/>
                  <a:pt x="348905" y="440706"/>
                </a:cubicBezTo>
                <a:close/>
              </a:path>
            </a:pathLst>
          </a:custGeom>
          <a:noFill/>
          <a:ln w="44450" cmpd="thickThin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D:\D\ЧУКЧИ\ВЕРХНЕОЛОЙСКАЯ _XXI-XXII_ 21.04\ОКОНЧАТЕЛЬНЫЙ ОТЧЕТ\ТЕКСТ ОТЧЕТА_рабоч\Паспорта\паспорта-2\Нембондинский.jpg">
            <a:extLst>
              <a:ext uri="{FF2B5EF4-FFF2-40B4-BE49-F238E27FC236}">
                <a16:creationId xmlns:a16="http://schemas.microsoft.com/office/drawing/2014/main" id="{131EC130-2FDD-4425-879D-715E04D9EC7C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2"/>
          <a:stretch/>
        </p:blipFill>
        <p:spPr bwMode="auto">
          <a:xfrm>
            <a:off x="7080957" y="1005506"/>
            <a:ext cx="5037578" cy="53865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079B6C6F-5389-4E7A-9270-C86F3DCAE076}"/>
              </a:ext>
            </a:extLst>
          </p:cNvPr>
          <p:cNvSpPr/>
          <p:nvPr/>
        </p:nvSpPr>
        <p:spPr>
          <a:xfrm>
            <a:off x="7371965" y="1308326"/>
            <a:ext cx="3256700" cy="1539956"/>
          </a:xfrm>
          <a:custGeom>
            <a:avLst/>
            <a:gdLst>
              <a:gd name="connsiteX0" fmla="*/ 24198 w 3256700"/>
              <a:gd name="connsiteY0" fmla="*/ 1277712 h 1539956"/>
              <a:gd name="connsiteX1" fmla="*/ 385 w 3256700"/>
              <a:gd name="connsiteY1" fmla="*/ 1134837 h 1539956"/>
              <a:gd name="connsiteX2" fmla="*/ 38485 w 3256700"/>
              <a:gd name="connsiteY2" fmla="*/ 982437 h 1539956"/>
              <a:gd name="connsiteX3" fmla="*/ 148023 w 3256700"/>
              <a:gd name="connsiteY3" fmla="*/ 810987 h 1539956"/>
              <a:gd name="connsiteX4" fmla="*/ 214698 w 3256700"/>
              <a:gd name="connsiteY4" fmla="*/ 653824 h 1539956"/>
              <a:gd name="connsiteX5" fmla="*/ 243273 w 3256700"/>
              <a:gd name="connsiteY5" fmla="*/ 539524 h 1539956"/>
              <a:gd name="connsiteX6" fmla="*/ 348048 w 3256700"/>
              <a:gd name="connsiteY6" fmla="*/ 358549 h 1539956"/>
              <a:gd name="connsiteX7" fmla="*/ 452823 w 3256700"/>
              <a:gd name="connsiteY7" fmla="*/ 191862 h 1539956"/>
              <a:gd name="connsiteX8" fmla="*/ 552835 w 3256700"/>
              <a:gd name="connsiteY8" fmla="*/ 115662 h 1539956"/>
              <a:gd name="connsiteX9" fmla="*/ 914785 w 3256700"/>
              <a:gd name="connsiteY9" fmla="*/ 53749 h 1539956"/>
              <a:gd name="connsiteX10" fmla="*/ 1529148 w 3256700"/>
              <a:gd name="connsiteY10" fmla="*/ 1362 h 1539956"/>
              <a:gd name="connsiteX11" fmla="*/ 2219710 w 3256700"/>
              <a:gd name="connsiteY11" fmla="*/ 110899 h 1539956"/>
              <a:gd name="connsiteX12" fmla="*/ 2429260 w 3256700"/>
              <a:gd name="connsiteY12" fmla="*/ 272824 h 1539956"/>
              <a:gd name="connsiteX13" fmla="*/ 2748348 w 3256700"/>
              <a:gd name="connsiteY13" fmla="*/ 491899 h 1539956"/>
              <a:gd name="connsiteX14" fmla="*/ 2976948 w 3256700"/>
              <a:gd name="connsiteY14" fmla="*/ 610962 h 1539956"/>
              <a:gd name="connsiteX15" fmla="*/ 3167448 w 3256700"/>
              <a:gd name="connsiteY15" fmla="*/ 706212 h 1539956"/>
              <a:gd name="connsiteX16" fmla="*/ 3248410 w 3256700"/>
              <a:gd name="connsiteY16" fmla="*/ 858612 h 1539956"/>
              <a:gd name="connsiteX17" fmla="*/ 3234123 w 3256700"/>
              <a:gd name="connsiteY17" fmla="*/ 1058637 h 1539956"/>
              <a:gd name="connsiteX18" fmla="*/ 3072198 w 3256700"/>
              <a:gd name="connsiteY18" fmla="*/ 1139599 h 1539956"/>
              <a:gd name="connsiteX19" fmla="*/ 2862648 w 3256700"/>
              <a:gd name="connsiteY19" fmla="*/ 1211037 h 1539956"/>
              <a:gd name="connsiteX20" fmla="*/ 2595948 w 3256700"/>
              <a:gd name="connsiteY20" fmla="*/ 1320574 h 1539956"/>
              <a:gd name="connsiteX21" fmla="*/ 2267335 w 3256700"/>
              <a:gd name="connsiteY21" fmla="*/ 1396774 h 1539956"/>
              <a:gd name="connsiteX22" fmla="*/ 2024448 w 3256700"/>
              <a:gd name="connsiteY22" fmla="*/ 1477737 h 1539956"/>
              <a:gd name="connsiteX23" fmla="*/ 1681548 w 3256700"/>
              <a:gd name="connsiteY23" fmla="*/ 1501549 h 1539956"/>
              <a:gd name="connsiteX24" fmla="*/ 1281498 w 3256700"/>
              <a:gd name="connsiteY24" fmla="*/ 1501549 h 1539956"/>
              <a:gd name="connsiteX25" fmla="*/ 1029085 w 3256700"/>
              <a:gd name="connsiteY25" fmla="*/ 1530124 h 1539956"/>
              <a:gd name="connsiteX26" fmla="*/ 771910 w 3256700"/>
              <a:gd name="connsiteY26" fmla="*/ 1539649 h 1539956"/>
              <a:gd name="connsiteX27" fmla="*/ 557598 w 3256700"/>
              <a:gd name="connsiteY27" fmla="*/ 1520599 h 1539956"/>
              <a:gd name="connsiteX28" fmla="*/ 290898 w 3256700"/>
              <a:gd name="connsiteY28" fmla="*/ 1472974 h 1539956"/>
              <a:gd name="connsiteX29" fmla="*/ 176598 w 3256700"/>
              <a:gd name="connsiteY29" fmla="*/ 1439637 h 1539956"/>
              <a:gd name="connsiteX30" fmla="*/ 105160 w 3256700"/>
              <a:gd name="connsiteY30" fmla="*/ 1382487 h 1539956"/>
              <a:gd name="connsiteX31" fmla="*/ 24198 w 3256700"/>
              <a:gd name="connsiteY31" fmla="*/ 1277712 h 153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256700" h="1539956">
                <a:moveTo>
                  <a:pt x="24198" y="1277712"/>
                </a:moveTo>
                <a:cubicBezTo>
                  <a:pt x="6735" y="1236437"/>
                  <a:pt x="-1996" y="1184049"/>
                  <a:pt x="385" y="1134837"/>
                </a:cubicBezTo>
                <a:cubicBezTo>
                  <a:pt x="2766" y="1085625"/>
                  <a:pt x="13879" y="1036412"/>
                  <a:pt x="38485" y="982437"/>
                </a:cubicBezTo>
                <a:cubicBezTo>
                  <a:pt x="63091" y="928462"/>
                  <a:pt x="118654" y="865756"/>
                  <a:pt x="148023" y="810987"/>
                </a:cubicBezTo>
                <a:cubicBezTo>
                  <a:pt x="177392" y="756218"/>
                  <a:pt x="198823" y="699068"/>
                  <a:pt x="214698" y="653824"/>
                </a:cubicBezTo>
                <a:cubicBezTo>
                  <a:pt x="230573" y="608580"/>
                  <a:pt x="221048" y="588736"/>
                  <a:pt x="243273" y="539524"/>
                </a:cubicBezTo>
                <a:cubicBezTo>
                  <a:pt x="265498" y="490312"/>
                  <a:pt x="313123" y="416493"/>
                  <a:pt x="348048" y="358549"/>
                </a:cubicBezTo>
                <a:cubicBezTo>
                  <a:pt x="382973" y="300605"/>
                  <a:pt x="418692" y="232343"/>
                  <a:pt x="452823" y="191862"/>
                </a:cubicBezTo>
                <a:cubicBezTo>
                  <a:pt x="486954" y="151381"/>
                  <a:pt x="475841" y="138681"/>
                  <a:pt x="552835" y="115662"/>
                </a:cubicBezTo>
                <a:cubicBezTo>
                  <a:pt x="629829" y="92643"/>
                  <a:pt x="752066" y="72799"/>
                  <a:pt x="914785" y="53749"/>
                </a:cubicBezTo>
                <a:cubicBezTo>
                  <a:pt x="1077504" y="34699"/>
                  <a:pt x="1311661" y="-8163"/>
                  <a:pt x="1529148" y="1362"/>
                </a:cubicBezTo>
                <a:cubicBezTo>
                  <a:pt x="1746636" y="10887"/>
                  <a:pt x="2069691" y="65655"/>
                  <a:pt x="2219710" y="110899"/>
                </a:cubicBezTo>
                <a:cubicBezTo>
                  <a:pt x="2369729" y="156143"/>
                  <a:pt x="2341154" y="209324"/>
                  <a:pt x="2429260" y="272824"/>
                </a:cubicBezTo>
                <a:cubicBezTo>
                  <a:pt x="2517366" y="336324"/>
                  <a:pt x="2657067" y="435543"/>
                  <a:pt x="2748348" y="491899"/>
                </a:cubicBezTo>
                <a:cubicBezTo>
                  <a:pt x="2839629" y="548255"/>
                  <a:pt x="2907098" y="575243"/>
                  <a:pt x="2976948" y="610962"/>
                </a:cubicBezTo>
                <a:cubicBezTo>
                  <a:pt x="3046798" y="646681"/>
                  <a:pt x="3122204" y="664937"/>
                  <a:pt x="3167448" y="706212"/>
                </a:cubicBezTo>
                <a:cubicBezTo>
                  <a:pt x="3212692" y="747487"/>
                  <a:pt x="3237298" y="799875"/>
                  <a:pt x="3248410" y="858612"/>
                </a:cubicBezTo>
                <a:cubicBezTo>
                  <a:pt x="3259522" y="917349"/>
                  <a:pt x="3263492" y="1011806"/>
                  <a:pt x="3234123" y="1058637"/>
                </a:cubicBezTo>
                <a:cubicBezTo>
                  <a:pt x="3204754" y="1105468"/>
                  <a:pt x="3134110" y="1114199"/>
                  <a:pt x="3072198" y="1139599"/>
                </a:cubicBezTo>
                <a:cubicBezTo>
                  <a:pt x="3010286" y="1164999"/>
                  <a:pt x="2942023" y="1180874"/>
                  <a:pt x="2862648" y="1211037"/>
                </a:cubicBezTo>
                <a:cubicBezTo>
                  <a:pt x="2783273" y="1241199"/>
                  <a:pt x="2695167" y="1289618"/>
                  <a:pt x="2595948" y="1320574"/>
                </a:cubicBezTo>
                <a:cubicBezTo>
                  <a:pt x="2496729" y="1351530"/>
                  <a:pt x="2362585" y="1370580"/>
                  <a:pt x="2267335" y="1396774"/>
                </a:cubicBezTo>
                <a:cubicBezTo>
                  <a:pt x="2172085" y="1422968"/>
                  <a:pt x="2122079" y="1460275"/>
                  <a:pt x="2024448" y="1477737"/>
                </a:cubicBezTo>
                <a:cubicBezTo>
                  <a:pt x="1926817" y="1495199"/>
                  <a:pt x="1805373" y="1497580"/>
                  <a:pt x="1681548" y="1501549"/>
                </a:cubicBezTo>
                <a:cubicBezTo>
                  <a:pt x="1557723" y="1505518"/>
                  <a:pt x="1390242" y="1496787"/>
                  <a:pt x="1281498" y="1501549"/>
                </a:cubicBezTo>
                <a:cubicBezTo>
                  <a:pt x="1172754" y="1506312"/>
                  <a:pt x="1114016" y="1523774"/>
                  <a:pt x="1029085" y="1530124"/>
                </a:cubicBezTo>
                <a:cubicBezTo>
                  <a:pt x="944154" y="1536474"/>
                  <a:pt x="850491" y="1541236"/>
                  <a:pt x="771910" y="1539649"/>
                </a:cubicBezTo>
                <a:cubicBezTo>
                  <a:pt x="693329" y="1538062"/>
                  <a:pt x="637767" y="1531711"/>
                  <a:pt x="557598" y="1520599"/>
                </a:cubicBezTo>
                <a:cubicBezTo>
                  <a:pt x="477429" y="1509487"/>
                  <a:pt x="354398" y="1486468"/>
                  <a:pt x="290898" y="1472974"/>
                </a:cubicBezTo>
                <a:cubicBezTo>
                  <a:pt x="227398" y="1459480"/>
                  <a:pt x="207554" y="1454718"/>
                  <a:pt x="176598" y="1439637"/>
                </a:cubicBezTo>
                <a:cubicBezTo>
                  <a:pt x="145642" y="1424556"/>
                  <a:pt x="129766" y="1410268"/>
                  <a:pt x="105160" y="1382487"/>
                </a:cubicBezTo>
                <a:cubicBezTo>
                  <a:pt x="80554" y="1354706"/>
                  <a:pt x="41661" y="1318987"/>
                  <a:pt x="24198" y="1277712"/>
                </a:cubicBezTo>
                <a:close/>
              </a:path>
            </a:pathLst>
          </a:custGeom>
          <a:noFill/>
          <a:ln w="3492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757BAE9-D33A-4EC9-A855-B4F0A7F73A73}"/>
              </a:ext>
            </a:extLst>
          </p:cNvPr>
          <p:cNvSpPr/>
          <p:nvPr/>
        </p:nvSpPr>
        <p:spPr>
          <a:xfrm>
            <a:off x="8840439" y="3286306"/>
            <a:ext cx="2917471" cy="115416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6286500" algn="l"/>
              </a:tabLs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Прогнозные ресурсы Р</a:t>
            </a:r>
            <a:r>
              <a:rPr lang="ru-RU" sz="1200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>
              <a:lnSpc>
                <a:spcPct val="115000"/>
              </a:lnSpc>
              <a:tabLst>
                <a:tab pos="6286500" algn="l"/>
              </a:tabLst>
            </a:pPr>
            <a:r>
              <a:rPr lang="ru-RU" sz="12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Нембондинского</a:t>
            </a:r>
            <a:r>
              <a:rPr lang="ru-RU" sz="1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серебро-золоторудного узла потенциального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algn="ctr">
              <a:lnSpc>
                <a:spcPct val="115000"/>
              </a:lnSpc>
              <a:tabLst>
                <a:tab pos="6286500" algn="l"/>
              </a:tabLst>
            </a:pPr>
            <a:r>
              <a:rPr lang="en-US" sz="1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Au 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48 т</a:t>
            </a:r>
          </a:p>
          <a:p>
            <a:pPr algn="ctr">
              <a:lnSpc>
                <a:spcPct val="115000"/>
              </a:lnSpc>
              <a:tabLst>
                <a:tab pos="6286500" algn="l"/>
              </a:tabLs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Ag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2300 т</a:t>
            </a:r>
          </a:p>
        </p:txBody>
      </p:sp>
      <p:sp>
        <p:nvSpPr>
          <p:cNvPr id="12" name="Rectangle 35">
            <a:extLst>
              <a:ext uri="{FF2B5EF4-FFF2-40B4-BE49-F238E27FC236}">
                <a16:creationId xmlns:a16="http://schemas.microsoft.com/office/drawing/2014/main" id="{56D41F4D-3765-4BEE-9C63-7642F733CA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581" y="300777"/>
            <a:ext cx="9998786" cy="6617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rIns="50784" bIns="0" anchor="ctr">
            <a:spAutoFit/>
          </a:bodyPr>
          <a:lstStyle>
            <a:lvl1pPr>
              <a:defRPr sz="2800">
                <a:solidFill>
                  <a:srgbClr val="FF9933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rgbClr val="FF9933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rgbClr val="FF9933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rgbClr val="FF9933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rgbClr val="FF9933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9933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9933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9933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9933"/>
                </a:solidFill>
                <a:latin typeface="Times New Roman" pitchFamily="18" charset="0"/>
              </a:defRPr>
            </a:lvl9pPr>
          </a:lstStyle>
          <a:p>
            <a:pPr algn="ctr"/>
            <a:endParaRPr lang="ru-RU" sz="1200" b="1" dirty="0">
              <a:solidFill>
                <a:schemeClr val="tx1"/>
              </a:solidFill>
            </a:endParaRP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ГДП-200 листов </a:t>
            </a:r>
            <a:r>
              <a:rPr lang="en-US" sz="1600" b="1" dirty="0">
                <a:solidFill>
                  <a:schemeClr val="tx1"/>
                </a:solidFill>
              </a:rPr>
              <a:t>Q-58-XXI,XXII</a:t>
            </a:r>
            <a:r>
              <a:rPr lang="ru-RU" sz="1600" b="1" dirty="0">
                <a:solidFill>
                  <a:schemeClr val="tx1"/>
                </a:solidFill>
              </a:rPr>
              <a:t> (Верхне-</a:t>
            </a:r>
            <a:r>
              <a:rPr lang="ru-RU" sz="1600" b="1" dirty="0" err="1">
                <a:solidFill>
                  <a:schemeClr val="tx1"/>
                </a:solidFill>
              </a:rPr>
              <a:t>Олойская</a:t>
            </a:r>
            <a:r>
              <a:rPr lang="ru-RU" sz="1600" b="1" dirty="0">
                <a:solidFill>
                  <a:schemeClr val="tx1"/>
                </a:solidFill>
              </a:rPr>
              <a:t> площадь)</a:t>
            </a:r>
            <a:endParaRPr lang="ru-RU" sz="1600" dirty="0">
              <a:solidFill>
                <a:schemeClr val="tx1"/>
              </a:solidFill>
            </a:endParaRPr>
          </a:p>
          <a:p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-6535"/>
            <a:ext cx="12192000" cy="369332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Прогнозно-поисковая эффективность ГСР-200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9497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776" y="1005082"/>
            <a:ext cx="5096086" cy="35989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975932" y="588538"/>
            <a:ext cx="63957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ГДП-200 листов 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‑55‑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XXIV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XIX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Ветренская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площадь) 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6829" y="936570"/>
            <a:ext cx="56062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Чалбыканский</a:t>
            </a:r>
            <a:r>
              <a:rPr lang="ru-RU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потенциальный золоторудный узел - 159 км</a:t>
            </a:r>
            <a:r>
              <a:rPr lang="ru-RU" sz="14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6" t="2134" r="2506"/>
          <a:stretch/>
        </p:blipFill>
        <p:spPr>
          <a:xfrm>
            <a:off x="681145" y="1233480"/>
            <a:ext cx="2723224" cy="34432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" r="62517"/>
          <a:stretch/>
        </p:blipFill>
        <p:spPr>
          <a:xfrm>
            <a:off x="2597360" y="1294953"/>
            <a:ext cx="2293495" cy="3344001"/>
          </a:xfrm>
          <a:prstGeom prst="rect">
            <a:avLst/>
          </a:prstGeom>
        </p:spPr>
      </p:pic>
      <p:cxnSp>
        <p:nvCxnSpPr>
          <p:cNvPr id="9" name="Прямая со стрелкой 8"/>
          <p:cNvCxnSpPr/>
          <p:nvPr/>
        </p:nvCxnSpPr>
        <p:spPr>
          <a:xfrm>
            <a:off x="2167631" y="2878465"/>
            <a:ext cx="1083083" cy="8684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49" y="4714593"/>
            <a:ext cx="4854629" cy="199876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855" y="2014182"/>
            <a:ext cx="5308202" cy="346540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641106" y="4872329"/>
            <a:ext cx="7080756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Чалбыканский</a:t>
            </a:r>
            <a:r>
              <a:rPr lang="ru-RU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потенциальный золоторудный узел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находится в пределах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Эльгенья-Бохапчинской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вольфрам-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золоторудно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-россыпной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минерагенической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области в юго-западной части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Чалбыкано-Бохапчинского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вольфрам-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золоторудно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-россыпного района. </a:t>
            </a:r>
          </a:p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Золотое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оруденение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узла относится к золото-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редкометалльному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формационному типу</a:t>
            </a:r>
          </a:p>
          <a:p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</a:rPr>
              <a:t>Прогнозные ресурсы по категории Р</a:t>
            </a:r>
            <a:r>
              <a:rPr lang="ru-RU" sz="1600" baseline="-25000" dirty="0">
                <a:solidFill>
                  <a:prstClr val="black"/>
                </a:solidFill>
                <a:latin typeface="Times New Roman" panose="02020603050405020304" pitchFamily="18" charset="0"/>
              </a:rPr>
              <a:t>3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</a:rPr>
              <a:t> – 50 т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15631"/>
            <a:ext cx="12192000" cy="369332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Прогнозно-поисковая эффективность ГСР-200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45189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216" y="961498"/>
            <a:ext cx="5429827" cy="354480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8965" y="752752"/>
            <a:ext cx="53376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Хилтанский</a:t>
            </a:r>
            <a:r>
              <a:rPr lang="ru-RU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потенциальный золоторудный узел – 172 км</a:t>
            </a:r>
            <a:r>
              <a:rPr lang="ru-RU" sz="14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lang="ru-RU" sz="14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96227" y="528172"/>
            <a:ext cx="63957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ГДП-200 листов 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‑55‑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XXIV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XIX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Ветренская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площадь) 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8" b="1685"/>
          <a:stretch/>
        </p:blipFill>
        <p:spPr>
          <a:xfrm>
            <a:off x="570916" y="1629399"/>
            <a:ext cx="2655916" cy="29558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" t="5026" r="62091" b="2317"/>
          <a:stretch/>
        </p:blipFill>
        <p:spPr>
          <a:xfrm>
            <a:off x="3238002" y="1103810"/>
            <a:ext cx="2751134" cy="3900579"/>
          </a:xfrm>
          <a:prstGeom prst="rect">
            <a:avLst/>
          </a:prstGeom>
        </p:spPr>
      </p:pic>
      <p:cxnSp>
        <p:nvCxnSpPr>
          <p:cNvPr id="8" name="Прямая со стрелкой 7"/>
          <p:cNvCxnSpPr/>
          <p:nvPr/>
        </p:nvCxnSpPr>
        <p:spPr>
          <a:xfrm>
            <a:off x="2587204" y="2468650"/>
            <a:ext cx="2015195" cy="11709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08" y="4342977"/>
            <a:ext cx="6069167" cy="244136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462345" y="4061371"/>
            <a:ext cx="5712984" cy="280076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ru-RU" sz="1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Хилтанский</a:t>
            </a:r>
            <a:r>
              <a:rPr lang="ru-RU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потенциальный золоторудный узел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находится в пределах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Эльгенья-Бохапчинской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вольфрам-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золоторудно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-россыпной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минерагенической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области в центральной части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Чалбыкано-Бохапчинского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вольфрам-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золоторудно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-россыпного района. </a:t>
            </a:r>
          </a:p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Золотое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оруденение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узла относится к золото-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редкометалльному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формационному типу, его проявления установлены в </a:t>
            </a:r>
            <a:r>
              <a:rPr lang="ru-RU" sz="1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Хилтанском</a:t>
            </a:r>
            <a:r>
              <a:rPr lang="ru-RU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потенциальном рудном поле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Содержания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Au -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4,6 г/т, Ag-40 г/т; As-45000 г/т; W-15 г/т; Bi-10 г/т; Sn-20 г/т; Pb-400 г/т.</a:t>
            </a:r>
          </a:p>
          <a:p>
            <a:pPr lvl="0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</a:rPr>
              <a:t>Прогнозные ресурсы по категории Р</a:t>
            </a:r>
            <a:r>
              <a:rPr lang="ru-RU" sz="1600" baseline="-25000" dirty="0">
                <a:solidFill>
                  <a:prstClr val="black"/>
                </a:solidFill>
                <a:latin typeface="Times New Roman" panose="02020603050405020304" pitchFamily="18" charset="0"/>
              </a:rPr>
              <a:t>3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</a:rPr>
              <a:t> – 20 т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-6535"/>
            <a:ext cx="12192000" cy="369332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Прогнозно-поисковая эффективность ГСР-200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37468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39" y="898813"/>
            <a:ext cx="3408745" cy="38819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" t="3915" r="62176" b="2219"/>
          <a:stretch/>
        </p:blipFill>
        <p:spPr>
          <a:xfrm>
            <a:off x="3439497" y="922211"/>
            <a:ext cx="2570885" cy="375604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337313" y="572813"/>
            <a:ext cx="64206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ГДП-200 листов 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‑55‑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XXIV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XIX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Ветренская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площадь) 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70447" y="664065"/>
            <a:ext cx="44668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Весёлая перспективная площадь - 337 км</a:t>
            </a:r>
            <a:r>
              <a:rPr lang="ru-RU" sz="1400" b="1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810" y="1138510"/>
            <a:ext cx="5671060" cy="33234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71" y="4267811"/>
            <a:ext cx="6032114" cy="242181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837333" y="4041157"/>
            <a:ext cx="5844109" cy="25547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778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Весёлая перспективная площадь</a:t>
            </a:r>
            <a:r>
              <a:rPr lang="ru-RU" sz="1778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находится в пределах </a:t>
            </a:r>
            <a:r>
              <a:rPr lang="ru-RU" sz="1778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Бохапчинского</a:t>
            </a:r>
            <a:r>
              <a:rPr lang="ru-RU" sz="1778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вольфрам-золоторудного узла в северной части </a:t>
            </a:r>
            <a:r>
              <a:rPr lang="ru-RU" sz="1778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Чалбыкано-Бохапчинского</a:t>
            </a:r>
            <a:r>
              <a:rPr lang="ru-RU" sz="1778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вольфрам-</a:t>
            </a:r>
            <a:r>
              <a:rPr lang="ru-RU" sz="1778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золоторудно</a:t>
            </a:r>
            <a:r>
              <a:rPr lang="ru-RU" sz="1778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-россыпного района </a:t>
            </a:r>
            <a:r>
              <a:rPr lang="ru-RU" sz="1778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Эльгенья-Бохапчинской</a:t>
            </a:r>
            <a:r>
              <a:rPr lang="ru-RU" sz="1778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вольфрам-</a:t>
            </a:r>
            <a:r>
              <a:rPr lang="ru-RU" sz="1778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золоторудно</a:t>
            </a:r>
            <a:r>
              <a:rPr lang="ru-RU" sz="1778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-россыпной </a:t>
            </a:r>
            <a:r>
              <a:rPr lang="ru-RU" sz="1778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минерагенической</a:t>
            </a:r>
            <a:r>
              <a:rPr lang="ru-RU" sz="1778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области.</a:t>
            </a:r>
          </a:p>
          <a:p>
            <a:r>
              <a:rPr lang="ru-RU" sz="1778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Золотое </a:t>
            </a:r>
            <a:r>
              <a:rPr lang="ru-RU" sz="1778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оруденение</a:t>
            </a:r>
            <a:r>
              <a:rPr lang="ru-RU" sz="1778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узла относится к золоторудной кварцевой формации, его проявления сконцентрированы в пределах </a:t>
            </a:r>
            <a:r>
              <a:rPr lang="ru-RU" sz="1778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Весёлого потенциального рудного поля</a:t>
            </a:r>
            <a:r>
              <a:rPr lang="ru-RU" sz="1778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ru-RU" sz="1778" dirty="0">
                <a:solidFill>
                  <a:prstClr val="black"/>
                </a:solidFill>
                <a:latin typeface="Times New Roman" panose="02020603050405020304" pitchFamily="18" charset="0"/>
              </a:rPr>
              <a:t>Прогнозные ресурсы по категории Р</a:t>
            </a:r>
            <a:r>
              <a:rPr lang="ru-RU" sz="1778" baseline="-25000" dirty="0">
                <a:solidFill>
                  <a:prstClr val="black"/>
                </a:solidFill>
                <a:latin typeface="Times New Roman" panose="02020603050405020304" pitchFamily="18" charset="0"/>
              </a:rPr>
              <a:t>3</a:t>
            </a:r>
            <a:r>
              <a:rPr lang="ru-RU" sz="1778" dirty="0">
                <a:solidFill>
                  <a:prstClr val="black"/>
                </a:solidFill>
                <a:latin typeface="Times New Roman" panose="02020603050405020304" pitchFamily="18" charset="0"/>
              </a:rPr>
              <a:t> – 45 т</a:t>
            </a:r>
            <a:endParaRPr lang="ru-RU" sz="1778" dirty="0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-6535"/>
            <a:ext cx="12192000" cy="369332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Прогнозно-поисковая эффективность ГСР-200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8321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ru-RU" altLang="ru-RU" sz="12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4E937A-9634-4B9E-B2A3-325C1FC254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4635"/>
            <a:ext cx="9082270" cy="573027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85898" y="382614"/>
            <a:ext cx="1219200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/>
              <a:t>Состояние геологической изученности Российской Федерации ГСР-200 </a:t>
            </a:r>
          </a:p>
        </p:txBody>
      </p:sp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1738765"/>
              </p:ext>
            </p:extLst>
          </p:nvPr>
        </p:nvGraphicFramePr>
        <p:xfrm>
          <a:off x="8861293" y="784635"/>
          <a:ext cx="3354110" cy="2722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3490487"/>
              </p:ext>
            </p:extLst>
          </p:nvPr>
        </p:nvGraphicFramePr>
        <p:xfrm>
          <a:off x="8837890" y="3507227"/>
          <a:ext cx="3354110" cy="2927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6" name="Text Box 8">
            <a:extLst>
              <a:ext uri="{FF2B5EF4-FFF2-40B4-BE49-F238E27FC236}">
                <a16:creationId xmlns:a16="http://schemas.microsoft.com/office/drawing/2014/main" id="{CB95B92D-A960-459C-960A-5F79D6322A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1" y="-39329"/>
            <a:ext cx="12244647" cy="353943"/>
          </a:xfrm>
          <a:prstGeom prst="rect">
            <a:avLst/>
          </a:prstGeom>
          <a:solidFill>
            <a:srgbClr val="FBF1A7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Государственное геологическое картографирование территории Российской Федерации масштаба 1:200 000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3569" y="5873197"/>
            <a:ext cx="8130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Работы по ГСР-200 ежегодно проводятся ФБГУ ВСЕГЕИ по 104 объектам в составе 21 укрупненного проекта </a:t>
            </a:r>
          </a:p>
          <a:p>
            <a:r>
              <a:rPr lang="ru-RU" sz="1200" dirty="0"/>
              <a:t>по следующим федеральным округам: СФ</a:t>
            </a:r>
            <a:r>
              <a:rPr lang="en-US" sz="1200" dirty="0"/>
              <a:t>O+</a:t>
            </a:r>
            <a:r>
              <a:rPr lang="ru-RU" sz="1200" dirty="0"/>
              <a:t>ЦФО, ЮФО+СКФО. ПФО+УФО, </a:t>
            </a:r>
            <a:r>
              <a:rPr lang="ru-RU" sz="1200" dirty="0" err="1"/>
              <a:t>СибФО</a:t>
            </a:r>
            <a:r>
              <a:rPr lang="ru-RU" sz="1200" dirty="0"/>
              <a:t>, Якутии, югу ДФО, СВ ДФО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2464875-E67C-4577-8ABD-E8CAEED7CA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7336" y="5018482"/>
            <a:ext cx="2109124" cy="76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604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5">
            <a:extLst>
              <a:ext uri="{FF2B5EF4-FFF2-40B4-BE49-F238E27FC236}">
                <a16:creationId xmlns:a16="http://schemas.microsoft.com/office/drawing/2014/main" id="{3A3E09DE-4C16-40DA-A037-09FB27201B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10" y="-6347"/>
            <a:ext cx="12146290" cy="66172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 wrap="square" rIns="50784" bIns="0" anchor="ctr">
            <a:spAutoFit/>
          </a:bodyPr>
          <a:lstStyle>
            <a:lvl1pPr>
              <a:defRPr sz="2800">
                <a:solidFill>
                  <a:srgbClr val="FF9933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rgbClr val="FF9933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rgbClr val="FF9933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rgbClr val="FF9933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rgbClr val="FF9933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9933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9933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9933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9933"/>
                </a:solidFill>
                <a:latin typeface="Times New Roman" pitchFamily="18" charset="0"/>
              </a:defRPr>
            </a:lvl9pPr>
          </a:lstStyle>
          <a:p>
            <a:pPr algn="ctr"/>
            <a:endParaRPr lang="ru-RU" sz="1200" b="1" dirty="0">
              <a:solidFill>
                <a:schemeClr val="tx1"/>
              </a:solidFill>
            </a:endParaRP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Прогнозно-поисковая эффективность на углеводороды ГСШ-200 листов К-37</a:t>
            </a:r>
            <a:r>
              <a:rPr lang="en-US" sz="1600" b="1" dirty="0">
                <a:solidFill>
                  <a:schemeClr val="tx1"/>
                </a:solidFill>
              </a:rPr>
              <a:t>-VIII,IX (</a:t>
            </a:r>
            <a:r>
              <a:rPr lang="ru-RU" sz="1600" b="1" dirty="0">
                <a:solidFill>
                  <a:schemeClr val="tx1"/>
                </a:solidFill>
              </a:rPr>
              <a:t>Черноморская площадь)</a:t>
            </a:r>
            <a:endParaRPr lang="ru-RU" sz="1600" dirty="0">
              <a:solidFill>
                <a:schemeClr val="tx1"/>
              </a:solidFill>
            </a:endParaRPr>
          </a:p>
          <a:p>
            <a:endParaRPr lang="ru-RU" sz="12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B77A6F-2DD4-417F-B713-4B9A126FDB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9" y="1119888"/>
            <a:ext cx="3214077" cy="235201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70150B3-E249-4BBF-A0B8-05B331B0891D}"/>
              </a:ext>
            </a:extLst>
          </p:cNvPr>
          <p:cNvSpPr/>
          <p:nvPr/>
        </p:nvSpPr>
        <p:spPr>
          <a:xfrm>
            <a:off x="-69537" y="3619565"/>
            <a:ext cx="3643339" cy="313162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/>
              <a:t>Перспективы связаны в основном с возможным открытием здесь месторождений нефти и газа. Размещение продуктивных горизонтов отчётливо контролируется традиционными факторами: стратиграфическим, литологическим и структурным. Антиклинальные структуры вала </a:t>
            </a:r>
            <a:r>
              <a:rPr lang="ru-RU" sz="1100" dirty="0" err="1"/>
              <a:t>Шатского</a:t>
            </a:r>
            <a:r>
              <a:rPr lang="ru-RU" sz="1100" dirty="0"/>
              <a:t> могут служить зонами аккумуляции углеводородов. Восточно-Черноморская впадина является вероятным очагом их генерации.</a:t>
            </a:r>
          </a:p>
          <a:p>
            <a:endParaRPr lang="ru-RU" sz="1050" dirty="0"/>
          </a:p>
          <a:p>
            <a:r>
              <a:rPr lang="ru-RU" sz="1100" dirty="0"/>
              <a:t>По результатам ГСШ-200 листов K-37-VIII, K-37-IX, K-37-XV (Черноморская площадь) </a:t>
            </a:r>
            <a:r>
              <a:rPr lang="ru-RU" sz="1100" b="1" dirty="0"/>
              <a:t>локализовано</a:t>
            </a:r>
            <a:r>
              <a:rPr lang="ru-RU" sz="1100" dirty="0"/>
              <a:t> </a:t>
            </a:r>
            <a:r>
              <a:rPr lang="ru-RU" sz="1100" b="1" dirty="0">
                <a:solidFill>
                  <a:srgbClr val="FF0000"/>
                </a:solidFill>
              </a:rPr>
              <a:t>37</a:t>
            </a:r>
            <a:r>
              <a:rPr lang="ru-RU" sz="1100" b="1" dirty="0"/>
              <a:t> перспективных на обнаружение структурных и структурно-литологических ловушек</a:t>
            </a:r>
            <a:r>
              <a:rPr lang="ru-RU" sz="1100" dirty="0"/>
              <a:t> на УВС с суммарными локализованными прогнозными ресурсами по категории </a:t>
            </a:r>
            <a:r>
              <a:rPr lang="ru-RU" sz="1100" dirty="0" err="1"/>
              <a:t>Dл</a:t>
            </a:r>
            <a:r>
              <a:rPr lang="ru-RU" sz="1100" dirty="0"/>
              <a:t>:</a:t>
            </a:r>
          </a:p>
          <a:p>
            <a:pPr marL="171450" indent="-171450">
              <a:buFontTx/>
              <a:buChar char="-"/>
            </a:pPr>
            <a:r>
              <a:rPr lang="ru-RU" sz="1100" b="1" dirty="0"/>
              <a:t>геологические – </a:t>
            </a:r>
            <a:r>
              <a:rPr lang="ru-RU" sz="1100" b="1" dirty="0">
                <a:solidFill>
                  <a:srgbClr val="FF0000"/>
                </a:solidFill>
              </a:rPr>
              <a:t>225,0 млн. т. </a:t>
            </a:r>
            <a:r>
              <a:rPr lang="ru-RU" sz="1100" dirty="0"/>
              <a:t>условного топлива,</a:t>
            </a:r>
          </a:p>
          <a:p>
            <a:pPr marL="171450" indent="-171450">
              <a:buFontTx/>
              <a:buChar char="-"/>
            </a:pPr>
            <a:r>
              <a:rPr lang="ru-RU" sz="1100" b="1" dirty="0"/>
              <a:t>извлекаемые – </a:t>
            </a:r>
            <a:r>
              <a:rPr lang="ru-RU" sz="1100" b="1" dirty="0">
                <a:solidFill>
                  <a:srgbClr val="FF0000"/>
                </a:solidFill>
              </a:rPr>
              <a:t>164,9 млн. т.</a:t>
            </a:r>
            <a:r>
              <a:rPr lang="ru-RU" sz="1100" dirty="0">
                <a:solidFill>
                  <a:srgbClr val="FF0000"/>
                </a:solidFill>
              </a:rPr>
              <a:t> </a:t>
            </a:r>
            <a:r>
              <a:rPr lang="ru-RU" sz="1100" dirty="0"/>
              <a:t>условного топлива.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1BB28429-269F-40DB-93B2-678652BD810E}"/>
              </a:ext>
            </a:extLst>
          </p:cNvPr>
          <p:cNvSpPr txBox="1">
            <a:spLocks/>
          </p:cNvSpPr>
          <p:nvPr/>
        </p:nvSpPr>
        <p:spPr>
          <a:xfrm>
            <a:off x="-203069" y="810211"/>
            <a:ext cx="3711633" cy="324036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100" i="1" kern="0" spc="-10" dirty="0">
                <a:solidFill>
                  <a:srgbClr val="232C82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Схема расположения площади</a:t>
            </a:r>
            <a:endParaRPr lang="ru-RU" sz="1100" i="1" kern="0" dirty="0">
              <a:solidFill>
                <a:srgbClr val="232C82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E8B6662-8FF6-4B30-A729-43C9DBB4C8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341" y="810211"/>
            <a:ext cx="4075785" cy="42262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1DD7E76-4967-49C7-BC25-6BF37560AB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364" y="810211"/>
            <a:ext cx="3880636" cy="5637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F01481-46C2-4BAD-92DF-CFC71363F8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564" y="4308428"/>
            <a:ext cx="4183800" cy="244276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155811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57" y="787589"/>
            <a:ext cx="3966218" cy="607041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55023" y="1089796"/>
            <a:ext cx="6583089" cy="2062103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итогам ГДП-200/2 и на стадии составления и подготовки к изданию листа О-49-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XII</a:t>
            </a: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ru-RU" sz="1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аталах</a:t>
            </a: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отделом </a:t>
            </a:r>
            <a:r>
              <a:rPr lang="ru-RU" sz="1600" dirty="0"/>
              <a:t>геологии урановых месторождений и радиоэкологии 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уточнены границы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Туюканского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урановорудного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узла (включающего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Туюканское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урановое месторождение) и впервые локализован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Когальский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потенциальный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урановорудный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узел, в пределах которого выделены потенциальные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урановорудные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зоны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Туюканского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типа среди позднекарельских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гранитоидов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открыто новое проявление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Когальское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нижнерифейских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конгломератах.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155023" y="3273470"/>
            <a:ext cx="6501206" cy="1936620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indent="337185" algn="just">
              <a:lnSpc>
                <a:spcPct val="107000"/>
              </a:lnSpc>
              <a:spcAft>
                <a:spcPts val="600"/>
              </a:spcAft>
            </a:pPr>
            <a:r>
              <a:rPr lang="ru-RU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Прогнозные ресурсы урана </a:t>
            </a:r>
            <a:r>
              <a:rPr lang="ru-RU" sz="1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Когальского</a:t>
            </a:r>
            <a:r>
              <a:rPr lang="ru-RU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потенциального </a:t>
            </a:r>
            <a:r>
              <a:rPr lang="ru-RU" sz="1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урановорудного</a:t>
            </a:r>
            <a:r>
              <a:rPr lang="ru-RU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узла (Р</a:t>
            </a:r>
            <a:r>
              <a:rPr lang="ru-RU" sz="1600" b="1" baseline="-25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оценены в 20 тыс. т.</a:t>
            </a: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Составлен паспорт перспективного объекта, а площадь </a:t>
            </a:r>
            <a:r>
              <a:rPr lang="ru-RU" sz="1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Когальского</a:t>
            </a: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прилегающего </a:t>
            </a:r>
            <a:r>
              <a:rPr lang="ru-RU" sz="1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Туюканского</a:t>
            </a: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узлов рекомендована для постановки первоочередных поисковых и оценочных работ на уран. </a:t>
            </a:r>
            <a:r>
              <a:rPr lang="ru-RU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настоящее время </a:t>
            </a:r>
            <a:r>
              <a:rPr lang="ru-RU" sz="1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Туюканская</a:t>
            </a:r>
            <a:r>
              <a:rPr lang="ru-RU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площадь включена </a:t>
            </a:r>
            <a:r>
              <a:rPr lang="ru-RU" sz="1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Роснедра</a:t>
            </a:r>
            <a:r>
              <a:rPr lang="ru-RU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число перспективных конкурсных объектов ГРР на 2021-2023 гг. (конкурс 29.03.2021 г.)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479812"/>
            <a:ext cx="120959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Подготовка к изданию комплекта листа O-49-XII (</a:t>
            </a:r>
            <a:r>
              <a:rPr lang="ru-RU" sz="1400" b="1" dirty="0" err="1"/>
              <a:t>Саталахская</a:t>
            </a:r>
            <a:r>
              <a:rPr lang="ru-RU" sz="1400" b="1" dirty="0"/>
              <a:t> площадь) </a:t>
            </a:r>
            <a:r>
              <a:rPr lang="ru-RU" sz="1400" dirty="0"/>
              <a:t>ФГБУ ВСЕГЕИ, отдел Урана.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-6535"/>
            <a:ext cx="12192000" cy="369332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Прогнозно-поисковая эффективность ГСР-200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3862613"/>
      </p:ext>
    </p:extLst>
  </p:cSld>
  <p:clrMapOvr>
    <a:masterClrMapping/>
  </p:clrMapOvr>
  <p:transition spd="slow"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47BCF-53FA-4F12-AF76-F2FB356878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082" y="1162715"/>
            <a:ext cx="4975904" cy="55587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3524" y="2332121"/>
            <a:ext cx="4588802" cy="2866044"/>
          </a:xfrm>
          <a:prstGeom prst="rect">
            <a:avLst/>
          </a:prstGeom>
        </p:spPr>
      </p:pic>
      <p:sp>
        <p:nvSpPr>
          <p:cNvPr id="5" name="Стрелка вправо 4"/>
          <p:cNvSpPr/>
          <p:nvPr/>
        </p:nvSpPr>
        <p:spPr>
          <a:xfrm rot="20795561">
            <a:off x="5032751" y="3895413"/>
            <a:ext cx="2536476" cy="29426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548171" y="1417530"/>
            <a:ext cx="4057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/>
              <a:t>Карта потенциального </a:t>
            </a:r>
            <a:r>
              <a:rPr lang="ru-RU" sz="1400" b="1" dirty="0" err="1"/>
              <a:t>Россошинского</a:t>
            </a:r>
            <a:r>
              <a:rPr lang="ru-RU" sz="1400" b="1" dirty="0"/>
              <a:t> </a:t>
            </a:r>
          </a:p>
          <a:p>
            <a:pPr algn="ctr"/>
            <a:r>
              <a:rPr lang="ru-RU" sz="1400" b="1" dirty="0"/>
              <a:t>золото-</a:t>
            </a:r>
            <a:r>
              <a:rPr lang="ru-RU" sz="1400" b="1" dirty="0" err="1"/>
              <a:t>меднопорфирового</a:t>
            </a:r>
            <a:r>
              <a:rPr lang="ru-RU" sz="1400" b="1" dirty="0"/>
              <a:t> рудного поля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2549" y="1564315"/>
            <a:ext cx="1235798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b="1" dirty="0"/>
              <a:t>Прогнозные ресурсы кат. Р3</a:t>
            </a:r>
          </a:p>
          <a:p>
            <a:r>
              <a:rPr lang="en-US" sz="1200" b="1" dirty="0"/>
              <a:t>Cu - </a:t>
            </a:r>
            <a:r>
              <a:rPr lang="ru-RU" sz="1200" b="1" dirty="0"/>
              <a:t>2 070 тыс. т</a:t>
            </a:r>
          </a:p>
          <a:p>
            <a:r>
              <a:rPr lang="ru-RU" sz="1200" b="1" dirty="0"/>
              <a:t> Мо - 6 тыс. т </a:t>
            </a:r>
          </a:p>
          <a:p>
            <a:r>
              <a:rPr lang="en-US" sz="1200" b="1" dirty="0"/>
              <a:t>Au - </a:t>
            </a:r>
            <a:r>
              <a:rPr lang="ru-RU" sz="1200" b="1" dirty="0"/>
              <a:t>112 т</a:t>
            </a:r>
            <a:endParaRPr lang="ru-RU" sz="1200" dirty="0"/>
          </a:p>
        </p:txBody>
      </p:sp>
      <p:sp>
        <p:nvSpPr>
          <p:cNvPr id="6" name="Овал 5"/>
          <p:cNvSpPr/>
          <p:nvPr/>
        </p:nvSpPr>
        <p:spPr>
          <a:xfrm rot="2012934">
            <a:off x="7299670" y="2886885"/>
            <a:ext cx="2718986" cy="1455707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-75006" y="-22995"/>
            <a:ext cx="12191999" cy="52322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Для повышения локализации прогнозных построений при ГСР-200 целесообразно введение дополнительной категории прогнозных </a:t>
            </a:r>
            <a:r>
              <a:rPr lang="ru-RU" sz="1400" b="1" dirty="0" err="1"/>
              <a:t>ресурсовдля</a:t>
            </a:r>
            <a:r>
              <a:rPr lang="ru-RU" sz="1400" b="1" dirty="0"/>
              <a:t> потенциальных рудных полей  </a:t>
            </a:r>
            <a:r>
              <a:rPr lang="en-US" sz="1400" b="1" dirty="0"/>
              <a:t>P3</a:t>
            </a:r>
            <a:r>
              <a:rPr lang="ru-RU" sz="1400" b="1" dirty="0"/>
              <a:t>л (локализованные)</a:t>
            </a:r>
          </a:p>
        </p:txBody>
      </p:sp>
      <p:cxnSp>
        <p:nvCxnSpPr>
          <p:cNvPr id="11" name="Прямая со стрелкой 10"/>
          <p:cNvCxnSpPr/>
          <p:nvPr/>
        </p:nvCxnSpPr>
        <p:spPr bwMode="auto">
          <a:xfrm>
            <a:off x="1798983" y="2186609"/>
            <a:ext cx="745434" cy="397565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62152604"/>
      </p:ext>
    </p:extLst>
  </p:cSld>
  <p:clrMapOvr>
    <a:masterClrMapping/>
  </p:clrMapOvr>
  <p:transition spd="slow"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A53EA3-EE25-4BE0-9782-10E59936E6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92" y="1002347"/>
            <a:ext cx="4347379" cy="5642043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F5C6D68A-8F80-4CA9-9F69-5DA36EB68625}"/>
              </a:ext>
            </a:extLst>
          </p:cNvPr>
          <p:cNvSpPr/>
          <p:nvPr/>
        </p:nvSpPr>
        <p:spPr>
          <a:xfrm rot="19448080">
            <a:off x="2879827" y="1874920"/>
            <a:ext cx="866657" cy="595723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93AB72D3-4531-422C-A99B-289F72BE7A2F}"/>
              </a:ext>
            </a:extLst>
          </p:cNvPr>
          <p:cNvCxnSpPr>
            <a:cxnSpLocks/>
            <a:endCxn id="4" idx="5"/>
          </p:cNvCxnSpPr>
          <p:nvPr/>
        </p:nvCxnSpPr>
        <p:spPr>
          <a:xfrm flipH="1">
            <a:off x="3684867" y="1870234"/>
            <a:ext cx="1146259" cy="293713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CE9001F0-BEFB-4300-AB3F-12CC4C51D859}"/>
              </a:ext>
            </a:extLst>
          </p:cNvPr>
          <p:cNvCxnSpPr>
            <a:cxnSpLocks/>
          </p:cNvCxnSpPr>
          <p:nvPr/>
        </p:nvCxnSpPr>
        <p:spPr>
          <a:xfrm flipH="1" flipV="1">
            <a:off x="4002269" y="2781617"/>
            <a:ext cx="1326014" cy="33020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вал 15">
            <a:extLst>
              <a:ext uri="{FF2B5EF4-FFF2-40B4-BE49-F238E27FC236}">
                <a16:creationId xmlns:a16="http://schemas.microsoft.com/office/drawing/2014/main" id="{57694071-14FC-4842-A3D6-E002E579C7B3}"/>
              </a:ext>
            </a:extLst>
          </p:cNvPr>
          <p:cNvSpPr/>
          <p:nvPr/>
        </p:nvSpPr>
        <p:spPr>
          <a:xfrm rot="19448080">
            <a:off x="2061567" y="3231687"/>
            <a:ext cx="1386406" cy="881401"/>
          </a:xfrm>
          <a:prstGeom prst="ellipse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76D8513C-E13C-49A3-B600-D22A1D941878}"/>
              </a:ext>
            </a:extLst>
          </p:cNvPr>
          <p:cNvCxnSpPr>
            <a:cxnSpLocks/>
          </p:cNvCxnSpPr>
          <p:nvPr/>
        </p:nvCxnSpPr>
        <p:spPr>
          <a:xfrm flipH="1" flipV="1">
            <a:off x="3132116" y="3923938"/>
            <a:ext cx="1125880" cy="548307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Блок-схема: узел 22">
            <a:extLst>
              <a:ext uri="{FF2B5EF4-FFF2-40B4-BE49-F238E27FC236}">
                <a16:creationId xmlns:a16="http://schemas.microsoft.com/office/drawing/2014/main" id="{D9B19336-EA7B-4458-813D-E2BBDEF00D99}"/>
              </a:ext>
            </a:extLst>
          </p:cNvPr>
          <p:cNvSpPr/>
          <p:nvPr/>
        </p:nvSpPr>
        <p:spPr>
          <a:xfrm>
            <a:off x="2261703" y="3437132"/>
            <a:ext cx="233464" cy="223735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93079FD9-E4BB-4828-B59B-2BB623EB34AB}"/>
              </a:ext>
            </a:extLst>
          </p:cNvPr>
          <p:cNvSpPr/>
          <p:nvPr/>
        </p:nvSpPr>
        <p:spPr>
          <a:xfrm>
            <a:off x="-99008" y="3481558"/>
            <a:ext cx="2257349" cy="95410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>
            <a:spAutoFit/>
          </a:bodyPr>
          <a:lstStyle/>
          <a:p>
            <a:r>
              <a:rPr lang="ru-RU" sz="1400" dirty="0">
                <a:ea typeface="Times New Roman" panose="02020603050405020304" pitchFamily="18" charset="0"/>
              </a:rPr>
              <a:t> </a:t>
            </a:r>
            <a:r>
              <a:rPr lang="ru-RU" sz="1200" b="1" dirty="0">
                <a:ea typeface="Times New Roman" panose="02020603050405020304" pitchFamily="18" charset="0"/>
              </a:rPr>
              <a:t>Месторождение Громада</a:t>
            </a:r>
            <a:endParaRPr lang="en-US" sz="1200" b="1" dirty="0">
              <a:ea typeface="Times New Roman" panose="02020603050405020304" pitchFamily="18" charset="0"/>
            </a:endParaRPr>
          </a:p>
          <a:p>
            <a:r>
              <a:rPr lang="en-US" sz="1400" dirty="0">
                <a:ea typeface="Times New Roman" panose="02020603050405020304" pitchFamily="18" charset="0"/>
              </a:rPr>
              <a:t>    C</a:t>
            </a:r>
            <a:r>
              <a:rPr lang="en-US" sz="1400" baseline="-25000" dirty="0">
                <a:ea typeface="Times New Roman" panose="02020603050405020304" pitchFamily="18" charset="0"/>
              </a:rPr>
              <a:t>2</a:t>
            </a:r>
            <a:r>
              <a:rPr lang="en-US" sz="1400" dirty="0">
                <a:ea typeface="Times New Roman" panose="02020603050405020304" pitchFamily="18" charset="0"/>
              </a:rPr>
              <a:t>  Au – 15 </a:t>
            </a:r>
            <a:r>
              <a:rPr lang="ru-RU" sz="1400" dirty="0">
                <a:ea typeface="Times New Roman" panose="02020603050405020304" pitchFamily="18" charset="0"/>
              </a:rPr>
              <a:t>т</a:t>
            </a:r>
          </a:p>
          <a:p>
            <a:r>
              <a:rPr lang="ru-RU" sz="1400" dirty="0">
                <a:ea typeface="Times New Roman" panose="02020603050405020304" pitchFamily="18" charset="0"/>
              </a:rPr>
              <a:t>          </a:t>
            </a:r>
            <a:r>
              <a:rPr lang="en-US" sz="1400" dirty="0">
                <a:ea typeface="Times New Roman" panose="02020603050405020304" pitchFamily="18" charset="0"/>
              </a:rPr>
              <a:t>Ag  -  1500 </a:t>
            </a:r>
            <a:r>
              <a:rPr lang="ru-RU" sz="1400" dirty="0">
                <a:ea typeface="Times New Roman" panose="02020603050405020304" pitchFamily="18" charset="0"/>
              </a:rPr>
              <a:t>т</a:t>
            </a:r>
            <a:endParaRPr lang="en-US" sz="1400" dirty="0">
              <a:ea typeface="Times New Roman" panose="02020603050405020304" pitchFamily="18" charset="0"/>
            </a:endParaRPr>
          </a:p>
          <a:p>
            <a:endParaRPr lang="ru-RU" sz="1400" dirty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8B68E36-53C8-4602-ADFE-F80E286E3EDC}"/>
              </a:ext>
            </a:extLst>
          </p:cNvPr>
          <p:cNvSpPr/>
          <p:nvPr/>
        </p:nvSpPr>
        <p:spPr>
          <a:xfrm>
            <a:off x="1631044" y="2972040"/>
            <a:ext cx="628249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Au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Ag</a:t>
            </a:r>
            <a:endParaRPr lang="ru-RU" sz="1200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32A3FE63-35A7-4A4A-B15A-8EF5761BFC2F}"/>
              </a:ext>
            </a:extLst>
          </p:cNvPr>
          <p:cNvSpPr/>
          <p:nvPr/>
        </p:nvSpPr>
        <p:spPr>
          <a:xfrm>
            <a:off x="4247437" y="3899375"/>
            <a:ext cx="2464613" cy="1384995"/>
          </a:xfrm>
          <a:prstGeom prst="rect">
            <a:avLst/>
          </a:prstGeom>
          <a:solidFill>
            <a:srgbClr val="FFFAEB"/>
          </a:solidFill>
        </p:spPr>
        <p:txBody>
          <a:bodyPr wrap="square">
            <a:spAutoFit/>
          </a:bodyPr>
          <a:lstStyle/>
          <a:p>
            <a:r>
              <a:rPr lang="ru-RU" sz="1400" b="1" dirty="0">
                <a:ea typeface="Times New Roman" panose="02020603050405020304" pitchFamily="18" charset="0"/>
              </a:rPr>
              <a:t>Верхнее</a:t>
            </a:r>
          </a:p>
          <a:p>
            <a:r>
              <a:rPr lang="ru-RU" sz="1400" b="1" dirty="0">
                <a:ea typeface="Times New Roman" panose="02020603050405020304" pitchFamily="18" charset="0"/>
              </a:rPr>
              <a:t>золото-</a:t>
            </a:r>
            <a:r>
              <a:rPr lang="ru-RU" sz="1400" b="1" dirty="0" err="1">
                <a:ea typeface="Times New Roman" panose="02020603050405020304" pitchFamily="18" charset="0"/>
              </a:rPr>
              <a:t>сереброрудное</a:t>
            </a:r>
            <a:r>
              <a:rPr lang="ru-RU" sz="1400" b="1" dirty="0">
                <a:ea typeface="Times New Roman" panose="02020603050405020304" pitchFamily="18" charset="0"/>
              </a:rPr>
              <a:t> поле</a:t>
            </a:r>
          </a:p>
          <a:p>
            <a:r>
              <a:rPr lang="ru-RU" sz="1400" dirty="0">
                <a:ea typeface="Times New Roman" panose="02020603050405020304" pitchFamily="18" charset="0"/>
              </a:rPr>
              <a:t>Локализованные геохимические ресурсы </a:t>
            </a:r>
            <a:endParaRPr lang="en-US" sz="1400" dirty="0">
              <a:ea typeface="Times New Roman" panose="02020603050405020304" pitchFamily="18" charset="0"/>
            </a:endParaRPr>
          </a:p>
          <a:p>
            <a:r>
              <a:rPr lang="ru-RU" sz="1400" dirty="0">
                <a:ea typeface="Times New Roman" panose="02020603050405020304" pitchFamily="18" charset="0"/>
              </a:rPr>
              <a:t>кат. </a:t>
            </a:r>
            <a:r>
              <a:rPr lang="en-US" sz="1400" dirty="0">
                <a:ea typeface="Times New Roman" panose="02020603050405020304" pitchFamily="18" charset="0"/>
              </a:rPr>
              <a:t>P</a:t>
            </a:r>
            <a:r>
              <a:rPr lang="en-US" sz="1400" baseline="-25000" dirty="0">
                <a:ea typeface="Times New Roman" panose="02020603050405020304" pitchFamily="18" charset="0"/>
              </a:rPr>
              <a:t>3</a:t>
            </a:r>
            <a:r>
              <a:rPr lang="en-US" sz="1400" dirty="0">
                <a:ea typeface="Times New Roman" panose="02020603050405020304" pitchFamily="18" charset="0"/>
              </a:rPr>
              <a:t>  -</a:t>
            </a:r>
            <a:r>
              <a:rPr lang="ru-RU" sz="1400" dirty="0">
                <a:ea typeface="Times New Roman" panose="02020603050405020304" pitchFamily="18" charset="0"/>
              </a:rPr>
              <a:t> </a:t>
            </a:r>
            <a:r>
              <a:rPr lang="en-US" sz="1400" dirty="0">
                <a:ea typeface="Times New Roman" panose="02020603050405020304" pitchFamily="18" charset="0"/>
              </a:rPr>
              <a:t>Au – </a:t>
            </a:r>
            <a:r>
              <a:rPr lang="ru-RU" sz="1400" dirty="0">
                <a:ea typeface="Times New Roman" panose="02020603050405020304" pitchFamily="18" charset="0"/>
              </a:rPr>
              <a:t>68 т </a:t>
            </a:r>
          </a:p>
          <a:p>
            <a:r>
              <a:rPr lang="ru-RU" sz="1400" b="1" dirty="0"/>
              <a:t>                </a:t>
            </a:r>
            <a:r>
              <a:rPr lang="en-US" sz="1400" dirty="0"/>
              <a:t>Ag – 9500 </a:t>
            </a:r>
            <a:r>
              <a:rPr lang="ru-RU" sz="1400" dirty="0"/>
              <a:t>т</a:t>
            </a:r>
            <a:endParaRPr lang="ru-RU" sz="1400" b="1" dirty="0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114F7D6D-856B-4C80-871D-47E22EA420FD}"/>
              </a:ext>
            </a:extLst>
          </p:cNvPr>
          <p:cNvSpPr/>
          <p:nvPr/>
        </p:nvSpPr>
        <p:spPr>
          <a:xfrm>
            <a:off x="4796911" y="993166"/>
            <a:ext cx="2664202" cy="1384995"/>
          </a:xfrm>
          <a:prstGeom prst="rect">
            <a:avLst/>
          </a:prstGeom>
          <a:solidFill>
            <a:srgbClr val="FFFAEB"/>
          </a:solidFill>
        </p:spPr>
        <p:txBody>
          <a:bodyPr wrap="square">
            <a:spAutoFit/>
          </a:bodyPr>
          <a:lstStyle/>
          <a:p>
            <a:r>
              <a:rPr lang="ru-RU" sz="1400" b="1">
                <a:ea typeface="Times New Roman" panose="02020603050405020304" pitchFamily="18" charset="0"/>
              </a:rPr>
              <a:t>Перспективная </a:t>
            </a:r>
            <a:r>
              <a:rPr lang="ru-RU" sz="1400" b="1" dirty="0">
                <a:ea typeface="Times New Roman" panose="02020603050405020304" pitchFamily="18" charset="0"/>
              </a:rPr>
              <a:t>площадь </a:t>
            </a:r>
          </a:p>
          <a:p>
            <a:r>
              <a:rPr lang="ru-RU" sz="1400" b="1" dirty="0">
                <a:ea typeface="Times New Roman" panose="02020603050405020304" pitchFamily="18" charset="0"/>
              </a:rPr>
              <a:t>(потенциальное рудное поле) </a:t>
            </a:r>
          </a:p>
          <a:p>
            <a:r>
              <a:rPr lang="ru-RU" sz="1400" b="1" dirty="0">
                <a:ea typeface="Times New Roman" panose="02020603050405020304" pitchFamily="18" charset="0"/>
              </a:rPr>
              <a:t>Нижнее</a:t>
            </a:r>
          </a:p>
          <a:p>
            <a:r>
              <a:rPr lang="ru-RU" sz="1400" dirty="0">
                <a:ea typeface="Times New Roman" panose="02020603050405020304" pitchFamily="18" charset="0"/>
              </a:rPr>
              <a:t>Локализованные ресурсы </a:t>
            </a:r>
            <a:endParaRPr lang="en-US" sz="1400" dirty="0">
              <a:ea typeface="Times New Roman" panose="02020603050405020304" pitchFamily="18" charset="0"/>
            </a:endParaRPr>
          </a:p>
          <a:p>
            <a:r>
              <a:rPr lang="ru-RU" sz="1400" dirty="0">
                <a:ea typeface="Times New Roman" panose="02020603050405020304" pitchFamily="18" charset="0"/>
              </a:rPr>
              <a:t>кат. </a:t>
            </a:r>
            <a:r>
              <a:rPr lang="en-US" sz="1400" dirty="0">
                <a:ea typeface="Times New Roman" panose="02020603050405020304" pitchFamily="18" charset="0"/>
              </a:rPr>
              <a:t>P</a:t>
            </a:r>
            <a:r>
              <a:rPr lang="en-US" sz="1400" baseline="-25000" dirty="0">
                <a:ea typeface="Times New Roman" panose="02020603050405020304" pitchFamily="18" charset="0"/>
              </a:rPr>
              <a:t>3</a:t>
            </a:r>
            <a:r>
              <a:rPr lang="ru-RU" sz="1400" baseline="-25000" dirty="0">
                <a:ea typeface="Times New Roman" panose="02020603050405020304" pitchFamily="18" charset="0"/>
              </a:rPr>
              <a:t>л</a:t>
            </a:r>
            <a:r>
              <a:rPr lang="en-US" sz="1400" dirty="0">
                <a:ea typeface="Times New Roman" panose="02020603050405020304" pitchFamily="18" charset="0"/>
              </a:rPr>
              <a:t>   Au - </a:t>
            </a:r>
            <a:r>
              <a:rPr lang="ru-RU" sz="1400" dirty="0">
                <a:ea typeface="Times New Roman" panose="02020603050405020304" pitchFamily="18" charset="0"/>
              </a:rPr>
              <a:t>13</a:t>
            </a:r>
            <a:r>
              <a:rPr lang="en-US" sz="1400" dirty="0">
                <a:ea typeface="Times New Roman" panose="02020603050405020304" pitchFamily="18" charset="0"/>
              </a:rPr>
              <a:t> </a:t>
            </a:r>
            <a:r>
              <a:rPr lang="ru-RU" sz="1400" dirty="0">
                <a:ea typeface="Times New Roman" panose="02020603050405020304" pitchFamily="18" charset="0"/>
              </a:rPr>
              <a:t>т</a:t>
            </a:r>
          </a:p>
          <a:p>
            <a:r>
              <a:rPr lang="ru-RU" sz="1400" b="1" dirty="0"/>
              <a:t>                 </a:t>
            </a:r>
            <a:r>
              <a:rPr lang="en-US" sz="1400" dirty="0"/>
              <a:t>Ag – 885 </a:t>
            </a:r>
            <a:r>
              <a:rPr lang="ru-RU" sz="1400" dirty="0"/>
              <a:t>т</a:t>
            </a:r>
            <a:endParaRPr lang="ru-RU" sz="1400" b="1" dirty="0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48A6538B-C4FA-4E0F-BCC1-228724408415}"/>
              </a:ext>
            </a:extLst>
          </p:cNvPr>
          <p:cNvSpPr/>
          <p:nvPr/>
        </p:nvSpPr>
        <p:spPr>
          <a:xfrm>
            <a:off x="5168311" y="2718280"/>
            <a:ext cx="2464613" cy="95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b="1" dirty="0" err="1">
                <a:ea typeface="Times New Roman" panose="02020603050405020304" pitchFamily="18" charset="0"/>
              </a:rPr>
              <a:t>Громадинский</a:t>
            </a:r>
            <a:r>
              <a:rPr lang="ru-RU" sz="1400" b="1" dirty="0">
                <a:ea typeface="Times New Roman" panose="02020603050405020304" pitchFamily="18" charset="0"/>
              </a:rPr>
              <a:t> </a:t>
            </a:r>
          </a:p>
          <a:p>
            <a:r>
              <a:rPr lang="ru-RU" sz="1400" b="1" dirty="0">
                <a:ea typeface="Times New Roman" panose="02020603050405020304" pitchFamily="18" charset="0"/>
              </a:rPr>
              <a:t>золото-</a:t>
            </a:r>
            <a:r>
              <a:rPr lang="ru-RU" sz="1400" b="1" dirty="0" err="1">
                <a:ea typeface="Times New Roman" panose="02020603050405020304" pitchFamily="18" charset="0"/>
              </a:rPr>
              <a:t>сереброрудный</a:t>
            </a:r>
            <a:r>
              <a:rPr lang="ru-RU" sz="1400" b="1" dirty="0">
                <a:ea typeface="Times New Roman" panose="02020603050405020304" pitchFamily="18" charset="0"/>
              </a:rPr>
              <a:t> узел</a:t>
            </a:r>
          </a:p>
          <a:p>
            <a:r>
              <a:rPr lang="en-US" sz="1400" dirty="0">
                <a:ea typeface="Times New Roman" panose="02020603050405020304" pitchFamily="18" charset="0"/>
              </a:rPr>
              <a:t>P</a:t>
            </a:r>
            <a:r>
              <a:rPr lang="en-US" sz="1400" baseline="-25000" dirty="0">
                <a:ea typeface="Times New Roman" panose="02020603050405020304" pitchFamily="18" charset="0"/>
              </a:rPr>
              <a:t>3</a:t>
            </a:r>
            <a:r>
              <a:rPr lang="en-US" sz="1400" dirty="0">
                <a:ea typeface="Times New Roman" panose="02020603050405020304" pitchFamily="18" charset="0"/>
              </a:rPr>
              <a:t>    Au – </a:t>
            </a:r>
            <a:r>
              <a:rPr lang="ru-RU" sz="1400">
                <a:ea typeface="Times New Roman" panose="02020603050405020304" pitchFamily="18" charset="0"/>
              </a:rPr>
              <a:t>157,5</a:t>
            </a:r>
            <a:r>
              <a:rPr lang="en-US" sz="1400">
                <a:ea typeface="Times New Roman" panose="02020603050405020304" pitchFamily="18" charset="0"/>
              </a:rPr>
              <a:t> </a:t>
            </a:r>
            <a:r>
              <a:rPr lang="ru-RU" sz="1400" dirty="0">
                <a:ea typeface="Times New Roman" panose="02020603050405020304" pitchFamily="18" charset="0"/>
              </a:rPr>
              <a:t>т </a:t>
            </a:r>
          </a:p>
          <a:p>
            <a:r>
              <a:rPr lang="ru-RU" sz="1400" b="1" dirty="0"/>
              <a:t>        </a:t>
            </a:r>
            <a:r>
              <a:rPr lang="en-US" sz="1400" dirty="0"/>
              <a:t>Ag -  </a:t>
            </a:r>
            <a:r>
              <a:rPr lang="ru-RU" sz="1400" dirty="0"/>
              <a:t>15875</a:t>
            </a:r>
            <a:r>
              <a:rPr lang="en-US" sz="1400" dirty="0"/>
              <a:t> </a:t>
            </a:r>
            <a:r>
              <a:rPr lang="ru-RU" sz="1400" dirty="0"/>
              <a:t>т </a:t>
            </a:r>
            <a:r>
              <a:rPr lang="ru-RU" sz="1400" b="1" dirty="0"/>
              <a:t>  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0DA338E9-C737-4941-B9DC-BD04C338F84A}"/>
              </a:ext>
            </a:extLst>
          </p:cNvPr>
          <p:cNvSpPr/>
          <p:nvPr/>
        </p:nvSpPr>
        <p:spPr>
          <a:xfrm>
            <a:off x="367185" y="363832"/>
            <a:ext cx="115236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/>
              <a:t>ГДП-200, составление и подготовка к изданию листов P-56-V,VI (</a:t>
            </a:r>
            <a:r>
              <a:rPr lang="ru-RU" sz="1600" b="1" dirty="0" err="1"/>
              <a:t>Балыгчанская</a:t>
            </a:r>
            <a:r>
              <a:rPr lang="ru-RU" sz="1600" b="1" dirty="0"/>
              <a:t>  площадь)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3056DDD9-538A-498D-B12B-3C7203036C77}"/>
              </a:ext>
            </a:extLst>
          </p:cNvPr>
          <p:cNvSpPr/>
          <p:nvPr/>
        </p:nvSpPr>
        <p:spPr>
          <a:xfrm>
            <a:off x="7827018" y="994730"/>
            <a:ext cx="4026835" cy="461664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ВСЕГЕИ предлагается внедрить в практику оценку локализованных прогнозных ресурсов кат. Р</a:t>
            </a:r>
            <a:r>
              <a:rPr lang="ru-RU" sz="1400" baseline="-25000" dirty="0"/>
              <a:t>3 </a:t>
            </a:r>
            <a:r>
              <a:rPr lang="ru-RU" sz="1400" dirty="0"/>
              <a:t>на перспективных площадях, соответствующих по параметрам рудному полю, при условии наличия локализованного комплекса прямых и косвенных признаков рудоносности, на материалах отдельных рудных пересечений (прямым расчетом), а также по аналогии с известными месторождениями того же формационного (геолого-промышленного) типа при отсутствии подтверждающих горных выработок. В этом случае их рекомендуется помечать как P</a:t>
            </a:r>
            <a:r>
              <a:rPr lang="ru-RU" sz="1400" baseline="-25000" dirty="0"/>
              <a:t>3Л</a:t>
            </a:r>
            <a:r>
              <a:rPr lang="ru-RU" sz="1400" dirty="0"/>
              <a:t> (локализованные)</a:t>
            </a:r>
          </a:p>
          <a:p>
            <a:pPr algn="just"/>
            <a:r>
              <a:rPr lang="ru-RU" sz="1400" b="1" dirty="0"/>
              <a:t>На приведенном примере показаны варианты отображения одних и тех же  прогнозных ресурсов категории </a:t>
            </a:r>
            <a:r>
              <a:rPr lang="en-US" sz="1400" b="1" dirty="0"/>
              <a:t>P</a:t>
            </a:r>
            <a:r>
              <a:rPr lang="en-US" sz="1400" b="1" baseline="-25000" dirty="0"/>
              <a:t>3</a:t>
            </a:r>
            <a:r>
              <a:rPr lang="en-US" sz="1400" b="1" dirty="0"/>
              <a:t> </a:t>
            </a:r>
            <a:r>
              <a:rPr lang="ru-RU" sz="1400" b="1" dirty="0"/>
              <a:t>в традиционном нелокализованном варианте (в пределах </a:t>
            </a:r>
            <a:r>
              <a:rPr lang="ru-RU" sz="1400" b="1" dirty="0" err="1"/>
              <a:t>Громадинского</a:t>
            </a:r>
            <a:r>
              <a:rPr lang="ru-RU" sz="1400" b="1" dirty="0"/>
              <a:t> золото-</a:t>
            </a:r>
            <a:r>
              <a:rPr lang="ru-RU" sz="1400" b="1" dirty="0" err="1"/>
              <a:t>сереброрудного</a:t>
            </a:r>
            <a:r>
              <a:rPr lang="ru-RU" sz="1400" b="1" dirty="0"/>
              <a:t> узла)  или локализованных перспективных площадях ранга потенциальных рудных</a:t>
            </a:r>
            <a:r>
              <a:rPr lang="en-US" sz="1400" b="1" dirty="0"/>
              <a:t> </a:t>
            </a:r>
            <a:r>
              <a:rPr lang="ru-RU" sz="1400" b="1" dirty="0"/>
              <a:t>полей (Верхнее, Нижнее)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-6535"/>
            <a:ext cx="12192000" cy="369332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Прогнозно-поисковая эффективность ГСР-200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37462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5277D6F-A41C-4981-BE2D-4798CED3FA5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3" y="757534"/>
            <a:ext cx="3371218" cy="5986982"/>
          </a:xfrm>
          <a:prstGeom prst="rect">
            <a:avLst/>
          </a:prstGeom>
          <a:ln>
            <a:solidFill>
              <a:schemeClr val="dk1"/>
            </a:solidFill>
          </a:ln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32736A08-A978-4EED-A195-72AC387614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565" y="1576807"/>
            <a:ext cx="5241096" cy="3624733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8432503" y="5011364"/>
          <a:ext cx="3586963" cy="171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7798">
                  <a:extLst>
                    <a:ext uri="{9D8B030D-6E8A-4147-A177-3AD203B41FA5}">
                      <a16:colId xmlns:a16="http://schemas.microsoft.com/office/drawing/2014/main" val="1351951182"/>
                    </a:ext>
                  </a:extLst>
                </a:gridCol>
                <a:gridCol w="2629165">
                  <a:extLst>
                    <a:ext uri="{9D8B030D-6E8A-4147-A177-3AD203B41FA5}">
                      <a16:colId xmlns:a16="http://schemas.microsoft.com/office/drawing/2014/main" val="1033508589"/>
                    </a:ext>
                  </a:extLst>
                </a:gridCol>
              </a:tblGrid>
              <a:tr h="264225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Ожидаемый результат 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8414620"/>
                  </a:ext>
                </a:extLst>
              </a:tr>
              <a:tr h="456389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Локализованные ресурсы золота и серебра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267639"/>
                  </a:ext>
                </a:extLst>
              </a:tr>
              <a:tr h="39972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Кат. </a:t>
                      </a:r>
                      <a:r>
                        <a:rPr lang="en-US" sz="1600" dirty="0"/>
                        <a:t>P</a:t>
                      </a:r>
                      <a:r>
                        <a:rPr lang="en-US" sz="1600" baseline="-25000" dirty="0"/>
                        <a:t>2</a:t>
                      </a:r>
                      <a:endParaRPr lang="ru-RU" sz="1600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Au — </a:t>
                      </a:r>
                      <a:r>
                        <a:rPr lang="ru-RU" sz="1600" dirty="0"/>
                        <a:t>30 т, </a:t>
                      </a:r>
                      <a:r>
                        <a:rPr lang="en-US" sz="1600" dirty="0"/>
                        <a:t>Ag – 1400 </a:t>
                      </a:r>
                      <a:r>
                        <a:rPr lang="ru-RU" sz="1600" dirty="0"/>
                        <a:t>т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5331718"/>
                  </a:ext>
                </a:extLst>
              </a:tr>
              <a:tr h="399720"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0" dirty="0">
                          <a:latin typeface="+mn-lt"/>
                          <a:cs typeface="Times New Roman" panose="02020603050405020304" pitchFamily="18" charset="0"/>
                        </a:rPr>
                        <a:t>Кат.</a:t>
                      </a:r>
                      <a:r>
                        <a:rPr lang="en-US" sz="1600" baseline="0" dirty="0">
                          <a:latin typeface="+mn-lt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1600" baseline="-25000" dirty="0"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aseline="-25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n-lt"/>
                          <a:cs typeface="Times New Roman" panose="02020603050405020304" pitchFamily="18" charset="0"/>
                        </a:rPr>
                        <a:t>Au – 8</a:t>
                      </a:r>
                      <a:r>
                        <a:rPr lang="ru-RU" sz="1600" dirty="0">
                          <a:latin typeface="+mn-lt"/>
                          <a:cs typeface="Times New Roman" panose="02020603050405020304" pitchFamily="18" charset="0"/>
                        </a:rPr>
                        <a:t> т, </a:t>
                      </a:r>
                      <a:r>
                        <a:rPr lang="en-US" sz="1600" dirty="0">
                          <a:latin typeface="+mn-lt"/>
                          <a:cs typeface="Times New Roman" panose="02020603050405020304" pitchFamily="18" charset="0"/>
                        </a:rPr>
                        <a:t>Ag – 50 </a:t>
                      </a:r>
                      <a:r>
                        <a:rPr lang="ru-RU" sz="1600" dirty="0">
                          <a:latin typeface="+mn-lt"/>
                          <a:cs typeface="Times New Roman" panose="02020603050405020304" pitchFamily="18" charset="0"/>
                        </a:rPr>
                        <a:t>т</a:t>
                      </a:r>
                      <a:endParaRPr lang="en-US" sz="16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8347468"/>
                  </a:ext>
                </a:extLst>
              </a:tr>
            </a:tbl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429821C-B5B9-497B-ADE7-991126313F1F}"/>
              </a:ext>
            </a:extLst>
          </p:cNvPr>
          <p:cNvSpPr/>
          <p:nvPr/>
        </p:nvSpPr>
        <p:spPr>
          <a:xfrm>
            <a:off x="3844831" y="5485108"/>
            <a:ext cx="42346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Содержания в жильно-прожилковых зонах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Au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до 30 г/т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и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Ag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ru-RU" sz="1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до 200 г/т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) [Николаев, 2018]. </a:t>
            </a:r>
            <a:endParaRPr lang="ru-RU" sz="1600" dirty="0"/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FCF16672-5CE6-46C8-9D30-AAF7692DF681}"/>
              </a:ext>
            </a:extLst>
          </p:cNvPr>
          <p:cNvCxnSpPr>
            <a:cxnSpLocks/>
            <a:stCxn id="37" idx="2"/>
          </p:cNvCxnSpPr>
          <p:nvPr/>
        </p:nvCxnSpPr>
        <p:spPr>
          <a:xfrm flipV="1">
            <a:off x="995363" y="1656461"/>
            <a:ext cx="4414837" cy="1818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7404F2D0-CCD9-41DD-A4E2-956F3FB61B92}"/>
              </a:ext>
            </a:extLst>
          </p:cNvPr>
          <p:cNvCxnSpPr>
            <a:cxnSpLocks/>
            <a:stCxn id="37" idx="4"/>
          </p:cNvCxnSpPr>
          <p:nvPr/>
        </p:nvCxnSpPr>
        <p:spPr>
          <a:xfrm>
            <a:off x="507206" y="2305050"/>
            <a:ext cx="4126631" cy="253320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93947D3-47D0-4B52-9E7F-0174B1A2E8AA}"/>
              </a:ext>
            </a:extLst>
          </p:cNvPr>
          <p:cNvSpPr txBox="1"/>
          <p:nvPr/>
        </p:nvSpPr>
        <p:spPr>
          <a:xfrm>
            <a:off x="4633837" y="4952124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4</a:t>
            </a:r>
            <a:r>
              <a:rPr lang="ru-RU" sz="1400" b="1" dirty="0"/>
              <a:t> км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3ED8C881-09B6-4504-AAFB-55EC5A22C731}"/>
              </a:ext>
            </a:extLst>
          </p:cNvPr>
          <p:cNvSpPr/>
          <p:nvPr/>
        </p:nvSpPr>
        <p:spPr>
          <a:xfrm>
            <a:off x="4481565" y="5199098"/>
            <a:ext cx="1238250" cy="66675"/>
          </a:xfrm>
          <a:prstGeom prst="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06922B3-0CB6-421C-AE7D-CC7A55399C17}"/>
              </a:ext>
            </a:extLst>
          </p:cNvPr>
          <p:cNvSpPr txBox="1"/>
          <p:nvPr/>
        </p:nvSpPr>
        <p:spPr>
          <a:xfrm>
            <a:off x="5582698" y="875694"/>
            <a:ext cx="6399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/>
              <a:t>Небондачанское</a:t>
            </a:r>
            <a:r>
              <a:rPr lang="ru-RU" sz="1400" dirty="0"/>
              <a:t> перспективное рудное поле </a:t>
            </a:r>
            <a:r>
              <a:rPr lang="en-US" sz="1400" dirty="0"/>
              <a:t>(S=</a:t>
            </a:r>
            <a:r>
              <a:rPr lang="ru-RU" sz="1400" dirty="0"/>
              <a:t>104 км</a:t>
            </a:r>
            <a:r>
              <a:rPr lang="ru-RU" sz="1400" baseline="30000" dirty="0"/>
              <a:t>2</a:t>
            </a:r>
            <a:r>
              <a:rPr lang="ru-RU" sz="1400" dirty="0"/>
              <a:t>) локализовано в северо-западной части Верхне-</a:t>
            </a:r>
            <a:r>
              <a:rPr lang="ru-RU" sz="1400" dirty="0" err="1"/>
              <a:t>Олойской</a:t>
            </a:r>
            <a:r>
              <a:rPr lang="ru-RU" sz="1400" dirty="0"/>
              <a:t> площади (листы </a:t>
            </a:r>
            <a:r>
              <a:rPr lang="en-US" sz="1400" dirty="0"/>
              <a:t>Q-58-XXI,XXII</a:t>
            </a:r>
            <a:r>
              <a:rPr lang="ru-RU" sz="1400" dirty="0"/>
              <a:t>)</a:t>
            </a:r>
          </a:p>
        </p:txBody>
      </p:sp>
      <p:sp>
        <p:nvSpPr>
          <p:cNvPr id="37" name="Полилиния: фигура 36">
            <a:extLst>
              <a:ext uri="{FF2B5EF4-FFF2-40B4-BE49-F238E27FC236}">
                <a16:creationId xmlns:a16="http://schemas.microsoft.com/office/drawing/2014/main" id="{82A5FF46-39DC-4D13-8732-3FC47F62E4C6}"/>
              </a:ext>
            </a:extLst>
          </p:cNvPr>
          <p:cNvSpPr/>
          <p:nvPr/>
        </p:nvSpPr>
        <p:spPr>
          <a:xfrm>
            <a:off x="428051" y="1777980"/>
            <a:ext cx="923304" cy="591871"/>
          </a:xfrm>
          <a:custGeom>
            <a:avLst/>
            <a:gdLst>
              <a:gd name="connsiteX0" fmla="*/ 57724 w 923304"/>
              <a:gd name="connsiteY0" fmla="*/ 212745 h 591871"/>
              <a:gd name="connsiteX1" fmla="*/ 286324 w 923304"/>
              <a:gd name="connsiteY1" fmla="*/ 24626 h 591871"/>
              <a:gd name="connsiteX2" fmla="*/ 567312 w 923304"/>
              <a:gd name="connsiteY2" fmla="*/ 60345 h 591871"/>
              <a:gd name="connsiteX3" fmla="*/ 910212 w 923304"/>
              <a:gd name="connsiteY3" fmla="*/ 550883 h 591871"/>
              <a:gd name="connsiteX4" fmla="*/ 79155 w 923304"/>
              <a:gd name="connsiteY4" fmla="*/ 527070 h 591871"/>
              <a:gd name="connsiteX5" fmla="*/ 57724 w 923304"/>
              <a:gd name="connsiteY5" fmla="*/ 212745 h 591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3304" h="591871">
                <a:moveTo>
                  <a:pt x="57724" y="212745"/>
                </a:moveTo>
                <a:cubicBezTo>
                  <a:pt x="92252" y="129004"/>
                  <a:pt x="201393" y="50026"/>
                  <a:pt x="286324" y="24626"/>
                </a:cubicBezTo>
                <a:cubicBezTo>
                  <a:pt x="371255" y="-774"/>
                  <a:pt x="463331" y="-27364"/>
                  <a:pt x="567312" y="60345"/>
                </a:cubicBezTo>
                <a:cubicBezTo>
                  <a:pt x="671293" y="148054"/>
                  <a:pt x="991571" y="473096"/>
                  <a:pt x="910212" y="550883"/>
                </a:cubicBezTo>
                <a:cubicBezTo>
                  <a:pt x="828853" y="628670"/>
                  <a:pt x="221633" y="581442"/>
                  <a:pt x="79155" y="527070"/>
                </a:cubicBezTo>
                <a:cubicBezTo>
                  <a:pt x="-63323" y="472698"/>
                  <a:pt x="23196" y="296486"/>
                  <a:pt x="57724" y="212745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43F2788-E65B-4CF8-BA06-BF4BFB7A1C1A}"/>
              </a:ext>
            </a:extLst>
          </p:cNvPr>
          <p:cNvSpPr txBox="1"/>
          <p:nvPr/>
        </p:nvSpPr>
        <p:spPr>
          <a:xfrm>
            <a:off x="3714828" y="1051437"/>
            <a:ext cx="1595546" cy="5616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/>
            </a:solidFill>
          </a:ln>
          <a:effectLst/>
          <a:scene3d>
            <a:camera prst="orthographicFront"/>
            <a:lightRig rig="threePt" dir="t"/>
          </a:scene3d>
          <a:sp3d>
            <a:bevelT w="50800" h="114300"/>
          </a:sp3d>
        </p:spPr>
        <p:txBody>
          <a:bodyPr wrap="square" rtlCol="0">
            <a:spAutoFit/>
          </a:bodyPr>
          <a:lstStyle/>
          <a:p>
            <a:r>
              <a:rPr lang="ru-RU" sz="1050" dirty="0">
                <a:cs typeface="Times New Roman" panose="02020603050405020304" pitchFamily="18" charset="0"/>
              </a:rPr>
              <a:t>Среднее содержание:</a:t>
            </a:r>
          </a:p>
          <a:p>
            <a:r>
              <a:rPr lang="en-US" sz="1000" b="1" dirty="0">
                <a:solidFill>
                  <a:srgbClr val="FF0000"/>
                </a:solidFill>
                <a:cs typeface="Times New Roman" panose="02020603050405020304" pitchFamily="18" charset="0"/>
              </a:rPr>
              <a:t>Au</a:t>
            </a:r>
            <a:r>
              <a:rPr lang="ru-RU" sz="1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- </a:t>
            </a:r>
            <a:r>
              <a:rPr lang="en-US" sz="1000" b="1" dirty="0">
                <a:solidFill>
                  <a:srgbClr val="FF0000"/>
                </a:solidFill>
                <a:cs typeface="Times New Roman" panose="02020603050405020304" pitchFamily="18" charset="0"/>
              </a:rPr>
              <a:t>1,35 (0,</a:t>
            </a:r>
            <a:r>
              <a:rPr lang="ru-RU" sz="1000" b="1" dirty="0">
                <a:solidFill>
                  <a:srgbClr val="FF0000"/>
                </a:solidFill>
                <a:cs typeface="Times New Roman" panose="02020603050405020304" pitchFamily="18" charset="0"/>
              </a:rPr>
              <a:t>6</a:t>
            </a:r>
            <a:r>
              <a:rPr lang="en-US" sz="1000" b="1" dirty="0">
                <a:solidFill>
                  <a:srgbClr val="FF0000"/>
                </a:solidFill>
                <a:cs typeface="Times New Roman" panose="02020603050405020304" pitchFamily="18" charset="0"/>
              </a:rPr>
              <a:t>-3,8) </a:t>
            </a:r>
            <a:r>
              <a:rPr lang="ru-RU" sz="1000" b="1" dirty="0">
                <a:solidFill>
                  <a:srgbClr val="FF0000"/>
                </a:solidFill>
                <a:cs typeface="Times New Roman" panose="02020603050405020304" pitchFamily="18" charset="0"/>
              </a:rPr>
              <a:t>г/т </a:t>
            </a:r>
          </a:p>
          <a:p>
            <a:r>
              <a:rPr lang="en-US" sz="1000" b="1" dirty="0">
                <a:solidFill>
                  <a:srgbClr val="0000FF"/>
                </a:solidFill>
                <a:cs typeface="Times New Roman" panose="02020603050405020304" pitchFamily="18" charset="0"/>
              </a:rPr>
              <a:t>Ag</a:t>
            </a:r>
            <a:r>
              <a:rPr lang="ru-RU" sz="1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– 320 (6,1-870) г/т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2379E87-E300-4517-8C16-FC00C8273A78}"/>
              </a:ext>
            </a:extLst>
          </p:cNvPr>
          <p:cNvSpPr txBox="1"/>
          <p:nvPr/>
        </p:nvSpPr>
        <p:spPr>
          <a:xfrm>
            <a:off x="2774474" y="2417365"/>
            <a:ext cx="1595546" cy="5616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/>
            </a:solidFill>
          </a:ln>
          <a:effectLst/>
          <a:scene3d>
            <a:camera prst="orthographicFront"/>
            <a:lightRig rig="threePt" dir="t"/>
          </a:scene3d>
          <a:sp3d>
            <a:bevelT w="50800" h="114300"/>
          </a:sp3d>
        </p:spPr>
        <p:txBody>
          <a:bodyPr wrap="square" rtlCol="0">
            <a:spAutoFit/>
          </a:bodyPr>
          <a:lstStyle/>
          <a:p>
            <a:r>
              <a:rPr lang="ru-RU" sz="1050" dirty="0">
                <a:cs typeface="Times New Roman" panose="02020603050405020304" pitchFamily="18" charset="0"/>
              </a:rPr>
              <a:t>Среднее содержание:</a:t>
            </a:r>
          </a:p>
          <a:p>
            <a:r>
              <a:rPr lang="en-US" sz="1000" b="1" dirty="0">
                <a:solidFill>
                  <a:srgbClr val="FF0000"/>
                </a:solidFill>
                <a:cs typeface="Times New Roman" panose="02020603050405020304" pitchFamily="18" charset="0"/>
              </a:rPr>
              <a:t>Au</a:t>
            </a:r>
            <a:r>
              <a:rPr lang="ru-RU" sz="1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– 2,84</a:t>
            </a:r>
            <a:r>
              <a:rPr lang="en-US" sz="1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(0,</a:t>
            </a:r>
            <a:r>
              <a:rPr lang="ru-RU" sz="1000" b="1" dirty="0">
                <a:solidFill>
                  <a:srgbClr val="FF0000"/>
                </a:solidFill>
                <a:cs typeface="Times New Roman" panose="02020603050405020304" pitchFamily="18" charset="0"/>
              </a:rPr>
              <a:t>2 </a:t>
            </a:r>
            <a:r>
              <a:rPr lang="en-US" sz="1000" b="1" dirty="0">
                <a:solidFill>
                  <a:srgbClr val="FF0000"/>
                </a:solidFill>
                <a:cs typeface="Times New Roman" panose="02020603050405020304" pitchFamily="18" charset="0"/>
              </a:rPr>
              <a:t>-</a:t>
            </a:r>
            <a:r>
              <a:rPr lang="ru-RU" sz="1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9,93</a:t>
            </a:r>
            <a:r>
              <a:rPr lang="en-US" sz="1000" b="1" dirty="0">
                <a:solidFill>
                  <a:srgbClr val="FF0000"/>
                </a:solidFill>
                <a:cs typeface="Times New Roman" panose="02020603050405020304" pitchFamily="18" charset="0"/>
              </a:rPr>
              <a:t>) </a:t>
            </a:r>
            <a:r>
              <a:rPr lang="ru-RU" sz="1000" b="1" dirty="0">
                <a:solidFill>
                  <a:srgbClr val="FF0000"/>
                </a:solidFill>
                <a:cs typeface="Times New Roman" panose="02020603050405020304" pitchFamily="18" charset="0"/>
              </a:rPr>
              <a:t>г/т </a:t>
            </a:r>
          </a:p>
          <a:p>
            <a:r>
              <a:rPr lang="en-US" sz="1000" b="1" dirty="0">
                <a:solidFill>
                  <a:srgbClr val="0000FF"/>
                </a:solidFill>
                <a:cs typeface="Times New Roman" panose="02020603050405020304" pitchFamily="18" charset="0"/>
              </a:rPr>
              <a:t>Ag</a:t>
            </a:r>
            <a:r>
              <a:rPr lang="ru-RU" sz="1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– 52,3 (6,2 - 148) г/т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DA97D90-2E0E-46E2-A524-897554344CC3}"/>
              </a:ext>
            </a:extLst>
          </p:cNvPr>
          <p:cNvSpPr txBox="1"/>
          <p:nvPr/>
        </p:nvSpPr>
        <p:spPr>
          <a:xfrm>
            <a:off x="10046377" y="4276561"/>
            <a:ext cx="1595546" cy="5616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/>
            </a:solidFill>
          </a:ln>
          <a:effectLst/>
          <a:scene3d>
            <a:camera prst="orthographicFront"/>
            <a:lightRig rig="threePt" dir="t"/>
          </a:scene3d>
          <a:sp3d>
            <a:bevelT w="50800" h="114300"/>
          </a:sp3d>
        </p:spPr>
        <p:txBody>
          <a:bodyPr wrap="square" rtlCol="0">
            <a:spAutoFit/>
          </a:bodyPr>
          <a:lstStyle/>
          <a:p>
            <a:r>
              <a:rPr lang="ru-RU" sz="1050" dirty="0">
                <a:cs typeface="Times New Roman" panose="02020603050405020304" pitchFamily="18" charset="0"/>
              </a:rPr>
              <a:t>Среднее содержание:</a:t>
            </a:r>
          </a:p>
          <a:p>
            <a:r>
              <a:rPr lang="en-US" sz="1000" b="1" dirty="0">
                <a:solidFill>
                  <a:srgbClr val="FF0000"/>
                </a:solidFill>
                <a:cs typeface="Times New Roman" panose="02020603050405020304" pitchFamily="18" charset="0"/>
              </a:rPr>
              <a:t>Au</a:t>
            </a:r>
            <a:r>
              <a:rPr lang="ru-RU" sz="1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– 2,98</a:t>
            </a:r>
            <a:r>
              <a:rPr lang="en-US" sz="1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(0,</a:t>
            </a:r>
            <a:r>
              <a:rPr lang="ru-RU" sz="1000" b="1" dirty="0">
                <a:solidFill>
                  <a:srgbClr val="FF0000"/>
                </a:solidFill>
                <a:cs typeface="Times New Roman" panose="02020603050405020304" pitchFamily="18" charset="0"/>
              </a:rPr>
              <a:t>18 </a:t>
            </a:r>
            <a:r>
              <a:rPr lang="en-US" sz="1000" b="1" dirty="0">
                <a:solidFill>
                  <a:srgbClr val="FF0000"/>
                </a:solidFill>
                <a:cs typeface="Times New Roman" panose="02020603050405020304" pitchFamily="18" charset="0"/>
              </a:rPr>
              <a:t>–</a:t>
            </a:r>
            <a:r>
              <a:rPr lang="ru-RU" sz="1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8,02</a:t>
            </a:r>
            <a:r>
              <a:rPr lang="en-US" sz="1000" b="1" dirty="0">
                <a:solidFill>
                  <a:srgbClr val="FF0000"/>
                </a:solidFill>
                <a:cs typeface="Times New Roman" panose="02020603050405020304" pitchFamily="18" charset="0"/>
              </a:rPr>
              <a:t>) </a:t>
            </a:r>
            <a:r>
              <a:rPr lang="ru-RU" sz="1000" b="1" dirty="0">
                <a:solidFill>
                  <a:srgbClr val="FF0000"/>
                </a:solidFill>
                <a:cs typeface="Times New Roman" panose="02020603050405020304" pitchFamily="18" charset="0"/>
              </a:rPr>
              <a:t>г/т </a:t>
            </a:r>
          </a:p>
          <a:p>
            <a:r>
              <a:rPr lang="en-US" sz="1000" b="1" dirty="0">
                <a:solidFill>
                  <a:srgbClr val="0000FF"/>
                </a:solidFill>
                <a:cs typeface="Times New Roman" panose="02020603050405020304" pitchFamily="18" charset="0"/>
              </a:rPr>
              <a:t>Ag</a:t>
            </a:r>
            <a:r>
              <a:rPr lang="ru-RU" sz="1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– 0,7 (0,3 – 1,9) г/т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D27A97F-44C5-4A0E-BE08-DF55D49B01C4}"/>
              </a:ext>
            </a:extLst>
          </p:cNvPr>
          <p:cNvSpPr txBox="1"/>
          <p:nvPr/>
        </p:nvSpPr>
        <p:spPr>
          <a:xfrm>
            <a:off x="9256781" y="2926008"/>
            <a:ext cx="1595546" cy="5616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/>
            </a:solidFill>
          </a:ln>
          <a:effectLst/>
          <a:scene3d>
            <a:camera prst="orthographicFront"/>
            <a:lightRig rig="threePt" dir="t"/>
          </a:scene3d>
          <a:sp3d>
            <a:bevelT w="50800" h="114300"/>
          </a:sp3d>
        </p:spPr>
        <p:txBody>
          <a:bodyPr wrap="square" rtlCol="0">
            <a:spAutoFit/>
          </a:bodyPr>
          <a:lstStyle/>
          <a:p>
            <a:r>
              <a:rPr lang="ru-RU" sz="1050" dirty="0">
                <a:cs typeface="Times New Roman" panose="02020603050405020304" pitchFamily="18" charset="0"/>
              </a:rPr>
              <a:t>Среднее содержание:</a:t>
            </a:r>
          </a:p>
          <a:p>
            <a:r>
              <a:rPr lang="en-US" sz="1000" b="1" dirty="0">
                <a:solidFill>
                  <a:srgbClr val="FF0000"/>
                </a:solidFill>
                <a:cs typeface="Times New Roman" panose="02020603050405020304" pitchFamily="18" charset="0"/>
              </a:rPr>
              <a:t>Au</a:t>
            </a:r>
            <a:r>
              <a:rPr lang="ru-RU" sz="1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– 4,46</a:t>
            </a:r>
            <a:r>
              <a:rPr lang="en-US" sz="1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(0,</a:t>
            </a:r>
            <a:r>
              <a:rPr lang="ru-RU" sz="1000" b="1" dirty="0">
                <a:solidFill>
                  <a:srgbClr val="FF0000"/>
                </a:solidFill>
                <a:cs typeface="Times New Roman" panose="02020603050405020304" pitchFamily="18" charset="0"/>
              </a:rPr>
              <a:t>5 </a:t>
            </a:r>
            <a:r>
              <a:rPr lang="en-US" sz="1000" b="1" dirty="0">
                <a:solidFill>
                  <a:srgbClr val="FF0000"/>
                </a:solidFill>
                <a:cs typeface="Times New Roman" panose="02020603050405020304" pitchFamily="18" charset="0"/>
              </a:rPr>
              <a:t>-</a:t>
            </a:r>
            <a:r>
              <a:rPr lang="ru-RU" sz="1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19,9</a:t>
            </a:r>
            <a:r>
              <a:rPr lang="en-US" sz="1000" b="1" dirty="0">
                <a:solidFill>
                  <a:srgbClr val="FF0000"/>
                </a:solidFill>
                <a:cs typeface="Times New Roman" panose="02020603050405020304" pitchFamily="18" charset="0"/>
              </a:rPr>
              <a:t>) </a:t>
            </a:r>
            <a:r>
              <a:rPr lang="ru-RU" sz="1000" b="1" dirty="0">
                <a:solidFill>
                  <a:srgbClr val="FF0000"/>
                </a:solidFill>
                <a:cs typeface="Times New Roman" panose="02020603050405020304" pitchFamily="18" charset="0"/>
              </a:rPr>
              <a:t>г/т </a:t>
            </a:r>
          </a:p>
          <a:p>
            <a:r>
              <a:rPr lang="en-US" sz="1000" b="1" dirty="0">
                <a:solidFill>
                  <a:srgbClr val="0000FF"/>
                </a:solidFill>
                <a:cs typeface="Times New Roman" panose="02020603050405020304" pitchFamily="18" charset="0"/>
              </a:rPr>
              <a:t>Ag</a:t>
            </a:r>
            <a:r>
              <a:rPr lang="ru-RU" sz="1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– 3,0 (0,3 –13,7) г/т</a:t>
            </a:r>
          </a:p>
        </p:txBody>
      </p: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id="{6EBD50D9-FF7E-4CC9-B572-2B6F43E1E13A}"/>
              </a:ext>
            </a:extLst>
          </p:cNvPr>
          <p:cNvCxnSpPr>
            <a:cxnSpLocks/>
            <a:stCxn id="46" idx="2"/>
          </p:cNvCxnSpPr>
          <p:nvPr/>
        </p:nvCxnSpPr>
        <p:spPr>
          <a:xfrm>
            <a:off x="4512601" y="1613129"/>
            <a:ext cx="968849" cy="5648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Прямая со стрелкой 53">
            <a:extLst>
              <a:ext uri="{FF2B5EF4-FFF2-40B4-BE49-F238E27FC236}">
                <a16:creationId xmlns:a16="http://schemas.microsoft.com/office/drawing/2014/main" id="{2C28349F-A9AB-47FB-940F-2D49DB19577F}"/>
              </a:ext>
            </a:extLst>
          </p:cNvPr>
          <p:cNvCxnSpPr>
            <a:stCxn id="48" idx="3"/>
          </p:cNvCxnSpPr>
          <p:nvPr/>
        </p:nvCxnSpPr>
        <p:spPr>
          <a:xfrm flipV="1">
            <a:off x="4370020" y="2575101"/>
            <a:ext cx="1032263" cy="1231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 стрелкой 55">
            <a:extLst>
              <a:ext uri="{FF2B5EF4-FFF2-40B4-BE49-F238E27FC236}">
                <a16:creationId xmlns:a16="http://schemas.microsoft.com/office/drawing/2014/main" id="{71C719A3-9E15-4118-8AE9-E7AEFF5EB2E1}"/>
              </a:ext>
            </a:extLst>
          </p:cNvPr>
          <p:cNvCxnSpPr>
            <a:cxnSpLocks/>
            <a:stCxn id="50" idx="1"/>
          </p:cNvCxnSpPr>
          <p:nvPr/>
        </p:nvCxnSpPr>
        <p:spPr>
          <a:xfrm flipH="1">
            <a:off x="8308525" y="3206854"/>
            <a:ext cx="948256" cy="12371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 стрелкой 58">
            <a:extLst>
              <a:ext uri="{FF2B5EF4-FFF2-40B4-BE49-F238E27FC236}">
                <a16:creationId xmlns:a16="http://schemas.microsoft.com/office/drawing/2014/main" id="{C0EE5288-8435-443B-A45E-F84D5BA20CC8}"/>
              </a:ext>
            </a:extLst>
          </p:cNvPr>
          <p:cNvCxnSpPr>
            <a:cxnSpLocks/>
            <a:stCxn id="49" idx="1"/>
          </p:cNvCxnSpPr>
          <p:nvPr/>
        </p:nvCxnSpPr>
        <p:spPr>
          <a:xfrm flipH="1">
            <a:off x="8448343" y="4557407"/>
            <a:ext cx="1598034" cy="977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11975BFD-0B66-453B-B516-986AE1C16260}"/>
              </a:ext>
            </a:extLst>
          </p:cNvPr>
          <p:cNvSpPr/>
          <p:nvPr/>
        </p:nvSpPr>
        <p:spPr>
          <a:xfrm>
            <a:off x="200473" y="444896"/>
            <a:ext cx="11770253" cy="320708"/>
          </a:xfrm>
          <a:prstGeom prst="rect">
            <a:avLst/>
          </a:prstGeom>
        </p:spPr>
        <p:txBody>
          <a:bodyPr wrap="square" lIns="56684" tIns="28342" rIns="56684" bIns="28342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Нембондачанский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потенциальный серебро-золоторудный узел (Чукотский АО)</a:t>
            </a:r>
            <a:endParaRPr lang="ru-RU" sz="16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4F25899-B615-4151-BED5-3D8BE00E341D}"/>
              </a:ext>
            </a:extLst>
          </p:cNvPr>
          <p:cNvSpPr txBox="1"/>
          <p:nvPr/>
        </p:nvSpPr>
        <p:spPr>
          <a:xfrm>
            <a:off x="8308525" y="1885625"/>
            <a:ext cx="3333398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/>
              <a:t>Прогнозные ресурсы кат. </a:t>
            </a:r>
            <a:r>
              <a:rPr lang="en-US" dirty="0"/>
              <a:t>P</a:t>
            </a:r>
            <a:r>
              <a:rPr lang="en-US" baseline="-25000" dirty="0"/>
              <a:t>3</a:t>
            </a:r>
            <a:r>
              <a:rPr lang="en-US" dirty="0"/>
              <a:t>:</a:t>
            </a:r>
          </a:p>
          <a:p>
            <a:r>
              <a:rPr lang="en-US" dirty="0"/>
              <a:t>Au – 48 </a:t>
            </a:r>
            <a:r>
              <a:rPr lang="ru-RU" dirty="0"/>
              <a:t>т</a:t>
            </a:r>
            <a:r>
              <a:rPr lang="en-US" dirty="0"/>
              <a:t>, Ag – 2300 </a:t>
            </a:r>
            <a:r>
              <a:rPr lang="ru-RU" dirty="0"/>
              <a:t>т</a:t>
            </a:r>
            <a:endParaRPr lang="en-US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-24300" y="-21120"/>
            <a:ext cx="12216300" cy="33855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ГДП-200 листов </a:t>
            </a:r>
            <a:r>
              <a:rPr lang="en-US" sz="1600" b="1" dirty="0"/>
              <a:t>Q-58-XXI,XXII</a:t>
            </a:r>
            <a:r>
              <a:rPr lang="ru-RU" sz="1600" b="1" dirty="0"/>
              <a:t> (Верхне-</a:t>
            </a:r>
            <a:r>
              <a:rPr lang="ru-RU" sz="1600" b="1" dirty="0" err="1"/>
              <a:t>Олойская</a:t>
            </a:r>
            <a:r>
              <a:rPr lang="ru-RU" sz="1600" b="1" dirty="0"/>
              <a:t> площадь)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0" y="-6535"/>
            <a:ext cx="12192000" cy="369332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Прогнозно-поисковая эффективность ГСР-200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3229528"/>
      </p:ext>
    </p:extLst>
  </p:cSld>
  <p:clrMapOvr>
    <a:masterClrMapping/>
  </p:clrMapOvr>
  <p:transition spd="slow"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5823044"/>
              </p:ext>
            </p:extLst>
          </p:nvPr>
        </p:nvGraphicFramePr>
        <p:xfrm>
          <a:off x="137492" y="1339851"/>
          <a:ext cx="11917016" cy="547646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929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65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7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895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9107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Стадия 2. 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Комплексное геологическое изучение территорий в масштабе 1:200000 и прогнозирование полезных ископаемых.</a:t>
                      </a:r>
                    </a:p>
                  </a:txBody>
                  <a:tcPr marL="47352" marR="473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Территории перспективных металлогенических зон и их частей суши и шельфа Российской Федерации, минерально-сырьевых центров,  с установленным </a:t>
                      </a:r>
                      <a:r>
                        <a:rPr lang="ru-RU" sz="10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минерагеническим</a:t>
                      </a: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потенциалом (МП) или прогнозными ресурсами кат. </a:t>
                      </a:r>
                      <a:r>
                        <a:rPr lang="en-US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, районов с напряженной экологической обстановкой, мелиоративных и природоохранных работ и др.</a:t>
                      </a:r>
                    </a:p>
                  </a:txBody>
                  <a:tcPr marL="47352" marR="473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 геологическая карта м-а 1:200000 в обязательном комплекте в ГИС-формате. Карты </a:t>
                      </a:r>
                      <a:r>
                        <a:rPr lang="ru-RU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забкономерностей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размещения и прогноза полезных ископаемых, с контурами перспективных площадей в ранге </a:t>
                      </a:r>
                      <a:r>
                        <a:rPr lang="ru-RU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минерагенических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зон и бассейнов и их частей, потенциально перспективных рудных районов, рудных узлов, рудных полей. </a:t>
                      </a:r>
                    </a:p>
                    <a:p>
                      <a:pPr algn="l" fontAlgn="t"/>
                      <a:r>
                        <a:rPr lang="ru-RU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Выделение  новых перспективных площадей ранга рудных узлов с оценкой прогнозных ресурсов категории Р3, </a:t>
                      </a:r>
                    </a:p>
                    <a:p>
                      <a:pPr algn="l" fontAlgn="t"/>
                      <a:r>
                        <a:rPr lang="ru-RU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по наиболее изученным участкам ранга рудных полей  (при наличии данных) категории Р2,</a:t>
                      </a:r>
                      <a:r>
                        <a:rPr lang="ru-RU" sz="1000" b="1" i="0" u="none" strike="noStrike" baseline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 при недостатке данных Р3л (</a:t>
                      </a:r>
                      <a:r>
                        <a:rPr lang="ru-RU" sz="1000" b="1" i="0" u="none" strike="noStrike" baseline="0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локализованны</a:t>
                      </a:r>
                      <a:r>
                        <a:rPr lang="ru-RU" sz="1000" b="1" i="0" u="none" strike="noStrike" baseline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r>
                        <a:rPr lang="ru-RU" sz="1000" b="1" i="0" u="none" strike="noStrike" baseline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  <a:r>
                        <a:rPr lang="ru-RU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  <a:p>
                      <a:pPr algn="l" fontAlgn="t"/>
                      <a:r>
                        <a:rPr lang="ru-RU" sz="10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Площади, перспективные для последующего изучения и выявления месторождений полезных ископаемых прогнозируемых рудно-формационных типов.</a:t>
                      </a:r>
                    </a:p>
                  </a:txBody>
                  <a:tcPr marL="47352" marR="473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Государственная  геологическая карта м-ба 1:200000 в обязательном комплекте. При ГМК-200 дополнительно прогнозно-</a:t>
                      </a:r>
                      <a:r>
                        <a:rPr lang="ru-RU" sz="9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минерагенические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карты с выделенными перспективными на определенный геолого-промышленный тип месторождений или их комплекс площадями в ранге районов, узлов и бассейнов, а отдельных случаях рудных полей. Оценка прогнозных ресурсов категории Р3, по наиболее изученным таксонам Р2. Рекомендации по проведению дальнейших геологоразведочных работ.</a:t>
                      </a:r>
                    </a:p>
                  </a:txBody>
                  <a:tcPr marL="47352" marR="473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606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ru-RU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Стадия 3. 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Геологическое </a:t>
                      </a:r>
                      <a:r>
                        <a:rPr lang="ru-RU" sz="1100" b="1" kern="1200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доизучение</a:t>
                      </a:r>
                      <a:r>
                        <a:rPr lang="ru-RU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 Геолого-</a:t>
                      </a:r>
                      <a:r>
                        <a:rPr lang="ru-RU" sz="1100" b="1" kern="1200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минерагеничекское</a:t>
                      </a:r>
                      <a:r>
                        <a:rPr lang="ru-RU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картирование масштаба 1:50 000 (1:25 000) 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b="1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b="1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352" marR="473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 b="1" kern="1200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Рудоперспективные</a:t>
                      </a:r>
                      <a:r>
                        <a:rPr lang="ru-RU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структуры включающие рудные районы рудные узлы и поля в геологических контурах, с имеющимися прогнозными ресурсами кат. </a:t>
                      </a:r>
                      <a:r>
                        <a:rPr lang="en-US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P2 </a:t>
                      </a:r>
                      <a:r>
                        <a:rPr lang="ru-RU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 </a:t>
                      </a:r>
                      <a:r>
                        <a:rPr lang="en-US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P3</a:t>
                      </a:r>
                      <a:r>
                        <a:rPr lang="ru-RU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47352" marR="473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9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Создание сводных геологических, геофизических и геохимических основ соответствующего масштаба. Специализированное геологическое изучение геологических структур с учетом их спецификации на определенные виды полезных ископаемых. </a:t>
                      </a:r>
                      <a:r>
                        <a:rPr lang="ru-RU" sz="10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Прогнозирование рудных полей с оценкой их прогнозных ресурсов для естественного выделения площадей под детальные поисковые работы. Усовершенствование прогнозно-поисковых моделей (комплексов).</a:t>
                      </a:r>
                    </a:p>
                  </a:txBody>
                  <a:tcPr marL="47352" marR="473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Сводные карты на территорию поисковых работ соответствующего масштаба: геологическая, регистрационная полезных ископаемых, прогнозно-</a:t>
                      </a:r>
                      <a:r>
                        <a:rPr lang="ru-RU" sz="1000" b="1" kern="1200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минерагенические</a:t>
                      </a:r>
                      <a:r>
                        <a:rPr lang="ru-RU" sz="10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карты с выделенными перспективными на определенный геолого-промышленный тип месторождений или их комплекс площадями в ранге  рудных полей. Оценка прогнозных ресурсов категории Р2, Рекомендации по проведению дальнейших поисковых и оценочных работ.</a:t>
                      </a:r>
                    </a:p>
                  </a:txBody>
                  <a:tcPr marL="47352" marR="473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187" name="Rectangle 1"/>
          <p:cNvSpPr>
            <a:spLocks noChangeArrowheads="1"/>
          </p:cNvSpPr>
          <p:nvPr/>
        </p:nvSpPr>
        <p:spPr bwMode="auto">
          <a:xfrm>
            <a:off x="2778126" y="1016686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br>
              <a:rPr lang="ru-RU" altLang="ru-RU" sz="1800">
                <a:latin typeface="Arial" panose="020B0604020202020204" pitchFamily="34" charset="0"/>
              </a:rPr>
            </a:br>
            <a:endParaRPr lang="ru-RU" altLang="ru-RU" sz="1800">
              <a:latin typeface="Arial" panose="020B0604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1200574"/>
              </p:ext>
            </p:extLst>
          </p:nvPr>
        </p:nvGraphicFramePr>
        <p:xfrm>
          <a:off x="137492" y="783056"/>
          <a:ext cx="11917016" cy="57594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3093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53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66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755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740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Этапы, стадии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876" marR="38876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Объект изучения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876" marR="38876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Цель работ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876" marR="38876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Основной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конечный результат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876" marR="38876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8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876" marR="38876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876" marR="38876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876" marR="38876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876" marR="38876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7376"/>
            <a:ext cx="12123254" cy="646331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cs typeface="Arial" panose="020B0604020202020204" pitchFamily="34" charset="0"/>
              </a:rPr>
              <a:t>Геолого-съемочные работы масштаба 1:200 000 остаются и сегодня одним из эффективным в прогнозно-поисковом отношении видом региональных исследований, однако для локализация поискового задела необходимо вернуться к проведению более детальных крупномасштабных работ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305918846"/>
      </p:ext>
    </p:extLst>
  </p:cSld>
  <p:clrMapOvr>
    <a:masterClrMapping/>
  </p:clrMapOvr>
  <p:transition spd="slow"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" y="0"/>
            <a:ext cx="116784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507245"/>
      </p:ext>
    </p:extLst>
  </p:cSld>
  <p:clrMapOvr>
    <a:masterClrMapping/>
  </p:clrMapOvr>
  <p:transition spd="slow"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311493" y="32228"/>
            <a:ext cx="11386777" cy="322845"/>
          </a:xfrm>
          <a:prstGeom prst="rect">
            <a:avLst/>
          </a:prstGeom>
          <a:solidFill>
            <a:srgbClr val="FFFFCC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ГМК-50 на медь и золото на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Калбакской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площади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-46-10-В-г; Г-в; 22-</a:t>
            </a:r>
            <a:r>
              <a:rPr lang="en-US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б,г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22-Б-а,в; 22-В-б,в,г; 22-Г-а,  830 кв. км)</a:t>
            </a:r>
            <a:endParaRPr lang="ru-RU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712374" y="336902"/>
            <a:ext cx="23939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 КЗПИ листа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M-46-V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22014" y="4568254"/>
            <a:ext cx="9569986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Содержание в рудных зонах С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0,3-1%, 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0,001-0,3%, 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1-2 г/т, 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до 5 г/т. По материалам поисковых работ 1974 г. прогнозные ресурсы меди по категории Р</a:t>
            </a:r>
            <a:r>
              <a:rPr lang="ru-RU" sz="12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135 тыс. т и категории Р</a:t>
            </a:r>
            <a:r>
              <a:rPr lang="ru-RU" sz="12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400 тыс.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т. На 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проявлении </a:t>
            </a:r>
            <a:r>
              <a:rPr lang="ru-RU" sz="1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Калбак-Чоога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меридиональной полосе 4,5х2 км оконтурено 4 зоны гидротермально измененных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плагиогранитов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вкрапленностью халькопирита, налетами, прожилками вторичных минералов меди. В зонах выявлено 33 рудных тела протяженностью 0,2-1,5 км, мощностью 5-30 м (в двух пересечениях 44 и 46 м). Содержание меди – 0,1-1%, золота – 0,02-0,8 г/т. К востоку от проявления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Калбак-Чоога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геохимическая аномалия меди по потокам рассеяния с содержанием 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&gt;0,005% имеет площадь 22 кв. км. По материалам поисковых работ при ГГС-50 прогнозные ресурсы меди категории Р</a:t>
            </a:r>
            <a:r>
              <a:rPr lang="ru-RU" sz="12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150 тыс. т и категории Р</a:t>
            </a:r>
            <a:r>
              <a:rPr lang="ru-RU" sz="12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700 тыс. т. На остальной площади узла несколько пунктов минерализации с содержаниями: меди – 0,04, 0,067 и &gt;1%, золота – 0,13 и 0,9 г/т, серебра – 3,3 и &gt;20 г/т.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Апробированные прогнозные ресурсы </a:t>
            </a:r>
            <a:r>
              <a:rPr lang="ru-RU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Калбакского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узла по категории Р</a:t>
            </a:r>
            <a:r>
              <a:rPr lang="ru-RU" sz="12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составили: меди 2.6</a:t>
            </a: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млн</a:t>
            </a: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т, золота 49.5т. Поисковая изученность слабая (только на проявлениях), геохимическая изученность неудовлетворительная. Доступность для автотранспорта круглогодичная, проходимость хорошая. Распределенный фонд и особо охраняемые территории отсутствуют.</a:t>
            </a: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/>
            <a:endParaRPr lang="ru-RU" sz="1100" b="1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3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результатам ГМК-50 предполагается локализовать прогнозные ресурсы меди по категории </a:t>
            </a:r>
            <a:r>
              <a:rPr lang="en-US" sz="13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ru-RU" sz="1300" b="1" i="1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3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1,5 млн т, золота 35 т.</a:t>
            </a:r>
          </a:p>
          <a:p>
            <a:pPr indent="180340" algn="just">
              <a:spcAft>
                <a:spcPts val="0"/>
              </a:spcAft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6129" y="613901"/>
            <a:ext cx="2612816" cy="33593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0" y="3622079"/>
            <a:ext cx="2659605" cy="30965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1039" y="545561"/>
            <a:ext cx="2288589" cy="40372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58" y="316301"/>
            <a:ext cx="2777881" cy="29894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06356" y="293262"/>
            <a:ext cx="444650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Калбакский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молибден-золото-меднорудный узел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(паспорт № 5961113) находится в пределах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Тывинского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МСЦ. Перспективная площадь расположена в наиболее экономически развитой части территории Республики Тыва в 50 км к ЮВ от ее столицы г. Кызыл. Площадь выделена по результатам ГДП-200 листа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-46-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(2013-2015гг) и на основании материалов ГГС-50 (1991г.) Контролируется зоной дробления,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катаклаза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милонитизации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гидротермального изменения пород вдоль западной границы 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Каахемского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ареал-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плутона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 тектонической зоне приурочены участки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метасоматически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измененных пород, с которыми связана медная минерализация. Протяженность узла (зеленый контур) 46 км, ширина 5-8 км, площадь 300 кв. км.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пределах узла два проявления медно-порфирового типа: на севере –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Торгунчик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 центре –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Калбак-Чоога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 также пункты минерализации и геохимические ореолы золота и меди.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Проявление </a:t>
            </a:r>
            <a:r>
              <a:rPr lang="ru-RU" sz="1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Торгунчик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меридионально вытянутая зона гидротермально измененных пород 1500х700м. Развиты многочисленные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разноориентированные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кварцевые прожилки, участки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карбонатизации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серицитизации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окварцевания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Вкрапленная и прожилково-вкрапленная минерализация пирита, халькопирита, блеклых руд, вторичной медной зелени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81209" y="327494"/>
            <a:ext cx="20462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Поисковая изученность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9568" y="3305778"/>
            <a:ext cx="27050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Геохимическая изученность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36860" y="4150917"/>
            <a:ext cx="6944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ковеллина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Вторичная геохимическая аномалия меди с содержанием 0,005-0,1% имеет размеры 1,3х1,8 км. Выделено 7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кулисообразных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рудных зон мощностью 4-30м и протяженностью 250-750м.</a:t>
            </a:r>
          </a:p>
        </p:txBody>
      </p:sp>
    </p:spTree>
    <p:extLst>
      <p:ext uri="{BB962C8B-B14F-4D97-AF65-F5344CB8AC3E}">
        <p14:creationId xmlns:p14="http://schemas.microsoft.com/office/powerpoint/2010/main" val="2611931406"/>
      </p:ext>
    </p:extLst>
  </p:cSld>
  <p:clrMapOvr>
    <a:masterClrMapping/>
  </p:clrMapOvr>
  <p:transition spd="slow"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73404" y="45497"/>
            <a:ext cx="8348760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ru-RU" b="1" dirty="0"/>
              <a:t>Наиболее значимые проблемы организации и проведения ГСР-200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4591" y="445607"/>
            <a:ext cx="1112638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400" b="1" dirty="0"/>
              <a:t>Стагнация финансирования работ на протяжении последних 8 лет в условиях растущей инфляции</a:t>
            </a:r>
          </a:p>
          <a:p>
            <a:pPr marL="342900" indent="-342900">
              <a:buAutoNum type="arabicPeriod"/>
            </a:pPr>
            <a:endParaRPr lang="ru-RU" sz="1400" b="1" dirty="0"/>
          </a:p>
          <a:p>
            <a:pPr marL="342900" indent="-342900">
              <a:buAutoNum type="arabicPeriod"/>
            </a:pPr>
            <a:r>
              <a:rPr lang="ru-RU" sz="1400" b="1" dirty="0"/>
              <a:t>Практическая невозможность организовывать горные и буровые работы в отдаленных районах, особенно с БВР в первую очередь из-за небольших объемов горно-буровых работ и соответственно их убыточности.</a:t>
            </a:r>
          </a:p>
          <a:p>
            <a:pPr marL="342900" indent="-342900">
              <a:buAutoNum type="arabicPeriod"/>
            </a:pPr>
            <a:endParaRPr lang="ru-RU" sz="1400" b="1" dirty="0"/>
          </a:p>
          <a:p>
            <a:pPr marL="342900" indent="-342900">
              <a:buAutoNum type="arabicPeriod"/>
            </a:pPr>
            <a:r>
              <a:rPr lang="ru-RU" sz="1400" b="1" dirty="0"/>
              <a:t>Существенное удорожание аренды вертолетного и вездеходного транспорта. Необходим переход на собственный наземный автомобильный и вездеходный транспорт при проведении работ в восточных районах, особенно Якутии и Северо-Востоке</a:t>
            </a:r>
          </a:p>
          <a:p>
            <a:pPr marL="342900" indent="-342900">
              <a:buAutoNum type="arabicPeriod"/>
            </a:pPr>
            <a:endParaRPr lang="ru-RU" sz="1400" b="1" dirty="0"/>
          </a:p>
          <a:p>
            <a:pPr marL="342900" indent="-342900">
              <a:buAutoNum type="arabicPeriod"/>
            </a:pPr>
            <a:r>
              <a:rPr lang="ru-RU" sz="1400" b="1" dirty="0"/>
              <a:t>Деградация большинства геологических предприятий на местах, старение основного состава исполнителей</a:t>
            </a:r>
          </a:p>
          <a:p>
            <a:pPr marL="342900" indent="-342900">
              <a:buAutoNum type="arabicPeriod"/>
            </a:pPr>
            <a:endParaRPr lang="ru-RU" sz="1400" b="1" dirty="0"/>
          </a:p>
          <a:p>
            <a:pPr marL="342900" indent="-342900">
              <a:buAutoNum type="arabicPeriod"/>
            </a:pPr>
            <a:r>
              <a:rPr lang="ru-RU" sz="1400" b="1" dirty="0"/>
              <a:t>Потеря интереса к региональным работам на местах у потенциальных подрядчиков из-за их низкой стоимости</a:t>
            </a:r>
          </a:p>
          <a:p>
            <a:pPr marL="342900" indent="-342900">
              <a:buAutoNum type="arabicPeriod"/>
            </a:pPr>
            <a:endParaRPr lang="ru-RU" sz="1400" b="1" dirty="0"/>
          </a:p>
          <a:p>
            <a:pPr marL="342900" indent="-342900">
              <a:buAutoNum type="arabicPeriod"/>
            </a:pPr>
            <a:r>
              <a:rPr lang="ru-RU" sz="1400" b="1" dirty="0"/>
              <a:t>Ограничения выполнения работ при проведении работ в лесном фонде, необоснованные запреты на использование вездеходного транспорта в тундре и лесотундре, чрезмерное количество всяких придуманных ООПТ</a:t>
            </a:r>
          </a:p>
          <a:p>
            <a:pPr marL="342900" indent="-342900">
              <a:buAutoNum type="arabicPeriod"/>
            </a:pPr>
            <a:endParaRPr lang="ru-RU" sz="1400" b="1" dirty="0"/>
          </a:p>
          <a:p>
            <a:pPr marL="342900" indent="-342900">
              <a:buAutoNum type="arabicPeriod"/>
            </a:pPr>
            <a:endParaRPr lang="ru-RU" sz="1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944" y="4200481"/>
            <a:ext cx="2822722" cy="266479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99824" y="3923289"/>
            <a:ext cx="2483372" cy="2771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u-RU" sz="900" b="1" dirty="0"/>
              <a:t>Республика Коми, Приполярный Урал</a:t>
            </a:r>
            <a:endParaRPr lang="ru-RU" sz="900" b="1" dirty="0">
              <a:latin typeface="Calibri"/>
              <a:ea typeface="Times New Roman"/>
              <a:cs typeface="Times New Roman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271" y="4165446"/>
            <a:ext cx="3080740" cy="267525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736314" y="3900399"/>
            <a:ext cx="177324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u-RU" sz="900" b="1" dirty="0"/>
              <a:t>Республика Саха (Якутия)</a:t>
            </a:r>
            <a:endParaRPr lang="ru-RU" sz="900" b="1" dirty="0">
              <a:latin typeface="Calibri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74223870"/>
      </p:ext>
    </p:extLst>
  </p:cSld>
  <p:clrMapOvr>
    <a:masterClrMapping/>
  </p:clrMapOvr>
  <p:transition spd="slow"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41126" y="40141"/>
            <a:ext cx="7344239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4493342" y="6577781"/>
            <a:ext cx="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8680" y="1802704"/>
            <a:ext cx="771933" cy="29051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5379" y="2183521"/>
            <a:ext cx="697405" cy="50049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2264" y="2899585"/>
            <a:ext cx="543634" cy="45569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190613" y="1662329"/>
            <a:ext cx="15295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Положение россыпей </a:t>
            </a:r>
          </a:p>
          <a:p>
            <a:r>
              <a:rPr lang="ru-RU" sz="1100" dirty="0"/>
              <a:t>по данным ГКМ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277977" y="2203865"/>
            <a:ext cx="135485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Линейные россыпи</a:t>
            </a:r>
          </a:p>
          <a:p>
            <a:r>
              <a:rPr lang="ru-RU" sz="1100" dirty="0"/>
              <a:t>по материалам </a:t>
            </a:r>
          </a:p>
          <a:p>
            <a:r>
              <a:rPr lang="ru-RU" sz="1100" dirty="0"/>
              <a:t>разведочных работ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204712" y="2828836"/>
            <a:ext cx="170271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Площадные  россыпи </a:t>
            </a:r>
          </a:p>
          <a:p>
            <a:r>
              <a:rPr lang="ru-RU" sz="1100" dirty="0"/>
              <a:t>по данным разведочных </a:t>
            </a:r>
          </a:p>
          <a:p>
            <a:r>
              <a:rPr lang="ru-RU" sz="1100" dirty="0"/>
              <a:t>работ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941" y="1"/>
            <a:ext cx="7344239" cy="6792252"/>
          </a:xfrm>
          <a:prstGeom prst="rect">
            <a:avLst/>
          </a:prstGeom>
        </p:spPr>
      </p:pic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2753139" y="40141"/>
            <a:ext cx="9438861" cy="738664"/>
          </a:xfrm>
          <a:prstGeom prst="rect">
            <a:avLst/>
          </a:prstGeom>
          <a:solidFill>
            <a:srgbClr val="FFFFCC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02060"/>
                </a:solidFill>
              </a:rPr>
              <a:t>Соотношение объектов Государственного кадастра месторождений (ГКМ) с их реальным положением на примере россыпей </a:t>
            </a:r>
            <a:r>
              <a:rPr lang="ru-RU" altLang="ru-RU" sz="1400" b="1" dirty="0" err="1">
                <a:solidFill>
                  <a:srgbClr val="002060"/>
                </a:solidFill>
              </a:rPr>
              <a:t>Кожимского</a:t>
            </a:r>
            <a:r>
              <a:rPr lang="ru-RU" altLang="ru-RU" sz="1400" b="1" dirty="0">
                <a:solidFill>
                  <a:srgbClr val="002060"/>
                </a:solidFill>
              </a:rPr>
              <a:t> района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02060"/>
                </a:solidFill>
              </a:rPr>
              <a:t>Лист </a:t>
            </a:r>
            <a:r>
              <a:rPr lang="en-US" altLang="ru-RU" sz="1400" b="1" dirty="0">
                <a:solidFill>
                  <a:srgbClr val="002060"/>
                </a:solidFill>
              </a:rPr>
              <a:t>Q-41-XIX</a:t>
            </a:r>
            <a:r>
              <a:rPr lang="ru-RU" altLang="ru-RU" sz="1400" b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6152" y="6387997"/>
            <a:ext cx="2124075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18009"/>
      </p:ext>
    </p:extLst>
  </p:cSld>
  <p:clrMapOvr>
    <a:masterClrMapping/>
  </p:clrMapOvr>
  <p:transition spd="slow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ru-RU" altLang="ru-RU" sz="1200" b="1" dirty="0"/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CB95B92D-A960-459C-960A-5F79D6322A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1" y="-39329"/>
            <a:ext cx="12244647" cy="353943"/>
          </a:xfrm>
          <a:prstGeom prst="rect">
            <a:avLst/>
          </a:prstGeom>
          <a:solidFill>
            <a:srgbClr val="FBF1A7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Государственное геологическое картографирование территории Российской Федерации масштаба 1:200 000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D32E175-D32D-4B90-8498-7C15B5E2A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574" y="461564"/>
            <a:ext cx="5478687" cy="3356592"/>
          </a:xfrm>
          <a:prstGeom prst="rect">
            <a:avLst/>
          </a:prstGeom>
        </p:spPr>
      </p:pic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647543"/>
              </p:ext>
            </p:extLst>
          </p:nvPr>
        </p:nvGraphicFramePr>
        <p:xfrm>
          <a:off x="33251" y="443938"/>
          <a:ext cx="5909767" cy="37111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6119473" y="3855265"/>
            <a:ext cx="2049163" cy="70788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ru-RU" sz="1100" b="1" dirty="0"/>
              <a:t>              2018 г</a:t>
            </a:r>
          </a:p>
          <a:p>
            <a:r>
              <a:rPr lang="ru-RU" sz="900" dirty="0"/>
              <a:t>ВСЕГО: 108 объектов, в </a:t>
            </a:r>
            <a:r>
              <a:rPr lang="ru-RU" sz="900" dirty="0" err="1"/>
              <a:t>т.ч</a:t>
            </a:r>
            <a:r>
              <a:rPr lang="ru-RU" sz="900" dirty="0"/>
              <a:t>.</a:t>
            </a:r>
          </a:p>
          <a:p>
            <a:r>
              <a:rPr lang="ru-RU" sz="1000" dirty="0"/>
              <a:t>Подрядчики – 81</a:t>
            </a:r>
          </a:p>
          <a:p>
            <a:r>
              <a:rPr lang="ru-RU" sz="1000" dirty="0"/>
              <a:t>ВСЕГЕИ - 27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858624" y="3855265"/>
            <a:ext cx="1693818" cy="70788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ru-RU" sz="1100" b="1" dirty="0"/>
              <a:t>              2022 г</a:t>
            </a:r>
          </a:p>
          <a:p>
            <a:r>
              <a:rPr lang="ru-RU" sz="900" dirty="0"/>
              <a:t>ВСЕГО: 104 объектов, в </a:t>
            </a:r>
            <a:r>
              <a:rPr lang="ru-RU" sz="900" dirty="0" err="1"/>
              <a:t>т.ч</a:t>
            </a:r>
            <a:r>
              <a:rPr lang="ru-RU" sz="900" dirty="0"/>
              <a:t>.</a:t>
            </a:r>
          </a:p>
          <a:p>
            <a:r>
              <a:rPr lang="ru-RU" sz="1000" dirty="0"/>
              <a:t>Подрядчики – 41</a:t>
            </a:r>
          </a:p>
          <a:p>
            <a:r>
              <a:rPr lang="ru-RU" sz="1000" dirty="0"/>
              <a:t>ВСЕГЕИ - 63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597" y="4519129"/>
            <a:ext cx="4584589" cy="146926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5634" y="6154321"/>
            <a:ext cx="5725000" cy="6771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 fontAlgn="base" hangingPunct="0">
              <a:spcAft>
                <a:spcPts val="0"/>
              </a:spcAft>
            </a:pPr>
            <a:r>
              <a:rPr lang="ru-RU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Необходимо сохранить за среднемасштабным уровнем ГДП-200 показатель, характеризующий прирост геологической изученности в тысячах квадратных километров</a:t>
            </a:r>
            <a:r>
              <a:rPr lang="ru-RU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</a:p>
        </p:txBody>
      </p:sp>
      <p:sp>
        <p:nvSpPr>
          <p:cNvPr id="5" name="Стрелка вправо 4"/>
          <p:cNvSpPr/>
          <p:nvPr/>
        </p:nvSpPr>
        <p:spPr bwMode="auto">
          <a:xfrm>
            <a:off x="8345092" y="4117643"/>
            <a:ext cx="1226292" cy="276457"/>
          </a:xfrm>
          <a:prstGeom prst="rightArrow">
            <a:avLst/>
          </a:prstGeom>
          <a:solidFill>
            <a:srgbClr val="FBF1A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>
              <a:ln>
                <a:noFill/>
              </a:ln>
              <a:solidFill>
                <a:srgbClr val="FF9933"/>
              </a:solidFill>
              <a:effectLst/>
              <a:latin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886563" y="5101164"/>
            <a:ext cx="3071675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b="1" dirty="0"/>
              <a:t>СТРУКТУРА ПРИРОСТА ИЗУЧЕННОСТИ</a:t>
            </a:r>
            <a:r>
              <a:rPr lang="ru-RU" dirty="0"/>
              <a:t>: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8238" y="4733024"/>
            <a:ext cx="2747280" cy="104147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8238" y="5774498"/>
            <a:ext cx="2728874" cy="259351"/>
          </a:xfrm>
          <a:prstGeom prst="rect">
            <a:avLst/>
          </a:prstGeom>
        </p:spPr>
      </p:pic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3875636"/>
              </p:ext>
            </p:extLst>
          </p:nvPr>
        </p:nvGraphicFramePr>
        <p:xfrm>
          <a:off x="6102722" y="6033849"/>
          <a:ext cx="5584390" cy="677664"/>
        </p:xfrm>
        <a:graphic>
          <a:graphicData uri="http://schemas.openxmlformats.org/drawingml/2006/table">
            <a:tbl>
              <a:tblPr/>
              <a:tblGrid>
                <a:gridCol w="1375145">
                  <a:extLst>
                    <a:ext uri="{9D8B030D-6E8A-4147-A177-3AD203B41FA5}">
                      <a16:colId xmlns:a16="http://schemas.microsoft.com/office/drawing/2014/main" val="1291783539"/>
                    </a:ext>
                  </a:extLst>
                </a:gridCol>
                <a:gridCol w="2633768">
                  <a:extLst>
                    <a:ext uri="{9D8B030D-6E8A-4147-A177-3AD203B41FA5}">
                      <a16:colId xmlns:a16="http://schemas.microsoft.com/office/drawing/2014/main" val="155101016"/>
                    </a:ext>
                  </a:extLst>
                </a:gridCol>
                <a:gridCol w="1575477">
                  <a:extLst>
                    <a:ext uri="{9D8B030D-6E8A-4147-A177-3AD203B41FA5}">
                      <a16:colId xmlns:a16="http://schemas.microsoft.com/office/drawing/2014/main" val="1827932390"/>
                    </a:ext>
                  </a:extLst>
                </a:gridCol>
              </a:tblGrid>
              <a:tr h="225888"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Завершаемые ГДП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49 910,1  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76 888,2  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6065071"/>
                  </a:ext>
                </a:extLst>
              </a:tr>
              <a:tr h="225888"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Переходящие ГДП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20 839,9  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      111,8  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3944501"/>
                  </a:ext>
                </a:extLst>
              </a:tr>
              <a:tr h="225888"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Новые ГДП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   6 250,0  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ru-RU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52162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29942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15B1214F-8C79-41AB-8C84-9610777CA39D}" type="slidenum">
              <a:rPr lang="ru-RU" altLang="ru-RU" sz="1400">
                <a:solidFill>
                  <a:srgbClr val="000000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30</a:t>
            </a:fld>
            <a:endParaRPr lang="ru-RU" altLang="ru-RU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8372" name="Text Box 5"/>
          <p:cNvSpPr txBox="1">
            <a:spLocks noChangeArrowheads="1"/>
          </p:cNvSpPr>
          <p:nvPr/>
        </p:nvSpPr>
        <p:spPr bwMode="auto">
          <a:xfrm>
            <a:off x="1703388" y="76201"/>
            <a:ext cx="8159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0000"/>
                </a:solidFill>
                <a:latin typeface="Arial" panose="020B0604020202020204" pitchFamily="34" charset="0"/>
              </a:rPr>
              <a:t>СПАСИБО ЗА ВНИМАНИЕ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582" y="896380"/>
            <a:ext cx="7560840" cy="567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684982"/>
      </p:ext>
    </p:extLst>
  </p:cSld>
  <p:clrMapOvr>
    <a:masterClrMapping/>
  </p:clrMapOvr>
  <p:transition spd="slow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6354129"/>
              </p:ext>
            </p:extLst>
          </p:nvPr>
        </p:nvGraphicFramePr>
        <p:xfrm>
          <a:off x="5692876" y="710767"/>
          <a:ext cx="6499123" cy="5080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7988234"/>
              </p:ext>
            </p:extLst>
          </p:nvPr>
        </p:nvGraphicFramePr>
        <p:xfrm>
          <a:off x="33251" y="559937"/>
          <a:ext cx="5460695" cy="3036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 Box 8">
            <a:extLst>
              <a:ext uri="{FF2B5EF4-FFF2-40B4-BE49-F238E27FC236}">
                <a16:creationId xmlns:a16="http://schemas.microsoft.com/office/drawing/2014/main" id="{CB95B92D-A960-459C-960A-5F79D6322A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1" y="-39329"/>
            <a:ext cx="12244647" cy="353943"/>
          </a:xfrm>
          <a:prstGeom prst="rect">
            <a:avLst/>
          </a:prstGeom>
          <a:solidFill>
            <a:srgbClr val="FBF1A7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Государственное геологическое картографирование территории Российской Федерации масштаба 1:200 000</a:t>
            </a:r>
          </a:p>
        </p:txBody>
      </p:sp>
    </p:spTree>
    <p:extLst>
      <p:ext uri="{BB962C8B-B14F-4D97-AF65-F5344CB8AC3E}">
        <p14:creationId xmlns:p14="http://schemas.microsoft.com/office/powerpoint/2010/main" val="984794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47" y="29497"/>
            <a:ext cx="8249265" cy="5197707"/>
          </a:xfrm>
          <a:prstGeom prst="rect">
            <a:avLst/>
          </a:prstGeom>
        </p:spPr>
      </p:pic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396833"/>
              </p:ext>
            </p:extLst>
          </p:nvPr>
        </p:nvGraphicFramePr>
        <p:xfrm>
          <a:off x="2143430" y="4343193"/>
          <a:ext cx="3885109" cy="2433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8541" y="3968049"/>
            <a:ext cx="6163459" cy="2889951"/>
          </a:xfrm>
          <a:prstGeom prst="rect">
            <a:avLst/>
          </a:prstGeom>
        </p:spPr>
      </p:pic>
      <p:sp>
        <p:nvSpPr>
          <p:cNvPr id="6" name="TextBox 55">
            <a:extLst>
              <a:ext uri="{FF2B5EF4-FFF2-40B4-BE49-F238E27FC236}">
                <a16:creationId xmlns:a16="http://schemas.microsoft.com/office/drawing/2014/main" id="{A3470061-CFC8-45D3-A93E-204643CE6F82}"/>
              </a:ext>
            </a:extLst>
          </p:cNvPr>
          <p:cNvSpPr txBox="1"/>
          <p:nvPr/>
        </p:nvSpPr>
        <p:spPr>
          <a:xfrm>
            <a:off x="7409329" y="4057328"/>
            <a:ext cx="357144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ru-RU" sz="1200" b="1" dirty="0">
                <a:latin typeface="+mn-lt"/>
              </a:rPr>
              <a:t>Динамика издания Госгеолкарты-200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397089" y="304801"/>
            <a:ext cx="3608439" cy="646331"/>
          </a:xfrm>
          <a:prstGeom prst="rect">
            <a:avLst/>
          </a:prstGeom>
          <a:solidFill>
            <a:srgbClr val="DEE2BC"/>
          </a:solidFill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/>
              <a:t>Состояние издания Госгеолкарты-200/2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2464875-E67C-4577-8ABD-E8CAEED7CA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5101" y="1238046"/>
            <a:ext cx="3092416" cy="122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60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ru-RU" alt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0"/>
          <p:cNvSpPr txBox="1"/>
          <p:nvPr/>
        </p:nvSpPr>
        <p:spPr>
          <a:xfrm>
            <a:off x="8630457" y="418670"/>
            <a:ext cx="334914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Полевые работы выполнялись на 55 объектах ГСР-200: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ВСЕГЕИ - 23 полевые партии,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Подрядчики - 26 полевых партий </a:t>
            </a: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FBF1A7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Полевые работы по ГСР-200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8814767" y="1640912"/>
            <a:ext cx="385691" cy="217813"/>
          </a:xfrm>
          <a:prstGeom prst="rect">
            <a:avLst/>
          </a:prstGeom>
          <a:solidFill>
            <a:srgbClr val="CA26BE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821529" y="1990138"/>
            <a:ext cx="385691" cy="217813"/>
          </a:xfrm>
          <a:prstGeom prst="rect">
            <a:avLst/>
          </a:prstGeom>
          <a:solidFill>
            <a:srgbClr val="B9DBB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292194" y="1637507"/>
            <a:ext cx="20851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Партии ВСЕГЕИ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292194" y="1975933"/>
            <a:ext cx="18405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Подрядчики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0C22596-6D5B-4F6C-8A27-AB60C5058FD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86" y="418670"/>
            <a:ext cx="8367149" cy="543978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86" y="4795455"/>
            <a:ext cx="2018973" cy="2023885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4374" y="4828720"/>
            <a:ext cx="2673152" cy="178080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7286" y="3235038"/>
            <a:ext cx="2507881" cy="180149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E6F1178-BAD1-4923-BFD0-5984B38821A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475" y="2188913"/>
            <a:ext cx="1625453" cy="224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378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B61A6E-8D6E-47FC-96AB-6911BE8C1E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20" y="-18886"/>
            <a:ext cx="11864089" cy="477837"/>
          </a:xfrm>
          <a:solidFill>
            <a:srgbClr val="FFFFCC"/>
          </a:solidFill>
        </p:spPr>
        <p:txBody>
          <a:bodyPr>
            <a:noAutofit/>
          </a:bodyPr>
          <a:lstStyle/>
          <a:p>
            <a:r>
              <a:rPr lang="ru-RU" sz="1600" b="1" dirty="0">
                <a:effectLst/>
                <a:latin typeface="+mn-lt"/>
              </a:rPr>
              <a:t>«Оценка геологической, геохимической, геофизической изученности и подготовка геологического обоснования ГДП-200 листов </a:t>
            </a:r>
            <a:r>
              <a:rPr lang="en-US" sz="1600" b="1" dirty="0">
                <a:effectLst/>
                <a:latin typeface="+mn-lt"/>
              </a:rPr>
              <a:t>Q-37-I,II </a:t>
            </a:r>
            <a:r>
              <a:rPr lang="ru-RU" sz="1600" b="1" dirty="0">
                <a:effectLst/>
                <a:latin typeface="+mn-lt"/>
              </a:rPr>
              <a:t>(Западно-</a:t>
            </a:r>
            <a:r>
              <a:rPr lang="ru-RU" sz="1600" b="1" dirty="0" err="1">
                <a:effectLst/>
                <a:latin typeface="+mn-lt"/>
              </a:rPr>
              <a:t>Кейвская</a:t>
            </a:r>
            <a:r>
              <a:rPr lang="ru-RU" sz="1600" b="1" dirty="0">
                <a:effectLst/>
                <a:latin typeface="+mn-lt"/>
              </a:rPr>
              <a:t> площадь)»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31EBC33-34CF-4FF5-B67C-39A145535F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20" y="3428999"/>
            <a:ext cx="5402142" cy="2943225"/>
          </a:xfrm>
        </p:spPr>
        <p:txBody>
          <a:bodyPr>
            <a:normAutofit/>
          </a:bodyPr>
          <a:lstStyle/>
          <a:p>
            <a:pPr marL="228600" indent="-228600" algn="l">
              <a:buAutoNum type="arabicPeriod"/>
            </a:pPr>
            <a:r>
              <a:rPr lang="ru-RU" sz="1100" dirty="0">
                <a:effectLst/>
              </a:rPr>
              <a:t>Для составления карты геохимической специализации геологических образований и карты </a:t>
            </a:r>
            <a:r>
              <a:rPr lang="ru-RU" sz="1100" dirty="0" err="1">
                <a:effectLst/>
              </a:rPr>
              <a:t>рудогенных</a:t>
            </a:r>
            <a:r>
              <a:rPr lang="ru-RU" sz="1100" dirty="0">
                <a:effectLst/>
              </a:rPr>
              <a:t> аномалий опережающей геохимической основы проведено </a:t>
            </a:r>
            <a:r>
              <a:rPr lang="ru-RU" sz="1100" dirty="0" err="1">
                <a:effectLst/>
              </a:rPr>
              <a:t>сколковое</a:t>
            </a:r>
            <a:r>
              <a:rPr lang="ru-RU" sz="1100" dirty="0">
                <a:effectLst/>
              </a:rPr>
              <a:t> опробование;</a:t>
            </a:r>
          </a:p>
          <a:p>
            <a:pPr marL="228600" indent="-228600" algn="l">
              <a:buAutoNum type="arabicPeriod"/>
            </a:pPr>
            <a:r>
              <a:rPr lang="ru-RU" sz="1100" dirty="0">
                <a:effectLst/>
              </a:rPr>
              <a:t>Для составления моно и </a:t>
            </a:r>
            <a:r>
              <a:rPr lang="ru-RU" sz="1100" dirty="0" err="1">
                <a:effectLst/>
              </a:rPr>
              <a:t>полиэлементных</a:t>
            </a:r>
            <a:r>
              <a:rPr lang="ru-RU" sz="1100" dirty="0">
                <a:effectLst/>
              </a:rPr>
              <a:t> карт опережающей геохимической основы выполнено  </a:t>
            </a:r>
            <a:r>
              <a:rPr lang="ru-RU" sz="1100" dirty="0" err="1">
                <a:effectLst/>
              </a:rPr>
              <a:t>литогеохимическое</a:t>
            </a:r>
            <a:r>
              <a:rPr lang="ru-RU" sz="1100" dirty="0">
                <a:effectLst/>
              </a:rPr>
              <a:t> опробование по вторичным ореолам и потокам рассеяния;</a:t>
            </a:r>
          </a:p>
          <a:p>
            <a:pPr marL="228600" indent="-228600" algn="l">
              <a:buAutoNum type="arabicPeriod"/>
            </a:pPr>
            <a:r>
              <a:rPr lang="ru-RU" sz="1100" dirty="0">
                <a:effectLst/>
              </a:rPr>
              <a:t>Для определения изотопного возраста цирконов (SIMS SHRIMP) из магматических комплексов было отобрано </a:t>
            </a:r>
            <a:r>
              <a:rPr lang="ru-RU" sz="1100" b="1" dirty="0">
                <a:effectLst/>
              </a:rPr>
              <a:t>3 пробы</a:t>
            </a:r>
            <a:r>
              <a:rPr lang="ru-RU" sz="1100" dirty="0">
                <a:effectLst/>
              </a:rPr>
              <a:t>;</a:t>
            </a:r>
          </a:p>
          <a:p>
            <a:r>
              <a:rPr lang="ru-RU" sz="1100" dirty="0">
                <a:effectLst/>
              </a:rPr>
              <a:t>Общий объём работ по литохимическому опробованию составил </a:t>
            </a:r>
            <a:r>
              <a:rPr lang="ru-RU" sz="1100" b="1" dirty="0">
                <a:effectLst/>
              </a:rPr>
              <a:t>1124 пробы</a:t>
            </a:r>
          </a:p>
          <a:p>
            <a:pPr algn="l"/>
            <a:r>
              <a:rPr lang="ru-RU" sz="1100" dirty="0">
                <a:effectLst/>
              </a:rPr>
              <a:t>4.    Выполнено </a:t>
            </a:r>
            <a:r>
              <a:rPr lang="ru-RU" sz="1100" b="1" dirty="0">
                <a:effectLst/>
              </a:rPr>
              <a:t>152 км </a:t>
            </a:r>
            <a:r>
              <a:rPr lang="ru-RU" sz="1100" dirty="0">
                <a:effectLst/>
              </a:rPr>
              <a:t>геологических маршрутов масштаба 1 : 200 000 и </a:t>
            </a:r>
            <a:r>
              <a:rPr lang="ru-RU" sz="1100" b="1" dirty="0">
                <a:effectLst/>
              </a:rPr>
              <a:t>53 км </a:t>
            </a:r>
            <a:r>
              <a:rPr lang="ru-RU" sz="1100" dirty="0">
                <a:effectLst/>
              </a:rPr>
              <a:t>геологических маршрутов масштаба 1 : 50 000, отобрано </a:t>
            </a:r>
            <a:r>
              <a:rPr lang="ru-RU" sz="1100" b="1" dirty="0">
                <a:effectLst/>
              </a:rPr>
              <a:t>105 </a:t>
            </a:r>
            <a:r>
              <a:rPr lang="ru-RU" sz="1100" b="1" dirty="0" err="1">
                <a:effectLst/>
              </a:rPr>
              <a:t>сколковых</a:t>
            </a:r>
            <a:r>
              <a:rPr lang="ru-RU" sz="1100" b="1" dirty="0">
                <a:effectLst/>
              </a:rPr>
              <a:t> проб </a:t>
            </a:r>
            <a:r>
              <a:rPr lang="ru-RU" sz="1100" dirty="0">
                <a:effectLst/>
              </a:rPr>
              <a:t>для изучения геохимической специализации геологических образований, </a:t>
            </a:r>
            <a:r>
              <a:rPr lang="ru-RU" sz="1100" b="1" dirty="0">
                <a:effectLst/>
              </a:rPr>
              <a:t>3 пробы </a:t>
            </a:r>
            <a:r>
              <a:rPr lang="ru-RU" sz="1100" dirty="0">
                <a:effectLst/>
              </a:rPr>
              <a:t>на определение изотопного возраста цирконов, </a:t>
            </a:r>
            <a:r>
              <a:rPr lang="ru-RU" sz="1100" b="1" dirty="0">
                <a:effectLst/>
              </a:rPr>
              <a:t>2 пробы </a:t>
            </a:r>
            <a:r>
              <a:rPr lang="ru-RU" sz="1100" dirty="0">
                <a:effectLst/>
              </a:rPr>
              <a:t>на </a:t>
            </a:r>
            <a:r>
              <a:rPr lang="en-US" sz="1100" dirty="0">
                <a:effectLst/>
              </a:rPr>
              <a:t>OSL </a:t>
            </a:r>
            <a:r>
              <a:rPr lang="ru-RU" sz="1100" dirty="0">
                <a:effectLst/>
              </a:rPr>
              <a:t>датирование, </a:t>
            </a:r>
            <a:r>
              <a:rPr lang="ru-RU" sz="1100" b="1" dirty="0">
                <a:effectLst/>
              </a:rPr>
              <a:t>5 проб </a:t>
            </a:r>
            <a:r>
              <a:rPr lang="ru-RU" sz="1100" dirty="0">
                <a:effectLst/>
              </a:rPr>
              <a:t>для проведения диатомового анализа, </a:t>
            </a:r>
            <a:r>
              <a:rPr lang="ru-RU" sz="1100" b="1" dirty="0">
                <a:effectLst/>
              </a:rPr>
              <a:t>12 проб </a:t>
            </a:r>
            <a:r>
              <a:rPr lang="ru-RU" sz="1100" dirty="0">
                <a:effectLst/>
              </a:rPr>
              <a:t>на споро-пыльцевой анализ и </a:t>
            </a:r>
            <a:r>
              <a:rPr lang="ru-RU" sz="1100" b="1" dirty="0">
                <a:effectLst/>
              </a:rPr>
              <a:t>7 проб </a:t>
            </a:r>
            <a:r>
              <a:rPr lang="ru-RU" sz="1100" dirty="0">
                <a:effectLst/>
              </a:rPr>
              <a:t>на гранулометрический анализ.</a:t>
            </a:r>
          </a:p>
          <a:p>
            <a:pPr algn="l"/>
            <a:endParaRPr lang="ru-RU" sz="1100" dirty="0">
              <a:effectLst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6337C9-F761-4606-906D-81D50896AF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20" y="1154484"/>
            <a:ext cx="2524588" cy="17844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B1C269-5621-496D-922B-8E9F9F9399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2" t="2977" r="10626" b="1099"/>
          <a:stretch/>
        </p:blipFill>
        <p:spPr>
          <a:xfrm>
            <a:off x="5554462" y="764475"/>
            <a:ext cx="6637538" cy="5699208"/>
          </a:xfrm>
          <a:prstGeom prst="rect">
            <a:avLst/>
          </a:prstGeom>
        </p:spPr>
      </p:pic>
      <p:pic>
        <p:nvPicPr>
          <p:cNvPr id="8" name="Рисунок 7" descr="cid:19987ccb-5261-442f-8da5-84df914fe995@vsegei.ru">
            <a:extLst>
              <a:ext uri="{FF2B5EF4-FFF2-40B4-BE49-F238E27FC236}">
                <a16:creationId xmlns:a16="http://schemas.microsoft.com/office/drawing/2014/main" id="{30C801BD-FC9A-4CCB-9ADE-68F2D7701D09}"/>
              </a:ext>
            </a:extLst>
          </p:cNvPr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50" y="1154484"/>
            <a:ext cx="2677912" cy="185275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F77BF5-27DE-4BEC-8569-1AAEC57F58E4}"/>
              </a:ext>
            </a:extLst>
          </p:cNvPr>
          <p:cNvSpPr txBox="1"/>
          <p:nvPr/>
        </p:nvSpPr>
        <p:spPr>
          <a:xfrm>
            <a:off x="571655" y="892874"/>
            <a:ext cx="19046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Схема расположения листов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FEB8C8-8FEB-4D68-B58A-D2094996717E}"/>
              </a:ext>
            </a:extLst>
          </p:cNvPr>
          <p:cNvSpPr txBox="1"/>
          <p:nvPr/>
        </p:nvSpPr>
        <p:spPr>
          <a:xfrm>
            <a:off x="3647081" y="900664"/>
            <a:ext cx="11368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Полевая партия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BE1374-4958-4271-889D-81AF24C653E8}"/>
              </a:ext>
            </a:extLst>
          </p:cNvPr>
          <p:cNvSpPr txBox="1"/>
          <p:nvPr/>
        </p:nvSpPr>
        <p:spPr>
          <a:xfrm>
            <a:off x="6873324" y="6465869"/>
            <a:ext cx="39998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Карта фактического материала литохимического опробования</a:t>
            </a:r>
          </a:p>
        </p:txBody>
      </p:sp>
      <p:pic>
        <p:nvPicPr>
          <p:cNvPr id="12" name="Рисунок 11" descr="cid:f040fe62-fd3f-4ba0-81e5-c612e2c803fc@vsegei.ru"/>
          <p:cNvPicPr/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72035" y="4211639"/>
            <a:ext cx="2202577" cy="19723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1619328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7025"/>
            <a:ext cx="11994204" cy="52322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«Оценка геологической, геохимической, геофизической изученности и подготовка геологического обоснования ГДП-200 листов T-47-XVI, XVII, XVIII (с клапаном T-47-XXII-XXIII); T-48-XIII, XIV, XV, XVI, XVII, XVIII (юг о. Большевик)»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10" y="870801"/>
            <a:ext cx="2372481" cy="19428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01511" y="609192"/>
            <a:ext cx="190468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rgbClr val="232C82"/>
                </a:solidFill>
              </a:rPr>
              <a:t>Схема расположения листов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8793" y="870801"/>
            <a:ext cx="2475265" cy="194285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2648261" y="609192"/>
            <a:ext cx="195117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rgbClr val="232C82"/>
                </a:solidFill>
              </a:rPr>
              <a:t>База партии в бух. Солнечная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359750" y="550763"/>
            <a:ext cx="6415906" cy="1832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1100" b="1" dirty="0">
                <a:solidFill>
                  <a:srgbClr val="232C82"/>
                </a:solidFill>
                <a:latin typeface="+mj-lt"/>
                <a:ea typeface="Times New Roman" panose="02020603050405020304" pitchFamily="18" charset="0"/>
              </a:rPr>
              <a:t>Основные геологические результаты: </a:t>
            </a:r>
          </a:p>
          <a:p>
            <a:pPr algn="just">
              <a:lnSpc>
                <a:spcPct val="115000"/>
              </a:lnSpc>
            </a:pPr>
            <a:r>
              <a:rPr lang="ru-RU" sz="1100" dirty="0">
                <a:solidFill>
                  <a:srgbClr val="232C82"/>
                </a:solidFill>
                <a:latin typeface="+mj-lt"/>
                <a:ea typeface="Times New Roman" panose="02020603050405020304" pitchFamily="18" charset="0"/>
              </a:rPr>
              <a:t>1</a:t>
            </a:r>
            <a:r>
              <a:rPr lang="ru-RU" sz="1100" b="1" dirty="0">
                <a:solidFill>
                  <a:srgbClr val="232C82"/>
                </a:solidFill>
                <a:latin typeface="+mj-lt"/>
                <a:ea typeface="Times New Roman" panose="02020603050405020304" pitchFamily="18" charset="0"/>
              </a:rPr>
              <a:t>. Для составления карты геохимической специализации геологических образований и карты рудогенных аномалий опережающей геохимический основы проведено:</a:t>
            </a:r>
          </a:p>
          <a:p>
            <a:pPr algn="just">
              <a:lnSpc>
                <a:spcPct val="115000"/>
              </a:lnSpc>
            </a:pPr>
            <a:r>
              <a:rPr lang="ru-RU" sz="1100" b="1" dirty="0">
                <a:solidFill>
                  <a:srgbClr val="232C8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сколковое опробование стратифицированных образований голышевской, краснореченской, сложнинской, тельмановской и </a:t>
            </a:r>
            <a:r>
              <a:rPr lang="ru-RU" sz="1100" b="1" dirty="0" err="1">
                <a:solidFill>
                  <a:srgbClr val="232C8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касаткинской</a:t>
            </a:r>
            <a:r>
              <a:rPr lang="ru-RU" sz="1100" b="1" dirty="0">
                <a:solidFill>
                  <a:srgbClr val="232C8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толщ;</a:t>
            </a:r>
            <a:endParaRPr lang="ru-RU" sz="1100" b="1" dirty="0">
              <a:solidFill>
                <a:srgbClr val="232C82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sz="1100" b="1" dirty="0">
                <a:solidFill>
                  <a:srgbClr val="232C8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сколковое опробование ахматовского, ближнеостровского, университетского, кропоткинского и североземельского магматических комплексов.</a:t>
            </a:r>
            <a:endParaRPr lang="ru-RU" sz="1100" b="1" dirty="0">
              <a:solidFill>
                <a:srgbClr val="232C82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sz="1100" b="1" dirty="0">
                <a:solidFill>
                  <a:srgbClr val="232C82"/>
                </a:solidFill>
                <a:latin typeface="+mj-lt"/>
                <a:ea typeface="Calibri" panose="020F0502020204030204" pitchFamily="34" charset="0"/>
              </a:rPr>
              <a:t>2. Для составления моно и полиэлементных карт опережающей геохимической основы выполнено</a:t>
            </a:r>
            <a:r>
              <a:rPr lang="ru-RU" sz="1100" b="1" dirty="0">
                <a:solidFill>
                  <a:srgbClr val="232C82"/>
                </a:solidFill>
              </a:rPr>
              <a:t>  </a:t>
            </a:r>
            <a:r>
              <a:rPr lang="ru-RU" sz="1100" b="1" dirty="0" err="1">
                <a:solidFill>
                  <a:srgbClr val="232C82"/>
                </a:solidFill>
              </a:rPr>
              <a:t>литогеохимическое</a:t>
            </a:r>
            <a:r>
              <a:rPr lang="ru-RU" sz="1100" b="1" dirty="0">
                <a:solidFill>
                  <a:srgbClr val="232C82"/>
                </a:solidFill>
              </a:rPr>
              <a:t> опробование по вторичным ореолам и потокам рассеяния</a:t>
            </a:r>
            <a:endParaRPr lang="ru-RU" sz="1100" b="1" dirty="0">
              <a:solidFill>
                <a:srgbClr val="232C82"/>
              </a:solidFill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7663"/>
            <a:ext cx="7802695" cy="3793312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4531773" y="4284896"/>
            <a:ext cx="827977" cy="287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5359749" y="2382765"/>
            <a:ext cx="6415906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232C82"/>
                </a:solidFill>
              </a:rPr>
              <a:t>Общий объём работ по литохимическому опробованию масштаба 1:200 000 составил 1618 рядовых и 79 контрольных пробы, что в сумме составило 1697 проб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5997102" y="2852392"/>
            <a:ext cx="5778553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232C82"/>
                </a:solidFill>
              </a:rPr>
              <a:t>3. Выполнено 128 пог. км. рекогносцировочных маршрутов масштаба 1:200 000, отобрано 273 сколковых пробы для изучения геохимической специализации геологических образований, 18 проб на определение радиологического возраста, 13 крупно объёмных шлиховых пробы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DDA95B1-EBA4-4DEF-93C7-B669894141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860" y="4215703"/>
            <a:ext cx="1423260" cy="1897679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604285A-35CD-4E7E-8A22-D5CCA416F6F7}"/>
              </a:ext>
            </a:extLst>
          </p:cNvPr>
          <p:cNvSpPr/>
          <p:nvPr/>
        </p:nvSpPr>
        <p:spPr>
          <a:xfrm>
            <a:off x="9726306" y="3674542"/>
            <a:ext cx="1721395" cy="5078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900" dirty="0">
                <a:solidFill>
                  <a:srgbClr val="232C82"/>
                </a:solidFill>
              </a:rPr>
              <a:t>Складчатость в отложениях краснореченской толщи (каньон р. Студёная)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4B24C85-772D-4C25-A5C0-10300A84CD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523" y="4215703"/>
            <a:ext cx="1423260" cy="189767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2DB5A8B-0FD9-4FFC-80A4-ABB2E89EBAC9}"/>
              </a:ext>
            </a:extLst>
          </p:cNvPr>
          <p:cNvSpPr/>
          <p:nvPr/>
        </p:nvSpPr>
        <p:spPr>
          <a:xfrm>
            <a:off x="8332860" y="3674543"/>
            <a:ext cx="1393446" cy="5078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900" dirty="0">
                <a:solidFill>
                  <a:srgbClr val="232C82"/>
                </a:solidFill>
              </a:rPr>
              <a:t>Силл долеритов в сундучной складке краснореченской толщи</a:t>
            </a:r>
          </a:p>
        </p:txBody>
      </p:sp>
    </p:spTree>
    <p:extLst>
      <p:ext uri="{BB962C8B-B14F-4D97-AF65-F5344CB8AC3E}">
        <p14:creationId xmlns:p14="http://schemas.microsoft.com/office/powerpoint/2010/main" val="3971125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8944"/>
            <a:ext cx="12192000" cy="33855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«Оценка </a:t>
            </a:r>
            <a:r>
              <a:rPr lang="ru-RU" sz="1600" b="1" dirty="0"/>
              <a:t>изученности</a:t>
            </a:r>
            <a:r>
              <a:rPr lang="ru-RU" sz="1400" b="1" dirty="0"/>
              <a:t>, подготовка геологического обоснования ГДП-200листов P-56-III, IV (</a:t>
            </a:r>
            <a:r>
              <a:rPr lang="ru-RU" sz="1400" b="1" dirty="0" err="1"/>
              <a:t>Дуксундинская</a:t>
            </a:r>
            <a:r>
              <a:rPr lang="ru-RU" sz="1400" b="1" dirty="0"/>
              <a:t> площадь)»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98495" y="643451"/>
            <a:ext cx="190468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rgbClr val="232C82"/>
                </a:solidFill>
              </a:rPr>
              <a:t>Схема расположения листов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375298" y="514429"/>
            <a:ext cx="7668496" cy="1991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1200" b="1" dirty="0">
                <a:solidFill>
                  <a:srgbClr val="232C82"/>
                </a:solidFill>
                <a:latin typeface="+mj-lt"/>
                <a:ea typeface="Times New Roman" panose="02020603050405020304" pitchFamily="18" charset="0"/>
              </a:rPr>
              <a:t>Основные геологические результаты: </a:t>
            </a:r>
          </a:p>
          <a:p>
            <a:pPr algn="just">
              <a:lnSpc>
                <a:spcPct val="115000"/>
              </a:lnSpc>
            </a:pPr>
            <a:r>
              <a:rPr lang="ru-RU" sz="1200" dirty="0">
                <a:solidFill>
                  <a:srgbClr val="232C82"/>
                </a:solidFill>
                <a:latin typeface="+mj-lt"/>
                <a:ea typeface="Times New Roman" panose="02020603050405020304" pitchFamily="18" charset="0"/>
              </a:rPr>
              <a:t>1</a:t>
            </a:r>
            <a:r>
              <a:rPr lang="ru-RU" sz="1200" b="1" dirty="0">
                <a:solidFill>
                  <a:srgbClr val="232C82"/>
                </a:solidFill>
                <a:latin typeface="+mj-lt"/>
                <a:ea typeface="Times New Roman" panose="02020603050405020304" pitchFamily="18" charset="0"/>
              </a:rPr>
              <a:t>. Проведена </a:t>
            </a:r>
            <a:r>
              <a:rPr lang="ru-RU" sz="1200" dirty="0">
                <a:solidFill>
                  <a:srgbClr val="232C82"/>
                </a:solidFill>
                <a:latin typeface="+mj-lt"/>
                <a:ea typeface="Times New Roman" panose="02020603050405020304" pitchFamily="18" charset="0"/>
              </a:rPr>
              <a:t>литохимическая съемка по потокам рассеяния, отобрано 1926 рядовых и 55 контрольных проб</a:t>
            </a:r>
            <a:endParaRPr lang="ru-RU" sz="1200" dirty="0">
              <a:solidFill>
                <a:srgbClr val="232C82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sz="1200" b="1" dirty="0">
                <a:solidFill>
                  <a:srgbClr val="232C82"/>
                </a:solidFill>
                <a:latin typeface="+mj-lt"/>
                <a:ea typeface="Calibri" panose="020F0502020204030204" pitchFamily="34" charset="0"/>
              </a:rPr>
              <a:t>2. Выполнено опробование для определения геохимической специализации геологических образований с отбором 849 проб</a:t>
            </a:r>
          </a:p>
          <a:p>
            <a:pPr algn="just">
              <a:lnSpc>
                <a:spcPct val="115000"/>
              </a:lnSpc>
            </a:pPr>
            <a:r>
              <a:rPr lang="ru-RU" sz="1200" b="1" dirty="0">
                <a:solidFill>
                  <a:srgbClr val="232C82"/>
                </a:solidFill>
                <a:latin typeface="+mj-lt"/>
                <a:ea typeface="Times New Roman" panose="02020603050405020304" pitchFamily="18" charset="0"/>
              </a:rPr>
              <a:t>3. Проведены рекогносцировочные маршруты общей протяженностью 163 п. км, в ходе которых отобрано 380 образцов, 96 </a:t>
            </a:r>
            <a:r>
              <a:rPr lang="ru-RU" sz="1200" b="1" dirty="0" err="1">
                <a:solidFill>
                  <a:srgbClr val="232C82"/>
                </a:solidFill>
                <a:latin typeface="+mj-lt"/>
                <a:ea typeface="Times New Roman" panose="02020603050405020304" pitchFamily="18" charset="0"/>
              </a:rPr>
              <a:t>штуфных</a:t>
            </a:r>
            <a:r>
              <a:rPr lang="ru-RU" sz="1200" b="1" dirty="0">
                <a:solidFill>
                  <a:srgbClr val="232C82"/>
                </a:solidFill>
                <a:latin typeface="+mj-lt"/>
                <a:ea typeface="Times New Roman" panose="02020603050405020304" pitchFamily="18" charset="0"/>
              </a:rPr>
              <a:t> проб, 19 проб для изотопно-геохронологических исследований (U-</a:t>
            </a:r>
            <a:r>
              <a:rPr lang="ru-RU" sz="1200" b="1" dirty="0" err="1">
                <a:solidFill>
                  <a:srgbClr val="232C82"/>
                </a:solidFill>
                <a:latin typeface="+mj-lt"/>
                <a:ea typeface="Times New Roman" panose="02020603050405020304" pitchFamily="18" charset="0"/>
              </a:rPr>
              <a:t>Pb</a:t>
            </a:r>
            <a:r>
              <a:rPr lang="ru-RU" sz="1200" b="1" dirty="0">
                <a:solidFill>
                  <a:srgbClr val="232C82"/>
                </a:solidFill>
                <a:latin typeface="+mj-lt"/>
                <a:ea typeface="Times New Roman" panose="02020603050405020304" pitchFamily="18" charset="0"/>
              </a:rPr>
              <a:t> датирование по цирконам), 13 проб для определения микрофауны, 2 пробы на радиоуглеродное датирование</a:t>
            </a:r>
          </a:p>
          <a:p>
            <a:pPr algn="just">
              <a:lnSpc>
                <a:spcPct val="115000"/>
              </a:lnSpc>
            </a:pPr>
            <a:r>
              <a:rPr lang="ru-RU" sz="1200" b="1" dirty="0">
                <a:solidFill>
                  <a:srgbClr val="232C82"/>
                </a:solidFill>
                <a:latin typeface="+mj-lt"/>
                <a:ea typeface="Times New Roman" panose="02020603050405020304" pitchFamily="18" charset="0"/>
              </a:rPr>
              <a:t>4. Выполнено рекогносцировочное обследование участков, выделенных предшественниками как перспективные на обнаружение промышленного оруденения – месторождение Опыт, рудопроявления Зеленый пласт и Ударник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4531773" y="4284896"/>
            <a:ext cx="827977" cy="287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11" y="949749"/>
            <a:ext cx="2710941" cy="19613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13" y="3245992"/>
            <a:ext cx="3986204" cy="31535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6459" y="3135730"/>
            <a:ext cx="36263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</a:rPr>
              <a:t>Карта литохимического опробования донных отложений</a:t>
            </a:r>
            <a:endParaRPr lang="ru-RU" sz="11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859" y="3329994"/>
            <a:ext cx="4085955" cy="316515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549112" y="3191775"/>
            <a:ext cx="20441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</a:rPr>
              <a:t>Карта фактического материала</a:t>
            </a:r>
            <a:endParaRPr lang="ru-RU" sz="11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242" y="4879001"/>
            <a:ext cx="3638025" cy="178845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267" y="2957503"/>
            <a:ext cx="3324468" cy="186524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736" y="4941758"/>
            <a:ext cx="3324468" cy="184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606241"/>
      </p:ext>
    </p:extLst>
  </p:cSld>
  <p:clrMapOvr>
    <a:masterClrMapping/>
  </p:clrMapOvr>
</p:sld>
</file>

<file path=ppt/theme/theme1.xml><?xml version="1.0" encoding="utf-8"?>
<a:theme xmlns:a="http://schemas.openxmlformats.org/drawingml/2006/main" name="Океан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Океан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800" b="0" i="0" u="none" strike="noStrike" cap="none" normalizeH="0" baseline="0" smtClean="0">
            <a:ln>
              <a:noFill/>
            </a:ln>
            <a:solidFill>
              <a:srgbClr val="FF9933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800" b="0" i="0" u="none" strike="noStrike" cap="none" normalizeH="0" baseline="0" smtClean="0">
            <a:ln>
              <a:noFill/>
            </a:ln>
            <a:solidFill>
              <a:srgbClr val="FF9933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4888</TotalTime>
  <Words>3047</Words>
  <Application>Microsoft Office PowerPoint</Application>
  <PresentationFormat>Широкоэкранный</PresentationFormat>
  <Paragraphs>273</Paragraphs>
  <Slides>30</Slides>
  <Notes>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9" baseType="lpstr">
      <vt:lpstr>Arial</vt:lpstr>
      <vt:lpstr>Calibri</vt:lpstr>
      <vt:lpstr>Calibri Light</vt:lpstr>
      <vt:lpstr>Tahoma</vt:lpstr>
      <vt:lpstr>Times New Roman</vt:lpstr>
      <vt:lpstr>Wingdings</vt:lpstr>
      <vt:lpstr>Океан</vt:lpstr>
      <vt:lpstr>Тема Office</vt:lpstr>
      <vt:lpstr>Лист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«Оценка геологической, геохимической, геофизической изученности и подготовка геологического обоснования ГДП-200 листов Q-37-I,II (Западно-Кейвская площадь)»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Субетто Карина Алексеевна</dc:creator>
  <cp:lastModifiedBy>Шишкин Михаил Александрович</cp:lastModifiedBy>
  <cp:revision>189</cp:revision>
  <dcterms:created xsi:type="dcterms:W3CDTF">2020-03-24T11:07:28Z</dcterms:created>
  <dcterms:modified xsi:type="dcterms:W3CDTF">2022-04-19T06:15:23Z</dcterms:modified>
</cp:coreProperties>
</file>