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8" r:id="rId3"/>
    <p:sldId id="272" r:id="rId4"/>
    <p:sldId id="273" r:id="rId5"/>
    <p:sldId id="279" r:id="rId6"/>
    <p:sldId id="281" r:id="rId7"/>
    <p:sldId id="282" r:id="rId8"/>
    <p:sldId id="283" r:id="rId9"/>
    <p:sldId id="284" r:id="rId10"/>
    <p:sldId id="286" r:id="rId11"/>
    <p:sldId id="278" r:id="rId12"/>
    <p:sldId id="270" r:id="rId13"/>
    <p:sldId id="274" r:id="rId14"/>
    <p:sldId id="275" r:id="rId15"/>
    <p:sldId id="287" r:id="rId16"/>
    <p:sldId id="285" r:id="rId17"/>
    <p:sldId id="288" r:id="rId18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548235"/>
    <a:srgbClr val="C55A11"/>
    <a:srgbClr val="C5E0B4"/>
    <a:srgbClr val="D2DEEF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3023" autoAdjust="0"/>
  </p:normalViewPr>
  <p:slideViewPr>
    <p:cSldViewPr snapToGrid="0">
      <p:cViewPr varScale="1">
        <p:scale>
          <a:sx n="57" d="100"/>
          <a:sy n="57" d="100"/>
        </p:scale>
        <p:origin x="25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36F673-A93C-486D-AA6B-E0EC840414FF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1F85F-4017-448F-8861-A12D0FA863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5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день! Название доклада на слайде. В</a:t>
            </a:r>
            <a:r>
              <a:rPr lang="ru-RU" baseline="0" dirty="0" smtClean="0"/>
              <a:t> соавторах доклада ООО «Минерал-Инфо». Это специалисты выполняющие по контракту со ВСЕГЕИ разработку отдельных модулей Единой-</a:t>
            </a:r>
            <a:r>
              <a:rPr lang="ru-RU" baseline="0" dirty="0" err="1" smtClean="0"/>
              <a:t>геолого</a:t>
            </a:r>
            <a:r>
              <a:rPr lang="ru-RU" baseline="0" dirty="0" smtClean="0"/>
              <a:t> картографической системы, </a:t>
            </a:r>
            <a:r>
              <a:rPr lang="ru-RU" dirty="0" smtClean="0"/>
              <a:t> В рамках этого проекта мы сотрудничаем с ними уже второй год и надо сказать достаточно успешно.</a:t>
            </a:r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1F85F-4017-448F-8861-A12D0FA8637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018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10. Десятая подзадача - </a:t>
            </a:r>
            <a:r>
              <a:rPr lang="ru-RU" b="0" baseline="0" dirty="0" smtClean="0"/>
              <a:t>разработка прототипа </a:t>
            </a:r>
            <a:r>
              <a:rPr lang="ru-RU" b="0" baseline="0" dirty="0" err="1" smtClean="0"/>
              <a:t>Вэб</a:t>
            </a:r>
            <a:r>
              <a:rPr lang="ru-RU" b="0" baseline="0" dirty="0" smtClean="0"/>
              <a:t>-приложения. </a:t>
            </a:r>
          </a:p>
          <a:p>
            <a:r>
              <a:rPr lang="ru-RU" b="0" baseline="0" dirty="0" smtClean="0"/>
              <a:t>Основные задачи </a:t>
            </a:r>
            <a:r>
              <a:rPr lang="ru-RU" b="0" baseline="0" dirty="0" err="1" smtClean="0"/>
              <a:t>вэб</a:t>
            </a:r>
            <a:r>
              <a:rPr lang="ru-RU" b="0" baseline="0" dirty="0" smtClean="0"/>
              <a:t>-приложения показаны на слайде – работа с самими картами комплекта, с </a:t>
            </a:r>
            <a:r>
              <a:rPr lang="ru-RU" b="0" baseline="0" dirty="0" err="1" smtClean="0"/>
              <a:t>зарамочным</a:t>
            </a:r>
            <a:r>
              <a:rPr lang="ru-RU" b="0" baseline="0" dirty="0" smtClean="0"/>
              <a:t> оформлением, с разрезом – в том числе трассировка, возможность отображать карты по запросам из ИР Серийные легенды. И интеграция с внешними централизованными базами данных. Сейчас готовим Функциональные макеты, разрабатываем дизайн и прорабатываем сценарии запросов. Некоторые макеты интерфейса представлены на слайде.</a:t>
            </a:r>
          </a:p>
          <a:p>
            <a:endParaRPr lang="ru-RU" b="0" baseline="0" dirty="0" smtClean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118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еще один важный момент. Единый массив цифровых геологических карт по России  будет содержать огромное количество объектов, для сравнения – только геологическая карта России масштаба 2,5 миллиона содержит около 400 000 тысяч объектов –точки, линии, полигоны, а если мы перейдем на миллионный масштаб, да еще и на полный комплект карт и еще и базы первичных данных –то общее количество объектов – явно будет несколько миллионов, а может и десятков миллионов. Чтобы этот массив данных был управляемым – необходимо организовать тщательную проверку поступающих данных, здесь я имею в виду не геологическое содержание, а  формальные критерии – целостность данных, их топологическую корректность, связность и так далее. Для этого мы формируем технологию проверки и верификации. Основана она балет на разработанных нами инструментах проверки –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КЛАЦНУТЬ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ru-RU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Мап</a:t>
            </a:r>
            <a:r>
              <a:rPr lang="ru-RU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-Инспектор – для цифровых моделей и БД-Инспектор для баз первичной геологической информации. Все проверки выполняются в автоматическом режиме, выполняются составителями карт – региональными отделами, и после 100 процентной корректности данных, вместе с проколами проверок передаются в НРС, где происходит их окончательная верификация, после чего апробированный массив данных передается в ЦИТ РГМ для загрузки в ЕГКМ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72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теперь переходим</a:t>
            </a:r>
            <a:r>
              <a:rPr lang="ru-RU" baseline="0" dirty="0" smtClean="0"/>
              <a:t> к Базам данных. </a:t>
            </a:r>
            <a:r>
              <a:rPr lang="ru-RU" dirty="0" smtClean="0"/>
              <a:t>Как я уже говорил</a:t>
            </a:r>
            <a:r>
              <a:rPr lang="ru-RU" baseline="0" dirty="0" smtClean="0"/>
              <a:t>, во ВСЕГЕИ мы уходим от локальны Баз данных и переходим к ведению Централизованных информационных ресурсов. </a:t>
            </a:r>
          </a:p>
          <a:p>
            <a:r>
              <a:rPr lang="ru-RU" baseline="0" dirty="0" smtClean="0"/>
              <a:t>Здесь перечислены основные централизованные БД, которые используются </a:t>
            </a:r>
            <a:r>
              <a:rPr lang="ru-RU" baseline="0" dirty="0" smtClean="0"/>
              <a:t>в ЕГКМ</a:t>
            </a:r>
            <a:r>
              <a:rPr lang="ru-RU" baseline="0" dirty="0" smtClean="0"/>
              <a:t>. Они </a:t>
            </a:r>
            <a:r>
              <a:rPr lang="ru-RU" baseline="0" dirty="0" smtClean="0"/>
              <a:t>создаются заполняются </a:t>
            </a:r>
            <a:r>
              <a:rPr lang="ru-RU" baseline="0" dirty="0" smtClean="0"/>
              <a:t>в процессе </a:t>
            </a:r>
            <a:r>
              <a:rPr lang="ru-RU" baseline="0" dirty="0" smtClean="0"/>
              <a:t>выполнения работ по всем направлениям – не только в мониторинге, но </a:t>
            </a:r>
            <a:r>
              <a:rPr lang="ru-RU" baseline="0" dirty="0" smtClean="0"/>
              <a:t>и </a:t>
            </a:r>
            <a:r>
              <a:rPr lang="ru-RU" baseline="0" dirty="0" smtClean="0"/>
              <a:t>при создании </a:t>
            </a:r>
            <a:r>
              <a:rPr lang="ru-RU" baseline="0" dirty="0" smtClean="0"/>
              <a:t>сводных и </a:t>
            </a:r>
            <a:r>
              <a:rPr lang="ru-RU" baseline="0" dirty="0" smtClean="0"/>
              <a:t>обзорных карт, </a:t>
            </a:r>
            <a:r>
              <a:rPr lang="ru-RU" baseline="0" dirty="0" smtClean="0"/>
              <a:t>и в </a:t>
            </a:r>
            <a:r>
              <a:rPr lang="ru-RU" baseline="0" dirty="0" smtClean="0"/>
              <a:t>процессе тематических работ. </a:t>
            </a:r>
            <a:r>
              <a:rPr lang="ru-RU" baseline="0" dirty="0" smtClean="0"/>
              <a:t>На слайде цветом показано в рамках какого направления разрабатывается технология – синий – Мониторинг, зеленый сводное-обзорное, оранжевый – тематика.</a:t>
            </a:r>
          </a:p>
          <a:p>
            <a:r>
              <a:rPr lang="ru-RU" baseline="0" dirty="0" smtClean="0"/>
              <a:t>Например </a:t>
            </a:r>
            <a:r>
              <a:rPr lang="ru-RU" baseline="0" dirty="0" smtClean="0"/>
              <a:t>– пополнение </a:t>
            </a:r>
            <a:r>
              <a:rPr lang="ru-RU" baseline="0" dirty="0" err="1" smtClean="0"/>
              <a:t>петротипов</a:t>
            </a:r>
            <a:r>
              <a:rPr lang="ru-RU" baseline="0" dirty="0" smtClean="0"/>
              <a:t>, стратотипов </a:t>
            </a:r>
            <a:r>
              <a:rPr lang="ru-RU" baseline="0" dirty="0" smtClean="0"/>
              <a:t>– на </a:t>
            </a:r>
            <a:r>
              <a:rPr lang="ru-RU" baseline="0" dirty="0" err="1" smtClean="0"/>
              <a:t>листх</a:t>
            </a:r>
            <a:r>
              <a:rPr lang="ru-RU" baseline="0" dirty="0" smtClean="0"/>
              <a:t> </a:t>
            </a:r>
            <a:r>
              <a:rPr lang="ru-RU" baseline="0" dirty="0" smtClean="0"/>
              <a:t>мониторинга – в мониторинге, на </a:t>
            </a:r>
            <a:r>
              <a:rPr lang="ru-RU" baseline="0" dirty="0" smtClean="0"/>
              <a:t>площадях </a:t>
            </a:r>
            <a:r>
              <a:rPr lang="ru-RU" baseline="0" dirty="0" smtClean="0"/>
              <a:t>где составляется карты верхнего-нижнего докембрия – в соответствующем объекте Сводного картографирования, на четвертичные – в рамках актуализации КЧО- 2500, на остальную территорию и временные срезы – пополняются в рамках работ по ГИС-Атласу, ну а описания </a:t>
            </a:r>
            <a:r>
              <a:rPr lang="ru-RU" baseline="0" dirty="0" err="1" smtClean="0"/>
              <a:t>стратонов</a:t>
            </a:r>
            <a:r>
              <a:rPr lang="ru-RU" baseline="0" dirty="0" smtClean="0"/>
              <a:t> – это серый с коричневой штриховкой кружок  ЭССФ – в рамках тематики. Почему </a:t>
            </a:r>
            <a:r>
              <a:rPr lang="ru-RU" baseline="0" dirty="0" smtClean="0"/>
              <a:t>кружок  </a:t>
            </a:r>
            <a:r>
              <a:rPr lang="ru-RU" baseline="0" dirty="0" smtClean="0"/>
              <a:t>серый – мы создали этот ресурс 17 лет назад  и с тех лет ни технология  ни интерфейс не обновлялся. С одной стороны это здорово – т.е. сделали на века, так сделали, что он без каких-либо серьезных доработок и сейчас функционирует хорошо, но с другой  стороны 17 лет это уже конечно много, </a:t>
            </a:r>
            <a:r>
              <a:rPr lang="ru-RU" baseline="0" dirty="0" smtClean="0"/>
              <a:t>и для </a:t>
            </a:r>
            <a:r>
              <a:rPr lang="ru-RU" baseline="0" dirty="0" smtClean="0"/>
              <a:t>его полноценной интеграции в ЕГКМ – надо технологию  модернизировать – и в следующем году, если будет финансирование – мы поставим задачу его обновить.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721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/>
              <a:t>Это интерфейсы трех централизованных </a:t>
            </a:r>
            <a:r>
              <a:rPr lang="ru-RU" b="0" dirty="0" smtClean="0"/>
              <a:t>массивов, поддержка технологии которых, выполняется в рамках работ по Мониторингу. </a:t>
            </a:r>
          </a:p>
          <a:p>
            <a:r>
              <a:rPr lang="ru-RU" b="0" baseline="0" dirty="0" smtClean="0"/>
              <a:t>Про них я уже несколько раз рассказывал, не буду останавливаться – подчеркну только, что они постоянно пополняются и на слайде текущее количество объектов по каждой БД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302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Отдельно остановлюсь на технологии создания </a:t>
            </a:r>
            <a:r>
              <a:rPr lang="ru-RU" b="0" baseline="0" dirty="0" smtClean="0"/>
              <a:t>БД по полезным ископаемым. Технология включает два этапа – ручной и автоматический. Для начала вводные положения – первое -  у нас есть Государственный Кадастр Месторождений и проявлении, и у нас есть </a:t>
            </a:r>
            <a:r>
              <a:rPr lang="ru-RU" b="0" baseline="0" dirty="0" err="1" smtClean="0"/>
              <a:t>Госгеолкарта</a:t>
            </a:r>
            <a:r>
              <a:rPr lang="ru-RU" b="0" baseline="0" dirty="0" smtClean="0"/>
              <a:t>, где количество объектов полезных ископаемых на порядок больше. Для примера фрагмент по листу </a:t>
            </a:r>
            <a:r>
              <a:rPr lang="en-US" b="0" baseline="0" dirty="0" smtClean="0"/>
              <a:t>N-47</a:t>
            </a:r>
            <a:r>
              <a:rPr lang="ru-RU" b="0" baseline="0" dirty="0" smtClean="0"/>
              <a:t>. Красные точки – объекты ГКМ, синие точки – это </a:t>
            </a:r>
            <a:r>
              <a:rPr lang="ru-RU" b="0" baseline="0" dirty="0" err="1" smtClean="0"/>
              <a:t>Госгеолкарта</a:t>
            </a:r>
            <a:r>
              <a:rPr lang="ru-RU" b="0" baseline="0" dirty="0" smtClean="0"/>
              <a:t>, чтобы не загружать схему  - для </a:t>
            </a:r>
            <a:r>
              <a:rPr lang="ru-RU" b="0" baseline="0" dirty="0" err="1" smtClean="0"/>
              <a:t>Госгеолкарты</a:t>
            </a:r>
            <a:r>
              <a:rPr lang="ru-RU" b="0" baseline="0" dirty="0" smtClean="0"/>
              <a:t> я оставил только объекты ранга месторождений и проявлений. Местоположение объектов ГКМ мы берем из информационной системы </a:t>
            </a:r>
            <a:r>
              <a:rPr lang="ru-RU" b="0" baseline="0" dirty="0" err="1" smtClean="0"/>
              <a:t>Росгеолфонда</a:t>
            </a:r>
            <a:r>
              <a:rPr lang="ru-RU" b="0" baseline="0" dirty="0" smtClean="0"/>
              <a:t> – ИС Недра. Проблема в том что метаположения месторождений в ней представлено </a:t>
            </a:r>
            <a:r>
              <a:rPr lang="ru-RU" b="0" baseline="0" dirty="0" err="1" smtClean="0"/>
              <a:t>центроидами</a:t>
            </a:r>
            <a:r>
              <a:rPr lang="ru-RU" b="0" baseline="0" dirty="0" smtClean="0"/>
              <a:t> объектов. И не всегда, как вы видите </a:t>
            </a:r>
            <a:r>
              <a:rPr lang="ru-RU" b="1" baseline="0" dirty="0" smtClean="0"/>
              <a:t>КЛАЦНУТЬ</a:t>
            </a:r>
            <a:r>
              <a:rPr lang="ru-RU" b="0" baseline="0" dirty="0" smtClean="0"/>
              <a:t> они достаточно корректны, Вот пример – рудопроявление </a:t>
            </a:r>
            <a:r>
              <a:rPr lang="ru-RU" b="0" baseline="0" dirty="0" smtClean="0"/>
              <a:t>«Темное» </a:t>
            </a:r>
            <a:r>
              <a:rPr lang="ru-RU" b="0" baseline="0" dirty="0" smtClean="0"/>
              <a:t>– в ГКМ и в </a:t>
            </a:r>
            <a:r>
              <a:rPr lang="ru-RU" b="0" baseline="0" dirty="0" err="1" smtClean="0"/>
              <a:t>Госгеолкарте</a:t>
            </a:r>
            <a:r>
              <a:rPr lang="ru-RU" b="0" baseline="0" dirty="0" smtClean="0"/>
              <a:t> они расположены на расстоянии 6,5 км да еще и на разных сторонах реки. На </a:t>
            </a:r>
            <a:r>
              <a:rPr lang="ru-RU" b="0" baseline="0" dirty="0" err="1" smtClean="0"/>
              <a:t>Госгеолкарте</a:t>
            </a:r>
            <a:r>
              <a:rPr lang="ru-RU" b="0" baseline="0" dirty="0" smtClean="0"/>
              <a:t> местоположение объекта более точное, но есть официальный источник данных ГКМ, и информация в Паспорте ГКМ для месторождений – более полная. Значит </a:t>
            </a:r>
            <a:r>
              <a:rPr lang="ru-RU" b="0" baseline="0" dirty="0" smtClean="0"/>
              <a:t>в процессе Мониторинга надо </a:t>
            </a:r>
            <a:r>
              <a:rPr lang="ru-RU" b="0" baseline="0" dirty="0" smtClean="0"/>
              <a:t>эту информацию сохранить, а потом еще и отслеживать ее изменение в случае если </a:t>
            </a:r>
            <a:r>
              <a:rPr lang="ru-RU" b="0" baseline="0" dirty="0" err="1" smtClean="0"/>
              <a:t>Росгеолфонд</a:t>
            </a:r>
            <a:r>
              <a:rPr lang="ru-RU" b="0" baseline="0" dirty="0" smtClean="0"/>
              <a:t> проведет </a:t>
            </a:r>
            <a:r>
              <a:rPr lang="ru-RU" b="0" baseline="0" dirty="0" smtClean="0"/>
              <a:t>актуализацию </a:t>
            </a:r>
            <a:r>
              <a:rPr lang="ru-RU" b="0" baseline="0" dirty="0" smtClean="0"/>
              <a:t>данных по этому </a:t>
            </a:r>
            <a:r>
              <a:rPr lang="ru-RU" b="0" baseline="0" dirty="0" smtClean="0"/>
              <a:t>объекту. </a:t>
            </a:r>
            <a:r>
              <a:rPr lang="ru-RU" b="0" baseline="0" dirty="0" smtClean="0"/>
              <a:t>Для этого в нашей базе данных создается набор идентификаторов –  </a:t>
            </a:r>
            <a:r>
              <a:rPr lang="ru-RU" b="1" baseline="0" dirty="0" smtClean="0"/>
              <a:t>КЛАЦНУТЬ</a:t>
            </a:r>
            <a:r>
              <a:rPr lang="ru-RU" b="0" baseline="0" dirty="0" smtClean="0"/>
              <a:t> наш уникальный </a:t>
            </a:r>
            <a:r>
              <a:rPr lang="ru-RU" b="0" baseline="0" dirty="0" smtClean="0"/>
              <a:t>«глобальный», </a:t>
            </a:r>
            <a:r>
              <a:rPr lang="ru-RU" b="0" baseline="0" dirty="0" smtClean="0"/>
              <a:t>и </a:t>
            </a:r>
            <a:r>
              <a:rPr lang="ru-RU" b="1" baseline="0" dirty="0" smtClean="0"/>
              <a:t>КЛАЦНУТЬ</a:t>
            </a:r>
            <a:r>
              <a:rPr lang="ru-RU" b="0" baseline="0" dirty="0" smtClean="0"/>
              <a:t> идентификатор объектов </a:t>
            </a:r>
            <a:r>
              <a:rPr lang="ru-RU" b="0" baseline="0" dirty="0" smtClean="0"/>
              <a:t>ГКМ по Паспорту, </a:t>
            </a:r>
            <a:r>
              <a:rPr lang="ru-RU" b="0" baseline="0" dirty="0" smtClean="0"/>
              <a:t>И кроме того в технологии ЕГКМ мы </a:t>
            </a:r>
            <a:r>
              <a:rPr lang="ru-RU" b="0" baseline="0" dirty="0" smtClean="0"/>
              <a:t>можем обеспечить «множественность координат» </a:t>
            </a:r>
            <a:r>
              <a:rPr lang="ru-RU" b="0" baseline="0" dirty="0" smtClean="0"/>
              <a:t>для </a:t>
            </a:r>
            <a:r>
              <a:rPr lang="ru-RU" b="0" baseline="0" dirty="0" smtClean="0"/>
              <a:t>каждого объекта. </a:t>
            </a:r>
            <a:r>
              <a:rPr lang="ru-RU" b="0" baseline="0" dirty="0" smtClean="0"/>
              <a:t>И таким образом </a:t>
            </a:r>
            <a:r>
              <a:rPr lang="ru-RU" b="1" baseline="0" dirty="0" smtClean="0"/>
              <a:t>КЛАЦНУТЬ</a:t>
            </a:r>
            <a:r>
              <a:rPr lang="ru-RU" b="0" baseline="0" dirty="0" smtClean="0"/>
              <a:t> мы храним еще и два набора координат. Из ручных операций – здесь только одна – геолог должен увязать местоположение объекта из ГКМ и объекта из </a:t>
            </a:r>
            <a:r>
              <a:rPr lang="ru-RU" b="0" baseline="0" dirty="0" err="1" smtClean="0"/>
              <a:t>Госгеолкарты</a:t>
            </a:r>
            <a:r>
              <a:rPr lang="ru-RU" b="0" baseline="0" dirty="0" smtClean="0"/>
              <a:t>. Далее эта информация загружается в нашу БД, КЛАЦНУТЬ - она достаточно простая – 9 таблиц, больше не надо, поскольку подробное описание месторождения есть в Паспорте ГКМ, откуда она и подтягивается. А той информации, что нет в ГКМ – </a:t>
            </a:r>
            <a:r>
              <a:rPr lang="ru-RU" b="1" baseline="0" dirty="0" smtClean="0"/>
              <a:t>КЛАЦНУТЬ</a:t>
            </a:r>
            <a:r>
              <a:rPr lang="ru-RU" b="0" baseline="0" dirty="0" smtClean="0"/>
              <a:t> берется </a:t>
            </a:r>
            <a:r>
              <a:rPr lang="ru-RU" b="0" baseline="0" dirty="0" smtClean="0"/>
              <a:t>из полистной Базы </a:t>
            </a:r>
            <a:r>
              <a:rPr lang="ru-RU" b="0" baseline="0" dirty="0" smtClean="0"/>
              <a:t>данных </a:t>
            </a:r>
            <a:r>
              <a:rPr lang="ru-RU" b="0" baseline="0" dirty="0" err="1" smtClean="0"/>
              <a:t>Госгеолкарты</a:t>
            </a:r>
            <a:r>
              <a:rPr lang="ru-RU" b="0" baseline="0" dirty="0" smtClean="0"/>
              <a:t> – это ранг объекта, его металлогеническая привязка, степень освоенности на текущий момент, </a:t>
            </a:r>
            <a:r>
              <a:rPr lang="ru-RU" b="0" baseline="0" dirty="0" err="1" smtClean="0"/>
              <a:t>гелого</a:t>
            </a:r>
            <a:r>
              <a:rPr lang="ru-RU" b="0" baseline="0" dirty="0" smtClean="0"/>
              <a:t>-промышленный тип и тому подобное – все что есть – подгружается автоматически. Ну а если нет этой информации в БД – то она заполняется геологами вручную – собственно это и есть задача мониторинга. Ну и еще огромны массив информации, который мы включаем в нашу БД Мониторинга –  </a:t>
            </a:r>
            <a:r>
              <a:rPr lang="ru-RU" b="1" baseline="0" dirty="0" smtClean="0"/>
              <a:t>КЛАЦНУТЬ</a:t>
            </a:r>
            <a:r>
              <a:rPr lang="ru-RU" b="0" baseline="0" dirty="0" smtClean="0"/>
              <a:t> это объекты полезных ископаемых, не учтенные ГКМ. И здесь пока технология основана на том, что геологи актуализируют привычные им стандартные полистные базы данных, а мы затем готовим инструменты и конвертируем их в структуру и форматы Централизованной базы данных мониторинга.</a:t>
            </a:r>
          </a:p>
          <a:p>
            <a:endParaRPr lang="ru-RU" b="0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70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Теперь несколько слов о текущих реалиях и перспективах, об </a:t>
            </a:r>
            <a:r>
              <a:rPr lang="ru-RU" dirty="0" err="1" smtClean="0"/>
              <a:t>импортозамещении</a:t>
            </a:r>
            <a:r>
              <a:rPr lang="ru-RU" dirty="0" smtClean="0"/>
              <a:t>.</a:t>
            </a:r>
            <a:r>
              <a:rPr lang="ru-RU" baseline="0" dirty="0" smtClean="0"/>
              <a:t> </a:t>
            </a:r>
            <a:r>
              <a:rPr lang="ru-RU" dirty="0" smtClean="0"/>
              <a:t>. Сейчас во ВСЕГЕИ выстроена</a:t>
            </a:r>
            <a:r>
              <a:rPr lang="ru-RU" baseline="0" dirty="0" smtClean="0"/>
              <a:t> взаимоувязанная технология цифрового </a:t>
            </a:r>
            <a:r>
              <a:rPr lang="ru-RU" baseline="0" dirty="0" err="1" smtClean="0"/>
              <a:t>картопостроения</a:t>
            </a:r>
            <a:r>
              <a:rPr lang="ru-RU" baseline="0" dirty="0" smtClean="0"/>
              <a:t> от полевых работ до создания Единой геолого-картографической модели, Мониторинга </a:t>
            </a:r>
            <a:r>
              <a:rPr lang="ru-RU" baseline="0" dirty="0" err="1" smtClean="0"/>
              <a:t>Госгеолкарты</a:t>
            </a:r>
            <a:r>
              <a:rPr lang="ru-RU" baseline="0" dirty="0" smtClean="0"/>
              <a:t> и ГИС-Атласа. Нами разработан полный и достаточный набор инструментов, обеспечивающих выполнение текущих задач, а для  решения новых задач, как я уже показал в своем докладе – есть продуманная и вполне реализуемая технология. Все что конкретно ВСЕГЕИ разработало и разрабатывает, это зеленые прямоугольники на слайде – это очевидно отечественные разработки. Но особенностью всей нашей технологической цепочки является то, что в качестве Геоинформационной системы используется </a:t>
            </a:r>
            <a:r>
              <a:rPr lang="ru-RU" baseline="0" dirty="0" err="1" smtClean="0"/>
              <a:t>АркГис</a:t>
            </a:r>
            <a:r>
              <a:rPr lang="ru-RU" baseline="0" dirty="0" smtClean="0"/>
              <a:t>, также проблемным вопросом является использование СУБД </a:t>
            </a:r>
            <a:r>
              <a:rPr lang="ru-RU" baseline="0" dirty="0" err="1" smtClean="0"/>
              <a:t>Оракл</a:t>
            </a:r>
            <a:r>
              <a:rPr lang="ru-RU" baseline="0" dirty="0" smtClean="0"/>
              <a:t>, но это в меньшей степени проблема, поскольку мы можем его заменить на </a:t>
            </a:r>
            <a:r>
              <a:rPr lang="ru-RU" baseline="0" dirty="0" err="1" smtClean="0"/>
              <a:t>пОстгрис</a:t>
            </a:r>
            <a:r>
              <a:rPr lang="ru-RU" baseline="0" dirty="0" smtClean="0"/>
              <a:t>, и уже часть решений на него перенесли. Теперь </a:t>
            </a:r>
            <a:r>
              <a:rPr lang="ru-RU" baseline="0" dirty="0" err="1" smtClean="0"/>
              <a:t>АркГИс</a:t>
            </a:r>
            <a:r>
              <a:rPr lang="ru-RU" baseline="0" dirty="0" smtClean="0"/>
              <a:t> – тоже не случайный выбор, в свое время, может кто-то не помнит – напомню, были у нас отечественные отраслевые  и Гис-ПАРК и </a:t>
            </a:r>
            <a:r>
              <a:rPr lang="ru-RU" baseline="0" dirty="0" err="1" smtClean="0"/>
              <a:t>ГисИнтегро</a:t>
            </a:r>
            <a:r>
              <a:rPr lang="ru-RU" baseline="0" dirty="0" smtClean="0"/>
              <a:t>. Но как показала практика, такие домашние системы очень ненадежны – по каким-то причинам не смогло ООО «</a:t>
            </a:r>
            <a:r>
              <a:rPr lang="ru-RU" baseline="0" dirty="0" err="1" smtClean="0"/>
              <a:t>Ланэко</a:t>
            </a:r>
            <a:r>
              <a:rPr lang="ru-RU" baseline="0" dirty="0" smtClean="0"/>
              <a:t>» – </a:t>
            </a:r>
            <a:r>
              <a:rPr lang="ru-RU" baseline="0" dirty="0" err="1" smtClean="0"/>
              <a:t>Файнштейн</a:t>
            </a:r>
            <a:r>
              <a:rPr lang="ru-RU" baseline="0" dirty="0" smtClean="0"/>
              <a:t>-Белобородов-Локшин поддерживать Парк, и вся отрасль осталась без ГИС, срочно и </a:t>
            </a:r>
            <a:r>
              <a:rPr lang="ru-RU" baseline="0" dirty="0" smtClean="0"/>
              <a:t>довольно </a:t>
            </a:r>
            <a:r>
              <a:rPr lang="ru-RU" baseline="0" dirty="0" smtClean="0"/>
              <a:t>болезненно переходили на </a:t>
            </a:r>
            <a:r>
              <a:rPr lang="ru-RU" baseline="0" dirty="0" err="1" smtClean="0"/>
              <a:t>Арквью</a:t>
            </a:r>
            <a:r>
              <a:rPr lang="ru-RU" baseline="0" dirty="0" smtClean="0"/>
              <a:t>. Далее </a:t>
            </a:r>
            <a:r>
              <a:rPr lang="ru-RU" baseline="0" smtClean="0"/>
              <a:t>- </a:t>
            </a:r>
            <a:r>
              <a:rPr lang="ru-RU" baseline="0" smtClean="0"/>
              <a:t>ликвидировали </a:t>
            </a:r>
            <a:r>
              <a:rPr lang="ru-RU" baseline="0" dirty="0" err="1" smtClean="0"/>
              <a:t>ВНИИГеосистем</a:t>
            </a:r>
            <a:r>
              <a:rPr lang="ru-RU" baseline="0" dirty="0" smtClean="0"/>
              <a:t> – стагнация Гис-</a:t>
            </a:r>
            <a:r>
              <a:rPr lang="ru-RU" baseline="0" dirty="0" err="1" smtClean="0"/>
              <a:t>Интегро</a:t>
            </a:r>
            <a:r>
              <a:rPr lang="ru-RU" baseline="0" dirty="0" smtClean="0"/>
              <a:t>, несколько лет ее не мог взять на баланс </a:t>
            </a:r>
            <a:r>
              <a:rPr lang="ru-RU" baseline="0" dirty="0" err="1" smtClean="0"/>
              <a:t>Росгеолфонд</a:t>
            </a:r>
            <a:r>
              <a:rPr lang="ru-RU" baseline="0" dirty="0" smtClean="0"/>
              <a:t>, </a:t>
            </a:r>
            <a:r>
              <a:rPr lang="ru-RU" baseline="0" dirty="0" smtClean="0"/>
              <a:t>финансирование </a:t>
            </a:r>
            <a:r>
              <a:rPr lang="ru-RU" baseline="0" dirty="0" smtClean="0"/>
              <a:t>было через </a:t>
            </a:r>
            <a:r>
              <a:rPr lang="ru-RU" baseline="0" dirty="0" smtClean="0"/>
              <a:t>отдельные </a:t>
            </a:r>
            <a:r>
              <a:rPr lang="ru-RU" baseline="0" dirty="0" smtClean="0"/>
              <a:t>ООО, кто был правообладателем непонятно. Я тут даже не рассматриваю функционал, устойчивость работы и техническую поддержку программного обеспечения. В общем на мой взгляд – два раза обожглись – и если уж всерьез говорить о переходе на отечественный софт, то надо в иметь искать и внедрять комплексное решение, которое бы обеспечило устойчивое развитие всего направления Государственного цифрового </a:t>
            </a:r>
            <a:r>
              <a:rPr lang="ru-RU" baseline="0" dirty="0" err="1" smtClean="0"/>
              <a:t>картосоставления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9795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 таким решением, на наш взгляд был бы переход на отечественную</a:t>
            </a:r>
            <a:r>
              <a:rPr lang="ru-RU" baseline="0" dirty="0" smtClean="0"/>
              <a:t> платформу ГИС-Панорама, Здесь на слайде – как цель – указано кардинальное решение. С Панорамой мы можем перейти с </a:t>
            </a:r>
            <a:r>
              <a:rPr lang="ru-RU" baseline="0" dirty="0" err="1" smtClean="0"/>
              <a:t>Виндовса</a:t>
            </a:r>
            <a:r>
              <a:rPr lang="ru-RU" baseline="0" dirty="0" smtClean="0"/>
              <a:t> и на новую операционную систему – на </a:t>
            </a:r>
            <a:r>
              <a:rPr lang="ru-RU" baseline="0" dirty="0" err="1" smtClean="0"/>
              <a:t>Линукс</a:t>
            </a:r>
            <a:r>
              <a:rPr lang="ru-RU" baseline="0" dirty="0" smtClean="0"/>
              <a:t>, Астра-</a:t>
            </a:r>
            <a:r>
              <a:rPr lang="ru-RU" baseline="0" dirty="0" err="1" smtClean="0"/>
              <a:t>Линукс</a:t>
            </a:r>
            <a:r>
              <a:rPr lang="ru-RU" baseline="0" dirty="0" smtClean="0"/>
              <a:t> или что-то типа этого, на новую СУБД, которая интегрирована в Панораму, вариант </a:t>
            </a:r>
            <a:r>
              <a:rPr lang="ru-RU" baseline="0" dirty="0" err="1" smtClean="0"/>
              <a:t>Постгрис</a:t>
            </a:r>
            <a:r>
              <a:rPr lang="ru-RU" baseline="0" dirty="0" smtClean="0"/>
              <a:t> и собственно непосредственно на саму ГИС.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Панорама – цельная платформа,  комплекс решений и в ней есть инструменты разработки, которые обеспечат нам перевод всех наших технологий на эту новую платформу. Кроме того, что в настоящий момент очень важно, Панорама полностью Российская разработка, соответствующая всем стандартам безопасности и рекомендована Регулятором для Критической Информационной Инфраструктуры, ее используют Минобороны, МЧС, </a:t>
            </a:r>
            <a:r>
              <a:rPr lang="ru-RU" baseline="0" dirty="0" err="1" smtClean="0"/>
              <a:t>Росреестр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Россети</a:t>
            </a:r>
            <a:r>
              <a:rPr lang="ru-RU" baseline="0" dirty="0" smtClean="0"/>
              <a:t>, многие Госпредприятия и крупные коммерческие структуры.  Т.е. тут есть уверенность, что разработчикам завтра не надоест и они не бросят поддержку.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Но надо понимать что переход на новую платформу это не быстрый и очень </a:t>
            </a:r>
            <a:r>
              <a:rPr lang="ru-RU" baseline="0" dirty="0" err="1" smtClean="0"/>
              <a:t>трудозатратный</a:t>
            </a:r>
            <a:r>
              <a:rPr lang="ru-RU" baseline="0" dirty="0" smtClean="0"/>
              <a:t> процесс. Недаром я показал все наши разработки на слайде полосатой заливкой, темно-зеленая –бывшая платформа и светлой новая платформа. Практически все что у нас есть надо будет переделывать или адаптировать. Так что еще раз подчеркну, требования правительства мы выполним, на отечественное ПО перейдем, но процесс этот будет не одномоментным и сложным. Поэтому считаю целесообразным постановку в следующем году, пилотного проекта по этому направлению с участием и ГИС-Панорамы и наших коллег, </a:t>
            </a:r>
            <a:r>
              <a:rPr lang="ru-RU" baseline="0" dirty="0" err="1" smtClean="0"/>
              <a:t>соразработчиков</a:t>
            </a:r>
            <a:r>
              <a:rPr lang="ru-RU" baseline="0" dirty="0" smtClean="0"/>
              <a:t> из Минерал-Инфо.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533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9575" y="1233488"/>
            <a:ext cx="5916613" cy="33289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По планам технологии Мониторинга на 22 год</a:t>
            </a:r>
          </a:p>
          <a:p>
            <a:r>
              <a:rPr lang="ru-RU" b="1" dirty="0"/>
              <a:t>По задаче "разработка архитектуры" </a:t>
            </a:r>
          </a:p>
          <a:p>
            <a:r>
              <a:rPr lang="ru-RU" b="1" dirty="0"/>
              <a:t>- </a:t>
            </a:r>
            <a:r>
              <a:rPr lang="ru-RU" b="0" dirty="0"/>
              <a:t>в 2022 году будет продолжена доработка схемы данных, и продолжаться работы по ее оптимизации,</a:t>
            </a:r>
            <a:r>
              <a:rPr lang="ru-RU" b="0" baseline="0" dirty="0"/>
              <a:t> в </a:t>
            </a:r>
            <a:r>
              <a:rPr lang="ru-RU" b="0" baseline="0" dirty="0" err="1"/>
              <a:t>т.ч</a:t>
            </a:r>
            <a:r>
              <a:rPr lang="ru-RU" b="0" baseline="0" dirty="0"/>
              <a:t>. </a:t>
            </a:r>
            <a:r>
              <a:rPr lang="ru-RU" b="0" dirty="0"/>
              <a:t>для повышения производительности, также в нее будут добавлены изменения, касающиеся ведения внешних ресурсов таких как </a:t>
            </a:r>
            <a:r>
              <a:rPr lang="ru-RU" b="0" dirty="0" err="1"/>
              <a:t>петротипы</a:t>
            </a:r>
            <a:r>
              <a:rPr lang="ru-RU" b="0" dirty="0"/>
              <a:t>,</a:t>
            </a:r>
            <a:r>
              <a:rPr lang="ru-RU" b="0" baseline="0" dirty="0"/>
              <a:t> стратотипы, МПИ и пр.,  также </a:t>
            </a:r>
            <a:r>
              <a:rPr lang="ru-RU" b="0" dirty="0"/>
              <a:t>в случае появления новых требований и наборов данных</a:t>
            </a:r>
            <a:r>
              <a:rPr lang="ru-RU" b="0" baseline="0" dirty="0"/>
              <a:t>  -</a:t>
            </a:r>
            <a:r>
              <a:rPr lang="ru-RU" b="0" dirty="0"/>
              <a:t> соответственно будет обновляться подсистема хранения.</a:t>
            </a:r>
          </a:p>
          <a:p>
            <a:r>
              <a:rPr lang="ru-RU" b="1" dirty="0"/>
              <a:t>По задаче «разработка средств актуализации, администрирования» будут выполнены следующие работы</a:t>
            </a:r>
          </a:p>
          <a:p>
            <a:r>
              <a:rPr lang="ru-RU" b="1" dirty="0"/>
              <a:t> -  </a:t>
            </a:r>
            <a:r>
              <a:rPr lang="ru-RU" b="0" dirty="0"/>
              <a:t>Разработанные в 2021 году подсистемы (администрирования, загрузки, ИС Серийные легенды, веб-приложения) будут дальше дорабатываться, в соответствии  разработанными планами, также будут исправляться выявленные, в процессе работ недочеты,  и расширяться  по требованиям пользователей – необходимый функционал.</a:t>
            </a:r>
          </a:p>
          <a:p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Также будет разработан прототип модуля построения карт </a:t>
            </a:r>
            <a:r>
              <a:rPr lang="ru-RU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геол</a:t>
            </a:r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содержания по регионам и крупным структурам, через систему запросов по Серийным легендам , с использованием средств формализации данных.</a:t>
            </a:r>
          </a:p>
          <a:p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будет разработан прототип модуля оформления карт на основе ЭБЗ, что позволит оформлять карты по ЭБЗ в полностью автоматическом режиме.</a:t>
            </a:r>
          </a:p>
          <a:p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и будет разработан прототип модуля печати, который позволит подготавливать аналоговые макеты печати выбранных материалов.</a:t>
            </a:r>
          </a:p>
          <a:p>
            <a:r>
              <a:rPr lang="ru-RU" b="1" dirty="0"/>
              <a:t>По задаче «разработка средств интеграции»</a:t>
            </a:r>
          </a:p>
          <a:p>
            <a:pPr marL="171450" indent="-171450">
              <a:buFontTx/>
              <a:buChar char="-"/>
            </a:pPr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Продолжится совершенствование централизованных ресурсов ВСЕГЕИ по МПИ, </a:t>
            </a:r>
            <a:r>
              <a:rPr lang="ru-RU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петротипам</a:t>
            </a:r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стратотипам, средствам их ведения и удаленного распределенного редактирования, в том числе с использованием </a:t>
            </a:r>
            <a:r>
              <a:rPr lang="ru-RU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вэб</a:t>
            </a:r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-интерфейсов</a:t>
            </a:r>
          </a:p>
          <a:p>
            <a:pPr marL="171450" indent="-171450">
              <a:buFontTx/>
              <a:buChar char="-"/>
            </a:pPr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предусматриваются работы по интеграции этих  ресурсов и электронного стратиграфического словаря </a:t>
            </a:r>
            <a:r>
              <a:rPr lang="ru-RU" sz="12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фанерозоя</a:t>
            </a:r>
            <a:r>
              <a:rPr lang="ru-RU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ЕГКМ.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Как и в этом году, для выполнения работ по отдельным задачам мы предполагаем привлечение подрядчика ООО Минерал-Инфо 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93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Работы у нас </a:t>
            </a:r>
            <a:r>
              <a:rPr lang="ru-RU" baseline="0" dirty="0" smtClean="0"/>
              <a:t>начались в прошлом году и </a:t>
            </a:r>
            <a:r>
              <a:rPr lang="ru-RU" baseline="0" dirty="0" smtClean="0"/>
              <a:t>в своем докладе я </a:t>
            </a:r>
            <a:r>
              <a:rPr lang="ru-RU" baseline="0" dirty="0" err="1" smtClean="0"/>
              <a:t>рассказжу</a:t>
            </a:r>
            <a:r>
              <a:rPr lang="ru-RU" baseline="0" dirty="0" smtClean="0"/>
              <a:t> </a:t>
            </a:r>
            <a:r>
              <a:rPr lang="ru-RU" baseline="0" dirty="0" smtClean="0"/>
              <a:t>что сделано, что сейчас делается, какие есть проблемы и что планируем дальше.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На слайде– общая принципиальная схема единой </a:t>
            </a:r>
            <a:r>
              <a:rPr lang="ru-RU" baseline="0" dirty="0" err="1" smtClean="0"/>
              <a:t>геологого-картортографической</a:t>
            </a:r>
            <a:r>
              <a:rPr lang="ru-RU" baseline="0" dirty="0" smtClean="0"/>
              <a:t> модели. ЕГКМ - </a:t>
            </a:r>
            <a:r>
              <a:rPr lang="ru-RU" sz="12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масштабируемая программно-технологическая платформа для мониторинга ГК-1000, обеспечивающая сбор, обработку, ведение  и представление цифровой геологической информации. </a:t>
            </a:r>
            <a:endParaRPr lang="ru-RU" sz="1200" b="0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Этот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 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слайд я показывал в прошлом году и сейчас кратко напомню основные моменты. Итак на входе у нас есть полистные цифровые модели комплектов ГК-1000 и полистные базы первичных и сопровождающих данных. Они должны быть загружены в систему, там должен быть сформирован единый массив цифровых данных по всей России в единой легенде. В качестве такой единой легенды выступает БД Серийных легенд. Весь этот массив должен сопровождаться – на схеме это кружки разного цвета дополнительными базами данных. Эти базы данных имеют различные способы формирования, актуализации и пополнения, как правило они имеют собственные интерфейсы и технологии в составе отдельных информационных ресурсов. Там где 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технологий-интерфейсов 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не было, или их было недостаточно - мы 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их разрабатываем 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в рамках мониторинга. Вся эта система – и единая карта и единая легенда и единые специализированные БД должны быть введены в режим мониторинга – т.е. удаленно, распределено редактироваться и пополняться. И на выходе мы должны получить и </a:t>
            </a:r>
            <a:r>
              <a:rPr lang="ru-RU" sz="1200" b="0" baseline="0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вэб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-приложение ГК для всей территории РФ, и возможность получать цифровой и аналоговый  вариант для листа, блоков листов, </a:t>
            </a:r>
            <a:r>
              <a:rPr lang="ru-RU" sz="1200" b="0" baseline="0" dirty="0" err="1" smtClean="0">
                <a:solidFill>
                  <a:schemeClr val="accent1">
                    <a:lumMod val="50000"/>
                  </a:schemeClr>
                </a:solidFill>
                <a:effectLst/>
              </a:rPr>
              <a:t>георегиона</a:t>
            </a:r>
            <a:r>
              <a:rPr lang="ru-RU" sz="1200" b="0" baseline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. Ну и конечно, вся актуальная информация должна попадать в ГИС-Атлас «Недра России». Вот такую технологию мы должны обеспечить. Дальше обо всем я  немного подробнее расскажу.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baseline="0" dirty="0" smtClean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970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Про централизованные </a:t>
            </a:r>
            <a:r>
              <a:rPr lang="ru-RU" baseline="0" dirty="0" smtClean="0"/>
              <a:t>базы </a:t>
            </a:r>
            <a:r>
              <a:rPr lang="ru-RU" baseline="0" dirty="0" smtClean="0"/>
              <a:t>я расскажу чуть позже – а здесь хотел бы остановиться на базовой компоненте – это картографический блок, блок серийных легенд , средства мониторинга, </a:t>
            </a:r>
            <a:r>
              <a:rPr lang="ru-RU" baseline="0" dirty="0" err="1" smtClean="0"/>
              <a:t>вэб</a:t>
            </a:r>
            <a:r>
              <a:rPr lang="ru-RU" baseline="0" dirty="0" smtClean="0"/>
              <a:t>-приложение. </a:t>
            </a:r>
          </a:p>
          <a:p>
            <a:r>
              <a:rPr lang="ru-RU" baseline="0" dirty="0" smtClean="0"/>
              <a:t>Это основная и пожалуй самая сложная задача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212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 smtClean="0"/>
              <a:t>Эту задачу мы решаем на протяжении всего трехлетнего проекта и кратко</a:t>
            </a:r>
            <a:r>
              <a:rPr lang="ru-RU" sz="1100" baseline="0" dirty="0" smtClean="0"/>
              <a:t> по </a:t>
            </a:r>
            <a:r>
              <a:rPr lang="ru-RU" sz="1100" dirty="0" smtClean="0"/>
              <a:t> </a:t>
            </a:r>
            <a:r>
              <a:rPr lang="ru-RU" sz="1100" dirty="0" err="1" smtClean="0"/>
              <a:t>этапности</a:t>
            </a:r>
            <a:r>
              <a:rPr lang="ru-RU" sz="1100" dirty="0" smtClean="0"/>
              <a:t> </a:t>
            </a:r>
            <a:r>
              <a:rPr lang="ru-RU" sz="1100" dirty="0"/>
              <a:t>проведения </a:t>
            </a:r>
            <a:r>
              <a:rPr lang="ru-RU" sz="1100" dirty="0" smtClean="0"/>
              <a:t>работ.</a:t>
            </a:r>
            <a:endParaRPr lang="ru-RU" sz="1100" dirty="0"/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 smtClean="0"/>
              <a:t>На </a:t>
            </a:r>
            <a:r>
              <a:rPr lang="ru-RU" sz="1100" dirty="0"/>
              <a:t>слайде </a:t>
            </a:r>
            <a:r>
              <a:rPr lang="ru-RU" sz="1100" dirty="0" smtClean="0"/>
              <a:t>– внизу показаны линейкой годы проведения работ. </a:t>
            </a:r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 smtClean="0"/>
              <a:t>Слева в виде перечня показаны подсистемы и годы их разработки. Справа на синих блоках выделены работы каждого года. Белым шрифтом – это разработка макетов, черным – окончательных версий. </a:t>
            </a:r>
            <a:endParaRPr lang="ru-RU" sz="1100" dirty="0"/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 smtClean="0"/>
              <a:t>1. Итак </a:t>
            </a:r>
            <a:r>
              <a:rPr lang="ru-RU" sz="1100" dirty="0"/>
              <a:t>«Архитектура и средства организации данных» – разрабатывается все три года, окончательный вариант, включающий все расширения, будет в 2023 году. </a:t>
            </a:r>
            <a:r>
              <a:rPr lang="ru-RU" sz="1100" dirty="0" smtClean="0"/>
              <a:t>В этом</a:t>
            </a:r>
            <a:r>
              <a:rPr lang="ru-RU" sz="1100" baseline="0" dirty="0" smtClean="0"/>
              <a:t> году мы уже внесли изменения, согласно утвержденным НРС в марте Новым Требования к ГК-1000. </a:t>
            </a:r>
            <a:r>
              <a:rPr lang="ru-RU" sz="1100" baseline="0" dirty="0" smtClean="0"/>
              <a:t>Кроме того  </a:t>
            </a:r>
            <a:r>
              <a:rPr lang="ru-RU" sz="1100" baseline="0" dirty="0" smtClean="0"/>
              <a:t>меняется </a:t>
            </a:r>
            <a:r>
              <a:rPr lang="ru-RU" sz="1100" baseline="0" dirty="0" smtClean="0"/>
              <a:t>перечень схем комплекта, </a:t>
            </a:r>
            <a:r>
              <a:rPr lang="ru-RU" sz="1100" baseline="0" dirty="0" smtClean="0"/>
              <a:t>которые планируются </a:t>
            </a:r>
            <a:r>
              <a:rPr lang="ru-RU" sz="1100" baseline="0" dirty="0" err="1" smtClean="0"/>
              <a:t>мониторить</a:t>
            </a:r>
            <a:r>
              <a:rPr lang="ru-RU" sz="1100" baseline="0" dirty="0" smtClean="0"/>
              <a:t> – мы вслед за эти тоже меняем архитектуру и структуру Базы данных</a:t>
            </a:r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 smtClean="0"/>
              <a:t>2. Средства</a:t>
            </a:r>
            <a:r>
              <a:rPr lang="ru-RU" sz="1100" baseline="0" dirty="0" smtClean="0"/>
              <a:t> обеспечения – Подсистемы</a:t>
            </a:r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baseline="0" dirty="0" smtClean="0"/>
              <a:t>- В 21 году подготовили пять прототипов, в этом переводим их в готовые версии </a:t>
            </a:r>
            <a:r>
              <a:rPr lang="ru-RU" sz="1100" dirty="0" smtClean="0"/>
              <a:t>готовим подсистемы </a:t>
            </a:r>
          </a:p>
          <a:p>
            <a:pPr marL="247642" indent="-171450" algn="just">
              <a:lnSpc>
                <a:spcPct val="85000"/>
              </a:lnSpc>
              <a:spcAft>
                <a:spcPts val="300"/>
              </a:spcAft>
              <a:buFontTx/>
              <a:buChar char="-"/>
            </a:pPr>
            <a:r>
              <a:rPr lang="ru-RU" sz="1100" dirty="0" smtClean="0"/>
              <a:t>подсистемы </a:t>
            </a:r>
            <a:r>
              <a:rPr lang="ru-RU" sz="1100" dirty="0"/>
              <a:t>хранения данных, </a:t>
            </a:r>
            <a:endParaRPr lang="ru-RU" sz="1100" dirty="0" smtClean="0"/>
          </a:p>
          <a:p>
            <a:pPr marL="247642" indent="-171450" algn="just">
              <a:lnSpc>
                <a:spcPct val="85000"/>
              </a:lnSpc>
              <a:spcAft>
                <a:spcPts val="300"/>
              </a:spcAft>
              <a:buFontTx/>
              <a:buChar char="-"/>
            </a:pPr>
            <a:r>
              <a:rPr lang="ru-RU" sz="1100" dirty="0" smtClean="0"/>
              <a:t>администрирования</a:t>
            </a:r>
            <a:r>
              <a:rPr lang="ru-RU" sz="1100" dirty="0"/>
              <a:t>, </a:t>
            </a:r>
            <a:endParaRPr lang="ru-RU" sz="1100" dirty="0" smtClean="0"/>
          </a:p>
          <a:p>
            <a:pPr marL="247642" indent="-171450" algn="just">
              <a:lnSpc>
                <a:spcPct val="85000"/>
              </a:lnSpc>
              <a:spcAft>
                <a:spcPts val="300"/>
              </a:spcAft>
              <a:buFontTx/>
              <a:buChar char="-"/>
            </a:pPr>
            <a:r>
              <a:rPr lang="ru-RU" sz="1100" dirty="0" smtClean="0"/>
              <a:t>ввода </a:t>
            </a:r>
            <a:r>
              <a:rPr lang="ru-RU" sz="1100" dirty="0" smtClean="0"/>
              <a:t>и </a:t>
            </a:r>
            <a:r>
              <a:rPr lang="ru-RU" sz="1100" dirty="0"/>
              <a:t>контроля данных, </a:t>
            </a:r>
            <a:endParaRPr lang="ru-RU" sz="1100" dirty="0" smtClean="0"/>
          </a:p>
          <a:p>
            <a:pPr marL="247642" indent="-171450" algn="just">
              <a:lnSpc>
                <a:spcPct val="85000"/>
              </a:lnSpc>
              <a:spcAft>
                <a:spcPts val="300"/>
              </a:spcAft>
              <a:buFontTx/>
              <a:buChar char="-"/>
            </a:pPr>
            <a:r>
              <a:rPr lang="ru-RU" sz="1100" dirty="0" smtClean="0"/>
              <a:t>интеграция легенд ГК </a:t>
            </a:r>
            <a:r>
              <a:rPr lang="ru-RU" sz="1100" dirty="0"/>
              <a:t>и СЛ, </a:t>
            </a:r>
            <a:endParaRPr lang="ru-RU" sz="1100" dirty="0" smtClean="0"/>
          </a:p>
          <a:p>
            <a:pPr marL="247642" indent="-171450" algn="just">
              <a:lnSpc>
                <a:spcPct val="85000"/>
              </a:lnSpc>
              <a:spcAft>
                <a:spcPts val="300"/>
              </a:spcAft>
              <a:buFontTx/>
              <a:buChar char="-"/>
            </a:pPr>
            <a:r>
              <a:rPr lang="ru-RU" sz="1100" dirty="0" smtClean="0"/>
              <a:t>формализованного </a:t>
            </a:r>
            <a:r>
              <a:rPr lang="ru-RU" sz="1100" dirty="0"/>
              <a:t>описания </a:t>
            </a:r>
            <a:endParaRPr lang="ru-RU" sz="1100" dirty="0" smtClean="0"/>
          </a:p>
          <a:p>
            <a:pPr marL="247642" indent="-171450" algn="just">
              <a:lnSpc>
                <a:spcPct val="85000"/>
              </a:lnSpc>
              <a:spcAft>
                <a:spcPts val="300"/>
              </a:spcAft>
              <a:buFontTx/>
              <a:buChar char="-"/>
            </a:pPr>
            <a:r>
              <a:rPr lang="ru-RU" sz="1100" dirty="0" smtClean="0"/>
              <a:t>и </a:t>
            </a:r>
            <a:r>
              <a:rPr lang="ru-RU" sz="1100" dirty="0"/>
              <a:t>наконец макет интеграции с другими ИР как ВСЕГЕИ, так и Роснедра. </a:t>
            </a:r>
            <a:r>
              <a:rPr lang="ru-RU" sz="1100" dirty="0" smtClean="0"/>
              <a:t>По этому пункту тоже понятно</a:t>
            </a:r>
            <a:r>
              <a:rPr lang="ru-RU" sz="1100" dirty="0"/>
              <a:t>, </a:t>
            </a:r>
            <a:r>
              <a:rPr lang="ru-RU" sz="1100" dirty="0" smtClean="0"/>
              <a:t>что </a:t>
            </a:r>
            <a:r>
              <a:rPr lang="ru-RU" sz="1100" dirty="0"/>
              <a:t>мы их будем </a:t>
            </a:r>
            <a:r>
              <a:rPr lang="ru-RU" sz="1100" dirty="0" smtClean="0"/>
              <a:t>дорабатывать в </a:t>
            </a:r>
            <a:r>
              <a:rPr lang="ru-RU" sz="1100" dirty="0"/>
              <a:t>течение всех трех лет, поскольку эти внешние системы сами развиваются и изменяются.</a:t>
            </a:r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/>
              <a:t>В 2022 году – </a:t>
            </a:r>
            <a:r>
              <a:rPr lang="ru-RU" sz="1100" dirty="0" smtClean="0"/>
              <a:t>доделываем </a:t>
            </a:r>
            <a:r>
              <a:rPr lang="ru-RU" sz="1100" dirty="0"/>
              <a:t>макеты </a:t>
            </a:r>
            <a:r>
              <a:rPr lang="ru-RU" sz="1100" dirty="0" smtClean="0"/>
              <a:t>этих разработанных подсистем </a:t>
            </a:r>
            <a:r>
              <a:rPr lang="ru-RU" sz="1100" dirty="0"/>
              <a:t>и готовим окончательные рабочие версии, и параллельно готовим макеты еще 4-х </a:t>
            </a:r>
            <a:r>
              <a:rPr lang="ru-RU" sz="1100" dirty="0" smtClean="0"/>
              <a:t>подсистемы </a:t>
            </a:r>
            <a:r>
              <a:rPr lang="ru-RU" sz="1100" dirty="0"/>
              <a:t>– оформления, построения карт по </a:t>
            </a:r>
            <a:r>
              <a:rPr lang="ru-RU" sz="1100" dirty="0" err="1"/>
              <a:t>георегионам</a:t>
            </a:r>
            <a:r>
              <a:rPr lang="ru-RU" sz="1100" dirty="0"/>
              <a:t>, </a:t>
            </a:r>
            <a:r>
              <a:rPr lang="ru-RU" sz="1100" dirty="0" err="1"/>
              <a:t>вэб</a:t>
            </a:r>
            <a:r>
              <a:rPr lang="ru-RU" sz="1100" dirty="0"/>
              <a:t>-приложения и подготовки полистных комплектов.</a:t>
            </a:r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r>
              <a:rPr lang="ru-RU" sz="1100" dirty="0"/>
              <a:t>И в 2023 году – завершаем макеты,  готовим сайт,  комплект технической документации и проводим Апробацию технологии.</a:t>
            </a:r>
          </a:p>
          <a:p>
            <a:pPr marL="76192" algn="just">
              <a:lnSpc>
                <a:spcPct val="85000"/>
              </a:lnSpc>
              <a:spcAft>
                <a:spcPts val="300"/>
              </a:spcAft>
            </a:pP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3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baseline="0" dirty="0" smtClean="0">
                <a:effectLst/>
              </a:rPr>
              <a:t>Вкратце рассмотрим основные подсистемы –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u="none" strike="noStrike" baseline="0" dirty="0" smtClean="0">
                <a:effectLst/>
              </a:rPr>
              <a:t>Архитектура и средства организации данных, в том числе логическая модель. Как я уже говорил, в целом она разработана, но постоянно меняются требования к системе - что она должна делать и что в нее должно включаться, конечно это нам «разработчикам» жизнь не облегчает,  но что делать - это на мой взгляд </a:t>
            </a:r>
            <a:r>
              <a:rPr lang="ru-RU" sz="1200" u="none" strike="noStrike" baseline="0" dirty="0" smtClean="0">
                <a:effectLst/>
              </a:rPr>
              <a:t>обычный </a:t>
            </a:r>
            <a:r>
              <a:rPr lang="ru-RU" sz="1200" u="none" strike="noStrike" baseline="0" dirty="0" smtClean="0">
                <a:effectLst/>
              </a:rPr>
              <a:t>процесс  становления большой информационной системы. Из последнего </a:t>
            </a:r>
            <a:r>
              <a:rPr lang="ru-RU" sz="1200" u="none" strike="noStrike" baseline="0" dirty="0" smtClean="0">
                <a:effectLst/>
              </a:rPr>
              <a:t> - 3 </a:t>
            </a:r>
            <a:r>
              <a:rPr lang="ru-RU" sz="1200" u="none" strike="noStrike" baseline="0" dirty="0" smtClean="0">
                <a:effectLst/>
              </a:rPr>
              <a:t>недели назад НРС принял новые Требования к Цифровым моделям ГК-1000/3, соответственно нам надо уточнять и менять </a:t>
            </a:r>
            <a:r>
              <a:rPr lang="ru-RU" sz="1200" u="none" strike="noStrike" baseline="0" dirty="0" smtClean="0">
                <a:effectLst/>
              </a:rPr>
              <a:t>архитектуру в Мониторинге.</a:t>
            </a:r>
            <a:endParaRPr lang="ru-RU" sz="1200" u="none" strike="noStrike" baseline="0" dirty="0" smtClean="0">
              <a:effectLst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ru-RU" sz="1200" u="none" strike="noStrike" baseline="0" dirty="0" smtClean="0">
                <a:effectLst/>
              </a:rPr>
              <a:t>Второе – подсистема хранения  - база данных, тоже в основном разработана, ну понятно, что изменения в </a:t>
            </a:r>
            <a:r>
              <a:rPr lang="ru-RU" sz="1200" u="none" strike="noStrike" baseline="0" dirty="0" smtClean="0">
                <a:effectLst/>
              </a:rPr>
              <a:t>Архитектуре и </a:t>
            </a:r>
            <a:r>
              <a:rPr lang="ru-RU" sz="1200" u="none" strike="noStrike" baseline="0" dirty="0" smtClean="0">
                <a:effectLst/>
              </a:rPr>
              <a:t>логике работы приводят к необходимости изменять структуру БД, что мы постоянно и делаем. Общее представление и количество элементов Базы Данных – приведено на слайде,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u="none" strike="noStrike" baseline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63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baseline="0" dirty="0" smtClean="0">
                <a:effectLst/>
              </a:rPr>
              <a:t>3. Система администрирования – </a:t>
            </a:r>
            <a:r>
              <a:rPr lang="ru-RU" sz="1200" u="none" strike="noStrike" baseline="0" dirty="0" smtClean="0">
                <a:effectLst/>
              </a:rPr>
              <a:t>очевидно, </a:t>
            </a:r>
            <a:r>
              <a:rPr lang="ru-RU" sz="1200" u="none" strike="noStrike" baseline="0" dirty="0" smtClean="0">
                <a:effectLst/>
              </a:rPr>
              <a:t>что если редакторов и пользователей больше одного, то ими как-то надо управлять, а у нас их – ну несколько десятков редакторов точно </a:t>
            </a:r>
            <a:r>
              <a:rPr lang="ru-RU" sz="1200" u="none" strike="noStrike" baseline="0" dirty="0" smtClean="0">
                <a:effectLst/>
              </a:rPr>
              <a:t>есть. </a:t>
            </a:r>
            <a:r>
              <a:rPr lang="ru-RU" sz="1200" u="none" strike="noStrike" baseline="0" dirty="0" smtClean="0">
                <a:effectLst/>
              </a:rPr>
              <a:t>Соответственно надо проводить аутентификацию пользователей, назначать им права, выдавать приоритеты, включать в группы, управлять группами и так далее. Прототип системы разработан, но понятно, как только мы перейдем в режим даже опытной эксплуатации – проблемы неизбежны и мы их будем решать, по мере поступления.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baseline="0" dirty="0" smtClean="0">
                <a:effectLst/>
              </a:rPr>
              <a:t>4. Подсистема ввода – это то, чем мы занимаемся прямо сейчас, она нужна для того, чтобы загружать в единую БД все цифровые модели, которые создаются на этапе актуализации, в этом году 18 комплектов,, в следующем еще 30 и так далее. В одном комплекте более </a:t>
            </a:r>
            <a:r>
              <a:rPr lang="ru-RU" sz="1200" u="none" strike="noStrike" baseline="0" dirty="0" smtClean="0">
                <a:effectLst/>
              </a:rPr>
              <a:t>полутора сотен </a:t>
            </a:r>
            <a:r>
              <a:rPr lang="ru-RU" sz="1200" u="none" strike="noStrike" baseline="0" dirty="0" smtClean="0">
                <a:effectLst/>
              </a:rPr>
              <a:t>слоев с атрибутами и оформлением. Понятно, что в ручную эти массивы не загрузишь. Для этого нам нужна система загрузки -  опять же,  прототип создан в прошлом году, но поскольку меняется структура, меняются и механизмы загрузки данных в эту структуру. Сейчас мы тестируем загрузчик на примере комплекта </a:t>
            </a:r>
            <a:r>
              <a:rPr lang="en-US" sz="1200" u="none" strike="noStrike" baseline="0" dirty="0" smtClean="0">
                <a:effectLst/>
              </a:rPr>
              <a:t>R-42</a:t>
            </a:r>
            <a:r>
              <a:rPr lang="ru-RU" sz="1200" u="none" strike="noStrike" baseline="0" dirty="0" smtClean="0">
                <a:effectLst/>
              </a:rPr>
              <a:t>, мы этот комплект выверили, вычистили и сейчас на нем отрабатываем технологию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u="none" strike="noStrike" baseline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36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baseline="0" dirty="0" smtClean="0">
                <a:effectLst/>
              </a:rPr>
              <a:t>5. Очень важный момент – я ему посвятил целый слайд. Модуль интеграции Серийных легенд. Здесь вернемся к концепции – одно из положений которой – единый массив геологических карт всей России требует единую Легенду для всех карт. В качестве такой единой легенды мы разрабатываем в ЕГКМ – ИР «Серийные легенды». В основе этой технологии лежит созданная в 2020 году  система ведения. Но у нее было несколько иное назначение, и главное – в ее основе лежала </a:t>
            </a:r>
            <a:r>
              <a:rPr lang="ru-RU" sz="1200" u="none" strike="noStrike" baseline="0" dirty="0" err="1" smtClean="0">
                <a:effectLst/>
              </a:rPr>
              <a:t>Северо_американская</a:t>
            </a:r>
            <a:r>
              <a:rPr lang="ru-RU" sz="1200" u="none" strike="noStrike" baseline="0" dirty="0" smtClean="0">
                <a:effectLst/>
              </a:rPr>
              <a:t> модель данных – </a:t>
            </a:r>
            <a:r>
              <a:rPr lang="en-US" sz="1200" u="none" strike="noStrike" baseline="0" dirty="0" smtClean="0">
                <a:effectLst/>
              </a:rPr>
              <a:t>NADM</a:t>
            </a:r>
            <a:r>
              <a:rPr lang="ru-RU" sz="1200" u="none" strike="noStrike" baseline="0" dirty="0" smtClean="0">
                <a:effectLst/>
              </a:rPr>
              <a:t>, в ЕГКМ </a:t>
            </a:r>
            <a:r>
              <a:rPr lang="ru-RU" sz="1200" u="none" strike="noStrike" baseline="0" dirty="0" smtClean="0">
                <a:effectLst/>
              </a:rPr>
              <a:t>– изначально заложена </a:t>
            </a:r>
            <a:r>
              <a:rPr lang="ru-RU" sz="1200" u="none" strike="noStrike" baseline="0" dirty="0" smtClean="0">
                <a:effectLst/>
              </a:rPr>
              <a:t>модель данных </a:t>
            </a:r>
            <a:r>
              <a:rPr lang="ru-RU" sz="1200" u="none" strike="noStrike" baseline="0" dirty="0" err="1" smtClean="0">
                <a:effectLst/>
              </a:rPr>
              <a:t>Госгеолкарты</a:t>
            </a:r>
            <a:r>
              <a:rPr lang="ru-RU" sz="1200" u="none" strike="noStrike" baseline="0" dirty="0" smtClean="0">
                <a:effectLst/>
              </a:rPr>
              <a:t>. В прошлом </a:t>
            </a:r>
            <a:r>
              <a:rPr lang="ru-RU" sz="1200" u="none" strike="noStrike" baseline="0" dirty="0" smtClean="0">
                <a:effectLst/>
              </a:rPr>
              <a:t>году мы разработали механизмы перехода с одной схемы данных на другую, и в 2022 завершили перевод на новую схему. Надо сказать, что наряду с централизованными БД, это самый востребованный у геологов ресурс. Запросы и пожелания по дополнительным функциям постоянно идут – и от наших специалистов, и от Московского филиала.  В этом году – мы </a:t>
            </a:r>
            <a:r>
              <a:rPr lang="ru-RU" sz="1200" u="none" strike="noStrike" baseline="0" dirty="0" smtClean="0">
                <a:effectLst/>
              </a:rPr>
              <a:t>уже сделали </a:t>
            </a:r>
            <a:r>
              <a:rPr lang="ru-RU" sz="1200" u="none" strike="noStrike" baseline="0" dirty="0" smtClean="0">
                <a:effectLst/>
              </a:rPr>
              <a:t>возможность формирования </a:t>
            </a:r>
            <a:r>
              <a:rPr lang="ru-RU" sz="1200" u="none" strike="noStrike" baseline="0" dirty="0" smtClean="0">
                <a:effectLst/>
              </a:rPr>
              <a:t>полистной </a:t>
            </a:r>
            <a:r>
              <a:rPr lang="ru-RU" sz="1200" u="none" strike="noStrike" baseline="0" dirty="0" smtClean="0">
                <a:effectLst/>
              </a:rPr>
              <a:t>легенды из </a:t>
            </a:r>
            <a:r>
              <a:rPr lang="ru-RU" sz="1200" u="none" strike="noStrike" baseline="0" dirty="0" smtClean="0">
                <a:effectLst/>
              </a:rPr>
              <a:t>Серийной – теперь это основная технология, </a:t>
            </a:r>
            <a:r>
              <a:rPr lang="ru-RU" sz="1200" u="none" strike="noStrike" baseline="0" dirty="0" smtClean="0">
                <a:effectLst/>
              </a:rPr>
              <a:t>постарались обеспечить максимально простой интерфейс – можно просто мышкой назначать и вставлять и районирование и сами кубики, причем в полистной наследуются по умолчанию все характеристики и свойства </a:t>
            </a:r>
            <a:r>
              <a:rPr lang="ru-RU" sz="1200" u="none" strike="noStrike" baseline="0" dirty="0" err="1" smtClean="0">
                <a:effectLst/>
              </a:rPr>
              <a:t>картируемых</a:t>
            </a:r>
            <a:r>
              <a:rPr lang="ru-RU" sz="1200" u="none" strike="noStrike" baseline="0" dirty="0" smtClean="0">
                <a:effectLst/>
              </a:rPr>
              <a:t> подразделений. Загрузили в новую схему последние варианты утвержденных легенд, для всех исполнителей подготовили макеты легенд для актуализации.  Добавили возможность ввода всех шкал – стратиграфических, </a:t>
            </a:r>
            <a:r>
              <a:rPr lang="ru-RU" sz="1200" u="none" strike="noStrike" baseline="0" dirty="0" err="1" smtClean="0">
                <a:effectLst/>
              </a:rPr>
              <a:t>биозональных</a:t>
            </a:r>
            <a:r>
              <a:rPr lang="ru-RU" sz="1200" u="none" strike="noStrike" baseline="0" dirty="0" smtClean="0">
                <a:effectLst/>
              </a:rPr>
              <a:t>, региональных и большинство из них ввели, также добавили в схему и в интерфейс </a:t>
            </a:r>
            <a:r>
              <a:rPr lang="ru-RU" sz="1200" u="none" strike="noStrike" baseline="0" dirty="0" err="1" smtClean="0">
                <a:effectLst/>
              </a:rPr>
              <a:t>МИСы</a:t>
            </a:r>
            <a:r>
              <a:rPr lang="ru-RU" sz="1200" u="none" strike="noStrike" baseline="0" dirty="0" smtClean="0">
                <a:effectLst/>
              </a:rPr>
              <a:t> – морские изотопных стадии. Основные функции </a:t>
            </a:r>
            <a:r>
              <a:rPr lang="ru-RU" sz="1200" u="none" strike="noStrike" baseline="0" dirty="0" smtClean="0">
                <a:effectLst/>
              </a:rPr>
              <a:t>и интерфейсы вы </a:t>
            </a:r>
            <a:r>
              <a:rPr lang="ru-RU" sz="1200" u="none" strike="noStrike" baseline="0" dirty="0" smtClean="0">
                <a:effectLst/>
              </a:rPr>
              <a:t>видите на слайде.</a:t>
            </a:r>
            <a:endParaRPr lang="ru-RU" sz="1200" u="none" strike="noStrike" baseline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898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6. Следующая подсистема – система формализации описаний </a:t>
            </a:r>
            <a:r>
              <a:rPr lang="ru-RU" b="0" dirty="0" err="1" smtClean="0"/>
              <a:t>картируемых</a:t>
            </a:r>
            <a:r>
              <a:rPr lang="ru-RU" b="0" dirty="0" smtClean="0"/>
              <a:t> подразделений.</a:t>
            </a:r>
          </a:p>
          <a:p>
            <a:r>
              <a:rPr lang="ru-RU" b="0" dirty="0" smtClean="0"/>
              <a:t>Для чего нужны</a:t>
            </a:r>
            <a:r>
              <a:rPr lang="ru-RU" b="0" baseline="0" dirty="0" smtClean="0"/>
              <a:t> формализованные описания – это поиск информации, построение сложных запросов, построение производных карт, использование искусственного интеллекта – без нее внедрение ИИ просто невозможно, ну и еще много других полезных вещей, которые могут быть реализованы при нормальной формализации данных. </a:t>
            </a:r>
          </a:p>
          <a:p>
            <a:r>
              <a:rPr lang="ru-RU" b="0" baseline="0" dirty="0" smtClean="0"/>
              <a:t>Система формализации  должна обеспечивать – три основных функции – первое отображение формализованных описаний, второе редактирование уже присвоенных формализованных описаний, и третья – возможность редактирования самих иерархических словарей. Прототип такой системы создан, в этом году доработка основных функций, подготовка и апробация словарей, тестирование и внедрение.</a:t>
            </a:r>
          </a:p>
          <a:p>
            <a:r>
              <a:rPr lang="ru-RU" sz="1200" b="0" u="none" strike="noStrike" baseline="0" dirty="0" smtClean="0">
                <a:effectLst/>
              </a:rPr>
              <a:t>7. Пошли системы, к разработке которых мы только приступаем в 2022 году – первая – </a:t>
            </a:r>
            <a:r>
              <a:rPr lang="ru-RU" sz="1200" b="0" u="none" strike="noStrike" baseline="0" dirty="0" smtClean="0">
                <a:effectLst/>
              </a:rPr>
              <a:t>прототип системы </a:t>
            </a:r>
            <a:r>
              <a:rPr lang="ru-RU" sz="1200" b="0" u="none" strike="noStrike" baseline="0" dirty="0" smtClean="0">
                <a:effectLst/>
              </a:rPr>
              <a:t>построения карт по крупным регионам и структурам- логическое продолжение  системы формализации, если есть формализованные данные – можно строить запросы, выбирать геологическую информацию, далее связанные с ней </a:t>
            </a:r>
            <a:r>
              <a:rPr lang="ru-RU" sz="1200" b="0" u="none" strike="noStrike" baseline="0" dirty="0" err="1" smtClean="0">
                <a:effectLst/>
              </a:rPr>
              <a:t>картируемые</a:t>
            </a:r>
            <a:r>
              <a:rPr lang="ru-RU" sz="1200" b="0" u="none" strike="noStrike" baseline="0" dirty="0" smtClean="0">
                <a:effectLst/>
              </a:rPr>
              <a:t> подразделения и далее строить карты, которые бы отображали эти объекты.</a:t>
            </a:r>
            <a:endParaRPr lang="ru-RU" sz="1200" u="none" strike="noStrike" baseline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55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7000" y="1339850"/>
            <a:ext cx="6423025" cy="3613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baseline="0" dirty="0" smtClean="0">
                <a:effectLst/>
              </a:rPr>
              <a:t>8. Модуль оформления – в ЕГКМ он будет базироваться на ЭБЗ, значит нам надо реализовать в системе – отображение отдельного картографического знака, задать определенное оформление типам границ и линейным объектам и обеспечить, реализовать автоматическое формирование подписей и меток, и чтобы карта стала картой – создать систему закраски </a:t>
            </a:r>
            <a:r>
              <a:rPr lang="ru-RU" sz="1200" u="none" strike="noStrike" baseline="0" dirty="0" err="1" smtClean="0">
                <a:effectLst/>
              </a:rPr>
              <a:t>картируемых</a:t>
            </a:r>
            <a:r>
              <a:rPr lang="ru-RU" sz="1200" u="none" strike="noStrike" baseline="0" dirty="0" smtClean="0">
                <a:effectLst/>
              </a:rPr>
              <a:t> подразделений, сюда же входят и крапы и штриховки. Кроме того, все это должно работать на уровне сервисов и обеспечивать формирование интерактивной веб-карты.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baseline="0" dirty="0" smtClean="0">
                <a:effectLst/>
              </a:rPr>
              <a:t>Следующая – девятая задача    - подсистема поиска, массив данных будет огромным, миллионы объектов, задача поиска данных,– одна из самых актуальных. Предполагается, что будут разработаны механизмы поиска не только в самих комплектах карт, но и в централизованных базах данных, включаемых в ЕГКМ </a:t>
            </a:r>
            <a:endParaRPr lang="ru-RU" sz="1200" u="none" strike="noStrike" baseline="0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2AFE9-A41E-406F-97FE-645D8D90BC8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0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78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17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77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4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9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64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679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933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28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58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7332E-C743-4DBC-9A0A-E5B336E59C3E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6CA96-CD73-4B2F-804A-DC02ADE700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7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vstratopetrodb.staging.vsegei.ru/Petrotype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://vstratopetrodb.staging.vsegei.ru/Stratotyp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vdepositsdb.staging.vsegei.ru/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8891" y="336431"/>
            <a:ext cx="9144000" cy="4648650"/>
          </a:xfrm>
        </p:spPr>
        <p:txBody>
          <a:bodyPr>
            <a:noAutofit/>
          </a:bodyPr>
          <a:lstStyle/>
          <a:p>
            <a:r>
              <a:rPr lang="ru-RU" sz="2800" b="1" dirty="0"/>
              <a:t>Создание Единой геолого-картографической модели территории Российской Федерации и ее континентального шельфа масштаба 1:1 000 000.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Состояние </a:t>
            </a:r>
            <a:r>
              <a:rPr lang="ru-RU" sz="2800" b="1" dirty="0"/>
              <a:t>и задачи технологического обеспечения ЕГКМ для ведения мониторинга Госгеолкарты-1000/3.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1800" i="1" dirty="0"/>
              <a:t>Снежко В.В.,</a:t>
            </a:r>
            <a:r>
              <a:rPr lang="ru-RU" sz="1800" dirty="0"/>
              <a:t> </a:t>
            </a:r>
            <a:r>
              <a:rPr lang="ru-RU" sz="1800" i="1" dirty="0"/>
              <a:t>Коваленко Е.А. (ФГБУ «ВСЕГЕИ»), Флоренский К.В. (ООО «Минерал-Инфо»)</a:t>
            </a:r>
            <a:endParaRPr lang="ru-RU" sz="18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56418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l="29070" t="60375" r="36787"/>
          <a:stretch/>
        </p:blipFill>
        <p:spPr>
          <a:xfrm>
            <a:off x="8926304" y="4252451"/>
            <a:ext cx="3333553" cy="24247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60375" r="86427"/>
          <a:stretch/>
        </p:blipFill>
        <p:spPr>
          <a:xfrm>
            <a:off x="8107511" y="4250359"/>
            <a:ext cx="1325247" cy="24247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952" y="2346971"/>
            <a:ext cx="3277792" cy="17815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4" name="Рисунок 13"/>
          <p:cNvPicPr/>
          <p:nvPr/>
        </p:nvPicPr>
        <p:blipFill rotWithShape="1">
          <a:blip r:embed="rId5"/>
          <a:srcRect r="23288" b="13087"/>
          <a:stretch/>
        </p:blipFill>
        <p:spPr>
          <a:xfrm>
            <a:off x="4189449" y="4250359"/>
            <a:ext cx="3719309" cy="24108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515" y="4264309"/>
            <a:ext cx="3852587" cy="241082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6" name="Рисунок 15" descr="Изображение выглядит как карта&#10;&#10;Автоматически созданное описание"/>
          <p:cNvPicPr/>
          <p:nvPr/>
        </p:nvPicPr>
        <p:blipFill rotWithShape="1">
          <a:blip r:embed="rId7"/>
          <a:srcRect r="17731" b="15887"/>
          <a:stretch/>
        </p:blipFill>
        <p:spPr>
          <a:xfrm>
            <a:off x="8676409" y="2346971"/>
            <a:ext cx="3274960" cy="178153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00515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</a:t>
            </a:r>
            <a:endParaRPr lang="ru-RU" b="1" dirty="0"/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99481" y="618857"/>
            <a:ext cx="4977805" cy="350965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809625" algn="l">
              <a:lnSpc>
                <a:spcPts val="1350"/>
              </a:lnSpc>
            </a:pPr>
            <a:r>
              <a:rPr lang="ru-RU" sz="1400" b="0" i="1" dirty="0"/>
              <a:t>Начало 2022 г. </a:t>
            </a:r>
            <a:r>
              <a:rPr lang="ru-RU" sz="1400" dirty="0"/>
              <a:t>Прототип веб-приложения для представления в сети интернет</a:t>
            </a:r>
            <a:r>
              <a:rPr lang="ru-RU" sz="1400" dirty="0" smtClean="0"/>
              <a:t>.</a:t>
            </a:r>
          </a:p>
          <a:p>
            <a:pPr marL="809625" algn="l">
              <a:lnSpc>
                <a:spcPts val="1350"/>
              </a:lnSpc>
            </a:pPr>
            <a:endParaRPr lang="ru-RU" sz="1400" dirty="0"/>
          </a:p>
          <a:p>
            <a:pPr marL="449263" indent="-176213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просмотр </a:t>
            </a:r>
            <a:r>
              <a:rPr lang="ru-RU" sz="1300" b="0" dirty="0">
                <a:latin typeface="Calibri" panose="020F0502020204030204" pitchFamily="34" charset="0"/>
              </a:rPr>
              <a:t>карт в </a:t>
            </a:r>
            <a:r>
              <a:rPr lang="ru-RU" sz="1300" b="0" dirty="0" smtClean="0">
                <a:latin typeface="Calibri" panose="020F0502020204030204" pitchFamily="34" charset="0"/>
              </a:rPr>
              <a:t>комплекте</a:t>
            </a:r>
          </a:p>
          <a:p>
            <a:pPr marL="449263" indent="-176213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Просмотр </a:t>
            </a:r>
            <a:r>
              <a:rPr lang="ru-RU" sz="1300" b="0" dirty="0" err="1" smtClean="0">
                <a:latin typeface="Calibri" panose="020F0502020204030204" pitchFamily="34" charset="0"/>
              </a:rPr>
              <a:t>зарамочного</a:t>
            </a:r>
            <a:r>
              <a:rPr lang="ru-RU" sz="1300" b="0" dirty="0" smtClean="0">
                <a:latin typeface="Calibri" panose="020F0502020204030204" pitchFamily="34" charset="0"/>
              </a:rPr>
              <a:t> оформления</a:t>
            </a:r>
          </a:p>
          <a:p>
            <a:pPr marL="449263" indent="-176213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Геологический разрез и навигация по разрезу</a:t>
            </a:r>
          </a:p>
          <a:p>
            <a:pPr marL="449263" indent="-176213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Интеграция Схем Районирования СЛ-1000, переход на </a:t>
            </a:r>
            <a:r>
              <a:rPr lang="ru-RU" sz="1300" b="0" dirty="0">
                <a:latin typeface="Calibri" panose="020F0502020204030204" pitchFamily="34" charset="0"/>
              </a:rPr>
              <a:t>полное описание подразделения из ИР «Серийные легенды»</a:t>
            </a:r>
          </a:p>
          <a:p>
            <a:pPr marL="449263" indent="-176213" algn="l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интеграция в ЕГКМ материалов информационных ресурсов (карта фактического материала, ресурсы по изотопно-геохронологическим определениям основных структурно-вещественных комплексов и стратиграфическим характеристикам </a:t>
            </a:r>
            <a:r>
              <a:rPr lang="ru-RU" sz="1300" b="0" dirty="0" err="1">
                <a:latin typeface="Calibri" panose="020F0502020204030204" pitchFamily="34" charset="0"/>
              </a:rPr>
              <a:t>стратонов</a:t>
            </a:r>
            <a:r>
              <a:rPr lang="ru-RU" sz="1300" b="0" dirty="0">
                <a:latin typeface="Calibri" panose="020F0502020204030204" pitchFamily="34" charset="0"/>
              </a:rPr>
              <a:t> </a:t>
            </a:r>
            <a:r>
              <a:rPr lang="ru-RU" sz="1300" b="0" dirty="0" err="1">
                <a:latin typeface="Calibri" panose="020F0502020204030204" pitchFamily="34" charset="0"/>
              </a:rPr>
              <a:t>фанерозоя</a:t>
            </a:r>
            <a:r>
              <a:rPr lang="ru-RU" sz="1300" b="0" dirty="0">
                <a:latin typeface="Calibri" panose="020F0502020204030204" pitchFamily="34" charset="0"/>
              </a:rPr>
              <a:t> России, размещения стратотипических разрезов и </a:t>
            </a:r>
            <a:r>
              <a:rPr lang="ru-RU" sz="1300" b="0" dirty="0" err="1">
                <a:latin typeface="Calibri" panose="020F0502020204030204" pitchFamily="34" charset="0"/>
              </a:rPr>
              <a:t>петротипов</a:t>
            </a:r>
            <a:r>
              <a:rPr lang="ru-RU" sz="1300" b="0" dirty="0">
                <a:latin typeface="Calibri" panose="020F0502020204030204" pitchFamily="34" charset="0"/>
              </a:rPr>
              <a:t> нестратифицированных образований России); 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E956D499-1624-4032-8C25-CABFB743A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951" y="376963"/>
            <a:ext cx="3277793" cy="18437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72087" y="376963"/>
            <a:ext cx="3232348" cy="18437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3977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Прямая со стрелкой 31"/>
          <p:cNvCxnSpPr>
            <a:stCxn id="25" idx="3"/>
          </p:cNvCxnSpPr>
          <p:nvPr/>
        </p:nvCxnSpPr>
        <p:spPr>
          <a:xfrm flipV="1">
            <a:off x="9818893" y="2143049"/>
            <a:ext cx="330898" cy="20512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316288" y="1742186"/>
            <a:ext cx="2505206" cy="889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Полистные Цифровые модели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55142" y="1742186"/>
            <a:ext cx="1665961" cy="8893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Инструмент проверки ЦМ</a:t>
            </a:r>
          </a:p>
          <a:p>
            <a:pPr algn="ctr"/>
            <a:r>
              <a:rPr lang="en-US" sz="1400" dirty="0" smtClean="0"/>
              <a:t>Map</a:t>
            </a:r>
            <a:r>
              <a:rPr lang="ru-RU" sz="1400" dirty="0" smtClean="0"/>
              <a:t>_</a:t>
            </a:r>
            <a:r>
              <a:rPr lang="en-US" sz="1400" dirty="0" smtClean="0"/>
              <a:t>Inspector</a:t>
            </a:r>
            <a:endParaRPr lang="ru-RU" sz="1400" dirty="0"/>
          </a:p>
        </p:txBody>
      </p:sp>
      <p:cxnSp>
        <p:nvCxnSpPr>
          <p:cNvPr id="6" name="Прямая со стрелкой 5"/>
          <p:cNvCxnSpPr>
            <a:stCxn id="2" idx="3"/>
            <a:endCxn id="4" idx="1"/>
          </p:cNvCxnSpPr>
          <p:nvPr/>
        </p:nvCxnSpPr>
        <p:spPr>
          <a:xfrm>
            <a:off x="2821494" y="2186860"/>
            <a:ext cx="333648" cy="0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кругленная соединительная линия 15"/>
          <p:cNvCxnSpPr>
            <a:stCxn id="4" idx="0"/>
            <a:endCxn id="2" idx="0"/>
          </p:cNvCxnSpPr>
          <p:nvPr/>
        </p:nvCxnSpPr>
        <p:spPr>
          <a:xfrm rot="16200000" flipV="1">
            <a:off x="2778507" y="532570"/>
            <a:ext cx="12700" cy="2419232"/>
          </a:xfrm>
          <a:prstGeom prst="curvedConnector3">
            <a:avLst>
              <a:gd name="adj1" fmla="val 2400000"/>
            </a:avLst>
          </a:prstGeom>
          <a:ln w="1905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4892074" y="-259677"/>
            <a:ext cx="582461" cy="12149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8503660" y="1731036"/>
            <a:ext cx="1315233" cy="86505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Инструмент загрузки ЦМ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0843" y="1017023"/>
            <a:ext cx="46948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algn="l" fontAlgn="t">
              <a:lnSpc>
                <a:spcPct val="100000"/>
              </a:lnSpc>
            </a:pPr>
            <a:r>
              <a:rPr lang="ru-RU" sz="1400" i="1" dirty="0">
                <a:solidFill>
                  <a:srgbClr val="0070C0"/>
                </a:solidFill>
                <a:effectLst/>
              </a:rPr>
              <a:t>Обязательно 100 % соответствие «Требованиям…»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0197916" y="1305028"/>
            <a:ext cx="1769493" cy="1403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ЕГКМ</a:t>
            </a:r>
          </a:p>
          <a:p>
            <a:pPr algn="ctr">
              <a:lnSpc>
                <a:spcPct val="85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Цифровые </a:t>
            </a:r>
            <a:r>
              <a:rPr lang="ru-RU" sz="1600" dirty="0">
                <a:solidFill>
                  <a:schemeClr val="tx1"/>
                </a:solidFill>
              </a:rPr>
              <a:t>модели карт и схем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881629" y="-2467788"/>
            <a:ext cx="1459426" cy="11314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Серийные </a:t>
            </a:r>
            <a:r>
              <a:rPr lang="ru-RU" sz="1600" dirty="0">
                <a:solidFill>
                  <a:schemeClr val="tx1"/>
                </a:solidFill>
              </a:rPr>
              <a:t>легенды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62" name="Прямая со стрелкой 61"/>
          <p:cNvCxnSpPr/>
          <p:nvPr/>
        </p:nvCxnSpPr>
        <p:spPr>
          <a:xfrm flipV="1">
            <a:off x="7998301" y="-380270"/>
            <a:ext cx="610432" cy="1214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Двойная стрелка вверх/вниз 62"/>
          <p:cNvSpPr/>
          <p:nvPr/>
        </p:nvSpPr>
        <p:spPr>
          <a:xfrm>
            <a:off x="9525634" y="-1129033"/>
            <a:ext cx="225469" cy="42790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316288" y="2799209"/>
            <a:ext cx="484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pc="1100" dirty="0" smtClean="0">
                <a:solidFill>
                  <a:srgbClr val="0070C0"/>
                </a:solidFill>
                <a:effectLst/>
              </a:rPr>
              <a:t>Региональные отделы</a:t>
            </a:r>
            <a:endParaRPr lang="ru-RU" spc="1100" dirty="0">
              <a:solidFill>
                <a:srgbClr val="0070C0"/>
              </a:solidFill>
              <a:effectLst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5934373" y="1726638"/>
            <a:ext cx="1428415" cy="889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Приемка </a:t>
            </a:r>
            <a:r>
              <a:rPr lang="ru-RU" sz="1400" dirty="0" smtClean="0"/>
              <a:t>Полистных цифровых моделей</a:t>
            </a:r>
            <a:endParaRPr lang="ru-RU" sz="1400" dirty="0"/>
          </a:p>
        </p:txBody>
      </p:sp>
      <p:sp>
        <p:nvSpPr>
          <p:cNvPr id="48" name="TextBox 47"/>
          <p:cNvSpPr txBox="1"/>
          <p:nvPr/>
        </p:nvSpPr>
        <p:spPr>
          <a:xfrm>
            <a:off x="5801214" y="2749457"/>
            <a:ext cx="169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z="1400" spc="100" dirty="0" smtClean="0">
                <a:solidFill>
                  <a:srgbClr val="0070C0"/>
                </a:solidFill>
                <a:effectLst/>
              </a:rPr>
              <a:t>НРС </a:t>
            </a:r>
            <a:r>
              <a:rPr lang="ru-RU" sz="1400" spc="100" dirty="0" err="1" smtClean="0">
                <a:solidFill>
                  <a:srgbClr val="0070C0"/>
                </a:solidFill>
                <a:effectLst/>
              </a:rPr>
              <a:t>Роснедра</a:t>
            </a:r>
            <a:endParaRPr lang="ru-RU" sz="1400" spc="100" dirty="0">
              <a:solidFill>
                <a:srgbClr val="0070C0"/>
              </a:solidFill>
              <a:effectLst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286216" y="2084238"/>
            <a:ext cx="466725" cy="186564"/>
          </a:xfrm>
          <a:prstGeom prst="rightArrow">
            <a:avLst/>
          </a:prstGeom>
          <a:ln w="1905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>
            <a:off x="7625775" y="2070279"/>
            <a:ext cx="466725" cy="186564"/>
          </a:xfrm>
          <a:prstGeom prst="rightArrow">
            <a:avLst/>
          </a:prstGeom>
          <a:ln w="1905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9232899" y="2809553"/>
            <a:ext cx="169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z="1400" spc="100" dirty="0" smtClean="0">
                <a:solidFill>
                  <a:srgbClr val="0070C0"/>
                </a:solidFill>
                <a:effectLst/>
              </a:rPr>
              <a:t>ЦИТ РГМ</a:t>
            </a:r>
            <a:endParaRPr lang="ru-RU" sz="1400" spc="100" dirty="0">
              <a:solidFill>
                <a:srgbClr val="0070C0"/>
              </a:solidFill>
              <a:effectLst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0" y="-2346714"/>
            <a:ext cx="2505206" cy="889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Полистные </a:t>
            </a:r>
            <a:r>
              <a:rPr lang="ru-RU" dirty="0" smtClean="0"/>
              <a:t>и Серийные легенды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0" y="-1137531"/>
            <a:ext cx="4843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z="1200" i="1" spc="1100" dirty="0" smtClean="0">
                <a:solidFill>
                  <a:srgbClr val="0070C0"/>
                </a:solidFill>
                <a:effectLst/>
              </a:rPr>
              <a:t>Региональные отделы</a:t>
            </a:r>
            <a:endParaRPr lang="ru-RU" sz="1200" i="1" spc="1100" dirty="0">
              <a:solidFill>
                <a:srgbClr val="0070C0"/>
              </a:solidFill>
              <a:effectLst/>
            </a:endParaRPr>
          </a:p>
        </p:txBody>
      </p:sp>
      <p:cxnSp>
        <p:nvCxnSpPr>
          <p:cNvPr id="65" name="Прямая со стрелкой 64"/>
          <p:cNvCxnSpPr>
            <a:endCxn id="46" idx="1"/>
          </p:cNvCxnSpPr>
          <p:nvPr/>
        </p:nvCxnSpPr>
        <p:spPr>
          <a:xfrm>
            <a:off x="2521526" y="-1902040"/>
            <a:ext cx="7360103" cy="0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71" idx="3"/>
          </p:cNvCxnSpPr>
          <p:nvPr/>
        </p:nvCxnSpPr>
        <p:spPr>
          <a:xfrm flipV="1">
            <a:off x="9850714" y="4836780"/>
            <a:ext cx="330898" cy="20512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348109" y="4435917"/>
            <a:ext cx="2505206" cy="889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Полистные </a:t>
            </a:r>
            <a:r>
              <a:rPr lang="ru-RU" dirty="0" smtClean="0"/>
              <a:t>Базы данных (первичные данные+ карта фактов)</a:t>
            </a:r>
            <a:endParaRPr lang="ru-RU" dirty="0"/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3186963" y="4435917"/>
            <a:ext cx="1665961" cy="88934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Инструмент проверки </a:t>
            </a:r>
            <a:r>
              <a:rPr lang="ru-RU" sz="1400" dirty="0" smtClean="0"/>
              <a:t>БД</a:t>
            </a:r>
            <a:endParaRPr lang="ru-RU" sz="1400" dirty="0"/>
          </a:p>
          <a:p>
            <a:pPr algn="ctr"/>
            <a:r>
              <a:rPr lang="en-US" sz="1400" dirty="0" smtClean="0"/>
              <a:t>BD</a:t>
            </a:r>
            <a:r>
              <a:rPr lang="ru-RU" sz="1400" dirty="0" smtClean="0"/>
              <a:t>_</a:t>
            </a:r>
            <a:r>
              <a:rPr lang="en-US" sz="1400" dirty="0" smtClean="0"/>
              <a:t>Inspector</a:t>
            </a:r>
            <a:endParaRPr lang="ru-RU" sz="1400" dirty="0"/>
          </a:p>
        </p:txBody>
      </p:sp>
      <p:cxnSp>
        <p:nvCxnSpPr>
          <p:cNvPr id="69" name="Прямая со стрелкой 68"/>
          <p:cNvCxnSpPr>
            <a:stCxn id="67" idx="3"/>
            <a:endCxn id="68" idx="1"/>
          </p:cNvCxnSpPr>
          <p:nvPr/>
        </p:nvCxnSpPr>
        <p:spPr>
          <a:xfrm>
            <a:off x="2853315" y="4880591"/>
            <a:ext cx="333648" cy="0"/>
          </a:xfrm>
          <a:prstGeom prst="straightConnector1">
            <a:avLst/>
          </a:prstGeom>
          <a:ln w="190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Скругленная соединительная линия 69"/>
          <p:cNvCxnSpPr>
            <a:stCxn id="68" idx="0"/>
            <a:endCxn id="67" idx="0"/>
          </p:cNvCxnSpPr>
          <p:nvPr/>
        </p:nvCxnSpPr>
        <p:spPr>
          <a:xfrm rot="16200000" flipV="1">
            <a:off x="2810328" y="3226301"/>
            <a:ext cx="12700" cy="2419232"/>
          </a:xfrm>
          <a:prstGeom prst="curvedConnector3">
            <a:avLst>
              <a:gd name="adj1" fmla="val 2400000"/>
            </a:avLst>
          </a:prstGeom>
          <a:ln w="1905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Скругленный прямоугольник 70"/>
          <p:cNvSpPr/>
          <p:nvPr/>
        </p:nvSpPr>
        <p:spPr>
          <a:xfrm>
            <a:off x="8535481" y="4424767"/>
            <a:ext cx="1315233" cy="86505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Инструмент загрузки БД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5221" y="3790964"/>
            <a:ext cx="4726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indent="-18288" fontAlgn="t">
              <a:lnSpc>
                <a:spcPct val="100000"/>
              </a:lnSpc>
              <a:defRPr sz="1400" b="1" i="1">
                <a:solidFill>
                  <a:srgbClr val="0070C0"/>
                </a:solidFill>
                <a:effectLst/>
              </a:defRPr>
            </a:lvl1pPr>
          </a:lstStyle>
          <a:p>
            <a:r>
              <a:rPr lang="ru-RU" dirty="0"/>
              <a:t>Обязательно 100 % соответствие «Требованиям…»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0229738" y="3946356"/>
            <a:ext cx="1737672" cy="145617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ЕГКМ</a:t>
            </a:r>
          </a:p>
          <a:p>
            <a:pPr algn="ctr">
              <a:lnSpc>
                <a:spcPct val="85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Карта фактов, маршруты, точки  аналитика 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8109" y="5492940"/>
            <a:ext cx="4843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indent="-18288" algn="ctr" fontAlgn="t">
              <a:lnSpc>
                <a:spcPct val="100000"/>
              </a:lnSpc>
              <a:defRPr sz="1600" b="1" spc="1100">
                <a:solidFill>
                  <a:srgbClr val="0070C0"/>
                </a:solidFill>
                <a:effectLst/>
              </a:defRPr>
            </a:lvl1pPr>
          </a:lstStyle>
          <a:p>
            <a:r>
              <a:rPr lang="ru-RU" dirty="0"/>
              <a:t>Региональные отделы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5966194" y="4420369"/>
            <a:ext cx="1428415" cy="889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Приемка </a:t>
            </a:r>
            <a:r>
              <a:rPr lang="ru-RU" sz="1400" dirty="0" smtClean="0"/>
              <a:t>Полистных БД </a:t>
            </a:r>
            <a:endParaRPr lang="ru-RU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5833035" y="5443188"/>
            <a:ext cx="169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z="1400" spc="100" dirty="0" smtClean="0">
                <a:solidFill>
                  <a:srgbClr val="0070C0"/>
                </a:solidFill>
                <a:effectLst/>
              </a:rPr>
              <a:t>НРС </a:t>
            </a:r>
            <a:r>
              <a:rPr lang="ru-RU" sz="1400" spc="100" dirty="0" err="1" smtClean="0">
                <a:solidFill>
                  <a:srgbClr val="0070C0"/>
                </a:solidFill>
                <a:effectLst/>
              </a:rPr>
              <a:t>Роснедра</a:t>
            </a:r>
            <a:endParaRPr lang="ru-RU" sz="1400" spc="100" dirty="0">
              <a:solidFill>
                <a:srgbClr val="0070C0"/>
              </a:solidFill>
              <a:effectLst/>
            </a:endParaRPr>
          </a:p>
        </p:txBody>
      </p:sp>
      <p:sp>
        <p:nvSpPr>
          <p:cNvPr id="77" name="Стрелка вправо 76"/>
          <p:cNvSpPr/>
          <p:nvPr/>
        </p:nvSpPr>
        <p:spPr>
          <a:xfrm>
            <a:off x="5318037" y="4777969"/>
            <a:ext cx="466725" cy="186564"/>
          </a:xfrm>
          <a:prstGeom prst="rightArrow">
            <a:avLst/>
          </a:prstGeom>
          <a:ln w="1905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право 77"/>
          <p:cNvSpPr/>
          <p:nvPr/>
        </p:nvSpPr>
        <p:spPr>
          <a:xfrm>
            <a:off x="7657596" y="4764010"/>
            <a:ext cx="466725" cy="186564"/>
          </a:xfrm>
          <a:prstGeom prst="rightArrow">
            <a:avLst/>
          </a:prstGeom>
          <a:ln w="19050">
            <a:solidFill>
              <a:schemeClr val="accent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/>
          <p:cNvSpPr txBox="1"/>
          <p:nvPr/>
        </p:nvSpPr>
        <p:spPr>
          <a:xfrm>
            <a:off x="9264720" y="5503284"/>
            <a:ext cx="169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z="1400" spc="100" dirty="0" smtClean="0">
                <a:solidFill>
                  <a:srgbClr val="0070C0"/>
                </a:solidFill>
                <a:effectLst/>
              </a:rPr>
              <a:t>ЦИТ РГМ</a:t>
            </a:r>
            <a:endParaRPr lang="ru-RU" sz="1400" spc="100" dirty="0">
              <a:solidFill>
                <a:srgbClr val="0070C0"/>
              </a:solidFill>
              <a:effectLst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600712" y="557010"/>
            <a:ext cx="944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indent="-18288" fontAlgn="t">
              <a:lnSpc>
                <a:spcPct val="100000"/>
              </a:lnSpc>
            </a:pPr>
            <a:r>
              <a:rPr lang="ru-RU" spc="100" dirty="0">
                <a:solidFill>
                  <a:schemeClr val="tx1"/>
                </a:solidFill>
              </a:rPr>
              <a:t>ТЕХНОЛОГИЯ ПРОВЕРКИ И ВЕРИФИКАЦИИ ЦИФРОВЫХ МАТЕРИАЛОВ, ЗАГРУЖАЕМЫХ В ЕГКМ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02845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Овал 92"/>
          <p:cNvSpPr>
            <a:spLocks noChangeAspect="1"/>
          </p:cNvSpPr>
          <p:nvPr/>
        </p:nvSpPr>
        <p:spPr>
          <a:xfrm>
            <a:off x="2626800" y="2992795"/>
            <a:ext cx="1005312" cy="983312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/>
              <a:t>ИР </a:t>
            </a:r>
            <a:r>
              <a:rPr lang="ru-RU" sz="1300" dirty="0" err="1" smtClean="0"/>
              <a:t>Полезн</a:t>
            </a:r>
            <a:r>
              <a:rPr lang="ru-RU" sz="1300" dirty="0" smtClean="0"/>
              <a:t> Ископаемые</a:t>
            </a:r>
            <a:endParaRPr lang="ru-RU" sz="1300" dirty="0"/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10637421" y="2999989"/>
            <a:ext cx="976118" cy="976118"/>
          </a:xfrm>
          <a:prstGeom prst="ellipse">
            <a:avLst/>
          </a:prstGeom>
          <a:pattFill prst="wdUpDiag">
            <a:fgClr>
              <a:schemeClr val="bg1">
                <a:lumMod val="65000"/>
              </a:schemeClr>
            </a:fgClr>
            <a:bgClr>
              <a:srgbClr val="C55A11"/>
            </a:bgClr>
          </a:pattFill>
          <a:ln>
            <a:solidFill>
              <a:schemeClr val="accent5">
                <a:lumMod val="75000"/>
              </a:schemeClr>
            </a:solidFill>
            <a:prstDash val="lg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 smtClean="0"/>
              <a:t>ИР </a:t>
            </a:r>
            <a:r>
              <a:rPr lang="ru-RU" sz="1300" dirty="0"/>
              <a:t>БД </a:t>
            </a:r>
            <a:r>
              <a:rPr lang="ru-RU" sz="1300" dirty="0" smtClean="0"/>
              <a:t>(</a:t>
            </a:r>
            <a:r>
              <a:rPr lang="ru-RU" sz="1300" dirty="0"/>
              <a:t>ЭССФ)</a:t>
            </a:r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3720546" y="3055463"/>
            <a:ext cx="920644" cy="920644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 smtClean="0"/>
              <a:t>ИР </a:t>
            </a:r>
            <a:r>
              <a:rPr lang="ru-RU" sz="1300" dirty="0"/>
              <a:t>БД </a:t>
            </a:r>
            <a:r>
              <a:rPr lang="ru-RU" sz="1300" dirty="0" err="1" smtClean="0"/>
              <a:t>Петротипов</a:t>
            </a:r>
            <a:endParaRPr lang="ru-RU" sz="1300" dirty="0"/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4768716" y="3013103"/>
            <a:ext cx="963004" cy="963004"/>
          </a:xfrm>
          <a:prstGeom prst="ellipse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 smtClean="0"/>
              <a:t>ИР </a:t>
            </a:r>
            <a:r>
              <a:rPr lang="ru-RU" sz="1300" dirty="0"/>
              <a:t>БД </a:t>
            </a:r>
            <a:r>
              <a:rPr lang="ru-RU" sz="1300" dirty="0" smtClean="0"/>
              <a:t>Стратотипов </a:t>
            </a:r>
            <a:endParaRPr lang="ru-RU" sz="1300" dirty="0"/>
          </a:p>
        </p:txBody>
      </p:sp>
      <p:sp>
        <p:nvSpPr>
          <p:cNvPr id="82" name="Овал 81"/>
          <p:cNvSpPr>
            <a:spLocks noChangeAspect="1"/>
          </p:cNvSpPr>
          <p:nvPr/>
        </p:nvSpPr>
        <p:spPr>
          <a:xfrm>
            <a:off x="6915242" y="3013103"/>
            <a:ext cx="963004" cy="9630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ИР Карта фактов</a:t>
            </a:r>
          </a:p>
        </p:txBody>
      </p:sp>
      <p:sp>
        <p:nvSpPr>
          <p:cNvPr id="165" name="Овал 164"/>
          <p:cNvSpPr>
            <a:spLocks noChangeAspect="1"/>
          </p:cNvSpPr>
          <p:nvPr/>
        </p:nvSpPr>
        <p:spPr>
          <a:xfrm>
            <a:off x="5839871" y="3013103"/>
            <a:ext cx="963004" cy="96300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 smtClean="0"/>
              <a:t>ИР </a:t>
            </a:r>
            <a:r>
              <a:rPr lang="ru-RU" sz="1300" dirty="0"/>
              <a:t>БД </a:t>
            </a:r>
            <a:r>
              <a:rPr lang="ru-RU" sz="1300" dirty="0" err="1" smtClean="0"/>
              <a:t>Георастров</a:t>
            </a:r>
            <a:r>
              <a:rPr lang="ru-RU" sz="1300" dirty="0" smtClean="0"/>
              <a:t> ГК</a:t>
            </a:r>
            <a:endParaRPr lang="ru-RU" sz="1300" dirty="0"/>
          </a:p>
        </p:txBody>
      </p:sp>
      <p:sp>
        <p:nvSpPr>
          <p:cNvPr id="117" name="Овал 116"/>
          <p:cNvSpPr>
            <a:spLocks noChangeAspect="1"/>
          </p:cNvSpPr>
          <p:nvPr/>
        </p:nvSpPr>
        <p:spPr>
          <a:xfrm>
            <a:off x="9015664" y="3013103"/>
            <a:ext cx="963004" cy="96300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300" dirty="0" smtClean="0"/>
              <a:t>ИР </a:t>
            </a:r>
            <a:r>
              <a:rPr lang="ru-RU" sz="1300" dirty="0"/>
              <a:t>БД участков  Р</a:t>
            </a:r>
            <a:r>
              <a:rPr lang="ru-RU" sz="1300" baseline="-25000" dirty="0"/>
              <a:t>3</a:t>
            </a:r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>
            <a:off x="7921919" y="2998782"/>
            <a:ext cx="1007848" cy="97732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ИР </a:t>
            </a:r>
            <a:r>
              <a:rPr lang="ru-RU" sz="1200" dirty="0"/>
              <a:t>БД </a:t>
            </a:r>
            <a:r>
              <a:rPr lang="ru-RU" sz="1200" dirty="0" err="1"/>
              <a:t>геохрон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60283" y="2358414"/>
            <a:ext cx="7795817" cy="2699361"/>
          </a:xfrm>
          <a:prstGeom prst="rect">
            <a:avLst/>
          </a:prstGeom>
          <a:noFill/>
          <a:ln w="76200">
            <a:solidFill>
              <a:srgbClr val="5B9B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1794799" y="1763049"/>
            <a:ext cx="8790351" cy="3847176"/>
          </a:xfrm>
          <a:prstGeom prst="rect">
            <a:avLst/>
          </a:prstGeom>
          <a:noFill/>
          <a:ln w="76200"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998031" y="1205851"/>
            <a:ext cx="10680865" cy="4912226"/>
          </a:xfrm>
          <a:prstGeom prst="rect">
            <a:avLst/>
          </a:prstGeom>
          <a:noFill/>
          <a:ln w="76200">
            <a:solidFill>
              <a:srgbClr val="C55A11">
                <a:alpha val="9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378526" y="2400197"/>
            <a:ext cx="1942776" cy="369332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r>
              <a:rPr lang="ru-RU" b="1" spc="250" dirty="0" smtClean="0">
                <a:solidFill>
                  <a:schemeClr val="bg1"/>
                </a:solidFill>
              </a:rPr>
              <a:t>МОНИТОРИНГ</a:t>
            </a:r>
            <a:endParaRPr lang="ru-RU" b="1" spc="250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26357" y="1788039"/>
            <a:ext cx="2135521" cy="369332"/>
          </a:xfrm>
          <a:prstGeom prst="rect">
            <a:avLst/>
          </a:prstGeom>
          <a:solidFill>
            <a:srgbClr val="548235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Сводное, ГИС-Атлас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98031" y="1225750"/>
            <a:ext cx="1362252" cy="369332"/>
          </a:xfrm>
          <a:prstGeom prst="rect">
            <a:avLst/>
          </a:prstGeom>
          <a:solidFill>
            <a:srgbClr val="C55A1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ТЕМАТИКА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458223" y="228315"/>
            <a:ext cx="9599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ЦЕНТРАЛИЗОВАННЫЕ ИНФОРМАЦИОННЫЕ РЕСУРСЫ – БАЗЫ ДАННЫХ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0600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664" y="2528711"/>
            <a:ext cx="2729030" cy="1838730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21086"/>
          <a:stretch/>
        </p:blipFill>
        <p:spPr>
          <a:xfrm>
            <a:off x="6045664" y="575454"/>
            <a:ext cx="2729030" cy="174725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8293" r="18645"/>
          <a:stretch/>
        </p:blipFill>
        <p:spPr>
          <a:xfrm>
            <a:off x="6045664" y="4537155"/>
            <a:ext cx="2729030" cy="217705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116098" y="5448713"/>
            <a:ext cx="4246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u="sng" dirty="0">
                <a:hlinkClick r:id="rId6"/>
              </a:rPr>
              <a:t>http://vdepositsdb.staging.vsegei.ru/</a:t>
            </a:r>
            <a:endParaRPr lang="ru-RU" dirty="0"/>
          </a:p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8741" y="4925492"/>
            <a:ext cx="23561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МПИ - </a:t>
            </a:r>
            <a:r>
              <a:rPr lang="ru-RU" sz="2800" dirty="0" smtClean="0"/>
              <a:t>46869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56371" y="3194711"/>
            <a:ext cx="3105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Стратотипы - </a:t>
            </a:r>
            <a:r>
              <a:rPr lang="ru-RU" sz="2800" dirty="0" smtClean="0"/>
              <a:t>6843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8741" y="1218145"/>
            <a:ext cx="3105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/>
              <a:t>Петротипы</a:t>
            </a:r>
            <a:r>
              <a:rPr lang="ru-RU" sz="2800" dirty="0"/>
              <a:t> - </a:t>
            </a:r>
            <a:r>
              <a:rPr lang="ru-RU" sz="2800" dirty="0" smtClean="0"/>
              <a:t>1528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78919" y="3690769"/>
            <a:ext cx="50605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hlinkClick r:id="rId7"/>
              </a:rPr>
              <a:t>http://vstratopetrodb.staging.vsegei.ru/Stratotype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62503" y="1841630"/>
            <a:ext cx="4978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hlinkClick r:id="rId8"/>
              </a:rPr>
              <a:t>http://vstratopetrodb.staging.vsegei.ru/Petrotype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33597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Группа 56"/>
          <p:cNvGrpSpPr/>
          <p:nvPr/>
        </p:nvGrpSpPr>
        <p:grpSpPr>
          <a:xfrm>
            <a:off x="1638300" y="-942218"/>
            <a:ext cx="9144000" cy="414938"/>
            <a:chOff x="1615440" y="1481208"/>
            <a:chExt cx="12227426" cy="553251"/>
          </a:xfrm>
        </p:grpSpPr>
        <p:pic>
          <p:nvPicPr>
            <p:cNvPr id="58" name="image5.png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/>
            </a:blip>
            <a:stretch>
              <a:fillRect/>
            </a:stretch>
          </p:blipFill>
          <p:spPr>
            <a:xfrm>
              <a:off x="1615440" y="1481208"/>
              <a:ext cx="12227426" cy="5532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1" name="image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34558" y="1602760"/>
              <a:ext cx="706142" cy="263297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5400000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475927" y="-851054"/>
            <a:ext cx="829498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Calibri Light"/>
                <a:ea typeface="Calibri Light"/>
                <a:cs typeface="Calibri Light"/>
              </a:rPr>
              <a:t>Выполнение тематических и опытно-методических работ, связанных с геологическим изучением недр ФГБУ «ВСЕГЕИ»</a:t>
            </a:r>
            <a:r>
              <a:rPr lang="en-US" sz="1200" b="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Calibri Light"/>
                <a:ea typeface="Calibri Light"/>
                <a:cs typeface="Calibri Light"/>
              </a:rPr>
              <a:t> </a:t>
            </a:r>
            <a:r>
              <a:rPr lang="ru-RU" altLang="ru-RU" sz="1200" b="1" dirty="0">
                <a:solidFill>
                  <a:srgbClr val="FFFFFF"/>
                </a:solidFill>
                <a:effectLst>
                  <a:outerShdw blurRad="50800" dist="38100" dir="5400000" rotWithShape="0">
                    <a:srgbClr val="000000">
                      <a:alpha val="40000"/>
                    </a:srgbClr>
                  </a:outerShdw>
                </a:effectLst>
                <a:latin typeface="Calibri Light"/>
                <a:ea typeface="Calibri Light"/>
                <a:cs typeface="Calibri Light"/>
              </a:rPr>
              <a:t> в 2021 г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035" y="282356"/>
            <a:ext cx="49149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75000"/>
              </a:lnSpc>
            </a:pPr>
            <a:r>
              <a:rPr lang="ru-RU" sz="2000" dirty="0"/>
              <a:t>Технология создания БД Полезных ископаемых при Мониторинге ГК-1000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6" y="1224764"/>
            <a:ext cx="4914900" cy="5095875"/>
          </a:xfrm>
          <a:prstGeom prst="rect">
            <a:avLst/>
          </a:prstGeom>
          <a:ln>
            <a:solidFill>
              <a:srgbClr val="C55A11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6223"/>
          <a:stretch/>
        </p:blipFill>
        <p:spPr>
          <a:xfrm>
            <a:off x="333193" y="809296"/>
            <a:ext cx="2610214" cy="9290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Прямая со стрелкой 16"/>
          <p:cNvCxnSpPr/>
          <p:nvPr/>
        </p:nvCxnSpPr>
        <p:spPr>
          <a:xfrm>
            <a:off x="1951692" y="2609099"/>
            <a:ext cx="370421" cy="25781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12079" r="3236"/>
          <a:stretch/>
        </p:blipFill>
        <p:spPr>
          <a:xfrm>
            <a:off x="8433186" y="151428"/>
            <a:ext cx="2890013" cy="1978913"/>
          </a:xfrm>
          <a:prstGeom prst="rect">
            <a:avLst/>
          </a:prstGeom>
          <a:ln>
            <a:solidFill>
              <a:srgbClr val="C55A11"/>
            </a:solidFill>
          </a:ln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068549"/>
              </p:ext>
            </p:extLst>
          </p:nvPr>
        </p:nvGraphicFramePr>
        <p:xfrm>
          <a:off x="5412072" y="176764"/>
          <a:ext cx="2206910" cy="85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7616">
                  <a:extLst>
                    <a:ext uri="{9D8B030D-6E8A-4147-A177-3AD203B41FA5}">
                      <a16:colId xmlns:a16="http://schemas.microsoft.com/office/drawing/2014/main" val="4185792394"/>
                    </a:ext>
                  </a:extLst>
                </a:gridCol>
                <a:gridCol w="1319294">
                  <a:extLst>
                    <a:ext uri="{9D8B030D-6E8A-4147-A177-3AD203B41FA5}">
                      <a16:colId xmlns:a16="http://schemas.microsoft.com/office/drawing/2014/main" val="1582333206"/>
                    </a:ext>
                  </a:extLst>
                </a:gridCol>
              </a:tblGrid>
              <a:tr h="4519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VDGID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Глобальный уникальный идентификатор объекта (Первичный </a:t>
                      </a:r>
                      <a:r>
                        <a:rPr lang="ru-RU" sz="1200" dirty="0">
                          <a:effectLst/>
                        </a:rPr>
                        <a:t>ключ)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7539090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430728"/>
              </p:ext>
            </p:extLst>
          </p:nvPr>
        </p:nvGraphicFramePr>
        <p:xfrm>
          <a:off x="5412072" y="1153857"/>
          <a:ext cx="2206910" cy="5721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7616">
                  <a:extLst>
                    <a:ext uri="{9D8B030D-6E8A-4147-A177-3AD203B41FA5}">
                      <a16:colId xmlns:a16="http://schemas.microsoft.com/office/drawing/2014/main" val="240608133"/>
                    </a:ext>
                  </a:extLst>
                </a:gridCol>
                <a:gridCol w="1319294">
                  <a:extLst>
                    <a:ext uri="{9D8B030D-6E8A-4147-A177-3AD203B41FA5}">
                      <a16:colId xmlns:a16="http://schemas.microsoft.com/office/drawing/2014/main" val="3934926422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ID_KADASTR</a:t>
                      </a:r>
                      <a:endParaRPr lang="ru-RU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Уникальный ИД из ГКМ</a:t>
                      </a: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D2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087635"/>
                  </a:ext>
                </a:extLst>
              </a:tr>
              <a:tr h="20635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MAS_GKM_ID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Код массива ГКМ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11309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PASSPORT_RGF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</a:rPr>
                        <a:t>Номер паспорта РГФ</a:t>
                      </a:r>
                      <a:endParaRPr lang="ru-RU" sz="11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5633909"/>
                  </a:ext>
                </a:extLst>
              </a:tr>
            </a:tbl>
          </a:graphicData>
        </a:graphic>
      </p:graphicFrame>
      <p:sp>
        <p:nvSpPr>
          <p:cNvPr id="36" name="Полилиния 35"/>
          <p:cNvSpPr/>
          <p:nvPr/>
        </p:nvSpPr>
        <p:spPr>
          <a:xfrm>
            <a:off x="2405018" y="1369052"/>
            <a:ext cx="3007054" cy="1497864"/>
          </a:xfrm>
          <a:custGeom>
            <a:avLst/>
            <a:gdLst>
              <a:gd name="connsiteX0" fmla="*/ 0 w 2752725"/>
              <a:gd name="connsiteY0" fmla="*/ 2209800 h 2209800"/>
              <a:gd name="connsiteX1" fmla="*/ 1362075 w 2752725"/>
              <a:gd name="connsiteY1" fmla="*/ 476250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1078384 w 2752725"/>
              <a:gd name="connsiteY1" fmla="*/ 558778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865617 w 2752725"/>
              <a:gd name="connsiteY1" fmla="*/ 705494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1353209 w 2752725"/>
              <a:gd name="connsiteY1" fmla="*/ 549609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725" h="2209800">
                <a:moveTo>
                  <a:pt x="0" y="2209800"/>
                </a:moveTo>
                <a:cubicBezTo>
                  <a:pt x="451644" y="1527175"/>
                  <a:pt x="894422" y="917909"/>
                  <a:pt x="1353209" y="549609"/>
                </a:cubicBezTo>
                <a:cubicBezTo>
                  <a:pt x="1811997" y="181309"/>
                  <a:pt x="2519472" y="91601"/>
                  <a:pt x="2752725" y="0"/>
                </a:cubicBezTo>
                <a:lnTo>
                  <a:pt x="2752725" y="0"/>
                </a:ln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3" name="Группа 72"/>
          <p:cNvGrpSpPr/>
          <p:nvPr/>
        </p:nvGrpSpPr>
        <p:grpSpPr>
          <a:xfrm>
            <a:off x="9176909" y="2130341"/>
            <a:ext cx="2595605" cy="4597931"/>
            <a:chOff x="9176909" y="2130341"/>
            <a:chExt cx="2595605" cy="4597931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76909" y="2809049"/>
              <a:ext cx="2595605" cy="3919223"/>
            </a:xfrm>
            <a:prstGeom prst="rect">
              <a:avLst/>
            </a:prstGeom>
            <a:ln>
              <a:solidFill>
                <a:srgbClr val="C55A11"/>
              </a:solidFill>
            </a:ln>
          </p:spPr>
        </p:pic>
        <p:sp>
          <p:nvSpPr>
            <p:cNvPr id="43" name="Прямоугольник 42"/>
            <p:cNvSpPr/>
            <p:nvPr/>
          </p:nvSpPr>
          <p:spPr>
            <a:xfrm>
              <a:off x="10008805" y="2877119"/>
              <a:ext cx="1067774" cy="577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75000"/>
                </a:lnSpc>
              </a:pPr>
              <a:r>
                <a:rPr lang="ru-RU" sz="1400" dirty="0" smtClean="0"/>
                <a:t>Полистные БД </a:t>
              </a:r>
              <a:r>
                <a:rPr lang="ru-RU" sz="1400" dirty="0" err="1" smtClean="0"/>
                <a:t>Госгеолкарт</a:t>
              </a:r>
              <a:endParaRPr lang="ru-RU" sz="1400" dirty="0"/>
            </a:p>
          </p:txBody>
        </p:sp>
        <p:cxnSp>
          <p:nvCxnSpPr>
            <p:cNvPr id="38" name="Соединительная линия уступом 37"/>
            <p:cNvCxnSpPr>
              <a:stCxn id="25" idx="0"/>
              <a:endCxn id="24" idx="2"/>
            </p:cNvCxnSpPr>
            <p:nvPr/>
          </p:nvCxnSpPr>
          <p:spPr>
            <a:xfrm rot="16200000" flipV="1">
              <a:off x="9837099" y="2171435"/>
              <a:ext cx="678708" cy="596519"/>
            </a:xfrm>
            <a:prstGeom prst="bentConnector3">
              <a:avLst>
                <a:gd name="adj1" fmla="val 52807"/>
              </a:avLst>
            </a:prstGeom>
            <a:noFill/>
            <a:ln w="190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7" name="Полилиния 46"/>
          <p:cNvSpPr/>
          <p:nvPr/>
        </p:nvSpPr>
        <p:spPr>
          <a:xfrm>
            <a:off x="2405017" y="586474"/>
            <a:ext cx="3021115" cy="2338840"/>
          </a:xfrm>
          <a:custGeom>
            <a:avLst/>
            <a:gdLst>
              <a:gd name="connsiteX0" fmla="*/ 0 w 2752725"/>
              <a:gd name="connsiteY0" fmla="*/ 2209800 h 2209800"/>
              <a:gd name="connsiteX1" fmla="*/ 1362075 w 2752725"/>
              <a:gd name="connsiteY1" fmla="*/ 476250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1078384 w 2752725"/>
              <a:gd name="connsiteY1" fmla="*/ 558778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865617 w 2752725"/>
              <a:gd name="connsiteY1" fmla="*/ 705494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1353209 w 2752725"/>
              <a:gd name="connsiteY1" fmla="*/ 549609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725" h="2209800">
                <a:moveTo>
                  <a:pt x="0" y="2209800"/>
                </a:moveTo>
                <a:cubicBezTo>
                  <a:pt x="451644" y="1527175"/>
                  <a:pt x="894422" y="917909"/>
                  <a:pt x="1353209" y="549609"/>
                </a:cubicBezTo>
                <a:cubicBezTo>
                  <a:pt x="1811997" y="181309"/>
                  <a:pt x="2519472" y="91601"/>
                  <a:pt x="2752725" y="0"/>
                </a:cubicBezTo>
                <a:lnTo>
                  <a:pt x="2752725" y="0"/>
                </a:ln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602678"/>
              </p:ext>
            </p:extLst>
          </p:nvPr>
        </p:nvGraphicFramePr>
        <p:xfrm>
          <a:off x="5419102" y="1863338"/>
          <a:ext cx="2199880" cy="4719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9323">
                  <a:extLst>
                    <a:ext uri="{9D8B030D-6E8A-4147-A177-3AD203B41FA5}">
                      <a16:colId xmlns:a16="http://schemas.microsoft.com/office/drawing/2014/main" val="2251885756"/>
                    </a:ext>
                  </a:extLst>
                </a:gridCol>
                <a:gridCol w="1170557">
                  <a:extLst>
                    <a:ext uri="{9D8B030D-6E8A-4147-A177-3AD203B41FA5}">
                      <a16:colId xmlns:a16="http://schemas.microsoft.com/office/drawing/2014/main" val="2304703965"/>
                    </a:ext>
                  </a:extLst>
                </a:gridCol>
              </a:tblGrid>
              <a:tr h="2586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en-US" sz="1400" baseline="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</a:t>
                      </a:r>
                      <a:endParaRPr lang="ru-RU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effectLst/>
                        </a:rPr>
                        <a:t>Коор</a:t>
                      </a:r>
                      <a:r>
                        <a:rPr lang="ru-RU" sz="1100" dirty="0" smtClean="0">
                          <a:effectLst/>
                        </a:rPr>
                        <a:t>.</a:t>
                      </a:r>
                      <a:r>
                        <a:rPr lang="ru-RU" sz="1100" baseline="0" dirty="0" smtClean="0">
                          <a:effectLst/>
                        </a:rPr>
                        <a:t> ГКМ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976444309"/>
                  </a:ext>
                </a:extLst>
              </a:tr>
              <a:tr h="1916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 Y</a:t>
                      </a:r>
                      <a:endParaRPr lang="ru-RU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Коор.ГГК-1000/3</a:t>
                      </a:r>
                      <a:endParaRPr lang="ru-RU" sz="11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0" marB="0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381658"/>
                  </a:ext>
                </a:extLst>
              </a:tr>
            </a:tbl>
          </a:graphicData>
        </a:graphic>
      </p:graphicFrame>
      <p:sp>
        <p:nvSpPr>
          <p:cNvPr id="50" name="Полилиния 49"/>
          <p:cNvSpPr/>
          <p:nvPr/>
        </p:nvSpPr>
        <p:spPr>
          <a:xfrm>
            <a:off x="2397988" y="2017420"/>
            <a:ext cx="3002570" cy="849496"/>
          </a:xfrm>
          <a:custGeom>
            <a:avLst/>
            <a:gdLst>
              <a:gd name="connsiteX0" fmla="*/ 0 w 2752725"/>
              <a:gd name="connsiteY0" fmla="*/ 2209800 h 2209800"/>
              <a:gd name="connsiteX1" fmla="*/ 1362075 w 2752725"/>
              <a:gd name="connsiteY1" fmla="*/ 476250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1078384 w 2752725"/>
              <a:gd name="connsiteY1" fmla="*/ 558778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865617 w 2752725"/>
              <a:gd name="connsiteY1" fmla="*/ 705494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  <a:gd name="connsiteX0" fmla="*/ 0 w 2752725"/>
              <a:gd name="connsiteY0" fmla="*/ 2209800 h 2209800"/>
              <a:gd name="connsiteX1" fmla="*/ 1353209 w 2752725"/>
              <a:gd name="connsiteY1" fmla="*/ 549609 h 2209800"/>
              <a:gd name="connsiteX2" fmla="*/ 2752725 w 2752725"/>
              <a:gd name="connsiteY2" fmla="*/ 0 h 2209800"/>
              <a:gd name="connsiteX3" fmla="*/ 2752725 w 2752725"/>
              <a:gd name="connsiteY3" fmla="*/ 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725" h="2209800">
                <a:moveTo>
                  <a:pt x="0" y="2209800"/>
                </a:moveTo>
                <a:cubicBezTo>
                  <a:pt x="451644" y="1527175"/>
                  <a:pt x="894422" y="917909"/>
                  <a:pt x="1353209" y="549609"/>
                </a:cubicBezTo>
                <a:cubicBezTo>
                  <a:pt x="1811997" y="181309"/>
                  <a:pt x="2519472" y="91601"/>
                  <a:pt x="2752725" y="0"/>
                </a:cubicBezTo>
                <a:lnTo>
                  <a:pt x="2752725" y="0"/>
                </a:lnTo>
              </a:path>
            </a:pathLst>
          </a:custGeom>
          <a:noFill/>
          <a:ln w="19050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7846908" y="1181707"/>
            <a:ext cx="457200" cy="2151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2" name="Группа 71"/>
          <p:cNvGrpSpPr/>
          <p:nvPr/>
        </p:nvGrpSpPr>
        <p:grpSpPr>
          <a:xfrm>
            <a:off x="5962539" y="2130341"/>
            <a:ext cx="3915654" cy="4597931"/>
            <a:chOff x="5962539" y="2130341"/>
            <a:chExt cx="3915654" cy="4597931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5962539" y="2809049"/>
              <a:ext cx="2882375" cy="3919223"/>
              <a:chOff x="5962539" y="2809049"/>
              <a:chExt cx="2882375" cy="3919223"/>
            </a:xfrm>
          </p:grpSpPr>
          <p:pic>
            <p:nvPicPr>
              <p:cNvPr id="23" name="Рисунок 22"/>
              <p:cNvPicPr>
                <a:picLocks noChangeAspect="1"/>
              </p:cNvPicPr>
              <p:nvPr/>
            </p:nvPicPr>
            <p:blipFill rotWithShape="1">
              <a:blip r:embed="rId9"/>
              <a:srcRect b="8358"/>
              <a:stretch/>
            </p:blipFill>
            <p:spPr>
              <a:xfrm>
                <a:off x="5962539" y="2809049"/>
                <a:ext cx="2882375" cy="3919223"/>
              </a:xfrm>
              <a:prstGeom prst="rect">
                <a:avLst/>
              </a:prstGeom>
              <a:ln>
                <a:solidFill>
                  <a:srgbClr val="C55A11"/>
                </a:solidFill>
              </a:ln>
            </p:spPr>
          </p:pic>
          <p:sp>
            <p:nvSpPr>
              <p:cNvPr id="42" name="Прямоугольник 41"/>
              <p:cNvSpPr/>
              <p:nvPr/>
            </p:nvSpPr>
            <p:spPr>
              <a:xfrm>
                <a:off x="6932230" y="2925314"/>
                <a:ext cx="1067774" cy="2609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75000"/>
                  </a:lnSpc>
                </a:pPr>
                <a:r>
                  <a:rPr lang="ru-RU" sz="1400" dirty="0" smtClean="0"/>
                  <a:t>БД ГКМ</a:t>
                </a:r>
                <a:endParaRPr lang="ru-RU" sz="1400" dirty="0"/>
              </a:p>
            </p:txBody>
          </p:sp>
        </p:grpSp>
        <p:cxnSp>
          <p:nvCxnSpPr>
            <p:cNvPr id="65" name="Соединительная линия уступом 64"/>
            <p:cNvCxnSpPr>
              <a:stCxn id="23" idx="0"/>
              <a:endCxn id="24" idx="2"/>
            </p:cNvCxnSpPr>
            <p:nvPr/>
          </p:nvCxnSpPr>
          <p:spPr>
            <a:xfrm rot="5400000" flipH="1" flipV="1">
              <a:off x="8301606" y="1232462"/>
              <a:ext cx="678708" cy="2474466"/>
            </a:xfrm>
            <a:prstGeom prst="bentConnector3">
              <a:avLst>
                <a:gd name="adj1" fmla="val 54210"/>
              </a:avLst>
            </a:prstGeom>
            <a:noFill/>
            <a:ln w="19050"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10"/>
          <a:srcRect t="12756"/>
          <a:stretch/>
        </p:blipFill>
        <p:spPr>
          <a:xfrm>
            <a:off x="3763301" y="2943224"/>
            <a:ext cx="4048125" cy="244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8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  <p:bldP spid="50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9" y="2362832"/>
            <a:ext cx="1902330" cy="1371600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41811" y="490572"/>
            <a:ext cx="11832773" cy="338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Технологическая платформа и ПО – текущее состояние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775" y="2361306"/>
            <a:ext cx="2103060" cy="130228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Прямоугольник 60"/>
          <p:cNvSpPr/>
          <p:nvPr/>
        </p:nvSpPr>
        <p:spPr>
          <a:xfrm>
            <a:off x="151352" y="1199810"/>
            <a:ext cx="2599965" cy="9460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600" dirty="0" smtClean="0"/>
              <a:t>1.блоки </a:t>
            </a:r>
          </a:p>
          <a:p>
            <a:pPr algn="just">
              <a:lnSpc>
                <a:spcPts val="1700"/>
              </a:lnSpc>
            </a:pPr>
            <a:r>
              <a:rPr lang="ru-RU" sz="1600" dirty="0" smtClean="0"/>
              <a:t>полевого картирования</a:t>
            </a:r>
          </a:p>
          <a:p>
            <a:pPr algn="just">
              <a:lnSpc>
                <a:spcPts val="1700"/>
              </a:lnSpc>
            </a:pPr>
            <a:r>
              <a:rPr lang="ru-RU" sz="1600" dirty="0" smtClean="0"/>
              <a:t>полевой  документации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/>
              <a:t>ВСЕГЕИ</a:t>
            </a:r>
            <a:endParaRPr lang="ru-RU" sz="16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3024775" y="1199810"/>
            <a:ext cx="2103060" cy="9460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2. блок </a:t>
            </a:r>
          </a:p>
          <a:p>
            <a:pPr algn="ctr"/>
            <a:r>
              <a:rPr lang="ru-RU" sz="1600" dirty="0" err="1" smtClean="0"/>
              <a:t>картосоставления</a:t>
            </a:r>
            <a:endParaRPr lang="ru-RU" sz="1600" dirty="0" smtClean="0"/>
          </a:p>
          <a:p>
            <a:pPr algn="ctr"/>
            <a:r>
              <a:rPr lang="ru-RU" sz="1600" dirty="0" smtClean="0"/>
              <a:t>ВСЕГЕИ</a:t>
            </a:r>
            <a:endParaRPr lang="ru-RU" sz="16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401292" y="1199810"/>
            <a:ext cx="2103662" cy="9460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3. блок </a:t>
            </a:r>
          </a:p>
          <a:p>
            <a:pPr algn="ctr"/>
            <a:r>
              <a:rPr lang="ru-RU" sz="1600" dirty="0" smtClean="0"/>
              <a:t>издания</a:t>
            </a:r>
          </a:p>
          <a:p>
            <a:pPr algn="ctr"/>
            <a:r>
              <a:rPr lang="ru-RU" sz="1600" dirty="0" smtClean="0"/>
              <a:t>ВСЕГЕИ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7" y="2373223"/>
            <a:ext cx="2145547" cy="12903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Прямоугольник 63"/>
          <p:cNvSpPr/>
          <p:nvPr/>
        </p:nvSpPr>
        <p:spPr>
          <a:xfrm>
            <a:off x="2990520" y="5701143"/>
            <a:ext cx="8214839" cy="35208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ARCGIS</a:t>
            </a:r>
            <a:endParaRPr lang="ru-RU" sz="1600" dirty="0" smtClean="0"/>
          </a:p>
        </p:txBody>
      </p:sp>
      <p:sp>
        <p:nvSpPr>
          <p:cNvPr id="65" name="Прямоугольник 64"/>
          <p:cNvSpPr/>
          <p:nvPr/>
        </p:nvSpPr>
        <p:spPr>
          <a:xfrm>
            <a:off x="7769005" y="1228860"/>
            <a:ext cx="2304484" cy="9169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4. блок </a:t>
            </a:r>
          </a:p>
          <a:p>
            <a:pPr algn="ctr"/>
            <a:r>
              <a:rPr lang="ru-RU" sz="1600" dirty="0" smtClean="0"/>
              <a:t>Мониторинг и Сводные-обзорные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526" y="2378331"/>
            <a:ext cx="2336963" cy="12682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Прямоугольник 65"/>
          <p:cNvSpPr/>
          <p:nvPr/>
        </p:nvSpPr>
        <p:spPr>
          <a:xfrm>
            <a:off x="10222165" y="1240300"/>
            <a:ext cx="1783729" cy="9055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5. блок </a:t>
            </a:r>
          </a:p>
          <a:p>
            <a:pPr algn="ctr"/>
            <a:r>
              <a:rPr lang="ru-RU" sz="1600" dirty="0" smtClean="0"/>
              <a:t>ГИС-Атлас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0433" y="2373223"/>
            <a:ext cx="1744151" cy="127333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1836751" y="6435073"/>
            <a:ext cx="5425286" cy="3220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2630" dirty="0" smtClean="0">
                <a:solidFill>
                  <a:schemeClr val="bg1"/>
                </a:solidFill>
              </a:rPr>
              <a:t>WINDOWS</a:t>
            </a:r>
            <a:endParaRPr lang="ru-RU" sz="1600" b="1" spc="2630" dirty="0">
              <a:solidFill>
                <a:schemeClr val="bg1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 rot="10800000">
            <a:off x="6510621" y="3884497"/>
            <a:ext cx="4809038" cy="181616"/>
            <a:chOff x="4368169" y="2488726"/>
            <a:chExt cx="4809038" cy="181616"/>
          </a:xfrm>
        </p:grpSpPr>
        <p:sp>
          <p:nvSpPr>
            <p:cNvPr id="27" name="Стрелка вниз 26"/>
            <p:cNvSpPr/>
            <p:nvPr/>
          </p:nvSpPr>
          <p:spPr>
            <a:xfrm>
              <a:off x="4368169" y="25079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трелка вниз 28"/>
            <p:cNvSpPr/>
            <p:nvPr/>
          </p:nvSpPr>
          <p:spPr>
            <a:xfrm>
              <a:off x="6577207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трелка вниз 29"/>
            <p:cNvSpPr/>
            <p:nvPr/>
          </p:nvSpPr>
          <p:spPr>
            <a:xfrm>
              <a:off x="9062907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94552" y="4232953"/>
            <a:ext cx="2742333" cy="136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ru-RU" sz="1400" dirty="0" smtClean="0"/>
              <a:t>Технология полевой документации с использованием мобильных устройств </a:t>
            </a:r>
            <a:r>
              <a:rPr lang="ru-RU" sz="1400" dirty="0"/>
              <a:t>(</a:t>
            </a:r>
            <a:r>
              <a:rPr lang="en-US" sz="1400" dirty="0" smtClean="0"/>
              <a:t>Sherpa-Android</a:t>
            </a:r>
            <a:r>
              <a:rPr lang="ru-RU" sz="1400" dirty="0" smtClean="0"/>
              <a:t>, </a:t>
            </a:r>
            <a:r>
              <a:rPr lang="en-US" sz="1400" dirty="0" err="1" smtClean="0"/>
              <a:t>SherpaProject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grpSp>
        <p:nvGrpSpPr>
          <p:cNvPr id="39" name="Группа 38"/>
          <p:cNvGrpSpPr/>
          <p:nvPr/>
        </p:nvGrpSpPr>
        <p:grpSpPr>
          <a:xfrm rot="10800000">
            <a:off x="1451334" y="3898828"/>
            <a:ext cx="2711917" cy="162416"/>
            <a:chOff x="8508960" y="2488726"/>
            <a:chExt cx="2711917" cy="162416"/>
          </a:xfrm>
        </p:grpSpPr>
        <p:sp>
          <p:nvSpPr>
            <p:cNvPr id="42" name="Стрелка вниз 41"/>
            <p:cNvSpPr/>
            <p:nvPr/>
          </p:nvSpPr>
          <p:spPr>
            <a:xfrm>
              <a:off x="8508960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трелка вниз 42"/>
            <p:cNvSpPr/>
            <p:nvPr/>
          </p:nvSpPr>
          <p:spPr>
            <a:xfrm>
              <a:off x="11106577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31804" y="6435073"/>
            <a:ext cx="1770174" cy="3220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ANDROID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990520" y="4232953"/>
            <a:ext cx="3634401" cy="136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endParaRPr lang="ru-RU" sz="14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313728" y="6433763"/>
            <a:ext cx="4693215" cy="3220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2630" dirty="0" smtClean="0">
                <a:solidFill>
                  <a:schemeClr val="bg1"/>
                </a:solidFill>
              </a:rPr>
              <a:t>LINUX</a:t>
            </a:r>
            <a:endParaRPr lang="ru-RU" sz="1600" b="1" spc="2630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393663" y="6069840"/>
            <a:ext cx="6580921" cy="3235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ORACLE (POSTGRES)</a:t>
            </a:r>
            <a:endParaRPr lang="ru-RU" sz="16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690486" y="4208191"/>
            <a:ext cx="5315408" cy="13680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ru-RU" sz="1400" dirty="0" smtClean="0"/>
              <a:t>ЕГКМ, Серийные легенды. Централизованные ресурсы (</a:t>
            </a:r>
            <a:r>
              <a:rPr lang="ru-RU" sz="1400" dirty="0" err="1" smtClean="0"/>
              <a:t>Петротипы</a:t>
            </a:r>
            <a:r>
              <a:rPr lang="ru-RU" sz="1400" dirty="0" smtClean="0"/>
              <a:t>, Стратотипы, Полезные ископаемые, Геохронология, Р3, ЭССФ, Изученность, ГИС-Атлас, Растровая БД, ООПТ </a:t>
            </a:r>
            <a:r>
              <a:rPr lang="en-US" sz="1400" dirty="0" smtClean="0"/>
              <a:t>)</a:t>
            </a:r>
            <a:r>
              <a:rPr lang="ru-RU" sz="1400" dirty="0"/>
              <a:t>. </a:t>
            </a:r>
            <a:r>
              <a:rPr lang="ru-RU" sz="1400" dirty="0" smtClean="0"/>
              <a:t>Сводные карты – геологическая, тектоническая, КМФ, Карта фактов, </a:t>
            </a:r>
            <a:endParaRPr lang="ru-RU" sz="14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261815" y="4475897"/>
            <a:ext cx="3248805" cy="832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ru-RU" sz="1400" dirty="0" err="1">
                <a:solidFill>
                  <a:schemeClr val="bg1"/>
                </a:solidFill>
              </a:rPr>
              <a:t>Картосоставление</a:t>
            </a:r>
            <a:r>
              <a:rPr lang="ru-RU" sz="1400" dirty="0">
                <a:solidFill>
                  <a:schemeClr val="bg1"/>
                </a:solidFill>
              </a:rPr>
              <a:t> и оформление (ЭБЗ, Утилиты, </a:t>
            </a:r>
            <a:r>
              <a:rPr lang="en-US" sz="1400" dirty="0" err="1">
                <a:solidFill>
                  <a:schemeClr val="bg1"/>
                </a:solidFill>
              </a:rPr>
              <a:t>MapDesigner</a:t>
            </a:r>
            <a:r>
              <a:rPr lang="ru-RU" sz="1400" dirty="0">
                <a:solidFill>
                  <a:schemeClr val="bg1"/>
                </a:solidFill>
              </a:rPr>
              <a:t>, БПГД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r>
              <a:rPr lang="ru-RU" sz="1400" dirty="0">
                <a:solidFill>
                  <a:schemeClr val="bg1"/>
                </a:solidFill>
              </a:rPr>
              <a:t>. Блок проверок (</a:t>
            </a:r>
            <a:r>
              <a:rPr lang="en-US" sz="1400" dirty="0" err="1">
                <a:solidFill>
                  <a:schemeClr val="bg1"/>
                </a:solidFill>
              </a:rPr>
              <a:t>MapInspector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BDInspector</a:t>
            </a:r>
            <a:r>
              <a:rPr lang="en-US" sz="1400" dirty="0">
                <a:solidFill>
                  <a:schemeClr val="bg1"/>
                </a:solidFill>
              </a:rPr>
              <a:t>)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259125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9" y="2362832"/>
            <a:ext cx="1902330" cy="1371600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41811" y="585822"/>
            <a:ext cx="11832773" cy="3383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Технологическая платформа и ПО – перспективы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198764" y="-2068689"/>
            <a:ext cx="11832772" cy="770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Платформенно независимая модульная  технология геологического </a:t>
            </a:r>
            <a:r>
              <a:rPr lang="ru-RU" sz="2400" b="1" dirty="0" err="1" smtClean="0">
                <a:solidFill>
                  <a:srgbClr val="002060"/>
                </a:solidFill>
              </a:rPr>
              <a:t>картосоставления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координатор  ВСЕГЕИ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775" y="2361306"/>
            <a:ext cx="2103060" cy="130228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" name="Прямоугольник 60"/>
          <p:cNvSpPr/>
          <p:nvPr/>
        </p:nvSpPr>
        <p:spPr>
          <a:xfrm>
            <a:off x="151352" y="1199810"/>
            <a:ext cx="2599965" cy="9460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600" dirty="0" smtClean="0"/>
              <a:t>1.блоки </a:t>
            </a:r>
          </a:p>
          <a:p>
            <a:pPr algn="just">
              <a:lnSpc>
                <a:spcPts val="1700"/>
              </a:lnSpc>
            </a:pPr>
            <a:r>
              <a:rPr lang="ru-RU" sz="1600" dirty="0" smtClean="0"/>
              <a:t>полевого картирования</a:t>
            </a:r>
          </a:p>
          <a:p>
            <a:pPr algn="just">
              <a:lnSpc>
                <a:spcPts val="1700"/>
              </a:lnSpc>
            </a:pPr>
            <a:r>
              <a:rPr lang="ru-RU" sz="1600" dirty="0" smtClean="0"/>
              <a:t>полевой  документации</a:t>
            </a:r>
          </a:p>
          <a:p>
            <a:pPr algn="ctr">
              <a:lnSpc>
                <a:spcPts val="1700"/>
              </a:lnSpc>
            </a:pPr>
            <a:r>
              <a:rPr lang="ru-RU" sz="1600" dirty="0" smtClean="0"/>
              <a:t>ВСЕГЕИ</a:t>
            </a:r>
            <a:endParaRPr lang="ru-RU" sz="16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3024775" y="1199810"/>
            <a:ext cx="2103060" cy="9460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2. блок </a:t>
            </a:r>
          </a:p>
          <a:p>
            <a:pPr algn="ctr"/>
            <a:r>
              <a:rPr lang="ru-RU" sz="1600" dirty="0" err="1" smtClean="0"/>
              <a:t>картосоставления</a:t>
            </a:r>
            <a:endParaRPr lang="ru-RU" sz="1600" dirty="0" smtClean="0"/>
          </a:p>
          <a:p>
            <a:pPr algn="ctr"/>
            <a:r>
              <a:rPr lang="ru-RU" sz="1600" dirty="0" smtClean="0"/>
              <a:t>ВСЕГЕИ</a:t>
            </a:r>
            <a:endParaRPr lang="ru-RU" sz="16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401292" y="1199810"/>
            <a:ext cx="2103662" cy="94601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3. блок </a:t>
            </a:r>
          </a:p>
          <a:p>
            <a:pPr algn="ctr"/>
            <a:r>
              <a:rPr lang="ru-RU" sz="1600" dirty="0" smtClean="0"/>
              <a:t>издания</a:t>
            </a:r>
          </a:p>
          <a:p>
            <a:pPr algn="ctr"/>
            <a:r>
              <a:rPr lang="ru-RU" sz="1600" dirty="0" smtClean="0"/>
              <a:t>ВСЕГЕИ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407" y="2373223"/>
            <a:ext cx="2145547" cy="1290364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4" name="Прямоугольник 63"/>
          <p:cNvSpPr/>
          <p:nvPr/>
        </p:nvSpPr>
        <p:spPr>
          <a:xfrm>
            <a:off x="2990519" y="5711372"/>
            <a:ext cx="9004401" cy="5762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sz="1600" b="1" spc="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ГИС - ПАНОРАМА</a:t>
            </a:r>
            <a:endParaRPr lang="ru-RU" sz="1600" spc="300" dirty="0" smtClean="0">
              <a:solidFill>
                <a:schemeClr val="tx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769005" y="1228860"/>
            <a:ext cx="2304484" cy="91696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4. блок ЕГКМ, </a:t>
            </a:r>
          </a:p>
          <a:p>
            <a:pPr algn="ctr"/>
            <a:r>
              <a:rPr lang="ru-RU" sz="1600" dirty="0" smtClean="0"/>
              <a:t>Мониторинг и Сводные-обзорные</a:t>
            </a:r>
            <a:endParaRPr lang="ru-RU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6526" y="2378331"/>
            <a:ext cx="2336963" cy="1268230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Прямоугольник 65"/>
          <p:cNvSpPr/>
          <p:nvPr/>
        </p:nvSpPr>
        <p:spPr>
          <a:xfrm>
            <a:off x="10222165" y="1240300"/>
            <a:ext cx="1783729" cy="90552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5. блок </a:t>
            </a:r>
          </a:p>
          <a:p>
            <a:pPr algn="ctr"/>
            <a:r>
              <a:rPr lang="ru-RU" sz="1600" dirty="0" smtClean="0"/>
              <a:t>ГИС-Атлас</a:t>
            </a:r>
            <a:endParaRPr lang="ru-RU" sz="1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30433" y="2373223"/>
            <a:ext cx="1744151" cy="1273338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80167" y="4221665"/>
            <a:ext cx="2742333" cy="13681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ru-RU" sz="1400" dirty="0"/>
              <a:t>Технология полевой документации с использованием мобильных устройств (</a:t>
            </a:r>
            <a:r>
              <a:rPr lang="en-US" sz="1400" dirty="0"/>
              <a:t>Sherpa-Android</a:t>
            </a:r>
            <a:r>
              <a:rPr lang="ru-RU" sz="1400" dirty="0"/>
              <a:t>, </a:t>
            </a:r>
            <a:r>
              <a:rPr lang="en-US" sz="1400" dirty="0" err="1"/>
              <a:t>SherpaProject</a:t>
            </a:r>
            <a:r>
              <a:rPr lang="en-US" sz="1400" dirty="0"/>
              <a:t>)</a:t>
            </a:r>
            <a:endParaRPr lang="ru-RU" sz="14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1804" y="6386947"/>
            <a:ext cx="1770174" cy="32207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ANDROID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990520" y="4221664"/>
            <a:ext cx="3634401" cy="1368131"/>
          </a:xfrm>
          <a:prstGeom prst="rect">
            <a:avLst/>
          </a:prstGeom>
          <a:pattFill prst="wdUpDiag">
            <a:fgClr>
              <a:srgbClr val="548235"/>
            </a:fgClr>
            <a:bgClr>
              <a:srgbClr val="C5E0B4"/>
            </a:bgClr>
          </a:patt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925054" y="6386948"/>
            <a:ext cx="10080840" cy="3078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en-US" sz="1600" b="1" spc="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LINUX</a:t>
            </a:r>
            <a:endParaRPr lang="ru-RU" sz="1600" b="1" spc="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679513" y="4223207"/>
            <a:ext cx="5315408" cy="1368000"/>
          </a:xfrm>
          <a:prstGeom prst="rect">
            <a:avLst/>
          </a:prstGeom>
          <a:pattFill prst="wdUpDiag">
            <a:fgClr>
              <a:srgbClr val="548235"/>
            </a:fgClr>
            <a:bgClr>
              <a:srgbClr val="C5E0B4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792941" y="4338986"/>
            <a:ext cx="4987932" cy="1159329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ru-RU" sz="1400" dirty="0">
                <a:solidFill>
                  <a:schemeClr val="tx1"/>
                </a:solidFill>
              </a:rPr>
              <a:t>ЕГКМ, Серийные легенды. Централизованные ресурсы (</a:t>
            </a:r>
            <a:r>
              <a:rPr lang="ru-RU" sz="1400" dirty="0" err="1">
                <a:solidFill>
                  <a:schemeClr val="tx1"/>
                </a:solidFill>
              </a:rPr>
              <a:t>Петротипы</a:t>
            </a:r>
            <a:r>
              <a:rPr lang="ru-RU" sz="1400" dirty="0">
                <a:solidFill>
                  <a:schemeClr val="tx1"/>
                </a:solidFill>
              </a:rPr>
              <a:t>, Стратотипы, Полезные ископаемые, Геохронология, Р3, ЭССФ, Изученность, ГИС-Атлас, Растровая БД, ООПТ 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r>
              <a:rPr lang="ru-RU" sz="1400" dirty="0">
                <a:solidFill>
                  <a:schemeClr val="tx1"/>
                </a:solidFill>
              </a:rPr>
              <a:t>. Сводные карты – геологическая, Тектоническая, КМФ, Карта фактов,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261814" y="4599090"/>
            <a:ext cx="3248805" cy="83258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700"/>
              </a:lnSpc>
            </a:pPr>
            <a:r>
              <a:rPr lang="ru-RU" sz="1400" dirty="0" err="1">
                <a:solidFill>
                  <a:schemeClr val="tx1"/>
                </a:solidFill>
              </a:rPr>
              <a:t>Картосоставление</a:t>
            </a:r>
            <a:r>
              <a:rPr lang="ru-RU" sz="1400" dirty="0">
                <a:solidFill>
                  <a:schemeClr val="tx1"/>
                </a:solidFill>
              </a:rPr>
              <a:t> и оформление (ЭБЗ, Утилиты, </a:t>
            </a:r>
            <a:r>
              <a:rPr lang="en-US" sz="1400" dirty="0" err="1">
                <a:solidFill>
                  <a:schemeClr val="tx1"/>
                </a:solidFill>
              </a:rPr>
              <a:t>MapDesigner</a:t>
            </a:r>
            <a:r>
              <a:rPr lang="ru-RU" sz="1400" dirty="0">
                <a:solidFill>
                  <a:schemeClr val="tx1"/>
                </a:solidFill>
              </a:rPr>
              <a:t>, БПГД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r>
              <a:rPr lang="ru-RU" sz="1400" dirty="0">
                <a:solidFill>
                  <a:schemeClr val="tx1"/>
                </a:solidFill>
              </a:rPr>
              <a:t>. Блок проверок (</a:t>
            </a:r>
            <a:r>
              <a:rPr lang="en-US" sz="1400" dirty="0" err="1">
                <a:solidFill>
                  <a:schemeClr val="tx1"/>
                </a:solidFill>
              </a:rPr>
              <a:t>MapInspector</a:t>
            </a:r>
            <a:r>
              <a:rPr lang="en-US" sz="1400" dirty="0">
                <a:solidFill>
                  <a:schemeClr val="tx1"/>
                </a:solidFill>
              </a:rPr>
              <a:t>, </a:t>
            </a:r>
            <a:r>
              <a:rPr lang="en-US" sz="1400" dirty="0" err="1">
                <a:solidFill>
                  <a:schemeClr val="tx1"/>
                </a:solidFill>
              </a:rPr>
              <a:t>BDInspector</a:t>
            </a:r>
            <a:r>
              <a:rPr lang="en-US" sz="1400" dirty="0">
                <a:solidFill>
                  <a:schemeClr val="tx1"/>
                </a:solidFill>
              </a:rPr>
              <a:t>)</a:t>
            </a:r>
            <a:r>
              <a:rPr lang="ru-RU" sz="1400" dirty="0">
                <a:solidFill>
                  <a:schemeClr val="tx1"/>
                </a:solidFill>
              </a:rPr>
              <a:t>. </a:t>
            </a:r>
          </a:p>
        </p:txBody>
      </p:sp>
      <p:grpSp>
        <p:nvGrpSpPr>
          <p:cNvPr id="51" name="Группа 50"/>
          <p:cNvGrpSpPr/>
          <p:nvPr/>
        </p:nvGrpSpPr>
        <p:grpSpPr>
          <a:xfrm rot="10800000">
            <a:off x="6510621" y="3884497"/>
            <a:ext cx="4809038" cy="181616"/>
            <a:chOff x="4368169" y="2488726"/>
            <a:chExt cx="4809038" cy="181616"/>
          </a:xfrm>
        </p:grpSpPr>
        <p:sp>
          <p:nvSpPr>
            <p:cNvPr id="52" name="Стрелка вниз 51"/>
            <p:cNvSpPr/>
            <p:nvPr/>
          </p:nvSpPr>
          <p:spPr>
            <a:xfrm>
              <a:off x="4368169" y="25079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Стрелка вниз 52"/>
            <p:cNvSpPr/>
            <p:nvPr/>
          </p:nvSpPr>
          <p:spPr>
            <a:xfrm>
              <a:off x="6577207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Стрелка вниз 53"/>
            <p:cNvSpPr/>
            <p:nvPr/>
          </p:nvSpPr>
          <p:spPr>
            <a:xfrm>
              <a:off x="9062907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/>
          <p:cNvGrpSpPr/>
          <p:nvPr/>
        </p:nvGrpSpPr>
        <p:grpSpPr>
          <a:xfrm rot="10800000">
            <a:off x="1451334" y="3898828"/>
            <a:ext cx="2711917" cy="162416"/>
            <a:chOff x="8508960" y="2488726"/>
            <a:chExt cx="2711917" cy="162416"/>
          </a:xfrm>
        </p:grpSpPr>
        <p:sp>
          <p:nvSpPr>
            <p:cNvPr id="56" name="Стрелка вниз 55"/>
            <p:cNvSpPr/>
            <p:nvPr/>
          </p:nvSpPr>
          <p:spPr>
            <a:xfrm>
              <a:off x="8508960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Стрелка вниз 56"/>
            <p:cNvSpPr/>
            <p:nvPr/>
          </p:nvSpPr>
          <p:spPr>
            <a:xfrm>
              <a:off x="11106577" y="2488726"/>
              <a:ext cx="114300" cy="162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85425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6221" y="2721143"/>
            <a:ext cx="5878704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174625" algn="just">
              <a:lnSpc>
                <a:spcPts val="1350"/>
              </a:lnSpc>
              <a:defRPr sz="1300" b="0">
                <a:solidFill>
                  <a:srgbClr val="0070C0"/>
                </a:solidFill>
                <a:effectLst/>
                <a:latin typeface="Calibri" panose="020F0502020204030204" pitchFamily="34" charset="0"/>
              </a:defRPr>
            </a:lvl1pPr>
          </a:lstStyle>
          <a:p>
            <a:pPr algn="ctr"/>
            <a:r>
              <a:rPr lang="ru-RU" sz="3200" b="1" i="1" dirty="0"/>
              <a:t>СПАСИБО ЗА ВНИМАНИЕ</a:t>
            </a:r>
            <a:endParaRPr lang="ru-RU" sz="3200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86621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Овал 254"/>
          <p:cNvSpPr>
            <a:spLocks noChangeAspect="1"/>
          </p:cNvSpPr>
          <p:nvPr/>
        </p:nvSpPr>
        <p:spPr>
          <a:xfrm>
            <a:off x="6812265" y="524486"/>
            <a:ext cx="918450" cy="89835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</a:rPr>
              <a:t>РАН, Международные </a:t>
            </a:r>
            <a:endParaRPr lang="ru-RU" sz="1100" dirty="0">
              <a:solidFill>
                <a:schemeClr val="tx1"/>
              </a:solidFill>
            </a:endParaRPr>
          </a:p>
        </p:txBody>
      </p:sp>
      <p:cxnSp>
        <p:nvCxnSpPr>
          <p:cNvPr id="257" name="Прямая со стрелкой 256"/>
          <p:cNvCxnSpPr>
            <a:stCxn id="255" idx="3"/>
            <a:endCxn id="143" idx="7"/>
          </p:cNvCxnSpPr>
          <p:nvPr/>
        </p:nvCxnSpPr>
        <p:spPr>
          <a:xfrm flipH="1">
            <a:off x="5872706" y="1291276"/>
            <a:ext cx="1074063" cy="625648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2008772" y="1718921"/>
            <a:ext cx="4933449" cy="46452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8193505" y="134985"/>
            <a:ext cx="399849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l">
              <a:lnSpc>
                <a:spcPts val="1600"/>
              </a:lnSpc>
            </a:pP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</a:rPr>
              <a:t>Единая геолого-картографическая модель (ЕГКМ) - масштабируемая программно-технологическая </a:t>
            </a:r>
            <a:r>
              <a:rPr lang="ru-RU" sz="1800" b="0" dirty="0" smtClean="0">
                <a:solidFill>
                  <a:schemeClr val="accent1">
                    <a:lumMod val="50000"/>
                  </a:schemeClr>
                </a:solidFill>
                <a:effectLst/>
              </a:rPr>
              <a:t>платформа для мониторинга ГК-1000, обеспечивающая загрузку, </a:t>
            </a:r>
            <a:r>
              <a:rPr lang="ru-RU" sz="1800" b="0" dirty="0">
                <a:solidFill>
                  <a:schemeClr val="accent1">
                    <a:lumMod val="50000"/>
                  </a:schemeClr>
                </a:solidFill>
                <a:effectLst/>
              </a:rPr>
              <a:t>ведение  и представление цифровой геологической информации</a:t>
            </a:r>
          </a:p>
        </p:txBody>
      </p:sp>
      <p:sp>
        <p:nvSpPr>
          <p:cNvPr id="13" name="Овал 12"/>
          <p:cNvSpPr>
            <a:spLocks noChangeAspect="1"/>
          </p:cNvSpPr>
          <p:nvPr/>
        </p:nvSpPr>
        <p:spPr>
          <a:xfrm>
            <a:off x="3876883" y="174440"/>
            <a:ext cx="987473" cy="9658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100" b="1" dirty="0" smtClean="0">
                <a:solidFill>
                  <a:schemeClr val="tx1"/>
                </a:solidFill>
              </a:rPr>
              <a:t>РГФ ИС НЕДРА </a:t>
            </a:r>
            <a:r>
              <a:rPr lang="ru-RU" sz="1200" dirty="0" smtClean="0">
                <a:solidFill>
                  <a:schemeClr val="tx1"/>
                </a:solidFill>
              </a:rPr>
              <a:t>МПИ (ГКМ)</a:t>
            </a:r>
            <a:endParaRPr lang="ru-RU" sz="1200" dirty="0">
              <a:solidFill>
                <a:schemeClr val="tx1"/>
              </a:solidFill>
            </a:endParaRPr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6338464" y="-657506"/>
            <a:ext cx="87097" cy="305974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13" idx="4"/>
            <a:endCxn id="93" idx="0"/>
          </p:cNvCxnSpPr>
          <p:nvPr/>
        </p:nvCxnSpPr>
        <p:spPr>
          <a:xfrm>
            <a:off x="4370620" y="1140303"/>
            <a:ext cx="12034" cy="204622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>
            <a:spLocks noChangeAspect="1"/>
          </p:cNvSpPr>
          <p:nvPr/>
        </p:nvSpPr>
        <p:spPr>
          <a:xfrm>
            <a:off x="6087371" y="731295"/>
            <a:ext cx="918450" cy="89835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Другие </a:t>
            </a:r>
            <a:r>
              <a:rPr lang="ru-RU" sz="1100" dirty="0" err="1">
                <a:solidFill>
                  <a:schemeClr val="tx1"/>
                </a:solidFill>
              </a:rPr>
              <a:t>БИРы</a:t>
            </a:r>
            <a:r>
              <a:rPr lang="ru-RU" sz="11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3" name="Овал 92"/>
          <p:cNvSpPr>
            <a:spLocks noChangeAspect="1"/>
          </p:cNvSpPr>
          <p:nvPr/>
        </p:nvSpPr>
        <p:spPr>
          <a:xfrm>
            <a:off x="3820330" y="1344925"/>
            <a:ext cx="1124648" cy="1100037"/>
          </a:xfrm>
          <a:prstGeom prst="ellipse">
            <a:avLst/>
          </a:prstGeom>
          <a:gradFill flip="none" rotWithShape="1">
            <a:gsLst>
              <a:gs pos="54000">
                <a:srgbClr val="5B9BD5"/>
              </a:gs>
              <a:gs pos="45000">
                <a:schemeClr val="accent2">
                  <a:lumMod val="60000"/>
                  <a:lumOff val="40000"/>
                </a:schemeClr>
              </a:gs>
            </a:gsLst>
            <a:lin ang="108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b="1" dirty="0" smtClean="0"/>
              <a:t>ИР </a:t>
            </a:r>
            <a:r>
              <a:rPr lang="ru-RU" sz="1100" b="1" dirty="0" smtClean="0"/>
              <a:t>Полезные ископаемые</a:t>
            </a:r>
            <a:endParaRPr lang="ru-RU" sz="1100" b="1" dirty="0"/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>
            <a:off x="5444553" y="226091"/>
            <a:ext cx="1017104" cy="9948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100" b="1" dirty="0">
                <a:solidFill>
                  <a:schemeClr val="tx1"/>
                </a:solidFill>
              </a:rPr>
              <a:t>РГФ ИС </a:t>
            </a:r>
            <a:r>
              <a:rPr lang="ru-RU" sz="1100" b="1" dirty="0" smtClean="0">
                <a:solidFill>
                  <a:schemeClr val="tx1"/>
                </a:solidFill>
              </a:rPr>
              <a:t>НЕДРА</a:t>
            </a:r>
            <a:endParaRPr lang="ru-RU" sz="1100" dirty="0">
              <a:solidFill>
                <a:schemeClr val="tx1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ru-RU" sz="1100" dirty="0" err="1" smtClean="0">
                <a:solidFill>
                  <a:schemeClr val="tx1"/>
                </a:solidFill>
              </a:rPr>
              <a:t>лиценз</a:t>
            </a:r>
            <a:r>
              <a:rPr lang="ru-RU" sz="1100" dirty="0" smtClean="0">
                <a:solidFill>
                  <a:schemeClr val="tx1"/>
                </a:solidFill>
              </a:rPr>
              <a:t>, </a:t>
            </a:r>
            <a:r>
              <a:rPr lang="ru-RU" sz="1100" dirty="0" err="1" smtClean="0">
                <a:solidFill>
                  <a:schemeClr val="tx1"/>
                </a:solidFill>
              </a:rPr>
              <a:t>изученн</a:t>
            </a:r>
            <a:r>
              <a:rPr lang="ru-RU" sz="1100" dirty="0" smtClean="0">
                <a:solidFill>
                  <a:schemeClr val="tx1"/>
                </a:solidFill>
              </a:rPr>
              <a:t>.</a:t>
            </a:r>
            <a:endParaRPr lang="ru-RU" sz="1100" dirty="0">
              <a:solidFill>
                <a:schemeClr val="tx1"/>
              </a:solidFill>
            </a:endParaRPr>
          </a:p>
        </p:txBody>
      </p:sp>
      <p:grpSp>
        <p:nvGrpSpPr>
          <p:cNvPr id="182" name="Группа 181"/>
          <p:cNvGrpSpPr/>
          <p:nvPr/>
        </p:nvGrpSpPr>
        <p:grpSpPr>
          <a:xfrm>
            <a:off x="1724151" y="1663609"/>
            <a:ext cx="4782825" cy="4989208"/>
            <a:chOff x="1279851" y="1507601"/>
            <a:chExt cx="4782825" cy="4989208"/>
          </a:xfrm>
        </p:grpSpPr>
        <p:cxnSp>
          <p:nvCxnSpPr>
            <p:cNvPr id="51" name="Прямая со стрелкой 50"/>
            <p:cNvCxnSpPr>
              <a:stCxn id="12" idx="7"/>
            </p:cNvCxnSpPr>
            <p:nvPr/>
          </p:nvCxnSpPr>
          <p:spPr>
            <a:xfrm flipV="1">
              <a:off x="3202852" y="4956689"/>
              <a:ext cx="180600" cy="308345"/>
            </a:xfrm>
            <a:prstGeom prst="straightConnector1">
              <a:avLst/>
            </a:prstGeom>
            <a:ln w="15875"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/>
            <p:cNvCxnSpPr>
              <a:endCxn id="4" idx="4"/>
            </p:cNvCxnSpPr>
            <p:nvPr/>
          </p:nvCxnSpPr>
          <p:spPr>
            <a:xfrm flipV="1">
              <a:off x="3948464" y="5004935"/>
              <a:ext cx="2021" cy="386987"/>
            </a:xfrm>
            <a:prstGeom prst="straightConnector1">
              <a:avLst/>
            </a:prstGeom>
            <a:ln w="15875"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Овал 8"/>
            <p:cNvSpPr>
              <a:spLocks noChangeAspect="1"/>
            </p:cNvSpPr>
            <p:nvPr/>
          </p:nvSpPr>
          <p:spPr>
            <a:xfrm>
              <a:off x="1614851" y="4404619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smtClean="0"/>
                <a:t>(</a:t>
              </a:r>
              <a:r>
                <a:rPr lang="ru-RU" sz="1300" dirty="0"/>
                <a:t>ЭССФ)</a:t>
              </a:r>
            </a:p>
          </p:txBody>
        </p:sp>
        <p:sp>
          <p:nvSpPr>
            <p:cNvPr id="12" name="Овал 11"/>
            <p:cNvSpPr>
              <a:spLocks noChangeAspect="1"/>
            </p:cNvSpPr>
            <p:nvPr/>
          </p:nvSpPr>
          <p:spPr>
            <a:xfrm>
              <a:off x="2259772" y="5103227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сводных </a:t>
              </a:r>
              <a:r>
                <a:rPr lang="ru-RU" sz="1300" dirty="0" smtClean="0"/>
                <a:t>и обзорных </a:t>
              </a:r>
              <a:r>
                <a:rPr lang="ru-RU" sz="1300" dirty="0"/>
                <a:t>карт</a:t>
              </a:r>
            </a:p>
          </p:txBody>
        </p:sp>
        <p:sp>
          <p:nvSpPr>
            <p:cNvPr id="61" name="Овал 60"/>
            <p:cNvSpPr>
              <a:spLocks noChangeAspect="1"/>
            </p:cNvSpPr>
            <p:nvPr/>
          </p:nvSpPr>
          <p:spPr>
            <a:xfrm>
              <a:off x="2382626" y="1507601"/>
              <a:ext cx="1056286" cy="1056286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err="1" smtClean="0"/>
                <a:t>Петротипов</a:t>
              </a:r>
              <a:endParaRPr lang="ru-RU" sz="1300" dirty="0"/>
            </a:p>
          </p:txBody>
        </p:sp>
        <p:cxnSp>
          <p:nvCxnSpPr>
            <p:cNvPr id="219" name="Прямая со стрелкой 218"/>
            <p:cNvCxnSpPr>
              <a:stCxn id="38" idx="1"/>
            </p:cNvCxnSpPr>
            <p:nvPr/>
          </p:nvCxnSpPr>
          <p:spPr>
            <a:xfrm flipH="1" flipV="1">
              <a:off x="4878864" y="4566426"/>
              <a:ext cx="282216" cy="315339"/>
            </a:xfrm>
            <a:prstGeom prst="straightConnector1">
              <a:avLst/>
            </a:prstGeom>
            <a:ln w="15875"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1638073" y="1925540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smtClean="0"/>
                <a:t>Стратотипов </a:t>
              </a:r>
              <a:endParaRPr lang="ru-RU" sz="1300" dirty="0"/>
            </a:p>
          </p:txBody>
        </p:sp>
        <p:sp>
          <p:nvSpPr>
            <p:cNvPr id="82" name="Овал 81"/>
            <p:cNvSpPr>
              <a:spLocks noChangeAspect="1"/>
            </p:cNvSpPr>
            <p:nvPr/>
          </p:nvSpPr>
          <p:spPr>
            <a:xfrm>
              <a:off x="1279851" y="2712794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Карта фактов</a:t>
              </a:r>
              <a:endParaRPr lang="ru-RU" sz="1300" dirty="0"/>
            </a:p>
          </p:txBody>
        </p:sp>
        <p:cxnSp>
          <p:nvCxnSpPr>
            <p:cNvPr id="124" name="Прямая со стрелкой 123"/>
            <p:cNvCxnSpPr>
              <a:stCxn id="9" idx="7"/>
            </p:cNvCxnSpPr>
            <p:nvPr/>
          </p:nvCxnSpPr>
          <p:spPr>
            <a:xfrm flipV="1">
              <a:off x="2557931" y="4404619"/>
              <a:ext cx="352838" cy="161807"/>
            </a:xfrm>
            <a:prstGeom prst="straightConnector1">
              <a:avLst/>
            </a:prstGeom>
            <a:ln w="15875"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Овал 164"/>
            <p:cNvSpPr>
              <a:spLocks noChangeAspect="1"/>
            </p:cNvSpPr>
            <p:nvPr/>
          </p:nvSpPr>
          <p:spPr>
            <a:xfrm>
              <a:off x="3261204" y="5391922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err="1" smtClean="0"/>
                <a:t>Георастров</a:t>
              </a:r>
              <a:r>
                <a:rPr lang="ru-RU" sz="1300" dirty="0" smtClean="0"/>
                <a:t> ГК</a:t>
              </a:r>
              <a:endParaRPr lang="ru-RU" sz="1300" dirty="0"/>
            </a:p>
          </p:txBody>
        </p:sp>
        <p:sp>
          <p:nvSpPr>
            <p:cNvPr id="117" name="Овал 116"/>
            <p:cNvSpPr>
              <a:spLocks noChangeAspect="1"/>
            </p:cNvSpPr>
            <p:nvPr/>
          </p:nvSpPr>
          <p:spPr>
            <a:xfrm>
              <a:off x="4225096" y="5272756"/>
              <a:ext cx="1104887" cy="1104887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 smtClean="0"/>
                <a:t>ИР </a:t>
              </a:r>
              <a:r>
                <a:rPr lang="ru-RU" sz="1300" dirty="0"/>
                <a:t>БД участков  Р</a:t>
              </a:r>
              <a:r>
                <a:rPr lang="ru-RU" sz="1300" baseline="-25000" dirty="0"/>
                <a:t>3</a:t>
              </a:r>
            </a:p>
          </p:txBody>
        </p:sp>
        <p:sp>
          <p:nvSpPr>
            <p:cNvPr id="38" name="Овал 37"/>
            <p:cNvSpPr>
              <a:spLocks noChangeAspect="1"/>
            </p:cNvSpPr>
            <p:nvPr/>
          </p:nvSpPr>
          <p:spPr>
            <a:xfrm>
              <a:off x="5006390" y="4727075"/>
              <a:ext cx="1056286" cy="105628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 smtClean="0"/>
                <a:t>ИР </a:t>
              </a:r>
              <a:r>
                <a:rPr lang="ru-RU" sz="1300" dirty="0"/>
                <a:t>БД </a:t>
              </a:r>
              <a:r>
                <a:rPr lang="ru-RU" sz="1300" dirty="0" err="1"/>
                <a:t>геохрон</a:t>
              </a:r>
              <a:endParaRPr lang="ru-RU" sz="1300" dirty="0"/>
            </a:p>
          </p:txBody>
        </p:sp>
        <p:cxnSp>
          <p:nvCxnSpPr>
            <p:cNvPr id="166" name="Прямая со стрелкой 165"/>
            <p:cNvCxnSpPr/>
            <p:nvPr/>
          </p:nvCxnSpPr>
          <p:spPr>
            <a:xfrm flipH="1" flipV="1">
              <a:off x="3275075" y="2563887"/>
              <a:ext cx="258052" cy="468778"/>
            </a:xfrm>
            <a:prstGeom prst="straightConnector1">
              <a:avLst/>
            </a:prstGeom>
            <a:ln w="15875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Прямая со стрелкой 173"/>
            <p:cNvCxnSpPr>
              <a:endCxn id="65" idx="5"/>
            </p:cNvCxnSpPr>
            <p:nvPr/>
          </p:nvCxnSpPr>
          <p:spPr>
            <a:xfrm flipH="1" flipV="1">
              <a:off x="2581153" y="2868620"/>
              <a:ext cx="520202" cy="440125"/>
            </a:xfrm>
            <a:prstGeom prst="straightConnector1">
              <a:avLst/>
            </a:prstGeom>
            <a:ln w="15875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 стрелкой 174"/>
            <p:cNvCxnSpPr/>
            <p:nvPr/>
          </p:nvCxnSpPr>
          <p:spPr>
            <a:xfrm flipH="1" flipV="1">
              <a:off x="2356995" y="3481371"/>
              <a:ext cx="543288" cy="236575"/>
            </a:xfrm>
            <a:prstGeom prst="straightConnector1">
              <a:avLst/>
            </a:prstGeom>
            <a:ln w="15875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Прямая со стрелкой 175"/>
            <p:cNvCxnSpPr>
              <a:stCxn id="4" idx="0"/>
            </p:cNvCxnSpPr>
            <p:nvPr/>
          </p:nvCxnSpPr>
          <p:spPr>
            <a:xfrm flipH="1" flipV="1">
              <a:off x="3948464" y="2383019"/>
              <a:ext cx="2021" cy="559340"/>
            </a:xfrm>
            <a:prstGeom prst="straightConnector1">
              <a:avLst/>
            </a:prstGeom>
            <a:ln w="15875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Прямая со стрелкой 177"/>
            <p:cNvCxnSpPr/>
            <p:nvPr/>
          </p:nvCxnSpPr>
          <p:spPr>
            <a:xfrm flipV="1">
              <a:off x="4484455" y="2656484"/>
              <a:ext cx="209089" cy="382707"/>
            </a:xfrm>
            <a:prstGeom prst="straightConnector1">
              <a:avLst/>
            </a:prstGeom>
            <a:ln w="15875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Прямая со стрелкой 180"/>
            <p:cNvCxnSpPr/>
            <p:nvPr/>
          </p:nvCxnSpPr>
          <p:spPr>
            <a:xfrm flipH="1" flipV="1">
              <a:off x="4435968" y="4956689"/>
              <a:ext cx="109528" cy="334122"/>
            </a:xfrm>
            <a:prstGeom prst="straightConnector1">
              <a:avLst/>
            </a:prstGeom>
            <a:ln w="15875"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Скругленный прямоугольник 15"/>
          <p:cNvSpPr/>
          <p:nvPr/>
        </p:nvSpPr>
        <p:spPr>
          <a:xfrm>
            <a:off x="7512643" y="3200935"/>
            <a:ext cx="2247079" cy="16878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Собственно </a:t>
            </a:r>
          </a:p>
          <a:p>
            <a:pPr algn="ctr">
              <a:lnSpc>
                <a:spcPct val="85000"/>
              </a:lnSpc>
            </a:pPr>
            <a:r>
              <a:rPr lang="ru-RU" sz="1600" dirty="0"/>
              <a:t>Мониторинг ГК-1000/3</a:t>
            </a:r>
          </a:p>
          <a:p>
            <a:pPr algn="ctr">
              <a:lnSpc>
                <a:spcPct val="85000"/>
              </a:lnSpc>
            </a:pPr>
            <a:r>
              <a:rPr lang="en-US" sz="1600" i="1" dirty="0" smtClean="0"/>
              <a:t>N</a:t>
            </a:r>
            <a:endParaRPr lang="ru-RU" sz="1600" i="1" dirty="0" smtClean="0"/>
          </a:p>
          <a:p>
            <a:pPr algn="ctr">
              <a:lnSpc>
                <a:spcPct val="85000"/>
              </a:lnSpc>
            </a:pPr>
            <a:r>
              <a:rPr lang="en-US" sz="1600" i="1" dirty="0" smtClean="0"/>
              <a:t>-</a:t>
            </a:r>
            <a:r>
              <a:rPr lang="ru-RU" sz="1600" i="1" dirty="0"/>
              <a:t>распределенных </a:t>
            </a:r>
            <a:r>
              <a:rPr lang="ru-RU" sz="1600" i="1" dirty="0" smtClean="0"/>
              <a:t>редакторов в удаленном доступе</a:t>
            </a:r>
            <a:endParaRPr lang="ru-RU" sz="1600" i="1" dirty="0"/>
          </a:p>
        </p:txBody>
      </p:sp>
      <p:cxnSp>
        <p:nvCxnSpPr>
          <p:cNvPr id="36" name="Прямая со стрелкой 35"/>
          <p:cNvCxnSpPr>
            <a:stCxn id="24" idx="6"/>
            <a:endCxn id="16" idx="1"/>
          </p:cNvCxnSpPr>
          <p:nvPr/>
        </p:nvCxnSpPr>
        <p:spPr>
          <a:xfrm>
            <a:off x="6942221" y="4041522"/>
            <a:ext cx="570422" cy="3355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 стрелкой 203"/>
          <p:cNvCxnSpPr>
            <a:endCxn id="17" idx="1"/>
          </p:cNvCxnSpPr>
          <p:nvPr/>
        </p:nvCxnSpPr>
        <p:spPr>
          <a:xfrm flipV="1">
            <a:off x="6652855" y="2562098"/>
            <a:ext cx="745348" cy="412013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 стрелкой 205"/>
          <p:cNvCxnSpPr>
            <a:endCxn id="18" idx="1"/>
          </p:cNvCxnSpPr>
          <p:nvPr/>
        </p:nvCxnSpPr>
        <p:spPr>
          <a:xfrm>
            <a:off x="6812265" y="4858934"/>
            <a:ext cx="770254" cy="775145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Группа 214"/>
          <p:cNvGrpSpPr/>
          <p:nvPr/>
        </p:nvGrpSpPr>
        <p:grpSpPr>
          <a:xfrm>
            <a:off x="1368473" y="3098367"/>
            <a:ext cx="4129533" cy="2062576"/>
            <a:chOff x="915284" y="2953988"/>
            <a:chExt cx="4129533" cy="2062576"/>
          </a:xfrm>
        </p:grpSpPr>
        <p:cxnSp>
          <p:nvCxnSpPr>
            <p:cNvPr id="30" name="Прямая со стрелкой 29"/>
            <p:cNvCxnSpPr>
              <a:stCxn id="84" idx="3"/>
              <a:endCxn id="4" idx="2"/>
            </p:cNvCxnSpPr>
            <p:nvPr/>
          </p:nvCxnSpPr>
          <p:spPr>
            <a:xfrm>
              <a:off x="915284" y="3976253"/>
              <a:ext cx="1923091" cy="902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Группа 213"/>
            <p:cNvGrpSpPr/>
            <p:nvPr/>
          </p:nvGrpSpPr>
          <p:grpSpPr>
            <a:xfrm>
              <a:off x="2838375" y="2953988"/>
              <a:ext cx="2206442" cy="2062576"/>
              <a:chOff x="2838375" y="2953988"/>
              <a:chExt cx="2206442" cy="2062576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2838375" y="2953988"/>
                <a:ext cx="2206442" cy="2062576"/>
              </a:xfrm>
              <a:prstGeom prst="ellipse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2" name="Скругленный прямоугольник 1"/>
              <p:cNvSpPr/>
              <p:nvPr/>
            </p:nvSpPr>
            <p:spPr>
              <a:xfrm>
                <a:off x="2901880" y="3458712"/>
                <a:ext cx="1176667" cy="1013519"/>
              </a:xfrm>
              <a:prstGeom prst="roundRect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/>
                  <a:t>БД </a:t>
                </a:r>
                <a:r>
                  <a:rPr lang="ru-RU" b="1" dirty="0" smtClean="0"/>
                  <a:t>ЕГКМ </a:t>
                </a:r>
                <a:r>
                  <a:rPr lang="ru-RU" sz="1400" b="1" dirty="0" smtClean="0"/>
                  <a:t>Цифровые Модели</a:t>
                </a:r>
                <a:endParaRPr lang="ru-RU" sz="1400" dirty="0"/>
              </a:p>
            </p:txBody>
          </p:sp>
          <p:sp>
            <p:nvSpPr>
              <p:cNvPr id="10" name="Овал 9"/>
              <p:cNvSpPr>
                <a:spLocks noChangeAspect="1"/>
              </p:cNvSpPr>
              <p:nvPr/>
            </p:nvSpPr>
            <p:spPr>
              <a:xfrm>
                <a:off x="3915661" y="3310185"/>
                <a:ext cx="1129044" cy="1129044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</a:pPr>
                <a:r>
                  <a:rPr lang="ru-RU" sz="1400" dirty="0"/>
                  <a:t>БД </a:t>
                </a:r>
                <a:r>
                  <a:rPr lang="ru-RU" sz="1400" dirty="0" err="1"/>
                  <a:t>серийн</a:t>
                </a:r>
                <a:r>
                  <a:rPr lang="ru-RU" sz="1400" dirty="0"/>
                  <a:t>. легенд</a:t>
                </a:r>
              </a:p>
            </p:txBody>
          </p:sp>
        </p:grpSp>
      </p:grpSp>
      <p:grpSp>
        <p:nvGrpSpPr>
          <p:cNvPr id="216" name="Группа 215"/>
          <p:cNvGrpSpPr/>
          <p:nvPr/>
        </p:nvGrpSpPr>
        <p:grpSpPr>
          <a:xfrm>
            <a:off x="1349830" y="1295175"/>
            <a:ext cx="2635201" cy="1735434"/>
            <a:chOff x="2123189" y="1906693"/>
            <a:chExt cx="2635201" cy="1735434"/>
          </a:xfrm>
        </p:grpSpPr>
        <p:cxnSp>
          <p:nvCxnSpPr>
            <p:cNvPr id="179" name="Прямая со стрелкой 178"/>
            <p:cNvCxnSpPr>
              <a:stCxn id="5" idx="3"/>
              <a:endCxn id="65" idx="1"/>
            </p:cNvCxnSpPr>
            <p:nvPr/>
          </p:nvCxnSpPr>
          <p:spPr>
            <a:xfrm>
              <a:off x="2123189" y="1906693"/>
              <a:ext cx="894350" cy="948180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 стрелкой 88"/>
            <p:cNvCxnSpPr>
              <a:stCxn id="5" idx="3"/>
              <a:endCxn id="82" idx="1"/>
            </p:cNvCxnSpPr>
            <p:nvPr/>
          </p:nvCxnSpPr>
          <p:spPr>
            <a:xfrm>
              <a:off x="2123189" y="1906693"/>
              <a:ext cx="536128" cy="1735434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 стрелкой 93"/>
            <p:cNvCxnSpPr>
              <a:stCxn id="5" idx="3"/>
              <a:endCxn id="61" idx="1"/>
            </p:cNvCxnSpPr>
            <p:nvPr/>
          </p:nvCxnSpPr>
          <p:spPr>
            <a:xfrm>
              <a:off x="2123189" y="1906693"/>
              <a:ext cx="1631786" cy="523124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>
              <a:stCxn id="5" idx="3"/>
              <a:endCxn id="93" idx="1"/>
            </p:cNvCxnSpPr>
            <p:nvPr/>
          </p:nvCxnSpPr>
          <p:spPr>
            <a:xfrm>
              <a:off x="2123189" y="1906693"/>
              <a:ext cx="2635201" cy="210847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Скругленный прямоугольник 17"/>
          <p:cNvSpPr/>
          <p:nvPr/>
        </p:nvSpPr>
        <p:spPr>
          <a:xfrm>
            <a:off x="7582519" y="5028463"/>
            <a:ext cx="2093095" cy="121123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Аналоговый комплект ГК-1000/3, блок </a:t>
            </a:r>
            <a:r>
              <a:rPr lang="ru-RU" sz="1600" dirty="0" smtClean="0"/>
              <a:t>листов</a:t>
            </a:r>
          </a:p>
          <a:p>
            <a:pPr algn="ctr">
              <a:lnSpc>
                <a:spcPct val="85000"/>
              </a:lnSpc>
            </a:pPr>
            <a:r>
              <a:rPr lang="ru-RU" sz="1600" dirty="0" smtClean="0"/>
              <a:t>Цифровые модели и БД на регион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12643" y="2069617"/>
            <a:ext cx="2150647" cy="9849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ВЭБ-приложение ГК всей территории </a:t>
            </a:r>
            <a:r>
              <a:rPr lang="ru-RU" sz="1600" dirty="0" smtClean="0"/>
              <a:t>РФ для любой категории пользователей</a:t>
            </a:r>
            <a:endParaRPr lang="ru-RU" sz="1600" dirty="0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359503" y="3566100"/>
            <a:ext cx="1382998" cy="1127109"/>
          </a:xfrm>
          <a:prstGeom prst="roundRect">
            <a:avLst/>
          </a:prstGeom>
          <a:solidFill>
            <a:srgbClr val="44546A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модели исходных комплектов  ГК-1000/3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Овал 142"/>
          <p:cNvSpPr>
            <a:spLocks noChangeAspect="1"/>
          </p:cNvSpPr>
          <p:nvPr/>
        </p:nvSpPr>
        <p:spPr>
          <a:xfrm>
            <a:off x="4926607" y="1758151"/>
            <a:ext cx="1108424" cy="1084168"/>
          </a:xfrm>
          <a:prstGeom prst="ellipse">
            <a:avLst/>
          </a:prstGeom>
          <a:solidFill>
            <a:srgbClr val="F4B183"/>
          </a:solidFill>
          <a:ln w="19050">
            <a:solidFill>
              <a:srgbClr val="2E75B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b="1" dirty="0" smtClean="0"/>
              <a:t>ИР мониторинга РГФ и БИР</a:t>
            </a:r>
            <a:endParaRPr lang="ru-RU" sz="1200" b="1" dirty="0"/>
          </a:p>
        </p:txBody>
      </p:sp>
      <p:cxnSp>
        <p:nvCxnSpPr>
          <p:cNvPr id="146" name="Прямая со стрелкой 145"/>
          <p:cNvCxnSpPr>
            <a:stCxn id="54" idx="4"/>
            <a:endCxn id="143" idx="7"/>
          </p:cNvCxnSpPr>
          <p:nvPr/>
        </p:nvCxnSpPr>
        <p:spPr>
          <a:xfrm flipH="1">
            <a:off x="5872706" y="1220939"/>
            <a:ext cx="80399" cy="695985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Прямая со стрелкой 148"/>
          <p:cNvCxnSpPr>
            <a:stCxn id="14" idx="3"/>
            <a:endCxn id="143" idx="7"/>
          </p:cNvCxnSpPr>
          <p:nvPr/>
        </p:nvCxnSpPr>
        <p:spPr>
          <a:xfrm flipH="1">
            <a:off x="5872706" y="1498085"/>
            <a:ext cx="349169" cy="418839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389883" y="757963"/>
            <a:ext cx="1869998" cy="925952"/>
          </a:xfrm>
          <a:prstGeom prst="roundRect">
            <a:avLst/>
          </a:prstGeom>
          <a:solidFill>
            <a:srgbClr val="5B9BD5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Исходные базы первичных и сопровождающих  данных ГК-1000/3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6734" y="2585670"/>
            <a:ext cx="2085366" cy="283671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467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2008772" y="1718921"/>
            <a:ext cx="4933449" cy="464520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9" name="Прямая со стрелкой 58"/>
          <p:cNvCxnSpPr/>
          <p:nvPr/>
        </p:nvCxnSpPr>
        <p:spPr>
          <a:xfrm flipH="1">
            <a:off x="6338464" y="-657506"/>
            <a:ext cx="87097" cy="305974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7512643" y="3200935"/>
            <a:ext cx="2247079" cy="168788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Собственно </a:t>
            </a:r>
          </a:p>
          <a:p>
            <a:pPr algn="ctr">
              <a:lnSpc>
                <a:spcPct val="85000"/>
              </a:lnSpc>
            </a:pPr>
            <a:r>
              <a:rPr lang="ru-RU" sz="1600" dirty="0"/>
              <a:t>Мониторинг ГК-1000/3</a:t>
            </a:r>
          </a:p>
          <a:p>
            <a:pPr algn="ctr">
              <a:lnSpc>
                <a:spcPct val="85000"/>
              </a:lnSpc>
            </a:pPr>
            <a:r>
              <a:rPr lang="en-US" sz="1600" i="1" dirty="0" smtClean="0"/>
              <a:t>N</a:t>
            </a:r>
            <a:endParaRPr lang="ru-RU" sz="1600" i="1" dirty="0" smtClean="0"/>
          </a:p>
          <a:p>
            <a:pPr algn="ctr">
              <a:lnSpc>
                <a:spcPct val="85000"/>
              </a:lnSpc>
            </a:pPr>
            <a:r>
              <a:rPr lang="en-US" sz="1600" i="1" dirty="0" smtClean="0"/>
              <a:t>-</a:t>
            </a:r>
            <a:r>
              <a:rPr lang="ru-RU" sz="1600" i="1" dirty="0"/>
              <a:t>распределенных </a:t>
            </a:r>
            <a:r>
              <a:rPr lang="ru-RU" sz="1600" i="1" dirty="0" smtClean="0"/>
              <a:t>редакторов в удаленном доступе</a:t>
            </a:r>
            <a:endParaRPr lang="ru-RU" sz="1600" i="1" dirty="0"/>
          </a:p>
        </p:txBody>
      </p:sp>
      <p:cxnSp>
        <p:nvCxnSpPr>
          <p:cNvPr id="36" name="Прямая со стрелкой 35"/>
          <p:cNvCxnSpPr>
            <a:stCxn id="24" idx="6"/>
            <a:endCxn id="16" idx="1"/>
          </p:cNvCxnSpPr>
          <p:nvPr/>
        </p:nvCxnSpPr>
        <p:spPr>
          <a:xfrm>
            <a:off x="6942221" y="4041522"/>
            <a:ext cx="570422" cy="3355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 стрелкой 203"/>
          <p:cNvCxnSpPr>
            <a:endCxn id="17" idx="1"/>
          </p:cNvCxnSpPr>
          <p:nvPr/>
        </p:nvCxnSpPr>
        <p:spPr>
          <a:xfrm flipV="1">
            <a:off x="6652855" y="2562098"/>
            <a:ext cx="745348" cy="412013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Прямая со стрелкой 205"/>
          <p:cNvCxnSpPr>
            <a:endCxn id="18" idx="1"/>
          </p:cNvCxnSpPr>
          <p:nvPr/>
        </p:nvCxnSpPr>
        <p:spPr>
          <a:xfrm>
            <a:off x="6812265" y="4858934"/>
            <a:ext cx="770254" cy="775145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Группа 214"/>
          <p:cNvGrpSpPr/>
          <p:nvPr/>
        </p:nvGrpSpPr>
        <p:grpSpPr>
          <a:xfrm>
            <a:off x="1368473" y="3098367"/>
            <a:ext cx="4129533" cy="2062576"/>
            <a:chOff x="915284" y="2953988"/>
            <a:chExt cx="4129533" cy="2062576"/>
          </a:xfrm>
        </p:grpSpPr>
        <p:cxnSp>
          <p:nvCxnSpPr>
            <p:cNvPr id="30" name="Прямая со стрелкой 29"/>
            <p:cNvCxnSpPr>
              <a:stCxn id="84" idx="3"/>
              <a:endCxn id="4" idx="2"/>
            </p:cNvCxnSpPr>
            <p:nvPr/>
          </p:nvCxnSpPr>
          <p:spPr>
            <a:xfrm>
              <a:off x="915284" y="3976253"/>
              <a:ext cx="1923091" cy="9023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4" name="Группа 213"/>
            <p:cNvGrpSpPr/>
            <p:nvPr/>
          </p:nvGrpSpPr>
          <p:grpSpPr>
            <a:xfrm>
              <a:off x="2838375" y="2953988"/>
              <a:ext cx="2206442" cy="2062576"/>
              <a:chOff x="2838375" y="2953988"/>
              <a:chExt cx="2206442" cy="2062576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2838375" y="2953988"/>
                <a:ext cx="2206442" cy="2062576"/>
              </a:xfrm>
              <a:prstGeom prst="ellipse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2" name="Скругленный прямоугольник 1"/>
              <p:cNvSpPr/>
              <p:nvPr/>
            </p:nvSpPr>
            <p:spPr>
              <a:xfrm>
                <a:off x="2901880" y="3458712"/>
                <a:ext cx="1176667" cy="1013519"/>
              </a:xfrm>
              <a:prstGeom prst="roundRect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/>
                  <a:t>БД </a:t>
                </a:r>
                <a:r>
                  <a:rPr lang="ru-RU" b="1" dirty="0" smtClean="0"/>
                  <a:t>ЕГКМ </a:t>
                </a:r>
                <a:r>
                  <a:rPr lang="ru-RU" sz="1400" b="1" dirty="0" smtClean="0"/>
                  <a:t>Цифровые Модели</a:t>
                </a:r>
                <a:endParaRPr lang="ru-RU" sz="1400" dirty="0"/>
              </a:p>
            </p:txBody>
          </p:sp>
          <p:sp>
            <p:nvSpPr>
              <p:cNvPr id="10" name="Овал 9"/>
              <p:cNvSpPr>
                <a:spLocks noChangeAspect="1"/>
              </p:cNvSpPr>
              <p:nvPr/>
            </p:nvSpPr>
            <p:spPr>
              <a:xfrm>
                <a:off x="3915661" y="3310185"/>
                <a:ext cx="1129044" cy="1129044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</a:pPr>
                <a:r>
                  <a:rPr lang="ru-RU" sz="1400" dirty="0"/>
                  <a:t>БД </a:t>
                </a:r>
                <a:r>
                  <a:rPr lang="ru-RU" sz="1400" dirty="0" err="1"/>
                  <a:t>серийн</a:t>
                </a:r>
                <a:r>
                  <a:rPr lang="ru-RU" sz="1400" dirty="0"/>
                  <a:t>. легенд</a:t>
                </a:r>
              </a:p>
            </p:txBody>
          </p:sp>
        </p:grpSp>
      </p:grpSp>
      <p:sp>
        <p:nvSpPr>
          <p:cNvPr id="18" name="Скругленный прямоугольник 17"/>
          <p:cNvSpPr/>
          <p:nvPr/>
        </p:nvSpPr>
        <p:spPr>
          <a:xfrm>
            <a:off x="7582519" y="5028463"/>
            <a:ext cx="2093095" cy="121123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Аналоговый комплект ГК-1000/3, блок </a:t>
            </a:r>
            <a:r>
              <a:rPr lang="ru-RU" sz="1600" dirty="0" smtClean="0"/>
              <a:t>листов</a:t>
            </a:r>
          </a:p>
          <a:p>
            <a:pPr algn="ctr">
              <a:lnSpc>
                <a:spcPct val="85000"/>
              </a:lnSpc>
            </a:pPr>
            <a:r>
              <a:rPr lang="ru-RU" sz="1600" dirty="0" smtClean="0"/>
              <a:t>Цифровые модели и БД на регион</a:t>
            </a:r>
            <a:endParaRPr lang="ru-RU" sz="16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512643" y="2069617"/>
            <a:ext cx="2150647" cy="98496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ВЭБ-приложение ГК всей территории </a:t>
            </a:r>
            <a:r>
              <a:rPr lang="ru-RU" sz="1600" dirty="0" smtClean="0"/>
              <a:t>РФ для любой категории пользователей</a:t>
            </a:r>
            <a:endParaRPr lang="ru-RU" sz="1600" dirty="0"/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359503" y="3566100"/>
            <a:ext cx="1382998" cy="1127109"/>
          </a:xfrm>
          <a:prstGeom prst="roundRect">
            <a:avLst/>
          </a:prstGeom>
          <a:solidFill>
            <a:srgbClr val="44546A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Цифровые модели исходных комплектов  ГК-1000/3</a:t>
            </a:r>
            <a:endParaRPr lang="ru-RU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63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>
            <a:cxnSpLocks/>
          </p:cNvCxnSpPr>
          <p:nvPr/>
        </p:nvCxnSpPr>
        <p:spPr>
          <a:xfrm>
            <a:off x="5838643" y="6343147"/>
            <a:ext cx="5722805" cy="189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5838642" y="6081665"/>
            <a:ext cx="663709" cy="34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2021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774053" y="6088639"/>
            <a:ext cx="663709" cy="34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2022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07511" y="6094641"/>
            <a:ext cx="663709" cy="348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2023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838645" y="3295717"/>
            <a:ext cx="1863325" cy="185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dirty="0">
                <a:latin typeface="+mj-lt"/>
              </a:rPr>
              <a:t>2</a:t>
            </a:r>
            <a:r>
              <a:rPr lang="ru-RU" sz="1200" b="1" dirty="0">
                <a:latin typeface="+mj-lt"/>
              </a:rPr>
              <a:t>. Прототипы подсистем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latin typeface="+mj-lt"/>
              </a:rPr>
              <a:t>хранения данных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latin typeface="+mj-lt"/>
              </a:rPr>
              <a:t>администрирования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latin typeface="+mj-lt"/>
              </a:rPr>
              <a:t>ввода, редактирования и контроля данных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latin typeface="+mj-lt"/>
              </a:rPr>
              <a:t>интеграции ГК и СЛ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latin typeface="+mj-lt"/>
              </a:rPr>
              <a:t>формализованного описания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774054" y="2671483"/>
            <a:ext cx="1861373" cy="2482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0000"/>
              </a:lnSpc>
            </a:pPr>
            <a:r>
              <a:rPr lang="ru-RU" sz="1200" b="1" dirty="0">
                <a:latin typeface="+mj-lt"/>
              </a:rPr>
              <a:t>2. 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Подсистемы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хранения данных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администрирования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ввода, редактирования 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интеграции ГК и СЛ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формализованного описания </a:t>
            </a:r>
          </a:p>
          <a:p>
            <a:pPr>
              <a:lnSpc>
                <a:spcPct val="80000"/>
              </a:lnSpc>
            </a:pPr>
            <a:r>
              <a:rPr lang="ru-RU" sz="1200" dirty="0">
                <a:latin typeface="+mj-lt"/>
              </a:rPr>
              <a:t>3. Прототипы подсистем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latin typeface="+mj-lt"/>
              </a:rPr>
              <a:t>оформления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latin typeface="+mj-lt"/>
              </a:rPr>
              <a:t>построение карт по </a:t>
            </a:r>
            <a:r>
              <a:rPr lang="ru-RU" sz="1200" dirty="0" err="1">
                <a:latin typeface="+mj-lt"/>
              </a:rPr>
              <a:t>георегионам</a:t>
            </a:r>
            <a:endParaRPr lang="ru-RU" sz="1200" dirty="0">
              <a:latin typeface="+mj-lt"/>
            </a:endParaRP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 err="1">
                <a:latin typeface="+mj-lt"/>
              </a:rPr>
              <a:t>Вэб</a:t>
            </a:r>
            <a:r>
              <a:rPr lang="ru-RU" sz="1200" dirty="0">
                <a:latin typeface="+mj-lt"/>
              </a:rPr>
              <a:t> приложение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latin typeface="+mj-lt"/>
              </a:rPr>
              <a:t>Подготовки полистных комплектов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00075" y="5177760"/>
            <a:ext cx="1861373" cy="678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tx1"/>
                </a:solidFill>
                <a:latin typeface="+mj-lt"/>
              </a:rPr>
              <a:t>4. Комплект технической документации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tx1"/>
                </a:solidFill>
                <a:latin typeface="+mj-lt"/>
              </a:rPr>
              <a:t>5. Апробация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5838645" y="6094641"/>
            <a:ext cx="3881123" cy="320971"/>
            <a:chOff x="1421383" y="5091125"/>
            <a:chExt cx="5174831" cy="275011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>
              <a:off x="1421383" y="5091125"/>
              <a:ext cx="0" cy="25948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4001931" y="5091125"/>
              <a:ext cx="0" cy="2549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6579874" y="5091125"/>
              <a:ext cx="16340" cy="27501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Прямоугольник 1"/>
          <p:cNvSpPr/>
          <p:nvPr/>
        </p:nvSpPr>
        <p:spPr>
          <a:xfrm>
            <a:off x="137626" y="961142"/>
            <a:ext cx="5310967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600" b="1" dirty="0"/>
              <a:t>1. Архитектура и средства организации данных ЕГКМ </a:t>
            </a:r>
            <a:r>
              <a:rPr lang="ru-RU" sz="1600" b="1" dirty="0" smtClean="0"/>
              <a:t> </a:t>
            </a:r>
            <a:r>
              <a:rPr lang="ru-RU" sz="1600" i="1" dirty="0">
                <a:solidFill>
                  <a:srgbClr val="1F4E79"/>
                </a:solidFill>
              </a:rPr>
              <a:t>-21-23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r>
              <a:rPr lang="ru-RU" sz="1600" b="1" i="1" dirty="0">
                <a:solidFill>
                  <a:srgbClr val="1F4E79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1600" b="1" dirty="0"/>
              <a:t>2</a:t>
            </a:r>
            <a:r>
              <a:rPr lang="ru-RU" sz="1600" dirty="0"/>
              <a:t>. Средства обеспечения актуализации (</a:t>
            </a:r>
            <a:r>
              <a:rPr lang="ru-RU" sz="1600" b="1" dirty="0"/>
              <a:t>Подсистемы)</a:t>
            </a:r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хранения данных (БД) </a:t>
            </a:r>
            <a:r>
              <a:rPr lang="ru-RU" sz="1600" i="1" dirty="0">
                <a:solidFill>
                  <a:srgbClr val="1F4E79"/>
                </a:solidFill>
              </a:rPr>
              <a:t>-21-22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администрирования </a:t>
            </a:r>
            <a:r>
              <a:rPr lang="ru-RU" sz="1600" i="1" dirty="0">
                <a:solidFill>
                  <a:srgbClr val="1F4E79"/>
                </a:solidFill>
              </a:rPr>
              <a:t>-21-22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ввода, редактирования и контроля данных </a:t>
            </a:r>
            <a:r>
              <a:rPr lang="ru-RU" sz="1600" i="1" dirty="0">
                <a:solidFill>
                  <a:srgbClr val="1F4E79"/>
                </a:solidFill>
              </a:rPr>
              <a:t>-21-22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интеграции ГК и СЛ </a:t>
            </a:r>
            <a:r>
              <a:rPr lang="ru-RU" sz="1600" i="1" dirty="0">
                <a:solidFill>
                  <a:srgbClr val="1F4E79"/>
                </a:solidFill>
              </a:rPr>
              <a:t>-21-22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формализованных описания и иерархических словарей </a:t>
            </a:r>
            <a:r>
              <a:rPr lang="ru-RU" sz="1600" i="1" dirty="0">
                <a:solidFill>
                  <a:srgbClr val="1F4E79"/>
                </a:solidFill>
              </a:rPr>
              <a:t>-21-22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оформления </a:t>
            </a:r>
            <a:r>
              <a:rPr lang="ru-RU" sz="1600" i="1" dirty="0">
                <a:solidFill>
                  <a:srgbClr val="1F4E79"/>
                </a:solidFill>
              </a:rPr>
              <a:t>-22-23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построение карт по </a:t>
            </a:r>
            <a:r>
              <a:rPr lang="ru-RU" sz="1600" dirty="0" err="1"/>
              <a:t>георегионам</a:t>
            </a:r>
            <a:r>
              <a:rPr lang="ru-RU" sz="1600" dirty="0"/>
              <a:t> </a:t>
            </a:r>
            <a:r>
              <a:rPr lang="ru-RU" sz="1600" i="1" dirty="0">
                <a:solidFill>
                  <a:srgbClr val="1F4E79"/>
                </a:solidFill>
              </a:rPr>
              <a:t>-22-23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444500" indent="-17938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600" dirty="0"/>
              <a:t>подготовки (</a:t>
            </a:r>
            <a:r>
              <a:rPr lang="ru-RU" sz="1600" dirty="0" err="1"/>
              <a:t>эл.публикации</a:t>
            </a:r>
            <a:r>
              <a:rPr lang="en-US" sz="1600" dirty="0"/>
              <a:t>) </a:t>
            </a:r>
            <a:r>
              <a:rPr lang="ru-RU" sz="1600" dirty="0"/>
              <a:t>полистных комплектов </a:t>
            </a:r>
            <a:r>
              <a:rPr lang="ru-RU" sz="1600" i="1" dirty="0">
                <a:solidFill>
                  <a:srgbClr val="1F4E79"/>
                </a:solidFill>
              </a:rPr>
              <a:t>-22-23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 marL="61913" indent="-61913">
              <a:spcBef>
                <a:spcPts val="600"/>
              </a:spcBef>
            </a:pPr>
            <a:r>
              <a:rPr lang="ru-RU" sz="1600" b="1" dirty="0"/>
              <a:t>3. Средства интеграции с др. ИР  </a:t>
            </a:r>
            <a:r>
              <a:rPr lang="ru-RU" sz="1600" b="1" dirty="0" smtClean="0"/>
              <a:t>(ИР </a:t>
            </a:r>
            <a:r>
              <a:rPr lang="ru-RU" sz="1600" b="1" dirty="0"/>
              <a:t>ВСЕГЕИ) </a:t>
            </a:r>
            <a:r>
              <a:rPr lang="ru-RU" sz="1600" i="1" dirty="0">
                <a:solidFill>
                  <a:srgbClr val="1F4E79"/>
                </a:solidFill>
              </a:rPr>
              <a:t>-21-23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r>
              <a:rPr lang="ru-RU" sz="1600" b="1" i="1" dirty="0">
                <a:solidFill>
                  <a:srgbClr val="1F4E79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ru-RU" sz="1600" b="1" dirty="0"/>
              <a:t>4. </a:t>
            </a:r>
            <a:r>
              <a:rPr lang="ru-RU" sz="1600" b="1" dirty="0" err="1"/>
              <a:t>Вэб</a:t>
            </a:r>
            <a:r>
              <a:rPr lang="ru-RU" sz="1600" b="1" dirty="0"/>
              <a:t> приложение </a:t>
            </a:r>
            <a:r>
              <a:rPr lang="ru-RU" sz="1600" i="1" dirty="0">
                <a:solidFill>
                  <a:srgbClr val="1F4E79"/>
                </a:solidFill>
              </a:rPr>
              <a:t>-22-23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r>
              <a:rPr lang="ru-RU" sz="1600" i="1" dirty="0">
                <a:solidFill>
                  <a:srgbClr val="1F4E79"/>
                </a:solidFill>
              </a:rPr>
              <a:t>.</a:t>
            </a:r>
            <a:endParaRPr lang="ru-RU" sz="1600" b="1" dirty="0"/>
          </a:p>
          <a:p>
            <a:pPr>
              <a:spcBef>
                <a:spcPts val="600"/>
              </a:spcBef>
            </a:pPr>
            <a:r>
              <a:rPr lang="ru-RU" sz="1600" b="1" dirty="0"/>
              <a:t>5. Комплект технической документации </a:t>
            </a:r>
            <a:r>
              <a:rPr lang="ru-RU" sz="1600" i="1" dirty="0">
                <a:solidFill>
                  <a:srgbClr val="1F4E79"/>
                </a:solidFill>
              </a:rPr>
              <a:t>-2023 </a:t>
            </a:r>
            <a:r>
              <a:rPr lang="ru-RU" sz="1600" i="1" dirty="0" err="1">
                <a:solidFill>
                  <a:srgbClr val="1F4E79"/>
                </a:solidFill>
              </a:rPr>
              <a:t>г.г</a:t>
            </a:r>
            <a:endParaRPr lang="ru-RU" sz="1600" dirty="0"/>
          </a:p>
          <a:p>
            <a:pPr>
              <a:spcBef>
                <a:spcPts val="600"/>
              </a:spcBef>
            </a:pPr>
            <a:endParaRPr lang="ru-RU" sz="1600" b="1" dirty="0"/>
          </a:p>
          <a:p>
            <a:pPr marL="214313" indent="-214313">
              <a:spcBef>
                <a:spcPts val="600"/>
              </a:spcBef>
              <a:buFontTx/>
              <a:buChar char="-"/>
            </a:pPr>
            <a:endParaRPr lang="ru-RU" sz="16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8C23793-2DFB-4C0C-8E74-513FC0DC4815}"/>
              </a:ext>
            </a:extLst>
          </p:cNvPr>
          <p:cNvSpPr/>
          <p:nvPr/>
        </p:nvSpPr>
        <p:spPr>
          <a:xfrm>
            <a:off x="5838643" y="2636612"/>
            <a:ext cx="1861367" cy="63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dirty="0">
                <a:latin typeface="+mj-lt"/>
              </a:rPr>
              <a:t>1.  </a:t>
            </a:r>
            <a:r>
              <a:rPr lang="ru-RU" sz="1200" b="1" dirty="0">
                <a:latin typeface="+mj-lt"/>
              </a:rPr>
              <a:t>Архитектура </a:t>
            </a:r>
            <a:r>
              <a:rPr lang="ru-RU" sz="1200" dirty="0">
                <a:latin typeface="+mj-lt"/>
              </a:rPr>
              <a:t>и усовершенствованные средства организации данных  ЕГКМ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AD0A49B-098F-4B3C-9290-B95A6CB07A3E}"/>
              </a:ext>
            </a:extLst>
          </p:cNvPr>
          <p:cNvSpPr/>
          <p:nvPr/>
        </p:nvSpPr>
        <p:spPr>
          <a:xfrm>
            <a:off x="7774053" y="1935234"/>
            <a:ext cx="1861373" cy="699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dirty="0">
                <a:latin typeface="+mj-lt"/>
              </a:rPr>
              <a:t>1.  </a:t>
            </a:r>
            <a:r>
              <a:rPr lang="ru-RU" sz="1200" b="1" dirty="0">
                <a:latin typeface="+mj-lt"/>
              </a:rPr>
              <a:t>Архитектура и </a:t>
            </a:r>
            <a:r>
              <a:rPr lang="ru-RU" sz="1200" dirty="0">
                <a:latin typeface="+mj-lt"/>
              </a:rPr>
              <a:t>усовершенствованные средства организации данных  ЕГКМ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F9ECA68-FC86-48B3-8DD1-9EE4DA6A324F}"/>
              </a:ext>
            </a:extLst>
          </p:cNvPr>
          <p:cNvSpPr/>
          <p:nvPr/>
        </p:nvSpPr>
        <p:spPr>
          <a:xfrm>
            <a:off x="5838643" y="5179107"/>
            <a:ext cx="1863326" cy="63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b="1" dirty="0"/>
              <a:t>3. Средства интеграции с </a:t>
            </a:r>
            <a:r>
              <a:rPr lang="ru-RU" sz="1200" b="1" dirty="0" err="1"/>
              <a:t>др.ИР</a:t>
            </a:r>
            <a:r>
              <a:rPr lang="ru-RU" sz="1200" b="1" dirty="0"/>
              <a:t>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26FE016-F433-4BDF-954E-D4140E308653}"/>
              </a:ext>
            </a:extLst>
          </p:cNvPr>
          <p:cNvSpPr/>
          <p:nvPr/>
        </p:nvSpPr>
        <p:spPr>
          <a:xfrm>
            <a:off x="7774052" y="5177760"/>
            <a:ext cx="1861365" cy="6319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tx1"/>
                </a:solidFill>
              </a:rPr>
              <a:t>3</a:t>
            </a:r>
            <a:r>
              <a:rPr lang="ru-RU" sz="1200" b="1" dirty="0">
                <a:solidFill>
                  <a:schemeClr val="bg1"/>
                </a:solidFill>
              </a:rPr>
              <a:t>. Средства интеграции </a:t>
            </a:r>
            <a:r>
              <a:rPr lang="ru-RU" sz="1200" b="1" dirty="0">
                <a:solidFill>
                  <a:schemeClr val="tx1"/>
                </a:solidFill>
              </a:rPr>
              <a:t>с </a:t>
            </a:r>
            <a:r>
              <a:rPr lang="ru-RU" sz="1200" b="1" dirty="0" err="1">
                <a:solidFill>
                  <a:schemeClr val="tx1"/>
                </a:solidFill>
              </a:rPr>
              <a:t>др.ИР</a:t>
            </a:r>
            <a:r>
              <a:rPr lang="ru-RU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D92ECBB-BC95-40C2-89C8-B585DCD94A05}"/>
              </a:ext>
            </a:extLst>
          </p:cNvPr>
          <p:cNvSpPr/>
          <p:nvPr/>
        </p:nvSpPr>
        <p:spPr>
          <a:xfrm>
            <a:off x="9707513" y="1144977"/>
            <a:ext cx="1861373" cy="749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1.  </a:t>
            </a:r>
            <a:r>
              <a:rPr lang="ru-RU" sz="1200" b="1" dirty="0">
                <a:solidFill>
                  <a:schemeClr val="tx1"/>
                </a:solidFill>
                <a:latin typeface="+mj-lt"/>
              </a:rPr>
              <a:t>Архитектура и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усовершенствованные средства организации данных  ЕГКМ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93C7269-CFC1-43D7-BCC5-065F9D9F2AD9}"/>
              </a:ext>
            </a:extLst>
          </p:cNvPr>
          <p:cNvSpPr/>
          <p:nvPr/>
        </p:nvSpPr>
        <p:spPr>
          <a:xfrm>
            <a:off x="9702757" y="1935234"/>
            <a:ext cx="1870749" cy="2490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tx1"/>
                </a:solidFill>
                <a:latin typeface="+mj-lt"/>
              </a:rPr>
              <a:t>2. Подсистемы 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хранения данных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администрирования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ввода, редактирования 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интеграции ГК и СЛ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формализованного описания </a:t>
            </a:r>
          </a:p>
          <a:p>
            <a:pPr marL="214313" indent="-214313">
              <a:lnSpc>
                <a:spcPct val="80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</a:rPr>
              <a:t>интеграции с </a:t>
            </a:r>
            <a:r>
              <a:rPr lang="ru-RU" sz="1200" dirty="0" err="1">
                <a:solidFill>
                  <a:schemeClr val="tx1"/>
                </a:solidFill>
              </a:rPr>
              <a:t>др.ИР</a:t>
            </a:r>
            <a:r>
              <a:rPr lang="ru-RU" sz="1200" dirty="0"/>
              <a:t> 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оформления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построение карт по </a:t>
            </a:r>
            <a:r>
              <a:rPr lang="ru-RU" sz="1200" dirty="0" err="1">
                <a:solidFill>
                  <a:schemeClr val="tx1"/>
                </a:solidFill>
                <a:latin typeface="+mj-lt"/>
              </a:rPr>
              <a:t>георегионам</a:t>
            </a:r>
            <a:endParaRPr lang="ru-RU" sz="1200" dirty="0">
              <a:solidFill>
                <a:schemeClr val="tx1"/>
              </a:solidFill>
              <a:latin typeface="+mj-lt"/>
            </a:endParaRP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 err="1">
                <a:solidFill>
                  <a:schemeClr val="tx1"/>
                </a:solidFill>
                <a:latin typeface="+mj-lt"/>
              </a:rPr>
              <a:t>Вэб</a:t>
            </a:r>
            <a:r>
              <a:rPr lang="ru-RU" sz="1200" dirty="0">
                <a:solidFill>
                  <a:schemeClr val="tx1"/>
                </a:solidFill>
                <a:latin typeface="+mj-lt"/>
              </a:rPr>
              <a:t> приложение</a:t>
            </a:r>
          </a:p>
          <a:p>
            <a:pPr marL="214313" indent="-214313">
              <a:lnSpc>
                <a:spcPct val="85000"/>
              </a:lnSpc>
              <a:buFontTx/>
              <a:buChar char="-"/>
            </a:pPr>
            <a:r>
              <a:rPr lang="ru-RU" sz="1200" dirty="0">
                <a:solidFill>
                  <a:schemeClr val="tx1"/>
                </a:solidFill>
                <a:latin typeface="+mj-lt"/>
              </a:rPr>
              <a:t>Подготовки полистных комплектов</a:t>
            </a:r>
            <a:endParaRPr lang="ru-RU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38E9A486-B44E-45CB-80F0-672B7CCA26A4}"/>
              </a:ext>
            </a:extLst>
          </p:cNvPr>
          <p:cNvSpPr/>
          <p:nvPr/>
        </p:nvSpPr>
        <p:spPr>
          <a:xfrm>
            <a:off x="9707510" y="4468971"/>
            <a:ext cx="1861375" cy="6854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tx1"/>
                </a:solidFill>
              </a:rPr>
              <a:t>3. Средства интеграции с </a:t>
            </a:r>
            <a:r>
              <a:rPr lang="ru-RU" sz="1200" b="1" dirty="0" err="1">
                <a:solidFill>
                  <a:schemeClr val="tx1"/>
                </a:solidFill>
              </a:rPr>
              <a:t>др.ИР</a:t>
            </a:r>
            <a:r>
              <a:rPr lang="ru-RU" sz="1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98525" y="2029536"/>
            <a:ext cx="1267909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2000" b="1" dirty="0"/>
              <a:t>1 Этап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49556" y="1316942"/>
            <a:ext cx="1267909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2000" b="1" dirty="0"/>
              <a:t>2 Этап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004176" y="702097"/>
            <a:ext cx="1267909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2000" b="1" dirty="0"/>
              <a:t>3 Этап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7263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 txBox="1">
            <a:spLocks noChangeArrowheads="1"/>
          </p:cNvSpPr>
          <p:nvPr/>
        </p:nvSpPr>
        <p:spPr bwMode="auto">
          <a:xfrm>
            <a:off x="7362825" y="906670"/>
            <a:ext cx="4219576" cy="254138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990600" algn="l">
              <a:lnSpc>
                <a:spcPts val="1350"/>
              </a:lnSpc>
            </a:pPr>
            <a:r>
              <a:rPr lang="ru-RU" sz="1400" dirty="0">
                <a:latin typeface="Calibri" panose="020F0502020204030204" pitchFamily="34" charset="0"/>
              </a:rPr>
              <a:t>Прототип подсистемы хранения данных</a:t>
            </a:r>
            <a:r>
              <a:rPr lang="ru-RU" sz="1400" b="0" dirty="0">
                <a:latin typeface="Calibri" panose="020F0502020204030204" pitchFamily="34" charset="0"/>
              </a:rPr>
              <a:t>, </a:t>
            </a:r>
            <a:r>
              <a:rPr lang="ru-RU" sz="1300" b="0" dirty="0">
                <a:latin typeface="Calibri" panose="020F0502020204030204" pitchFamily="34" charset="0"/>
              </a:rPr>
              <a:t>представляющий собой базу данных развернутую на настроенном сервере</a:t>
            </a:r>
            <a:r>
              <a:rPr lang="ru-RU" sz="1300" b="0" dirty="0" smtClean="0">
                <a:latin typeface="Calibri" panose="020F0502020204030204" pitchFamily="34" charset="0"/>
              </a:rPr>
              <a:t>.</a:t>
            </a:r>
          </a:p>
          <a:p>
            <a:pPr marL="990600"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marL="990600" algn="l">
              <a:lnSpc>
                <a:spcPts val="1350"/>
              </a:lnSpc>
            </a:pPr>
            <a:r>
              <a:rPr lang="ru-RU" sz="1300" b="0" dirty="0">
                <a:latin typeface="Calibri" panose="020F0502020204030204" pitchFamily="34" charset="0"/>
              </a:rPr>
              <a:t>РЕАЛИЗОВАНА структура базы данных:</a:t>
            </a: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Calibri" panose="020F0502020204030204" pitchFamily="34" charset="0"/>
              </a:rPr>
              <a:t>19 схем данных </a:t>
            </a: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en-US" sz="1300" dirty="0">
                <a:latin typeface="Calibri" panose="020F0502020204030204" pitchFamily="34" charset="0"/>
              </a:rPr>
              <a:t>63</a:t>
            </a:r>
            <a:r>
              <a:rPr lang="ru-RU" sz="1300" dirty="0">
                <a:latin typeface="Calibri" panose="020F0502020204030204" pitchFamily="34" charset="0"/>
              </a:rPr>
              <a:t>8 таблиц</a:t>
            </a: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Calibri" panose="020F0502020204030204" pitchFamily="34" charset="0"/>
              </a:rPr>
              <a:t>15 триггеров</a:t>
            </a: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Calibri" panose="020F0502020204030204" pitchFamily="34" charset="0"/>
              </a:rPr>
              <a:t>1818 индексов</a:t>
            </a: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Calibri" panose="020F0502020204030204" pitchFamily="34" charset="0"/>
              </a:rPr>
              <a:t>5 представлений БД</a:t>
            </a:r>
          </a:p>
          <a:p>
            <a:pPr marL="285750" indent="-285750" algn="l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r>
              <a:rPr lang="ru-RU" sz="1300" b="0" dirty="0">
                <a:latin typeface="Calibri" panose="020F0502020204030204" pitchFamily="34" charset="0"/>
              </a:rPr>
              <a:t>Проведена оптимизация скоростных параметров (настроены параметры сервера СУБД)</a:t>
            </a:r>
          </a:p>
          <a:p>
            <a:pPr algn="l">
              <a:lnSpc>
                <a:spcPts val="1350"/>
              </a:lnSpc>
            </a:pPr>
            <a:endParaRPr lang="ru-RU" sz="13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7515225" y="950155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246579" y="860840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1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79" y="1597855"/>
            <a:ext cx="4657725" cy="2601902"/>
          </a:xfrm>
          <a:prstGeom prst="rect">
            <a:avLst/>
          </a:prstGeom>
          <a:ln>
            <a:solidFill>
              <a:srgbClr val="9BB0C3"/>
            </a:solidFill>
          </a:ln>
        </p:spPr>
      </p:pic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1510188" y="919785"/>
            <a:ext cx="3050144" cy="52981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algn="l">
              <a:lnSpc>
                <a:spcPts val="1350"/>
              </a:lnSpc>
            </a:pPr>
            <a:r>
              <a:rPr lang="ru-RU" sz="1400" dirty="0" smtClean="0"/>
              <a:t>Архитектура </a:t>
            </a:r>
            <a:r>
              <a:rPr lang="ru-RU" sz="1400" dirty="0"/>
              <a:t>и средства организации данных ЕГКМ (Структура БД) </a:t>
            </a:r>
            <a:endParaRPr lang="ru-RU" sz="1300" dirty="0">
              <a:latin typeface="Calibri" panose="020F0502020204030204" pitchFamily="34" charset="0"/>
            </a:endParaRP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29" y="4469018"/>
            <a:ext cx="3981450" cy="1600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975" y="6069218"/>
            <a:ext cx="1019175" cy="5757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825" y="3745802"/>
            <a:ext cx="4362450" cy="2755010"/>
          </a:xfrm>
          <a:prstGeom prst="rect">
            <a:avLst/>
          </a:prstGeom>
          <a:ln>
            <a:solidFill>
              <a:srgbClr val="9BB0C3"/>
            </a:solidFill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101600" y="353972"/>
            <a:ext cx="11976100" cy="13474"/>
          </a:xfrm>
          <a:prstGeom prst="line">
            <a:avLst/>
          </a:prstGeom>
          <a:ln w="28575">
            <a:solidFill>
              <a:srgbClr val="153E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96586" y="0"/>
            <a:ext cx="1204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>
                <a:solidFill>
                  <a:srgbClr val="002060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 </a:t>
            </a:r>
            <a:r>
              <a:rPr lang="ru-RU" sz="900" dirty="0" smtClean="0">
                <a:solidFill>
                  <a:srgbClr val="002060"/>
                </a:solidFill>
              </a:rPr>
              <a:t>   </a:t>
            </a:r>
            <a:r>
              <a:rPr lang="ru-RU" sz="900" i="1" dirty="0" smtClean="0">
                <a:solidFill>
                  <a:srgbClr val="002060"/>
                </a:solidFill>
              </a:rPr>
              <a:t>19-22 </a:t>
            </a:r>
            <a:r>
              <a:rPr lang="ru-RU" sz="900" i="1" dirty="0">
                <a:solidFill>
                  <a:srgbClr val="002060"/>
                </a:solidFill>
              </a:rPr>
              <a:t>апреля 2022 г., ФГБУ «ВСЕГЕИ»,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9961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7258050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</a:t>
            </a:r>
          </a:p>
        </p:txBody>
      </p:sp>
      <p:sp>
        <p:nvSpPr>
          <p:cNvPr id="12" name="Овал 11"/>
          <p:cNvSpPr/>
          <p:nvPr/>
        </p:nvSpPr>
        <p:spPr>
          <a:xfrm>
            <a:off x="200515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99482" y="538648"/>
            <a:ext cx="4452265" cy="239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809625" algn="l">
              <a:lnSpc>
                <a:spcPts val="1350"/>
              </a:lnSpc>
            </a:pPr>
            <a:r>
              <a:rPr lang="ru-RU" sz="1400" dirty="0" smtClean="0"/>
              <a:t>Прототип подсистемы  администрирования </a:t>
            </a:r>
            <a:r>
              <a:rPr lang="ru-RU" sz="1300" b="0" dirty="0" smtClean="0">
                <a:latin typeface="Calibri" panose="020F0502020204030204" pitchFamily="34" charset="0"/>
              </a:rPr>
              <a:t>обеспечивающий управление правами пользователей.</a:t>
            </a:r>
          </a:p>
          <a:p>
            <a:pPr algn="l">
              <a:lnSpc>
                <a:spcPts val="1350"/>
              </a:lnSpc>
            </a:pPr>
            <a:r>
              <a:rPr lang="ru-RU" sz="1300" b="0" dirty="0" smtClean="0">
                <a:latin typeface="Calibri" panose="020F0502020204030204" pitchFamily="34" charset="0"/>
              </a:rPr>
              <a:t>В инструменте реализованы функции:</a:t>
            </a:r>
          </a:p>
          <a:p>
            <a:pPr marL="285750" indent="-285750" algn="l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Синхронизация с централизованной системой аутентификации ВСЕГЕИ</a:t>
            </a:r>
          </a:p>
          <a:p>
            <a:pPr marL="285750" indent="-285750" algn="l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Управление группами (включение пользователей в группы)</a:t>
            </a:r>
          </a:p>
          <a:p>
            <a:pPr marL="285750" indent="-285750" algn="l">
              <a:lnSpc>
                <a:spcPts val="1350"/>
              </a:lnSpc>
              <a:buFont typeface="Arial" panose="020B0604020202020204" pitchFamily="34" charset="0"/>
              <a:buChar char="•"/>
            </a:pPr>
            <a:r>
              <a:rPr lang="ru-RU" sz="1300" b="0" dirty="0" smtClean="0">
                <a:latin typeface="Calibri" panose="020F0502020204030204" pitchFamily="34" charset="0"/>
              </a:rPr>
              <a:t>Назначение прав доступа к наборам данных </a:t>
            </a:r>
            <a:r>
              <a:rPr lang="en-US" sz="1300" b="0" dirty="0" smtClean="0">
                <a:latin typeface="Calibri" panose="020F0502020204030204" pitchFamily="34" charset="0"/>
              </a:rPr>
              <a:t>(</a:t>
            </a:r>
            <a:r>
              <a:rPr lang="ru-RU" sz="1300" b="0" dirty="0" smtClean="0">
                <a:latin typeface="Calibri" panose="020F0502020204030204" pitchFamily="34" charset="0"/>
              </a:rPr>
              <a:t>создание, просмотр, редактирование)</a:t>
            </a:r>
          </a:p>
          <a:p>
            <a:pPr marL="285750" indent="-285750" algn="l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r>
              <a:rPr lang="ru-RU" sz="1300" b="0" dirty="0" smtClean="0">
                <a:latin typeface="Calibri" panose="020F0502020204030204" pitchFamily="34" charset="0"/>
              </a:rPr>
              <a:t>Инструмент администрирования развернут на тестовом сервере ВСЕГЕИ.</a:t>
            </a:r>
          </a:p>
          <a:p>
            <a:pPr algn="l">
              <a:lnSpc>
                <a:spcPts val="1350"/>
              </a:lnSpc>
            </a:pPr>
            <a:endParaRPr lang="ru-RU" sz="1300" dirty="0" smtClean="0">
              <a:latin typeface="Calibri" panose="020F0502020204030204" pitchFamily="34" charset="0"/>
            </a:endParaRP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b="54007"/>
          <a:stretch/>
        </p:blipFill>
        <p:spPr>
          <a:xfrm>
            <a:off x="505315" y="4298897"/>
            <a:ext cx="3914285" cy="911154"/>
          </a:xfrm>
          <a:prstGeom prst="rect">
            <a:avLst/>
          </a:prstGeom>
          <a:ln>
            <a:solidFill>
              <a:srgbClr val="9BB0C3"/>
            </a:solidFill>
          </a:ln>
        </p:spPr>
      </p:pic>
      <p:pic>
        <p:nvPicPr>
          <p:cNvPr id="17" name="Рисунок 16"/>
          <p:cNvPicPr/>
          <p:nvPr/>
        </p:nvPicPr>
        <p:blipFill rotWithShape="1">
          <a:blip r:embed="rId4"/>
          <a:srcRect t="-1" b="44386"/>
          <a:stretch/>
        </p:blipFill>
        <p:spPr>
          <a:xfrm>
            <a:off x="505315" y="3087998"/>
            <a:ext cx="3914285" cy="803475"/>
          </a:xfrm>
          <a:prstGeom prst="rect">
            <a:avLst/>
          </a:prstGeom>
          <a:ln>
            <a:solidFill>
              <a:srgbClr val="9BB0C3"/>
            </a:solidFill>
          </a:ln>
        </p:spPr>
      </p:pic>
      <p:pic>
        <p:nvPicPr>
          <p:cNvPr id="18" name="Рисунок 17" descr="Изображение выглядит как стол&#10;&#10;Автоматически созданное описание"/>
          <p:cNvPicPr/>
          <p:nvPr/>
        </p:nvPicPr>
        <p:blipFill rotWithShape="1">
          <a:blip r:embed="rId5"/>
          <a:srcRect b="50836"/>
          <a:stretch/>
        </p:blipFill>
        <p:spPr>
          <a:xfrm>
            <a:off x="505314" y="5582560"/>
            <a:ext cx="3914285" cy="984509"/>
          </a:xfrm>
          <a:prstGeom prst="rect">
            <a:avLst/>
          </a:prstGeom>
          <a:ln>
            <a:solidFill>
              <a:srgbClr val="9BB0C3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404282" y="3883623"/>
            <a:ext cx="418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функциональный</a:t>
            </a:r>
            <a:r>
              <a:rPr lang="ru-RU" sz="1400" i="1" dirty="0" smtClean="0">
                <a:latin typeface="Calibri" panose="020F0502020204030204" pitchFamily="34" charset="0"/>
              </a:rPr>
              <a:t> макет </a:t>
            </a:r>
            <a:r>
              <a:rPr lang="ru-RU" sz="1400" i="1" dirty="0">
                <a:latin typeface="Calibri" panose="020F0502020204030204" pitchFamily="34" charset="0"/>
              </a:rPr>
              <a:t>панели администратора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4282" y="5181064"/>
            <a:ext cx="4553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функциональный макет списка пользователей</a:t>
            </a:r>
            <a:endParaRPr lang="ru-RU" sz="1400" dirty="0">
              <a:latin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4282" y="6575842"/>
            <a:ext cx="45532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функциональный макет рабочих наборов</a:t>
            </a:r>
            <a:endParaRPr lang="ru-RU" sz="1400" dirty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7525" y="3799866"/>
            <a:ext cx="5248274" cy="2762395"/>
          </a:xfrm>
          <a:prstGeom prst="rect">
            <a:avLst/>
          </a:prstGeom>
          <a:ln>
            <a:solidFill>
              <a:srgbClr val="9BB0C3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6867525" y="376963"/>
            <a:ext cx="52482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6325"/>
            <a:r>
              <a:rPr lang="ru-RU" sz="1400" b="1" dirty="0" smtClean="0"/>
              <a:t>Прототип подсистемы </a:t>
            </a:r>
            <a:r>
              <a:rPr lang="ru-RU" sz="1400" b="1" dirty="0"/>
              <a:t>ввода </a:t>
            </a:r>
            <a:r>
              <a:rPr lang="ru-RU" sz="1400" dirty="0"/>
              <a:t>(функциональный макет приложения </a:t>
            </a:r>
            <a:r>
              <a:rPr lang="ru-RU" sz="1400" b="1" dirty="0"/>
              <a:t>загрузки данных </a:t>
            </a:r>
            <a:r>
              <a:rPr lang="ru-RU" sz="1400" dirty="0"/>
              <a:t>в ЕГКМ</a:t>
            </a:r>
            <a:r>
              <a:rPr lang="ru-RU" sz="1400" dirty="0" smtClean="0"/>
              <a:t>).</a:t>
            </a:r>
          </a:p>
          <a:p>
            <a:pPr marL="1076325"/>
            <a:r>
              <a:rPr lang="ru-RU" sz="1400" dirty="0" smtClean="0"/>
              <a:t>и </a:t>
            </a:r>
            <a:r>
              <a:rPr lang="ru-RU" sz="1400" dirty="0"/>
              <a:t>макет приложения </a:t>
            </a:r>
            <a:r>
              <a:rPr lang="ru-RU" sz="1400" b="1" dirty="0" smtClean="0"/>
              <a:t>контроля </a:t>
            </a:r>
            <a:r>
              <a:rPr lang="ru-RU" sz="1400" b="1" dirty="0"/>
              <a:t>данных </a:t>
            </a:r>
            <a:r>
              <a:rPr lang="ru-RU" sz="1400" dirty="0" smtClean="0"/>
              <a:t>для </a:t>
            </a:r>
            <a:r>
              <a:rPr lang="ru-RU" sz="1400" dirty="0"/>
              <a:t>загрузки</a:t>
            </a:r>
            <a:r>
              <a:rPr lang="ru-RU" sz="1400" b="1" dirty="0"/>
              <a:t>)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7525" y="1449490"/>
            <a:ext cx="5248274" cy="2040245"/>
          </a:xfrm>
          <a:prstGeom prst="rect">
            <a:avLst/>
          </a:prstGeom>
          <a:ln>
            <a:solidFill>
              <a:srgbClr val="9BB0C3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6867525" y="3501919"/>
            <a:ext cx="418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функциональный</a:t>
            </a:r>
            <a:r>
              <a:rPr lang="ru-RU" sz="1400" i="1" dirty="0" smtClean="0">
                <a:latin typeface="Calibri" panose="020F0502020204030204" pitchFamily="34" charset="0"/>
              </a:rPr>
              <a:t> макет загрузки данных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867524" y="6533686"/>
            <a:ext cx="4186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Calibri" panose="020F0502020204030204" pitchFamily="34" charset="0"/>
              </a:rPr>
              <a:t>функциональный</a:t>
            </a:r>
            <a:r>
              <a:rPr lang="ru-RU" sz="1400" i="1" dirty="0" smtClean="0">
                <a:latin typeface="Calibri" panose="020F0502020204030204" pitchFamily="34" charset="0"/>
              </a:rPr>
              <a:t> макет контроля данных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6006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00515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5</a:t>
            </a:r>
            <a:endParaRPr lang="ru-RU" b="1" dirty="0"/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109007" y="245687"/>
            <a:ext cx="4272493" cy="434235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809625" algn="l">
              <a:lnSpc>
                <a:spcPts val="1350"/>
              </a:lnSpc>
            </a:pPr>
            <a:r>
              <a:rPr lang="ru-RU" sz="1400" dirty="0" smtClean="0"/>
              <a:t>Прототип </a:t>
            </a:r>
            <a:r>
              <a:rPr lang="ru-RU" sz="1400" dirty="0"/>
              <a:t>модуля интеграции данных </a:t>
            </a:r>
            <a:r>
              <a:rPr lang="ru-RU" sz="1400" dirty="0" err="1"/>
              <a:t>Госгеолкарты</a:t>
            </a:r>
            <a:r>
              <a:rPr lang="ru-RU" sz="1400" dirty="0"/>
              <a:t> 1000/3 с системой ведения Легенд серий листов </a:t>
            </a:r>
            <a:r>
              <a:rPr lang="ru-RU" sz="1400" dirty="0" err="1"/>
              <a:t>Госгеолкарт</a:t>
            </a:r>
            <a:r>
              <a:rPr lang="ru-RU" sz="1400" dirty="0"/>
              <a:t> </a:t>
            </a:r>
            <a:r>
              <a:rPr lang="ru-RU" sz="1300" dirty="0"/>
              <a:t>(</a:t>
            </a:r>
            <a:r>
              <a:rPr lang="ru-RU" sz="1300" b="0" dirty="0"/>
              <a:t>в </a:t>
            </a:r>
            <a:r>
              <a:rPr lang="ru-RU" sz="1300" b="0" dirty="0" err="1"/>
              <a:t>т.ч</a:t>
            </a:r>
            <a:r>
              <a:rPr lang="ru-RU" sz="1300" b="0" dirty="0"/>
              <a:t>. визуального сопоставления и редактирования, формирования схем корреляции и зональных легенд листов)</a:t>
            </a:r>
            <a:r>
              <a:rPr lang="ru-RU" sz="1300" b="0" dirty="0" smtClean="0">
                <a:latin typeface="Calibri" panose="020F0502020204030204" pitchFamily="34" charset="0"/>
              </a:rPr>
              <a:t>.</a:t>
            </a:r>
            <a:endParaRPr lang="en-US" sz="1300" b="0" dirty="0" smtClean="0">
              <a:latin typeface="Calibri" panose="020F0502020204030204" pitchFamily="34" charset="0"/>
            </a:endParaRPr>
          </a:p>
          <a:p>
            <a:pPr marL="809625" algn="l">
              <a:lnSpc>
                <a:spcPts val="1350"/>
              </a:lnSpc>
            </a:pPr>
            <a:endParaRPr lang="en-US" sz="1300" b="0" dirty="0" smtClean="0">
              <a:latin typeface="Calibri" panose="020F0502020204030204" pitchFamily="34" charset="0"/>
            </a:endParaRPr>
          </a:p>
          <a:p>
            <a:pPr marL="285750" indent="-285750" algn="l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/>
              <a:t>Обновлена </a:t>
            </a:r>
            <a:r>
              <a:rPr lang="ru-RU" sz="1300" b="0" dirty="0"/>
              <a:t>и </a:t>
            </a:r>
            <a:r>
              <a:rPr lang="ru-RU" sz="1300" b="0" dirty="0" smtClean="0"/>
              <a:t>доработана </a:t>
            </a:r>
            <a:r>
              <a:rPr lang="ru-RU" sz="1300" b="0" dirty="0"/>
              <a:t>схема </a:t>
            </a:r>
            <a:r>
              <a:rPr lang="ru-RU" sz="1300" b="0" dirty="0" smtClean="0"/>
              <a:t>новая схема данных в </a:t>
            </a:r>
            <a:r>
              <a:rPr lang="ru-RU" sz="1300" b="0" dirty="0"/>
              <a:t>БД ЕГКМ, в которую выполнена миграция данных ИАС «Серийные легенды» из БД </a:t>
            </a:r>
            <a:r>
              <a:rPr lang="ru-RU" sz="1300" b="0" dirty="0" smtClean="0"/>
              <a:t>НГКИС.</a:t>
            </a:r>
            <a:endParaRPr lang="ru-RU" sz="1300" b="0" dirty="0"/>
          </a:p>
          <a:p>
            <a:pPr marL="285750" indent="-285750" algn="l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/>
              <a:t>Реализовано построение полистной легенды из Серийной легенды. С возможностью выбора и переноса таксонов районирования и подразделений Серийной легенды, с наследованием основных характеристик и возможности их уточнения и расширения для конкретного листа, а также наследованием оформления. </a:t>
            </a:r>
          </a:p>
          <a:p>
            <a:pPr marL="285750" indent="-285750" algn="l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/>
              <a:t>Возможность формирования новых возрастных срезов («</a:t>
            </a:r>
            <a:r>
              <a:rPr lang="ru-RU" sz="1300" b="0" dirty="0" err="1" smtClean="0"/>
              <a:t>перенарезка</a:t>
            </a:r>
            <a:r>
              <a:rPr lang="ru-RU" sz="1300" b="0" dirty="0" smtClean="0"/>
              <a:t>»), в </a:t>
            </a:r>
            <a:r>
              <a:rPr lang="ru-RU" sz="1300" b="0" dirty="0" err="1" smtClean="0"/>
              <a:t>т.ч</a:t>
            </a:r>
            <a:r>
              <a:rPr lang="ru-RU" sz="1300" b="0" dirty="0" smtClean="0"/>
              <a:t>. изменение  районирования.</a:t>
            </a:r>
          </a:p>
          <a:p>
            <a:pPr marL="285750" indent="-285750" algn="l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/>
              <a:t>Реализован редактор шкал (общая, региональные, биостратиграфические, </a:t>
            </a:r>
            <a:r>
              <a:rPr lang="ru-RU" sz="1300" b="0" dirty="0" err="1" smtClean="0"/>
              <a:t>МИСы</a:t>
            </a:r>
            <a:r>
              <a:rPr lang="ru-RU" sz="1300" b="0" dirty="0" smtClean="0"/>
              <a:t>)</a:t>
            </a:r>
          </a:p>
          <a:p>
            <a:pPr marL="285750" indent="-285750" algn="l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 smtClean="0"/>
              <a:t>Экспорт легенд в </a:t>
            </a:r>
            <a:r>
              <a:rPr lang="en-US" sz="1300" b="0" dirty="0" smtClean="0"/>
              <a:t>PDF</a:t>
            </a:r>
            <a:r>
              <a:rPr lang="ru-RU" sz="1300" b="0" dirty="0" smtClean="0"/>
              <a:t> и </a:t>
            </a:r>
            <a:r>
              <a:rPr lang="en-US" sz="1300" b="0" dirty="0" smtClean="0"/>
              <a:t>DBF</a:t>
            </a:r>
            <a:endParaRPr lang="ru-RU" sz="1300" b="0" dirty="0"/>
          </a:p>
          <a:p>
            <a:pPr marL="285750" indent="-285750" algn="l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653" y="4188021"/>
            <a:ext cx="2575866" cy="256532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3541924" y="4250719"/>
            <a:ext cx="140970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libri" panose="020F0502020204030204" pitchFamily="34" charset="0"/>
              </a:rPr>
              <a:t>Ш</a:t>
            </a:r>
            <a:r>
              <a:rPr lang="ru-RU" sz="1400" b="1" dirty="0" smtClean="0">
                <a:latin typeface="Calibri" panose="020F0502020204030204" pitchFamily="34" charset="0"/>
              </a:rPr>
              <a:t>калы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009" y="245686"/>
            <a:ext cx="7559060" cy="3805161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5940741" y="108511"/>
            <a:ext cx="140970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Легенда Серии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772649" y="108511"/>
            <a:ext cx="140970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alibri" panose="020F0502020204030204" pitchFamily="34" charset="0"/>
              </a:rPr>
              <a:t>Легенда листа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pic>
        <p:nvPicPr>
          <p:cNvPr id="26" name="Рисунок 7">
            <a:extLst>
              <a:ext uri="{FF2B5EF4-FFF2-40B4-BE49-F238E27FC236}">
                <a16:creationId xmlns:a16="http://schemas.microsoft.com/office/drawing/2014/main" id="{F59831CB-C447-43AE-8AA8-274D00471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3069" y="4188021"/>
            <a:ext cx="4299000" cy="256532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405" r="1"/>
          <a:stretch/>
        </p:blipFill>
        <p:spPr>
          <a:xfrm>
            <a:off x="338575" y="4456629"/>
            <a:ext cx="2597246" cy="930442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575" y="5603341"/>
            <a:ext cx="2597246" cy="115000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432" y="4188021"/>
            <a:ext cx="1911724" cy="2565323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7" name="Прямоугольник 26"/>
          <p:cNvSpPr/>
          <p:nvPr/>
        </p:nvSpPr>
        <p:spPr>
          <a:xfrm>
            <a:off x="5952613" y="4250719"/>
            <a:ext cx="1409701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Районирование</a:t>
            </a:r>
            <a:endParaRPr lang="ru-RU" sz="1400" b="1" dirty="0">
              <a:latin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518165" y="4250719"/>
            <a:ext cx="332090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libri" panose="020F0502020204030204" pitchFamily="34" charset="0"/>
              </a:rPr>
              <a:t>Схема районирования</a:t>
            </a:r>
            <a:endParaRPr lang="ru-RU" sz="1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98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A68837D3-8611-4069-9E95-FD0FFFFDC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88" t="-625" r="21231" b="35722"/>
          <a:stretch/>
        </p:blipFill>
        <p:spPr>
          <a:xfrm>
            <a:off x="7943850" y="3413324"/>
            <a:ext cx="3911266" cy="2916712"/>
          </a:xfrm>
          <a:prstGeom prst="rect">
            <a:avLst/>
          </a:prstGeom>
          <a:ln>
            <a:solidFill>
              <a:srgbClr val="9BB0C3"/>
            </a:solidFill>
          </a:ln>
        </p:spPr>
      </p:pic>
      <p:sp>
        <p:nvSpPr>
          <p:cNvPr id="2" name="Овал 1"/>
          <p:cNvSpPr/>
          <p:nvPr/>
        </p:nvSpPr>
        <p:spPr>
          <a:xfrm>
            <a:off x="7258050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7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200515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6</a:t>
            </a:r>
            <a:endParaRPr lang="ru-RU" b="1" dirty="0"/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99482" y="538648"/>
            <a:ext cx="5290665" cy="239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809625" algn="l">
              <a:lnSpc>
                <a:spcPts val="1350"/>
              </a:lnSpc>
            </a:pPr>
            <a:r>
              <a:rPr lang="ru-RU" sz="1400" dirty="0" smtClean="0"/>
              <a:t>Прототип подсистемы формализованного </a:t>
            </a:r>
            <a:r>
              <a:rPr lang="ru-RU" sz="1400" dirty="0"/>
              <a:t>описания </a:t>
            </a:r>
            <a:r>
              <a:rPr lang="ru-RU" sz="1400" dirty="0" err="1"/>
              <a:t>картируемых</a:t>
            </a:r>
            <a:r>
              <a:rPr lang="ru-RU" sz="1400" dirty="0"/>
              <a:t> подразделений </a:t>
            </a:r>
            <a:r>
              <a:rPr lang="ru-RU" sz="1400" dirty="0" err="1"/>
              <a:t>Госгеолкарты</a:t>
            </a:r>
            <a:r>
              <a:rPr lang="ru-RU" sz="1400" dirty="0"/>
              <a:t> и легенд серий листов 1000/3, в котором реализовано</a:t>
            </a:r>
            <a:r>
              <a:rPr lang="ru-RU" sz="1400" dirty="0" smtClean="0"/>
              <a:t>:</a:t>
            </a:r>
          </a:p>
          <a:p>
            <a:pPr marL="180975" indent="-171450" algn="just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отображение формализованных описаний для каждого подразделения полистной и серийной легенды в составе цифровой модели;</a:t>
            </a:r>
          </a:p>
          <a:p>
            <a:pPr marL="180975" indent="-171450" algn="just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редактирование формализованных описаний для выбранного подразделения;</a:t>
            </a:r>
          </a:p>
          <a:p>
            <a:pPr marL="180975" indent="-171450" algn="just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редактирование используемых при описании вышеперечисленных иерархических словарей</a:t>
            </a:r>
          </a:p>
          <a:p>
            <a:pPr marL="742950" lvl="1" indent="-285750">
              <a:lnSpc>
                <a:spcPts val="1350"/>
              </a:lnSpc>
              <a:buFont typeface="Arial" panose="020B0604020202020204" pitchFamily="34" charset="0"/>
              <a:buChar char="•"/>
            </a:pPr>
            <a:endParaRPr lang="ru-RU" sz="130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r="19210"/>
          <a:stretch/>
        </p:blipFill>
        <p:spPr>
          <a:xfrm>
            <a:off x="376310" y="2617552"/>
            <a:ext cx="5013837" cy="3878498"/>
          </a:xfrm>
          <a:prstGeom prst="rect">
            <a:avLst/>
          </a:prstGeom>
          <a:ln>
            <a:solidFill>
              <a:srgbClr val="9BB0C3"/>
            </a:solidFill>
          </a:ln>
        </p:spPr>
      </p:pic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7143750" y="538648"/>
            <a:ext cx="4452265" cy="239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809625" algn="l">
              <a:lnSpc>
                <a:spcPts val="1500"/>
              </a:lnSpc>
            </a:pPr>
            <a:r>
              <a:rPr lang="ru-RU" sz="1400" b="0" i="1" dirty="0" smtClean="0"/>
              <a:t>Работы начаты 2022 г. </a:t>
            </a:r>
            <a:r>
              <a:rPr lang="ru-RU" sz="1400" dirty="0"/>
              <a:t>Прототип модуля построения карт геологического содержания по регионам и крупным геологическим структурам </a:t>
            </a:r>
            <a:endParaRPr lang="ru-RU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just">
              <a:lnSpc>
                <a:spcPts val="1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ru-RU" sz="1300" b="0" dirty="0">
              <a:latin typeface="Calibri" panose="020F0502020204030204" pitchFamily="34" charset="0"/>
            </a:endParaRPr>
          </a:p>
          <a:p>
            <a:pPr marL="285750" indent="-285750" algn="just">
              <a:lnSpc>
                <a:spcPts val="1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По заранее установленным пространственным границам</a:t>
            </a:r>
          </a:p>
          <a:p>
            <a:pPr marL="285750" indent="-285750" algn="just">
              <a:lnSpc>
                <a:spcPts val="1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По запросам пользователей на основе механизмов ИР «Серийные легенды»</a:t>
            </a:r>
          </a:p>
          <a:p>
            <a:pPr marL="285750" indent="-285750" algn="just">
              <a:lnSpc>
                <a:spcPts val="1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Производные карты – на основе запросов формализованных описаний;</a:t>
            </a:r>
          </a:p>
          <a:p>
            <a:pPr algn="just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50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363453" y="-839574"/>
            <a:ext cx="60960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7900">
              <a:lnSpc>
                <a:spcPct val="80000"/>
              </a:lnSpc>
            </a:pPr>
            <a:r>
              <a:rPr lang="ru-RU" i="1" dirty="0"/>
              <a:t>Начало 2022 г. </a:t>
            </a:r>
            <a:r>
              <a:rPr lang="ru-RU" dirty="0"/>
              <a:t>Прототип модуля построения карт геологического содержания по регионам и крупным геологическим структурам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895" y="3413324"/>
            <a:ext cx="3048000" cy="2956134"/>
          </a:xfrm>
          <a:prstGeom prst="rect">
            <a:avLst/>
          </a:prstGeom>
          <a:ln>
            <a:solidFill>
              <a:srgbClr val="9BB0C3"/>
            </a:solidFill>
          </a:ln>
        </p:spPr>
      </p:pic>
    </p:spTree>
    <p:extLst>
      <p:ext uri="{BB962C8B-B14F-4D97-AF65-F5344CB8AC3E}">
        <p14:creationId xmlns:p14="http://schemas.microsoft.com/office/powerpoint/2010/main" val="3667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24916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9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200515" y="376963"/>
            <a:ext cx="685800" cy="647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8</a:t>
            </a:r>
            <a:endParaRPr lang="ru-RU" b="1" dirty="0"/>
          </a:p>
        </p:txBody>
      </p:sp>
      <p:sp>
        <p:nvSpPr>
          <p:cNvPr id="13" name="Rectangle 9"/>
          <p:cNvSpPr txBox="1">
            <a:spLocks noChangeArrowheads="1"/>
          </p:cNvSpPr>
          <p:nvPr/>
        </p:nvSpPr>
        <p:spPr bwMode="auto">
          <a:xfrm>
            <a:off x="99481" y="538648"/>
            <a:ext cx="4969823" cy="221172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809625" algn="l">
              <a:lnSpc>
                <a:spcPts val="1350"/>
              </a:lnSpc>
            </a:pPr>
            <a:r>
              <a:rPr lang="ru-RU" sz="1400" b="0" i="1" dirty="0"/>
              <a:t>Начало 2022 г. </a:t>
            </a:r>
            <a:r>
              <a:rPr lang="ru-RU" sz="1400" dirty="0" smtClean="0"/>
              <a:t>Прототип </a:t>
            </a:r>
            <a:r>
              <a:rPr lang="ru-RU" sz="1400" dirty="0"/>
              <a:t>модуля </a:t>
            </a:r>
            <a:r>
              <a:rPr lang="ru-RU" sz="1400" dirty="0" smtClean="0"/>
              <a:t>оформления </a:t>
            </a:r>
            <a:r>
              <a:rPr lang="ru-RU" sz="1400" dirty="0" err="1"/>
              <a:t>Госгеолкарты</a:t>
            </a:r>
            <a:r>
              <a:rPr lang="ru-RU" sz="1400" dirty="0"/>
              <a:t> обеспечивающий оформление загружаемых комплектов ГГК в соответствии с ЭБЗ</a:t>
            </a:r>
          </a:p>
          <a:p>
            <a:pPr marL="809625" algn="l">
              <a:lnSpc>
                <a:spcPts val="1350"/>
              </a:lnSpc>
            </a:pPr>
            <a:endParaRPr lang="ru-RU" sz="1400" dirty="0" smtClean="0"/>
          </a:p>
          <a:p>
            <a:pPr marL="295275" indent="-285750" algn="just">
              <a:lnSpc>
                <a:spcPts val="13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отображение графического изображения знака на картах;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набор атрибутивных значений, сопровождающий в цифровых моделях комплектов карт соответствующие геолого-картографические объекты,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способ отображения на картах сопровождающий условный знак атрибутики,</a:t>
            </a: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35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sp>
        <p:nvSpPr>
          <p:cNvPr id="9" name="Rectangle 9"/>
          <p:cNvSpPr txBox="1">
            <a:spLocks noChangeArrowheads="1"/>
          </p:cNvSpPr>
          <p:nvPr/>
        </p:nvSpPr>
        <p:spPr bwMode="auto">
          <a:xfrm>
            <a:off x="6646448" y="492253"/>
            <a:ext cx="4855742" cy="23934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marL="977900" algn="l">
              <a:lnSpc>
                <a:spcPts val="1500"/>
              </a:lnSpc>
            </a:pPr>
            <a:r>
              <a:rPr lang="ru-RU" sz="1400" b="0" i="1" dirty="0"/>
              <a:t>Работы начаты 2022 г. </a:t>
            </a:r>
            <a:r>
              <a:rPr lang="ru-RU" sz="1400" dirty="0"/>
              <a:t>Прототип </a:t>
            </a:r>
            <a:r>
              <a:rPr lang="ru-RU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подсистемы поиска данных </a:t>
            </a:r>
            <a:r>
              <a:rPr lang="ru-RU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Госгеолкарты</a:t>
            </a:r>
            <a:endParaRPr lang="ru-RU" sz="14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975" indent="-171450" algn="just">
              <a:lnSpc>
                <a:spcPts val="15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ru-RU" sz="1300" b="0" dirty="0">
              <a:latin typeface="Calibri" panose="020F0502020204030204" pitchFamily="34" charset="0"/>
            </a:endParaRPr>
          </a:p>
          <a:p>
            <a:pPr marL="285750" indent="-285750" algn="just">
              <a:lnSpc>
                <a:spcPts val="15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выполнение поиска среди загруженных материалов в ЦБД ЕГКМ (включая словари), по всем имеющимся атрибутивным данным и формализуемым признакам;</a:t>
            </a:r>
          </a:p>
          <a:p>
            <a:pPr marL="285750" indent="-285750" algn="jus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ru-RU" sz="1300" b="0" dirty="0">
                <a:latin typeface="Calibri" panose="020F0502020204030204" pitchFamily="34" charset="0"/>
              </a:rPr>
              <a:t>фильтрация результатов поиска по формализуемым признакам и пространственному расположению целевых </a:t>
            </a:r>
            <a:r>
              <a:rPr lang="ru-RU" sz="1300" b="0" dirty="0" smtClean="0">
                <a:latin typeface="Calibri" panose="020F0502020204030204" pitchFamily="34" charset="0"/>
              </a:rPr>
              <a:t>объектов</a:t>
            </a:r>
            <a:endParaRPr lang="ru-RU" sz="1300" b="0" dirty="0">
              <a:latin typeface="Calibri" panose="020F0502020204030204" pitchFamily="34" charset="0"/>
            </a:endParaRPr>
          </a:p>
          <a:p>
            <a:pPr algn="just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just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  <a:p>
            <a:pPr algn="l">
              <a:lnSpc>
                <a:spcPts val="1500"/>
              </a:lnSpc>
            </a:pPr>
            <a:endParaRPr lang="ru-RU" sz="1300" b="0" dirty="0" smtClean="0">
              <a:latin typeface="Calibri" panose="020F0502020204030204" pitchFamily="34" charset="0"/>
            </a:endParaRPr>
          </a:p>
          <a:p>
            <a:pPr algn="l">
              <a:lnSpc>
                <a:spcPts val="1500"/>
              </a:lnSpc>
            </a:pPr>
            <a:endParaRPr lang="ru-RU" sz="1300" b="0" dirty="0">
              <a:latin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C3AF602-810F-4378-96FD-8A07921B5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179" y="2617551"/>
            <a:ext cx="3887821" cy="2186899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03F1C1E-C091-46CE-8802-9B1681694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70" y="3753853"/>
            <a:ext cx="3402170" cy="191372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17E1E67F-AAE9-4E9B-8615-C474A314B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7"/>
          <a:stretch/>
        </p:blipFill>
        <p:spPr bwMode="auto">
          <a:xfrm>
            <a:off x="7184977" y="4410889"/>
            <a:ext cx="2635385" cy="208516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15" y="2750371"/>
            <a:ext cx="2454731" cy="1821719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6" name="Рисунок 15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60" y="2741650"/>
            <a:ext cx="2574315" cy="183044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7" name="Рисунок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60" y="4762500"/>
            <a:ext cx="2574315" cy="173355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16" y="4762501"/>
            <a:ext cx="2454730" cy="1733549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12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8199</TotalTime>
  <Words>5057</Words>
  <Application>Microsoft Office PowerPoint</Application>
  <PresentationFormat>Широкоэкранный</PresentationFormat>
  <Paragraphs>398</Paragraphs>
  <Slides>17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Создание Единой геолого-картографической модели территории Российской Федерации и ее континентального шельфа масштаба 1:1 000 000.  Состояние и задачи технологического обеспечения ЕГКМ для ведения мониторинга Госгеолкарты-1000/3.   Снежко В.В., Коваленко Е.А. (ФГБУ «ВСЕГЕИ»), Флоренский К.В. (ООО «Минерал-Инфо»)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VSEGEI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ГК-1000/3</dc:title>
  <dc:creator>Снежко Виктор Викторович</dc:creator>
  <cp:lastModifiedBy>Снежко Виктор Викторович</cp:lastModifiedBy>
  <cp:revision>121</cp:revision>
  <cp:lastPrinted>2022-04-19T05:49:09Z</cp:lastPrinted>
  <dcterms:created xsi:type="dcterms:W3CDTF">2020-10-27T11:47:32Z</dcterms:created>
  <dcterms:modified xsi:type="dcterms:W3CDTF">2022-04-19T05:50:45Z</dcterms:modified>
</cp:coreProperties>
</file>