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9"/>
  </p:notesMasterIdLst>
  <p:sldIdLst>
    <p:sldId id="293" r:id="rId2"/>
    <p:sldId id="296" r:id="rId3"/>
    <p:sldId id="432" r:id="rId4"/>
    <p:sldId id="308" r:id="rId5"/>
    <p:sldId id="265" r:id="rId6"/>
    <p:sldId id="371" r:id="rId7"/>
    <p:sldId id="435" r:id="rId8"/>
    <p:sldId id="459" r:id="rId9"/>
    <p:sldId id="458" r:id="rId10"/>
    <p:sldId id="461" r:id="rId11"/>
    <p:sldId id="460" r:id="rId12"/>
    <p:sldId id="457" r:id="rId13"/>
    <p:sldId id="315" r:id="rId14"/>
    <p:sldId id="455" r:id="rId15"/>
    <p:sldId id="451" r:id="rId16"/>
    <p:sldId id="438" r:id="rId17"/>
    <p:sldId id="439" r:id="rId18"/>
    <p:sldId id="466" r:id="rId19"/>
    <p:sldId id="440" r:id="rId20"/>
    <p:sldId id="446" r:id="rId21"/>
    <p:sldId id="463" r:id="rId22"/>
    <p:sldId id="442" r:id="rId23"/>
    <p:sldId id="445" r:id="rId24"/>
    <p:sldId id="467" r:id="rId25"/>
    <p:sldId id="465" r:id="rId26"/>
    <p:sldId id="436" r:id="rId27"/>
    <p:sldId id="314" r:id="rId28"/>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a:srgbClr val="3B9FF1"/>
    <a:srgbClr val="FEFEFE"/>
    <a:srgbClr val="FFEEEF"/>
    <a:srgbClr val="F7CAC6"/>
    <a:srgbClr val="B2E5CD"/>
    <a:srgbClr val="B8B9B9"/>
    <a:srgbClr val="232C82"/>
    <a:srgbClr val="322591"/>
    <a:srgbClr val="008F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2" autoAdjust="0"/>
    <p:restoredTop sz="73188" autoAdjust="0"/>
  </p:normalViewPr>
  <p:slideViewPr>
    <p:cSldViewPr snapToGrid="0">
      <p:cViewPr varScale="1">
        <p:scale>
          <a:sx n="84" d="100"/>
          <a:sy n="84" d="100"/>
        </p:scale>
        <p:origin x="1398" y="7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C07D49A5-48C7-44F2-8CEC-164A34B9F118}" type="datetimeFigureOut">
              <a:rPr lang="ru-RU" smtClean="0"/>
              <a:t>18.04.2022</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1D399734-F812-4E89-82B8-09CF2DB5EEDF}" type="slidenum">
              <a:rPr lang="ru-RU" smtClean="0"/>
              <a:t>‹#›</a:t>
            </a:fld>
            <a:endParaRPr lang="ru-RU"/>
          </a:p>
        </p:txBody>
      </p:sp>
    </p:spTree>
    <p:extLst>
      <p:ext uri="{BB962C8B-B14F-4D97-AF65-F5344CB8AC3E}">
        <p14:creationId xmlns:p14="http://schemas.microsoft.com/office/powerpoint/2010/main" val="777314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pPr indent="450215" algn="just">
              <a:lnSpc>
                <a:spcPct val="1500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Добрый день. Про состояние современной изученности </a:t>
            </a:r>
            <a:r>
              <a:rPr lang="ru-RU"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Госгеолкартой</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1000 уже рассказали в двух предыдущих докладах, поэтому разрешите представить доклад в котором опишу первый опыт работ по мониторингу и основные выявленные  проблемы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1D399734-F812-4E89-82B8-09CF2DB5EEDF}" type="slidenum">
              <a:rPr lang="ru-RU" smtClean="0"/>
              <a:t>1</a:t>
            </a:fld>
            <a:endParaRPr lang="ru-RU"/>
          </a:p>
        </p:txBody>
      </p:sp>
    </p:spTree>
    <p:extLst>
      <p:ext uri="{BB962C8B-B14F-4D97-AF65-F5344CB8AC3E}">
        <p14:creationId xmlns:p14="http://schemas.microsoft.com/office/powerpoint/2010/main" val="544465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Кроме интеграции данных, полученных после завершения комплектов ГК-1000/3 при актуализации учитываются данные полученные в ходе собственных полевых и лабораторных работ, например по Алтае-Саянской СЛ изотопно-геохимические данные позволили уточнить геодинамические обстановки. Определено, что все базальты формировались из одного </a:t>
            </a:r>
            <a:r>
              <a:rPr lang="ru-RU" sz="1800" b="1" dirty="0" err="1">
                <a:solidFill>
                  <a:srgbClr val="000000"/>
                </a:solidFill>
                <a:effectLst/>
                <a:latin typeface="Times New Roman" panose="02020603050405020304" pitchFamily="18" charset="0"/>
                <a:ea typeface="Times New Roman" panose="02020603050405020304" pitchFamily="18" charset="0"/>
              </a:rPr>
              <a:t>деплетированного</a:t>
            </a:r>
            <a:r>
              <a:rPr lang="ru-RU" sz="1800" b="1" dirty="0">
                <a:solidFill>
                  <a:srgbClr val="000000"/>
                </a:solidFill>
                <a:effectLst/>
                <a:latin typeface="Times New Roman" panose="02020603050405020304" pitchFamily="18" charset="0"/>
                <a:ea typeface="Times New Roman" panose="02020603050405020304" pitchFamily="18" charset="0"/>
              </a:rPr>
              <a:t> мантийного источника.</a:t>
            </a:r>
            <a:endParaRPr lang="ru-RU" dirty="0"/>
          </a:p>
        </p:txBody>
      </p:sp>
      <p:sp>
        <p:nvSpPr>
          <p:cNvPr id="4" name="Номер слайда 3"/>
          <p:cNvSpPr>
            <a:spLocks noGrp="1"/>
          </p:cNvSpPr>
          <p:nvPr>
            <p:ph type="sldNum" sz="quarter" idx="10"/>
          </p:nvPr>
        </p:nvSpPr>
        <p:spPr/>
        <p:txBody>
          <a:bodyPr/>
          <a:lstStyle/>
          <a:p>
            <a:fld id="{1D399734-F812-4E89-82B8-09CF2DB5EEDF}" type="slidenum">
              <a:rPr lang="ru-RU" smtClean="0"/>
              <a:t>10</a:t>
            </a:fld>
            <a:endParaRPr lang="ru-RU"/>
          </a:p>
        </p:txBody>
      </p:sp>
    </p:spTree>
    <p:extLst>
      <p:ext uri="{BB962C8B-B14F-4D97-AF65-F5344CB8AC3E}">
        <p14:creationId xmlns:p14="http://schemas.microsoft.com/office/powerpoint/2010/main" val="421298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500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Одна из основных работ прошлого и этого годов – наполнение централизованного ресурса полезных ископаемых и увязка материалов ГК-1000 и ГКМ. Информация комплектов по коренным и россыпным объектам полезных ископаемых приводится к нормативному виду, после чего загружаются в промежуточный слой, где производится их соотнесение с ГКМ, либо присвоение атрибута наличия только в комплекте Госгеолкарты. На сегодня загружено почти 44,5 тысячи объектов из них аналог в ГКМ имеет почти 7 тысяч. А 25,5 – это объекты которые приведены только на </a:t>
            </a:r>
            <a:r>
              <a:rPr lang="ru-RU"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Госгеолкарте</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500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При выполнении этой работы выявлены технологические проблемы, особенно у удаленных пользователей, таких как московский филиал. У них при работе с ресурсом прорисовка, </a:t>
            </a:r>
            <a:r>
              <a:rPr lang="ru-RU"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надписывание</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редактирование слоев происходит очень медленно и занимает большую часть времени работы. В связи с этим им приходится экспортировать данные и работать с ними «оффлайн», затем загружать обратно. При этом увеличиваются риски – случайно удалить чужие данные при замене объектов</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800" b="1" dirty="0">
                <a:solidFill>
                  <a:srgbClr val="000000"/>
                </a:solidFill>
                <a:effectLst/>
                <a:latin typeface="Times New Roman" panose="02020603050405020304" pitchFamily="18" charset="0"/>
                <a:ea typeface="Times New Roman" panose="02020603050405020304" pitchFamily="18" charset="0"/>
              </a:rPr>
              <a:t>Следующий шаг, выполняемый на подготовительном этапе – это наполнение атрибутивной информации для всех объектов, здесь имеются свои проблемы</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11</a:t>
            </a:fld>
            <a:endParaRPr lang="ru-RU"/>
          </a:p>
        </p:txBody>
      </p:sp>
    </p:spTree>
    <p:extLst>
      <p:ext uri="{BB962C8B-B14F-4D97-AF65-F5344CB8AC3E}">
        <p14:creationId xmlns:p14="http://schemas.microsoft.com/office/powerpoint/2010/main" val="791897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500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 исходных базах данных (конечно, если они имеются) зачастую отсутствует геологическая характеристика объектов, ссылка на источник, привязка, название объекта. В случае если источник имеется он может выглядеть сокращенным, что для централизованного ресурса недостаточно. Иногда источником выступает ссылка на </a:t>
            </a:r>
            <a:r>
              <a:rPr lang="ru-RU"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Госгеолкарту</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новой серии и все. В правой части слайда приведена статистика по Балтийской и </a:t>
            </a:r>
            <a:r>
              <a:rPr lang="ru-RU"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Северокарскобаренцевоморской</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Сл. Из общего количества месторождений более 30% либо утратило </a:t>
            </a:r>
            <a:r>
              <a:rPr lang="ru-RU"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промзначение</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либо не имеют в паспорте ГКМ информации по запасам либо не имеют аналога в ГКМ и ГБЗ, т.е. являются авторскими. Из 1000 проявлений на половину отсутствует ресурсная оценка и фактически по описаниям их можно приравнивать к пунктам минерализации. По пунктам минерализации для четверти объектов отсутствуют данные о содержаниях полезного ископаемого, фактически это просто точка, с указанием ПИ, зачастую перенесенная с Госгеолкарты новой серии.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800" b="1" dirty="0">
                <a:solidFill>
                  <a:srgbClr val="000000"/>
                </a:solidFill>
                <a:effectLst/>
                <a:latin typeface="Times New Roman" panose="02020603050405020304" pitchFamily="18" charset="0"/>
                <a:ea typeface="Times New Roman" panose="02020603050405020304" pitchFamily="18" charset="0"/>
              </a:rPr>
              <a:t>По ВК СЛ например на листе Q-52 авторами было выделено семь коренных малых месторождений серебра. Из них только одно учтено Госбалансом. Все остальные имеют только прогнозные ресурсы. Иногда в ГКМ запасы отсутствуют, а в балансе, существуют забалансовые запасы. Все это означает, что по полезным ископаемым мы получаем не просто доработку атрибутивной информации, которая собственно предусматривалось в работах мониторинга, а фактически </a:t>
            </a:r>
            <a:r>
              <a:rPr lang="ru-RU" sz="1800" b="1" dirty="0" err="1">
                <a:solidFill>
                  <a:srgbClr val="000000"/>
                </a:solidFill>
                <a:effectLst/>
                <a:latin typeface="Times New Roman" panose="02020603050405020304" pitchFamily="18" charset="0"/>
                <a:ea typeface="Times New Roman" panose="02020603050405020304" pitchFamily="18" charset="0"/>
              </a:rPr>
              <a:t>пересоставление</a:t>
            </a:r>
            <a:r>
              <a:rPr lang="ru-RU" sz="1800" b="1" dirty="0">
                <a:solidFill>
                  <a:srgbClr val="000000"/>
                </a:solidFill>
                <a:effectLst/>
                <a:latin typeface="Times New Roman" panose="02020603050405020304" pitchFamily="18" charset="0"/>
                <a:ea typeface="Times New Roman" panose="02020603050405020304" pitchFamily="18" charset="0"/>
              </a:rPr>
              <a:t> регистрационной части комплекта, что, потребует много времени и повлечет за собой изменения в записки, которых напомню в этом году завершается 16.</a:t>
            </a:r>
            <a:r>
              <a:rPr lang="ru-RU" dirty="0"/>
              <a:t> </a:t>
            </a:r>
          </a:p>
        </p:txBody>
      </p:sp>
      <p:sp>
        <p:nvSpPr>
          <p:cNvPr id="4" name="Номер слайда 3"/>
          <p:cNvSpPr>
            <a:spLocks noGrp="1"/>
          </p:cNvSpPr>
          <p:nvPr>
            <p:ph type="sldNum" sz="quarter" idx="5"/>
          </p:nvPr>
        </p:nvSpPr>
        <p:spPr/>
        <p:txBody>
          <a:bodyPr/>
          <a:lstStyle/>
          <a:p>
            <a:fld id="{1D399734-F812-4E89-82B8-09CF2DB5EEDF}" type="slidenum">
              <a:rPr lang="ru-RU" smtClean="0"/>
              <a:t>12</a:t>
            </a:fld>
            <a:endParaRPr lang="ru-RU"/>
          </a:p>
        </p:txBody>
      </p:sp>
    </p:spTree>
    <p:extLst>
      <p:ext uri="{BB962C8B-B14F-4D97-AF65-F5344CB8AC3E}">
        <p14:creationId xmlns:p14="http://schemas.microsoft.com/office/powerpoint/2010/main" val="4281993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dirty="0">
                <a:solidFill>
                  <a:srgbClr val="000000"/>
                </a:solidFill>
                <a:effectLst/>
                <a:latin typeface="Times New Roman" panose="02020603050405020304" pitchFamily="18" charset="0"/>
                <a:ea typeface="Times New Roman" panose="02020603050405020304" pitchFamily="18" charset="0"/>
              </a:rPr>
              <a:t>Для примера объем </a:t>
            </a:r>
            <a:r>
              <a:rPr lang="ru-RU" sz="1800" b="1" dirty="0" err="1">
                <a:solidFill>
                  <a:srgbClr val="000000"/>
                </a:solidFill>
                <a:effectLst/>
                <a:latin typeface="Times New Roman" panose="02020603050405020304" pitchFamily="18" charset="0"/>
                <a:ea typeface="Times New Roman" panose="02020603050405020304" pitchFamily="18" charset="0"/>
              </a:rPr>
              <a:t>мсправлений</a:t>
            </a:r>
            <a:r>
              <a:rPr lang="ru-RU" sz="1800" b="1" dirty="0">
                <a:solidFill>
                  <a:srgbClr val="000000"/>
                </a:solidFill>
                <a:effectLst/>
                <a:latin typeface="Times New Roman" panose="02020603050405020304" pitchFamily="18" charset="0"/>
                <a:ea typeface="Times New Roman" panose="02020603050405020304" pitchFamily="18" charset="0"/>
              </a:rPr>
              <a:t> по листу Q-52, только лишь в одном первом приложении, несколько позиций только по олову. В процессе работы было выявлено отсутствие 16 объектов ПИ, нанесенных на карту, разночтение в рубрикации в Приложении и на карте.</a:t>
            </a:r>
            <a:endParaRPr lang="ru-RU" dirty="0"/>
          </a:p>
        </p:txBody>
      </p:sp>
      <p:sp>
        <p:nvSpPr>
          <p:cNvPr id="4" name="Номер слайда 3"/>
          <p:cNvSpPr>
            <a:spLocks noGrp="1"/>
          </p:cNvSpPr>
          <p:nvPr>
            <p:ph type="sldNum" sz="quarter" idx="10"/>
          </p:nvPr>
        </p:nvSpPr>
        <p:spPr/>
        <p:txBody>
          <a:bodyPr/>
          <a:lstStyle/>
          <a:p>
            <a:fld id="{A609E530-006A-456D-91CE-A1059972F4D5}" type="slidenum">
              <a:rPr lang="ru-RU" smtClean="0"/>
              <a:t>13</a:t>
            </a:fld>
            <a:endParaRPr lang="ru-RU"/>
          </a:p>
        </p:txBody>
      </p:sp>
    </p:spTree>
    <p:extLst>
      <p:ext uri="{BB962C8B-B14F-4D97-AF65-F5344CB8AC3E}">
        <p14:creationId xmlns:p14="http://schemas.microsoft.com/office/powerpoint/2010/main" val="4026368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Таким образом основными результатам на сейчас являются легенды к </a:t>
            </a:r>
            <a:r>
              <a:rPr lang="ru-RU" sz="1800" b="1" dirty="0" err="1">
                <a:solidFill>
                  <a:srgbClr val="000000"/>
                </a:solidFill>
                <a:effectLst/>
                <a:latin typeface="Times New Roman" panose="02020603050405020304" pitchFamily="18" charset="0"/>
                <a:ea typeface="Times New Roman" panose="02020603050405020304" pitchFamily="18" charset="0"/>
              </a:rPr>
              <a:t>геолкарте</a:t>
            </a:r>
            <a:r>
              <a:rPr lang="ru-RU" sz="1800" b="1" dirty="0">
                <a:solidFill>
                  <a:srgbClr val="000000"/>
                </a:solidFill>
                <a:effectLst/>
                <a:latin typeface="Times New Roman" panose="02020603050405020304" pitchFamily="18" charset="0"/>
                <a:ea typeface="Times New Roman" panose="02020603050405020304" pitchFamily="18" charset="0"/>
              </a:rPr>
              <a:t>, карте четвертичных образований и КЗПИ, актуализированные основные карты и схемы комплектов, наполняемые ресурс ПИ и базы первичных данных, начало актуализации объяснительных записок, а также проведенные в 2021 и согласованные на 2022 год полевые работы. Теперь переходя к проблемам, которые определились по результатам двух лет работ. Зеленым отмечены те, по которым некоторые пути решения определились</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14</a:t>
            </a:fld>
            <a:endParaRPr lang="ru-RU"/>
          </a:p>
        </p:txBody>
      </p:sp>
    </p:spTree>
    <p:extLst>
      <p:ext uri="{BB962C8B-B14F-4D97-AF65-F5344CB8AC3E}">
        <p14:creationId xmlns:p14="http://schemas.microsoft.com/office/powerpoint/2010/main" val="2632240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С прошлого года взаимодействие схем мониторинга с уровнем сводного и обзорного картографирования в целом концептуально решено. Для создаваемых тектонических схем и схем районирования в обязательном порядке используются легенды применяемые при подготовке ТК-2500, для остальных схем совместно с отделом четвертичной геологии и гидрогеологами были подготовлены проекты унифицированных легенд. Но это только концептуальное решение обратной интеграции материалов сводного уровня в комплекты ГК-1000, необходимо разработать методические и технологические решения, которые в свою очередь описать в Практическом руководстве по мониторингу</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15</a:t>
            </a:fld>
            <a:endParaRPr lang="ru-RU"/>
          </a:p>
        </p:txBody>
      </p:sp>
    </p:spTree>
    <p:extLst>
      <p:ext uri="{BB962C8B-B14F-4D97-AF65-F5344CB8AC3E}">
        <p14:creationId xmlns:p14="http://schemas.microsoft.com/office/powerpoint/2010/main" val="1693190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Второй проблемой, является последовательность ввода работ по технологическому и методическому сопровождению мониторинга. По технологии, у ЦИТ РГМ есть свое задание по тематике до 2023 года. В ходе выполнения первых этапов мониторинга, выявляются многочисленные мелкие технические проблемы, которые благодаря специалистам ЦИТ РГМ решается оперативно, однако сверх их ТЗ. К этой же проблеме можно приурочить изменение действующего технического задания в части ожидаемых результатов и методических подходов решения задач, исполнители не успевают понять, на чем им в данный момент необходимо сосредоточиться. Отсюда же и проблема с методическими документами к мониторингу их приходится оперативно изменять. Только за 2020 и 2021 год направленность работ поочередно менялась от первичных баз данных к материалам по изученности территорий всеми работами вплоть до работ недропользователей, сейчас сосредоточены на максимальном заполнении Ресурса ПИ.</a:t>
            </a:r>
            <a:endParaRPr lang="ru-RU" dirty="0"/>
          </a:p>
        </p:txBody>
      </p:sp>
      <p:sp>
        <p:nvSpPr>
          <p:cNvPr id="4" name="Номер слайда 3"/>
          <p:cNvSpPr>
            <a:spLocks noGrp="1"/>
          </p:cNvSpPr>
          <p:nvPr>
            <p:ph type="sldNum" sz="quarter" idx="10"/>
          </p:nvPr>
        </p:nvSpPr>
        <p:spPr/>
        <p:txBody>
          <a:bodyPr/>
          <a:lstStyle/>
          <a:p>
            <a:fld id="{1D399734-F812-4E89-82B8-09CF2DB5EEDF}" type="slidenum">
              <a:rPr lang="ru-RU" smtClean="0"/>
              <a:t>16</a:t>
            </a:fld>
            <a:endParaRPr lang="ru-RU"/>
          </a:p>
        </p:txBody>
      </p:sp>
    </p:spTree>
    <p:extLst>
      <p:ext uri="{BB962C8B-B14F-4D97-AF65-F5344CB8AC3E}">
        <p14:creationId xmlns:p14="http://schemas.microsoft.com/office/powerpoint/2010/main" val="3180062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500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Примерная схема первого объекта. С учетом сокращения листов, вводимых в полноценную оценку до 47 листов проблему кадрового обеспечения оценочного этапа можно назвать если не решенной, то как минимум облегченной.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800" b="1" dirty="0">
                <a:solidFill>
                  <a:srgbClr val="000000"/>
                </a:solidFill>
                <a:effectLst/>
                <a:latin typeface="Times New Roman" panose="02020603050405020304" pitchFamily="18" charset="0"/>
                <a:ea typeface="Times New Roman" panose="02020603050405020304" pitchFamily="18" charset="0"/>
              </a:rPr>
              <a:t>Подготовительный этап для 22 номенклатур, должен завершиться размещением в ЕГКМ с возможностью удаленного представления информации пользователям, после чего начат основной этап мониторинга. Загрузка в ЕГКМ невозможна без апробации, а значит обновленные комплекты должны пройти НРС не позднее сентября-октября этого года, причем с положительной оценкой. А это означает, что на актуализацию, включающую записки, отделам осталось не более 5 месяцев, при этом по листам были согласованы полевые работы для получения каменного материала для изотопного объекта, в том числе и по группам листов, завершаемых в этом году. Листы второй группы подготовительного этапа, а их 35, были введены сверх исходного технического задания и проектной документации, что наравне с согласованными полевыми работами, потребовало перераспределения средств и сил внутри объекта.</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17</a:t>
            </a:fld>
            <a:endParaRPr lang="ru-RU"/>
          </a:p>
        </p:txBody>
      </p:sp>
    </p:spTree>
    <p:extLst>
      <p:ext uri="{BB962C8B-B14F-4D97-AF65-F5344CB8AC3E}">
        <p14:creationId xmlns:p14="http://schemas.microsoft.com/office/powerpoint/2010/main" val="3800802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Частью проблемы, заложенной еще в 2020 году, является комплектность листов. При формировании общего Техзадания, предлагалось </a:t>
            </a:r>
            <a:r>
              <a:rPr lang="ru-RU" sz="1800" b="1" dirty="0" err="1">
                <a:solidFill>
                  <a:srgbClr val="000000"/>
                </a:solidFill>
                <a:effectLst/>
                <a:latin typeface="Times New Roman" panose="02020603050405020304" pitchFamily="18" charset="0"/>
                <a:ea typeface="Times New Roman" panose="02020603050405020304" pitchFamily="18" charset="0"/>
              </a:rPr>
              <a:t>досоставлять</a:t>
            </a:r>
            <a:r>
              <a:rPr lang="ru-RU" sz="1800" b="1" dirty="0">
                <a:solidFill>
                  <a:srgbClr val="000000"/>
                </a:solidFill>
                <a:effectLst/>
                <a:latin typeface="Times New Roman" panose="02020603050405020304" pitchFamily="18" charset="0"/>
                <a:ea typeface="Times New Roman" panose="02020603050405020304" pitchFamily="18" charset="0"/>
              </a:rPr>
              <a:t> карты, отсутствующие в исходных комплектах в рамках подготовительного этапа мониторинга. Позже они были переведены в объект по созданию Госгеолкарты, который завершается только в конце этого года. Традиционно конечная продукция ГК-1000 представляется в НРС в районе 5 декабря. Но в нашем случае, актуализированные в рамках мониторинга комплекты, должны уже содержать эти карты, при этом быть представлены на НРС не позднее сентября-октября, что лишает исполнителей по </a:t>
            </a:r>
            <a:r>
              <a:rPr lang="ru-RU" sz="1800" b="1" dirty="0" err="1">
                <a:solidFill>
                  <a:srgbClr val="000000"/>
                </a:solidFill>
                <a:effectLst/>
                <a:latin typeface="Times New Roman" panose="02020603050405020304" pitchFamily="18" charset="0"/>
                <a:ea typeface="Times New Roman" panose="02020603050405020304" pitchFamily="18" charset="0"/>
              </a:rPr>
              <a:t>допкартам</a:t>
            </a:r>
            <a:r>
              <a:rPr lang="ru-RU" sz="1800" b="1" dirty="0">
                <a:solidFill>
                  <a:srgbClr val="000000"/>
                </a:solidFill>
                <a:effectLst/>
                <a:latin typeface="Times New Roman" panose="02020603050405020304" pitchFamily="18" charset="0"/>
                <a:ea typeface="Times New Roman" panose="02020603050405020304" pitchFamily="18" charset="0"/>
              </a:rPr>
              <a:t> части времени на выполнение работ</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18</a:t>
            </a:fld>
            <a:endParaRPr lang="ru-RU"/>
          </a:p>
        </p:txBody>
      </p:sp>
    </p:spTree>
    <p:extLst>
      <p:ext uri="{BB962C8B-B14F-4D97-AF65-F5344CB8AC3E}">
        <p14:creationId xmlns:p14="http://schemas.microsoft.com/office/powerpoint/2010/main" val="1167862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Подготовка ежегодных дополнений в проектную документацию. В целом ситуация становится лучше, если общее ТЗ мы утверждали до августа, задание 21 года весь первый квартал, то в этом году уточненное и годовое задание было согласовано в феврале, утверждение проекта ожидается в июле. Эта ситуация была понятна сразу и зависит от самой организационной схемы мониторинга. Предложением по дальнейшему решению проблемы только одно. Формировать конкретные задачи на подготовительный и основной этапы сразу на весь трехлетний объект, а это потребует вдумчивой работы с Перечнем задач и мероприятий, подготовленных на оценочном этапе</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19</a:t>
            </a:fld>
            <a:endParaRPr lang="ru-RU"/>
          </a:p>
        </p:txBody>
      </p:sp>
    </p:spTree>
    <p:extLst>
      <p:ext uri="{BB962C8B-B14F-4D97-AF65-F5344CB8AC3E}">
        <p14:creationId xmlns:p14="http://schemas.microsoft.com/office/powerpoint/2010/main" val="3216130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Чтобы привести все созданные комплекты Госгеолкарты-1000/3 к единому уровню качества, расширить содержание баз данных и использовать для их хранения централизованные ресурсы, исключить статичность </a:t>
            </a:r>
            <a:r>
              <a:rPr lang="ru-RU" sz="1800" b="1" dirty="0" err="1">
                <a:solidFill>
                  <a:srgbClr val="000000"/>
                </a:solidFill>
                <a:effectLst/>
                <a:latin typeface="Times New Roman" panose="02020603050405020304" pitchFamily="18" charset="0"/>
                <a:ea typeface="Times New Roman" panose="02020603050405020304" pitchFamily="18" charset="0"/>
              </a:rPr>
              <a:t>полиграфически</a:t>
            </a:r>
            <a:r>
              <a:rPr lang="ru-RU" sz="1800" b="1" dirty="0">
                <a:solidFill>
                  <a:srgbClr val="000000"/>
                </a:solidFill>
                <a:effectLst/>
                <a:latin typeface="Times New Roman" panose="02020603050405020304" pitchFamily="18" charset="0"/>
                <a:ea typeface="Times New Roman" panose="02020603050405020304" pitchFamily="18" charset="0"/>
              </a:rPr>
              <a:t> издаваемых карт, обеспечить возможность представления актуальной информации через Интернет в 2019 году было принято решение поэтапно перевести мелкомасштабное картографирование в режим мониторинга. </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2</a:t>
            </a:fld>
            <a:endParaRPr lang="ru-RU"/>
          </a:p>
        </p:txBody>
      </p:sp>
    </p:spTree>
    <p:extLst>
      <p:ext uri="{BB962C8B-B14F-4D97-AF65-F5344CB8AC3E}">
        <p14:creationId xmlns:p14="http://schemas.microsoft.com/office/powerpoint/2010/main" val="3324565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Про проблемы наличия информации о полезных я уже говорил, по первым листам объем работ огромный. Кроме того, необходимо принять решение об исключении объектов не обеспеченных необходимой информацией или продолжении их показа на картах. Объем таких объектов значительный, но их показ создает ложное понимание перспективности территорий. По составу базы данных на слайде приведен состав, предусмотренный исходным Техническим заданием, но с учетом использования в ЕГКМ централизованных ресурсов, часть из которых уже имеется, от сопровождающих баз данных предлагается отказаться в их пользу</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20</a:t>
            </a:fld>
            <a:endParaRPr lang="ru-RU"/>
          </a:p>
        </p:txBody>
      </p:sp>
    </p:spTree>
    <p:extLst>
      <p:ext uri="{BB962C8B-B14F-4D97-AF65-F5344CB8AC3E}">
        <p14:creationId xmlns:p14="http://schemas.microsoft.com/office/powerpoint/2010/main" val="3580579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На слайде схема размещения сопровождающей информации комплектов ГК-1000 в централизованных ресурсах, предложенная в Методических рекомендациях по мониторингу. Как видно место каждому блоку информации есть в уже существующем ресурсе. Для разных разделов предлагается использовать свои технологические решения в них размещения информации. Для материалов по ПИ, например, сейчас используется смешанный вариант. Часть информации берется из ГКМ, часть готовится в традиционной форме БД ПОЛИСК, сопровождаемой </a:t>
            </a:r>
            <a:r>
              <a:rPr lang="ru-RU" sz="1800" b="1" dirty="0" err="1">
                <a:solidFill>
                  <a:srgbClr val="000000"/>
                </a:solidFill>
                <a:effectLst/>
                <a:latin typeface="Times New Roman" panose="02020603050405020304" pitchFamily="18" charset="0"/>
                <a:ea typeface="Times New Roman" panose="02020603050405020304" pitchFamily="18" charset="0"/>
              </a:rPr>
              <a:t>шейп</a:t>
            </a:r>
            <a:r>
              <a:rPr lang="ru-RU" sz="1800" b="1" dirty="0">
                <a:solidFill>
                  <a:srgbClr val="000000"/>
                </a:solidFill>
                <a:effectLst/>
                <a:latin typeface="Times New Roman" panose="02020603050405020304" pitchFamily="18" charset="0"/>
                <a:ea typeface="Times New Roman" panose="02020603050405020304" pitchFamily="18" charset="0"/>
              </a:rPr>
              <a:t>-файлами на локальных компьютерах. По изученности территории листов для исключения дублирования предлагается использовать Интерактивная карта изученности </a:t>
            </a:r>
            <a:r>
              <a:rPr lang="ru-RU" sz="1800" b="1" dirty="0" err="1">
                <a:solidFill>
                  <a:srgbClr val="000000"/>
                </a:solidFill>
                <a:effectLst/>
                <a:latin typeface="Times New Roman" panose="02020603050405020304" pitchFamily="18" charset="0"/>
                <a:ea typeface="Times New Roman" panose="02020603050405020304" pitchFamily="18" charset="0"/>
              </a:rPr>
              <a:t>Росгеолфонда</a:t>
            </a:r>
            <a:r>
              <a:rPr lang="ru-RU" sz="1800" b="1" dirty="0">
                <a:solidFill>
                  <a:srgbClr val="000000"/>
                </a:solidFill>
                <a:effectLst/>
                <a:latin typeface="Times New Roman" panose="02020603050405020304" pitchFamily="18" charset="0"/>
                <a:ea typeface="Times New Roman" panose="02020603050405020304" pitchFamily="18" charset="0"/>
              </a:rPr>
              <a:t>. Материалы основ на данный момент могут быть подгружены в виде геопривязанных растров</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21</a:t>
            </a:fld>
            <a:endParaRPr lang="ru-RU"/>
          </a:p>
        </p:txBody>
      </p:sp>
    </p:spTree>
    <p:extLst>
      <p:ext uri="{BB962C8B-B14F-4D97-AF65-F5344CB8AC3E}">
        <p14:creationId xmlns:p14="http://schemas.microsoft.com/office/powerpoint/2010/main" val="758197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но при этом так и не определилось место их хранения в цифровом виде. Кроме секций НРС они присутствуют только в ЦМ исходных комплектов ГК-1000 на сайте ВЕСГЕИ. ИМГРЭ начало размещение ГХО в виде растров на своем сайте, однако эта работа не оплачивается и на данный момент там всего 12 комплектов. Хотелось бы рекомендовать поставить работу по размещению основ в доступных широкому кругу пользователей ресурсах в цифровом каталоге «как есть» и продолжить перевод макетов печати в открытые форматы. Тогда мы получим представление основ в виде макетов, сопровождаемых ЦМ и в виде геопривязанных растров</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22</a:t>
            </a:fld>
            <a:endParaRPr lang="ru-RU"/>
          </a:p>
        </p:txBody>
      </p:sp>
    </p:spTree>
    <p:extLst>
      <p:ext uri="{BB962C8B-B14F-4D97-AF65-F5344CB8AC3E}">
        <p14:creationId xmlns:p14="http://schemas.microsoft.com/office/powerpoint/2010/main" val="3078911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500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Проблема </a:t>
            </a:r>
            <a:r>
              <a:rPr lang="ru-RU"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межсерийной</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корреляции, которую мы озвучивали в прошлом году в рамках именно этого объекта в принципе решилась за счет привлечения одних и тех же специалистов для работы по структурам переходящих из одной СЛ в другую, однако при дальнейшем закрытии территории РФ, она опять встанет и ее придется как-то решать.</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800" b="1" dirty="0">
                <a:solidFill>
                  <a:srgbClr val="000000"/>
                </a:solidFill>
                <a:effectLst/>
                <a:latin typeface="Times New Roman" panose="02020603050405020304" pitchFamily="18" charset="0"/>
                <a:ea typeface="Times New Roman" panose="02020603050405020304" pitchFamily="18" charset="0"/>
              </a:rPr>
              <a:t>Проблема апробации на НРС Роснедра распадается на 2 составляющих. Первая - вообще апробация материалов мониторинга – предусматривается требованиями к мониторингу и в целом там описана. Вторая – апробация листов этого года. Нами был подготовлен проект порядка формирования и представления первых комплектов на апробацию. С учетом того, что по согласованию с Роснедра объем комплекта сокращен за счет части карт и схем с их актуализацией в рамках следующего объекта, сейчас должны быть подготовлены только основные карты и объяснительная записка. Подготовка и представление материалов в целом производится по традиционной схеме </a:t>
            </a:r>
            <a:r>
              <a:rPr lang="ru-RU" sz="1800" b="1" dirty="0" err="1">
                <a:solidFill>
                  <a:srgbClr val="000000"/>
                </a:solidFill>
                <a:effectLst/>
                <a:latin typeface="Times New Roman" panose="02020603050405020304" pitchFamily="18" charset="0"/>
                <a:ea typeface="Times New Roman" panose="02020603050405020304" pitchFamily="18" charset="0"/>
              </a:rPr>
              <a:t>Госгеолкарт</a:t>
            </a:r>
            <a:r>
              <a:rPr lang="ru-RU" sz="1800" b="1" dirty="0">
                <a:solidFill>
                  <a:srgbClr val="000000"/>
                </a:solidFill>
                <a:effectLst/>
                <a:latin typeface="Times New Roman" panose="02020603050405020304" pitchFamily="18" charset="0"/>
                <a:ea typeface="Times New Roman" panose="02020603050405020304" pitchFamily="18" charset="0"/>
              </a:rPr>
              <a:t>, т.е. на НРС представляются макеты печати, записки и цифровая модель. Сокращение трудозатрат по оформлению предполагается выполнить за счет формирования условных обозначений к геологической карте в виде схемы корреляции и линейной легенды, а также упрощения оформления регистрационной части карт ПИ и КЗПИ. Пунктом, требующим дополнительных затрат времени, является проверки цифровой модели программой </a:t>
            </a:r>
            <a:r>
              <a:rPr lang="ru-RU" sz="1800" b="1" dirty="0" err="1">
                <a:solidFill>
                  <a:srgbClr val="000000"/>
                </a:solidFill>
                <a:effectLst/>
                <a:latin typeface="Times New Roman" panose="02020603050405020304" pitchFamily="18" charset="0"/>
                <a:ea typeface="Times New Roman" panose="02020603050405020304" pitchFamily="18" charset="0"/>
              </a:rPr>
              <a:t>MapInspector</a:t>
            </a:r>
            <a:r>
              <a:rPr lang="ru-RU" sz="1800" b="1" dirty="0">
                <a:solidFill>
                  <a:srgbClr val="000000"/>
                </a:solidFill>
                <a:effectLst/>
                <a:latin typeface="Times New Roman" panose="02020603050405020304" pitchFamily="18" charset="0"/>
                <a:ea typeface="Times New Roman" panose="02020603050405020304" pitchFamily="18" charset="0"/>
              </a:rPr>
              <a:t> и исправления ошибок, которых по одному комплекту ожидается около 5000. Но без этой проверки невозможны как приемка на НРС, так и загрузка в ЕГМ</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23</a:t>
            </a:fld>
            <a:endParaRPr lang="ru-RU"/>
          </a:p>
        </p:txBody>
      </p:sp>
    </p:spTree>
    <p:extLst>
      <p:ext uri="{BB962C8B-B14F-4D97-AF65-F5344CB8AC3E}">
        <p14:creationId xmlns:p14="http://schemas.microsoft.com/office/powerpoint/2010/main" val="1018137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Остановлюсь на необходимости снижении требований к оформлению карт, в том числе для распечатки. На слайде показаны регистрационная часть КПИ и карта фактов. Для полноценного показа на распечатке, надо либо затратить много времени для разноски информации, либо делать многочисленные врезки, что при работе удаленно в вебе вроде и не нужно. Но для традиционного представления на НРС без разноски или врезок будет «слипание» объектов и подписей как показано на фрагментах листа М-45</a:t>
            </a:r>
            <a:endParaRPr lang="ru-RU" dirty="0"/>
          </a:p>
        </p:txBody>
      </p:sp>
      <p:sp>
        <p:nvSpPr>
          <p:cNvPr id="4" name="Номер слайда 3"/>
          <p:cNvSpPr>
            <a:spLocks noGrp="1"/>
          </p:cNvSpPr>
          <p:nvPr>
            <p:ph type="sldNum" sz="quarter" idx="10"/>
          </p:nvPr>
        </p:nvSpPr>
        <p:spPr/>
        <p:txBody>
          <a:bodyPr/>
          <a:lstStyle/>
          <a:p>
            <a:fld id="{1D399734-F812-4E89-82B8-09CF2DB5EEDF}" type="slidenum">
              <a:rPr lang="ru-RU" smtClean="0"/>
              <a:t>24</a:t>
            </a:fld>
            <a:endParaRPr lang="ru-RU"/>
          </a:p>
        </p:txBody>
      </p:sp>
    </p:spTree>
    <p:extLst>
      <p:ext uri="{BB962C8B-B14F-4D97-AF65-F5344CB8AC3E}">
        <p14:creationId xmlns:p14="http://schemas.microsoft.com/office/powerpoint/2010/main" val="379259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500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Кадровая проблема, о которой я уже говорил и в прошлом году. В соответствии с ожидаемой загрузкой всех комплектов в ЕГКМ до 2030 года, на пике работ подготовительного этапа необходимо, его проведение одновременно на 80-100 листах, что представляется нереальным без выделения полноценных групп исполнителей, которые сейчас заняты на среднемасштабных работах. Для решения этой проблемы необходимо либо увеличивать срок ввода листов в подготовительный этап, либо искать кадровый резерв в подрядных организациях. Кроме того, надо понимать, что завершив подготовительный этап для группы листов вряд ли получиться сразу же в основном этапе мониторинга продолжить их актуализировать. Для начала необходимо провести подготовительный этап для остальных листов СЛ.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800" b="1" dirty="0">
                <a:solidFill>
                  <a:srgbClr val="000000"/>
                </a:solidFill>
                <a:effectLst/>
                <a:latin typeface="Times New Roman" panose="02020603050405020304" pitchFamily="18" charset="0"/>
                <a:ea typeface="Times New Roman" panose="02020603050405020304" pitchFamily="18" charset="0"/>
              </a:rPr>
              <a:t>По электронному изданию для первых комплектов было решено его исключить, заменив стандартной Унификацией ранее созданных комплектов из-за нехватки времени и сил. В дальнейшем предполагается вернуться к такому формату представления, но со снижением требований к оформлению.</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25</a:t>
            </a:fld>
            <a:endParaRPr lang="ru-RU"/>
          </a:p>
        </p:txBody>
      </p:sp>
    </p:spTree>
    <p:extLst>
      <p:ext uri="{BB962C8B-B14F-4D97-AF65-F5344CB8AC3E}">
        <p14:creationId xmlns:p14="http://schemas.microsoft.com/office/powerpoint/2010/main" val="1567250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Совсем кратко о перспективах работ. В результате работ первого объекта техническим заданием предусматривается получение Единой геолого-картографической модели включающей связь с централизованными ресурсами и загруженными первыми группами листов, для дальнейшего мониторинга, именно из нее будет производится предоставление актуальной информации по комплектам Госгоелкарты-1000, и в ней предполагается накапливать дальнейшие массивы данных, интегрируя их из различных источников. Вот пожалуй я озвучил самые крупные проблемы с </a:t>
            </a:r>
            <a:r>
              <a:rPr lang="ru-RU" sz="1800" b="1">
                <a:solidFill>
                  <a:srgbClr val="000000"/>
                </a:solidFill>
                <a:effectLst/>
                <a:latin typeface="Times New Roman" panose="02020603050405020304" pitchFamily="18" charset="0"/>
                <a:ea typeface="Times New Roman" panose="02020603050405020304" pitchFamily="18" charset="0"/>
              </a:rPr>
              <a:t>которыми мы столкнулись</a:t>
            </a:r>
            <a:r>
              <a:rPr lang="ru-RU" sz="1800" b="1" dirty="0">
                <a:solidFill>
                  <a:srgbClr val="000000"/>
                </a:solidFill>
                <a:effectLst/>
                <a:latin typeface="Times New Roman" panose="02020603050405020304" pitchFamily="18" charset="0"/>
                <a:ea typeface="Times New Roman" panose="02020603050405020304" pitchFamily="18" charset="0"/>
              </a:rPr>
              <a:t>. Кроме того, постоянно приходится решать широкий круг более мелких текущих вопросов.</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26</a:t>
            </a:fld>
            <a:endParaRPr lang="ru-RU"/>
          </a:p>
        </p:txBody>
      </p:sp>
    </p:spTree>
    <p:extLst>
      <p:ext uri="{BB962C8B-B14F-4D97-AF65-F5344CB8AC3E}">
        <p14:creationId xmlns:p14="http://schemas.microsoft.com/office/powerpoint/2010/main" val="1066251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r>
              <a:rPr lang="ru-RU" dirty="0"/>
              <a:t>Спасибо за внимание</a:t>
            </a:r>
          </a:p>
          <a:p>
            <a:endParaRPr lang="ru-RU" dirty="0"/>
          </a:p>
        </p:txBody>
      </p:sp>
      <p:sp>
        <p:nvSpPr>
          <p:cNvPr id="4" name="Номер слайда 3"/>
          <p:cNvSpPr>
            <a:spLocks noGrp="1"/>
          </p:cNvSpPr>
          <p:nvPr>
            <p:ph type="sldNum" sz="quarter" idx="10"/>
          </p:nvPr>
        </p:nvSpPr>
        <p:spPr/>
        <p:txBody>
          <a:bodyPr/>
          <a:lstStyle/>
          <a:p>
            <a:fld id="{1D399734-F812-4E89-82B8-09CF2DB5EEDF}" type="slidenum">
              <a:rPr lang="ru-RU" smtClean="0"/>
              <a:t>27</a:t>
            </a:fld>
            <a:endParaRPr lang="ru-RU"/>
          </a:p>
        </p:txBody>
      </p:sp>
    </p:spTree>
    <p:extLst>
      <p:ext uri="{BB962C8B-B14F-4D97-AF65-F5344CB8AC3E}">
        <p14:creationId xmlns:p14="http://schemas.microsoft.com/office/powerpoint/2010/main" val="1053415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Современное состояние работ по мониторингу приведено на картограмме: серым цветом первая группа – листы, которые будут актуализированы в этом году – это 22 номенклатуры, 35 зеленых листов – там где актуализация только началась, красным цветом 47 листов, где в этом году началась полная оценка и розовым где проводятся работы только по внедрению данных по полезным ископаемым из ГК-1000/3 в централизованный ресурс – 68 номенклатур. И без цвета – те листы на которых никаких работ по мониторингу пока не предусмотрено  - 70 номенклатур.</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3</a:t>
            </a:fld>
            <a:endParaRPr lang="ru-RU"/>
          </a:p>
        </p:txBody>
      </p:sp>
    </p:spTree>
    <p:extLst>
      <p:ext uri="{BB962C8B-B14F-4D97-AF65-F5344CB8AC3E}">
        <p14:creationId xmlns:p14="http://schemas.microsoft.com/office/powerpoint/2010/main" val="2313845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dirty="0">
                <a:solidFill>
                  <a:srgbClr val="000000"/>
                </a:solidFill>
                <a:effectLst/>
                <a:latin typeface="Times New Roman" panose="02020603050405020304" pitchFamily="18" charset="0"/>
                <a:ea typeface="Times New Roman" panose="02020603050405020304" pitchFamily="18" charset="0"/>
              </a:rPr>
              <a:t>Последовательность работ по мониторингу предусматривает для каждого листа выполнение трех этапов – оценочного, подготовительного и основного. Однако для 70 листов, завершенных недавно или завершаемых в ближайшее время, оценочный этап предполагается исключить, сразу заводя их в подготовительный, на котором проводить в основном </a:t>
            </a:r>
            <a:r>
              <a:rPr lang="ru-RU" sz="1800" b="1" dirty="0" err="1">
                <a:solidFill>
                  <a:srgbClr val="000000"/>
                </a:solidFill>
                <a:effectLst/>
                <a:latin typeface="Times New Roman" panose="02020603050405020304" pitchFamily="18" charset="0"/>
                <a:ea typeface="Times New Roman" panose="02020603050405020304" pitchFamily="18" charset="0"/>
              </a:rPr>
              <a:t>увязочные</a:t>
            </a:r>
            <a:r>
              <a:rPr lang="ru-RU" sz="1800" b="1" dirty="0">
                <a:solidFill>
                  <a:srgbClr val="000000"/>
                </a:solidFill>
                <a:effectLst/>
                <a:latin typeface="Times New Roman" panose="02020603050405020304" pitchFamily="18" charset="0"/>
                <a:ea typeface="Times New Roman" panose="02020603050405020304" pitchFamily="18" charset="0"/>
              </a:rPr>
              <a:t> работы</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4</a:t>
            </a:fld>
            <a:endParaRPr lang="ru-RU"/>
          </a:p>
        </p:txBody>
      </p:sp>
    </p:spTree>
    <p:extLst>
      <p:ext uri="{BB962C8B-B14F-4D97-AF65-F5344CB8AC3E}">
        <p14:creationId xmlns:p14="http://schemas.microsoft.com/office/powerpoint/2010/main" val="2260393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Одним из положений мониторинга  является организационная схема работ, где за конкретную легенду серии листов отвечает конкретное подразделение и ответственный исполнитель, т.е. работы ведутся группой региональных геологов в тесном взаимодействии с редакторами СЛ и привлекаемыми специалистами из региональных предприятий и институтов РАН.</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5</a:t>
            </a:fld>
            <a:endParaRPr lang="ru-RU"/>
          </a:p>
        </p:txBody>
      </p:sp>
    </p:spTree>
    <p:extLst>
      <p:ext uri="{BB962C8B-B14F-4D97-AF65-F5344CB8AC3E}">
        <p14:creationId xmlns:p14="http://schemas.microsoft.com/office/powerpoint/2010/main" val="388472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Кроме того, на всех этапах привлекаются сотрудники предметных отделов института, а также в часть работ выставляется на конкурс. В этом году в работах принимают участие 3 подрядчика: МАГЭ, </a:t>
            </a:r>
            <a:r>
              <a:rPr lang="ru-RU" sz="1800" b="1" dirty="0" err="1">
                <a:solidFill>
                  <a:srgbClr val="000000"/>
                </a:solidFill>
                <a:effectLst/>
                <a:latin typeface="Times New Roman" panose="02020603050405020304" pitchFamily="18" charset="0"/>
                <a:ea typeface="Times New Roman" panose="02020603050405020304" pitchFamily="18" charset="0"/>
              </a:rPr>
              <a:t>Челгео</a:t>
            </a:r>
            <a:r>
              <a:rPr lang="ru-RU" sz="1800" b="1" dirty="0">
                <a:solidFill>
                  <a:srgbClr val="000000"/>
                </a:solidFill>
                <a:effectLst/>
                <a:latin typeface="Times New Roman" panose="02020603050405020304" pitchFamily="18" charset="0"/>
                <a:ea typeface="Times New Roman" panose="02020603050405020304" pitchFamily="18" charset="0"/>
              </a:rPr>
              <a:t> и ВГУ</a:t>
            </a:r>
            <a:endParaRPr lang="ru-RU" dirty="0"/>
          </a:p>
        </p:txBody>
      </p:sp>
      <p:sp>
        <p:nvSpPr>
          <p:cNvPr id="4" name="Номер слайда 3"/>
          <p:cNvSpPr>
            <a:spLocks noGrp="1"/>
          </p:cNvSpPr>
          <p:nvPr>
            <p:ph type="sldNum" sz="quarter" idx="10"/>
          </p:nvPr>
        </p:nvSpPr>
        <p:spPr/>
        <p:txBody>
          <a:bodyPr/>
          <a:lstStyle/>
          <a:p>
            <a:fld id="{1D399734-F812-4E89-82B8-09CF2DB5EEDF}" type="slidenum">
              <a:rPr lang="ru-RU" smtClean="0"/>
              <a:t>6</a:t>
            </a:fld>
            <a:endParaRPr lang="ru-RU"/>
          </a:p>
        </p:txBody>
      </p:sp>
    </p:spTree>
    <p:extLst>
      <p:ext uri="{BB962C8B-B14F-4D97-AF65-F5344CB8AC3E}">
        <p14:creationId xmlns:p14="http://schemas.microsoft.com/office/powerpoint/2010/main" val="1261146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Кратко о результатах первых этапов. Карты «</a:t>
            </a:r>
            <a:r>
              <a:rPr lang="ru-RU" sz="1800" b="1" dirty="0" err="1">
                <a:solidFill>
                  <a:srgbClr val="000000"/>
                </a:solidFill>
                <a:effectLst/>
                <a:latin typeface="Times New Roman" panose="02020603050405020304" pitchFamily="18" charset="0"/>
                <a:ea typeface="Times New Roman" panose="02020603050405020304" pitchFamily="18" charset="0"/>
              </a:rPr>
              <a:t>несбивки</a:t>
            </a:r>
            <a:r>
              <a:rPr lang="ru-RU" sz="1800" b="1" dirty="0">
                <a:solidFill>
                  <a:srgbClr val="000000"/>
                </a:solidFill>
                <a:effectLst/>
                <a:latin typeface="Times New Roman" panose="02020603050405020304" pitchFamily="18" charset="0"/>
                <a:ea typeface="Times New Roman" panose="02020603050405020304" pitchFamily="18" charset="0"/>
              </a:rPr>
              <a:t>» по тематическим покрытиям комплектов ГК-1000. Всего 20 покрытий. Сбор карт невязок предусмотрен по материалам всех комплектов при наличии в них соответствующих карт. Перечень задач и мероприятий мониторинга– формируется по результатам оценочного этапа, по замыслу должен включать все проблемы группы листов от невязок и проблем цифровых моделей, до глобальных геологических вопросов территории, требующих проведения отдельных полевых работ, являясь своеобразной настольной книгой ответственных исполнителей, из которой формируются ежегодные технические задания, однако в полном объеме таковой пока не становится. Нами было предложено формировать эти перечни в интерактивной форме, для обеспечения широкого доступа специалистов с возможностью оценки и предложений задач для включения. Эта работа предварительно была обсуждена с Виктор Викторовичем. Предварительная актуализация комплектов Госгеолкарты-1000/3 по группам листов в прошлом году велась для 22 листов. В этом добавилось еще 35. О них подробнее чуть позже. И последний пункт – актуализация дистанционных основ. В прошлом году выполнена для первой группы листов, в этом выполняется для части второй.</a:t>
            </a:r>
            <a:endParaRPr lang="ru-RU" sz="1200" b="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1D399734-F812-4E89-82B8-09CF2DB5EEDF}" type="slidenum">
              <a:rPr lang="ru-RU" smtClean="0"/>
              <a:t>7</a:t>
            </a:fld>
            <a:endParaRPr lang="ru-RU"/>
          </a:p>
        </p:txBody>
      </p:sp>
    </p:spTree>
    <p:extLst>
      <p:ext uri="{BB962C8B-B14F-4D97-AF65-F5344CB8AC3E}">
        <p14:creationId xmlns:p14="http://schemas.microsoft.com/office/powerpoint/2010/main" val="601900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По подготовительному этапу мониторинга в основном работы велись по формированию сводных легенд с учетом дополнений к СЛ как </a:t>
            </a:r>
            <a:r>
              <a:rPr lang="ru-RU" sz="1800" b="1" dirty="0" err="1">
                <a:solidFill>
                  <a:srgbClr val="000000"/>
                </a:solidFill>
                <a:effectLst/>
                <a:latin typeface="Times New Roman" panose="02020603050405020304" pitchFamily="18" charset="0"/>
                <a:ea typeface="Times New Roman" panose="02020603050405020304" pitchFamily="18" charset="0"/>
              </a:rPr>
              <a:t>милионки</a:t>
            </a:r>
            <a:r>
              <a:rPr lang="ru-RU" sz="1800" b="1" dirty="0">
                <a:solidFill>
                  <a:srgbClr val="000000"/>
                </a:solidFill>
                <a:effectLst/>
                <a:latin typeface="Times New Roman" panose="02020603050405020304" pitchFamily="18" charset="0"/>
                <a:ea typeface="Times New Roman" panose="02020603050405020304" pitchFamily="18" charset="0"/>
              </a:rPr>
              <a:t> так и </a:t>
            </a:r>
            <a:r>
              <a:rPr lang="ru-RU" sz="1800" b="1" dirty="0" err="1">
                <a:solidFill>
                  <a:srgbClr val="000000"/>
                </a:solidFill>
                <a:effectLst/>
                <a:latin typeface="Times New Roman" panose="02020603050405020304" pitchFamily="18" charset="0"/>
                <a:ea typeface="Times New Roman" panose="02020603050405020304" pitchFamily="18" charset="0"/>
              </a:rPr>
              <a:t>двухсотки</a:t>
            </a:r>
            <a:r>
              <a:rPr lang="ru-RU" sz="1800" b="1" dirty="0">
                <a:solidFill>
                  <a:srgbClr val="000000"/>
                </a:solidFill>
                <a:effectLst/>
                <a:latin typeface="Times New Roman" panose="02020603050405020304" pitchFamily="18" charset="0"/>
                <a:ea typeface="Times New Roman" panose="02020603050405020304" pitchFamily="18" charset="0"/>
              </a:rPr>
              <a:t>, увязке отдельных листов, приведению их к новым легендам. Здесь работа начинается с определения срезов и районирования по ним для всех картируемых подразделений. Эта работа для первых листов введется отдельно, однако в дальнейшем она должна выполняться в ресурсе Серийные легенды, с формированием полистных легенд сразу из него. Московский филиал к примеру начал эти работы сразу в ресурсе. В процессе работы учитываются данные МСК, материалы последнего поколения региональных рабочих и унифицированных схем. Актуализируются возраст, состав и мощности картируемых образований. Вводится информация о </a:t>
            </a:r>
            <a:r>
              <a:rPr lang="ru-RU" sz="1800" b="1" dirty="0" err="1">
                <a:solidFill>
                  <a:srgbClr val="000000"/>
                </a:solidFill>
                <a:effectLst/>
                <a:latin typeface="Times New Roman" panose="02020603050405020304" pitchFamily="18" charset="0"/>
                <a:ea typeface="Times New Roman" panose="02020603050405020304" pitchFamily="18" charset="0"/>
              </a:rPr>
              <a:t>металлотектах</a:t>
            </a:r>
            <a:r>
              <a:rPr lang="ru-RU" sz="1800" b="1" dirty="0">
                <a:solidFill>
                  <a:srgbClr val="000000"/>
                </a:solidFill>
                <a:effectLst/>
                <a:latin typeface="Times New Roman" panose="02020603050405020304" pitchFamily="18" charset="0"/>
                <a:ea typeface="Times New Roman" panose="02020603050405020304" pitchFamily="18" charset="0"/>
              </a:rPr>
              <a:t> и границах картируемых </a:t>
            </a:r>
            <a:r>
              <a:rPr lang="ru-RU" sz="1800" b="1" dirty="0" err="1">
                <a:solidFill>
                  <a:srgbClr val="000000"/>
                </a:solidFill>
                <a:effectLst/>
                <a:latin typeface="Times New Roman" panose="02020603050405020304" pitchFamily="18" charset="0"/>
                <a:ea typeface="Times New Roman" panose="02020603050405020304" pitchFamily="18" charset="0"/>
              </a:rPr>
              <a:t>стратонов</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8</a:t>
            </a:fld>
            <a:endParaRPr lang="ru-RU"/>
          </a:p>
        </p:txBody>
      </p:sp>
    </p:spTree>
    <p:extLst>
      <p:ext uri="{BB962C8B-B14F-4D97-AF65-F5344CB8AC3E}">
        <p14:creationId xmlns:p14="http://schemas.microsoft.com/office/powerpoint/2010/main" val="3488098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b="1" dirty="0">
                <a:solidFill>
                  <a:srgbClr val="000000"/>
                </a:solidFill>
                <a:effectLst/>
                <a:latin typeface="Times New Roman" panose="02020603050405020304" pitchFamily="18" charset="0"/>
                <a:ea typeface="Times New Roman" panose="02020603050405020304" pitchFamily="18" charset="0"/>
              </a:rPr>
              <a:t>Предварительная актуализация карт по группам листов ведется на основе комплектов ГК-1000/3, апробированных НРС Роснедра. Комплекты подгружаются в сводный проект, увязываются между собой, формируется цифровая модель в соответствии с нормативными документами. Частично интегрируются материалы ГК-200/2. При этом решается много проблем, например у Московского филиала на листе Q-52 фактически отсутствовали как цифровая модель, так и макет в формате ГИС. По части листов </a:t>
            </a:r>
            <a:r>
              <a:rPr lang="ru-RU" sz="1800" b="1" dirty="0" err="1">
                <a:solidFill>
                  <a:srgbClr val="000000"/>
                </a:solidFill>
                <a:effectLst/>
                <a:latin typeface="Times New Roman" panose="02020603050405020304" pitchFamily="18" charset="0"/>
                <a:ea typeface="Times New Roman" panose="02020603050405020304" pitchFamily="18" charset="0"/>
              </a:rPr>
              <a:t>шейп</a:t>
            </a:r>
            <a:r>
              <a:rPr lang="ru-RU" sz="1800" b="1" dirty="0">
                <a:solidFill>
                  <a:srgbClr val="000000"/>
                </a:solidFill>
                <a:effectLst/>
                <a:latin typeface="Times New Roman" panose="02020603050405020304" pitchFamily="18" charset="0"/>
                <a:ea typeface="Times New Roman" panose="02020603050405020304" pitchFamily="18" charset="0"/>
              </a:rPr>
              <a:t>-файлы некоторых объектов на карте утеряны и их пришлось цифровать заново по растровым изображениям. Приходится снимать четвертичные образования с геологических карт, а также картировать крупные водные объекты, на которые ранее давалась простая голубая заливка.</a:t>
            </a:r>
            <a:endParaRPr lang="ru-RU" dirty="0"/>
          </a:p>
        </p:txBody>
      </p:sp>
      <p:sp>
        <p:nvSpPr>
          <p:cNvPr id="4" name="Номер слайда 3"/>
          <p:cNvSpPr>
            <a:spLocks noGrp="1"/>
          </p:cNvSpPr>
          <p:nvPr>
            <p:ph type="sldNum" sz="quarter" idx="5"/>
          </p:nvPr>
        </p:nvSpPr>
        <p:spPr/>
        <p:txBody>
          <a:bodyPr/>
          <a:lstStyle/>
          <a:p>
            <a:fld id="{1D399734-F812-4E89-82B8-09CF2DB5EEDF}" type="slidenum">
              <a:rPr lang="ru-RU" smtClean="0"/>
              <a:t>9</a:t>
            </a:fld>
            <a:endParaRPr lang="ru-RU"/>
          </a:p>
        </p:txBody>
      </p:sp>
    </p:spTree>
    <p:extLst>
      <p:ext uri="{BB962C8B-B14F-4D97-AF65-F5344CB8AC3E}">
        <p14:creationId xmlns:p14="http://schemas.microsoft.com/office/powerpoint/2010/main" val="4020436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42E4D9C-17E2-4DD8-964E-6FB818B0954C}" type="datetimeFigureOut">
              <a:rPr lang="ru-RU" smtClean="0"/>
              <a:t>18.04.2022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123657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42E4D9C-17E2-4DD8-964E-6FB818B0954C}" type="datetimeFigureOut">
              <a:rPr lang="ru-RU" smtClean="0"/>
              <a:t>18.04.2022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4041391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42E4D9C-17E2-4DD8-964E-6FB818B0954C}" type="datetimeFigureOut">
              <a:rPr lang="ru-RU" smtClean="0"/>
              <a:t>18.04.2022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2166619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grpSp>
        <p:nvGrpSpPr>
          <p:cNvPr id="17" name="Группа 16"/>
          <p:cNvGrpSpPr/>
          <p:nvPr userDrawn="1"/>
        </p:nvGrpSpPr>
        <p:grpSpPr>
          <a:xfrm>
            <a:off x="448705" y="273588"/>
            <a:ext cx="4695399" cy="412681"/>
            <a:chOff x="336529" y="273588"/>
            <a:chExt cx="3521549" cy="412681"/>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6529" y="296068"/>
              <a:ext cx="1184130" cy="324000"/>
            </a:xfrm>
            <a:prstGeom prst="rect">
              <a:avLst/>
            </a:prstGeom>
          </p:spPr>
        </p:pic>
        <p:sp>
          <p:nvSpPr>
            <p:cNvPr id="19" name="TextBox 18"/>
            <p:cNvSpPr txBox="1"/>
            <p:nvPr/>
          </p:nvSpPr>
          <p:spPr>
            <a:xfrm>
              <a:off x="1520659" y="416965"/>
              <a:ext cx="2337419" cy="269304"/>
            </a:xfrm>
            <a:prstGeom prst="rect">
              <a:avLst/>
            </a:prstGeom>
            <a:noFill/>
          </p:spPr>
          <p:txBody>
            <a:bodyPr wrap="none" rtlCol="0">
              <a:spAutoFit/>
            </a:bodyPr>
            <a:lstStyle/>
            <a:p>
              <a:r>
                <a:rPr lang="ru-RU" sz="1150" b="1" dirty="0">
                  <a:solidFill>
                    <a:srgbClr val="232C82"/>
                  </a:solidFill>
                </a:rPr>
                <a:t>геологический институт им. А.П. Карпинского</a:t>
              </a:r>
            </a:p>
          </p:txBody>
        </p:sp>
        <p:sp>
          <p:nvSpPr>
            <p:cNvPr id="20" name="TextBox 19"/>
            <p:cNvSpPr txBox="1"/>
            <p:nvPr/>
          </p:nvSpPr>
          <p:spPr>
            <a:xfrm>
              <a:off x="1514527" y="273588"/>
              <a:ext cx="2190744" cy="269304"/>
            </a:xfrm>
            <a:prstGeom prst="rect">
              <a:avLst/>
            </a:prstGeom>
            <a:noFill/>
          </p:spPr>
          <p:txBody>
            <a:bodyPr wrap="none" rtlCol="0">
              <a:spAutoFit/>
            </a:bodyPr>
            <a:lstStyle/>
            <a:p>
              <a:r>
                <a:rPr lang="ru-RU" sz="1150" b="1" dirty="0">
                  <a:solidFill>
                    <a:srgbClr val="232C82"/>
                  </a:solidFill>
                </a:rPr>
                <a:t>Всероссийский научно-исследовательский</a:t>
              </a:r>
            </a:p>
          </p:txBody>
        </p:sp>
      </p:grpSp>
      <p:pic>
        <p:nvPicPr>
          <p:cNvPr id="21" name="Рисунок 2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73028" y="6110710"/>
            <a:ext cx="722035" cy="540000"/>
          </a:xfrm>
          <a:prstGeom prst="rect">
            <a:avLst/>
          </a:prstGeom>
        </p:spPr>
      </p:pic>
      <p:pic>
        <p:nvPicPr>
          <p:cNvPr id="22" name="Рисунок 2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127762" y="6110710"/>
            <a:ext cx="717972" cy="540000"/>
          </a:xfrm>
          <a:prstGeom prst="rect">
            <a:avLst/>
          </a:prstGeom>
        </p:spPr>
      </p:pic>
      <p:pic>
        <p:nvPicPr>
          <p:cNvPr id="23" name="Рисунок 2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263525" y="6110710"/>
            <a:ext cx="720000" cy="544186"/>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015369" y="6110710"/>
            <a:ext cx="720000" cy="540000"/>
          </a:xfrm>
          <a:prstGeom prst="rect">
            <a:avLst/>
          </a:prstGeom>
        </p:spPr>
      </p:pic>
      <p:pic>
        <p:nvPicPr>
          <p:cNvPr id="25" name="Рисунок 24"/>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390463" y="6093954"/>
            <a:ext cx="760472" cy="580662"/>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763828" y="6108817"/>
            <a:ext cx="720000" cy="540000"/>
          </a:xfrm>
          <a:prstGeom prst="rect">
            <a:avLst/>
          </a:prstGeom>
        </p:spPr>
      </p:pic>
    </p:spTree>
    <p:extLst>
      <p:ext uri="{BB962C8B-B14F-4D97-AF65-F5344CB8AC3E}">
        <p14:creationId xmlns:p14="http://schemas.microsoft.com/office/powerpoint/2010/main" val="4079759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grpSp>
        <p:nvGrpSpPr>
          <p:cNvPr id="3" name="Группа 2"/>
          <p:cNvGrpSpPr/>
          <p:nvPr userDrawn="1"/>
        </p:nvGrpSpPr>
        <p:grpSpPr>
          <a:xfrm>
            <a:off x="552183" y="6373288"/>
            <a:ext cx="3692710" cy="346248"/>
            <a:chOff x="244014" y="6373288"/>
            <a:chExt cx="2769533" cy="346248"/>
          </a:xfrm>
        </p:grpSpPr>
        <p:sp>
          <p:nvSpPr>
            <p:cNvPr id="4" name="TextBox 3"/>
            <p:cNvSpPr txBox="1"/>
            <p:nvPr/>
          </p:nvSpPr>
          <p:spPr>
            <a:xfrm>
              <a:off x="1153422" y="6488704"/>
              <a:ext cx="1860125" cy="230832"/>
            </a:xfrm>
            <a:prstGeom prst="rect">
              <a:avLst/>
            </a:prstGeom>
            <a:noFill/>
          </p:spPr>
          <p:txBody>
            <a:bodyPr wrap="none" rtlCol="0">
              <a:spAutoFit/>
            </a:bodyPr>
            <a:lstStyle/>
            <a:p>
              <a:r>
                <a:rPr lang="ru-RU" sz="900" b="1" dirty="0">
                  <a:solidFill>
                    <a:srgbClr val="B0B1C6"/>
                  </a:solidFill>
                </a:rPr>
                <a:t>геологический институт им. А.П. Карпинского</a:t>
              </a:r>
            </a:p>
          </p:txBody>
        </p:sp>
        <p:sp>
          <p:nvSpPr>
            <p:cNvPr id="5" name="TextBox 4"/>
            <p:cNvSpPr txBox="1"/>
            <p:nvPr/>
          </p:nvSpPr>
          <p:spPr>
            <a:xfrm>
              <a:off x="1160327" y="6373288"/>
              <a:ext cx="1750720" cy="230832"/>
            </a:xfrm>
            <a:prstGeom prst="rect">
              <a:avLst/>
            </a:prstGeom>
            <a:noFill/>
          </p:spPr>
          <p:txBody>
            <a:bodyPr wrap="none" rtlCol="0">
              <a:spAutoFit/>
            </a:bodyPr>
            <a:lstStyle/>
            <a:p>
              <a:r>
                <a:rPr lang="ru-RU" sz="900" b="1" dirty="0">
                  <a:solidFill>
                    <a:srgbClr val="9A9CBB"/>
                  </a:solidFill>
                </a:rPr>
                <a:t>Всероссийский научно-исследовательский</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4014" y="6395869"/>
              <a:ext cx="920990" cy="252000"/>
            </a:xfrm>
            <a:prstGeom prst="rect">
              <a:avLst/>
            </a:prstGeom>
          </p:spPr>
        </p:pic>
      </p:grpSp>
      <p:pic>
        <p:nvPicPr>
          <p:cNvPr id="8" name="Рисунок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83663" y="6327095"/>
            <a:ext cx="504000" cy="378000"/>
          </a:xfrm>
          <a:prstGeom prst="rect">
            <a:avLst/>
          </a:prstGeom>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48763" y="6305770"/>
            <a:ext cx="541288" cy="413303"/>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71023" y="6322178"/>
            <a:ext cx="504000" cy="378000"/>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89911" y="6323770"/>
            <a:ext cx="500123" cy="378000"/>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79132" y="6323770"/>
            <a:ext cx="498088" cy="376408"/>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75179" y="6323770"/>
            <a:ext cx="495285" cy="376408"/>
          </a:xfrm>
          <a:prstGeom prst="rect">
            <a:avLst/>
          </a:prstGeom>
        </p:spPr>
      </p:pic>
      <p:sp>
        <p:nvSpPr>
          <p:cNvPr id="14" name="Прямоугольник 13"/>
          <p:cNvSpPr/>
          <p:nvPr/>
        </p:nvSpPr>
        <p:spPr>
          <a:xfrm>
            <a:off x="9970859" y="6322980"/>
            <a:ext cx="508277" cy="381600"/>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5" name="Прямоугольник 14"/>
          <p:cNvSpPr/>
          <p:nvPr/>
        </p:nvSpPr>
        <p:spPr>
          <a:xfrm>
            <a:off x="9374479" y="6323770"/>
            <a:ext cx="496684" cy="37640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6" name="Прямоугольник 15"/>
          <p:cNvSpPr/>
          <p:nvPr/>
        </p:nvSpPr>
        <p:spPr>
          <a:xfrm>
            <a:off x="8786260" y="6323770"/>
            <a:ext cx="508800" cy="381600"/>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7" name="Прямоугольник 16"/>
          <p:cNvSpPr/>
          <p:nvPr/>
        </p:nvSpPr>
        <p:spPr>
          <a:xfrm>
            <a:off x="8163585" y="6320745"/>
            <a:ext cx="517385" cy="37640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8" name="Прямоугольник 17"/>
          <p:cNvSpPr/>
          <p:nvPr/>
        </p:nvSpPr>
        <p:spPr>
          <a:xfrm>
            <a:off x="10574884" y="6323770"/>
            <a:ext cx="502337" cy="37640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9" name="Прямоугольник 18"/>
          <p:cNvSpPr/>
          <p:nvPr/>
        </p:nvSpPr>
        <p:spPr>
          <a:xfrm>
            <a:off x="11182511" y="6327095"/>
            <a:ext cx="504000" cy="37640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Tree>
    <p:extLst>
      <p:ext uri="{BB962C8B-B14F-4D97-AF65-F5344CB8AC3E}">
        <p14:creationId xmlns:p14="http://schemas.microsoft.com/office/powerpoint/2010/main" val="87363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42E4D9C-17E2-4DD8-964E-6FB818B0954C}" type="datetimeFigureOut">
              <a:rPr lang="ru-RU" smtClean="0"/>
              <a:t>18.04.2022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3942036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42E4D9C-17E2-4DD8-964E-6FB818B0954C}" type="datetimeFigureOut">
              <a:rPr lang="ru-RU" smtClean="0"/>
              <a:t>18.04.2022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256212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42E4D9C-17E2-4DD8-964E-6FB818B0954C}" type="datetimeFigureOut">
              <a:rPr lang="ru-RU" smtClean="0"/>
              <a:t>18.04.2022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3423075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42E4D9C-17E2-4DD8-964E-6FB818B0954C}" type="datetimeFigureOut">
              <a:rPr lang="ru-RU" smtClean="0"/>
              <a:t>18.04.2022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1453586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42E4D9C-17E2-4DD8-964E-6FB818B0954C}" type="datetimeFigureOut">
              <a:rPr lang="ru-RU" smtClean="0"/>
              <a:t>18.04.2022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1108138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2E4D9C-17E2-4DD8-964E-6FB818B0954C}" type="datetimeFigureOut">
              <a:rPr lang="ru-RU" smtClean="0"/>
              <a:t>18.04.2022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803551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42E4D9C-17E2-4DD8-964E-6FB818B0954C}" type="datetimeFigureOut">
              <a:rPr lang="ru-RU" smtClean="0"/>
              <a:t>18.04.2022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3758725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42E4D9C-17E2-4DD8-964E-6FB818B0954C}" type="datetimeFigureOut">
              <a:rPr lang="ru-RU" smtClean="0"/>
              <a:t>18.04.2022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569CF34-F9D9-4672-9E92-722106304B64}" type="slidenum">
              <a:rPr lang="ru-RU" smtClean="0"/>
              <a:t>‹#›</a:t>
            </a:fld>
            <a:endParaRPr lang="ru-RU"/>
          </a:p>
        </p:txBody>
      </p:sp>
    </p:spTree>
    <p:extLst>
      <p:ext uri="{BB962C8B-B14F-4D97-AF65-F5344CB8AC3E}">
        <p14:creationId xmlns:p14="http://schemas.microsoft.com/office/powerpoint/2010/main" val="3143203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2E4D9C-17E2-4DD8-964E-6FB818B0954C}" type="datetimeFigureOut">
              <a:rPr lang="ru-RU" smtClean="0"/>
              <a:t>18.04.2022</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9CF34-F9D9-4672-9E92-722106304B64}" type="slidenum">
              <a:rPr lang="ru-RU" smtClean="0"/>
              <a:t>‹#›</a:t>
            </a:fld>
            <a:endParaRPr lang="ru-RU"/>
          </a:p>
        </p:txBody>
      </p:sp>
    </p:spTree>
    <p:extLst>
      <p:ext uri="{BB962C8B-B14F-4D97-AF65-F5344CB8AC3E}">
        <p14:creationId xmlns:p14="http://schemas.microsoft.com/office/powerpoint/2010/main" val="286909321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9696" y="1233889"/>
            <a:ext cx="11792607" cy="2970993"/>
          </a:xfrm>
          <a:prstGeom prst="rect">
            <a:avLst/>
          </a:prstGeom>
        </p:spPr>
      </p:pic>
      <p:sp>
        <p:nvSpPr>
          <p:cNvPr id="4" name="TextBox 3"/>
          <p:cNvSpPr txBox="1"/>
          <p:nvPr/>
        </p:nvSpPr>
        <p:spPr>
          <a:xfrm>
            <a:off x="1359119" y="4416123"/>
            <a:ext cx="9494782" cy="1384995"/>
          </a:xfrm>
          <a:prstGeom prst="rect">
            <a:avLst/>
          </a:prstGeom>
          <a:noFill/>
        </p:spPr>
        <p:txBody>
          <a:bodyPr wrap="square" rtlCol="0">
            <a:spAutoFit/>
          </a:bodyPr>
          <a:lstStyle/>
          <a:p>
            <a:pPr algn="ctr"/>
            <a:r>
              <a:rPr lang="ru-RU" sz="2800" b="1" i="1" dirty="0">
                <a:solidFill>
                  <a:srgbClr val="002060"/>
                </a:solidFill>
              </a:rPr>
              <a:t>Опыт работ по мониторингу Государственной геологической карты масштаба 1:1 000 000. </a:t>
            </a:r>
            <a:br>
              <a:rPr lang="ru-RU" sz="2800" b="1" i="1" dirty="0">
                <a:solidFill>
                  <a:srgbClr val="002060"/>
                </a:solidFill>
              </a:rPr>
            </a:br>
            <a:r>
              <a:rPr lang="ru-RU" sz="2800" b="1" i="1" dirty="0">
                <a:solidFill>
                  <a:srgbClr val="002060"/>
                </a:solidFill>
              </a:rPr>
              <a:t>Основные проблемы, предложения по их  решению </a:t>
            </a:r>
          </a:p>
        </p:txBody>
      </p:sp>
      <p:sp>
        <p:nvSpPr>
          <p:cNvPr id="5" name="TextBox 4"/>
          <p:cNvSpPr txBox="1"/>
          <p:nvPr/>
        </p:nvSpPr>
        <p:spPr>
          <a:xfrm>
            <a:off x="5818909" y="6193727"/>
            <a:ext cx="6632863" cy="584775"/>
          </a:xfrm>
          <a:prstGeom prst="rect">
            <a:avLst/>
          </a:prstGeom>
          <a:noFill/>
        </p:spPr>
        <p:txBody>
          <a:bodyPr wrap="square" rtlCol="0">
            <a:spAutoFit/>
          </a:bodyPr>
          <a:lstStyle/>
          <a:p>
            <a:r>
              <a:rPr lang="ru-RU" sz="1600" b="1" dirty="0">
                <a:solidFill>
                  <a:srgbClr val="002060"/>
                </a:solidFill>
              </a:rPr>
              <a:t>Зубова Т.Н., Вербицкий И.В., Гусев Н.И., Строев Т.С, Сурин Т.Н., </a:t>
            </a:r>
            <a:br>
              <a:rPr lang="ru-RU" sz="1600" b="1" dirty="0">
                <a:solidFill>
                  <a:srgbClr val="002060"/>
                </a:solidFill>
              </a:rPr>
            </a:br>
            <a:r>
              <a:rPr lang="ru-RU" sz="1600" b="1" dirty="0" err="1">
                <a:solidFill>
                  <a:srgbClr val="002060"/>
                </a:solidFill>
              </a:rPr>
              <a:t>Тремба</a:t>
            </a:r>
            <a:r>
              <a:rPr lang="ru-RU" sz="1600" b="1" dirty="0">
                <a:solidFill>
                  <a:srgbClr val="002060"/>
                </a:solidFill>
              </a:rPr>
              <a:t> Л.В., Безруков В.И. и др. (ФГБУ «ВСЕГЕИ», МФ ФГБУ «ВСЕГЕИ»)</a:t>
            </a:r>
          </a:p>
        </p:txBody>
      </p:sp>
      <p:sp>
        <p:nvSpPr>
          <p:cNvPr id="6" name="Прямоугольник 5">
            <a:extLst>
              <a:ext uri="{FF2B5EF4-FFF2-40B4-BE49-F238E27FC236}">
                <a16:creationId xmlns:a16="http://schemas.microsoft.com/office/drawing/2014/main" id="{8C11634E-5625-42C6-9835-577E41B95F48}"/>
              </a:ext>
            </a:extLst>
          </p:cNvPr>
          <p:cNvSpPr/>
          <p:nvPr/>
        </p:nvSpPr>
        <p:spPr>
          <a:xfrm>
            <a:off x="2628" y="0"/>
            <a:ext cx="12207764" cy="830997"/>
          </a:xfrm>
          <a:prstGeom prst="rect">
            <a:avLst/>
          </a:prstGeom>
          <a:solidFill>
            <a:srgbClr val="3B9FF1"/>
          </a:solidFill>
        </p:spPr>
        <p:txBody>
          <a:bodyPr wrap="square" tIns="0" bIns="0">
            <a:spAutoFit/>
          </a:bodyPr>
          <a:lstStyle/>
          <a:p>
            <a:pPr algn="ctr"/>
            <a:r>
              <a:rPr lang="ru-RU" b="1" dirty="0">
                <a:solidFill>
                  <a:schemeClr val="bg1"/>
                </a:solidFill>
              </a:rPr>
              <a:t>Всероссийское совещание «Состояние и перспективы развития Государственного геологического картографирования территории Российской Федерации и ее континентального шельфа»</a:t>
            </a:r>
          </a:p>
          <a:p>
            <a:pPr algn="ctr"/>
            <a:r>
              <a:rPr lang="ru-RU" b="1" dirty="0">
                <a:solidFill>
                  <a:schemeClr val="bg1"/>
                </a:solidFill>
              </a:rPr>
              <a:t>19-22 апреля 2022 года</a:t>
            </a:r>
          </a:p>
        </p:txBody>
      </p:sp>
    </p:spTree>
    <p:extLst>
      <p:ext uri="{BB962C8B-B14F-4D97-AF65-F5344CB8AC3E}">
        <p14:creationId xmlns:p14="http://schemas.microsoft.com/office/powerpoint/2010/main" val="2231715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3"/>
          <p:cNvPicPr>
            <a:picLocks noChangeAspect="1"/>
          </p:cNvPicPr>
          <p:nvPr/>
        </p:nvPicPr>
        <p:blipFill rotWithShape="1">
          <a:blip r:embed="rId3" cstate="print">
            <a:extLst>
              <a:ext uri="{28A0092B-C50C-407E-A947-70E740481C1C}">
                <a14:useLocalDpi xmlns:a14="http://schemas.microsoft.com/office/drawing/2010/main" val="0"/>
              </a:ext>
            </a:extLst>
          </a:blip>
          <a:srcRect t="20526"/>
          <a:stretch/>
        </p:blipFill>
        <p:spPr>
          <a:xfrm>
            <a:off x="1363529" y="511865"/>
            <a:ext cx="9184998" cy="5014804"/>
          </a:xfrm>
          <a:prstGeom prst="rect">
            <a:avLst/>
          </a:prstGeom>
        </p:spPr>
      </p:pic>
      <p:pic>
        <p:nvPicPr>
          <p:cNvPr id="4" name="Объект 3"/>
          <p:cNvPicPr>
            <a:picLocks noChangeAspect="1"/>
          </p:cNvPicPr>
          <p:nvPr/>
        </p:nvPicPr>
        <p:blipFill rotWithShape="1">
          <a:blip r:embed="rId4" cstate="print">
            <a:extLst>
              <a:ext uri="{28A0092B-C50C-407E-A947-70E740481C1C}">
                <a14:useLocalDpi xmlns:a14="http://schemas.microsoft.com/office/drawing/2010/main" val="0"/>
              </a:ext>
            </a:extLst>
          </a:blip>
          <a:srcRect b="81167"/>
          <a:stretch/>
        </p:blipFill>
        <p:spPr>
          <a:xfrm>
            <a:off x="1555197" y="5526669"/>
            <a:ext cx="8661626" cy="1120623"/>
          </a:xfrm>
          <a:prstGeom prst="rect">
            <a:avLst/>
          </a:prstGeom>
        </p:spPr>
      </p:pic>
      <p:sp>
        <p:nvSpPr>
          <p:cNvPr id="5" name="TextBox 4"/>
          <p:cNvSpPr txBox="1"/>
          <p:nvPr/>
        </p:nvSpPr>
        <p:spPr>
          <a:xfrm>
            <a:off x="1555197" y="80964"/>
            <a:ext cx="8801663" cy="369332"/>
          </a:xfrm>
          <a:prstGeom prst="rect">
            <a:avLst/>
          </a:prstGeom>
          <a:noFill/>
        </p:spPr>
        <p:txBody>
          <a:bodyPr wrap="square" rtlCol="0">
            <a:spAutoFit/>
          </a:bodyPr>
          <a:lstStyle/>
          <a:p>
            <a:pPr algn="ctr"/>
            <a:r>
              <a:rPr lang="ru-RU" b="1" dirty="0">
                <a:solidFill>
                  <a:srgbClr val="232C82"/>
                </a:solidFill>
              </a:rPr>
              <a:t>Результаты работ 2020-2021 годов</a:t>
            </a:r>
          </a:p>
        </p:txBody>
      </p:sp>
      <p:sp>
        <p:nvSpPr>
          <p:cNvPr id="6" name="Прямоугольник 5">
            <a:extLst>
              <a:ext uri="{FF2B5EF4-FFF2-40B4-BE49-F238E27FC236}">
                <a16:creationId xmlns:a16="http://schemas.microsoft.com/office/drawing/2014/main" id="{37C8D490-DC04-4F67-A275-8B3A5FB75FE6}"/>
              </a:ext>
            </a:extLst>
          </p:cNvPr>
          <p:cNvSpPr/>
          <p:nvPr/>
        </p:nvSpPr>
        <p:spPr>
          <a:xfrm>
            <a:off x="0" y="455985"/>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07346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1121B5-4E73-44DD-8D75-74ED7CA00E34}"/>
              </a:ext>
            </a:extLst>
          </p:cNvPr>
          <p:cNvSpPr txBox="1"/>
          <p:nvPr/>
        </p:nvSpPr>
        <p:spPr>
          <a:xfrm>
            <a:off x="2722463" y="-856339"/>
            <a:ext cx="7343549" cy="369332"/>
          </a:xfrm>
          <a:prstGeom prst="rect">
            <a:avLst/>
          </a:prstGeom>
          <a:noFill/>
          <a:ln>
            <a:solidFill>
              <a:srgbClr val="FF0000"/>
            </a:solidFill>
          </a:ln>
        </p:spPr>
        <p:txBody>
          <a:bodyPr wrap="none" rtlCol="0">
            <a:spAutoFit/>
          </a:bodyPr>
          <a:lstStyle/>
          <a:p>
            <a:r>
              <a:rPr lang="ru-RU" dirty="0">
                <a:solidFill>
                  <a:srgbClr val="FF0000"/>
                </a:solidFill>
              </a:rPr>
              <a:t>СЛАЙД ИЗ ДОКЛАДА ТН ПО ПРОБЛЕМАМ ВЫЯВЛЕННЫМ В ХОДЕ ГК-1000</a:t>
            </a:r>
          </a:p>
        </p:txBody>
      </p:sp>
      <p:sp>
        <p:nvSpPr>
          <p:cNvPr id="4" name="TextBox 3"/>
          <p:cNvSpPr txBox="1"/>
          <p:nvPr/>
        </p:nvSpPr>
        <p:spPr>
          <a:xfrm>
            <a:off x="1555197" y="80964"/>
            <a:ext cx="8801663" cy="369332"/>
          </a:xfrm>
          <a:prstGeom prst="rect">
            <a:avLst/>
          </a:prstGeom>
          <a:noFill/>
        </p:spPr>
        <p:txBody>
          <a:bodyPr wrap="square" rtlCol="0">
            <a:spAutoFit/>
          </a:bodyPr>
          <a:lstStyle/>
          <a:p>
            <a:pPr algn="ctr"/>
            <a:r>
              <a:rPr lang="ru-RU" b="1" dirty="0">
                <a:solidFill>
                  <a:srgbClr val="232C82"/>
                </a:solidFill>
              </a:rPr>
              <a:t>Результаты работ 2020-2022 годов</a:t>
            </a:r>
          </a:p>
        </p:txBody>
      </p:sp>
      <p:sp>
        <p:nvSpPr>
          <p:cNvPr id="20" name="Прямоугольник 19">
            <a:extLst>
              <a:ext uri="{FF2B5EF4-FFF2-40B4-BE49-F238E27FC236}">
                <a16:creationId xmlns:a16="http://schemas.microsoft.com/office/drawing/2014/main" id="{37C8D490-DC04-4F67-A275-8B3A5FB75FE6}"/>
              </a:ext>
            </a:extLst>
          </p:cNvPr>
          <p:cNvSpPr/>
          <p:nvPr/>
        </p:nvSpPr>
        <p:spPr>
          <a:xfrm>
            <a:off x="0" y="455985"/>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 name="Рисунок 2"/>
          <p:cNvPicPr>
            <a:picLocks noChangeAspect="1"/>
          </p:cNvPicPr>
          <p:nvPr/>
        </p:nvPicPr>
        <p:blipFill>
          <a:blip r:embed="rId3"/>
          <a:stretch>
            <a:fillRect/>
          </a:stretch>
        </p:blipFill>
        <p:spPr>
          <a:xfrm>
            <a:off x="102638" y="511865"/>
            <a:ext cx="8098389" cy="4503413"/>
          </a:xfrm>
          <a:prstGeom prst="rect">
            <a:avLst/>
          </a:prstGeom>
        </p:spPr>
      </p:pic>
      <p:sp>
        <p:nvSpPr>
          <p:cNvPr id="9" name="TextBox 8">
            <a:extLst>
              <a:ext uri="{FF2B5EF4-FFF2-40B4-BE49-F238E27FC236}">
                <a16:creationId xmlns:a16="http://schemas.microsoft.com/office/drawing/2014/main" id="{C4B03243-656B-4726-9B07-8A5BF20B3DC2}"/>
              </a:ext>
            </a:extLst>
          </p:cNvPr>
          <p:cNvSpPr txBox="1"/>
          <p:nvPr/>
        </p:nvSpPr>
        <p:spPr>
          <a:xfrm>
            <a:off x="197708" y="5439469"/>
            <a:ext cx="11891654" cy="738664"/>
          </a:xfrm>
          <a:prstGeom prst="rect">
            <a:avLst/>
          </a:prstGeom>
          <a:noFill/>
        </p:spPr>
        <p:txBody>
          <a:bodyPr wrap="square" rtlCol="0">
            <a:spAutoFit/>
          </a:bodyPr>
          <a:lstStyle/>
          <a:p>
            <a:r>
              <a:rPr lang="ru-RU" sz="1400" dirty="0"/>
              <a:t>Всего добавлено из материалов ГК-1000/3 по всем легендам мониторинга – 44 443 объекта, из них соотнесено с объектами ГКМ – 6 721, уникальные объекты с ГК-1000/3 - 25 472 объекта</a:t>
            </a:r>
            <a:br>
              <a:rPr lang="ru-RU" sz="1400" dirty="0"/>
            </a:br>
            <a:r>
              <a:rPr lang="ru-RU" sz="1400" dirty="0"/>
              <a:t>не соотнесено (находится в работе) – 12 863 объекта</a:t>
            </a:r>
          </a:p>
        </p:txBody>
      </p:sp>
      <p:graphicFrame>
        <p:nvGraphicFramePr>
          <p:cNvPr id="8" name="Таблица 7">
            <a:extLst>
              <a:ext uri="{FF2B5EF4-FFF2-40B4-BE49-F238E27FC236}">
                <a16:creationId xmlns:a16="http://schemas.microsoft.com/office/drawing/2014/main" id="{D795E985-051C-4995-B59C-204A419EB691}"/>
              </a:ext>
            </a:extLst>
          </p:cNvPr>
          <p:cNvGraphicFramePr>
            <a:graphicFrameLocks noGrp="1"/>
          </p:cNvGraphicFramePr>
          <p:nvPr>
            <p:extLst>
              <p:ext uri="{D42A27DB-BD31-4B8C-83A1-F6EECF244321}">
                <p14:modId xmlns:p14="http://schemas.microsoft.com/office/powerpoint/2010/main" val="1947867707"/>
              </p:ext>
            </p:extLst>
          </p:nvPr>
        </p:nvGraphicFramePr>
        <p:xfrm>
          <a:off x="7669762" y="2190850"/>
          <a:ext cx="4419600" cy="2726055"/>
        </p:xfrm>
        <a:graphic>
          <a:graphicData uri="http://schemas.openxmlformats.org/drawingml/2006/table">
            <a:tbl>
              <a:tblPr>
                <a:tableStyleId>{5C22544A-7EE6-4342-B048-85BDC9FD1C3A}</a:tableStyleId>
              </a:tblPr>
              <a:tblGrid>
                <a:gridCol w="966355">
                  <a:extLst>
                    <a:ext uri="{9D8B030D-6E8A-4147-A177-3AD203B41FA5}">
                      <a16:colId xmlns:a16="http://schemas.microsoft.com/office/drawing/2014/main" val="4197754373"/>
                    </a:ext>
                  </a:extLst>
                </a:gridCol>
                <a:gridCol w="872836">
                  <a:extLst>
                    <a:ext uri="{9D8B030D-6E8A-4147-A177-3AD203B41FA5}">
                      <a16:colId xmlns:a16="http://schemas.microsoft.com/office/drawing/2014/main" val="1629848005"/>
                    </a:ext>
                  </a:extLst>
                </a:gridCol>
                <a:gridCol w="654627">
                  <a:extLst>
                    <a:ext uri="{9D8B030D-6E8A-4147-A177-3AD203B41FA5}">
                      <a16:colId xmlns:a16="http://schemas.microsoft.com/office/drawing/2014/main" val="698612550"/>
                    </a:ext>
                  </a:extLst>
                </a:gridCol>
                <a:gridCol w="613064">
                  <a:extLst>
                    <a:ext uri="{9D8B030D-6E8A-4147-A177-3AD203B41FA5}">
                      <a16:colId xmlns:a16="http://schemas.microsoft.com/office/drawing/2014/main" val="2060998109"/>
                    </a:ext>
                  </a:extLst>
                </a:gridCol>
                <a:gridCol w="477982">
                  <a:extLst>
                    <a:ext uri="{9D8B030D-6E8A-4147-A177-3AD203B41FA5}">
                      <a16:colId xmlns:a16="http://schemas.microsoft.com/office/drawing/2014/main" val="2943969629"/>
                    </a:ext>
                  </a:extLst>
                </a:gridCol>
                <a:gridCol w="834736">
                  <a:extLst>
                    <a:ext uri="{9D8B030D-6E8A-4147-A177-3AD203B41FA5}">
                      <a16:colId xmlns:a16="http://schemas.microsoft.com/office/drawing/2014/main" val="937342323"/>
                    </a:ext>
                  </a:extLst>
                </a:gridCol>
              </a:tblGrid>
              <a:tr h="609600">
                <a:tc>
                  <a:txBody>
                    <a:bodyPr/>
                    <a:lstStyle/>
                    <a:p>
                      <a:pPr algn="ctr" rtl="0" fontAlgn="b"/>
                      <a:r>
                        <a:rPr lang="ru-RU" sz="800" u="none" strike="noStrike" dirty="0">
                          <a:effectLst/>
                        </a:rPr>
                        <a:t>СЛ</a:t>
                      </a:r>
                      <a:endParaRPr lang="ru-RU" sz="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ru-RU" sz="1000" u="none" strike="noStrike" dirty="0">
                          <a:effectLst/>
                        </a:rPr>
                        <a:t>Объекты ГК1000 соотнесены с объектами ГКМ</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ru-RU" sz="1000" u="none" strike="noStrike">
                          <a:effectLst/>
                        </a:rPr>
                        <a:t>Соответствует многим</a:t>
                      </a:r>
                      <a:endParaRPr lang="ru-RU"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ru-RU" sz="1000" u="none" strike="noStrike" dirty="0">
                          <a:effectLst/>
                        </a:rPr>
                        <a:t>Объект только из ГК-1000</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ru-RU" sz="1000" u="none" strike="noStrike">
                          <a:effectLst/>
                        </a:rPr>
                        <a:t>В работе</a:t>
                      </a:r>
                      <a:endParaRPr lang="ru-RU"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ru-RU" sz="1000" b="1" u="none" strike="noStrike" dirty="0">
                          <a:effectLst/>
                        </a:rPr>
                        <a:t>Всего</a:t>
                      </a:r>
                      <a:endParaRPr lang="ru-RU" sz="1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61409375"/>
                  </a:ext>
                </a:extLst>
              </a:tr>
              <a:tr h="200025">
                <a:tc>
                  <a:txBody>
                    <a:bodyPr/>
                    <a:lstStyle/>
                    <a:p>
                      <a:pPr algn="ctr" rtl="0" fontAlgn="b"/>
                      <a:r>
                        <a:rPr lang="ru-RU" sz="800" u="none" strike="noStrike" dirty="0">
                          <a:effectLst/>
                        </a:rPr>
                        <a:t>Балтийская </a:t>
                      </a:r>
                      <a:endParaRPr lang="ru-RU" sz="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3 089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b="1" u="none" strike="noStrike" dirty="0">
                          <a:effectLst/>
                        </a:rPr>
                        <a:t>3 089 </a:t>
                      </a:r>
                      <a:endParaRPr lang="ru-RU" sz="1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7390333"/>
                  </a:ext>
                </a:extLst>
              </a:tr>
              <a:tr h="200025">
                <a:tc>
                  <a:txBody>
                    <a:bodyPr/>
                    <a:lstStyle/>
                    <a:p>
                      <a:pPr algn="ctr" rtl="0" fontAlgn="b"/>
                      <a:r>
                        <a:rPr lang="ru-RU" sz="800" u="none" strike="noStrike" dirty="0">
                          <a:effectLst/>
                        </a:rPr>
                        <a:t>Мезенская </a:t>
                      </a:r>
                      <a:endParaRPr lang="ru-RU" sz="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43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1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564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b="1" u="none" strike="noStrike" dirty="0">
                          <a:effectLst/>
                        </a:rPr>
                        <a:t>608 </a:t>
                      </a:r>
                      <a:endParaRPr lang="ru-RU" sz="1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17732358"/>
                  </a:ext>
                </a:extLst>
              </a:tr>
              <a:tr h="200025">
                <a:tc>
                  <a:txBody>
                    <a:bodyPr/>
                    <a:lstStyle/>
                    <a:p>
                      <a:pPr algn="ctr" rtl="0" fontAlgn="b"/>
                      <a:r>
                        <a:rPr lang="ru-RU" sz="800" u="none" strike="noStrike">
                          <a:effectLst/>
                        </a:rPr>
                        <a:t>Уральская </a:t>
                      </a:r>
                      <a:endParaRPr lang="ru-RU" sz="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1 237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33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2 020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b="1" u="none" strike="noStrike" dirty="0">
                          <a:effectLst/>
                        </a:rPr>
                        <a:t>3 290 </a:t>
                      </a:r>
                      <a:endParaRPr lang="ru-RU" sz="1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37455918"/>
                  </a:ext>
                </a:extLst>
              </a:tr>
              <a:tr h="200025">
                <a:tc>
                  <a:txBody>
                    <a:bodyPr/>
                    <a:lstStyle/>
                    <a:p>
                      <a:pPr algn="ctr" rtl="0" fontAlgn="b"/>
                      <a:r>
                        <a:rPr lang="ru-RU" sz="800" u="none" strike="noStrike">
                          <a:effectLst/>
                        </a:rPr>
                        <a:t>Алтае-Саянская</a:t>
                      </a:r>
                      <a:endParaRPr lang="ru-RU" sz="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783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100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4 594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3 449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b="1" u="none" strike="noStrike" dirty="0">
                          <a:effectLst/>
                        </a:rPr>
                        <a:t>8 926 </a:t>
                      </a:r>
                      <a:endParaRPr lang="ru-RU" sz="1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04766327"/>
                  </a:ext>
                </a:extLst>
              </a:tr>
              <a:tr h="200025">
                <a:tc>
                  <a:txBody>
                    <a:bodyPr/>
                    <a:lstStyle/>
                    <a:p>
                      <a:pPr algn="ctr" rtl="0" fontAlgn="b"/>
                      <a:r>
                        <a:rPr lang="ru-RU" sz="800" u="none" strike="noStrike">
                          <a:effectLst/>
                        </a:rPr>
                        <a:t>Алдано-Забайкальская</a:t>
                      </a:r>
                      <a:endParaRPr lang="ru-RU" sz="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955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12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8 644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1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b="1" u="none" strike="noStrike" dirty="0">
                          <a:effectLst/>
                        </a:rPr>
                        <a:t>9 612 </a:t>
                      </a:r>
                      <a:endParaRPr lang="ru-RU" sz="1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95104330"/>
                  </a:ext>
                </a:extLst>
              </a:tr>
              <a:tr h="200025">
                <a:tc>
                  <a:txBody>
                    <a:bodyPr/>
                    <a:lstStyle/>
                    <a:p>
                      <a:pPr algn="ctr" rtl="0" fontAlgn="b"/>
                      <a:r>
                        <a:rPr lang="ru-RU" sz="800" u="none" strike="noStrike">
                          <a:effectLst/>
                        </a:rPr>
                        <a:t>Ангаро-Енисейская </a:t>
                      </a:r>
                      <a:endParaRPr lang="ru-RU" sz="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6 012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b="1" u="none" strike="noStrike" dirty="0">
                          <a:effectLst/>
                        </a:rPr>
                        <a:t>6 012 </a:t>
                      </a:r>
                      <a:endParaRPr lang="ru-RU" sz="1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27679770"/>
                  </a:ext>
                </a:extLst>
              </a:tr>
              <a:tr h="200025">
                <a:tc>
                  <a:txBody>
                    <a:bodyPr/>
                    <a:lstStyle/>
                    <a:p>
                      <a:pPr algn="ctr" rtl="0" fontAlgn="b"/>
                      <a:r>
                        <a:rPr lang="ru-RU" sz="800" u="none" strike="noStrike" dirty="0">
                          <a:effectLst/>
                        </a:rPr>
                        <a:t>Норильская </a:t>
                      </a:r>
                      <a:endParaRPr lang="ru-RU" sz="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54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963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908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b="1" u="none" strike="noStrike" dirty="0">
                          <a:effectLst/>
                        </a:rPr>
                        <a:t>1 925 </a:t>
                      </a:r>
                      <a:endParaRPr lang="ru-RU" sz="1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05161108"/>
                  </a:ext>
                </a:extLst>
              </a:tr>
              <a:tr h="200025">
                <a:tc>
                  <a:txBody>
                    <a:bodyPr/>
                    <a:lstStyle/>
                    <a:p>
                      <a:pPr algn="ctr" rtl="0" fontAlgn="b"/>
                      <a:r>
                        <a:rPr lang="ru-RU" sz="800" u="none" strike="noStrike">
                          <a:effectLst/>
                        </a:rPr>
                        <a:t>Верхояно-Колымская </a:t>
                      </a:r>
                      <a:endParaRPr lang="ru-RU" sz="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522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26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7 417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b="1" u="none" strike="noStrike" dirty="0">
                          <a:effectLst/>
                        </a:rPr>
                        <a:t>7 965 </a:t>
                      </a:r>
                      <a:endParaRPr lang="ru-RU" sz="1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89542275"/>
                  </a:ext>
                </a:extLst>
              </a:tr>
              <a:tr h="200025">
                <a:tc>
                  <a:txBody>
                    <a:bodyPr/>
                    <a:lstStyle/>
                    <a:p>
                      <a:pPr algn="ctr" rtl="0" fontAlgn="b"/>
                      <a:r>
                        <a:rPr lang="ru-RU" sz="800" u="none" strike="noStrike">
                          <a:effectLst/>
                        </a:rPr>
                        <a:t>Анабаро-Вилюйская </a:t>
                      </a:r>
                      <a:endParaRPr lang="ru-RU" sz="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1 708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b="1" u="none" strike="noStrike" dirty="0">
                          <a:effectLst/>
                        </a:rPr>
                        <a:t>1 708 </a:t>
                      </a:r>
                      <a:endParaRPr lang="ru-RU" sz="1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67504136"/>
                  </a:ext>
                </a:extLst>
              </a:tr>
              <a:tr h="200025">
                <a:tc>
                  <a:txBody>
                    <a:bodyPr/>
                    <a:lstStyle/>
                    <a:p>
                      <a:pPr algn="ctr" rtl="0" fontAlgn="b"/>
                      <a:r>
                        <a:rPr lang="ru-RU" sz="800" u="none" strike="noStrike">
                          <a:effectLst/>
                        </a:rPr>
                        <a:t>Таймыро-Североземельская</a:t>
                      </a:r>
                      <a:endParaRPr lang="ru-RU" sz="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38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1 270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u="none" strike="noStrike" dirty="0">
                          <a:effectLst/>
                        </a:rPr>
                        <a:t>-   </a:t>
                      </a:r>
                      <a:endParaRPr lang="ru-RU"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ru-RU" sz="1000" b="1" u="none" strike="noStrike" dirty="0">
                          <a:effectLst/>
                        </a:rPr>
                        <a:t>1 308 </a:t>
                      </a:r>
                      <a:endParaRPr lang="ru-RU" sz="10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07333464"/>
                  </a:ext>
                </a:extLst>
              </a:tr>
            </a:tbl>
          </a:graphicData>
        </a:graphic>
      </p:graphicFrame>
    </p:spTree>
    <p:extLst>
      <p:ext uri="{BB962C8B-B14F-4D97-AF65-F5344CB8AC3E}">
        <p14:creationId xmlns:p14="http://schemas.microsoft.com/office/powerpoint/2010/main" val="937278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9B696FC6-65BC-4F97-BD7B-EA92831F0808}"/>
              </a:ext>
            </a:extLst>
          </p:cNvPr>
          <p:cNvSpPr/>
          <p:nvPr/>
        </p:nvSpPr>
        <p:spPr>
          <a:xfrm>
            <a:off x="0" y="455985"/>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Rectangle 2">
            <a:extLst>
              <a:ext uri="{FF2B5EF4-FFF2-40B4-BE49-F238E27FC236}">
                <a16:creationId xmlns:a16="http://schemas.microsoft.com/office/drawing/2014/main" id="{5624317E-2A2E-41A7-BBAF-F495CD017347}"/>
              </a:ext>
            </a:extLst>
          </p:cNvPr>
          <p:cNvSpPr>
            <a:spLocks noChangeArrowheads="1"/>
          </p:cNvSpPr>
          <p:nvPr/>
        </p:nvSpPr>
        <p:spPr bwMode="auto">
          <a:xfrm>
            <a:off x="6949440" y="877666"/>
            <a:ext cx="5145011" cy="469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000" tIns="3600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4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Общее количество объектов по листам </a:t>
            </a:r>
            <a:r>
              <a:rPr kumimoji="0" lang="ru-RU" altLang="ru-RU" sz="1400" b="1"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Q-35-37, Р-35-37 и R-35-37 включает 3089 объектов, т.ч.:</a:t>
            </a:r>
            <a:endParaRPr lang="ru-RU" altLang="ru-RU" sz="1400" dirty="0">
              <a:solidFill>
                <a:srgbClr val="2F5496"/>
              </a:solidFill>
              <a:latin typeface="+mn-l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ru-RU" altLang="ru-RU" sz="1400" b="0" i="0" u="sng"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Месторождения </a:t>
            </a:r>
            <a:r>
              <a:rPr kumimoji="0" lang="ru-RU" altLang="ru-RU" sz="14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2070 объектов</a:t>
            </a: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в т.ч. </a:t>
            </a:r>
            <a:endParaRPr kumimoji="0" lang="ru-RU" altLang="ru-RU" sz="9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Месторождение утратило </a:t>
            </a:r>
            <a:r>
              <a:rPr kumimoji="0" lang="ru-RU" altLang="ru-RU" sz="14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пром</a:t>
            </a: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значение – </a:t>
            </a:r>
            <a:r>
              <a:rPr kumimoji="0" lang="ru-RU" altLang="ru-RU" sz="14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278 объектов</a:t>
            </a: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t>
            </a:r>
            <a:endParaRPr kumimoji="0" lang="ru-RU" altLang="ru-RU" sz="9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Запасы в Паспорте не указаны – </a:t>
            </a:r>
            <a:r>
              <a:rPr kumimoji="0" lang="ru-RU" altLang="ru-RU" sz="14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163 объекта</a:t>
            </a: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t>
            </a:r>
            <a:endParaRPr kumimoji="0" lang="ru-RU" altLang="ru-RU" sz="9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М-я из ГК-1000/3 (авторские), которые не числятся ни в ГКМ, ни в ГБЗ и запасы которых в БД ГК-1000/3 не указаны </a:t>
            </a:r>
            <a:r>
              <a:rPr kumimoji="0" lang="ru-RU" altLang="ru-RU" sz="14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164 объекта</a:t>
            </a: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(торф, сапропель, песок строительный и некоторые другие).</a:t>
            </a:r>
            <a:endParaRPr kumimoji="0" lang="ru-RU" altLang="ru-RU" sz="9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solidFill>
                  <a:srgbClr val="FF0000"/>
                </a:solidFill>
                <a:effectLst/>
                <a:latin typeface="+mn-lt"/>
                <a:ea typeface="Calibri" panose="020F0502020204030204" pitchFamily="34" charset="0"/>
                <a:cs typeface="Times New Roman" panose="02020603050405020304" pitchFamily="18" charset="0"/>
              </a:rPr>
              <a:t>278 + 163 +164 = 605 объектов (более 30 %).</a:t>
            </a:r>
            <a:endParaRPr kumimoji="0" lang="ru-RU" altLang="ru-RU" sz="900" b="0" i="0" u="none" strike="noStrike" cap="none" normalizeH="0" baseline="0" dirty="0">
              <a:ln>
                <a:noFill/>
              </a:ln>
              <a:solidFill>
                <a:srgbClr val="FF000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0" i="0" u="sng"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Проявления </a:t>
            </a:r>
            <a:r>
              <a:rPr kumimoji="0" lang="ru-RU" altLang="ru-RU" sz="14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1019 объектов</a:t>
            </a: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в </a:t>
            </a:r>
            <a:r>
              <a:rPr kumimoji="0" lang="ru-RU" altLang="ru-RU" sz="14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т.ч</a:t>
            </a: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t>
            </a:r>
            <a:endParaRPr kumimoji="0" lang="ru-RU" altLang="ru-RU" sz="9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Количественная оценка ресурсов отсутствует – </a:t>
            </a:r>
            <a:r>
              <a:rPr kumimoji="0" lang="ru-RU" altLang="ru-RU" sz="14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533 объекта</a:t>
            </a: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(объекты не </a:t>
            </a:r>
            <a:r>
              <a:rPr kumimoji="0" lang="ru-RU" altLang="ru-RU" sz="14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геометризованы</a:t>
            </a: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и, фактически, по описаниям, это пункты минерализации),</a:t>
            </a:r>
            <a:endParaRPr kumimoji="0" lang="ru-RU" altLang="ru-RU" sz="9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Не соответствует своему рангу по состоянию изученности. Ресурсы только по кат. </a:t>
            </a:r>
            <a:r>
              <a:rPr kumimoji="0" lang="ru-RU" altLang="ru-RU" sz="14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Р2 </a:t>
            </a: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(рудное поле) – </a:t>
            </a:r>
            <a:r>
              <a:rPr kumimoji="0" lang="ru-RU" altLang="ru-RU" sz="14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48 объектов.</a:t>
            </a:r>
            <a:endParaRPr kumimoji="0" lang="ru-RU" altLang="ru-RU" sz="9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ru-RU" altLang="ru-RU" sz="1400" u="sng" dirty="0">
                <a:latin typeface="+mn-lt"/>
                <a:cs typeface="Times New Roman" panose="02020603050405020304" pitchFamily="18" charset="0"/>
              </a:rPr>
              <a:t>Пункты минерализации </a:t>
            </a:r>
            <a:r>
              <a:rPr kumimoji="0" lang="ru-RU" altLang="ru-RU" sz="1400" b="0"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по листам </a:t>
            </a:r>
            <a:r>
              <a:rPr kumimoji="0" lang="ru-RU" altLang="ru-RU" sz="1400" b="1" i="0" u="none" strike="noStrike" cap="none" normalizeH="0" baseline="0" dirty="0">
                <a:ln>
                  <a:noFill/>
                </a:ln>
                <a:solidFill>
                  <a:schemeClr val="tx1"/>
                </a:solidFill>
                <a:effectLst/>
                <a:latin typeface="+mn-lt"/>
                <a:ea typeface="Times New Roman" panose="02020603050405020304" pitchFamily="18" charset="0"/>
                <a:cs typeface="Times New Roman" panose="02020603050405020304" pitchFamily="18" charset="0"/>
              </a:rPr>
              <a:t>Q-35-37, Р-35-37 и R-35-37 включает 1974 объекта, т.ч.:</a:t>
            </a:r>
            <a:endParaRPr kumimoji="0" lang="ru-RU" altLang="ru-RU" sz="1400" b="0" i="0" u="none" strike="noStrike" cap="none" normalizeH="0" baseline="0" dirty="0">
              <a:ln>
                <a:noFill/>
              </a:ln>
              <a:solidFill>
                <a:srgbClr val="2F5496"/>
              </a:solidFill>
              <a:effectLst/>
              <a:latin typeface="+mn-lt"/>
              <a:ea typeface="Times New Roman" panose="02020603050405020304" pitchFamily="18" charset="0"/>
              <a:cs typeface="Times New Roman" panose="02020603050405020304" pitchFamily="18" charset="0"/>
            </a:endParaRPr>
          </a:p>
          <a:p>
            <a:pPr marR="0" lvl="0" indent="0" algn="l" defTabSz="914400" rtl="0" eaLnBrk="0" fontAlgn="base" latinLnBrk="0" hangingPunct="0">
              <a:lnSpc>
                <a:spcPct val="100000"/>
              </a:lnSpc>
              <a:spcBef>
                <a:spcPct val="0"/>
              </a:spcBef>
              <a:spcAft>
                <a:spcPct val="0"/>
              </a:spcAft>
              <a:buClrTx/>
              <a:buSzTx/>
              <a:tabLst/>
            </a:pP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Нет геологической информации – </a:t>
            </a:r>
            <a:r>
              <a:rPr kumimoji="0" lang="ru-RU" altLang="ru-RU" sz="14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349 объектов</a:t>
            </a: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(в т. ч. для 343 объектов отсутствуют сведения о содержаниях ПИ). </a:t>
            </a:r>
          </a:p>
          <a:p>
            <a:pPr marR="0" lvl="0" indent="0" algn="l" defTabSz="914400" rtl="0" eaLnBrk="0" fontAlgn="base" latinLnBrk="0" hangingPunct="0">
              <a:lnSpc>
                <a:spcPct val="100000"/>
              </a:lnSpc>
              <a:spcBef>
                <a:spcPct val="0"/>
              </a:spcBef>
              <a:spcAft>
                <a:spcPct val="0"/>
              </a:spcAft>
              <a:buClrTx/>
              <a:buSzTx/>
              <a:tabLst/>
            </a:pPr>
            <a:r>
              <a:rPr kumimoji="0" lang="ru-RU" altLang="ru-RU" sz="14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Т.е</a:t>
            </a: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 это точки с КПИ с указанием вида ПИ и ничего больше</a:t>
            </a:r>
            <a:endParaRPr kumimoji="0" lang="ru-RU" altLang="ru-RU" sz="9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2000" b="0" i="0" u="none" strike="noStrike" cap="none" normalizeH="0" baseline="0" dirty="0">
              <a:ln>
                <a:noFill/>
              </a:ln>
              <a:solidFill>
                <a:schemeClr val="tx1"/>
              </a:solidFill>
              <a:effectLst/>
              <a:latin typeface="+mn-lt"/>
            </a:endParaRPr>
          </a:p>
        </p:txBody>
      </p:sp>
      <p:sp>
        <p:nvSpPr>
          <p:cNvPr id="3" name="Rectangle 3">
            <a:extLst>
              <a:ext uri="{FF2B5EF4-FFF2-40B4-BE49-F238E27FC236}">
                <a16:creationId xmlns:a16="http://schemas.microsoft.com/office/drawing/2014/main" id="{8A084C4E-7A20-4D40-946F-E989C9321378}"/>
              </a:ext>
            </a:extLst>
          </p:cNvPr>
          <p:cNvSpPr>
            <a:spLocks noChangeArrowheads="1"/>
          </p:cNvSpPr>
          <p:nvPr/>
        </p:nvSpPr>
        <p:spPr bwMode="auto">
          <a:xfrm>
            <a:off x="6949441" y="4814040"/>
            <a:ext cx="5216470" cy="1806067"/>
          </a:xfrm>
          <a:prstGeom prst="rect">
            <a:avLst/>
          </a:prstGeom>
          <a:solidFill>
            <a:schemeClr val="bg1"/>
          </a:solidFill>
          <a:ln>
            <a:noFill/>
          </a:ln>
          <a:effectLst/>
        </p:spPr>
        <p:txBody>
          <a:bodyPr vert="horz" wrap="square" lIns="108000" tIns="3600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400" b="0" i="0" u="sng"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Признаки</a:t>
            </a:r>
            <a:r>
              <a:rPr kumimoji="0" lang="ru-RU" altLang="ru-RU" sz="1400" b="1" i="0" u="sng" strike="noStrike" cap="none" normalizeH="0" baseline="0" dirty="0">
                <a:ln>
                  <a:noFill/>
                </a:ln>
                <a:solidFill>
                  <a:srgbClr val="FF0000"/>
                </a:solidFill>
                <a:effectLst/>
                <a:latin typeface="+mn-lt"/>
                <a:ea typeface="Calibri" panose="020F0502020204030204" pitchFamily="34" charset="0"/>
                <a:cs typeface="Times New Roman" panose="02020603050405020304" pitchFamily="18" charset="0"/>
              </a:rPr>
              <a:t> </a:t>
            </a:r>
            <a:r>
              <a:rPr kumimoji="0" lang="ru-RU" altLang="ru-RU" sz="1400" b="0" i="0" u="sng"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ПИ </a:t>
            </a: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по листам </a:t>
            </a:r>
            <a:r>
              <a:rPr kumimoji="0" lang="ru-RU" altLang="ru-RU" sz="14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Q-35-37, Р-35-37 и R-35-37 включают:</a:t>
            </a:r>
            <a:endParaRPr kumimoji="0" lang="ru-RU" altLang="ru-RU" sz="9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Шлихи – 1883 пробы,</a:t>
            </a:r>
            <a:endParaRPr kumimoji="0" lang="ru-RU" altLang="ru-RU" sz="9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Шлиховые ореолы – 116 ореолов,</a:t>
            </a:r>
            <a:endParaRPr kumimoji="0" lang="ru-RU" altLang="ru-RU" sz="9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Шлиховые потоки – 32 объекта,</a:t>
            </a:r>
            <a:endParaRPr kumimoji="0" lang="ru-RU" altLang="ru-RU" sz="9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Геохимические аномалии в коренных потоках - 90 аномалий,</a:t>
            </a:r>
            <a:endParaRPr kumimoji="0" lang="ru-RU" altLang="ru-RU" sz="9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Геохимические аномалии в рыхлых отложениях - 208 аномалий,</a:t>
            </a:r>
            <a:endParaRPr kumimoji="0" lang="ru-RU" altLang="ru-RU" sz="9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Вторичные геохимические ореолы – 123 ореола,</a:t>
            </a:r>
            <a:endParaRPr kumimoji="0" lang="ru-RU" altLang="ru-RU" sz="9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Радиоактивные аномалии – 10 аномалий </a:t>
            </a:r>
            <a:r>
              <a:rPr kumimoji="0" lang="en-US" altLang="ru-RU"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(line)</a:t>
            </a:r>
            <a:endParaRPr kumimoji="0" lang="en-US" altLang="ru-RU" sz="2000" b="0" i="0" u="none" strike="noStrike" cap="none" normalizeH="0" baseline="0" dirty="0">
              <a:ln>
                <a:noFill/>
              </a:ln>
              <a:solidFill>
                <a:schemeClr val="tx1"/>
              </a:solidFill>
              <a:effectLst/>
              <a:latin typeface="+mn-lt"/>
            </a:endParaRPr>
          </a:p>
        </p:txBody>
      </p:sp>
      <p:pic>
        <p:nvPicPr>
          <p:cNvPr id="4" name="Рисунок 3"/>
          <p:cNvPicPr>
            <a:picLocks noChangeAspect="1"/>
          </p:cNvPicPr>
          <p:nvPr/>
        </p:nvPicPr>
        <p:blipFill>
          <a:blip r:embed="rId3"/>
          <a:stretch>
            <a:fillRect/>
          </a:stretch>
        </p:blipFill>
        <p:spPr>
          <a:xfrm>
            <a:off x="97549" y="584584"/>
            <a:ext cx="4641392" cy="3778180"/>
          </a:xfrm>
          <a:prstGeom prst="rect">
            <a:avLst/>
          </a:prstGeom>
          <a:ln>
            <a:solidFill>
              <a:schemeClr val="tx1"/>
            </a:solidFill>
          </a:ln>
          <a:effectLst>
            <a:outerShdw blurRad="50800" dist="38100" dir="2700000" algn="tl" rotWithShape="0">
              <a:prstClr val="black">
                <a:alpha val="40000"/>
              </a:prstClr>
            </a:outerShdw>
          </a:effectLst>
        </p:spPr>
      </p:pic>
      <p:pic>
        <p:nvPicPr>
          <p:cNvPr id="5" name="Рисунок 4"/>
          <p:cNvPicPr>
            <a:picLocks noChangeAspect="1"/>
          </p:cNvPicPr>
          <p:nvPr/>
        </p:nvPicPr>
        <p:blipFill>
          <a:blip r:embed="rId4"/>
          <a:stretch>
            <a:fillRect/>
          </a:stretch>
        </p:blipFill>
        <p:spPr>
          <a:xfrm>
            <a:off x="727538" y="2081645"/>
            <a:ext cx="6112681" cy="2710229"/>
          </a:xfrm>
          <a:prstGeom prst="rect">
            <a:avLst/>
          </a:prstGeom>
          <a:ln>
            <a:solidFill>
              <a:schemeClr val="tx1"/>
            </a:solidFill>
          </a:ln>
          <a:effectLst>
            <a:outerShdw blurRad="50800" dist="38100" dir="2700000" algn="tl" rotWithShape="0">
              <a:prstClr val="black">
                <a:alpha val="40000"/>
              </a:prstClr>
            </a:outerShdw>
          </a:effectLst>
        </p:spPr>
      </p:pic>
      <p:sp>
        <p:nvSpPr>
          <p:cNvPr id="6" name="Прямоугольник 5"/>
          <p:cNvSpPr/>
          <p:nvPr/>
        </p:nvSpPr>
        <p:spPr>
          <a:xfrm>
            <a:off x="1075174" y="3126451"/>
            <a:ext cx="4019341" cy="6933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4241962" y="4472930"/>
            <a:ext cx="775515" cy="1808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1771742" y="2609133"/>
            <a:ext cx="1293006" cy="1555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p:cNvPicPr>
            <a:picLocks noChangeAspect="1"/>
          </p:cNvPicPr>
          <p:nvPr/>
        </p:nvPicPr>
        <p:blipFill>
          <a:blip r:embed="rId5"/>
          <a:stretch>
            <a:fillRect/>
          </a:stretch>
        </p:blipFill>
        <p:spPr>
          <a:xfrm>
            <a:off x="727538" y="4864593"/>
            <a:ext cx="6112681" cy="1993407"/>
          </a:xfrm>
          <a:prstGeom prst="rect">
            <a:avLst/>
          </a:prstGeom>
          <a:ln>
            <a:solidFill>
              <a:schemeClr val="tx1"/>
            </a:solidFill>
          </a:ln>
          <a:effectLst>
            <a:outerShdw blurRad="50800" dist="38100" dir="2700000" algn="tl" rotWithShape="0">
              <a:prstClr val="black">
                <a:alpha val="40000"/>
              </a:prstClr>
            </a:outerShdw>
          </a:effectLst>
        </p:spPr>
      </p:pic>
      <p:sp>
        <p:nvSpPr>
          <p:cNvPr id="13" name="Прямоугольник 12">
            <a:extLst>
              <a:ext uri="{FF2B5EF4-FFF2-40B4-BE49-F238E27FC236}">
                <a16:creationId xmlns:a16="http://schemas.microsoft.com/office/drawing/2014/main" id="{E06818C9-A0B7-463D-A896-F0651132E81D}"/>
              </a:ext>
            </a:extLst>
          </p:cNvPr>
          <p:cNvSpPr/>
          <p:nvPr/>
        </p:nvSpPr>
        <p:spPr>
          <a:xfrm>
            <a:off x="996227" y="5576832"/>
            <a:ext cx="4021250" cy="5018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extLst>
              <a:ext uri="{FF2B5EF4-FFF2-40B4-BE49-F238E27FC236}">
                <a16:creationId xmlns:a16="http://schemas.microsoft.com/office/drawing/2014/main" id="{D50CC1A2-2243-4600-A3C1-AB3F1C6F0DF1}"/>
              </a:ext>
            </a:extLst>
          </p:cNvPr>
          <p:cNvSpPr/>
          <p:nvPr/>
        </p:nvSpPr>
        <p:spPr>
          <a:xfrm>
            <a:off x="5094514" y="5583758"/>
            <a:ext cx="1655051" cy="5018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a16="http://schemas.microsoft.com/office/drawing/2014/main" id="{43E47747-4624-456B-A0FD-9F8842774B8E}"/>
              </a:ext>
            </a:extLst>
          </p:cNvPr>
          <p:cNvSpPr/>
          <p:nvPr/>
        </p:nvSpPr>
        <p:spPr>
          <a:xfrm>
            <a:off x="3802193" y="6608618"/>
            <a:ext cx="1819289" cy="1996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1E7760CA-69A8-4D8F-B85A-3911FB7B58E1}"/>
              </a:ext>
            </a:extLst>
          </p:cNvPr>
          <p:cNvSpPr txBox="1"/>
          <p:nvPr/>
        </p:nvSpPr>
        <p:spPr>
          <a:xfrm>
            <a:off x="6877981" y="667126"/>
            <a:ext cx="5314019" cy="369332"/>
          </a:xfrm>
          <a:prstGeom prst="rect">
            <a:avLst/>
          </a:prstGeom>
          <a:noFill/>
        </p:spPr>
        <p:txBody>
          <a:bodyPr wrap="none" rtlCol="0">
            <a:spAutoFit/>
          </a:bodyPr>
          <a:lstStyle/>
          <a:p>
            <a:r>
              <a:rPr lang="ru-RU" dirty="0"/>
              <a:t>Балтийская и Северо-Карско-Баренцевоморская  СЛ</a:t>
            </a:r>
          </a:p>
        </p:txBody>
      </p:sp>
      <p:sp>
        <p:nvSpPr>
          <p:cNvPr id="19" name="TextBox 18">
            <a:extLst>
              <a:ext uri="{FF2B5EF4-FFF2-40B4-BE49-F238E27FC236}">
                <a16:creationId xmlns:a16="http://schemas.microsoft.com/office/drawing/2014/main" id="{BC755F01-1708-416D-950F-0F62BA75738E}"/>
              </a:ext>
            </a:extLst>
          </p:cNvPr>
          <p:cNvSpPr txBox="1"/>
          <p:nvPr/>
        </p:nvSpPr>
        <p:spPr>
          <a:xfrm>
            <a:off x="1695168" y="49766"/>
            <a:ext cx="8801663" cy="369332"/>
          </a:xfrm>
          <a:prstGeom prst="rect">
            <a:avLst/>
          </a:prstGeom>
          <a:noFill/>
        </p:spPr>
        <p:txBody>
          <a:bodyPr wrap="square" rtlCol="0">
            <a:spAutoFit/>
          </a:bodyPr>
          <a:lstStyle/>
          <a:p>
            <a:pPr algn="ctr"/>
            <a:r>
              <a:rPr lang="ru-RU" b="1" dirty="0">
                <a:solidFill>
                  <a:srgbClr val="232C82"/>
                </a:solidFill>
              </a:rPr>
              <a:t>Проблема наполнения ресурса МПИ</a:t>
            </a:r>
          </a:p>
        </p:txBody>
      </p:sp>
    </p:spTree>
    <p:extLst>
      <p:ext uri="{BB962C8B-B14F-4D97-AF65-F5344CB8AC3E}">
        <p14:creationId xmlns:p14="http://schemas.microsoft.com/office/powerpoint/2010/main" val="1540138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06865" y="716298"/>
            <a:ext cx="4033476" cy="369332"/>
          </a:xfrm>
          <a:prstGeom prst="rect">
            <a:avLst/>
          </a:prstGeom>
          <a:noFill/>
        </p:spPr>
        <p:txBody>
          <a:bodyPr wrap="none" rtlCol="0">
            <a:spAutoFit/>
          </a:bodyPr>
          <a:lstStyle/>
          <a:p>
            <a:r>
              <a:rPr lang="ru-RU" dirty="0"/>
              <a:t>Редактирование на примере лиса </a:t>
            </a:r>
            <a:r>
              <a:rPr lang="en-US" dirty="0"/>
              <a:t>Q-52</a:t>
            </a:r>
            <a:endParaRPr lang="ru-RU" dirty="0"/>
          </a:p>
        </p:txBody>
      </p:sp>
      <p:sp>
        <p:nvSpPr>
          <p:cNvPr id="3" name="Прямоугольник 2"/>
          <p:cNvSpPr/>
          <p:nvPr/>
        </p:nvSpPr>
        <p:spPr>
          <a:xfrm>
            <a:off x="392431" y="900964"/>
            <a:ext cx="3401093" cy="1407565"/>
          </a:xfrm>
          <a:prstGeom prst="rect">
            <a:avLst/>
          </a:prstGeom>
        </p:spPr>
        <p:txBody>
          <a:bodyPr wrap="square">
            <a:spAutoFit/>
          </a:bodyPr>
          <a:lstStyle/>
          <a:p>
            <a:pPr algn="just">
              <a:lnSpc>
                <a:spcPct val="107000"/>
              </a:lnSpc>
            </a:pPr>
            <a:r>
              <a:rPr lang="ru-RU" sz="1050" dirty="0">
                <a:ea typeface="Calibri" panose="020F0502020204030204" pitchFamily="34" charset="0"/>
                <a:cs typeface="Times New Roman" panose="02020603050405020304" pitchFamily="18" charset="0"/>
              </a:rPr>
              <a:t>.</a:t>
            </a:r>
          </a:p>
          <a:p>
            <a:pPr marL="257175" indent="-257175" algn="just">
              <a:lnSpc>
                <a:spcPct val="107000"/>
              </a:lnSpc>
              <a:buFont typeface="Symbol" panose="05050102010706020507" pitchFamily="18" charset="2"/>
              <a:buChar char=""/>
            </a:pPr>
            <a:r>
              <a:rPr lang="ru-RU" sz="1400" dirty="0">
                <a:highlight>
                  <a:srgbClr val="00FFFF"/>
                </a:highlight>
                <a:ea typeface="Calibri" panose="020F0502020204030204" pitchFamily="34" charset="0"/>
                <a:cs typeface="Times New Roman" panose="02020603050405020304" pitchFamily="18" charset="0"/>
              </a:rPr>
              <a:t>Голубой</a:t>
            </a:r>
            <a:r>
              <a:rPr lang="ru-RU" sz="1400" dirty="0">
                <a:ea typeface="Calibri" panose="020F0502020204030204" pitchFamily="34" charset="0"/>
                <a:cs typeface="Times New Roman" panose="02020603050405020304" pitchFamily="18" charset="0"/>
              </a:rPr>
              <a:t> цвет – предыдущая информация, </a:t>
            </a:r>
          </a:p>
          <a:p>
            <a:pPr marL="257175" indent="-257175" algn="just">
              <a:lnSpc>
                <a:spcPct val="107000"/>
              </a:lnSpc>
              <a:buFont typeface="Symbol" panose="05050102010706020507" pitchFamily="18" charset="2"/>
              <a:buChar char=""/>
            </a:pPr>
            <a:r>
              <a:rPr lang="ru-RU" sz="1400" dirty="0">
                <a:highlight>
                  <a:srgbClr val="00FF00"/>
                </a:highlight>
                <a:ea typeface="Calibri" panose="020F0502020204030204" pitchFamily="34" charset="0"/>
                <a:cs typeface="Times New Roman" panose="02020603050405020304" pitchFamily="18" charset="0"/>
              </a:rPr>
              <a:t>зеленый</a:t>
            </a:r>
            <a:r>
              <a:rPr lang="ru-RU" sz="1400" dirty="0">
                <a:ea typeface="Calibri" panose="020F0502020204030204" pitchFamily="34" charset="0"/>
                <a:cs typeface="Times New Roman" panose="02020603050405020304" pitchFamily="18" charset="0"/>
              </a:rPr>
              <a:t> – исправление, </a:t>
            </a:r>
          </a:p>
          <a:p>
            <a:pPr marL="257175" indent="-257175" algn="just">
              <a:lnSpc>
                <a:spcPct val="107000"/>
              </a:lnSpc>
              <a:buFont typeface="Symbol" panose="05050102010706020507" pitchFamily="18" charset="2"/>
              <a:buChar char=""/>
            </a:pPr>
            <a:r>
              <a:rPr lang="ru-RU" sz="1400" dirty="0">
                <a:highlight>
                  <a:srgbClr val="FF0000"/>
                </a:highlight>
                <a:ea typeface="Calibri" panose="020F0502020204030204" pitchFamily="34" charset="0"/>
                <a:cs typeface="Times New Roman" panose="02020603050405020304" pitchFamily="18" charset="0"/>
              </a:rPr>
              <a:t>красный</a:t>
            </a:r>
            <a:r>
              <a:rPr lang="ru-RU" sz="1400" dirty="0">
                <a:ea typeface="Calibri" panose="020F0502020204030204" pitchFamily="34" charset="0"/>
                <a:cs typeface="Times New Roman" panose="02020603050405020304" pitchFamily="18" charset="0"/>
              </a:rPr>
              <a:t> – удаление, </a:t>
            </a:r>
          </a:p>
          <a:p>
            <a:pPr marL="257175" indent="-257175" algn="just">
              <a:lnSpc>
                <a:spcPct val="107000"/>
              </a:lnSpc>
              <a:buFont typeface="Symbol" panose="05050102010706020507" pitchFamily="18" charset="2"/>
              <a:buChar char=""/>
            </a:pPr>
            <a:r>
              <a:rPr lang="ru-RU" sz="1400" dirty="0">
                <a:highlight>
                  <a:srgbClr val="FFFF00"/>
                </a:highlight>
                <a:ea typeface="Calibri" panose="020F0502020204030204" pitchFamily="34" charset="0"/>
                <a:cs typeface="Times New Roman" panose="02020603050405020304" pitchFamily="18" charset="0"/>
              </a:rPr>
              <a:t>желтый</a:t>
            </a:r>
            <a:r>
              <a:rPr lang="ru-RU" sz="1400" dirty="0">
                <a:ea typeface="Calibri" panose="020F0502020204030204" pitchFamily="34" charset="0"/>
                <a:cs typeface="Times New Roman" panose="02020603050405020304" pitchFamily="18" charset="0"/>
              </a:rPr>
              <a:t> – пояснение.</a:t>
            </a:r>
            <a:endParaRPr lang="en-US" sz="1400" dirty="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4079" y="1085630"/>
            <a:ext cx="3635470" cy="5454018"/>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57093" y="1088417"/>
            <a:ext cx="3642476" cy="5454019"/>
          </a:xfrm>
          <a:prstGeom prst="rect">
            <a:avLst/>
          </a:prstGeom>
        </p:spPr>
      </p:pic>
      <p:sp>
        <p:nvSpPr>
          <p:cNvPr id="9" name="TextBox 8">
            <a:extLst>
              <a:ext uri="{FF2B5EF4-FFF2-40B4-BE49-F238E27FC236}">
                <a16:creationId xmlns:a16="http://schemas.microsoft.com/office/drawing/2014/main" id="{8222C96B-66AB-443C-9940-27B24C9D249D}"/>
              </a:ext>
            </a:extLst>
          </p:cNvPr>
          <p:cNvSpPr txBox="1"/>
          <p:nvPr/>
        </p:nvSpPr>
        <p:spPr>
          <a:xfrm>
            <a:off x="1555197" y="80964"/>
            <a:ext cx="8801663" cy="369332"/>
          </a:xfrm>
          <a:prstGeom prst="rect">
            <a:avLst/>
          </a:prstGeom>
          <a:noFill/>
        </p:spPr>
        <p:txBody>
          <a:bodyPr wrap="square" rtlCol="0">
            <a:spAutoFit/>
          </a:bodyPr>
          <a:lstStyle/>
          <a:p>
            <a:pPr algn="ctr"/>
            <a:r>
              <a:rPr lang="ru-RU" b="1" dirty="0">
                <a:solidFill>
                  <a:srgbClr val="232C82"/>
                </a:solidFill>
              </a:rPr>
              <a:t>Проблема наполнения ресурса МПИ</a:t>
            </a:r>
          </a:p>
        </p:txBody>
      </p:sp>
      <p:sp>
        <p:nvSpPr>
          <p:cNvPr id="10" name="Прямоугольник 9">
            <a:extLst>
              <a:ext uri="{FF2B5EF4-FFF2-40B4-BE49-F238E27FC236}">
                <a16:creationId xmlns:a16="http://schemas.microsoft.com/office/drawing/2014/main" id="{86AA674B-E59B-4F26-AD99-283B95852703}"/>
              </a:ext>
            </a:extLst>
          </p:cNvPr>
          <p:cNvSpPr/>
          <p:nvPr/>
        </p:nvSpPr>
        <p:spPr>
          <a:xfrm>
            <a:off x="0" y="455985"/>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908511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D84FAC-C1B8-4519-85A9-60632075FA5D}"/>
              </a:ext>
            </a:extLst>
          </p:cNvPr>
          <p:cNvSpPr txBox="1"/>
          <p:nvPr/>
        </p:nvSpPr>
        <p:spPr>
          <a:xfrm>
            <a:off x="500670" y="661563"/>
            <a:ext cx="11663680" cy="338554"/>
          </a:xfrm>
          <a:prstGeom prst="rect">
            <a:avLst/>
          </a:prstGeom>
          <a:solidFill>
            <a:schemeClr val="bg1"/>
          </a:solidFill>
        </p:spPr>
        <p:txBody>
          <a:bodyPr wrap="square" rtlCol="0">
            <a:spAutoFit/>
          </a:bodyPr>
          <a:lstStyle/>
          <a:p>
            <a:r>
              <a:rPr lang="ru-RU" sz="1600" dirty="0"/>
              <a:t>Отсутствие регламентации взаимоотношений между сводным, обзорным и мелкомасштабным уровнями</a:t>
            </a:r>
          </a:p>
        </p:txBody>
      </p:sp>
      <p:sp>
        <p:nvSpPr>
          <p:cNvPr id="3" name="Блок-схема: ссылка на другую страницу 2">
            <a:extLst>
              <a:ext uri="{FF2B5EF4-FFF2-40B4-BE49-F238E27FC236}">
                <a16:creationId xmlns:a16="http://schemas.microsoft.com/office/drawing/2014/main" id="{91DE2BFC-EBFD-4491-92AC-774DD6C77E41}"/>
              </a:ext>
            </a:extLst>
          </p:cNvPr>
          <p:cNvSpPr/>
          <p:nvPr/>
        </p:nvSpPr>
        <p:spPr>
          <a:xfrm rot="16200000">
            <a:off x="86988" y="559734"/>
            <a:ext cx="363415" cy="542695"/>
          </a:xfrm>
          <a:prstGeom prst="flowChartOffpageConnector">
            <a:avLst/>
          </a:prstGeom>
          <a:gradFill>
            <a:gsLst>
              <a:gs pos="0">
                <a:schemeClr val="accent1">
                  <a:lumMod val="5000"/>
                  <a:lumOff val="95000"/>
                </a:schemeClr>
              </a:gs>
              <a:gs pos="74000">
                <a:schemeClr val="accent6">
                  <a:lumMod val="75000"/>
                </a:schemeClr>
              </a:gs>
              <a:gs pos="83000">
                <a:schemeClr val="accent6">
                  <a:lumMod val="75000"/>
                </a:schemeClr>
              </a:gs>
              <a:gs pos="100000">
                <a:schemeClr val="accent6">
                  <a:lumMod val="40000"/>
                  <a:lumOff val="6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1</a:t>
            </a:r>
          </a:p>
        </p:txBody>
      </p:sp>
      <p:sp>
        <p:nvSpPr>
          <p:cNvPr id="4" name="TextBox 3">
            <a:extLst>
              <a:ext uri="{FF2B5EF4-FFF2-40B4-BE49-F238E27FC236}">
                <a16:creationId xmlns:a16="http://schemas.microsoft.com/office/drawing/2014/main" id="{EE680FD6-3F47-44A8-96DA-96114D1184CC}"/>
              </a:ext>
            </a:extLst>
          </p:cNvPr>
          <p:cNvSpPr txBox="1"/>
          <p:nvPr/>
        </p:nvSpPr>
        <p:spPr>
          <a:xfrm>
            <a:off x="500670" y="1010732"/>
            <a:ext cx="11663680" cy="830997"/>
          </a:xfrm>
          <a:prstGeom prst="rect">
            <a:avLst/>
          </a:prstGeom>
          <a:solidFill>
            <a:schemeClr val="bg1"/>
          </a:solidFill>
        </p:spPr>
        <p:txBody>
          <a:bodyPr wrap="square" rtlCol="0">
            <a:spAutoFit/>
          </a:bodyPr>
          <a:lstStyle/>
          <a:p>
            <a:r>
              <a:rPr lang="ru-RU" sz="1600" dirty="0"/>
              <a:t>Последовательность ввода работ по  технологическому и методическому сопровождению мониторинга, затрудняющая методическое и технологическое сопровождение. Изменение технологических решений, действующего технического (геологического) задания в части ожидаемых результатов и методических подходов к решению геологических задач </a:t>
            </a:r>
          </a:p>
        </p:txBody>
      </p:sp>
      <p:sp>
        <p:nvSpPr>
          <p:cNvPr id="5" name="Блок-схема: ссылка на другую страницу 4">
            <a:extLst>
              <a:ext uri="{FF2B5EF4-FFF2-40B4-BE49-F238E27FC236}">
                <a16:creationId xmlns:a16="http://schemas.microsoft.com/office/drawing/2014/main" id="{3891A5C1-B9DB-452D-9523-929B8A7923EF}"/>
              </a:ext>
            </a:extLst>
          </p:cNvPr>
          <p:cNvSpPr/>
          <p:nvPr/>
        </p:nvSpPr>
        <p:spPr>
          <a:xfrm rot="16200000">
            <a:off x="86987" y="991346"/>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2</a:t>
            </a:r>
          </a:p>
        </p:txBody>
      </p:sp>
      <p:sp>
        <p:nvSpPr>
          <p:cNvPr id="6" name="TextBox 5">
            <a:extLst>
              <a:ext uri="{FF2B5EF4-FFF2-40B4-BE49-F238E27FC236}">
                <a16:creationId xmlns:a16="http://schemas.microsoft.com/office/drawing/2014/main" id="{50541023-6418-45A4-BB03-336A8CFEB215}"/>
              </a:ext>
            </a:extLst>
          </p:cNvPr>
          <p:cNvSpPr txBox="1"/>
          <p:nvPr/>
        </p:nvSpPr>
        <p:spPr>
          <a:xfrm>
            <a:off x="528320" y="2008050"/>
            <a:ext cx="11663680" cy="338554"/>
          </a:xfrm>
          <a:prstGeom prst="rect">
            <a:avLst/>
          </a:prstGeom>
          <a:solidFill>
            <a:schemeClr val="bg1"/>
          </a:solidFill>
        </p:spPr>
        <p:txBody>
          <a:bodyPr wrap="square" rtlCol="0">
            <a:spAutoFit/>
          </a:bodyPr>
          <a:lstStyle/>
          <a:p>
            <a:r>
              <a:rPr lang="ru-RU" sz="1600" dirty="0"/>
              <a:t>Продолжительность этапов мониторинга в первом техническом (геологическом) задании</a:t>
            </a:r>
          </a:p>
        </p:txBody>
      </p:sp>
      <p:sp>
        <p:nvSpPr>
          <p:cNvPr id="7" name="Блок-схема: ссылка на другую страницу 6">
            <a:extLst>
              <a:ext uri="{FF2B5EF4-FFF2-40B4-BE49-F238E27FC236}">
                <a16:creationId xmlns:a16="http://schemas.microsoft.com/office/drawing/2014/main" id="{C1A65B7B-8B21-4E5B-9363-5D37EB2F2338}"/>
              </a:ext>
            </a:extLst>
          </p:cNvPr>
          <p:cNvSpPr/>
          <p:nvPr/>
        </p:nvSpPr>
        <p:spPr>
          <a:xfrm rot="16200000">
            <a:off x="86986" y="1914503"/>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3</a:t>
            </a:r>
          </a:p>
        </p:txBody>
      </p:sp>
      <p:sp>
        <p:nvSpPr>
          <p:cNvPr id="8" name="TextBox 7">
            <a:extLst>
              <a:ext uri="{FF2B5EF4-FFF2-40B4-BE49-F238E27FC236}">
                <a16:creationId xmlns:a16="http://schemas.microsoft.com/office/drawing/2014/main" id="{53FFF0D8-F386-4527-BB8F-BECB0708CEA5}"/>
              </a:ext>
            </a:extLst>
          </p:cNvPr>
          <p:cNvSpPr txBox="1"/>
          <p:nvPr/>
        </p:nvSpPr>
        <p:spPr>
          <a:xfrm>
            <a:off x="528320" y="2526676"/>
            <a:ext cx="11464388" cy="338554"/>
          </a:xfrm>
          <a:prstGeom prst="rect">
            <a:avLst/>
          </a:prstGeom>
          <a:solidFill>
            <a:schemeClr val="bg1"/>
          </a:solidFill>
        </p:spPr>
        <p:txBody>
          <a:bodyPr wrap="square" rtlCol="0">
            <a:spAutoFit/>
          </a:bodyPr>
          <a:lstStyle/>
          <a:p>
            <a:r>
              <a:rPr lang="ru-RU" sz="1600" dirty="0"/>
              <a:t>Продолжительность процесса согласования общего и ежегодных техзаданий, дополнений к проектной документации</a:t>
            </a:r>
          </a:p>
        </p:txBody>
      </p:sp>
      <p:sp>
        <p:nvSpPr>
          <p:cNvPr id="9" name="Блок-схема: ссылка на другую страницу 8">
            <a:extLst>
              <a:ext uri="{FF2B5EF4-FFF2-40B4-BE49-F238E27FC236}">
                <a16:creationId xmlns:a16="http://schemas.microsoft.com/office/drawing/2014/main" id="{9DBD2201-C922-4981-A2F6-8550DB84613B}"/>
              </a:ext>
            </a:extLst>
          </p:cNvPr>
          <p:cNvSpPr/>
          <p:nvPr/>
        </p:nvSpPr>
        <p:spPr>
          <a:xfrm rot="16200000">
            <a:off x="89640" y="2426641"/>
            <a:ext cx="363415" cy="542695"/>
          </a:xfrm>
          <a:prstGeom prst="flowChartOffpageConnector">
            <a:avLst/>
          </a:prstGeom>
          <a:gradFill>
            <a:gsLst>
              <a:gs pos="0">
                <a:schemeClr val="accent1">
                  <a:lumMod val="5000"/>
                  <a:lumOff val="95000"/>
                </a:schemeClr>
              </a:gs>
              <a:gs pos="74000">
                <a:schemeClr val="accent6">
                  <a:lumMod val="75000"/>
                </a:schemeClr>
              </a:gs>
              <a:gs pos="83000">
                <a:schemeClr val="accent6">
                  <a:lumMod val="75000"/>
                </a:schemeClr>
              </a:gs>
              <a:gs pos="100000">
                <a:schemeClr val="accent6">
                  <a:lumMod val="40000"/>
                  <a:lumOff val="6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4</a:t>
            </a:r>
          </a:p>
        </p:txBody>
      </p:sp>
      <p:sp>
        <p:nvSpPr>
          <p:cNvPr id="10" name="TextBox 9">
            <a:extLst>
              <a:ext uri="{FF2B5EF4-FFF2-40B4-BE49-F238E27FC236}">
                <a16:creationId xmlns:a16="http://schemas.microsoft.com/office/drawing/2014/main" id="{DAC32A2A-B790-4BED-802F-B4AB897614BB}"/>
              </a:ext>
            </a:extLst>
          </p:cNvPr>
          <p:cNvSpPr txBox="1"/>
          <p:nvPr/>
        </p:nvSpPr>
        <p:spPr>
          <a:xfrm>
            <a:off x="528320" y="2964910"/>
            <a:ext cx="11663680" cy="338554"/>
          </a:xfrm>
          <a:prstGeom prst="rect">
            <a:avLst/>
          </a:prstGeom>
          <a:solidFill>
            <a:schemeClr val="bg1"/>
          </a:solidFill>
        </p:spPr>
        <p:txBody>
          <a:bodyPr wrap="square" rtlCol="0">
            <a:spAutoFit/>
          </a:bodyPr>
          <a:lstStyle/>
          <a:p>
            <a:r>
              <a:rPr lang="ru-RU" sz="1600" dirty="0"/>
              <a:t>Проблема объектов полезных ископаемых, </a:t>
            </a:r>
            <a:r>
              <a:rPr lang="ru-RU" sz="1600" dirty="0" err="1"/>
              <a:t>минерагенического</a:t>
            </a:r>
            <a:r>
              <a:rPr lang="ru-RU" sz="1600" dirty="0"/>
              <a:t> районирования и глав записок</a:t>
            </a:r>
          </a:p>
        </p:txBody>
      </p:sp>
      <p:sp>
        <p:nvSpPr>
          <p:cNvPr id="11" name="Блок-схема: ссылка на другую страницу 10">
            <a:extLst>
              <a:ext uri="{FF2B5EF4-FFF2-40B4-BE49-F238E27FC236}">
                <a16:creationId xmlns:a16="http://schemas.microsoft.com/office/drawing/2014/main" id="{119CDA39-EE78-4181-8C85-C00B37DBAE3B}"/>
              </a:ext>
            </a:extLst>
          </p:cNvPr>
          <p:cNvSpPr/>
          <p:nvPr/>
        </p:nvSpPr>
        <p:spPr>
          <a:xfrm rot="16200000">
            <a:off x="86986" y="2875017"/>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5</a:t>
            </a:r>
          </a:p>
        </p:txBody>
      </p:sp>
      <p:sp>
        <p:nvSpPr>
          <p:cNvPr id="12" name="TextBox 11">
            <a:extLst>
              <a:ext uri="{FF2B5EF4-FFF2-40B4-BE49-F238E27FC236}">
                <a16:creationId xmlns:a16="http://schemas.microsoft.com/office/drawing/2014/main" id="{A6EF6DF6-CC1C-4C6A-A98D-0AE8AB82BD0E}"/>
              </a:ext>
            </a:extLst>
          </p:cNvPr>
          <p:cNvSpPr txBox="1"/>
          <p:nvPr/>
        </p:nvSpPr>
        <p:spPr>
          <a:xfrm>
            <a:off x="528320" y="3419894"/>
            <a:ext cx="11663680" cy="338554"/>
          </a:xfrm>
          <a:prstGeom prst="rect">
            <a:avLst/>
          </a:prstGeom>
          <a:solidFill>
            <a:schemeClr val="bg1"/>
          </a:solidFill>
        </p:spPr>
        <p:txBody>
          <a:bodyPr wrap="square" rtlCol="0">
            <a:spAutoFit/>
          </a:bodyPr>
          <a:lstStyle/>
          <a:p>
            <a:r>
              <a:rPr lang="ru-RU" sz="1600" dirty="0"/>
              <a:t>Неопределенность и изменяемость состава баз данных, работа с централизованными ресурсами</a:t>
            </a:r>
          </a:p>
        </p:txBody>
      </p:sp>
      <p:sp>
        <p:nvSpPr>
          <p:cNvPr id="13" name="Блок-схема: ссылка на другую страницу 12">
            <a:extLst>
              <a:ext uri="{FF2B5EF4-FFF2-40B4-BE49-F238E27FC236}">
                <a16:creationId xmlns:a16="http://schemas.microsoft.com/office/drawing/2014/main" id="{BE22A327-5A54-4A48-814C-86F89DC5B94C}"/>
              </a:ext>
            </a:extLst>
          </p:cNvPr>
          <p:cNvSpPr/>
          <p:nvPr/>
        </p:nvSpPr>
        <p:spPr>
          <a:xfrm rot="16200000">
            <a:off x="84602" y="3312304"/>
            <a:ext cx="363415" cy="542695"/>
          </a:xfrm>
          <a:prstGeom prst="flowChartOffpageConnector">
            <a:avLst/>
          </a:prstGeom>
          <a:gradFill>
            <a:gsLst>
              <a:gs pos="0">
                <a:schemeClr val="accent1">
                  <a:lumMod val="5000"/>
                  <a:lumOff val="95000"/>
                </a:schemeClr>
              </a:gs>
              <a:gs pos="74000">
                <a:schemeClr val="accent6">
                  <a:lumMod val="75000"/>
                </a:schemeClr>
              </a:gs>
              <a:gs pos="83000">
                <a:schemeClr val="accent6">
                  <a:lumMod val="75000"/>
                </a:schemeClr>
              </a:gs>
              <a:gs pos="100000">
                <a:schemeClr val="accent6">
                  <a:lumMod val="40000"/>
                  <a:lumOff val="6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6</a:t>
            </a:r>
          </a:p>
        </p:txBody>
      </p:sp>
      <p:sp>
        <p:nvSpPr>
          <p:cNvPr id="14" name="TextBox 13">
            <a:extLst>
              <a:ext uri="{FF2B5EF4-FFF2-40B4-BE49-F238E27FC236}">
                <a16:creationId xmlns:a16="http://schemas.microsoft.com/office/drawing/2014/main" id="{7F9911A4-64EB-434C-9EED-EE150B33E046}"/>
              </a:ext>
            </a:extLst>
          </p:cNvPr>
          <p:cNvSpPr txBox="1"/>
          <p:nvPr/>
        </p:nvSpPr>
        <p:spPr>
          <a:xfrm>
            <a:off x="528320" y="3888565"/>
            <a:ext cx="11663680" cy="861774"/>
          </a:xfrm>
          <a:prstGeom prst="rect">
            <a:avLst/>
          </a:prstGeom>
          <a:noFill/>
        </p:spPr>
        <p:txBody>
          <a:bodyPr wrap="square" rtlCol="0">
            <a:spAutoFit/>
          </a:bodyPr>
          <a:lstStyle/>
          <a:p>
            <a:r>
              <a:rPr lang="ru-RU" sz="1600" dirty="0"/>
              <a:t>Неопределенность места хранения ГФО и ГХО, недоступность их широкому кругу пользователей, вопрос размещения на сайте ВСЕГЕИ</a:t>
            </a:r>
          </a:p>
          <a:p>
            <a:endParaRPr lang="ru-RU" sz="1600" dirty="0"/>
          </a:p>
        </p:txBody>
      </p:sp>
      <p:sp>
        <p:nvSpPr>
          <p:cNvPr id="15" name="Блок-схема: ссылка на другую страницу 14">
            <a:extLst>
              <a:ext uri="{FF2B5EF4-FFF2-40B4-BE49-F238E27FC236}">
                <a16:creationId xmlns:a16="http://schemas.microsoft.com/office/drawing/2014/main" id="{D514AC60-7274-4F00-925E-7010598C1527}"/>
              </a:ext>
            </a:extLst>
          </p:cNvPr>
          <p:cNvSpPr/>
          <p:nvPr/>
        </p:nvSpPr>
        <p:spPr>
          <a:xfrm rot="16200000">
            <a:off x="84602" y="3779777"/>
            <a:ext cx="363415" cy="542695"/>
          </a:xfrm>
          <a:prstGeom prst="flowChartOffpageConnector">
            <a:avLst/>
          </a:prstGeom>
          <a:gradFill>
            <a:gsLst>
              <a:gs pos="0">
                <a:schemeClr val="accent1">
                  <a:lumMod val="5000"/>
                  <a:lumOff val="95000"/>
                </a:schemeClr>
              </a:gs>
              <a:gs pos="74000">
                <a:schemeClr val="accent6">
                  <a:lumMod val="75000"/>
                </a:schemeClr>
              </a:gs>
              <a:gs pos="83000">
                <a:schemeClr val="accent6">
                  <a:lumMod val="75000"/>
                </a:schemeClr>
              </a:gs>
              <a:gs pos="100000">
                <a:schemeClr val="accent6">
                  <a:lumMod val="40000"/>
                  <a:lumOff val="6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7</a:t>
            </a:r>
          </a:p>
        </p:txBody>
      </p:sp>
      <p:sp>
        <p:nvSpPr>
          <p:cNvPr id="16" name="TextBox 15">
            <a:extLst>
              <a:ext uri="{FF2B5EF4-FFF2-40B4-BE49-F238E27FC236}">
                <a16:creationId xmlns:a16="http://schemas.microsoft.com/office/drawing/2014/main" id="{E12D684D-2EAD-4745-BCDF-E59BC770CBAB}"/>
              </a:ext>
            </a:extLst>
          </p:cNvPr>
          <p:cNvSpPr txBox="1"/>
          <p:nvPr/>
        </p:nvSpPr>
        <p:spPr>
          <a:xfrm>
            <a:off x="541090" y="4451792"/>
            <a:ext cx="11663680" cy="1066959"/>
          </a:xfrm>
          <a:prstGeom prst="rect">
            <a:avLst/>
          </a:prstGeom>
          <a:solidFill>
            <a:schemeClr val="bg1"/>
          </a:solidFill>
        </p:spPr>
        <p:txBody>
          <a:bodyPr wrap="square" rtlCol="0">
            <a:spAutoFit/>
          </a:bodyPr>
          <a:lstStyle/>
          <a:p>
            <a:pPr>
              <a:spcAft>
                <a:spcPts val="800"/>
              </a:spcAft>
            </a:pPr>
            <a:r>
              <a:rPr lang="ru-RU" sz="1600" dirty="0" err="1"/>
              <a:t>Межсерийная</a:t>
            </a:r>
            <a:r>
              <a:rPr lang="ru-RU" sz="1600" dirty="0"/>
              <a:t> корреляция, этапы развития территорий, районирование, геологические противоречия</a:t>
            </a:r>
          </a:p>
          <a:p>
            <a:pPr>
              <a:spcAft>
                <a:spcPts val="800"/>
              </a:spcAft>
            </a:pPr>
            <a:r>
              <a:rPr lang="ru-RU" sz="1600" dirty="0"/>
              <a:t>Апробация в НРС Роснедра</a:t>
            </a:r>
          </a:p>
          <a:p>
            <a:pPr>
              <a:spcAft>
                <a:spcPts val="800"/>
              </a:spcAft>
            </a:pPr>
            <a:r>
              <a:rPr lang="ru-RU" sz="1600" dirty="0"/>
              <a:t>Кадровые проблемы мониторинга Госгеолкарты-1000/3</a:t>
            </a:r>
          </a:p>
        </p:txBody>
      </p:sp>
      <p:sp>
        <p:nvSpPr>
          <p:cNvPr id="17" name="Блок-схема: ссылка на другую страницу 16">
            <a:extLst>
              <a:ext uri="{FF2B5EF4-FFF2-40B4-BE49-F238E27FC236}">
                <a16:creationId xmlns:a16="http://schemas.microsoft.com/office/drawing/2014/main" id="{2A69A2F4-CAFB-440F-BBF4-42782FC00779}"/>
              </a:ext>
            </a:extLst>
          </p:cNvPr>
          <p:cNvSpPr/>
          <p:nvPr/>
        </p:nvSpPr>
        <p:spPr>
          <a:xfrm rot="16200000">
            <a:off x="84602" y="4247581"/>
            <a:ext cx="363415" cy="542695"/>
          </a:xfrm>
          <a:prstGeom prst="flowChartOffpageConnector">
            <a:avLst/>
          </a:prstGeom>
          <a:gradFill>
            <a:gsLst>
              <a:gs pos="0">
                <a:schemeClr val="accent1">
                  <a:lumMod val="5000"/>
                  <a:lumOff val="95000"/>
                </a:schemeClr>
              </a:gs>
              <a:gs pos="74000">
                <a:schemeClr val="accent6">
                  <a:lumMod val="75000"/>
                </a:schemeClr>
              </a:gs>
              <a:gs pos="83000">
                <a:schemeClr val="accent6">
                  <a:lumMod val="75000"/>
                </a:schemeClr>
              </a:gs>
              <a:gs pos="100000">
                <a:schemeClr val="accent6">
                  <a:lumMod val="40000"/>
                  <a:lumOff val="6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8</a:t>
            </a:r>
          </a:p>
        </p:txBody>
      </p:sp>
      <p:sp>
        <p:nvSpPr>
          <p:cNvPr id="18" name="Блок-схема: ссылка на другую страницу 17">
            <a:extLst>
              <a:ext uri="{FF2B5EF4-FFF2-40B4-BE49-F238E27FC236}">
                <a16:creationId xmlns:a16="http://schemas.microsoft.com/office/drawing/2014/main" id="{2A741DCF-4F9A-42E8-9A67-19EDEAC82CE3}"/>
              </a:ext>
            </a:extLst>
          </p:cNvPr>
          <p:cNvSpPr/>
          <p:nvPr/>
        </p:nvSpPr>
        <p:spPr>
          <a:xfrm rot="16200000">
            <a:off x="88035" y="4641936"/>
            <a:ext cx="363415" cy="542695"/>
          </a:xfrm>
          <a:prstGeom prst="flowChartOffpageConnector">
            <a:avLst/>
          </a:prstGeom>
          <a:gradFill>
            <a:gsLst>
              <a:gs pos="0">
                <a:schemeClr val="accent1">
                  <a:lumMod val="5000"/>
                  <a:lumOff val="95000"/>
                </a:schemeClr>
              </a:gs>
              <a:gs pos="74000">
                <a:schemeClr val="accent6">
                  <a:lumMod val="75000"/>
                </a:schemeClr>
              </a:gs>
              <a:gs pos="83000">
                <a:schemeClr val="accent6">
                  <a:lumMod val="75000"/>
                </a:schemeClr>
              </a:gs>
              <a:gs pos="100000">
                <a:schemeClr val="accent6">
                  <a:lumMod val="40000"/>
                  <a:lumOff val="6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9</a:t>
            </a:r>
          </a:p>
        </p:txBody>
      </p:sp>
      <p:sp>
        <p:nvSpPr>
          <p:cNvPr id="19" name="Блок-схема: ссылка на другую страницу 18">
            <a:extLst>
              <a:ext uri="{FF2B5EF4-FFF2-40B4-BE49-F238E27FC236}">
                <a16:creationId xmlns:a16="http://schemas.microsoft.com/office/drawing/2014/main" id="{D9B8BCED-27DA-4B10-BBAE-2C9EE692F3D8}"/>
              </a:ext>
            </a:extLst>
          </p:cNvPr>
          <p:cNvSpPr/>
          <p:nvPr/>
        </p:nvSpPr>
        <p:spPr>
          <a:xfrm rot="16200000">
            <a:off x="87254" y="5057379"/>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10</a:t>
            </a:r>
          </a:p>
        </p:txBody>
      </p:sp>
      <p:sp>
        <p:nvSpPr>
          <p:cNvPr id="20" name="TextBox 19">
            <a:extLst>
              <a:ext uri="{FF2B5EF4-FFF2-40B4-BE49-F238E27FC236}">
                <a16:creationId xmlns:a16="http://schemas.microsoft.com/office/drawing/2014/main" id="{E52E181E-C7BA-4ED5-9B90-CB5D5EDF723E}"/>
              </a:ext>
            </a:extLst>
          </p:cNvPr>
          <p:cNvSpPr txBox="1"/>
          <p:nvPr/>
        </p:nvSpPr>
        <p:spPr>
          <a:xfrm>
            <a:off x="528320" y="5560113"/>
            <a:ext cx="11663680" cy="338554"/>
          </a:xfrm>
          <a:prstGeom prst="rect">
            <a:avLst/>
          </a:prstGeom>
          <a:solidFill>
            <a:schemeClr val="bg1"/>
          </a:solidFill>
        </p:spPr>
        <p:txBody>
          <a:bodyPr wrap="square" rtlCol="0">
            <a:spAutoFit/>
          </a:bodyPr>
          <a:lstStyle/>
          <a:p>
            <a:r>
              <a:rPr lang="ru-RU" sz="1600" dirty="0"/>
              <a:t>Упрощение требований к электронному изданию, как одному из ожидаемых результатов общего технического задания</a:t>
            </a:r>
          </a:p>
        </p:txBody>
      </p:sp>
      <p:sp>
        <p:nvSpPr>
          <p:cNvPr id="21" name="Блок-схема: ссылка на другую страницу 20">
            <a:extLst>
              <a:ext uri="{FF2B5EF4-FFF2-40B4-BE49-F238E27FC236}">
                <a16:creationId xmlns:a16="http://schemas.microsoft.com/office/drawing/2014/main" id="{9FC3B902-9C2D-4D3F-8D65-CCE961FFE996}"/>
              </a:ext>
            </a:extLst>
          </p:cNvPr>
          <p:cNvSpPr/>
          <p:nvPr/>
        </p:nvSpPr>
        <p:spPr>
          <a:xfrm rot="16200000">
            <a:off x="84602" y="5472491"/>
            <a:ext cx="363415" cy="542695"/>
          </a:xfrm>
          <a:prstGeom prst="flowChartOffpageConnector">
            <a:avLst/>
          </a:prstGeom>
          <a:gradFill>
            <a:gsLst>
              <a:gs pos="0">
                <a:schemeClr val="accent1">
                  <a:lumMod val="5000"/>
                  <a:lumOff val="95000"/>
                </a:schemeClr>
              </a:gs>
              <a:gs pos="74000">
                <a:schemeClr val="accent6">
                  <a:lumMod val="75000"/>
                </a:schemeClr>
              </a:gs>
              <a:gs pos="83000">
                <a:schemeClr val="accent6">
                  <a:lumMod val="75000"/>
                </a:schemeClr>
              </a:gs>
              <a:gs pos="100000">
                <a:schemeClr val="accent6">
                  <a:lumMod val="40000"/>
                  <a:lumOff val="6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11</a:t>
            </a:r>
          </a:p>
        </p:txBody>
      </p:sp>
      <p:sp>
        <p:nvSpPr>
          <p:cNvPr id="22" name="TextBox 21">
            <a:extLst>
              <a:ext uri="{FF2B5EF4-FFF2-40B4-BE49-F238E27FC236}">
                <a16:creationId xmlns:a16="http://schemas.microsoft.com/office/drawing/2014/main" id="{7F1E3421-9E50-4FDD-BFB6-86B5DF80EF3C}"/>
              </a:ext>
            </a:extLst>
          </p:cNvPr>
          <p:cNvSpPr txBox="1"/>
          <p:nvPr/>
        </p:nvSpPr>
        <p:spPr>
          <a:xfrm>
            <a:off x="537657" y="103457"/>
            <a:ext cx="10701071" cy="369332"/>
          </a:xfrm>
          <a:prstGeom prst="rect">
            <a:avLst/>
          </a:prstGeom>
          <a:noFill/>
        </p:spPr>
        <p:txBody>
          <a:bodyPr wrap="none" rtlCol="0">
            <a:spAutoFit/>
          </a:bodyPr>
          <a:lstStyle/>
          <a:p>
            <a:r>
              <a:rPr lang="ru-RU" b="1" dirty="0">
                <a:solidFill>
                  <a:srgbClr val="002060"/>
                </a:solidFill>
              </a:rPr>
              <a:t>Основные проблемы мониторинга, выявленные на первых этапах работ. Предложения по их  решению </a:t>
            </a:r>
          </a:p>
        </p:txBody>
      </p:sp>
      <p:sp>
        <p:nvSpPr>
          <p:cNvPr id="23" name="Прямоугольник 22">
            <a:extLst>
              <a:ext uri="{FF2B5EF4-FFF2-40B4-BE49-F238E27FC236}">
                <a16:creationId xmlns:a16="http://schemas.microsoft.com/office/drawing/2014/main" id="{BE49CA91-4C68-4FEE-848A-BB8E168D188A}"/>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54263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91330-1F9F-4C80-B3F9-64AC61497CCD}"/>
              </a:ext>
            </a:extLst>
          </p:cNvPr>
          <p:cNvSpPr txBox="1"/>
          <p:nvPr/>
        </p:nvSpPr>
        <p:spPr>
          <a:xfrm>
            <a:off x="48491" y="938821"/>
            <a:ext cx="12095018" cy="1477328"/>
          </a:xfrm>
          <a:prstGeom prst="rect">
            <a:avLst/>
          </a:prstGeom>
          <a:solidFill>
            <a:schemeClr val="bg1"/>
          </a:solidFill>
        </p:spPr>
        <p:txBody>
          <a:bodyPr wrap="square" rtlCol="0">
            <a:spAutoFit/>
          </a:bodyPr>
          <a:lstStyle/>
          <a:p>
            <a:r>
              <a:rPr lang="ru-RU" dirty="0"/>
              <a:t>Подготовка легенд к картам и схемам масштаба 1:2 500 000, по группам листов, в том числе:</a:t>
            </a:r>
          </a:p>
          <a:p>
            <a:r>
              <a:rPr lang="ru-RU" dirty="0"/>
              <a:t>- для тектонической схемы - на основе легенды к тектонической карты Российской Федерации и ее континентального шельфа масштаба 1:2 500 000; </a:t>
            </a:r>
          </a:p>
          <a:p>
            <a:r>
              <a:rPr lang="ru-RU" dirty="0"/>
              <a:t>- для гидрогеологической, глубинного строения, эколого-геологической, геоморфологической схем и схемы глубинного строения, – на основе увязки соответствующих схем комплектов Госгеолкарты-1000/3 в пределах групп листов</a:t>
            </a:r>
          </a:p>
        </p:txBody>
      </p:sp>
      <p:sp>
        <p:nvSpPr>
          <p:cNvPr id="4" name="TextBox 3">
            <a:extLst>
              <a:ext uri="{FF2B5EF4-FFF2-40B4-BE49-F238E27FC236}">
                <a16:creationId xmlns:a16="http://schemas.microsoft.com/office/drawing/2014/main" id="{86A23502-BC40-45FC-B3C1-33CD5AB67CA1}"/>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pic>
        <p:nvPicPr>
          <p:cNvPr id="5" name="Рисунок 4">
            <a:extLst>
              <a:ext uri="{FF2B5EF4-FFF2-40B4-BE49-F238E27FC236}">
                <a16:creationId xmlns:a16="http://schemas.microsoft.com/office/drawing/2014/main" id="{06F040C5-5272-4D4E-AC92-C78EC65660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94965" y="5087352"/>
            <a:ext cx="2758607" cy="1725482"/>
          </a:xfrm>
          <a:prstGeom prst="rect">
            <a:avLst/>
          </a:prstGeom>
          <a:ln>
            <a:solidFill>
              <a:schemeClr val="tx1"/>
            </a:solidFill>
          </a:ln>
        </p:spPr>
      </p:pic>
      <p:sp>
        <p:nvSpPr>
          <p:cNvPr id="6" name="Прямоугольник 5">
            <a:extLst>
              <a:ext uri="{FF2B5EF4-FFF2-40B4-BE49-F238E27FC236}">
                <a16:creationId xmlns:a16="http://schemas.microsoft.com/office/drawing/2014/main" id="{389B7DD6-E478-4743-A9EC-F5B47237B655}"/>
              </a:ext>
            </a:extLst>
          </p:cNvPr>
          <p:cNvSpPr/>
          <p:nvPr/>
        </p:nvSpPr>
        <p:spPr>
          <a:xfrm>
            <a:off x="9340127" y="4756609"/>
            <a:ext cx="2468281" cy="276999"/>
          </a:xfrm>
          <a:prstGeom prst="rect">
            <a:avLst/>
          </a:prstGeom>
        </p:spPr>
        <p:txBody>
          <a:bodyPr wrap="square">
            <a:spAutoFit/>
          </a:bodyPr>
          <a:lstStyle/>
          <a:p>
            <a:pPr algn="ctr"/>
            <a:r>
              <a:rPr lang="ru-RU" sz="1200" b="1" dirty="0"/>
              <a:t>Гидрогеологические схемы</a:t>
            </a:r>
          </a:p>
        </p:txBody>
      </p:sp>
      <p:pic>
        <p:nvPicPr>
          <p:cNvPr id="7" name="Рисунок 6">
            <a:extLst>
              <a:ext uri="{FF2B5EF4-FFF2-40B4-BE49-F238E27FC236}">
                <a16:creationId xmlns:a16="http://schemas.microsoft.com/office/drawing/2014/main" id="{47F09EA5-067E-4C83-8F84-743B3E8443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8747" y="5092050"/>
            <a:ext cx="2758715" cy="1720784"/>
          </a:xfrm>
          <a:prstGeom prst="rect">
            <a:avLst/>
          </a:prstGeom>
          <a:ln>
            <a:solidFill>
              <a:schemeClr val="tx1"/>
            </a:solidFill>
          </a:ln>
        </p:spPr>
      </p:pic>
      <p:sp>
        <p:nvSpPr>
          <p:cNvPr id="8" name="Прямоугольник 7">
            <a:extLst>
              <a:ext uri="{FF2B5EF4-FFF2-40B4-BE49-F238E27FC236}">
                <a16:creationId xmlns:a16="http://schemas.microsoft.com/office/drawing/2014/main" id="{961F7978-37DB-4E8D-8B59-D437E9C27284}"/>
              </a:ext>
            </a:extLst>
          </p:cNvPr>
          <p:cNvSpPr/>
          <p:nvPr/>
        </p:nvSpPr>
        <p:spPr>
          <a:xfrm>
            <a:off x="817398" y="4810353"/>
            <a:ext cx="1615012" cy="276999"/>
          </a:xfrm>
          <a:prstGeom prst="rect">
            <a:avLst/>
          </a:prstGeom>
        </p:spPr>
        <p:txBody>
          <a:bodyPr wrap="square">
            <a:spAutoFit/>
          </a:bodyPr>
          <a:lstStyle/>
          <a:p>
            <a:pPr algn="ctr"/>
            <a:r>
              <a:rPr lang="ru-RU" sz="1200" b="1" dirty="0"/>
              <a:t>Тектонические схемы</a:t>
            </a:r>
          </a:p>
        </p:txBody>
      </p:sp>
      <p:pic>
        <p:nvPicPr>
          <p:cNvPr id="9" name="Рисунок 8">
            <a:extLst>
              <a:ext uri="{FF2B5EF4-FFF2-40B4-BE49-F238E27FC236}">
                <a16:creationId xmlns:a16="http://schemas.microsoft.com/office/drawing/2014/main" id="{2ACBB110-251A-4E8F-8FDD-8D0B23B059F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06142" y="5092050"/>
            <a:ext cx="2731596" cy="1720784"/>
          </a:xfrm>
          <a:prstGeom prst="rect">
            <a:avLst/>
          </a:prstGeom>
          <a:ln>
            <a:solidFill>
              <a:schemeClr val="tx1"/>
            </a:solidFill>
          </a:ln>
        </p:spPr>
      </p:pic>
      <p:sp>
        <p:nvSpPr>
          <p:cNvPr id="10" name="Прямоугольник 9">
            <a:extLst>
              <a:ext uri="{FF2B5EF4-FFF2-40B4-BE49-F238E27FC236}">
                <a16:creationId xmlns:a16="http://schemas.microsoft.com/office/drawing/2014/main" id="{42F93A1A-A301-4A34-8BB8-B79893C1C039}"/>
              </a:ext>
            </a:extLst>
          </p:cNvPr>
          <p:cNvSpPr/>
          <p:nvPr/>
        </p:nvSpPr>
        <p:spPr>
          <a:xfrm>
            <a:off x="3086343" y="4756610"/>
            <a:ext cx="2468281" cy="276999"/>
          </a:xfrm>
          <a:prstGeom prst="rect">
            <a:avLst/>
          </a:prstGeom>
        </p:spPr>
        <p:txBody>
          <a:bodyPr wrap="square">
            <a:spAutoFit/>
          </a:bodyPr>
          <a:lstStyle/>
          <a:p>
            <a:pPr algn="ctr"/>
            <a:r>
              <a:rPr lang="ru-RU" sz="1200" b="1" dirty="0"/>
              <a:t>Геоморфологические схемы</a:t>
            </a:r>
          </a:p>
        </p:txBody>
      </p:sp>
      <p:pic>
        <p:nvPicPr>
          <p:cNvPr id="11" name="Рисунок 10">
            <a:extLst>
              <a:ext uri="{FF2B5EF4-FFF2-40B4-BE49-F238E27FC236}">
                <a16:creationId xmlns:a16="http://schemas.microsoft.com/office/drawing/2014/main" id="{FE011B32-FEEE-41B7-B2A1-D512EF222BB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71268" y="5087352"/>
            <a:ext cx="2919842" cy="1725482"/>
          </a:xfrm>
          <a:prstGeom prst="rect">
            <a:avLst/>
          </a:prstGeom>
          <a:ln>
            <a:solidFill>
              <a:schemeClr val="tx1"/>
            </a:solidFill>
          </a:ln>
        </p:spPr>
      </p:pic>
      <p:sp>
        <p:nvSpPr>
          <p:cNvPr id="12" name="Прямоугольник 11">
            <a:extLst>
              <a:ext uri="{FF2B5EF4-FFF2-40B4-BE49-F238E27FC236}">
                <a16:creationId xmlns:a16="http://schemas.microsoft.com/office/drawing/2014/main" id="{1E5E16CA-B1ED-4428-A816-F30F7A44A8C9}"/>
              </a:ext>
            </a:extLst>
          </p:cNvPr>
          <p:cNvSpPr/>
          <p:nvPr/>
        </p:nvSpPr>
        <p:spPr>
          <a:xfrm>
            <a:off x="6388882" y="4662692"/>
            <a:ext cx="2037285" cy="461665"/>
          </a:xfrm>
          <a:prstGeom prst="rect">
            <a:avLst/>
          </a:prstGeom>
        </p:spPr>
        <p:txBody>
          <a:bodyPr wrap="square">
            <a:spAutoFit/>
          </a:bodyPr>
          <a:lstStyle/>
          <a:p>
            <a:pPr algn="ctr"/>
            <a:r>
              <a:rPr lang="ru-RU" sz="1200" b="1" dirty="0"/>
              <a:t>Схемы тектонического районирования</a:t>
            </a:r>
          </a:p>
        </p:txBody>
      </p:sp>
      <p:pic>
        <p:nvPicPr>
          <p:cNvPr id="14" name="Рисунок 13">
            <a:extLst>
              <a:ext uri="{FF2B5EF4-FFF2-40B4-BE49-F238E27FC236}">
                <a16:creationId xmlns:a16="http://schemas.microsoft.com/office/drawing/2014/main" id="{2B18407B-FD3C-4A6B-9D81-F7801360700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30833" y="2424721"/>
            <a:ext cx="3236064" cy="2275164"/>
          </a:xfrm>
          <a:prstGeom prst="rect">
            <a:avLst/>
          </a:prstGeom>
        </p:spPr>
      </p:pic>
      <p:sp>
        <p:nvSpPr>
          <p:cNvPr id="16" name="TextBox 15">
            <a:extLst>
              <a:ext uri="{FF2B5EF4-FFF2-40B4-BE49-F238E27FC236}">
                <a16:creationId xmlns:a16="http://schemas.microsoft.com/office/drawing/2014/main" id="{1E815080-21CD-49D0-8EE7-3F5F503B7B5A}"/>
              </a:ext>
            </a:extLst>
          </p:cNvPr>
          <p:cNvSpPr txBox="1"/>
          <p:nvPr/>
        </p:nvSpPr>
        <p:spPr>
          <a:xfrm>
            <a:off x="557042" y="619210"/>
            <a:ext cx="11663680" cy="369332"/>
          </a:xfrm>
          <a:prstGeom prst="rect">
            <a:avLst/>
          </a:prstGeom>
          <a:solidFill>
            <a:schemeClr val="bg1"/>
          </a:solidFill>
        </p:spPr>
        <p:txBody>
          <a:bodyPr wrap="square" rtlCol="0">
            <a:spAutoFit/>
          </a:bodyPr>
          <a:lstStyle/>
          <a:p>
            <a:r>
              <a:rPr lang="ru-RU" dirty="0">
                <a:solidFill>
                  <a:srgbClr val="FF0000"/>
                </a:solidFill>
              </a:rPr>
              <a:t>Отсутствие регламентации взаимоотношений между сводным, обзорным и мелкомасштабным уровнями</a:t>
            </a:r>
          </a:p>
        </p:txBody>
      </p:sp>
      <p:pic>
        <p:nvPicPr>
          <p:cNvPr id="3" name="Рисунок 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00072" y="2433021"/>
            <a:ext cx="4052610" cy="2306716"/>
          </a:xfrm>
          <a:prstGeom prst="rect">
            <a:avLst/>
          </a:prstGeom>
        </p:spPr>
      </p:pic>
      <p:sp>
        <p:nvSpPr>
          <p:cNvPr id="15" name="Прямоугольник 14">
            <a:extLst>
              <a:ext uri="{FF2B5EF4-FFF2-40B4-BE49-F238E27FC236}">
                <a16:creationId xmlns:a16="http://schemas.microsoft.com/office/drawing/2014/main" id="{D9A2EDFB-AD46-4387-9367-82C4C7CEA46C}"/>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Блок-схема: ссылка на другую страницу 16">
            <a:extLst>
              <a:ext uri="{FF2B5EF4-FFF2-40B4-BE49-F238E27FC236}">
                <a16:creationId xmlns:a16="http://schemas.microsoft.com/office/drawing/2014/main" id="{75F625A5-FDA4-4C7A-82FA-0EB7B2FD01FE}"/>
              </a:ext>
            </a:extLst>
          </p:cNvPr>
          <p:cNvSpPr/>
          <p:nvPr/>
        </p:nvSpPr>
        <p:spPr>
          <a:xfrm rot="16200000">
            <a:off x="86988" y="559734"/>
            <a:ext cx="363415" cy="542695"/>
          </a:xfrm>
          <a:prstGeom prst="flowChartOffpageConnector">
            <a:avLst/>
          </a:prstGeom>
          <a:gradFill>
            <a:gsLst>
              <a:gs pos="0">
                <a:schemeClr val="accent1">
                  <a:lumMod val="5000"/>
                  <a:lumOff val="95000"/>
                </a:schemeClr>
              </a:gs>
              <a:gs pos="74000">
                <a:schemeClr val="accent6">
                  <a:lumMod val="75000"/>
                </a:schemeClr>
              </a:gs>
              <a:gs pos="83000">
                <a:schemeClr val="accent6">
                  <a:lumMod val="75000"/>
                </a:schemeClr>
              </a:gs>
              <a:gs pos="100000">
                <a:schemeClr val="accent6">
                  <a:lumMod val="40000"/>
                  <a:lumOff val="6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1</a:t>
            </a:r>
          </a:p>
        </p:txBody>
      </p:sp>
    </p:spTree>
    <p:extLst>
      <p:ext uri="{BB962C8B-B14F-4D97-AF65-F5344CB8AC3E}">
        <p14:creationId xmlns:p14="http://schemas.microsoft.com/office/powerpoint/2010/main" val="2152741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91330-1F9F-4C80-B3F9-64AC61497CCD}"/>
              </a:ext>
            </a:extLst>
          </p:cNvPr>
          <p:cNvSpPr txBox="1"/>
          <p:nvPr/>
        </p:nvSpPr>
        <p:spPr>
          <a:xfrm>
            <a:off x="652743" y="579120"/>
            <a:ext cx="11663680" cy="646331"/>
          </a:xfrm>
          <a:prstGeom prst="rect">
            <a:avLst/>
          </a:prstGeom>
          <a:solidFill>
            <a:schemeClr val="bg1"/>
          </a:solidFill>
        </p:spPr>
        <p:txBody>
          <a:bodyPr wrap="square" rtlCol="0">
            <a:spAutoFit/>
          </a:bodyPr>
          <a:lstStyle/>
          <a:p>
            <a:r>
              <a:rPr lang="ru-RU" dirty="0">
                <a:solidFill>
                  <a:srgbClr val="FF0000"/>
                </a:solidFill>
              </a:rPr>
              <a:t>Последовательность ввода работ по  технологическому и методическому сопровождению мониторинга, затрудняющая методическое и технологическое сопровождение</a:t>
            </a:r>
          </a:p>
        </p:txBody>
      </p:sp>
      <p:sp>
        <p:nvSpPr>
          <p:cNvPr id="4" name="Стрелка: вправо 3">
            <a:extLst>
              <a:ext uri="{FF2B5EF4-FFF2-40B4-BE49-F238E27FC236}">
                <a16:creationId xmlns:a16="http://schemas.microsoft.com/office/drawing/2014/main" id="{297D3214-74B3-498C-93C8-42A8613C6347}"/>
              </a:ext>
            </a:extLst>
          </p:cNvPr>
          <p:cNvSpPr/>
          <p:nvPr/>
        </p:nvSpPr>
        <p:spPr>
          <a:xfrm>
            <a:off x="1155700" y="1917700"/>
            <a:ext cx="9893300" cy="596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Объект Мониторинга ГК-1000/3</a:t>
            </a:r>
          </a:p>
        </p:txBody>
      </p:sp>
      <p:sp>
        <p:nvSpPr>
          <p:cNvPr id="5" name="Стрелка: вправо 4">
            <a:extLst>
              <a:ext uri="{FF2B5EF4-FFF2-40B4-BE49-F238E27FC236}">
                <a16:creationId xmlns:a16="http://schemas.microsoft.com/office/drawing/2014/main" id="{357DB8D4-12CF-487F-8785-3B2CF4C1E7C1}"/>
              </a:ext>
            </a:extLst>
          </p:cNvPr>
          <p:cNvSpPr/>
          <p:nvPr/>
        </p:nvSpPr>
        <p:spPr>
          <a:xfrm>
            <a:off x="3926541" y="2981325"/>
            <a:ext cx="8122023" cy="596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Создание ЕГКМ</a:t>
            </a:r>
          </a:p>
        </p:txBody>
      </p:sp>
      <p:sp>
        <p:nvSpPr>
          <p:cNvPr id="6" name="Стрелка: вправо 5">
            <a:extLst>
              <a:ext uri="{FF2B5EF4-FFF2-40B4-BE49-F238E27FC236}">
                <a16:creationId xmlns:a16="http://schemas.microsoft.com/office/drawing/2014/main" id="{46A18964-DE21-4700-AF64-94321DD485C2}"/>
              </a:ext>
            </a:extLst>
          </p:cNvPr>
          <p:cNvSpPr/>
          <p:nvPr/>
        </p:nvSpPr>
        <p:spPr>
          <a:xfrm>
            <a:off x="4191000" y="4044951"/>
            <a:ext cx="3365498" cy="596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t>Создание «Временных требований…»</a:t>
            </a:r>
          </a:p>
        </p:txBody>
      </p:sp>
      <p:cxnSp>
        <p:nvCxnSpPr>
          <p:cNvPr id="8" name="Прямая соединительная линия 7">
            <a:extLst>
              <a:ext uri="{FF2B5EF4-FFF2-40B4-BE49-F238E27FC236}">
                <a16:creationId xmlns:a16="http://schemas.microsoft.com/office/drawing/2014/main" id="{6C243D2B-4081-44E1-B0D8-113A1C149600}"/>
              </a:ext>
            </a:extLst>
          </p:cNvPr>
          <p:cNvCxnSpPr/>
          <p:nvPr/>
        </p:nvCxnSpPr>
        <p:spPr>
          <a:xfrm>
            <a:off x="1155700" y="1676400"/>
            <a:ext cx="0" cy="3695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B435108D-3B97-469D-A36F-B3DCFBC6EE0D}"/>
              </a:ext>
            </a:extLst>
          </p:cNvPr>
          <p:cNvCxnSpPr/>
          <p:nvPr/>
        </p:nvCxnSpPr>
        <p:spPr>
          <a:xfrm>
            <a:off x="4178300" y="1730375"/>
            <a:ext cx="0" cy="3695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B78E4FA7-3F27-4DD7-B275-2EF423D4EDFF}"/>
              </a:ext>
            </a:extLst>
          </p:cNvPr>
          <p:cNvCxnSpPr/>
          <p:nvPr/>
        </p:nvCxnSpPr>
        <p:spPr>
          <a:xfrm>
            <a:off x="7556500" y="1730375"/>
            <a:ext cx="0" cy="3695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AABDC24E-0DA3-4CD8-8463-EF4C68CDB0D6}"/>
              </a:ext>
            </a:extLst>
          </p:cNvPr>
          <p:cNvCxnSpPr/>
          <p:nvPr/>
        </p:nvCxnSpPr>
        <p:spPr>
          <a:xfrm>
            <a:off x="11049000" y="1730375"/>
            <a:ext cx="0" cy="36957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2708763-9748-4794-9A61-E8974D7BD437}"/>
              </a:ext>
            </a:extLst>
          </p:cNvPr>
          <p:cNvSpPr txBox="1"/>
          <p:nvPr/>
        </p:nvSpPr>
        <p:spPr>
          <a:xfrm>
            <a:off x="2378728" y="1298327"/>
            <a:ext cx="652743" cy="369332"/>
          </a:xfrm>
          <a:prstGeom prst="rect">
            <a:avLst/>
          </a:prstGeom>
          <a:noFill/>
        </p:spPr>
        <p:txBody>
          <a:bodyPr wrap="none" rtlCol="0">
            <a:spAutoFit/>
          </a:bodyPr>
          <a:lstStyle/>
          <a:p>
            <a:r>
              <a:rPr lang="ru-RU" dirty="0"/>
              <a:t>2020</a:t>
            </a:r>
          </a:p>
        </p:txBody>
      </p:sp>
      <p:sp>
        <p:nvSpPr>
          <p:cNvPr id="13" name="TextBox 12">
            <a:extLst>
              <a:ext uri="{FF2B5EF4-FFF2-40B4-BE49-F238E27FC236}">
                <a16:creationId xmlns:a16="http://schemas.microsoft.com/office/drawing/2014/main" id="{D2ADEDA3-327C-407C-976E-F717D7603E8C}"/>
              </a:ext>
            </a:extLst>
          </p:cNvPr>
          <p:cNvSpPr txBox="1"/>
          <p:nvPr/>
        </p:nvSpPr>
        <p:spPr>
          <a:xfrm>
            <a:off x="5831840" y="1293659"/>
            <a:ext cx="652743" cy="369332"/>
          </a:xfrm>
          <a:prstGeom prst="rect">
            <a:avLst/>
          </a:prstGeom>
          <a:noFill/>
        </p:spPr>
        <p:txBody>
          <a:bodyPr wrap="none" rtlCol="0">
            <a:spAutoFit/>
          </a:bodyPr>
          <a:lstStyle/>
          <a:p>
            <a:r>
              <a:rPr lang="ru-RU" dirty="0"/>
              <a:t>2021</a:t>
            </a:r>
          </a:p>
        </p:txBody>
      </p:sp>
      <p:sp>
        <p:nvSpPr>
          <p:cNvPr id="14" name="TextBox 13">
            <a:extLst>
              <a:ext uri="{FF2B5EF4-FFF2-40B4-BE49-F238E27FC236}">
                <a16:creationId xmlns:a16="http://schemas.microsoft.com/office/drawing/2014/main" id="{3AD14187-F033-43D9-8F47-049908393B6E}"/>
              </a:ext>
            </a:extLst>
          </p:cNvPr>
          <p:cNvSpPr txBox="1"/>
          <p:nvPr/>
        </p:nvSpPr>
        <p:spPr>
          <a:xfrm>
            <a:off x="9160529" y="1293659"/>
            <a:ext cx="652743" cy="369332"/>
          </a:xfrm>
          <a:prstGeom prst="rect">
            <a:avLst/>
          </a:prstGeom>
          <a:noFill/>
        </p:spPr>
        <p:txBody>
          <a:bodyPr wrap="none" rtlCol="0">
            <a:spAutoFit/>
          </a:bodyPr>
          <a:lstStyle/>
          <a:p>
            <a:r>
              <a:rPr lang="ru-RU" dirty="0"/>
              <a:t>2022</a:t>
            </a:r>
          </a:p>
        </p:txBody>
      </p:sp>
      <p:sp>
        <p:nvSpPr>
          <p:cNvPr id="16" name="Стрелка: вправо 15">
            <a:extLst>
              <a:ext uri="{FF2B5EF4-FFF2-40B4-BE49-F238E27FC236}">
                <a16:creationId xmlns:a16="http://schemas.microsoft.com/office/drawing/2014/main" id="{A82B97AD-7E1C-45E5-81C8-315DB6A00506}"/>
              </a:ext>
            </a:extLst>
          </p:cNvPr>
          <p:cNvSpPr/>
          <p:nvPr/>
        </p:nvSpPr>
        <p:spPr>
          <a:xfrm>
            <a:off x="7569200" y="4044951"/>
            <a:ext cx="3479799" cy="596900"/>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t>Подготовка «Практического руководства…»</a:t>
            </a:r>
          </a:p>
        </p:txBody>
      </p:sp>
      <p:sp>
        <p:nvSpPr>
          <p:cNvPr id="17" name="TextBox 16">
            <a:extLst>
              <a:ext uri="{FF2B5EF4-FFF2-40B4-BE49-F238E27FC236}">
                <a16:creationId xmlns:a16="http://schemas.microsoft.com/office/drawing/2014/main" id="{9E05B1B2-D9B0-4E3F-AB6F-197438112E9B}"/>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18" name="Прямоугольник 17">
            <a:extLst>
              <a:ext uri="{FF2B5EF4-FFF2-40B4-BE49-F238E27FC236}">
                <a16:creationId xmlns:a16="http://schemas.microsoft.com/office/drawing/2014/main" id="{777B879A-C647-448E-92B0-4480C528152B}"/>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Блок-схема: ссылка на другую страницу 18">
            <a:extLst>
              <a:ext uri="{FF2B5EF4-FFF2-40B4-BE49-F238E27FC236}">
                <a16:creationId xmlns:a16="http://schemas.microsoft.com/office/drawing/2014/main" id="{6EB9FD77-BF09-4406-B37E-86F06065E0AF}"/>
              </a:ext>
            </a:extLst>
          </p:cNvPr>
          <p:cNvSpPr/>
          <p:nvPr/>
        </p:nvSpPr>
        <p:spPr>
          <a:xfrm rot="16200000">
            <a:off x="86988" y="559734"/>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2</a:t>
            </a:r>
          </a:p>
        </p:txBody>
      </p:sp>
    </p:spTree>
    <p:extLst>
      <p:ext uri="{BB962C8B-B14F-4D97-AF65-F5344CB8AC3E}">
        <p14:creationId xmlns:p14="http://schemas.microsoft.com/office/powerpoint/2010/main" val="4099939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91330-1F9F-4C80-B3F9-64AC61497CCD}"/>
              </a:ext>
            </a:extLst>
          </p:cNvPr>
          <p:cNvSpPr txBox="1"/>
          <p:nvPr/>
        </p:nvSpPr>
        <p:spPr>
          <a:xfrm>
            <a:off x="540043" y="645256"/>
            <a:ext cx="11663680" cy="369332"/>
          </a:xfrm>
          <a:prstGeom prst="rect">
            <a:avLst/>
          </a:prstGeom>
          <a:solidFill>
            <a:schemeClr val="bg1"/>
          </a:solidFill>
        </p:spPr>
        <p:txBody>
          <a:bodyPr wrap="square" rtlCol="0">
            <a:spAutoFit/>
          </a:bodyPr>
          <a:lstStyle/>
          <a:p>
            <a:r>
              <a:rPr lang="ru-RU" dirty="0">
                <a:solidFill>
                  <a:srgbClr val="FF0000"/>
                </a:solidFill>
              </a:rPr>
              <a:t>Продолжительность этапов мониторинга в первом техническом (геологическом) задании</a:t>
            </a:r>
          </a:p>
        </p:txBody>
      </p:sp>
      <p:sp>
        <p:nvSpPr>
          <p:cNvPr id="4" name="Стрелка: вправо 3">
            <a:extLst>
              <a:ext uri="{FF2B5EF4-FFF2-40B4-BE49-F238E27FC236}">
                <a16:creationId xmlns:a16="http://schemas.microsoft.com/office/drawing/2014/main" id="{A7204654-AA9E-4F8A-B1E8-BF00DB372DC0}"/>
              </a:ext>
            </a:extLst>
          </p:cNvPr>
          <p:cNvSpPr/>
          <p:nvPr/>
        </p:nvSpPr>
        <p:spPr>
          <a:xfrm>
            <a:off x="1155700" y="1917700"/>
            <a:ext cx="3022599" cy="596900"/>
          </a:xfrm>
          <a:prstGeom prst="rightArrow">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Оценочный этап</a:t>
            </a:r>
          </a:p>
        </p:txBody>
      </p:sp>
      <p:sp>
        <p:nvSpPr>
          <p:cNvPr id="5" name="Стрелка: вправо 4">
            <a:extLst>
              <a:ext uri="{FF2B5EF4-FFF2-40B4-BE49-F238E27FC236}">
                <a16:creationId xmlns:a16="http://schemas.microsoft.com/office/drawing/2014/main" id="{A2194BCC-FA56-46CE-BA42-91B7A3F5E832}"/>
              </a:ext>
            </a:extLst>
          </p:cNvPr>
          <p:cNvSpPr/>
          <p:nvPr/>
        </p:nvSpPr>
        <p:spPr>
          <a:xfrm>
            <a:off x="4191000" y="2175216"/>
            <a:ext cx="5524497" cy="59690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Подготовительный этап</a:t>
            </a:r>
          </a:p>
        </p:txBody>
      </p:sp>
      <p:sp>
        <p:nvSpPr>
          <p:cNvPr id="6" name="Стрелка: вправо 5">
            <a:extLst>
              <a:ext uri="{FF2B5EF4-FFF2-40B4-BE49-F238E27FC236}">
                <a16:creationId xmlns:a16="http://schemas.microsoft.com/office/drawing/2014/main" id="{D84EFD04-65F4-48A0-9D81-227318BB2B29}"/>
              </a:ext>
            </a:extLst>
          </p:cNvPr>
          <p:cNvSpPr/>
          <p:nvPr/>
        </p:nvSpPr>
        <p:spPr>
          <a:xfrm>
            <a:off x="9715498" y="2178812"/>
            <a:ext cx="1071082" cy="596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t>Загрузка в ЕГКМ</a:t>
            </a:r>
          </a:p>
        </p:txBody>
      </p:sp>
      <p:cxnSp>
        <p:nvCxnSpPr>
          <p:cNvPr id="7" name="Прямая соединительная линия 6">
            <a:extLst>
              <a:ext uri="{FF2B5EF4-FFF2-40B4-BE49-F238E27FC236}">
                <a16:creationId xmlns:a16="http://schemas.microsoft.com/office/drawing/2014/main" id="{AF4DAB6B-3357-4E3D-A317-58201379F7CE}"/>
              </a:ext>
            </a:extLst>
          </p:cNvPr>
          <p:cNvCxnSpPr>
            <a:cxnSpLocks/>
          </p:cNvCxnSpPr>
          <p:nvPr/>
        </p:nvCxnSpPr>
        <p:spPr>
          <a:xfrm>
            <a:off x="1155700" y="1676400"/>
            <a:ext cx="0" cy="4532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57587C6D-AAE9-418F-8A3E-1FAAFBE32757}"/>
              </a:ext>
            </a:extLst>
          </p:cNvPr>
          <p:cNvCxnSpPr>
            <a:cxnSpLocks/>
          </p:cNvCxnSpPr>
          <p:nvPr/>
        </p:nvCxnSpPr>
        <p:spPr>
          <a:xfrm>
            <a:off x="4178300" y="1730375"/>
            <a:ext cx="0" cy="4478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41B035E8-8D35-4BCF-8AD9-31B61BE81760}"/>
              </a:ext>
            </a:extLst>
          </p:cNvPr>
          <p:cNvCxnSpPr>
            <a:cxnSpLocks/>
          </p:cNvCxnSpPr>
          <p:nvPr/>
        </p:nvCxnSpPr>
        <p:spPr>
          <a:xfrm flipH="1">
            <a:off x="7549817" y="1730375"/>
            <a:ext cx="6683" cy="4578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7D99B748-0527-44AC-A954-5EE84B88F460}"/>
              </a:ext>
            </a:extLst>
          </p:cNvPr>
          <p:cNvCxnSpPr>
            <a:cxnSpLocks/>
          </p:cNvCxnSpPr>
          <p:nvPr/>
        </p:nvCxnSpPr>
        <p:spPr>
          <a:xfrm>
            <a:off x="11049000" y="1730375"/>
            <a:ext cx="0" cy="4548505"/>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5DCCABC-4FA1-42E4-8784-B574C276F4CF}"/>
              </a:ext>
            </a:extLst>
          </p:cNvPr>
          <p:cNvSpPr txBox="1"/>
          <p:nvPr/>
        </p:nvSpPr>
        <p:spPr>
          <a:xfrm>
            <a:off x="2351552" y="1035438"/>
            <a:ext cx="652743" cy="369332"/>
          </a:xfrm>
          <a:prstGeom prst="rect">
            <a:avLst/>
          </a:prstGeom>
          <a:noFill/>
        </p:spPr>
        <p:txBody>
          <a:bodyPr wrap="none" rtlCol="0">
            <a:spAutoFit/>
          </a:bodyPr>
          <a:lstStyle/>
          <a:p>
            <a:r>
              <a:rPr lang="ru-RU" dirty="0"/>
              <a:t>2020</a:t>
            </a:r>
          </a:p>
        </p:txBody>
      </p:sp>
      <p:sp>
        <p:nvSpPr>
          <p:cNvPr id="12" name="TextBox 11">
            <a:extLst>
              <a:ext uri="{FF2B5EF4-FFF2-40B4-BE49-F238E27FC236}">
                <a16:creationId xmlns:a16="http://schemas.microsoft.com/office/drawing/2014/main" id="{1AC1B918-2CF4-4B56-910D-A032E1EE5CE2}"/>
              </a:ext>
            </a:extLst>
          </p:cNvPr>
          <p:cNvSpPr txBox="1"/>
          <p:nvPr/>
        </p:nvSpPr>
        <p:spPr>
          <a:xfrm>
            <a:off x="5804664" y="1030770"/>
            <a:ext cx="652743" cy="369332"/>
          </a:xfrm>
          <a:prstGeom prst="rect">
            <a:avLst/>
          </a:prstGeom>
          <a:noFill/>
        </p:spPr>
        <p:txBody>
          <a:bodyPr wrap="none" rtlCol="0">
            <a:spAutoFit/>
          </a:bodyPr>
          <a:lstStyle/>
          <a:p>
            <a:r>
              <a:rPr lang="ru-RU" dirty="0"/>
              <a:t>2021</a:t>
            </a:r>
          </a:p>
        </p:txBody>
      </p:sp>
      <p:sp>
        <p:nvSpPr>
          <p:cNvPr id="13" name="TextBox 12">
            <a:extLst>
              <a:ext uri="{FF2B5EF4-FFF2-40B4-BE49-F238E27FC236}">
                <a16:creationId xmlns:a16="http://schemas.microsoft.com/office/drawing/2014/main" id="{41905266-4C88-46BC-B369-22F070BAF3AA}"/>
              </a:ext>
            </a:extLst>
          </p:cNvPr>
          <p:cNvSpPr txBox="1"/>
          <p:nvPr/>
        </p:nvSpPr>
        <p:spPr>
          <a:xfrm>
            <a:off x="9133353" y="1030770"/>
            <a:ext cx="652743" cy="369332"/>
          </a:xfrm>
          <a:prstGeom prst="rect">
            <a:avLst/>
          </a:prstGeom>
          <a:noFill/>
        </p:spPr>
        <p:txBody>
          <a:bodyPr wrap="none" rtlCol="0">
            <a:spAutoFit/>
          </a:bodyPr>
          <a:lstStyle/>
          <a:p>
            <a:r>
              <a:rPr lang="ru-RU" dirty="0"/>
              <a:t>2022</a:t>
            </a:r>
          </a:p>
        </p:txBody>
      </p:sp>
      <p:sp>
        <p:nvSpPr>
          <p:cNvPr id="14" name="Стрелка: вправо 13">
            <a:extLst>
              <a:ext uri="{FF2B5EF4-FFF2-40B4-BE49-F238E27FC236}">
                <a16:creationId xmlns:a16="http://schemas.microsoft.com/office/drawing/2014/main" id="{CBF7068F-EDEF-47E5-BE79-2930256120DC}"/>
              </a:ext>
            </a:extLst>
          </p:cNvPr>
          <p:cNvSpPr/>
          <p:nvPr/>
        </p:nvSpPr>
        <p:spPr>
          <a:xfrm>
            <a:off x="10109207" y="2794287"/>
            <a:ext cx="939793" cy="5969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t>Основной этап</a:t>
            </a:r>
          </a:p>
        </p:txBody>
      </p:sp>
      <p:cxnSp>
        <p:nvCxnSpPr>
          <p:cNvPr id="16" name="Прямая соединительная линия 15">
            <a:extLst>
              <a:ext uri="{FF2B5EF4-FFF2-40B4-BE49-F238E27FC236}">
                <a16:creationId xmlns:a16="http://schemas.microsoft.com/office/drawing/2014/main" id="{44DE2D65-2D90-46B2-A285-7E3AFCEBF7CD}"/>
              </a:ext>
            </a:extLst>
          </p:cNvPr>
          <p:cNvCxnSpPr>
            <a:cxnSpLocks/>
            <a:stCxn id="17" idx="2"/>
          </p:cNvCxnSpPr>
          <p:nvPr/>
        </p:nvCxnSpPr>
        <p:spPr>
          <a:xfrm>
            <a:off x="9692150" y="1991985"/>
            <a:ext cx="0" cy="7268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BD90E31-B1BB-4888-A2A7-56AC973EB6B4}"/>
              </a:ext>
            </a:extLst>
          </p:cNvPr>
          <p:cNvSpPr txBox="1"/>
          <p:nvPr/>
        </p:nvSpPr>
        <p:spPr>
          <a:xfrm>
            <a:off x="9133353" y="1468765"/>
            <a:ext cx="1117594" cy="523220"/>
          </a:xfrm>
          <a:prstGeom prst="rect">
            <a:avLst/>
          </a:prstGeom>
          <a:noFill/>
        </p:spPr>
        <p:txBody>
          <a:bodyPr wrap="square" rtlCol="0">
            <a:spAutoFit/>
          </a:bodyPr>
          <a:lstStyle/>
          <a:p>
            <a:pPr algn="ctr"/>
            <a:r>
              <a:rPr lang="ru-RU" sz="1400" dirty="0">
                <a:solidFill>
                  <a:srgbClr val="FF0000"/>
                </a:solidFill>
              </a:rPr>
              <a:t>НРС Роснедра</a:t>
            </a:r>
          </a:p>
        </p:txBody>
      </p:sp>
      <p:sp>
        <p:nvSpPr>
          <p:cNvPr id="18" name="TextBox 17">
            <a:extLst>
              <a:ext uri="{FF2B5EF4-FFF2-40B4-BE49-F238E27FC236}">
                <a16:creationId xmlns:a16="http://schemas.microsoft.com/office/drawing/2014/main" id="{3F609DC0-5BEA-42AB-969A-EA2440B68722}"/>
              </a:ext>
            </a:extLst>
          </p:cNvPr>
          <p:cNvSpPr txBox="1"/>
          <p:nvPr/>
        </p:nvSpPr>
        <p:spPr>
          <a:xfrm>
            <a:off x="1926111" y="2359200"/>
            <a:ext cx="1642437" cy="369332"/>
          </a:xfrm>
          <a:prstGeom prst="rect">
            <a:avLst/>
          </a:prstGeom>
          <a:noFill/>
        </p:spPr>
        <p:txBody>
          <a:bodyPr wrap="none" rtlCol="0">
            <a:spAutoFit/>
          </a:bodyPr>
          <a:lstStyle/>
          <a:p>
            <a:r>
              <a:rPr lang="ru-RU" dirty="0"/>
              <a:t>22 ном. листов</a:t>
            </a:r>
          </a:p>
        </p:txBody>
      </p:sp>
      <p:sp>
        <p:nvSpPr>
          <p:cNvPr id="19" name="Стрелка: вправо 18">
            <a:extLst>
              <a:ext uri="{FF2B5EF4-FFF2-40B4-BE49-F238E27FC236}">
                <a16:creationId xmlns:a16="http://schemas.microsoft.com/office/drawing/2014/main" id="{323B3AC5-9BF4-4EFA-87E8-B46F432722B7}"/>
              </a:ext>
            </a:extLst>
          </p:cNvPr>
          <p:cNvSpPr/>
          <p:nvPr/>
        </p:nvSpPr>
        <p:spPr>
          <a:xfrm>
            <a:off x="4175536" y="2998670"/>
            <a:ext cx="3380964" cy="5969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Оценочный этап</a:t>
            </a:r>
          </a:p>
        </p:txBody>
      </p:sp>
      <p:sp>
        <p:nvSpPr>
          <p:cNvPr id="21" name="TextBox 20">
            <a:extLst>
              <a:ext uri="{FF2B5EF4-FFF2-40B4-BE49-F238E27FC236}">
                <a16:creationId xmlns:a16="http://schemas.microsoft.com/office/drawing/2014/main" id="{80D9E077-E423-4273-AF43-C4BCA3C78131}"/>
              </a:ext>
            </a:extLst>
          </p:cNvPr>
          <p:cNvSpPr txBox="1"/>
          <p:nvPr/>
        </p:nvSpPr>
        <p:spPr>
          <a:xfrm>
            <a:off x="5104499" y="3410904"/>
            <a:ext cx="1642437" cy="369332"/>
          </a:xfrm>
          <a:prstGeom prst="rect">
            <a:avLst/>
          </a:prstGeom>
          <a:noFill/>
        </p:spPr>
        <p:txBody>
          <a:bodyPr wrap="none" rtlCol="0">
            <a:spAutoFit/>
          </a:bodyPr>
          <a:lstStyle/>
          <a:p>
            <a:r>
              <a:rPr lang="ru-RU" dirty="0"/>
              <a:t>43 ном. листов</a:t>
            </a:r>
          </a:p>
        </p:txBody>
      </p:sp>
      <p:sp>
        <p:nvSpPr>
          <p:cNvPr id="22" name="Стрелка: вправо 21">
            <a:extLst>
              <a:ext uri="{FF2B5EF4-FFF2-40B4-BE49-F238E27FC236}">
                <a16:creationId xmlns:a16="http://schemas.microsoft.com/office/drawing/2014/main" id="{F14833F8-3D77-4720-BDEC-0563727749A4}"/>
              </a:ext>
            </a:extLst>
          </p:cNvPr>
          <p:cNvSpPr/>
          <p:nvPr/>
        </p:nvSpPr>
        <p:spPr>
          <a:xfrm>
            <a:off x="7549817" y="4131804"/>
            <a:ext cx="3486483" cy="596900"/>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Оценочный этап</a:t>
            </a:r>
          </a:p>
        </p:txBody>
      </p:sp>
      <p:sp>
        <p:nvSpPr>
          <p:cNvPr id="24" name="TextBox 23">
            <a:extLst>
              <a:ext uri="{FF2B5EF4-FFF2-40B4-BE49-F238E27FC236}">
                <a16:creationId xmlns:a16="http://schemas.microsoft.com/office/drawing/2014/main" id="{E4C0D5C8-B72D-450E-AD9F-3CBFA28B13D8}"/>
              </a:ext>
            </a:extLst>
          </p:cNvPr>
          <p:cNvSpPr txBox="1"/>
          <p:nvPr/>
        </p:nvSpPr>
        <p:spPr>
          <a:xfrm>
            <a:off x="8433326" y="5101135"/>
            <a:ext cx="1642437" cy="369332"/>
          </a:xfrm>
          <a:prstGeom prst="rect">
            <a:avLst/>
          </a:prstGeom>
          <a:noFill/>
        </p:spPr>
        <p:txBody>
          <a:bodyPr wrap="none" rtlCol="0">
            <a:spAutoFit/>
          </a:bodyPr>
          <a:lstStyle/>
          <a:p>
            <a:r>
              <a:rPr lang="ru-RU" dirty="0"/>
              <a:t>68 ном. листов</a:t>
            </a:r>
          </a:p>
        </p:txBody>
      </p:sp>
      <p:sp>
        <p:nvSpPr>
          <p:cNvPr id="29" name="TextBox 28">
            <a:extLst>
              <a:ext uri="{FF2B5EF4-FFF2-40B4-BE49-F238E27FC236}">
                <a16:creationId xmlns:a16="http://schemas.microsoft.com/office/drawing/2014/main" id="{F6E4E0CD-9832-4513-9858-7704F0619525}"/>
              </a:ext>
            </a:extLst>
          </p:cNvPr>
          <p:cNvSpPr txBox="1"/>
          <p:nvPr/>
        </p:nvSpPr>
        <p:spPr>
          <a:xfrm>
            <a:off x="5414478" y="2584406"/>
            <a:ext cx="1642437" cy="369332"/>
          </a:xfrm>
          <a:prstGeom prst="rect">
            <a:avLst/>
          </a:prstGeom>
          <a:noFill/>
        </p:spPr>
        <p:txBody>
          <a:bodyPr wrap="none" rtlCol="0">
            <a:spAutoFit/>
          </a:bodyPr>
          <a:lstStyle/>
          <a:p>
            <a:r>
              <a:rPr lang="ru-RU" dirty="0"/>
              <a:t>22 ном. листов</a:t>
            </a:r>
          </a:p>
        </p:txBody>
      </p:sp>
      <p:sp>
        <p:nvSpPr>
          <p:cNvPr id="34" name="Стрелка: вправо 33">
            <a:extLst>
              <a:ext uri="{FF2B5EF4-FFF2-40B4-BE49-F238E27FC236}">
                <a16:creationId xmlns:a16="http://schemas.microsoft.com/office/drawing/2014/main" id="{B113D302-AD3B-4BE7-8F2C-C5F6D3285D7E}"/>
              </a:ext>
            </a:extLst>
          </p:cNvPr>
          <p:cNvSpPr/>
          <p:nvPr/>
        </p:nvSpPr>
        <p:spPr>
          <a:xfrm>
            <a:off x="7569200" y="3432776"/>
            <a:ext cx="3486484" cy="596900"/>
          </a:xfrm>
          <a:prstGeom prst="rightArrow">
            <a:avLst/>
          </a:prstGeom>
          <a:solidFill>
            <a:srgbClr val="B4C7E7"/>
          </a:solidFill>
          <a:ln w="1270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Подготовительный этап</a:t>
            </a:r>
          </a:p>
        </p:txBody>
      </p:sp>
      <p:sp>
        <p:nvSpPr>
          <p:cNvPr id="35" name="TextBox 34">
            <a:extLst>
              <a:ext uri="{FF2B5EF4-FFF2-40B4-BE49-F238E27FC236}">
                <a16:creationId xmlns:a16="http://schemas.microsoft.com/office/drawing/2014/main" id="{0A6AE060-0BD8-4CCC-AE18-FDF7C2E5BDD4}"/>
              </a:ext>
            </a:extLst>
          </p:cNvPr>
          <p:cNvSpPr txBox="1"/>
          <p:nvPr/>
        </p:nvSpPr>
        <p:spPr>
          <a:xfrm>
            <a:off x="7737370" y="2597745"/>
            <a:ext cx="1642437" cy="369332"/>
          </a:xfrm>
          <a:prstGeom prst="rect">
            <a:avLst/>
          </a:prstGeom>
          <a:noFill/>
        </p:spPr>
        <p:txBody>
          <a:bodyPr wrap="none" rtlCol="0">
            <a:spAutoFit/>
          </a:bodyPr>
          <a:lstStyle/>
          <a:p>
            <a:r>
              <a:rPr lang="ru-RU" dirty="0"/>
              <a:t>22 ном. листов</a:t>
            </a:r>
          </a:p>
        </p:txBody>
      </p:sp>
      <p:sp>
        <p:nvSpPr>
          <p:cNvPr id="41" name="TextBox 40">
            <a:extLst>
              <a:ext uri="{FF2B5EF4-FFF2-40B4-BE49-F238E27FC236}">
                <a16:creationId xmlns:a16="http://schemas.microsoft.com/office/drawing/2014/main" id="{ADDFD6BE-765E-4D6C-8ADF-6FE165E2AED6}"/>
              </a:ext>
            </a:extLst>
          </p:cNvPr>
          <p:cNvSpPr txBox="1"/>
          <p:nvPr/>
        </p:nvSpPr>
        <p:spPr>
          <a:xfrm>
            <a:off x="8312134" y="3825260"/>
            <a:ext cx="1642437" cy="369332"/>
          </a:xfrm>
          <a:prstGeom prst="rect">
            <a:avLst/>
          </a:prstGeom>
          <a:noFill/>
        </p:spPr>
        <p:txBody>
          <a:bodyPr wrap="none" rtlCol="0">
            <a:spAutoFit/>
          </a:bodyPr>
          <a:lstStyle/>
          <a:p>
            <a:r>
              <a:rPr lang="ru-RU" dirty="0"/>
              <a:t>35 ном. листов</a:t>
            </a:r>
          </a:p>
        </p:txBody>
      </p:sp>
      <p:sp>
        <p:nvSpPr>
          <p:cNvPr id="36" name="TextBox 35">
            <a:extLst>
              <a:ext uri="{FF2B5EF4-FFF2-40B4-BE49-F238E27FC236}">
                <a16:creationId xmlns:a16="http://schemas.microsoft.com/office/drawing/2014/main" id="{36BA40D5-0B1B-49F3-8713-F23FA3C2C635}"/>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39" name="Прямоугольник 38">
            <a:extLst>
              <a:ext uri="{FF2B5EF4-FFF2-40B4-BE49-F238E27FC236}">
                <a16:creationId xmlns:a16="http://schemas.microsoft.com/office/drawing/2014/main" id="{6E976072-907C-457A-81BB-612011398665}"/>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Блок-схема: ссылка на другую страницу 41">
            <a:extLst>
              <a:ext uri="{FF2B5EF4-FFF2-40B4-BE49-F238E27FC236}">
                <a16:creationId xmlns:a16="http://schemas.microsoft.com/office/drawing/2014/main" id="{B61AEBD3-CA71-413F-9E02-6EFC2A380A77}"/>
              </a:ext>
            </a:extLst>
          </p:cNvPr>
          <p:cNvSpPr/>
          <p:nvPr/>
        </p:nvSpPr>
        <p:spPr>
          <a:xfrm rot="16200000">
            <a:off x="86988" y="559734"/>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3</a:t>
            </a:r>
          </a:p>
        </p:txBody>
      </p:sp>
      <p:sp>
        <p:nvSpPr>
          <p:cNvPr id="40" name="Стрелка: вправо 39">
            <a:extLst>
              <a:ext uri="{FF2B5EF4-FFF2-40B4-BE49-F238E27FC236}">
                <a16:creationId xmlns:a16="http://schemas.microsoft.com/office/drawing/2014/main" id="{69731C15-6855-446D-8E84-887BD928ED90}"/>
              </a:ext>
            </a:extLst>
          </p:cNvPr>
          <p:cNvSpPr/>
          <p:nvPr/>
        </p:nvSpPr>
        <p:spPr>
          <a:xfrm>
            <a:off x="7567560" y="4720169"/>
            <a:ext cx="3486483" cy="596900"/>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rPr>
              <a:t>Оценочный этап (Полезные ископаемые)</a:t>
            </a:r>
          </a:p>
        </p:txBody>
      </p:sp>
      <p:sp>
        <p:nvSpPr>
          <p:cNvPr id="43" name="Стрелка: вправо 42">
            <a:extLst>
              <a:ext uri="{FF2B5EF4-FFF2-40B4-BE49-F238E27FC236}">
                <a16:creationId xmlns:a16="http://schemas.microsoft.com/office/drawing/2014/main" id="{34AFD17D-D455-4621-9826-56065B1D42E5}"/>
              </a:ext>
            </a:extLst>
          </p:cNvPr>
          <p:cNvSpPr/>
          <p:nvPr/>
        </p:nvSpPr>
        <p:spPr>
          <a:xfrm>
            <a:off x="5237393" y="5438512"/>
            <a:ext cx="1376648" cy="596900"/>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002060"/>
                </a:solidFill>
              </a:rPr>
              <a:t>Полевые работы</a:t>
            </a:r>
          </a:p>
        </p:txBody>
      </p:sp>
      <p:sp>
        <p:nvSpPr>
          <p:cNvPr id="48" name="Стрелка: вправо 47">
            <a:extLst>
              <a:ext uri="{FF2B5EF4-FFF2-40B4-BE49-F238E27FC236}">
                <a16:creationId xmlns:a16="http://schemas.microsoft.com/office/drawing/2014/main" id="{F16722DF-9DAC-4BEA-8E1A-D6F9FC8E54BF}"/>
              </a:ext>
            </a:extLst>
          </p:cNvPr>
          <p:cNvSpPr/>
          <p:nvPr/>
        </p:nvSpPr>
        <p:spPr>
          <a:xfrm>
            <a:off x="8338849" y="5445232"/>
            <a:ext cx="1376648" cy="596900"/>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002060"/>
                </a:solidFill>
              </a:rPr>
              <a:t>Полевые работы</a:t>
            </a:r>
          </a:p>
        </p:txBody>
      </p:sp>
      <p:sp>
        <p:nvSpPr>
          <p:cNvPr id="32" name="TextBox 31">
            <a:extLst>
              <a:ext uri="{FF2B5EF4-FFF2-40B4-BE49-F238E27FC236}">
                <a16:creationId xmlns:a16="http://schemas.microsoft.com/office/drawing/2014/main" id="{EEA0B3A3-7F5A-4200-AD38-F8E9EB0BB264}"/>
              </a:ext>
            </a:extLst>
          </p:cNvPr>
          <p:cNvSpPr txBox="1"/>
          <p:nvPr/>
        </p:nvSpPr>
        <p:spPr>
          <a:xfrm>
            <a:off x="8404474" y="4515753"/>
            <a:ext cx="1642437" cy="369332"/>
          </a:xfrm>
          <a:prstGeom prst="rect">
            <a:avLst/>
          </a:prstGeom>
          <a:noFill/>
        </p:spPr>
        <p:txBody>
          <a:bodyPr wrap="none" rtlCol="0">
            <a:spAutoFit/>
          </a:bodyPr>
          <a:lstStyle/>
          <a:p>
            <a:r>
              <a:rPr lang="ru-RU" dirty="0"/>
              <a:t>47 ном. листов</a:t>
            </a:r>
          </a:p>
        </p:txBody>
      </p:sp>
    </p:spTree>
    <p:extLst>
      <p:ext uri="{BB962C8B-B14F-4D97-AF65-F5344CB8AC3E}">
        <p14:creationId xmlns:p14="http://schemas.microsoft.com/office/powerpoint/2010/main" val="2028953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91330-1F9F-4C80-B3F9-64AC61497CCD}"/>
              </a:ext>
            </a:extLst>
          </p:cNvPr>
          <p:cNvSpPr txBox="1"/>
          <p:nvPr/>
        </p:nvSpPr>
        <p:spPr>
          <a:xfrm>
            <a:off x="540043" y="645256"/>
            <a:ext cx="11663680" cy="369332"/>
          </a:xfrm>
          <a:prstGeom prst="rect">
            <a:avLst/>
          </a:prstGeom>
          <a:solidFill>
            <a:schemeClr val="bg1"/>
          </a:solidFill>
        </p:spPr>
        <p:txBody>
          <a:bodyPr wrap="square" rtlCol="0">
            <a:spAutoFit/>
          </a:bodyPr>
          <a:lstStyle/>
          <a:p>
            <a:r>
              <a:rPr lang="ru-RU" dirty="0">
                <a:solidFill>
                  <a:srgbClr val="FF0000"/>
                </a:solidFill>
              </a:rPr>
              <a:t>Продолжительность этапов мониторинга в первом техническом (геологическом) задании</a:t>
            </a:r>
          </a:p>
        </p:txBody>
      </p:sp>
      <p:sp>
        <p:nvSpPr>
          <p:cNvPr id="5" name="Стрелка: вправо 4">
            <a:extLst>
              <a:ext uri="{FF2B5EF4-FFF2-40B4-BE49-F238E27FC236}">
                <a16:creationId xmlns:a16="http://schemas.microsoft.com/office/drawing/2014/main" id="{A2194BCC-FA56-46CE-BA42-91B7A3F5E832}"/>
              </a:ext>
            </a:extLst>
          </p:cNvPr>
          <p:cNvSpPr/>
          <p:nvPr/>
        </p:nvSpPr>
        <p:spPr>
          <a:xfrm>
            <a:off x="2461055" y="2144990"/>
            <a:ext cx="5524497" cy="59690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Подготовительный этап</a:t>
            </a:r>
          </a:p>
        </p:txBody>
      </p:sp>
      <p:sp>
        <p:nvSpPr>
          <p:cNvPr id="6" name="Стрелка: вправо 5">
            <a:extLst>
              <a:ext uri="{FF2B5EF4-FFF2-40B4-BE49-F238E27FC236}">
                <a16:creationId xmlns:a16="http://schemas.microsoft.com/office/drawing/2014/main" id="{D84EFD04-65F4-48A0-9D81-227318BB2B29}"/>
              </a:ext>
            </a:extLst>
          </p:cNvPr>
          <p:cNvSpPr/>
          <p:nvPr/>
        </p:nvSpPr>
        <p:spPr>
          <a:xfrm>
            <a:off x="7985553" y="2148586"/>
            <a:ext cx="1071082" cy="596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t>Загрузка в ЕГКМ</a:t>
            </a:r>
          </a:p>
        </p:txBody>
      </p:sp>
      <p:cxnSp>
        <p:nvCxnSpPr>
          <p:cNvPr id="8" name="Прямая соединительная линия 7">
            <a:extLst>
              <a:ext uri="{FF2B5EF4-FFF2-40B4-BE49-F238E27FC236}">
                <a16:creationId xmlns:a16="http://schemas.microsoft.com/office/drawing/2014/main" id="{57587C6D-AAE9-418F-8A3E-1FAAFBE32757}"/>
              </a:ext>
            </a:extLst>
          </p:cNvPr>
          <p:cNvCxnSpPr>
            <a:cxnSpLocks/>
          </p:cNvCxnSpPr>
          <p:nvPr/>
        </p:nvCxnSpPr>
        <p:spPr>
          <a:xfrm>
            <a:off x="2448355" y="1700149"/>
            <a:ext cx="0" cy="4478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41B035E8-8D35-4BCF-8AD9-31B61BE81760}"/>
              </a:ext>
            </a:extLst>
          </p:cNvPr>
          <p:cNvCxnSpPr>
            <a:cxnSpLocks/>
          </p:cNvCxnSpPr>
          <p:nvPr/>
        </p:nvCxnSpPr>
        <p:spPr>
          <a:xfrm flipH="1">
            <a:off x="5819872" y="1700149"/>
            <a:ext cx="6683" cy="4578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7D99B748-0527-44AC-A954-5EE84B88F460}"/>
              </a:ext>
            </a:extLst>
          </p:cNvPr>
          <p:cNvCxnSpPr>
            <a:cxnSpLocks/>
          </p:cNvCxnSpPr>
          <p:nvPr/>
        </p:nvCxnSpPr>
        <p:spPr>
          <a:xfrm>
            <a:off x="9319055" y="1700149"/>
            <a:ext cx="0" cy="4548505"/>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AC1B918-2CF4-4B56-910D-A032E1EE5CE2}"/>
              </a:ext>
            </a:extLst>
          </p:cNvPr>
          <p:cNvSpPr txBox="1"/>
          <p:nvPr/>
        </p:nvSpPr>
        <p:spPr>
          <a:xfrm>
            <a:off x="4074719" y="1000544"/>
            <a:ext cx="652743" cy="369332"/>
          </a:xfrm>
          <a:prstGeom prst="rect">
            <a:avLst/>
          </a:prstGeom>
          <a:noFill/>
        </p:spPr>
        <p:txBody>
          <a:bodyPr wrap="none" rtlCol="0">
            <a:spAutoFit/>
          </a:bodyPr>
          <a:lstStyle/>
          <a:p>
            <a:r>
              <a:rPr lang="ru-RU" dirty="0"/>
              <a:t>2021</a:t>
            </a:r>
          </a:p>
        </p:txBody>
      </p:sp>
      <p:sp>
        <p:nvSpPr>
          <p:cNvPr id="13" name="TextBox 12">
            <a:extLst>
              <a:ext uri="{FF2B5EF4-FFF2-40B4-BE49-F238E27FC236}">
                <a16:creationId xmlns:a16="http://schemas.microsoft.com/office/drawing/2014/main" id="{41905266-4C88-46BC-B369-22F070BAF3AA}"/>
              </a:ext>
            </a:extLst>
          </p:cNvPr>
          <p:cNvSpPr txBox="1"/>
          <p:nvPr/>
        </p:nvSpPr>
        <p:spPr>
          <a:xfrm>
            <a:off x="7403408" y="1000544"/>
            <a:ext cx="652743" cy="369332"/>
          </a:xfrm>
          <a:prstGeom prst="rect">
            <a:avLst/>
          </a:prstGeom>
          <a:noFill/>
        </p:spPr>
        <p:txBody>
          <a:bodyPr wrap="none" rtlCol="0">
            <a:spAutoFit/>
          </a:bodyPr>
          <a:lstStyle/>
          <a:p>
            <a:r>
              <a:rPr lang="ru-RU" dirty="0"/>
              <a:t>2022</a:t>
            </a:r>
          </a:p>
        </p:txBody>
      </p:sp>
      <p:sp>
        <p:nvSpPr>
          <p:cNvPr id="14" name="Стрелка: вправо 13">
            <a:extLst>
              <a:ext uri="{FF2B5EF4-FFF2-40B4-BE49-F238E27FC236}">
                <a16:creationId xmlns:a16="http://schemas.microsoft.com/office/drawing/2014/main" id="{CBF7068F-EDEF-47E5-BE79-2930256120DC}"/>
              </a:ext>
            </a:extLst>
          </p:cNvPr>
          <p:cNvSpPr/>
          <p:nvPr/>
        </p:nvSpPr>
        <p:spPr>
          <a:xfrm>
            <a:off x="8379262" y="2764061"/>
            <a:ext cx="939793" cy="5969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t>Основной этап</a:t>
            </a:r>
          </a:p>
        </p:txBody>
      </p:sp>
      <p:cxnSp>
        <p:nvCxnSpPr>
          <p:cNvPr id="16" name="Прямая соединительная линия 15">
            <a:extLst>
              <a:ext uri="{FF2B5EF4-FFF2-40B4-BE49-F238E27FC236}">
                <a16:creationId xmlns:a16="http://schemas.microsoft.com/office/drawing/2014/main" id="{44DE2D65-2D90-46B2-A285-7E3AFCEBF7CD}"/>
              </a:ext>
            </a:extLst>
          </p:cNvPr>
          <p:cNvCxnSpPr>
            <a:cxnSpLocks/>
            <a:stCxn id="17" idx="2"/>
          </p:cNvCxnSpPr>
          <p:nvPr/>
        </p:nvCxnSpPr>
        <p:spPr>
          <a:xfrm>
            <a:off x="7962205" y="1961759"/>
            <a:ext cx="0" cy="7268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BD90E31-B1BB-4888-A2A7-56AC973EB6B4}"/>
              </a:ext>
            </a:extLst>
          </p:cNvPr>
          <p:cNvSpPr txBox="1"/>
          <p:nvPr/>
        </p:nvSpPr>
        <p:spPr>
          <a:xfrm>
            <a:off x="7403408" y="1438539"/>
            <a:ext cx="1117594" cy="523220"/>
          </a:xfrm>
          <a:prstGeom prst="rect">
            <a:avLst/>
          </a:prstGeom>
          <a:noFill/>
        </p:spPr>
        <p:txBody>
          <a:bodyPr wrap="square" rtlCol="0">
            <a:spAutoFit/>
          </a:bodyPr>
          <a:lstStyle/>
          <a:p>
            <a:pPr algn="ctr"/>
            <a:r>
              <a:rPr lang="ru-RU" sz="1400" dirty="0">
                <a:solidFill>
                  <a:srgbClr val="FF0000"/>
                </a:solidFill>
              </a:rPr>
              <a:t>НРС Роснедра</a:t>
            </a:r>
          </a:p>
        </p:txBody>
      </p:sp>
      <p:sp>
        <p:nvSpPr>
          <p:cNvPr id="29" name="TextBox 28">
            <a:extLst>
              <a:ext uri="{FF2B5EF4-FFF2-40B4-BE49-F238E27FC236}">
                <a16:creationId xmlns:a16="http://schemas.microsoft.com/office/drawing/2014/main" id="{F6E4E0CD-9832-4513-9858-7704F0619525}"/>
              </a:ext>
            </a:extLst>
          </p:cNvPr>
          <p:cNvSpPr txBox="1"/>
          <p:nvPr/>
        </p:nvSpPr>
        <p:spPr>
          <a:xfrm>
            <a:off x="3684533" y="2554180"/>
            <a:ext cx="1642437" cy="369332"/>
          </a:xfrm>
          <a:prstGeom prst="rect">
            <a:avLst/>
          </a:prstGeom>
          <a:noFill/>
        </p:spPr>
        <p:txBody>
          <a:bodyPr wrap="none" rtlCol="0">
            <a:spAutoFit/>
          </a:bodyPr>
          <a:lstStyle/>
          <a:p>
            <a:r>
              <a:rPr lang="ru-RU" dirty="0"/>
              <a:t>22 ном. листов</a:t>
            </a:r>
          </a:p>
        </p:txBody>
      </p:sp>
      <p:sp>
        <p:nvSpPr>
          <p:cNvPr id="35" name="TextBox 34">
            <a:extLst>
              <a:ext uri="{FF2B5EF4-FFF2-40B4-BE49-F238E27FC236}">
                <a16:creationId xmlns:a16="http://schemas.microsoft.com/office/drawing/2014/main" id="{0A6AE060-0BD8-4CCC-AE18-FDF7C2E5BDD4}"/>
              </a:ext>
            </a:extLst>
          </p:cNvPr>
          <p:cNvSpPr txBox="1"/>
          <p:nvPr/>
        </p:nvSpPr>
        <p:spPr>
          <a:xfrm>
            <a:off x="6007425" y="2567519"/>
            <a:ext cx="1642437" cy="369332"/>
          </a:xfrm>
          <a:prstGeom prst="rect">
            <a:avLst/>
          </a:prstGeom>
          <a:noFill/>
        </p:spPr>
        <p:txBody>
          <a:bodyPr wrap="none" rtlCol="0">
            <a:spAutoFit/>
          </a:bodyPr>
          <a:lstStyle/>
          <a:p>
            <a:r>
              <a:rPr lang="ru-RU" dirty="0"/>
              <a:t>22 ном. листов</a:t>
            </a:r>
          </a:p>
        </p:txBody>
      </p:sp>
      <p:sp>
        <p:nvSpPr>
          <p:cNvPr id="36" name="TextBox 35">
            <a:extLst>
              <a:ext uri="{FF2B5EF4-FFF2-40B4-BE49-F238E27FC236}">
                <a16:creationId xmlns:a16="http://schemas.microsoft.com/office/drawing/2014/main" id="{36BA40D5-0B1B-49F3-8713-F23FA3C2C635}"/>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39" name="Прямоугольник 38">
            <a:extLst>
              <a:ext uri="{FF2B5EF4-FFF2-40B4-BE49-F238E27FC236}">
                <a16:creationId xmlns:a16="http://schemas.microsoft.com/office/drawing/2014/main" id="{6E976072-907C-457A-81BB-612011398665}"/>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Блок-схема: ссылка на другую страницу 41">
            <a:extLst>
              <a:ext uri="{FF2B5EF4-FFF2-40B4-BE49-F238E27FC236}">
                <a16:creationId xmlns:a16="http://schemas.microsoft.com/office/drawing/2014/main" id="{B61AEBD3-CA71-413F-9E02-6EFC2A380A77}"/>
              </a:ext>
            </a:extLst>
          </p:cNvPr>
          <p:cNvSpPr/>
          <p:nvPr/>
        </p:nvSpPr>
        <p:spPr>
          <a:xfrm rot="16200000">
            <a:off x="86988" y="559734"/>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3</a:t>
            </a:r>
          </a:p>
        </p:txBody>
      </p:sp>
      <p:sp>
        <p:nvSpPr>
          <p:cNvPr id="33" name="Стрелка: вправо 32">
            <a:extLst>
              <a:ext uri="{FF2B5EF4-FFF2-40B4-BE49-F238E27FC236}">
                <a16:creationId xmlns:a16="http://schemas.microsoft.com/office/drawing/2014/main" id="{C9986665-3DE2-4A97-BC5F-6E449367DA7E}"/>
              </a:ext>
            </a:extLst>
          </p:cNvPr>
          <p:cNvSpPr/>
          <p:nvPr/>
        </p:nvSpPr>
        <p:spPr>
          <a:xfrm>
            <a:off x="1526061" y="4859401"/>
            <a:ext cx="7666357" cy="596900"/>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solidFill>
                  <a:srgbClr val="002060"/>
                </a:solidFill>
              </a:rPr>
              <a:t>Досоставление</a:t>
            </a:r>
            <a:r>
              <a:rPr lang="ru-RU" dirty="0">
                <a:solidFill>
                  <a:srgbClr val="002060"/>
                </a:solidFill>
              </a:rPr>
              <a:t> отсутствующих карт</a:t>
            </a:r>
          </a:p>
        </p:txBody>
      </p:sp>
    </p:spTree>
    <p:extLst>
      <p:ext uri="{BB962C8B-B14F-4D97-AF65-F5344CB8AC3E}">
        <p14:creationId xmlns:p14="http://schemas.microsoft.com/office/powerpoint/2010/main" val="2701837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5056E23-0B06-4602-8B23-80D90840CEAC}"/>
              </a:ext>
            </a:extLst>
          </p:cNvPr>
          <p:cNvSpPr/>
          <p:nvPr/>
        </p:nvSpPr>
        <p:spPr>
          <a:xfrm>
            <a:off x="345989" y="6144244"/>
            <a:ext cx="11464384" cy="6422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a:extLst>
              <a:ext uri="{FF2B5EF4-FFF2-40B4-BE49-F238E27FC236}">
                <a16:creationId xmlns:a16="http://schemas.microsoft.com/office/drawing/2014/main" id="{02091330-1F9F-4C80-B3F9-64AC61497CCD}"/>
              </a:ext>
            </a:extLst>
          </p:cNvPr>
          <p:cNvSpPr txBox="1"/>
          <p:nvPr/>
        </p:nvSpPr>
        <p:spPr>
          <a:xfrm>
            <a:off x="540044" y="602834"/>
            <a:ext cx="11464388" cy="646331"/>
          </a:xfrm>
          <a:prstGeom prst="rect">
            <a:avLst/>
          </a:prstGeom>
          <a:solidFill>
            <a:schemeClr val="bg1"/>
          </a:solidFill>
        </p:spPr>
        <p:txBody>
          <a:bodyPr wrap="square" rtlCol="0">
            <a:spAutoFit/>
          </a:bodyPr>
          <a:lstStyle/>
          <a:p>
            <a:r>
              <a:rPr lang="ru-RU" dirty="0">
                <a:solidFill>
                  <a:srgbClr val="FF0000"/>
                </a:solidFill>
              </a:rPr>
              <a:t>Продолжительность процесса согласования общего и ежегодных техзаданий, дополнений к проектной документации</a:t>
            </a:r>
          </a:p>
        </p:txBody>
      </p:sp>
      <p:sp>
        <p:nvSpPr>
          <p:cNvPr id="4" name="TextBox 3">
            <a:extLst>
              <a:ext uri="{FF2B5EF4-FFF2-40B4-BE49-F238E27FC236}">
                <a16:creationId xmlns:a16="http://schemas.microsoft.com/office/drawing/2014/main" id="{12963BD6-0CEA-430E-B0D5-A22D97A9F436}"/>
              </a:ext>
            </a:extLst>
          </p:cNvPr>
          <p:cNvSpPr txBox="1"/>
          <p:nvPr/>
        </p:nvSpPr>
        <p:spPr>
          <a:xfrm>
            <a:off x="540044" y="1097645"/>
            <a:ext cx="10067628" cy="2031325"/>
          </a:xfrm>
          <a:prstGeom prst="rect">
            <a:avLst/>
          </a:prstGeom>
          <a:noFill/>
        </p:spPr>
        <p:txBody>
          <a:bodyPr wrap="none" rtlCol="0">
            <a:spAutoFit/>
          </a:bodyPr>
          <a:lstStyle/>
          <a:p>
            <a:pPr marL="285750" indent="-285750">
              <a:buFont typeface="Wingdings" panose="05000000000000000000" pitchFamily="2" charset="2"/>
              <a:buChar char="ü"/>
            </a:pPr>
            <a:r>
              <a:rPr lang="ru-RU" dirty="0"/>
              <a:t>Согласование и утверждение ТЗ на объект в целом и на 2020 г – 13.08.2020 г.</a:t>
            </a:r>
          </a:p>
          <a:p>
            <a:pPr marL="285750" indent="-285750">
              <a:buFont typeface="Wingdings" panose="05000000000000000000" pitchFamily="2" charset="2"/>
              <a:buChar char="ü"/>
            </a:pPr>
            <a:r>
              <a:rPr lang="ru-RU" dirty="0"/>
              <a:t>Составление проектной документации и утверждение ее – 30.10.2020 г.</a:t>
            </a:r>
          </a:p>
          <a:p>
            <a:pPr marL="285750" indent="-285750">
              <a:buFont typeface="Wingdings" panose="05000000000000000000" pitchFamily="2" charset="2"/>
              <a:buChar char="ü"/>
            </a:pPr>
            <a:r>
              <a:rPr lang="ru-RU" dirty="0"/>
              <a:t>Согласование и утверждение ТЗ на 2021 год – 31.03.2021 г</a:t>
            </a:r>
          </a:p>
          <a:p>
            <a:pPr marL="285750" indent="-285750">
              <a:buFont typeface="Wingdings" panose="05000000000000000000" pitchFamily="2" charset="2"/>
              <a:buChar char="ü"/>
            </a:pPr>
            <a:r>
              <a:rPr lang="ru-RU" dirty="0"/>
              <a:t>Составление, экспертиза и утверждение дополнений в проектную документацию – до 1.09.2021г</a:t>
            </a:r>
          </a:p>
          <a:p>
            <a:pPr marL="285750" indent="-285750">
              <a:buFont typeface="Wingdings" panose="05000000000000000000" pitchFamily="2" charset="2"/>
              <a:buChar char="ü"/>
            </a:pPr>
            <a:r>
              <a:rPr lang="ru-RU" dirty="0"/>
              <a:t>Согласование и утверждение ТЗ на 2022 год – 24.02.2021 г.</a:t>
            </a:r>
          </a:p>
          <a:p>
            <a:pPr marL="285750" indent="-285750">
              <a:buFont typeface="Wingdings" panose="05000000000000000000" pitchFamily="2" charset="2"/>
              <a:buChar char="ü"/>
            </a:pPr>
            <a:r>
              <a:rPr lang="ru-RU" dirty="0"/>
              <a:t>Составление, экспертиза и утверждение дополнений в проектную документацию – до 6.07.2021г</a:t>
            </a:r>
          </a:p>
          <a:p>
            <a:pPr marL="285750" indent="-285750">
              <a:buFont typeface="Wingdings" panose="05000000000000000000" pitchFamily="2" charset="2"/>
              <a:buChar char="ü"/>
            </a:pPr>
            <a:endParaRPr lang="ru-RU" dirty="0"/>
          </a:p>
        </p:txBody>
      </p:sp>
      <p:sp>
        <p:nvSpPr>
          <p:cNvPr id="5" name="Стрелка: вправо 4">
            <a:extLst>
              <a:ext uri="{FF2B5EF4-FFF2-40B4-BE49-F238E27FC236}">
                <a16:creationId xmlns:a16="http://schemas.microsoft.com/office/drawing/2014/main" id="{9C297148-C746-45A1-99C1-001C46151F38}"/>
              </a:ext>
            </a:extLst>
          </p:cNvPr>
          <p:cNvSpPr/>
          <p:nvPr/>
        </p:nvSpPr>
        <p:spPr>
          <a:xfrm>
            <a:off x="3195418" y="3197037"/>
            <a:ext cx="1132216" cy="737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t>Утверждение ТЗ</a:t>
            </a:r>
          </a:p>
        </p:txBody>
      </p:sp>
      <p:sp>
        <p:nvSpPr>
          <p:cNvPr id="6" name="Стрелка: вправо 5">
            <a:extLst>
              <a:ext uri="{FF2B5EF4-FFF2-40B4-BE49-F238E27FC236}">
                <a16:creationId xmlns:a16="http://schemas.microsoft.com/office/drawing/2014/main" id="{96B4BF6D-3FC0-4CCA-90DD-C294165EBF51}"/>
              </a:ext>
            </a:extLst>
          </p:cNvPr>
          <p:cNvSpPr/>
          <p:nvPr/>
        </p:nvSpPr>
        <p:spPr>
          <a:xfrm>
            <a:off x="3195417" y="5750218"/>
            <a:ext cx="1146829" cy="5969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a:solidFill>
                  <a:schemeClr val="tx1"/>
                </a:solidFill>
              </a:rPr>
              <a:t>Работа</a:t>
            </a:r>
            <a:endParaRPr lang="ru-RU" sz="1400" dirty="0">
              <a:solidFill>
                <a:schemeClr val="tx1"/>
              </a:solidFill>
            </a:endParaRPr>
          </a:p>
        </p:txBody>
      </p:sp>
      <p:cxnSp>
        <p:nvCxnSpPr>
          <p:cNvPr id="8" name="Прямая соединительная линия 7">
            <a:extLst>
              <a:ext uri="{FF2B5EF4-FFF2-40B4-BE49-F238E27FC236}">
                <a16:creationId xmlns:a16="http://schemas.microsoft.com/office/drawing/2014/main" id="{75A2022F-FF59-4C78-85CE-EFD5846D746B}"/>
              </a:ext>
            </a:extLst>
          </p:cNvPr>
          <p:cNvCxnSpPr/>
          <p:nvPr/>
        </p:nvCxnSpPr>
        <p:spPr>
          <a:xfrm>
            <a:off x="1319647" y="3052519"/>
            <a:ext cx="0" cy="3695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596D1ABC-5175-4725-B19A-99F9596E3F3A}"/>
              </a:ext>
            </a:extLst>
          </p:cNvPr>
          <p:cNvCxnSpPr/>
          <p:nvPr/>
        </p:nvCxnSpPr>
        <p:spPr>
          <a:xfrm>
            <a:off x="4342247" y="3106494"/>
            <a:ext cx="0" cy="3695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8B1D0CF9-64EC-45F0-8046-7CB9D4ED8352}"/>
              </a:ext>
            </a:extLst>
          </p:cNvPr>
          <p:cNvCxnSpPr/>
          <p:nvPr/>
        </p:nvCxnSpPr>
        <p:spPr>
          <a:xfrm>
            <a:off x="7720447" y="3106494"/>
            <a:ext cx="0" cy="3695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48E4E886-A62A-46A2-88DE-D0A2EA684E60}"/>
              </a:ext>
            </a:extLst>
          </p:cNvPr>
          <p:cNvCxnSpPr/>
          <p:nvPr/>
        </p:nvCxnSpPr>
        <p:spPr>
          <a:xfrm>
            <a:off x="11212947" y="3106494"/>
            <a:ext cx="0" cy="36957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522BF57-BEDC-4215-8813-652C0C31DF41}"/>
              </a:ext>
            </a:extLst>
          </p:cNvPr>
          <p:cNvSpPr txBox="1"/>
          <p:nvPr/>
        </p:nvSpPr>
        <p:spPr>
          <a:xfrm>
            <a:off x="2542675" y="2884515"/>
            <a:ext cx="652743" cy="369332"/>
          </a:xfrm>
          <a:prstGeom prst="rect">
            <a:avLst/>
          </a:prstGeom>
          <a:noFill/>
        </p:spPr>
        <p:txBody>
          <a:bodyPr wrap="none" rtlCol="0">
            <a:spAutoFit/>
          </a:bodyPr>
          <a:lstStyle/>
          <a:p>
            <a:r>
              <a:rPr lang="ru-RU" dirty="0"/>
              <a:t>2020</a:t>
            </a:r>
          </a:p>
        </p:txBody>
      </p:sp>
      <p:sp>
        <p:nvSpPr>
          <p:cNvPr id="13" name="TextBox 12">
            <a:extLst>
              <a:ext uri="{FF2B5EF4-FFF2-40B4-BE49-F238E27FC236}">
                <a16:creationId xmlns:a16="http://schemas.microsoft.com/office/drawing/2014/main" id="{D74154F6-3CC9-4778-B2F3-1FA0536006FF}"/>
              </a:ext>
            </a:extLst>
          </p:cNvPr>
          <p:cNvSpPr txBox="1"/>
          <p:nvPr/>
        </p:nvSpPr>
        <p:spPr>
          <a:xfrm>
            <a:off x="5995787" y="2879847"/>
            <a:ext cx="652743" cy="369332"/>
          </a:xfrm>
          <a:prstGeom prst="rect">
            <a:avLst/>
          </a:prstGeom>
          <a:noFill/>
        </p:spPr>
        <p:txBody>
          <a:bodyPr wrap="none" rtlCol="0">
            <a:spAutoFit/>
          </a:bodyPr>
          <a:lstStyle/>
          <a:p>
            <a:r>
              <a:rPr lang="ru-RU" dirty="0"/>
              <a:t>2021</a:t>
            </a:r>
          </a:p>
        </p:txBody>
      </p:sp>
      <p:sp>
        <p:nvSpPr>
          <p:cNvPr id="14" name="TextBox 13">
            <a:extLst>
              <a:ext uri="{FF2B5EF4-FFF2-40B4-BE49-F238E27FC236}">
                <a16:creationId xmlns:a16="http://schemas.microsoft.com/office/drawing/2014/main" id="{246D7F3E-6D69-4778-B590-6A43B31ED867}"/>
              </a:ext>
            </a:extLst>
          </p:cNvPr>
          <p:cNvSpPr txBox="1"/>
          <p:nvPr/>
        </p:nvSpPr>
        <p:spPr>
          <a:xfrm>
            <a:off x="9324476" y="2879847"/>
            <a:ext cx="652743" cy="369332"/>
          </a:xfrm>
          <a:prstGeom prst="rect">
            <a:avLst/>
          </a:prstGeom>
          <a:noFill/>
        </p:spPr>
        <p:txBody>
          <a:bodyPr wrap="none" rtlCol="0">
            <a:spAutoFit/>
          </a:bodyPr>
          <a:lstStyle/>
          <a:p>
            <a:r>
              <a:rPr lang="ru-RU" dirty="0"/>
              <a:t>2022</a:t>
            </a:r>
          </a:p>
        </p:txBody>
      </p:sp>
      <p:sp>
        <p:nvSpPr>
          <p:cNvPr id="15" name="Стрелка: вправо 14">
            <a:extLst>
              <a:ext uri="{FF2B5EF4-FFF2-40B4-BE49-F238E27FC236}">
                <a16:creationId xmlns:a16="http://schemas.microsoft.com/office/drawing/2014/main" id="{39C2AEC0-920F-4DAD-8131-F6176B90022C}"/>
              </a:ext>
            </a:extLst>
          </p:cNvPr>
          <p:cNvSpPr/>
          <p:nvPr/>
        </p:nvSpPr>
        <p:spPr>
          <a:xfrm>
            <a:off x="5314709" y="3197037"/>
            <a:ext cx="2391124" cy="737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t>Утверждение ТЗ</a:t>
            </a:r>
          </a:p>
        </p:txBody>
      </p:sp>
      <p:sp>
        <p:nvSpPr>
          <p:cNvPr id="7" name="Прямоугольник 6">
            <a:extLst>
              <a:ext uri="{FF2B5EF4-FFF2-40B4-BE49-F238E27FC236}">
                <a16:creationId xmlns:a16="http://schemas.microsoft.com/office/drawing/2014/main" id="{DC3BF757-F71A-44CF-BAE7-D8A11277A088}"/>
              </a:ext>
            </a:extLst>
          </p:cNvPr>
          <p:cNvSpPr/>
          <p:nvPr/>
        </p:nvSpPr>
        <p:spPr>
          <a:xfrm>
            <a:off x="1507879" y="5908109"/>
            <a:ext cx="1687536" cy="29176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chemeClr val="tx1"/>
                </a:solidFill>
                <a:prstDash val="dash"/>
              </a:ln>
            </a:endParaRPr>
          </a:p>
        </p:txBody>
      </p:sp>
      <p:sp>
        <p:nvSpPr>
          <p:cNvPr id="16" name="Стрелка: вправо 15">
            <a:extLst>
              <a:ext uri="{FF2B5EF4-FFF2-40B4-BE49-F238E27FC236}">
                <a16:creationId xmlns:a16="http://schemas.microsoft.com/office/drawing/2014/main" id="{55A88678-179F-49B2-8B1C-FDC9A886575D}"/>
              </a:ext>
            </a:extLst>
          </p:cNvPr>
          <p:cNvSpPr/>
          <p:nvPr/>
        </p:nvSpPr>
        <p:spPr>
          <a:xfrm>
            <a:off x="3602217" y="4430765"/>
            <a:ext cx="740029" cy="73799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Проект</a:t>
            </a:r>
          </a:p>
        </p:txBody>
      </p:sp>
      <p:sp>
        <p:nvSpPr>
          <p:cNvPr id="17" name="Стрелка: вправо 16">
            <a:extLst>
              <a:ext uri="{FF2B5EF4-FFF2-40B4-BE49-F238E27FC236}">
                <a16:creationId xmlns:a16="http://schemas.microsoft.com/office/drawing/2014/main" id="{61F1B675-DA9F-4DE8-BD72-9FCCE00695F5}"/>
              </a:ext>
            </a:extLst>
          </p:cNvPr>
          <p:cNvSpPr/>
          <p:nvPr/>
        </p:nvSpPr>
        <p:spPr>
          <a:xfrm>
            <a:off x="5329319" y="5750218"/>
            <a:ext cx="2376502" cy="5969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a:solidFill>
                  <a:schemeClr val="tx1"/>
                </a:solidFill>
              </a:rPr>
              <a:t>Работа</a:t>
            </a:r>
            <a:endParaRPr lang="ru-RU" sz="1400" dirty="0">
              <a:solidFill>
                <a:schemeClr val="tx1"/>
              </a:solidFill>
            </a:endParaRPr>
          </a:p>
        </p:txBody>
      </p:sp>
      <p:sp>
        <p:nvSpPr>
          <p:cNvPr id="18" name="Прямоугольник 17">
            <a:extLst>
              <a:ext uri="{FF2B5EF4-FFF2-40B4-BE49-F238E27FC236}">
                <a16:creationId xmlns:a16="http://schemas.microsoft.com/office/drawing/2014/main" id="{D6DE8D74-50E1-4BB0-8987-D192A5FA9309}"/>
              </a:ext>
            </a:extLst>
          </p:cNvPr>
          <p:cNvSpPr/>
          <p:nvPr/>
        </p:nvSpPr>
        <p:spPr>
          <a:xfrm>
            <a:off x="4356861" y="5908109"/>
            <a:ext cx="957844" cy="291766"/>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chemeClr val="tx1"/>
                </a:solidFill>
                <a:prstDash val="dash"/>
              </a:ln>
            </a:endParaRPr>
          </a:p>
        </p:txBody>
      </p:sp>
      <p:sp>
        <p:nvSpPr>
          <p:cNvPr id="19" name="Стрелка: вправо 18">
            <a:extLst>
              <a:ext uri="{FF2B5EF4-FFF2-40B4-BE49-F238E27FC236}">
                <a16:creationId xmlns:a16="http://schemas.microsoft.com/office/drawing/2014/main" id="{6C9E87CC-22C0-4824-9EE2-A21644599235}"/>
              </a:ext>
            </a:extLst>
          </p:cNvPr>
          <p:cNvSpPr/>
          <p:nvPr/>
        </p:nvSpPr>
        <p:spPr>
          <a:xfrm>
            <a:off x="6203704" y="4430765"/>
            <a:ext cx="1516742" cy="73799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Изменение проекта</a:t>
            </a:r>
          </a:p>
        </p:txBody>
      </p:sp>
      <p:sp>
        <p:nvSpPr>
          <p:cNvPr id="20" name="Стрелка: вправо 19">
            <a:extLst>
              <a:ext uri="{FF2B5EF4-FFF2-40B4-BE49-F238E27FC236}">
                <a16:creationId xmlns:a16="http://schemas.microsoft.com/office/drawing/2014/main" id="{8C279E96-04D2-4B2D-AAD0-6C3735818AF1}"/>
              </a:ext>
            </a:extLst>
          </p:cNvPr>
          <p:cNvSpPr/>
          <p:nvPr/>
        </p:nvSpPr>
        <p:spPr>
          <a:xfrm>
            <a:off x="8042039" y="3197037"/>
            <a:ext cx="3156293" cy="737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t>Утверждение ТЗ</a:t>
            </a:r>
          </a:p>
        </p:txBody>
      </p:sp>
      <p:sp>
        <p:nvSpPr>
          <p:cNvPr id="21" name="Стрелка: вправо 20">
            <a:extLst>
              <a:ext uri="{FF2B5EF4-FFF2-40B4-BE49-F238E27FC236}">
                <a16:creationId xmlns:a16="http://schemas.microsoft.com/office/drawing/2014/main" id="{4B8AE8A3-2E0D-4DF3-A020-0D32782153B7}"/>
              </a:ext>
            </a:extLst>
          </p:cNvPr>
          <p:cNvSpPr/>
          <p:nvPr/>
        </p:nvSpPr>
        <p:spPr>
          <a:xfrm>
            <a:off x="8460477" y="4430765"/>
            <a:ext cx="1516738" cy="73799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Изменение проекта</a:t>
            </a:r>
          </a:p>
        </p:txBody>
      </p:sp>
      <p:sp>
        <p:nvSpPr>
          <p:cNvPr id="22" name="Стрелка: вправо 21">
            <a:extLst>
              <a:ext uri="{FF2B5EF4-FFF2-40B4-BE49-F238E27FC236}">
                <a16:creationId xmlns:a16="http://schemas.microsoft.com/office/drawing/2014/main" id="{6E3FF750-1A4B-4D79-81F4-48B1E2D75391}"/>
              </a:ext>
            </a:extLst>
          </p:cNvPr>
          <p:cNvSpPr/>
          <p:nvPr/>
        </p:nvSpPr>
        <p:spPr>
          <a:xfrm>
            <a:off x="8042039" y="5758277"/>
            <a:ext cx="3170908" cy="5969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chemeClr val="tx1"/>
                </a:solidFill>
              </a:rPr>
              <a:t>Работа</a:t>
            </a:r>
          </a:p>
        </p:txBody>
      </p:sp>
      <p:sp>
        <p:nvSpPr>
          <p:cNvPr id="24" name="TextBox 23">
            <a:extLst>
              <a:ext uri="{FF2B5EF4-FFF2-40B4-BE49-F238E27FC236}">
                <a16:creationId xmlns:a16="http://schemas.microsoft.com/office/drawing/2014/main" id="{F4005762-DD57-4736-B0E2-473D0861C26B}"/>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25" name="Прямоугольник 24">
            <a:extLst>
              <a:ext uri="{FF2B5EF4-FFF2-40B4-BE49-F238E27FC236}">
                <a16:creationId xmlns:a16="http://schemas.microsoft.com/office/drawing/2014/main" id="{96189720-29AC-4E10-9B4A-C8ECE9513530}"/>
              </a:ext>
            </a:extLst>
          </p:cNvPr>
          <p:cNvSpPr/>
          <p:nvPr/>
        </p:nvSpPr>
        <p:spPr>
          <a:xfrm>
            <a:off x="0" y="602834"/>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Стрелка: вправо 25">
            <a:extLst>
              <a:ext uri="{FF2B5EF4-FFF2-40B4-BE49-F238E27FC236}">
                <a16:creationId xmlns:a16="http://schemas.microsoft.com/office/drawing/2014/main" id="{597BACC1-FC65-4DBC-BC5E-1D4CE2C2A572}"/>
              </a:ext>
            </a:extLst>
          </p:cNvPr>
          <p:cNvSpPr/>
          <p:nvPr/>
        </p:nvSpPr>
        <p:spPr>
          <a:xfrm>
            <a:off x="6047593" y="5025544"/>
            <a:ext cx="914482" cy="596900"/>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002060"/>
                </a:solidFill>
              </a:rPr>
              <a:t>Полевые работы</a:t>
            </a:r>
          </a:p>
        </p:txBody>
      </p:sp>
      <p:sp>
        <p:nvSpPr>
          <p:cNvPr id="27" name="Стрелка: вправо 26">
            <a:extLst>
              <a:ext uri="{FF2B5EF4-FFF2-40B4-BE49-F238E27FC236}">
                <a16:creationId xmlns:a16="http://schemas.microsoft.com/office/drawing/2014/main" id="{B6EEB238-2874-465C-B174-75F025206B66}"/>
              </a:ext>
            </a:extLst>
          </p:cNvPr>
          <p:cNvSpPr/>
          <p:nvPr/>
        </p:nvSpPr>
        <p:spPr>
          <a:xfrm>
            <a:off x="8956178" y="5153318"/>
            <a:ext cx="914482" cy="596900"/>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002060"/>
                </a:solidFill>
              </a:rPr>
              <a:t>Полевые работы</a:t>
            </a:r>
          </a:p>
        </p:txBody>
      </p:sp>
      <p:sp>
        <p:nvSpPr>
          <p:cNvPr id="28" name="Блок-схема: ссылка на другую страницу 27">
            <a:extLst>
              <a:ext uri="{FF2B5EF4-FFF2-40B4-BE49-F238E27FC236}">
                <a16:creationId xmlns:a16="http://schemas.microsoft.com/office/drawing/2014/main" id="{36303D8B-05A4-42CB-8EF5-506AED9DE629}"/>
              </a:ext>
            </a:extLst>
          </p:cNvPr>
          <p:cNvSpPr/>
          <p:nvPr/>
        </p:nvSpPr>
        <p:spPr>
          <a:xfrm rot="16200000">
            <a:off x="89640" y="624116"/>
            <a:ext cx="363415" cy="542695"/>
          </a:xfrm>
          <a:prstGeom prst="flowChartOffpageConnector">
            <a:avLst/>
          </a:prstGeom>
          <a:gradFill>
            <a:gsLst>
              <a:gs pos="0">
                <a:schemeClr val="accent1">
                  <a:lumMod val="5000"/>
                  <a:lumOff val="95000"/>
                </a:schemeClr>
              </a:gs>
              <a:gs pos="74000">
                <a:schemeClr val="accent6">
                  <a:lumMod val="75000"/>
                </a:schemeClr>
              </a:gs>
              <a:gs pos="83000">
                <a:schemeClr val="accent6">
                  <a:lumMod val="75000"/>
                </a:schemeClr>
              </a:gs>
              <a:gs pos="100000">
                <a:schemeClr val="accent6">
                  <a:lumMod val="40000"/>
                  <a:lumOff val="6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4</a:t>
            </a:r>
          </a:p>
        </p:txBody>
      </p:sp>
    </p:spTree>
    <p:extLst>
      <p:ext uri="{BB962C8B-B14F-4D97-AF65-F5344CB8AC3E}">
        <p14:creationId xmlns:p14="http://schemas.microsoft.com/office/powerpoint/2010/main" val="2874773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76501" y="123703"/>
            <a:ext cx="11633857" cy="4315027"/>
          </a:xfrm>
          <a:prstGeom prst="rect">
            <a:avLst/>
          </a:prstGeom>
        </p:spPr>
        <p:txBody>
          <a:bodyPr wrap="square">
            <a:spAutoFit/>
          </a:bodyPr>
          <a:lstStyle/>
          <a:p>
            <a:pPr algn="ctr"/>
            <a:r>
              <a:rPr lang="ru-RU" b="1" dirty="0">
                <a:solidFill>
                  <a:srgbClr val="002060"/>
                </a:solidFill>
              </a:rPr>
              <a:t>Понятие мониторинга</a:t>
            </a:r>
          </a:p>
          <a:p>
            <a:pPr algn="ctr"/>
            <a:endParaRPr lang="ru-RU" sz="2000" b="1" dirty="0">
              <a:solidFill>
                <a:srgbClr val="322591"/>
              </a:solidFill>
            </a:endParaRPr>
          </a:p>
          <a:p>
            <a:pPr>
              <a:lnSpc>
                <a:spcPct val="200000"/>
              </a:lnSpc>
            </a:pPr>
            <a:r>
              <a:rPr lang="ru-RU" sz="2000" dirty="0"/>
              <a:t>Мониторинг государственной геологической карты Российской Федерации и её континентального шельфа масштаба 1:1 000 000 представляет собой систему непрерывного поиска, получения, сбора, накопления и анализа информации о геологическом строении территории Российской Федерации с целью информационного обеспечения </a:t>
            </a:r>
            <a:r>
              <a:rPr lang="ru-RU" sz="2000" dirty="0" err="1"/>
              <a:t>недропользователей</a:t>
            </a:r>
            <a:r>
              <a:rPr lang="ru-RU" sz="2000" dirty="0"/>
              <a:t>, органов управления государственным фондом недр и иных заинтересованных лиц, интересов обороны и безопасности страны, геологического обоснования крупных инфраструктурных проектов, геополитических интересов Российской Федерации.</a:t>
            </a:r>
          </a:p>
        </p:txBody>
      </p:sp>
      <p:sp>
        <p:nvSpPr>
          <p:cNvPr id="4" name="Прямоугольник 3">
            <a:extLst>
              <a:ext uri="{FF2B5EF4-FFF2-40B4-BE49-F238E27FC236}">
                <a16:creationId xmlns:a16="http://schemas.microsoft.com/office/drawing/2014/main" id="{ECFBB4E3-E8CF-4F6E-AB7D-31F12F8979DF}"/>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61825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91330-1F9F-4C80-B3F9-64AC61497CCD}"/>
              </a:ext>
            </a:extLst>
          </p:cNvPr>
          <p:cNvSpPr txBox="1"/>
          <p:nvPr/>
        </p:nvSpPr>
        <p:spPr>
          <a:xfrm>
            <a:off x="528320" y="1065911"/>
            <a:ext cx="11663680" cy="369332"/>
          </a:xfrm>
          <a:prstGeom prst="rect">
            <a:avLst/>
          </a:prstGeom>
          <a:solidFill>
            <a:schemeClr val="bg1"/>
          </a:solidFill>
        </p:spPr>
        <p:txBody>
          <a:bodyPr wrap="square" rtlCol="0">
            <a:spAutoFit/>
          </a:bodyPr>
          <a:lstStyle/>
          <a:p>
            <a:r>
              <a:rPr lang="ru-RU" dirty="0">
                <a:solidFill>
                  <a:srgbClr val="FF0000"/>
                </a:solidFill>
              </a:rPr>
              <a:t>Неопределенность и изменяемость состава баз данных, работа с централизованными ресурсами</a:t>
            </a:r>
          </a:p>
        </p:txBody>
      </p:sp>
      <p:sp>
        <p:nvSpPr>
          <p:cNvPr id="5" name="TextBox 4">
            <a:extLst>
              <a:ext uri="{FF2B5EF4-FFF2-40B4-BE49-F238E27FC236}">
                <a16:creationId xmlns:a16="http://schemas.microsoft.com/office/drawing/2014/main" id="{AA8FB69A-BF89-46A8-AA04-50899D231ECE}"/>
              </a:ext>
            </a:extLst>
          </p:cNvPr>
          <p:cNvSpPr txBox="1"/>
          <p:nvPr/>
        </p:nvSpPr>
        <p:spPr>
          <a:xfrm>
            <a:off x="0" y="1435243"/>
            <a:ext cx="11663680" cy="4785926"/>
          </a:xfrm>
          <a:prstGeom prst="rect">
            <a:avLst/>
          </a:prstGeom>
          <a:noFill/>
        </p:spPr>
        <p:txBody>
          <a:bodyPr wrap="square">
            <a:spAutoFit/>
          </a:bodyPr>
          <a:lstStyle/>
          <a:p>
            <a:pPr algn="just">
              <a:spcAft>
                <a:spcPts val="300"/>
              </a:spcAft>
            </a:pPr>
            <a:r>
              <a:rPr lang="ru-RU" sz="1400" b="1" i="1" dirty="0">
                <a:effectLst/>
                <a:ea typeface="Calibri" panose="020F0502020204030204" pitchFamily="34" charset="0"/>
              </a:rPr>
              <a:t>Первичная информация:</a:t>
            </a:r>
            <a:endParaRPr lang="ru-RU" sz="1400" dirty="0">
              <a:effectLst/>
              <a:ea typeface="Calibri" panose="020F0502020204030204" pitchFamily="34" charset="0"/>
            </a:endParaRPr>
          </a:p>
          <a:p>
            <a:pPr algn="just">
              <a:spcAft>
                <a:spcPts val="300"/>
              </a:spcAft>
            </a:pPr>
            <a:r>
              <a:rPr lang="ru-RU" sz="1400" dirty="0">
                <a:effectLst/>
                <a:ea typeface="Calibri" panose="020F0502020204030204" pitchFamily="34" charset="0"/>
              </a:rPr>
              <a:t>- карты фактического материала (карты точек наблюдения, карты видов опробования, карты результатов опробования по видам работ), увязанные с базой первичных данных;</a:t>
            </a:r>
          </a:p>
          <a:p>
            <a:pPr algn="just">
              <a:spcAft>
                <a:spcPts val="300"/>
              </a:spcAft>
            </a:pPr>
            <a:r>
              <a:rPr lang="ru-RU" sz="1400" dirty="0">
                <a:effectLst/>
                <a:ea typeface="Calibri" panose="020F0502020204030204" pitchFamily="34" charset="0"/>
              </a:rPr>
              <a:t>- полевая документация (структурированная информация на основе данных сканированных дневников, журналов образцов, журналов опробования, базы первичных данных, фотодокументации из комплектов Госгеколкарты-1000/3);</a:t>
            </a:r>
          </a:p>
          <a:p>
            <a:pPr algn="just">
              <a:spcAft>
                <a:spcPts val="300"/>
              </a:spcAft>
            </a:pPr>
            <a:r>
              <a:rPr lang="ru-RU" sz="1400" dirty="0">
                <a:effectLst/>
                <a:ea typeface="Calibri" panose="020F0502020204030204" pitchFamily="34" charset="0"/>
              </a:rPr>
              <a:t>- увязка карт фактического материала и первичных материалов из комплектов Госгеолкарты-1000/3 с картографируемыми подразделениями.</a:t>
            </a:r>
          </a:p>
          <a:p>
            <a:pPr algn="just">
              <a:spcAft>
                <a:spcPts val="300"/>
              </a:spcAft>
            </a:pPr>
            <a:r>
              <a:rPr lang="ru-RU" sz="1400" b="1" i="1" dirty="0">
                <a:effectLst/>
                <a:ea typeface="Calibri" panose="020F0502020204030204" pitchFamily="34" charset="0"/>
              </a:rPr>
              <a:t>Сопровождающая информация:</a:t>
            </a:r>
            <a:endParaRPr lang="ru-RU" sz="1400" dirty="0">
              <a:effectLst/>
              <a:ea typeface="Calibri" panose="020F0502020204030204" pitchFamily="34" charset="0"/>
            </a:endParaRPr>
          </a:p>
          <a:p>
            <a:pPr algn="just">
              <a:spcAft>
                <a:spcPts val="300"/>
              </a:spcAft>
            </a:pPr>
            <a:r>
              <a:rPr lang="ru-RU" sz="1400" dirty="0">
                <a:effectLst/>
                <a:ea typeface="Calibri" panose="020F0502020204030204" pitchFamily="34" charset="0"/>
              </a:rPr>
              <a:t>- информация о стратотипах, опорных разрезах, петротипах, опорных скважинах, размещенная в информационном ресурсе ГИС-Атласа карты стратотипов и </a:t>
            </a:r>
            <a:r>
              <a:rPr lang="ru-RU" sz="1400" dirty="0" err="1">
                <a:effectLst/>
                <a:ea typeface="Calibri" panose="020F0502020204030204" pitchFamily="34" charset="0"/>
              </a:rPr>
              <a:t>петротипов</a:t>
            </a:r>
            <a:r>
              <a:rPr lang="ru-RU" sz="1400" dirty="0">
                <a:effectLst/>
                <a:ea typeface="Calibri" panose="020F0502020204030204" pitchFamily="34" charset="0"/>
              </a:rPr>
              <a:t>;</a:t>
            </a:r>
          </a:p>
          <a:p>
            <a:pPr algn="just">
              <a:spcAft>
                <a:spcPts val="300"/>
              </a:spcAft>
            </a:pPr>
            <a:r>
              <a:rPr lang="ru-RU" sz="1400" dirty="0">
                <a:effectLst/>
                <a:ea typeface="Calibri" panose="020F0502020204030204" pitchFamily="34" charset="0"/>
              </a:rPr>
              <a:t>- информация о полезных ископаемых (месторождения, рудопроявления), приведенная в соответствии со структурой данных ГКМ, пополненная информацией о состоянии запасов и принадлежности к таксонам </a:t>
            </a:r>
            <a:r>
              <a:rPr lang="ru-RU" sz="1400" dirty="0" err="1">
                <a:effectLst/>
                <a:ea typeface="Calibri" panose="020F0502020204030204" pitchFamily="34" charset="0"/>
              </a:rPr>
              <a:t>минерагенического</a:t>
            </a:r>
            <a:r>
              <a:rPr lang="ru-RU" sz="1400" dirty="0">
                <a:effectLst/>
                <a:ea typeface="Calibri" panose="020F0502020204030204" pitchFamily="34" charset="0"/>
              </a:rPr>
              <a:t> районирования Госгеолкарты-1000/3;</a:t>
            </a:r>
          </a:p>
          <a:p>
            <a:pPr algn="just">
              <a:spcAft>
                <a:spcPts val="300"/>
              </a:spcAft>
            </a:pPr>
            <a:r>
              <a:rPr lang="ru-RU" sz="1400" dirty="0">
                <a:effectLst/>
                <a:ea typeface="Calibri" panose="020F0502020204030204" pitchFamily="34" charset="0"/>
              </a:rPr>
              <a:t>- информация о полезных ископаемых (рудопроявления, пункты минерализации, россыпи, потоки рассеяния), актуализированная по состоянию на 01.01.2020 г.; </a:t>
            </a:r>
          </a:p>
          <a:p>
            <a:pPr algn="just">
              <a:spcAft>
                <a:spcPts val="300"/>
              </a:spcAft>
            </a:pPr>
            <a:r>
              <a:rPr lang="ru-RU" sz="1400" dirty="0">
                <a:effectLst/>
                <a:ea typeface="Calibri" panose="020F0502020204030204" pitchFamily="34" charset="0"/>
              </a:rPr>
              <a:t>- информация по геологической, геофизической и геохимической изученности площади листов масштабов 1:1 000 000, 1:200 000 и 1:50 000, включающая картограммы и каталоги в виде таблиц (с указанием границ карт, их масштаба, авторов и времени составления) дополненная работами, завершенными после создания комплекта Госгеолкарты-1000/3;</a:t>
            </a:r>
          </a:p>
          <a:p>
            <a:pPr algn="just">
              <a:spcAft>
                <a:spcPts val="300"/>
              </a:spcAft>
            </a:pPr>
            <a:r>
              <a:rPr lang="ru-RU" sz="1400" dirty="0">
                <a:effectLst/>
                <a:ea typeface="Calibri" panose="020F0502020204030204" pitchFamily="34" charset="0"/>
              </a:rPr>
              <a:t>- </a:t>
            </a:r>
            <a:r>
              <a:rPr lang="ru-RU" sz="1400" dirty="0" err="1">
                <a:effectLst/>
                <a:ea typeface="Calibri" panose="020F0502020204030204" pitchFamily="34" charset="0"/>
              </a:rPr>
              <a:t>метабаза</a:t>
            </a:r>
            <a:r>
              <a:rPr lang="ru-RU" sz="1400" dirty="0">
                <a:effectLst/>
                <a:ea typeface="Calibri" panose="020F0502020204030204" pitchFamily="34" charset="0"/>
              </a:rPr>
              <a:t> о наличии и месте хранения информации с указанием ссылок на их размещение в информационных ресурсах ФГБУ «ВСЕГЕИ»:</a:t>
            </a:r>
          </a:p>
          <a:p>
            <a:pPr marL="342900" lvl="0" algn="just">
              <a:buFont typeface="Symbol" panose="05050102010706020507" pitchFamily="18" charset="2"/>
              <a:buChar char=""/>
            </a:pPr>
            <a:r>
              <a:rPr lang="ru-RU" sz="1400" dirty="0">
                <a:effectLst/>
                <a:ea typeface="Calibri" panose="020F0502020204030204" pitchFamily="34" charset="0"/>
                <a:cs typeface="Times New Roman" panose="02020603050405020304" pitchFamily="18" charset="0"/>
              </a:rPr>
              <a:t>ГФО-1000, ГХО-1000, ДО-1000 </a:t>
            </a:r>
            <a:r>
              <a:rPr lang="ru-RU" sz="1400" dirty="0"/>
              <a:t>(с указанием форматов представления данных);</a:t>
            </a:r>
          </a:p>
          <a:p>
            <a:pPr marL="342900" lvl="0" algn="just">
              <a:buFont typeface="Symbol" panose="05050102010706020507" pitchFamily="18" charset="2"/>
              <a:buChar char=""/>
            </a:pPr>
            <a:r>
              <a:rPr lang="ru-RU" sz="1400" dirty="0">
                <a:effectLst/>
                <a:ea typeface="Calibri" panose="020F0502020204030204" pitchFamily="34" charset="0"/>
                <a:cs typeface="Times New Roman" panose="02020603050405020304" pitchFamily="18" charset="0"/>
              </a:rPr>
              <a:t>карты комплектов ГК-1000 первого и второго поколений в формате геопривязанных растров с объяснительными записками;</a:t>
            </a:r>
          </a:p>
          <a:p>
            <a:pPr marL="342900" lvl="0" algn="just">
              <a:spcAft>
                <a:spcPts val="800"/>
              </a:spcAft>
              <a:buFont typeface="Symbol" panose="05050102010706020507" pitchFamily="18" charset="2"/>
              <a:buChar char=""/>
            </a:pPr>
            <a:r>
              <a:rPr lang="ru-RU" sz="1400" dirty="0">
                <a:effectLst/>
                <a:ea typeface="Calibri" panose="020F0502020204030204" pitchFamily="34" charset="0"/>
                <a:cs typeface="Times New Roman" panose="02020603050405020304" pitchFamily="18" charset="0"/>
              </a:rPr>
              <a:t>карты комплектов ГК-200 первого и второго изданий в формате геопривязанных растров с объяснительными записками.</a:t>
            </a:r>
          </a:p>
        </p:txBody>
      </p:sp>
      <p:sp>
        <p:nvSpPr>
          <p:cNvPr id="7" name="TextBox 6">
            <a:extLst>
              <a:ext uri="{FF2B5EF4-FFF2-40B4-BE49-F238E27FC236}">
                <a16:creationId xmlns:a16="http://schemas.microsoft.com/office/drawing/2014/main" id="{A9F23C74-8741-4F90-8A14-D12E71E81BCA}"/>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8" name="Прямоугольник 7">
            <a:extLst>
              <a:ext uri="{FF2B5EF4-FFF2-40B4-BE49-F238E27FC236}">
                <a16:creationId xmlns:a16="http://schemas.microsoft.com/office/drawing/2014/main" id="{6704BB07-EADA-4F29-96CF-8D3DB608BCAB}"/>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E1AC14D8-ADF4-4E79-B6BB-962D5B4B078E}"/>
              </a:ext>
            </a:extLst>
          </p:cNvPr>
          <p:cNvSpPr txBox="1"/>
          <p:nvPr/>
        </p:nvSpPr>
        <p:spPr>
          <a:xfrm>
            <a:off x="528320" y="658603"/>
            <a:ext cx="11663680" cy="369332"/>
          </a:xfrm>
          <a:prstGeom prst="rect">
            <a:avLst/>
          </a:prstGeom>
          <a:solidFill>
            <a:schemeClr val="bg1"/>
          </a:solidFill>
        </p:spPr>
        <p:txBody>
          <a:bodyPr wrap="square" rtlCol="0">
            <a:spAutoFit/>
          </a:bodyPr>
          <a:lstStyle/>
          <a:p>
            <a:r>
              <a:rPr lang="ru-RU" dirty="0">
                <a:solidFill>
                  <a:srgbClr val="FF0000"/>
                </a:solidFill>
              </a:rPr>
              <a:t>Проблема объектов полезных ископаемых, </a:t>
            </a:r>
            <a:r>
              <a:rPr lang="ru-RU" dirty="0" err="1">
                <a:solidFill>
                  <a:srgbClr val="FF0000"/>
                </a:solidFill>
              </a:rPr>
              <a:t>минерагенического</a:t>
            </a:r>
            <a:r>
              <a:rPr lang="ru-RU" dirty="0">
                <a:solidFill>
                  <a:srgbClr val="FF0000"/>
                </a:solidFill>
              </a:rPr>
              <a:t> районирования и глав записок</a:t>
            </a:r>
          </a:p>
        </p:txBody>
      </p:sp>
      <p:sp>
        <p:nvSpPr>
          <p:cNvPr id="11" name="Блок-схема: ссылка на другую страницу 10">
            <a:extLst>
              <a:ext uri="{FF2B5EF4-FFF2-40B4-BE49-F238E27FC236}">
                <a16:creationId xmlns:a16="http://schemas.microsoft.com/office/drawing/2014/main" id="{54948908-4C9C-463A-85B7-D6E875A4582E}"/>
              </a:ext>
            </a:extLst>
          </p:cNvPr>
          <p:cNvSpPr/>
          <p:nvPr/>
        </p:nvSpPr>
        <p:spPr>
          <a:xfrm rot="16200000">
            <a:off x="86988" y="559734"/>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5</a:t>
            </a:r>
          </a:p>
        </p:txBody>
      </p:sp>
      <p:sp>
        <p:nvSpPr>
          <p:cNvPr id="12" name="Блок-схема: ссылка на другую страницу 11">
            <a:extLst>
              <a:ext uri="{FF2B5EF4-FFF2-40B4-BE49-F238E27FC236}">
                <a16:creationId xmlns:a16="http://schemas.microsoft.com/office/drawing/2014/main" id="{EB6B7CF0-F7CA-4B4E-B1D9-EA5BBD166A2F}"/>
              </a:ext>
            </a:extLst>
          </p:cNvPr>
          <p:cNvSpPr/>
          <p:nvPr/>
        </p:nvSpPr>
        <p:spPr>
          <a:xfrm rot="16200000">
            <a:off x="86987" y="1008704"/>
            <a:ext cx="363415" cy="542695"/>
          </a:xfrm>
          <a:prstGeom prst="flowChartOffpageConnector">
            <a:avLst/>
          </a:prstGeom>
          <a:gradFill>
            <a:gsLst>
              <a:gs pos="0">
                <a:schemeClr val="accent1">
                  <a:lumMod val="5000"/>
                  <a:lumOff val="95000"/>
                </a:schemeClr>
              </a:gs>
              <a:gs pos="74000">
                <a:schemeClr val="accent6">
                  <a:lumMod val="75000"/>
                </a:schemeClr>
              </a:gs>
              <a:gs pos="83000">
                <a:schemeClr val="accent6">
                  <a:lumMod val="75000"/>
                </a:schemeClr>
              </a:gs>
              <a:gs pos="100000">
                <a:schemeClr val="accent6">
                  <a:lumMod val="40000"/>
                  <a:lumOff val="6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6</a:t>
            </a:r>
          </a:p>
        </p:txBody>
      </p:sp>
    </p:spTree>
    <p:extLst>
      <p:ext uri="{BB962C8B-B14F-4D97-AF65-F5344CB8AC3E}">
        <p14:creationId xmlns:p14="http://schemas.microsoft.com/office/powerpoint/2010/main" val="2302051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91330-1F9F-4C80-B3F9-64AC61497CCD}"/>
              </a:ext>
            </a:extLst>
          </p:cNvPr>
          <p:cNvSpPr txBox="1"/>
          <p:nvPr/>
        </p:nvSpPr>
        <p:spPr>
          <a:xfrm>
            <a:off x="528320" y="632104"/>
            <a:ext cx="11663680" cy="369332"/>
          </a:xfrm>
          <a:prstGeom prst="rect">
            <a:avLst/>
          </a:prstGeom>
          <a:solidFill>
            <a:schemeClr val="bg1"/>
          </a:solidFill>
        </p:spPr>
        <p:txBody>
          <a:bodyPr wrap="square" rtlCol="0">
            <a:spAutoFit/>
          </a:bodyPr>
          <a:lstStyle/>
          <a:p>
            <a:r>
              <a:rPr lang="ru-RU" dirty="0">
                <a:solidFill>
                  <a:srgbClr val="FF0000"/>
                </a:solidFill>
              </a:rPr>
              <a:t>Неопределенность и изменяемость состава баз данных, работа с централизованными ресурсами</a:t>
            </a:r>
          </a:p>
        </p:txBody>
      </p:sp>
      <p:sp>
        <p:nvSpPr>
          <p:cNvPr id="7" name="TextBox 6">
            <a:extLst>
              <a:ext uri="{FF2B5EF4-FFF2-40B4-BE49-F238E27FC236}">
                <a16:creationId xmlns:a16="http://schemas.microsoft.com/office/drawing/2014/main" id="{A9F23C74-8741-4F90-8A14-D12E71E81BCA}"/>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8" name="Прямоугольник 7">
            <a:extLst>
              <a:ext uri="{FF2B5EF4-FFF2-40B4-BE49-F238E27FC236}">
                <a16:creationId xmlns:a16="http://schemas.microsoft.com/office/drawing/2014/main" id="{6704BB07-EADA-4F29-96CF-8D3DB608BCAB}"/>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p:nvPr/>
        </p:nvPicPr>
        <p:blipFill>
          <a:blip r:embed="rId3"/>
          <a:stretch>
            <a:fillRect/>
          </a:stretch>
        </p:blipFill>
        <p:spPr>
          <a:xfrm>
            <a:off x="1731324" y="1237522"/>
            <a:ext cx="7781386" cy="4840890"/>
          </a:xfrm>
          <a:prstGeom prst="rect">
            <a:avLst/>
          </a:prstGeom>
        </p:spPr>
      </p:pic>
      <p:sp>
        <p:nvSpPr>
          <p:cNvPr id="12" name="Блок-схема: ссылка на другую страницу 11">
            <a:extLst>
              <a:ext uri="{FF2B5EF4-FFF2-40B4-BE49-F238E27FC236}">
                <a16:creationId xmlns:a16="http://schemas.microsoft.com/office/drawing/2014/main" id="{E33B6B32-C01C-4AFE-8DEE-03910B316C39}"/>
              </a:ext>
            </a:extLst>
          </p:cNvPr>
          <p:cNvSpPr/>
          <p:nvPr/>
        </p:nvSpPr>
        <p:spPr>
          <a:xfrm rot="16200000">
            <a:off x="89640" y="548381"/>
            <a:ext cx="363415" cy="542695"/>
          </a:xfrm>
          <a:prstGeom prst="flowChartOffpageConnector">
            <a:avLst/>
          </a:prstGeom>
          <a:gradFill>
            <a:gsLst>
              <a:gs pos="0">
                <a:schemeClr val="accent1">
                  <a:lumMod val="5000"/>
                  <a:lumOff val="95000"/>
                </a:schemeClr>
              </a:gs>
              <a:gs pos="74000">
                <a:schemeClr val="accent6">
                  <a:lumMod val="75000"/>
                </a:schemeClr>
              </a:gs>
              <a:gs pos="83000">
                <a:schemeClr val="accent6">
                  <a:lumMod val="75000"/>
                </a:schemeClr>
              </a:gs>
              <a:gs pos="100000">
                <a:schemeClr val="accent6">
                  <a:lumMod val="40000"/>
                  <a:lumOff val="6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6</a:t>
            </a:r>
          </a:p>
        </p:txBody>
      </p:sp>
    </p:spTree>
    <p:extLst>
      <p:ext uri="{BB962C8B-B14F-4D97-AF65-F5344CB8AC3E}">
        <p14:creationId xmlns:p14="http://schemas.microsoft.com/office/powerpoint/2010/main" val="4029092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91330-1F9F-4C80-B3F9-64AC61497CCD}"/>
              </a:ext>
            </a:extLst>
          </p:cNvPr>
          <p:cNvSpPr txBox="1"/>
          <p:nvPr/>
        </p:nvSpPr>
        <p:spPr>
          <a:xfrm>
            <a:off x="503056" y="540775"/>
            <a:ext cx="11663680" cy="923330"/>
          </a:xfrm>
          <a:prstGeom prst="rect">
            <a:avLst/>
          </a:prstGeom>
          <a:solidFill>
            <a:schemeClr val="bg1"/>
          </a:solidFill>
        </p:spPr>
        <p:txBody>
          <a:bodyPr wrap="square" rtlCol="0">
            <a:spAutoFit/>
          </a:bodyPr>
          <a:lstStyle/>
          <a:p>
            <a:r>
              <a:rPr lang="ru-RU" dirty="0">
                <a:solidFill>
                  <a:srgbClr val="FF0000"/>
                </a:solidFill>
              </a:rPr>
              <a:t>Неопределенность места хранения ГФО и ГХО, недоступность их широкому кругу пользователей, вопрос размещения на сайте ВСЕГЕИ</a:t>
            </a:r>
          </a:p>
          <a:p>
            <a:endParaRPr lang="ru-RU" dirty="0">
              <a:solidFill>
                <a:srgbClr val="FF0000"/>
              </a:solidFill>
            </a:endParaRPr>
          </a:p>
        </p:txBody>
      </p:sp>
      <p:sp>
        <p:nvSpPr>
          <p:cNvPr id="5" name="TextBox 4">
            <a:extLst>
              <a:ext uri="{FF2B5EF4-FFF2-40B4-BE49-F238E27FC236}">
                <a16:creationId xmlns:a16="http://schemas.microsoft.com/office/drawing/2014/main" id="{134B237C-E21C-4593-B7B5-AFC6610D4D12}"/>
              </a:ext>
            </a:extLst>
          </p:cNvPr>
          <p:cNvSpPr txBox="1"/>
          <p:nvPr/>
        </p:nvSpPr>
        <p:spPr>
          <a:xfrm>
            <a:off x="359514" y="1121389"/>
            <a:ext cx="11663679" cy="1561005"/>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ru-RU" sz="1800" dirty="0">
                <a:effectLst/>
                <a:ea typeface="Calibri" panose="020F0502020204030204" pitchFamily="34" charset="0"/>
                <a:cs typeface="Times New Roman" panose="02020603050405020304" pitchFamily="18" charset="0"/>
              </a:rPr>
              <a:t>ГФО-1000, ГХО-1000, ДО-1000 </a:t>
            </a:r>
            <a:r>
              <a:rPr lang="ru-RU" dirty="0">
                <a:cs typeface="Times New Roman" panose="02020603050405020304" pitchFamily="18" charset="0"/>
              </a:rPr>
              <a:t>(с указанием форматов представления данных);</a:t>
            </a:r>
          </a:p>
          <a:p>
            <a:pPr marL="342900" lvl="0" indent="-342900" algn="just">
              <a:lnSpc>
                <a:spcPct val="107000"/>
              </a:lnSpc>
              <a:buFont typeface="Symbol" panose="05050102010706020507" pitchFamily="18" charset="2"/>
              <a:buChar char=""/>
            </a:pPr>
            <a:r>
              <a:rPr lang="ru-RU" dirty="0">
                <a:cs typeface="Times New Roman" panose="02020603050405020304" pitchFamily="18" charset="0"/>
              </a:rPr>
              <a:t>карты комплектов ГК-1000 первого и второго поколений в формате геопривязанн</a:t>
            </a:r>
            <a:r>
              <a:rPr lang="ru-RU" sz="1800" dirty="0">
                <a:effectLst/>
                <a:ea typeface="Calibri" panose="020F0502020204030204" pitchFamily="34" charset="0"/>
                <a:cs typeface="Times New Roman" panose="02020603050405020304" pitchFamily="18" charset="0"/>
              </a:rPr>
              <a:t>ых растров с объяснительными записками;</a:t>
            </a:r>
          </a:p>
          <a:p>
            <a:pPr marL="342900" lvl="0" indent="-342900" algn="just">
              <a:lnSpc>
                <a:spcPct val="107000"/>
              </a:lnSpc>
              <a:spcAft>
                <a:spcPts val="800"/>
              </a:spcAft>
              <a:buFont typeface="Symbol" panose="05050102010706020507" pitchFamily="18" charset="2"/>
              <a:buChar char=""/>
            </a:pPr>
            <a:r>
              <a:rPr lang="ru-RU" sz="1800" dirty="0">
                <a:effectLst/>
                <a:ea typeface="Calibri" panose="020F0502020204030204" pitchFamily="34" charset="0"/>
                <a:cs typeface="Times New Roman" panose="02020603050405020304" pitchFamily="18" charset="0"/>
              </a:rPr>
              <a:t>карты комплектов ГК-200 первого и второго изданий в формате геопривязанных растров с объяснительными записками.</a:t>
            </a:r>
          </a:p>
        </p:txBody>
      </p:sp>
      <p:pic>
        <p:nvPicPr>
          <p:cNvPr id="6" name="Рисунок 5">
            <a:extLst>
              <a:ext uri="{FF2B5EF4-FFF2-40B4-BE49-F238E27FC236}">
                <a16:creationId xmlns:a16="http://schemas.microsoft.com/office/drawing/2014/main" id="{F556394B-5C73-4BF4-B65F-86AD3E53A992}"/>
              </a:ext>
            </a:extLst>
          </p:cNvPr>
          <p:cNvPicPr>
            <a:picLocks noChangeAspect="1"/>
          </p:cNvPicPr>
          <p:nvPr/>
        </p:nvPicPr>
        <p:blipFill>
          <a:blip r:embed="rId3"/>
          <a:stretch>
            <a:fillRect/>
          </a:stretch>
        </p:blipFill>
        <p:spPr>
          <a:xfrm>
            <a:off x="6009389" y="2749071"/>
            <a:ext cx="5704974" cy="3430963"/>
          </a:xfrm>
          <a:prstGeom prst="rect">
            <a:avLst/>
          </a:prstGeom>
          <a:ln>
            <a:solidFill>
              <a:schemeClr val="tx1"/>
            </a:solidFill>
          </a:ln>
          <a:effectLst>
            <a:outerShdw blurRad="50800" dist="38100" dir="2700000" algn="tl" rotWithShape="0">
              <a:prstClr val="black">
                <a:alpha val="40000"/>
              </a:prstClr>
            </a:outerShdw>
          </a:effectLst>
        </p:spPr>
      </p:pic>
      <p:pic>
        <p:nvPicPr>
          <p:cNvPr id="10" name="Рисунок 9">
            <a:extLst>
              <a:ext uri="{FF2B5EF4-FFF2-40B4-BE49-F238E27FC236}">
                <a16:creationId xmlns:a16="http://schemas.microsoft.com/office/drawing/2014/main" id="{E788D5C2-20D5-4E62-842A-CEF97E09671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0642" y="2754231"/>
            <a:ext cx="4735781" cy="3425803"/>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AD75EA4D-94E4-4F70-9FEF-3000222196B5}"/>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9" name="Прямоугольник 8">
            <a:extLst>
              <a:ext uri="{FF2B5EF4-FFF2-40B4-BE49-F238E27FC236}">
                <a16:creationId xmlns:a16="http://schemas.microsoft.com/office/drawing/2014/main" id="{4EA0C8AB-C04A-4EFC-94F3-DB4F03642E48}"/>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Блок-схема: ссылка на другую страницу 10">
            <a:extLst>
              <a:ext uri="{FF2B5EF4-FFF2-40B4-BE49-F238E27FC236}">
                <a16:creationId xmlns:a16="http://schemas.microsoft.com/office/drawing/2014/main" id="{55FC206B-7A57-4E58-A2FD-07C255CBF4DE}"/>
              </a:ext>
            </a:extLst>
          </p:cNvPr>
          <p:cNvSpPr/>
          <p:nvPr/>
        </p:nvSpPr>
        <p:spPr>
          <a:xfrm rot="16200000">
            <a:off x="89640" y="596497"/>
            <a:ext cx="363415" cy="542695"/>
          </a:xfrm>
          <a:prstGeom prst="flowChartOffpageConnector">
            <a:avLst/>
          </a:prstGeom>
          <a:gradFill>
            <a:gsLst>
              <a:gs pos="0">
                <a:schemeClr val="accent1">
                  <a:lumMod val="5000"/>
                  <a:lumOff val="95000"/>
                </a:schemeClr>
              </a:gs>
              <a:gs pos="74000">
                <a:schemeClr val="accent6">
                  <a:lumMod val="75000"/>
                </a:schemeClr>
              </a:gs>
              <a:gs pos="83000">
                <a:schemeClr val="accent6">
                  <a:lumMod val="75000"/>
                </a:schemeClr>
              </a:gs>
              <a:gs pos="100000">
                <a:schemeClr val="accent6">
                  <a:lumMod val="40000"/>
                  <a:lumOff val="6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7</a:t>
            </a:r>
          </a:p>
        </p:txBody>
      </p:sp>
    </p:spTree>
    <p:extLst>
      <p:ext uri="{BB962C8B-B14F-4D97-AF65-F5344CB8AC3E}">
        <p14:creationId xmlns:p14="http://schemas.microsoft.com/office/powerpoint/2010/main" val="2710570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91330-1F9F-4C80-B3F9-64AC61497CCD}"/>
              </a:ext>
            </a:extLst>
          </p:cNvPr>
          <p:cNvSpPr txBox="1"/>
          <p:nvPr/>
        </p:nvSpPr>
        <p:spPr>
          <a:xfrm>
            <a:off x="655126" y="649374"/>
            <a:ext cx="11663680" cy="748923"/>
          </a:xfrm>
          <a:prstGeom prst="rect">
            <a:avLst/>
          </a:prstGeom>
          <a:solidFill>
            <a:schemeClr val="bg1"/>
          </a:solidFill>
        </p:spPr>
        <p:txBody>
          <a:bodyPr wrap="square" rtlCol="0">
            <a:spAutoFit/>
          </a:bodyPr>
          <a:lstStyle/>
          <a:p>
            <a:pPr>
              <a:spcAft>
                <a:spcPts val="800"/>
              </a:spcAft>
            </a:pPr>
            <a:r>
              <a:rPr lang="ru-RU" dirty="0" err="1">
                <a:solidFill>
                  <a:srgbClr val="FF0000"/>
                </a:solidFill>
              </a:rPr>
              <a:t>Межсерийная</a:t>
            </a:r>
            <a:r>
              <a:rPr lang="ru-RU" dirty="0">
                <a:solidFill>
                  <a:srgbClr val="FF0000"/>
                </a:solidFill>
              </a:rPr>
              <a:t> корреляция, этапы развития территорий, районирование, геологические противоречия</a:t>
            </a:r>
          </a:p>
          <a:p>
            <a:pPr>
              <a:spcAft>
                <a:spcPts val="800"/>
              </a:spcAft>
            </a:pPr>
            <a:r>
              <a:rPr lang="ru-RU" dirty="0">
                <a:solidFill>
                  <a:srgbClr val="FF0000"/>
                </a:solidFill>
              </a:rPr>
              <a:t>Апробация в НРС Роснедра</a:t>
            </a:r>
          </a:p>
        </p:txBody>
      </p:sp>
      <p:sp>
        <p:nvSpPr>
          <p:cNvPr id="7" name="Блок-схема: ссылка на другую страницу 6">
            <a:extLst>
              <a:ext uri="{FF2B5EF4-FFF2-40B4-BE49-F238E27FC236}">
                <a16:creationId xmlns:a16="http://schemas.microsoft.com/office/drawing/2014/main" id="{0F874E99-E408-4D04-84AC-42F82C5D9FCC}"/>
              </a:ext>
            </a:extLst>
          </p:cNvPr>
          <p:cNvSpPr/>
          <p:nvPr/>
        </p:nvSpPr>
        <p:spPr>
          <a:xfrm rot="16200000">
            <a:off x="90421" y="954089"/>
            <a:ext cx="363415" cy="542695"/>
          </a:xfrm>
          <a:prstGeom prst="flowChartOffpageConnector">
            <a:avLst/>
          </a:prstGeom>
          <a:gradFill>
            <a:gsLst>
              <a:gs pos="0">
                <a:schemeClr val="accent1">
                  <a:lumMod val="5000"/>
                  <a:lumOff val="95000"/>
                </a:schemeClr>
              </a:gs>
              <a:gs pos="74000">
                <a:schemeClr val="accent6">
                  <a:lumMod val="75000"/>
                </a:schemeClr>
              </a:gs>
              <a:gs pos="83000">
                <a:schemeClr val="accent6">
                  <a:lumMod val="75000"/>
                </a:schemeClr>
              </a:gs>
              <a:gs pos="100000">
                <a:schemeClr val="accent6">
                  <a:lumMod val="40000"/>
                  <a:lumOff val="6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9</a:t>
            </a:r>
          </a:p>
        </p:txBody>
      </p:sp>
      <p:sp>
        <p:nvSpPr>
          <p:cNvPr id="9" name="TextBox 8">
            <a:extLst>
              <a:ext uri="{FF2B5EF4-FFF2-40B4-BE49-F238E27FC236}">
                <a16:creationId xmlns:a16="http://schemas.microsoft.com/office/drawing/2014/main" id="{FCB80D27-1341-4B1B-83B7-0172C261511D}"/>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10" name="Прямоугольник 9">
            <a:extLst>
              <a:ext uri="{FF2B5EF4-FFF2-40B4-BE49-F238E27FC236}">
                <a16:creationId xmlns:a16="http://schemas.microsoft.com/office/drawing/2014/main" id="{DE2FF5EA-CF9E-4281-971F-55016023878B}"/>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Блок-схема: ссылка на другую страницу 10">
            <a:extLst>
              <a:ext uri="{FF2B5EF4-FFF2-40B4-BE49-F238E27FC236}">
                <a16:creationId xmlns:a16="http://schemas.microsoft.com/office/drawing/2014/main" id="{C4594CD1-8A9A-4AAE-90AD-461E6F9E242F}"/>
              </a:ext>
            </a:extLst>
          </p:cNvPr>
          <p:cNvSpPr/>
          <p:nvPr/>
        </p:nvSpPr>
        <p:spPr>
          <a:xfrm rot="16200000">
            <a:off x="89639" y="545360"/>
            <a:ext cx="363415" cy="542695"/>
          </a:xfrm>
          <a:prstGeom prst="flowChartOffpageConnector">
            <a:avLst/>
          </a:prstGeom>
          <a:gradFill>
            <a:gsLst>
              <a:gs pos="0">
                <a:schemeClr val="accent1">
                  <a:lumMod val="5000"/>
                  <a:lumOff val="95000"/>
                </a:schemeClr>
              </a:gs>
              <a:gs pos="74000">
                <a:schemeClr val="accent6">
                  <a:lumMod val="75000"/>
                </a:schemeClr>
              </a:gs>
              <a:gs pos="83000">
                <a:schemeClr val="accent6">
                  <a:lumMod val="75000"/>
                </a:schemeClr>
              </a:gs>
              <a:gs pos="100000">
                <a:schemeClr val="accent6">
                  <a:lumMod val="40000"/>
                  <a:lumOff val="6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8</a:t>
            </a:r>
          </a:p>
        </p:txBody>
      </p:sp>
      <p:sp>
        <p:nvSpPr>
          <p:cNvPr id="12" name="TextBox 11">
            <a:extLst>
              <a:ext uri="{FF2B5EF4-FFF2-40B4-BE49-F238E27FC236}">
                <a16:creationId xmlns:a16="http://schemas.microsoft.com/office/drawing/2014/main" id="{5C16E9EB-B3F8-405A-B50E-90B93A77CBCA}"/>
              </a:ext>
            </a:extLst>
          </p:cNvPr>
          <p:cNvSpPr txBox="1"/>
          <p:nvPr/>
        </p:nvSpPr>
        <p:spPr>
          <a:xfrm>
            <a:off x="9624" y="1443610"/>
            <a:ext cx="5511113" cy="5078313"/>
          </a:xfrm>
          <a:prstGeom prst="rect">
            <a:avLst/>
          </a:prstGeom>
          <a:solidFill>
            <a:schemeClr val="bg1"/>
          </a:solidFill>
        </p:spPr>
        <p:txBody>
          <a:bodyPr wrap="square">
            <a:spAutoFit/>
          </a:bodyPr>
          <a:lstStyle/>
          <a:p>
            <a:r>
              <a:rPr lang="ru-RU" sz="1200" dirty="0">
                <a:latin typeface="Arial Nova" panose="020B0504020202020204" pitchFamily="34" charset="0"/>
              </a:rPr>
              <a:t>Состав актуализированного комплекта включает следующие карты и схемы, подготовленные в соответствии с «Методическим руководством…», 2021 г. и «Едиными требованиями…», 2021 г.:</a:t>
            </a:r>
          </a:p>
          <a:p>
            <a:r>
              <a:rPr lang="ru-RU" sz="1200" b="1" dirty="0">
                <a:latin typeface="Arial Nova" panose="020B0504020202020204" pitchFamily="34" charset="0"/>
              </a:rPr>
              <a:t>• карты масштаба 1:1 000 000: </a:t>
            </a:r>
          </a:p>
          <a:p>
            <a:r>
              <a:rPr lang="ru-RU" sz="1200" dirty="0">
                <a:latin typeface="Arial Nova" panose="020B0504020202020204" pitchFamily="34" charset="0"/>
              </a:rPr>
              <a:t>- геологическая (в том числе условные обозначения к ГК,), схема корреляции картируемых подразделений, разрезы,),</a:t>
            </a:r>
          </a:p>
          <a:p>
            <a:r>
              <a:rPr lang="ru-RU" sz="1200" dirty="0">
                <a:latin typeface="Arial Nova" panose="020B0504020202020204" pitchFamily="34" charset="0"/>
              </a:rPr>
              <a:t>- четвертичных образований (в том числе схемы соотношений, разрезы, схема корреляции, условные обозначения к КЧО,), </a:t>
            </a:r>
          </a:p>
          <a:p>
            <a:r>
              <a:rPr lang="ru-RU" sz="1200" dirty="0">
                <a:latin typeface="Arial Nova" panose="020B0504020202020204" pitchFamily="34" charset="0"/>
              </a:rPr>
              <a:t>- полезных ископаемых (в том числе таблица ПИ, условные обозначения КПИ,), </a:t>
            </a:r>
          </a:p>
          <a:p>
            <a:r>
              <a:rPr lang="ru-RU" sz="1200" dirty="0">
                <a:latin typeface="Arial Nova" panose="020B0504020202020204" pitchFamily="34" charset="0"/>
              </a:rPr>
              <a:t>- закономерностей размещения и прогноза полезных ископаемых (в том числе условные обозначения к КЗПИ,), </a:t>
            </a:r>
          </a:p>
          <a:p>
            <a:r>
              <a:rPr lang="ru-RU" sz="1200" dirty="0">
                <a:latin typeface="Arial Nova" panose="020B0504020202020204" pitchFamily="34" charset="0"/>
              </a:rPr>
              <a:t>- литологической поверхности дна акватории (в том числе классификационный тетраэдр, условные обозначения к КЛДА),</a:t>
            </a:r>
          </a:p>
          <a:p>
            <a:r>
              <a:rPr lang="ru-RU" sz="1200" dirty="0">
                <a:latin typeface="Arial Nova" panose="020B0504020202020204" pitchFamily="34" charset="0"/>
              </a:rPr>
              <a:t>- фактического материала;</a:t>
            </a:r>
          </a:p>
          <a:p>
            <a:r>
              <a:rPr lang="ru-RU" sz="1200" b="1" dirty="0">
                <a:latin typeface="Arial Nova" panose="020B0504020202020204" pitchFamily="34" charset="0"/>
              </a:rPr>
              <a:t>• карты и схемы масштаба 1:1 000 000, 1:2 500 000, 1:5 000 000: </a:t>
            </a:r>
          </a:p>
          <a:p>
            <a:r>
              <a:rPr lang="ru-RU" sz="1200" dirty="0">
                <a:latin typeface="Arial Nova" panose="020B0504020202020204" pitchFamily="34" charset="0"/>
              </a:rPr>
              <a:t>- тектоническая (в том числе таблица формаций и условные обозначения к схеме), </a:t>
            </a:r>
          </a:p>
          <a:p>
            <a:r>
              <a:rPr lang="ru-RU" sz="1200" dirty="0">
                <a:latin typeface="Arial Nova" panose="020B0504020202020204" pitchFamily="34" charset="0"/>
              </a:rPr>
              <a:t>- геоморфологическая (в том числе условные обозначения),</a:t>
            </a:r>
          </a:p>
          <a:p>
            <a:r>
              <a:rPr lang="ru-RU" sz="1200" dirty="0">
                <a:latin typeface="Arial Nova" panose="020B0504020202020204" pitchFamily="34" charset="0"/>
              </a:rPr>
              <a:t>- прогноза полезных ископаемых (в том числе условные обозначения);</a:t>
            </a:r>
          </a:p>
          <a:p>
            <a:r>
              <a:rPr lang="ru-RU" sz="1200" dirty="0">
                <a:latin typeface="Arial Nova" panose="020B0504020202020204" pitchFamily="34" charset="0"/>
              </a:rPr>
              <a:t>- тектонического районирования (в том числе условные обозначения),</a:t>
            </a:r>
          </a:p>
          <a:p>
            <a:r>
              <a:rPr lang="ru-RU" sz="1200" dirty="0">
                <a:latin typeface="Arial Nova" panose="020B0504020202020204" pitchFamily="34" charset="0"/>
              </a:rPr>
              <a:t>- схемы структурно-формационного районирования для ГК и КЧО </a:t>
            </a:r>
          </a:p>
          <a:p>
            <a:r>
              <a:rPr lang="ru-RU" sz="1200" dirty="0">
                <a:latin typeface="Arial Nova" panose="020B0504020202020204" pitchFamily="34" charset="0"/>
              </a:rPr>
              <a:t>- схема использованных материалов (для ГК. КЧО, КЗПИ, ЛКПД) </a:t>
            </a:r>
          </a:p>
          <a:p>
            <a:r>
              <a:rPr lang="ru-RU" sz="1200" dirty="0">
                <a:latin typeface="Arial Nova" panose="020B0504020202020204" pitchFamily="34" charset="0"/>
              </a:rPr>
              <a:t>- схема листов серии </a:t>
            </a:r>
          </a:p>
          <a:p>
            <a:pPr marL="171450" indent="-171450">
              <a:buFontTx/>
              <a:buChar char="-"/>
            </a:pPr>
            <a:r>
              <a:rPr lang="ru-RU" sz="1200" dirty="0">
                <a:latin typeface="Arial Nova" panose="020B0504020202020204" pitchFamily="34" charset="0"/>
              </a:rPr>
              <a:t>районирования главных минерагенических подразделений (в том числе условные обозначения)</a:t>
            </a:r>
          </a:p>
          <a:p>
            <a:r>
              <a:rPr lang="ru-RU" sz="1200" b="1" dirty="0">
                <a:latin typeface="Arial Nova" panose="020B0504020202020204" pitchFamily="34" charset="0"/>
              </a:rPr>
              <a:t>Объяснительная записка</a:t>
            </a:r>
          </a:p>
        </p:txBody>
      </p:sp>
      <p:sp>
        <p:nvSpPr>
          <p:cNvPr id="18" name="TextBox 17">
            <a:extLst>
              <a:ext uri="{FF2B5EF4-FFF2-40B4-BE49-F238E27FC236}">
                <a16:creationId xmlns:a16="http://schemas.microsoft.com/office/drawing/2014/main" id="{61ED06D6-3139-478A-A563-8720582DCDE8}"/>
              </a:ext>
            </a:extLst>
          </p:cNvPr>
          <p:cNvSpPr txBox="1"/>
          <p:nvPr/>
        </p:nvSpPr>
        <p:spPr>
          <a:xfrm>
            <a:off x="5844746" y="4521611"/>
            <a:ext cx="6347254" cy="2123658"/>
          </a:xfrm>
          <a:prstGeom prst="rect">
            <a:avLst/>
          </a:prstGeom>
          <a:solidFill>
            <a:schemeClr val="bg1"/>
          </a:solidFill>
        </p:spPr>
        <p:txBody>
          <a:bodyPr wrap="square">
            <a:spAutoFit/>
          </a:bodyPr>
          <a:lstStyle/>
          <a:p>
            <a:r>
              <a:rPr lang="ru-RU" sz="1200" dirty="0">
                <a:latin typeface="Arial Nova" panose="020B0504020202020204" pitchFamily="34" charset="0"/>
              </a:rPr>
              <a:t>Для апробации на НРС Роснедра представляется </a:t>
            </a:r>
            <a:r>
              <a:rPr lang="ru-RU" sz="1200" dirty="0">
                <a:solidFill>
                  <a:srgbClr val="FF0000"/>
                </a:solidFill>
                <a:latin typeface="Arial Nova" panose="020B0504020202020204" pitchFamily="34" charset="0"/>
              </a:rPr>
              <a:t>аналоговая распечатка комплекта карт, объяснительная записка и цифровая модель на диске</a:t>
            </a:r>
            <a:r>
              <a:rPr lang="ru-RU" sz="1200" dirty="0">
                <a:latin typeface="Arial Nova" panose="020B0504020202020204" pitchFamily="34" charset="0"/>
              </a:rPr>
              <a:t>. Кроме того, отдельно представляются варианты </a:t>
            </a:r>
            <a:r>
              <a:rPr lang="ru-RU" sz="1200" dirty="0">
                <a:solidFill>
                  <a:srgbClr val="FF0000"/>
                </a:solidFill>
                <a:latin typeface="Arial Nova" panose="020B0504020202020204" pitchFamily="34" charset="0"/>
              </a:rPr>
              <a:t>основных карт с полосами увязки</a:t>
            </a:r>
            <a:r>
              <a:rPr lang="ru-RU" sz="1200" dirty="0">
                <a:latin typeface="Arial Nova" panose="020B0504020202020204" pitchFamily="34" charset="0"/>
              </a:rPr>
              <a:t> с соседними листами, в том числе не проходившими мониторинг. </a:t>
            </a:r>
          </a:p>
          <a:p>
            <a:r>
              <a:rPr lang="ru-RU" sz="1200" dirty="0">
                <a:latin typeface="Arial Nova" panose="020B0504020202020204" pitchFamily="34" charset="0"/>
              </a:rPr>
              <a:t>Материалы по группе листов в пределах отдельной серийной легенды передаются сразу всей группой. </a:t>
            </a:r>
          </a:p>
          <a:p>
            <a:r>
              <a:rPr lang="ru-RU" sz="1200" dirty="0">
                <a:latin typeface="Arial Nova" panose="020B0504020202020204" pitchFamily="34" charset="0"/>
              </a:rPr>
              <a:t>Материалы сопровождаются дополнениями и изменениями в серийную легенду, подписанные редактором легенды серии, а также макетом актуализированной серийной легенды в пределах группы листов в виде распечатки pdf файла выгруженного из ИР «Серийная легенда» в виде схемы корреляции и линейных условных обозначений.</a:t>
            </a:r>
          </a:p>
        </p:txBody>
      </p:sp>
      <p:pic>
        <p:nvPicPr>
          <p:cNvPr id="16" name="Рисунок 15">
            <a:extLst>
              <a:ext uri="{FF2B5EF4-FFF2-40B4-BE49-F238E27FC236}">
                <a16:creationId xmlns:a16="http://schemas.microsoft.com/office/drawing/2014/main" id="{17D84F1F-8FB3-42DE-860D-BEF0534D339D}"/>
              </a:ext>
            </a:extLst>
          </p:cNvPr>
          <p:cNvPicPr>
            <a:picLocks noChangeAspect="1"/>
          </p:cNvPicPr>
          <p:nvPr/>
        </p:nvPicPr>
        <p:blipFill>
          <a:blip r:embed="rId3"/>
          <a:stretch>
            <a:fillRect/>
          </a:stretch>
        </p:blipFill>
        <p:spPr>
          <a:xfrm>
            <a:off x="6702608" y="998416"/>
            <a:ext cx="4504971" cy="3325487"/>
          </a:xfrm>
          <a:prstGeom prst="rect">
            <a:avLst/>
          </a:prstGeom>
        </p:spPr>
      </p:pic>
    </p:spTree>
    <p:extLst>
      <p:ext uri="{BB962C8B-B14F-4D97-AF65-F5344CB8AC3E}">
        <p14:creationId xmlns:p14="http://schemas.microsoft.com/office/powerpoint/2010/main" val="132602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B80D27-1341-4B1B-83B7-0172C261511D}"/>
              </a:ext>
            </a:extLst>
          </p:cNvPr>
          <p:cNvSpPr txBox="1"/>
          <p:nvPr/>
        </p:nvSpPr>
        <p:spPr>
          <a:xfrm>
            <a:off x="3480659" y="71540"/>
            <a:ext cx="4819012" cy="400110"/>
          </a:xfrm>
          <a:prstGeom prst="rect">
            <a:avLst/>
          </a:prstGeom>
          <a:noFill/>
        </p:spPr>
        <p:txBody>
          <a:bodyPr wrap="none" rtlCol="0">
            <a:spAutoFit/>
          </a:bodyPr>
          <a:lstStyle/>
          <a:p>
            <a:r>
              <a:rPr lang="ru-RU" sz="2000" b="1" dirty="0">
                <a:solidFill>
                  <a:srgbClr val="002060"/>
                </a:solidFill>
              </a:rPr>
              <a:t>Проблемы оформления карт комплектов</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3438" y="958801"/>
            <a:ext cx="4138862" cy="3051680"/>
          </a:xfrm>
          <a:prstGeom prst="rect">
            <a:avLst/>
          </a:prstGeom>
          <a:ln>
            <a:solidFill>
              <a:schemeClr val="tx1"/>
            </a:solidFill>
          </a:ln>
          <a:effectLst>
            <a:outerShdw blurRad="50800" dist="38100" dir="2700000" algn="tl" rotWithShape="0">
              <a:prstClr val="black">
                <a:alpha val="40000"/>
              </a:prstClr>
            </a:outerShdw>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t="3292" r="31917"/>
          <a:stretch/>
        </p:blipFill>
        <p:spPr>
          <a:xfrm>
            <a:off x="8454669" y="4100095"/>
            <a:ext cx="3508731" cy="2593379"/>
          </a:xfrm>
          <a:prstGeom prst="rect">
            <a:avLst/>
          </a:prstGeom>
          <a:ln>
            <a:solidFill>
              <a:schemeClr val="tx1"/>
            </a:solidFill>
          </a:ln>
          <a:effectLst>
            <a:outerShdw blurRad="50800" dist="38100" dir="2700000" algn="tl" rotWithShape="0">
              <a:prstClr val="black">
                <a:alpha val="40000"/>
              </a:prstClr>
            </a:outerShdw>
          </a:effectLst>
        </p:spPr>
      </p:pic>
      <p:sp>
        <p:nvSpPr>
          <p:cNvPr id="10" name="Заголовок 1"/>
          <p:cNvSpPr txBox="1">
            <a:spLocks/>
          </p:cNvSpPr>
          <p:nvPr/>
        </p:nvSpPr>
        <p:spPr>
          <a:xfrm>
            <a:off x="8784094" y="504166"/>
            <a:ext cx="2849880" cy="407035"/>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1800" dirty="0"/>
              <a:t>КФМ - Лист </a:t>
            </a:r>
            <a:r>
              <a:rPr lang="en-US" sz="1800" dirty="0"/>
              <a:t>M-4</a:t>
            </a:r>
            <a:r>
              <a:rPr lang="ru-RU" sz="1800" dirty="0"/>
              <a:t>5</a:t>
            </a:r>
            <a:r>
              <a:rPr lang="en-US" sz="1800" dirty="0"/>
              <a:t> (</a:t>
            </a:r>
            <a:r>
              <a:rPr lang="ru-RU" sz="1800" dirty="0"/>
              <a:t>фрагменты</a:t>
            </a:r>
            <a:r>
              <a:rPr lang="en-US" sz="1800" dirty="0"/>
              <a:t>)</a:t>
            </a:r>
            <a:endParaRPr lang="ru-RU" sz="1800" dirty="0"/>
          </a:p>
        </p:txBody>
      </p:sp>
      <p:sp>
        <p:nvSpPr>
          <p:cNvPr id="12" name="Заголовок 1"/>
          <p:cNvSpPr txBox="1">
            <a:spLocks/>
          </p:cNvSpPr>
          <p:nvPr/>
        </p:nvSpPr>
        <p:spPr>
          <a:xfrm>
            <a:off x="476270" y="471650"/>
            <a:ext cx="2849880" cy="407035"/>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1800" dirty="0"/>
              <a:t>КЗПИ - Лист </a:t>
            </a:r>
            <a:r>
              <a:rPr lang="en-US" sz="1800" dirty="0"/>
              <a:t>M-4</a:t>
            </a:r>
            <a:r>
              <a:rPr lang="ru-RU" sz="1800" dirty="0"/>
              <a:t>5</a:t>
            </a:r>
            <a:r>
              <a:rPr lang="en-US" sz="1800" dirty="0"/>
              <a:t> (</a:t>
            </a:r>
            <a:r>
              <a:rPr lang="ru-RU" sz="1800" dirty="0"/>
              <a:t>фрагменты</a:t>
            </a:r>
            <a:r>
              <a:rPr lang="en-US" sz="1800" dirty="0"/>
              <a:t>)</a:t>
            </a:r>
            <a:endParaRPr lang="ru-RU" sz="1800" dirty="0"/>
          </a:p>
        </p:txBody>
      </p:sp>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5262"/>
          <a:stretch/>
        </p:blipFill>
        <p:spPr>
          <a:xfrm>
            <a:off x="113292" y="878685"/>
            <a:ext cx="4622140" cy="4002984"/>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pic>
        <p:nvPicPr>
          <p:cNvPr id="14" name="Рисунок 13"/>
          <p:cNvPicPr>
            <a:picLocks noChangeAspect="1"/>
          </p:cNvPicPr>
          <p:nvPr/>
        </p:nvPicPr>
        <p:blipFill>
          <a:blip r:embed="rId6"/>
          <a:stretch>
            <a:fillRect/>
          </a:stretch>
        </p:blipFill>
        <p:spPr>
          <a:xfrm>
            <a:off x="3213100" y="3685187"/>
            <a:ext cx="4368800" cy="3008287"/>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F66E2D0E-E240-4413-936B-B10954A72890}"/>
              </a:ext>
            </a:extLst>
          </p:cNvPr>
          <p:cNvSpPr txBox="1"/>
          <p:nvPr/>
        </p:nvSpPr>
        <p:spPr>
          <a:xfrm>
            <a:off x="3886481" y="2004937"/>
            <a:ext cx="1697901" cy="276999"/>
          </a:xfrm>
          <a:prstGeom prst="rect">
            <a:avLst/>
          </a:prstGeom>
          <a:solidFill>
            <a:schemeClr val="bg1"/>
          </a:solidFill>
          <a:ln>
            <a:solidFill>
              <a:schemeClr val="tx1"/>
            </a:solidFill>
          </a:ln>
        </p:spPr>
        <p:txBody>
          <a:bodyPr wrap="none" rtlCol="0">
            <a:spAutoFit/>
          </a:bodyPr>
          <a:lstStyle/>
          <a:p>
            <a:r>
              <a:rPr lang="ru-RU" sz="1200" b="1" dirty="0"/>
              <a:t>Объекты «разнесены»</a:t>
            </a:r>
          </a:p>
        </p:txBody>
      </p:sp>
      <p:sp>
        <p:nvSpPr>
          <p:cNvPr id="11" name="TextBox 10">
            <a:extLst>
              <a:ext uri="{FF2B5EF4-FFF2-40B4-BE49-F238E27FC236}">
                <a16:creationId xmlns:a16="http://schemas.microsoft.com/office/drawing/2014/main" id="{5347D808-54C2-480E-A289-84D56D294C86}"/>
              </a:ext>
            </a:extLst>
          </p:cNvPr>
          <p:cNvSpPr txBox="1"/>
          <p:nvPr/>
        </p:nvSpPr>
        <p:spPr>
          <a:xfrm>
            <a:off x="4084601" y="3131189"/>
            <a:ext cx="2873928" cy="276999"/>
          </a:xfrm>
          <a:prstGeom prst="rect">
            <a:avLst/>
          </a:prstGeom>
          <a:solidFill>
            <a:schemeClr val="bg1"/>
          </a:solidFill>
          <a:ln>
            <a:solidFill>
              <a:schemeClr val="tx1"/>
            </a:solidFill>
          </a:ln>
        </p:spPr>
        <p:txBody>
          <a:bodyPr wrap="none" rtlCol="0">
            <a:spAutoFit/>
          </a:bodyPr>
          <a:lstStyle/>
          <a:p>
            <a:r>
              <a:rPr lang="ru-RU" sz="1200" b="1" dirty="0"/>
              <a:t>Объекты оформлены «на своих местах»</a:t>
            </a:r>
          </a:p>
        </p:txBody>
      </p:sp>
      <p:sp>
        <p:nvSpPr>
          <p:cNvPr id="15" name="TextBox 14">
            <a:extLst>
              <a:ext uri="{FF2B5EF4-FFF2-40B4-BE49-F238E27FC236}">
                <a16:creationId xmlns:a16="http://schemas.microsoft.com/office/drawing/2014/main" id="{E9F486BF-C467-4ACB-8F23-855FF6F502C5}"/>
              </a:ext>
            </a:extLst>
          </p:cNvPr>
          <p:cNvSpPr txBox="1"/>
          <p:nvPr/>
        </p:nvSpPr>
        <p:spPr>
          <a:xfrm>
            <a:off x="3480659" y="6554974"/>
            <a:ext cx="1697901" cy="276999"/>
          </a:xfrm>
          <a:prstGeom prst="rect">
            <a:avLst/>
          </a:prstGeom>
          <a:solidFill>
            <a:schemeClr val="bg1"/>
          </a:solidFill>
          <a:ln>
            <a:solidFill>
              <a:schemeClr val="tx1"/>
            </a:solidFill>
          </a:ln>
        </p:spPr>
        <p:txBody>
          <a:bodyPr wrap="none" rtlCol="0">
            <a:spAutoFit/>
          </a:bodyPr>
          <a:lstStyle/>
          <a:p>
            <a:r>
              <a:rPr lang="ru-RU" sz="1200" b="1" dirty="0"/>
              <a:t>Объекты «разнесены»</a:t>
            </a:r>
          </a:p>
        </p:txBody>
      </p:sp>
      <p:sp>
        <p:nvSpPr>
          <p:cNvPr id="16" name="TextBox 15">
            <a:extLst>
              <a:ext uri="{FF2B5EF4-FFF2-40B4-BE49-F238E27FC236}">
                <a16:creationId xmlns:a16="http://schemas.microsoft.com/office/drawing/2014/main" id="{B2BD3411-CBA7-4367-B7A1-77C331766DE3}"/>
              </a:ext>
            </a:extLst>
          </p:cNvPr>
          <p:cNvSpPr txBox="1"/>
          <p:nvPr/>
        </p:nvSpPr>
        <p:spPr>
          <a:xfrm>
            <a:off x="5446119" y="6531520"/>
            <a:ext cx="2873928" cy="276999"/>
          </a:xfrm>
          <a:prstGeom prst="rect">
            <a:avLst/>
          </a:prstGeom>
          <a:solidFill>
            <a:schemeClr val="bg1"/>
          </a:solidFill>
          <a:ln>
            <a:solidFill>
              <a:schemeClr val="tx1"/>
            </a:solidFill>
          </a:ln>
        </p:spPr>
        <p:txBody>
          <a:bodyPr wrap="none" rtlCol="0">
            <a:spAutoFit/>
          </a:bodyPr>
          <a:lstStyle/>
          <a:p>
            <a:r>
              <a:rPr lang="ru-RU" sz="1200" b="1" dirty="0"/>
              <a:t>Объекты оформлены «на своих местах»</a:t>
            </a:r>
          </a:p>
        </p:txBody>
      </p:sp>
    </p:spTree>
    <p:extLst>
      <p:ext uri="{BB962C8B-B14F-4D97-AF65-F5344CB8AC3E}">
        <p14:creationId xmlns:p14="http://schemas.microsoft.com/office/powerpoint/2010/main" val="2751489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0B4D7C-72CF-4559-A639-43B40DFCE8AA}"/>
              </a:ext>
            </a:extLst>
          </p:cNvPr>
          <p:cNvSpPr txBox="1"/>
          <p:nvPr/>
        </p:nvSpPr>
        <p:spPr>
          <a:xfrm>
            <a:off x="714119" y="1024000"/>
            <a:ext cx="11477881" cy="338554"/>
          </a:xfrm>
          <a:prstGeom prst="rect">
            <a:avLst/>
          </a:prstGeom>
          <a:solidFill>
            <a:schemeClr val="bg1"/>
          </a:solidFill>
        </p:spPr>
        <p:txBody>
          <a:bodyPr wrap="square" rtlCol="0">
            <a:spAutoFit/>
          </a:bodyPr>
          <a:lstStyle>
            <a:defPPr>
              <a:defRPr lang="en-US"/>
            </a:defPPr>
            <a:lvl1pPr>
              <a:spcAft>
                <a:spcPts val="800"/>
              </a:spcAft>
              <a:defRPr>
                <a:solidFill>
                  <a:srgbClr val="FF0000"/>
                </a:solidFill>
              </a:defRPr>
            </a:lvl1pPr>
          </a:lstStyle>
          <a:p>
            <a:r>
              <a:rPr lang="ru-RU" dirty="0"/>
              <a:t>Упрощение требований к электронному изданию, как одному из ожидаемых результатов общего технического задания</a:t>
            </a:r>
          </a:p>
        </p:txBody>
      </p:sp>
      <p:sp>
        <p:nvSpPr>
          <p:cNvPr id="3" name="Блок-схема: ссылка на другую страницу 2">
            <a:extLst>
              <a:ext uri="{FF2B5EF4-FFF2-40B4-BE49-F238E27FC236}">
                <a16:creationId xmlns:a16="http://schemas.microsoft.com/office/drawing/2014/main" id="{1BA2D821-E3F5-4913-A8DF-367FA1C2CEF3}"/>
              </a:ext>
            </a:extLst>
          </p:cNvPr>
          <p:cNvSpPr/>
          <p:nvPr/>
        </p:nvSpPr>
        <p:spPr>
          <a:xfrm rot="16200000">
            <a:off x="84602" y="956046"/>
            <a:ext cx="363415" cy="542695"/>
          </a:xfrm>
          <a:prstGeom prst="flowChartOffpageConnector">
            <a:avLst/>
          </a:prstGeom>
          <a:gradFill>
            <a:gsLst>
              <a:gs pos="0">
                <a:schemeClr val="accent1">
                  <a:lumMod val="5000"/>
                  <a:lumOff val="95000"/>
                </a:schemeClr>
              </a:gs>
              <a:gs pos="74000">
                <a:schemeClr val="accent6">
                  <a:lumMod val="75000"/>
                </a:schemeClr>
              </a:gs>
              <a:gs pos="83000">
                <a:schemeClr val="accent6">
                  <a:lumMod val="75000"/>
                </a:schemeClr>
              </a:gs>
              <a:gs pos="100000">
                <a:schemeClr val="accent6">
                  <a:lumMod val="40000"/>
                  <a:lumOff val="6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11</a:t>
            </a:r>
          </a:p>
        </p:txBody>
      </p:sp>
      <p:sp>
        <p:nvSpPr>
          <p:cNvPr id="4" name="TextBox 3">
            <a:extLst>
              <a:ext uri="{FF2B5EF4-FFF2-40B4-BE49-F238E27FC236}">
                <a16:creationId xmlns:a16="http://schemas.microsoft.com/office/drawing/2014/main" id="{6A763E84-F29C-45EB-B269-7CDB1168B28A}"/>
              </a:ext>
            </a:extLst>
          </p:cNvPr>
          <p:cNvSpPr txBox="1"/>
          <p:nvPr/>
        </p:nvSpPr>
        <p:spPr>
          <a:xfrm>
            <a:off x="714119" y="654668"/>
            <a:ext cx="11477881" cy="369332"/>
          </a:xfrm>
          <a:prstGeom prst="rect">
            <a:avLst/>
          </a:prstGeom>
          <a:solidFill>
            <a:schemeClr val="bg1"/>
          </a:solidFill>
        </p:spPr>
        <p:txBody>
          <a:bodyPr wrap="square" rtlCol="0">
            <a:spAutoFit/>
          </a:bodyPr>
          <a:lstStyle/>
          <a:p>
            <a:pPr>
              <a:spcAft>
                <a:spcPts val="800"/>
              </a:spcAft>
            </a:pPr>
            <a:r>
              <a:rPr lang="ru-RU" dirty="0">
                <a:solidFill>
                  <a:srgbClr val="FF0000"/>
                </a:solidFill>
              </a:rPr>
              <a:t>Кадровые проблемы мониторинга Госгеолкарты-1000/3</a:t>
            </a:r>
          </a:p>
        </p:txBody>
      </p:sp>
      <p:sp>
        <p:nvSpPr>
          <p:cNvPr id="5" name="Блок-схема: ссылка на другую страницу 4">
            <a:extLst>
              <a:ext uri="{FF2B5EF4-FFF2-40B4-BE49-F238E27FC236}">
                <a16:creationId xmlns:a16="http://schemas.microsoft.com/office/drawing/2014/main" id="{23C34D07-EFFA-4125-848D-3B90E369F644}"/>
              </a:ext>
            </a:extLst>
          </p:cNvPr>
          <p:cNvSpPr/>
          <p:nvPr/>
        </p:nvSpPr>
        <p:spPr>
          <a:xfrm rot="16200000">
            <a:off x="89640" y="570945"/>
            <a:ext cx="363415" cy="542695"/>
          </a:xfrm>
          <a:prstGeom prst="flowChartOffpage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b="1" dirty="0">
                <a:solidFill>
                  <a:schemeClr val="tx1"/>
                </a:solidFill>
              </a:rPr>
              <a:t>10</a:t>
            </a:r>
          </a:p>
        </p:txBody>
      </p:sp>
      <p:sp>
        <p:nvSpPr>
          <p:cNvPr id="6" name="TextBox 5">
            <a:extLst>
              <a:ext uri="{FF2B5EF4-FFF2-40B4-BE49-F238E27FC236}">
                <a16:creationId xmlns:a16="http://schemas.microsoft.com/office/drawing/2014/main" id="{D5B0C91E-9F1D-4134-A02E-0692BACAFFEE}"/>
              </a:ext>
            </a:extLst>
          </p:cNvPr>
          <p:cNvSpPr txBox="1"/>
          <p:nvPr/>
        </p:nvSpPr>
        <p:spPr>
          <a:xfrm>
            <a:off x="3480659" y="71540"/>
            <a:ext cx="5381217" cy="400110"/>
          </a:xfrm>
          <a:prstGeom prst="rect">
            <a:avLst/>
          </a:prstGeom>
          <a:noFill/>
        </p:spPr>
        <p:txBody>
          <a:bodyPr wrap="none" rtlCol="0">
            <a:spAutoFit/>
          </a:bodyPr>
          <a:lstStyle/>
          <a:p>
            <a:r>
              <a:rPr lang="ru-RU" sz="2000" b="1" dirty="0">
                <a:solidFill>
                  <a:srgbClr val="002060"/>
                </a:solidFill>
              </a:rPr>
              <a:t>Проблемы, выявленные в ходе ведения работ</a:t>
            </a:r>
          </a:p>
        </p:txBody>
      </p:sp>
      <p:sp>
        <p:nvSpPr>
          <p:cNvPr id="7" name="Прямоугольник 6">
            <a:extLst>
              <a:ext uri="{FF2B5EF4-FFF2-40B4-BE49-F238E27FC236}">
                <a16:creationId xmlns:a16="http://schemas.microsoft.com/office/drawing/2014/main" id="{7AC39CB1-7F4D-4454-AF01-FB652428D0C0}"/>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extLst>
              <a:ext uri="{FF2B5EF4-FFF2-40B4-BE49-F238E27FC236}">
                <a16:creationId xmlns:a16="http://schemas.microsoft.com/office/drawing/2014/main" id="{6CC00326-94D3-4D59-B809-22EBB2AB73AC}"/>
              </a:ext>
            </a:extLst>
          </p:cNvPr>
          <p:cNvPicPr>
            <a:picLocks noChangeAspect="1"/>
          </p:cNvPicPr>
          <p:nvPr/>
        </p:nvPicPr>
        <p:blipFill>
          <a:blip r:embed="rId3"/>
          <a:stretch>
            <a:fillRect/>
          </a:stretch>
        </p:blipFill>
        <p:spPr>
          <a:xfrm>
            <a:off x="1400806" y="1670331"/>
            <a:ext cx="9540921" cy="4895529"/>
          </a:xfrm>
          <a:prstGeom prst="rect">
            <a:avLst/>
          </a:prstGeom>
        </p:spPr>
      </p:pic>
    </p:spTree>
    <p:extLst>
      <p:ext uri="{BB962C8B-B14F-4D97-AF65-F5344CB8AC3E}">
        <p14:creationId xmlns:p14="http://schemas.microsoft.com/office/powerpoint/2010/main" val="4184944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5F4CF7-BA91-4A85-B3EB-E2AFCD375248}"/>
              </a:ext>
            </a:extLst>
          </p:cNvPr>
          <p:cNvSpPr txBox="1"/>
          <p:nvPr/>
        </p:nvSpPr>
        <p:spPr>
          <a:xfrm>
            <a:off x="4915805" y="93784"/>
            <a:ext cx="2360390" cy="400110"/>
          </a:xfrm>
          <a:prstGeom prst="rect">
            <a:avLst/>
          </a:prstGeom>
          <a:noFill/>
        </p:spPr>
        <p:txBody>
          <a:bodyPr wrap="none" rtlCol="0">
            <a:spAutoFit/>
          </a:bodyPr>
          <a:lstStyle/>
          <a:p>
            <a:r>
              <a:rPr lang="ru-RU" sz="2000" b="1" dirty="0">
                <a:solidFill>
                  <a:srgbClr val="002060"/>
                </a:solidFill>
              </a:rPr>
              <a:t>Перспективы работ</a:t>
            </a:r>
          </a:p>
        </p:txBody>
      </p:sp>
      <p:sp>
        <p:nvSpPr>
          <p:cNvPr id="6" name="TextBox 5">
            <a:extLst>
              <a:ext uri="{FF2B5EF4-FFF2-40B4-BE49-F238E27FC236}">
                <a16:creationId xmlns:a16="http://schemas.microsoft.com/office/drawing/2014/main" id="{7E61FA5D-712D-4B3C-9511-851A6E75DAB3}"/>
              </a:ext>
            </a:extLst>
          </p:cNvPr>
          <p:cNvSpPr txBox="1"/>
          <p:nvPr/>
        </p:nvSpPr>
        <p:spPr>
          <a:xfrm>
            <a:off x="92242" y="564802"/>
            <a:ext cx="12007516" cy="3246210"/>
          </a:xfrm>
          <a:prstGeom prst="rect">
            <a:avLst/>
          </a:prstGeom>
          <a:noFill/>
        </p:spPr>
        <p:txBody>
          <a:bodyPr wrap="square">
            <a:spAutoFit/>
          </a:bodyPr>
          <a:lstStyle/>
          <a:p>
            <a:pPr algn="just">
              <a:spcBef>
                <a:spcPts val="600"/>
              </a:spcBef>
              <a:spcAft>
                <a:spcPts val="300"/>
              </a:spcAft>
            </a:pPr>
            <a:r>
              <a:rPr lang="ru-RU" sz="1600" b="1" dirty="0">
                <a:effectLst/>
                <a:cs typeface="Arial" panose="020B0604020202020204" pitchFamily="34" charset="0"/>
              </a:rPr>
              <a:t>Единая геолого-картографическая модель территории Российской Федерации и её континентального шельфа масштаба </a:t>
            </a:r>
            <a:br>
              <a:rPr lang="ru-RU" sz="1600" b="1" dirty="0">
                <a:effectLst/>
                <a:cs typeface="Arial" panose="020B0604020202020204" pitchFamily="34" charset="0"/>
              </a:rPr>
            </a:br>
            <a:r>
              <a:rPr lang="ru-RU" sz="1600" b="1" dirty="0">
                <a:effectLst/>
                <a:cs typeface="Arial" panose="020B0604020202020204" pitchFamily="34" charset="0"/>
              </a:rPr>
              <a:t>1:1 000 000, обеспечивающую:</a:t>
            </a:r>
          </a:p>
          <a:p>
            <a:pPr marL="342900" lvl="0" indent="-342900" algn="just">
              <a:lnSpc>
                <a:spcPct val="107000"/>
              </a:lnSpc>
              <a:buFont typeface="Wingdings" panose="05000000000000000000" pitchFamily="2" charset="2"/>
              <a:buChar char="§"/>
            </a:pPr>
            <a:r>
              <a:rPr lang="ru-RU" sz="1600" dirty="0">
                <a:effectLst/>
                <a:ea typeface="Times New Roman" panose="02020603050405020304" pitchFamily="18" charset="0"/>
                <a:cs typeface="Times New Roman" panose="02020603050405020304" pitchFamily="18" charset="0"/>
              </a:rPr>
              <a:t>актуализацию Госгеолкарты-1000/3 в режиме мониторинга;</a:t>
            </a:r>
            <a:endParaRPr lang="ru-RU" sz="1600" dirty="0">
              <a:effectLst/>
              <a:ea typeface="Arial" panose="020B060402020202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ru-RU" sz="1600" dirty="0">
                <a:effectLst/>
                <a:ea typeface="Times New Roman" panose="02020603050405020304" pitchFamily="18" charset="0"/>
                <a:cs typeface="Times New Roman" panose="02020603050405020304" pitchFamily="18" charset="0"/>
              </a:rPr>
              <a:t>удалённый доступ к всем геологическим данным и базам данных через сеть Интернет;</a:t>
            </a:r>
            <a:endParaRPr lang="ru-RU" sz="1600" dirty="0">
              <a:effectLst/>
              <a:ea typeface="Arial" panose="020B060402020202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ru-RU" sz="1600" dirty="0">
                <a:effectLst/>
                <a:ea typeface="Times New Roman" panose="02020603050405020304" pitchFamily="18" charset="0"/>
                <a:cs typeface="Times New Roman" panose="02020603050405020304" pitchFamily="18" charset="0"/>
              </a:rPr>
              <a:t>возможность представления всего массива геологической информации широкому кругу пользователей в интерактивном режиме через веб-интерфейс;</a:t>
            </a:r>
          </a:p>
          <a:p>
            <a:pPr marL="342900" lvl="0" indent="-342900" algn="just">
              <a:lnSpc>
                <a:spcPct val="107000"/>
              </a:lnSpc>
              <a:buFont typeface="Wingdings" panose="05000000000000000000" pitchFamily="2" charset="2"/>
              <a:buChar char="§"/>
            </a:pPr>
            <a:r>
              <a:rPr lang="ru-RU" sz="1600" dirty="0">
                <a:effectLst/>
                <a:ea typeface="Arial" panose="020B0604020202020204" pitchFamily="34" charset="0"/>
                <a:cs typeface="Times New Roman" panose="02020603050405020304" pitchFamily="18" charset="0"/>
              </a:rPr>
              <a:t>взаимоувязку атрибутивной и пространственной информации цифровых моделей Госгеолкарты-1000/3 с отраслевыми базовыми информационными ресурсами (БИР) - ГК-1000, ГХО-1000, ГФО-1000, ДО-1000, цифровой геолого-картографической основой масштаба 1:2 500 000 - 1:5 000 000 и др.</a:t>
            </a:r>
          </a:p>
          <a:p>
            <a:pPr marL="342900" lvl="0" indent="-342900" algn="just">
              <a:lnSpc>
                <a:spcPct val="107000"/>
              </a:lnSpc>
              <a:buFont typeface="Wingdings" panose="05000000000000000000" pitchFamily="2" charset="2"/>
              <a:buChar char="§"/>
            </a:pPr>
            <a:r>
              <a:rPr lang="ru-RU" sz="1600" dirty="0">
                <a:effectLst/>
                <a:ea typeface="Times New Roman" panose="02020603050405020304" pitchFamily="18" charset="0"/>
                <a:cs typeface="Times New Roman" panose="02020603050405020304" pitchFamily="18" charset="0"/>
              </a:rPr>
              <a:t>оперативную выгрузку полистных комплектов Госгеолкарты-1000 (в полном составе или частично по выбору пользователя) в ГИС-формате;</a:t>
            </a:r>
            <a:endParaRPr lang="ru-RU" sz="1600" dirty="0">
              <a:effectLst/>
              <a:ea typeface="Arial" panose="020B060402020202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ru-RU" sz="1600" dirty="0">
                <a:effectLst/>
                <a:ea typeface="Times New Roman" panose="02020603050405020304" pitchFamily="18" charset="0"/>
                <a:cs typeface="Times New Roman" panose="02020603050405020304" pitchFamily="18" charset="0"/>
              </a:rPr>
              <a:t>формирование и оперативная выгрузка карт геологического содержания по регионам и крупным геологическим структурам.</a:t>
            </a:r>
            <a:endParaRPr lang="ru-RU" sz="1600" dirty="0">
              <a:effectLst/>
              <a:ea typeface="Arial" panose="020B06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0AD3F052-6CD8-4082-A3F9-DDF3EC0699D2}"/>
              </a:ext>
            </a:extLst>
          </p:cNvPr>
          <p:cNvSpPr txBox="1"/>
          <p:nvPr/>
        </p:nvSpPr>
        <p:spPr>
          <a:xfrm>
            <a:off x="92242" y="3811012"/>
            <a:ext cx="12007516" cy="3046988"/>
          </a:xfrm>
          <a:prstGeom prst="rect">
            <a:avLst/>
          </a:prstGeom>
          <a:solidFill>
            <a:schemeClr val="bg1"/>
          </a:solidFill>
        </p:spPr>
        <p:txBody>
          <a:bodyPr wrap="square">
            <a:spAutoFit/>
          </a:bodyPr>
          <a:lstStyle/>
          <a:p>
            <a:pPr algn="just"/>
            <a:r>
              <a:rPr lang="ru-RU" sz="1600" b="1" dirty="0">
                <a:effectLst/>
                <a:ea typeface="Calibri" panose="020F0502020204030204" pitchFamily="34" charset="0"/>
              </a:rPr>
              <a:t>Мониторинг в тестовом режиме государственной геологической карты масштаба 1:1 000 000 территории Российской Федерации и ее континентального шельфа как система непрерывного обновления, поиска, получения, сбора, накопления, обработки, анализа и интерпретации информации о геологическом строении территории Российской Федерации в рамках единой геолого-картографической модели территории Российской Федерации и её континентального шельфа масштаба 1:1 000 000 по группам листов, согласованным с Роснедрами, включающей:</a:t>
            </a:r>
          </a:p>
          <a:p>
            <a:pPr marL="285750" indent="-285750" algn="just">
              <a:buFont typeface="Wingdings" panose="05000000000000000000" pitchFamily="2" charset="2"/>
              <a:buChar char="§"/>
            </a:pPr>
            <a:r>
              <a:rPr lang="ru-RU" sz="1600" dirty="0">
                <a:effectLst/>
                <a:ea typeface="Calibri" panose="020F0502020204030204" pitchFamily="34" charset="0"/>
              </a:rPr>
              <a:t>Структурированный массив </a:t>
            </a:r>
            <a:r>
              <a:rPr lang="ru-RU" sz="1600" dirty="0" err="1">
                <a:effectLst/>
                <a:ea typeface="Calibri" panose="020F0502020204030204" pitchFamily="34" charset="0"/>
              </a:rPr>
              <a:t>геопривязанной</a:t>
            </a:r>
            <a:r>
              <a:rPr lang="ru-RU" sz="1600" dirty="0">
                <a:effectLst/>
                <a:ea typeface="Calibri" panose="020F0502020204030204" pitchFamily="34" charset="0"/>
              </a:rPr>
              <a:t> цифровой геологической информации, в том числе фактографических и картографических данных (в растровом, векторном и текстовом форматах)</a:t>
            </a:r>
          </a:p>
          <a:p>
            <a:pPr marL="285750" indent="-285750" algn="just">
              <a:buFont typeface="Wingdings" panose="05000000000000000000" pitchFamily="2" charset="2"/>
              <a:buChar char="§"/>
            </a:pPr>
            <a:r>
              <a:rPr lang="ru-RU" sz="1600" dirty="0"/>
              <a:t>Фрагменты единой геолого-картографической модели территории Российской Федерации и её континентального шельфа, представленной комплектами государственной геологической карты масштаба 1:1 000 000 в векторном формате, размещенной в структурированном массиве </a:t>
            </a:r>
            <a:r>
              <a:rPr lang="ru-RU" sz="1600" dirty="0" err="1"/>
              <a:t>геопривязанной</a:t>
            </a:r>
            <a:r>
              <a:rPr lang="ru-RU" sz="1600" dirty="0"/>
              <a:t> цифровой  геологической информации, постоянно актуализируемой и пополняемой (с необходимой увязкой) в режиме мониторинга геологической информацией по материалам ГСР-200, поисково-оценочных и разведочных работ недропользователей, общегеологических, фундаментальных и прикладных работ </a:t>
            </a:r>
          </a:p>
        </p:txBody>
      </p:sp>
      <p:sp>
        <p:nvSpPr>
          <p:cNvPr id="5" name="Прямоугольник 4">
            <a:extLst>
              <a:ext uri="{FF2B5EF4-FFF2-40B4-BE49-F238E27FC236}">
                <a16:creationId xmlns:a16="http://schemas.microsoft.com/office/drawing/2014/main" id="{D4C2C591-19CE-40F4-BB03-67D40A70A49B}"/>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46892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86302" y="3152001"/>
            <a:ext cx="5220147" cy="646331"/>
          </a:xfrm>
          <a:prstGeom prst="rect">
            <a:avLst/>
          </a:prstGeom>
          <a:noFill/>
        </p:spPr>
        <p:txBody>
          <a:bodyPr wrap="none" rtlCol="0">
            <a:spAutoFit/>
          </a:bodyPr>
          <a:lstStyle/>
          <a:p>
            <a:r>
              <a:rPr lang="ru-RU" sz="3600" dirty="0">
                <a:solidFill>
                  <a:srgbClr val="002060"/>
                </a:solidFill>
              </a:rPr>
              <a:t>СПАСИБО ЗА ВНИМАНИЕ!</a:t>
            </a:r>
          </a:p>
        </p:txBody>
      </p:sp>
      <p:sp>
        <p:nvSpPr>
          <p:cNvPr id="3" name="TextBox 2">
            <a:extLst>
              <a:ext uri="{FF2B5EF4-FFF2-40B4-BE49-F238E27FC236}">
                <a16:creationId xmlns:a16="http://schemas.microsoft.com/office/drawing/2014/main" id="{9CA2607B-FD8C-45F8-89E8-DF8A62CEB7BA}"/>
              </a:ext>
            </a:extLst>
          </p:cNvPr>
          <p:cNvSpPr txBox="1"/>
          <p:nvPr/>
        </p:nvSpPr>
        <p:spPr>
          <a:xfrm>
            <a:off x="410584" y="999823"/>
            <a:ext cx="11771585" cy="1384995"/>
          </a:xfrm>
          <a:prstGeom prst="rect">
            <a:avLst/>
          </a:prstGeom>
          <a:noFill/>
        </p:spPr>
        <p:txBody>
          <a:bodyPr wrap="square" rtlCol="0">
            <a:spAutoFit/>
          </a:bodyPr>
          <a:lstStyle/>
          <a:p>
            <a:pPr algn="ctr"/>
            <a:r>
              <a:rPr lang="ru-RU" sz="2800" b="1" i="1" dirty="0">
                <a:solidFill>
                  <a:srgbClr val="002060"/>
                </a:solidFill>
              </a:rPr>
              <a:t>Опыт работ по мониторингу Государственной геологической карты масштаба 1:1 000 000. Основные проблемы, предложения по их  решению </a:t>
            </a:r>
          </a:p>
        </p:txBody>
      </p:sp>
      <p:sp>
        <p:nvSpPr>
          <p:cNvPr id="5" name="TextBox 4">
            <a:extLst>
              <a:ext uri="{FF2B5EF4-FFF2-40B4-BE49-F238E27FC236}">
                <a16:creationId xmlns:a16="http://schemas.microsoft.com/office/drawing/2014/main" id="{7B3C024E-05AE-4886-8CD4-84C627044A17}"/>
              </a:ext>
            </a:extLst>
          </p:cNvPr>
          <p:cNvSpPr txBox="1"/>
          <p:nvPr/>
        </p:nvSpPr>
        <p:spPr>
          <a:xfrm>
            <a:off x="5549306" y="6169013"/>
            <a:ext cx="6632863" cy="584775"/>
          </a:xfrm>
          <a:prstGeom prst="rect">
            <a:avLst/>
          </a:prstGeom>
          <a:solidFill>
            <a:schemeClr val="bg1"/>
          </a:solidFill>
        </p:spPr>
        <p:txBody>
          <a:bodyPr wrap="square" rtlCol="0">
            <a:spAutoFit/>
          </a:bodyPr>
          <a:lstStyle/>
          <a:p>
            <a:r>
              <a:rPr lang="ru-RU" sz="1600" b="1" dirty="0">
                <a:solidFill>
                  <a:srgbClr val="002060"/>
                </a:solidFill>
              </a:rPr>
              <a:t>Зубова Т.Н., Вербицкий И.В., Гусев Н.И., Строев Т.С, Сурин Т.Н., </a:t>
            </a:r>
            <a:br>
              <a:rPr lang="ru-RU" sz="1600" b="1" dirty="0">
                <a:solidFill>
                  <a:srgbClr val="002060"/>
                </a:solidFill>
              </a:rPr>
            </a:br>
            <a:r>
              <a:rPr lang="ru-RU" sz="1600" b="1" dirty="0" err="1">
                <a:solidFill>
                  <a:srgbClr val="002060"/>
                </a:solidFill>
              </a:rPr>
              <a:t>Тремба</a:t>
            </a:r>
            <a:r>
              <a:rPr lang="ru-RU" sz="1600" b="1" dirty="0">
                <a:solidFill>
                  <a:srgbClr val="002060"/>
                </a:solidFill>
              </a:rPr>
              <a:t> Л.В., Безруков В.И. и др. (ФГБУ «ВСЕГЕИ», МФ ФГБУ «ВСЕГЕИ»)</a:t>
            </a:r>
          </a:p>
        </p:txBody>
      </p:sp>
    </p:spTree>
    <p:extLst>
      <p:ext uri="{BB962C8B-B14F-4D97-AF65-F5344CB8AC3E}">
        <p14:creationId xmlns:p14="http://schemas.microsoft.com/office/powerpoint/2010/main" val="4034787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2722463" y="925934"/>
            <a:ext cx="9469537" cy="5350990"/>
          </a:xfrm>
          <a:prstGeom prst="rect">
            <a:avLst/>
          </a:prstGeom>
        </p:spPr>
      </p:pic>
      <p:sp>
        <p:nvSpPr>
          <p:cNvPr id="4" name="TextBox 3"/>
          <p:cNvSpPr txBox="1"/>
          <p:nvPr/>
        </p:nvSpPr>
        <p:spPr>
          <a:xfrm>
            <a:off x="1993405" y="41916"/>
            <a:ext cx="8801663" cy="369332"/>
          </a:xfrm>
          <a:prstGeom prst="rect">
            <a:avLst/>
          </a:prstGeom>
          <a:noFill/>
        </p:spPr>
        <p:txBody>
          <a:bodyPr wrap="square" rtlCol="0">
            <a:spAutoFit/>
          </a:bodyPr>
          <a:lstStyle/>
          <a:p>
            <a:pPr algn="ctr"/>
            <a:r>
              <a:rPr lang="ru-RU" b="1" dirty="0">
                <a:solidFill>
                  <a:srgbClr val="232C82"/>
                </a:solidFill>
              </a:rPr>
              <a:t>Листы Госгеолкарты-1000/3 введенные в мониторинг </a:t>
            </a:r>
          </a:p>
        </p:txBody>
      </p:sp>
      <p:sp>
        <p:nvSpPr>
          <p:cNvPr id="20" name="Прямоугольник 19">
            <a:extLst>
              <a:ext uri="{FF2B5EF4-FFF2-40B4-BE49-F238E27FC236}">
                <a16:creationId xmlns:a16="http://schemas.microsoft.com/office/drawing/2014/main" id="{37C8D490-DC04-4F67-A275-8B3A5FB75FE6}"/>
              </a:ext>
            </a:extLst>
          </p:cNvPr>
          <p:cNvSpPr/>
          <p:nvPr/>
        </p:nvSpPr>
        <p:spPr>
          <a:xfrm>
            <a:off x="0" y="455985"/>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8C3443BB-C13D-475C-996A-A168F04638E7}"/>
              </a:ext>
            </a:extLst>
          </p:cNvPr>
          <p:cNvSpPr txBox="1"/>
          <p:nvPr/>
        </p:nvSpPr>
        <p:spPr>
          <a:xfrm>
            <a:off x="88180" y="756657"/>
            <a:ext cx="3991927" cy="338554"/>
          </a:xfrm>
          <a:prstGeom prst="rect">
            <a:avLst/>
          </a:prstGeom>
          <a:noFill/>
        </p:spPr>
        <p:txBody>
          <a:bodyPr wrap="none" rtlCol="0">
            <a:spAutoFit/>
          </a:bodyPr>
          <a:lstStyle/>
          <a:p>
            <a:r>
              <a:rPr lang="ru-RU" sz="1600" b="1" dirty="0"/>
              <a:t>Мониторинг Госгеолкарты-1000/3 в 2022 г:</a:t>
            </a:r>
          </a:p>
        </p:txBody>
      </p:sp>
      <p:sp>
        <p:nvSpPr>
          <p:cNvPr id="9" name="Прямоугольник 8">
            <a:extLst>
              <a:ext uri="{FF2B5EF4-FFF2-40B4-BE49-F238E27FC236}">
                <a16:creationId xmlns:a16="http://schemas.microsoft.com/office/drawing/2014/main" id="{CC1EE342-F122-4F0E-A11B-788D40E8726A}"/>
              </a:ext>
            </a:extLst>
          </p:cNvPr>
          <p:cNvSpPr/>
          <p:nvPr/>
        </p:nvSpPr>
        <p:spPr>
          <a:xfrm>
            <a:off x="127137" y="1109419"/>
            <a:ext cx="361537" cy="188700"/>
          </a:xfrm>
          <a:prstGeom prst="rect">
            <a:avLst/>
          </a:prstGeom>
          <a:solidFill>
            <a:srgbClr val="B8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61018F62-AEC3-4404-BFC1-45A245FECA32}"/>
              </a:ext>
            </a:extLst>
          </p:cNvPr>
          <p:cNvSpPr/>
          <p:nvPr/>
        </p:nvSpPr>
        <p:spPr>
          <a:xfrm>
            <a:off x="127136" y="1397982"/>
            <a:ext cx="361537" cy="188700"/>
          </a:xfrm>
          <a:prstGeom prst="rect">
            <a:avLst/>
          </a:prstGeom>
          <a:solidFill>
            <a:srgbClr val="B2E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BC32B203-6391-4A9B-9DF3-F85739D821C9}"/>
              </a:ext>
            </a:extLst>
          </p:cNvPr>
          <p:cNvSpPr/>
          <p:nvPr/>
        </p:nvSpPr>
        <p:spPr>
          <a:xfrm>
            <a:off x="127136" y="1686545"/>
            <a:ext cx="361537" cy="188700"/>
          </a:xfrm>
          <a:prstGeom prst="rect">
            <a:avLst/>
          </a:prstGeom>
          <a:solidFill>
            <a:srgbClr val="F7C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A432A41C-AB80-48E0-A306-D0ADCC321AA5}"/>
              </a:ext>
            </a:extLst>
          </p:cNvPr>
          <p:cNvSpPr txBox="1"/>
          <p:nvPr/>
        </p:nvSpPr>
        <p:spPr>
          <a:xfrm>
            <a:off x="488675" y="1087873"/>
            <a:ext cx="2730043" cy="307777"/>
          </a:xfrm>
          <a:prstGeom prst="rect">
            <a:avLst/>
          </a:prstGeom>
          <a:noFill/>
        </p:spPr>
        <p:txBody>
          <a:bodyPr wrap="none" rtlCol="0">
            <a:spAutoFit/>
          </a:bodyPr>
          <a:lstStyle/>
          <a:p>
            <a:r>
              <a:rPr lang="ru-RU" sz="1400" dirty="0"/>
              <a:t>Подготовительный этап, 2 стадия</a:t>
            </a:r>
          </a:p>
        </p:txBody>
      </p:sp>
      <p:sp>
        <p:nvSpPr>
          <p:cNvPr id="13" name="TextBox 12">
            <a:extLst>
              <a:ext uri="{FF2B5EF4-FFF2-40B4-BE49-F238E27FC236}">
                <a16:creationId xmlns:a16="http://schemas.microsoft.com/office/drawing/2014/main" id="{6701AF8C-06C8-4E65-A0A7-2D3F17A305B3}"/>
              </a:ext>
            </a:extLst>
          </p:cNvPr>
          <p:cNvSpPr txBox="1"/>
          <p:nvPr/>
        </p:nvSpPr>
        <p:spPr>
          <a:xfrm>
            <a:off x="488675" y="1645853"/>
            <a:ext cx="1446422" cy="307777"/>
          </a:xfrm>
          <a:prstGeom prst="rect">
            <a:avLst/>
          </a:prstGeom>
          <a:noFill/>
        </p:spPr>
        <p:txBody>
          <a:bodyPr wrap="none" rtlCol="0">
            <a:spAutoFit/>
          </a:bodyPr>
          <a:lstStyle/>
          <a:p>
            <a:r>
              <a:rPr lang="ru-RU" sz="1400" dirty="0"/>
              <a:t>Оценочный этап</a:t>
            </a:r>
          </a:p>
        </p:txBody>
      </p:sp>
      <p:sp>
        <p:nvSpPr>
          <p:cNvPr id="14" name="TextBox 13">
            <a:extLst>
              <a:ext uri="{FF2B5EF4-FFF2-40B4-BE49-F238E27FC236}">
                <a16:creationId xmlns:a16="http://schemas.microsoft.com/office/drawing/2014/main" id="{0F4532D2-016B-40E1-A3B1-6C9195E6F717}"/>
              </a:ext>
            </a:extLst>
          </p:cNvPr>
          <p:cNvSpPr txBox="1"/>
          <p:nvPr/>
        </p:nvSpPr>
        <p:spPr>
          <a:xfrm>
            <a:off x="488675" y="1357290"/>
            <a:ext cx="2730043" cy="307777"/>
          </a:xfrm>
          <a:prstGeom prst="rect">
            <a:avLst/>
          </a:prstGeom>
          <a:noFill/>
        </p:spPr>
        <p:txBody>
          <a:bodyPr wrap="none" rtlCol="0">
            <a:spAutoFit/>
          </a:bodyPr>
          <a:lstStyle/>
          <a:p>
            <a:r>
              <a:rPr lang="ru-RU" sz="1400" dirty="0"/>
              <a:t>Подготовительный этап, 1 стадия</a:t>
            </a:r>
          </a:p>
        </p:txBody>
      </p:sp>
      <p:sp>
        <p:nvSpPr>
          <p:cNvPr id="15" name="Прямоугольник 14">
            <a:extLst>
              <a:ext uri="{FF2B5EF4-FFF2-40B4-BE49-F238E27FC236}">
                <a16:creationId xmlns:a16="http://schemas.microsoft.com/office/drawing/2014/main" id="{BA3DC047-5939-4DC8-9A54-401770DC9616}"/>
              </a:ext>
            </a:extLst>
          </p:cNvPr>
          <p:cNvSpPr/>
          <p:nvPr/>
        </p:nvSpPr>
        <p:spPr>
          <a:xfrm>
            <a:off x="127136" y="1998642"/>
            <a:ext cx="361537" cy="188700"/>
          </a:xfrm>
          <a:prstGeom prst="rect">
            <a:avLst/>
          </a:prstGeom>
          <a:solidFill>
            <a:srgbClr val="FFE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7C3E3BD6-B13F-403C-B418-12F2143DB84F}"/>
              </a:ext>
            </a:extLst>
          </p:cNvPr>
          <p:cNvSpPr txBox="1"/>
          <p:nvPr/>
        </p:nvSpPr>
        <p:spPr>
          <a:xfrm>
            <a:off x="488675" y="1957950"/>
            <a:ext cx="3430939" cy="307777"/>
          </a:xfrm>
          <a:prstGeom prst="rect">
            <a:avLst/>
          </a:prstGeom>
          <a:noFill/>
        </p:spPr>
        <p:txBody>
          <a:bodyPr wrap="none" rtlCol="0">
            <a:spAutoFit/>
          </a:bodyPr>
          <a:lstStyle/>
          <a:p>
            <a:r>
              <a:rPr lang="ru-RU" sz="1400" dirty="0"/>
              <a:t>Оценочный этап (внесение данных по ПИ)</a:t>
            </a:r>
          </a:p>
        </p:txBody>
      </p:sp>
      <p:sp>
        <p:nvSpPr>
          <p:cNvPr id="17" name="Прямоугольник 16">
            <a:extLst>
              <a:ext uri="{FF2B5EF4-FFF2-40B4-BE49-F238E27FC236}">
                <a16:creationId xmlns:a16="http://schemas.microsoft.com/office/drawing/2014/main" id="{1651FF29-FA40-4C36-98B6-46468AAAEABF}"/>
              </a:ext>
            </a:extLst>
          </p:cNvPr>
          <p:cNvSpPr/>
          <p:nvPr/>
        </p:nvSpPr>
        <p:spPr>
          <a:xfrm>
            <a:off x="128985" y="2310367"/>
            <a:ext cx="361537" cy="1887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2507789B-8DC3-49C8-8826-C46D42EF769D}"/>
              </a:ext>
            </a:extLst>
          </p:cNvPr>
          <p:cNvSpPr txBox="1"/>
          <p:nvPr/>
        </p:nvSpPr>
        <p:spPr>
          <a:xfrm>
            <a:off x="490524" y="2269675"/>
            <a:ext cx="2855782" cy="307777"/>
          </a:xfrm>
          <a:prstGeom prst="rect">
            <a:avLst/>
          </a:prstGeom>
          <a:noFill/>
        </p:spPr>
        <p:txBody>
          <a:bodyPr wrap="none" rtlCol="0">
            <a:spAutoFit/>
          </a:bodyPr>
          <a:lstStyle/>
          <a:p>
            <a:r>
              <a:rPr lang="ru-RU" sz="1400" dirty="0"/>
              <a:t>Листы, не входящие в мониторинг </a:t>
            </a:r>
          </a:p>
        </p:txBody>
      </p:sp>
    </p:spTree>
    <p:extLst>
      <p:ext uri="{BB962C8B-B14F-4D97-AF65-F5344CB8AC3E}">
        <p14:creationId xmlns:p14="http://schemas.microsoft.com/office/powerpoint/2010/main" val="1528804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4292"/>
            <a:ext cx="12192000" cy="923330"/>
          </a:xfrm>
          <a:prstGeom prst="rect">
            <a:avLst/>
          </a:prstGeom>
        </p:spPr>
        <p:txBody>
          <a:bodyPr wrap="square">
            <a:spAutoFit/>
          </a:bodyPr>
          <a:lstStyle/>
          <a:p>
            <a:pPr algn="ctr"/>
            <a:r>
              <a:rPr lang="ru-RU" b="1" dirty="0">
                <a:solidFill>
                  <a:srgbClr val="002060"/>
                </a:solidFill>
                <a:ea typeface="Calibri" panose="020F0502020204030204" pitchFamily="34" charset="0"/>
              </a:rPr>
              <a:t>Проект Концепции  организации мониторинга государственной геологической карты </a:t>
            </a:r>
          </a:p>
          <a:p>
            <a:pPr algn="ctr"/>
            <a:r>
              <a:rPr lang="ru-RU" b="1" dirty="0">
                <a:solidFill>
                  <a:srgbClr val="002060"/>
                </a:solidFill>
                <a:ea typeface="Calibri" panose="020F0502020204030204" pitchFamily="34" charset="0"/>
              </a:rPr>
              <a:t>масштаба 1:1 000 000 территории Российской Федерации и ее континентального шельфа </a:t>
            </a:r>
            <a:br>
              <a:rPr lang="ru-RU" b="1" dirty="0">
                <a:solidFill>
                  <a:srgbClr val="002060"/>
                </a:solidFill>
                <a:ea typeface="Calibri" panose="020F0502020204030204" pitchFamily="34" charset="0"/>
              </a:rPr>
            </a:br>
            <a:endParaRPr lang="ru-RU" dirty="0">
              <a:solidFill>
                <a:srgbClr val="002060"/>
              </a:solidFill>
            </a:endParaRPr>
          </a:p>
        </p:txBody>
      </p:sp>
      <p:sp>
        <p:nvSpPr>
          <p:cNvPr id="36" name="Прямоугольник 35">
            <a:extLst>
              <a:ext uri="{FF2B5EF4-FFF2-40B4-BE49-F238E27FC236}">
                <a16:creationId xmlns:a16="http://schemas.microsoft.com/office/drawing/2014/main" id="{5413FF9D-E78A-4590-BEBF-06D79F6D1528}"/>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8915332" y="2469938"/>
            <a:ext cx="3211482" cy="3539430"/>
          </a:xfrm>
          <a:prstGeom prst="rect">
            <a:avLst/>
          </a:prstGeom>
          <a:solidFill>
            <a:schemeClr val="bg1"/>
          </a:solidFill>
        </p:spPr>
        <p:txBody>
          <a:bodyPr wrap="square">
            <a:spAutoFit/>
          </a:bodyPr>
          <a:lstStyle/>
          <a:p>
            <a:pPr marL="144000" lvl="0" indent="-144000" algn="just">
              <a:spcBef>
                <a:spcPts val="600"/>
              </a:spcBef>
              <a:buFont typeface="Wingdings" panose="05000000000000000000" pitchFamily="2" charset="2"/>
              <a:buChar char="Ø"/>
            </a:pPr>
            <a:r>
              <a:rPr lang="ru-RU" sz="1200" dirty="0">
                <a:ea typeface="Times New Roman" panose="02020603050405020304" pitchFamily="18" charset="0"/>
                <a:cs typeface="Times New Roman" panose="02020603050405020304" pitchFamily="18" charset="0"/>
              </a:rPr>
              <a:t>актуализацию Госгеолкарты-1000/3 в режиме мониторинга;</a:t>
            </a:r>
            <a:endParaRPr lang="ru-RU" sz="1200" dirty="0">
              <a:ea typeface="Arial" panose="020B0604020202020204" pitchFamily="34" charset="0"/>
              <a:cs typeface="Times New Roman" panose="02020603050405020304" pitchFamily="18" charset="0"/>
            </a:endParaRPr>
          </a:p>
          <a:p>
            <a:pPr marL="144000" lvl="0" indent="-144000" algn="just">
              <a:spcBef>
                <a:spcPts val="600"/>
              </a:spcBef>
              <a:buFont typeface="Wingdings" panose="05000000000000000000" pitchFamily="2" charset="2"/>
              <a:buChar char="Ø"/>
            </a:pPr>
            <a:r>
              <a:rPr lang="ru-RU" sz="1200" dirty="0">
                <a:ea typeface="Times New Roman" panose="02020603050405020304" pitchFamily="18" charset="0"/>
                <a:cs typeface="Times New Roman" panose="02020603050405020304" pitchFamily="18" charset="0"/>
              </a:rPr>
              <a:t>удалённый доступ к всем геологическим данным и базам данных через сеть Интернет;</a:t>
            </a:r>
            <a:endParaRPr lang="ru-RU" sz="1200" dirty="0">
              <a:ea typeface="Arial" panose="020B0604020202020204" pitchFamily="34" charset="0"/>
              <a:cs typeface="Times New Roman" panose="02020603050405020304" pitchFamily="18" charset="0"/>
            </a:endParaRPr>
          </a:p>
          <a:p>
            <a:pPr marL="144000" lvl="0" indent="-144000" algn="just">
              <a:spcBef>
                <a:spcPts val="600"/>
              </a:spcBef>
              <a:buFont typeface="Wingdings" panose="05000000000000000000" pitchFamily="2" charset="2"/>
              <a:buChar char="Ø"/>
            </a:pPr>
            <a:r>
              <a:rPr lang="ru-RU" sz="1200" dirty="0">
                <a:ea typeface="Times New Roman" panose="02020603050405020304" pitchFamily="18" charset="0"/>
                <a:cs typeface="Times New Roman" panose="02020603050405020304" pitchFamily="18" charset="0"/>
              </a:rPr>
              <a:t>возможность представления всего массива геологической информации широкому кругу пользователей в интерактивном режиме через веб-интерфейс;</a:t>
            </a:r>
            <a:endParaRPr lang="ru-RU" sz="1200" dirty="0">
              <a:ea typeface="Arial" panose="020B0604020202020204" pitchFamily="34" charset="0"/>
              <a:cs typeface="Times New Roman" panose="02020603050405020304" pitchFamily="18" charset="0"/>
            </a:endParaRPr>
          </a:p>
          <a:p>
            <a:pPr marL="144000" lvl="0" indent="-144000" algn="just">
              <a:spcBef>
                <a:spcPts val="600"/>
              </a:spcBef>
              <a:buFont typeface="Wingdings" panose="05000000000000000000" pitchFamily="2" charset="2"/>
              <a:buChar char="Ø"/>
            </a:pPr>
            <a:r>
              <a:rPr lang="ru-RU" sz="1200" dirty="0" err="1">
                <a:ea typeface="Times New Roman" panose="02020603050405020304" pitchFamily="18" charset="0"/>
                <a:cs typeface="Times New Roman" panose="02020603050405020304" pitchFamily="18" charset="0"/>
              </a:rPr>
              <a:t>взаимоувязку</a:t>
            </a:r>
            <a:r>
              <a:rPr lang="ru-RU" sz="1200" dirty="0">
                <a:ea typeface="Times New Roman" panose="02020603050405020304" pitchFamily="18" charset="0"/>
                <a:cs typeface="Times New Roman" panose="02020603050405020304" pitchFamily="18" charset="0"/>
              </a:rPr>
              <a:t> атрибутивной и пространственной информации цифровых моделей Госгеолкарты-1000/3 с отраслевыми базовыми информационными ресурсами (БИР).</a:t>
            </a:r>
            <a:endParaRPr lang="ru-RU" sz="1200" dirty="0">
              <a:ea typeface="Arial" panose="020B0604020202020204" pitchFamily="34" charset="0"/>
              <a:cs typeface="Times New Roman" panose="02020603050405020304" pitchFamily="18" charset="0"/>
            </a:endParaRPr>
          </a:p>
          <a:p>
            <a:pPr marL="144000" lvl="0" indent="-144000" algn="just">
              <a:spcBef>
                <a:spcPts val="600"/>
              </a:spcBef>
              <a:buFont typeface="Wingdings" panose="05000000000000000000" pitchFamily="2" charset="2"/>
              <a:buChar char="Ø"/>
            </a:pPr>
            <a:r>
              <a:rPr lang="ru-RU" sz="1200" dirty="0">
                <a:ea typeface="Times New Roman" panose="02020603050405020304" pitchFamily="18" charset="0"/>
                <a:cs typeface="Times New Roman" panose="02020603050405020304" pitchFamily="18" charset="0"/>
              </a:rPr>
              <a:t>оперативную выгрузку полистных комплектов Госгеолкарты-1000 в ГИС-формате</a:t>
            </a:r>
            <a:endParaRPr lang="ru-RU" sz="1200" dirty="0">
              <a:ea typeface="Arial" panose="020B0604020202020204" pitchFamily="34" charset="0"/>
              <a:cs typeface="Times New Roman" panose="02020603050405020304" pitchFamily="18" charset="0"/>
            </a:endParaRPr>
          </a:p>
        </p:txBody>
      </p:sp>
      <p:pic>
        <p:nvPicPr>
          <p:cNvPr id="38" name="Рисунок 37"/>
          <p:cNvPicPr>
            <a:picLocks noChangeAspect="1"/>
          </p:cNvPicPr>
          <p:nvPr/>
        </p:nvPicPr>
        <p:blipFill>
          <a:blip r:embed="rId3"/>
          <a:stretch>
            <a:fillRect/>
          </a:stretch>
        </p:blipFill>
        <p:spPr>
          <a:xfrm>
            <a:off x="9098146" y="751785"/>
            <a:ext cx="553780" cy="424744"/>
          </a:xfrm>
          <a:prstGeom prst="rect">
            <a:avLst/>
          </a:prstGeom>
        </p:spPr>
      </p:pic>
      <p:sp>
        <p:nvSpPr>
          <p:cNvPr id="42" name="Прямоугольник 41"/>
          <p:cNvSpPr/>
          <p:nvPr/>
        </p:nvSpPr>
        <p:spPr>
          <a:xfrm>
            <a:off x="9544940" y="713626"/>
            <a:ext cx="2509863" cy="584775"/>
          </a:xfrm>
          <a:prstGeom prst="rect">
            <a:avLst/>
          </a:prstGeom>
        </p:spPr>
        <p:txBody>
          <a:bodyPr wrap="square">
            <a:spAutoFit/>
          </a:bodyPr>
          <a:lstStyle/>
          <a:p>
            <a:pPr algn="ctr"/>
            <a:r>
              <a:rPr lang="ru-RU" sz="1600" b="1" dirty="0">
                <a:solidFill>
                  <a:srgbClr val="002060"/>
                </a:solidFill>
                <a:ea typeface="Calibri" panose="020F0502020204030204" pitchFamily="34" charset="0"/>
              </a:rPr>
              <a:t>Основной этап мониторинга ГК-1000</a:t>
            </a:r>
            <a:endParaRPr lang="ru-RU" sz="1600" dirty="0">
              <a:solidFill>
                <a:srgbClr val="002060"/>
              </a:solidFill>
            </a:endParaRPr>
          </a:p>
        </p:txBody>
      </p:sp>
      <p:sp>
        <p:nvSpPr>
          <p:cNvPr id="48" name="Прямоугольник 47"/>
          <p:cNvSpPr/>
          <p:nvPr/>
        </p:nvSpPr>
        <p:spPr>
          <a:xfrm>
            <a:off x="664799" y="667622"/>
            <a:ext cx="2483075" cy="584775"/>
          </a:xfrm>
          <a:prstGeom prst="rect">
            <a:avLst/>
          </a:prstGeom>
        </p:spPr>
        <p:txBody>
          <a:bodyPr wrap="square">
            <a:spAutoFit/>
          </a:bodyPr>
          <a:lstStyle/>
          <a:p>
            <a:pPr algn="ctr"/>
            <a:r>
              <a:rPr lang="ru-RU" sz="1600" b="1" dirty="0">
                <a:solidFill>
                  <a:srgbClr val="002060"/>
                </a:solidFill>
                <a:ea typeface="Calibri" panose="020F0502020204030204" pitchFamily="34" charset="0"/>
              </a:rPr>
              <a:t>Оценочный этап мониторинга ГК-1000/3</a:t>
            </a:r>
            <a:endParaRPr lang="ru-RU" sz="1600" dirty="0">
              <a:solidFill>
                <a:srgbClr val="002060"/>
              </a:solidFill>
            </a:endParaRPr>
          </a:p>
        </p:txBody>
      </p:sp>
      <p:sp>
        <p:nvSpPr>
          <p:cNvPr id="49" name="Прямоугольник 48"/>
          <p:cNvSpPr/>
          <p:nvPr/>
        </p:nvSpPr>
        <p:spPr>
          <a:xfrm>
            <a:off x="5606186" y="720526"/>
            <a:ext cx="2344014" cy="584775"/>
          </a:xfrm>
          <a:prstGeom prst="rect">
            <a:avLst/>
          </a:prstGeom>
        </p:spPr>
        <p:txBody>
          <a:bodyPr wrap="square">
            <a:spAutoFit/>
          </a:bodyPr>
          <a:lstStyle/>
          <a:p>
            <a:pPr algn="ctr"/>
            <a:r>
              <a:rPr lang="ru-RU" sz="1600" b="1" dirty="0">
                <a:solidFill>
                  <a:srgbClr val="002060"/>
                </a:solidFill>
                <a:ea typeface="Calibri" panose="020F0502020204030204" pitchFamily="34" charset="0"/>
              </a:rPr>
              <a:t>Подготовительный этап мониторинга ГК-1000/3</a:t>
            </a:r>
            <a:endParaRPr lang="ru-RU" sz="1600" dirty="0">
              <a:solidFill>
                <a:srgbClr val="002060"/>
              </a:solidFill>
            </a:endParaRPr>
          </a:p>
        </p:txBody>
      </p:sp>
      <p:sp>
        <p:nvSpPr>
          <p:cNvPr id="50" name="Стрелка вправо 49"/>
          <p:cNvSpPr/>
          <p:nvPr/>
        </p:nvSpPr>
        <p:spPr>
          <a:xfrm rot="5400000">
            <a:off x="1497681" y="3058496"/>
            <a:ext cx="601403" cy="310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 name="Рисунок 50"/>
          <p:cNvPicPr>
            <a:picLocks noChangeAspect="1"/>
          </p:cNvPicPr>
          <p:nvPr/>
        </p:nvPicPr>
        <p:blipFill>
          <a:blip r:embed="rId4"/>
          <a:stretch>
            <a:fillRect/>
          </a:stretch>
        </p:blipFill>
        <p:spPr>
          <a:xfrm>
            <a:off x="281466" y="716718"/>
            <a:ext cx="560791" cy="526596"/>
          </a:xfrm>
          <a:prstGeom prst="rect">
            <a:avLst/>
          </a:prstGeom>
        </p:spPr>
      </p:pic>
      <p:pic>
        <p:nvPicPr>
          <p:cNvPr id="52" name="Рисунок 51"/>
          <p:cNvPicPr>
            <a:picLocks noChangeAspect="1"/>
          </p:cNvPicPr>
          <p:nvPr/>
        </p:nvPicPr>
        <p:blipFill>
          <a:blip r:embed="rId5"/>
          <a:stretch>
            <a:fillRect/>
          </a:stretch>
        </p:blipFill>
        <p:spPr>
          <a:xfrm>
            <a:off x="4963230" y="749683"/>
            <a:ext cx="686690" cy="511514"/>
          </a:xfrm>
          <a:prstGeom prst="rect">
            <a:avLst/>
          </a:prstGeom>
        </p:spPr>
      </p:pic>
      <p:sp>
        <p:nvSpPr>
          <p:cNvPr id="53" name="Прямоугольник 52"/>
          <p:cNvSpPr/>
          <p:nvPr/>
        </p:nvSpPr>
        <p:spPr>
          <a:xfrm>
            <a:off x="4247447" y="1298155"/>
            <a:ext cx="3855220" cy="830997"/>
          </a:xfrm>
          <a:prstGeom prst="rect">
            <a:avLst/>
          </a:prstGeom>
          <a:ln w="19050">
            <a:solidFill>
              <a:schemeClr val="accent1"/>
            </a:solidFill>
          </a:ln>
        </p:spPr>
        <p:txBody>
          <a:bodyPr wrap="square">
            <a:spAutoFit/>
          </a:bodyPr>
          <a:lstStyle/>
          <a:p>
            <a:pPr algn="just"/>
            <a:r>
              <a:rPr lang="ru-RU" sz="1200" dirty="0">
                <a:solidFill>
                  <a:srgbClr val="000000"/>
                </a:solidFill>
                <a:ea typeface="Geolnise"/>
              </a:rPr>
              <a:t>Приведение информационного массива и первичных баз данных  Госгеолкарты-1000/3 к  современным нормативно-методическим документам с использованием централизованных баз данных</a:t>
            </a:r>
          </a:p>
        </p:txBody>
      </p:sp>
      <p:grpSp>
        <p:nvGrpSpPr>
          <p:cNvPr id="54" name="Группа 53"/>
          <p:cNvGrpSpPr/>
          <p:nvPr/>
        </p:nvGrpSpPr>
        <p:grpSpPr>
          <a:xfrm>
            <a:off x="3379682" y="1546460"/>
            <a:ext cx="853762" cy="2787415"/>
            <a:chOff x="2594919" y="2611161"/>
            <a:chExt cx="735304" cy="3596511"/>
          </a:xfrm>
        </p:grpSpPr>
        <p:sp>
          <p:nvSpPr>
            <p:cNvPr id="55" name="Стрелка углом вверх 54"/>
            <p:cNvSpPr/>
            <p:nvPr/>
          </p:nvSpPr>
          <p:spPr>
            <a:xfrm>
              <a:off x="2594919" y="3024607"/>
              <a:ext cx="375166" cy="3183065"/>
            </a:xfrm>
            <a:prstGeom prst="bentUpArrow">
              <a:avLst>
                <a:gd name="adj1" fmla="val 39796"/>
                <a:gd name="adj2" fmla="val 0"/>
                <a:gd name="adj3"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Стрелка углом 55"/>
            <p:cNvSpPr/>
            <p:nvPr/>
          </p:nvSpPr>
          <p:spPr>
            <a:xfrm>
              <a:off x="2896565" y="2611161"/>
              <a:ext cx="433658" cy="400493"/>
            </a:xfrm>
            <a:prstGeom prst="bentArrow">
              <a:avLst>
                <a:gd name="adj1" fmla="val 55443"/>
                <a:gd name="adj2" fmla="val 31171"/>
                <a:gd name="adj3" fmla="val 33228"/>
                <a:gd name="adj4" fmla="val 41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57" name="Прямоугольник 56"/>
          <p:cNvSpPr/>
          <p:nvPr/>
        </p:nvSpPr>
        <p:spPr>
          <a:xfrm>
            <a:off x="110380" y="5294896"/>
            <a:ext cx="4276289" cy="846386"/>
          </a:xfrm>
          <a:prstGeom prst="rect">
            <a:avLst/>
          </a:prstGeom>
          <a:ln w="12700">
            <a:solidFill>
              <a:srgbClr val="FF0000"/>
            </a:solidFill>
          </a:ln>
        </p:spPr>
        <p:txBody>
          <a:bodyPr wrap="square">
            <a:spAutoFit/>
          </a:bodyPr>
          <a:lstStyle/>
          <a:p>
            <a:pPr algn="ctr"/>
            <a:r>
              <a:rPr lang="ru-RU" sz="1100" b="1" dirty="0">
                <a:solidFill>
                  <a:srgbClr val="FF0000"/>
                </a:solidFill>
                <a:ea typeface="Times New Roman" panose="02020603050405020304" pitchFamily="18" charset="0"/>
              </a:rPr>
              <a:t> </a:t>
            </a:r>
            <a:r>
              <a:rPr lang="ru-RU" sz="1600" b="1" dirty="0">
                <a:solidFill>
                  <a:srgbClr val="FF0000"/>
                </a:solidFill>
                <a:ea typeface="Times New Roman" panose="02020603050405020304" pitchFamily="18" charset="0"/>
              </a:rPr>
              <a:t>ЕГКМ</a:t>
            </a:r>
          </a:p>
          <a:p>
            <a:pPr algn="ctr"/>
            <a:r>
              <a:rPr lang="ru-RU" sz="1100" b="1" dirty="0">
                <a:solidFill>
                  <a:srgbClr val="FF0000"/>
                </a:solidFill>
                <a:ea typeface="Times New Roman" panose="02020603050405020304" pitchFamily="18" charset="0"/>
              </a:rPr>
              <a:t>Разработка структуры базы данных и  технологии ведения Единой геолого-картографической модели масштаба 1:1 000 000 </a:t>
            </a:r>
            <a:br>
              <a:rPr lang="ru-RU" sz="1100" b="1" dirty="0">
                <a:solidFill>
                  <a:srgbClr val="FF0000"/>
                </a:solidFill>
                <a:ea typeface="Times New Roman" panose="02020603050405020304" pitchFamily="18" charset="0"/>
              </a:rPr>
            </a:br>
            <a:r>
              <a:rPr lang="ru-RU" sz="1100" b="1" dirty="0">
                <a:solidFill>
                  <a:srgbClr val="FF0000"/>
                </a:solidFill>
                <a:ea typeface="Times New Roman" panose="02020603050405020304" pitchFamily="18" charset="0"/>
              </a:rPr>
              <a:t>(предусмотрена  в рамках тематики)</a:t>
            </a:r>
            <a:endParaRPr lang="ru-RU" sz="1100" b="1" dirty="0">
              <a:solidFill>
                <a:srgbClr val="FF0000"/>
              </a:solidFill>
            </a:endParaRPr>
          </a:p>
        </p:txBody>
      </p:sp>
      <p:sp>
        <p:nvSpPr>
          <p:cNvPr id="58" name="Стрелка вправо 57"/>
          <p:cNvSpPr/>
          <p:nvPr/>
        </p:nvSpPr>
        <p:spPr>
          <a:xfrm rot="5400000">
            <a:off x="5382010" y="5384585"/>
            <a:ext cx="1503618" cy="2758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Прямоугольник 58"/>
          <p:cNvSpPr/>
          <p:nvPr/>
        </p:nvSpPr>
        <p:spPr>
          <a:xfrm>
            <a:off x="458760" y="1639308"/>
            <a:ext cx="2916978" cy="125143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TextBox 59"/>
          <p:cNvSpPr txBox="1"/>
          <p:nvPr/>
        </p:nvSpPr>
        <p:spPr>
          <a:xfrm>
            <a:off x="1072415" y="3911780"/>
            <a:ext cx="1762598" cy="461665"/>
          </a:xfrm>
          <a:prstGeom prst="rect">
            <a:avLst/>
          </a:prstGeom>
          <a:noFill/>
          <a:ln>
            <a:noFill/>
          </a:ln>
        </p:spPr>
        <p:txBody>
          <a:bodyPr wrap="none" rtlCol="0">
            <a:spAutoFit/>
          </a:bodyPr>
          <a:lstStyle/>
          <a:p>
            <a:pPr algn="ctr"/>
            <a:r>
              <a:rPr lang="ru-RU" sz="1200" b="1" dirty="0"/>
              <a:t>Разработка программы</a:t>
            </a:r>
          </a:p>
          <a:p>
            <a:pPr algn="ctr"/>
            <a:r>
              <a:rPr lang="ru-RU" sz="1200" b="1" dirty="0"/>
              <a:t>ведения мониторинга</a:t>
            </a:r>
          </a:p>
        </p:txBody>
      </p:sp>
      <p:grpSp>
        <p:nvGrpSpPr>
          <p:cNvPr id="61" name="Группа 60"/>
          <p:cNvGrpSpPr/>
          <p:nvPr/>
        </p:nvGrpSpPr>
        <p:grpSpPr>
          <a:xfrm>
            <a:off x="8134339" y="1660887"/>
            <a:ext cx="941572" cy="5000263"/>
            <a:chOff x="2594919" y="2624114"/>
            <a:chExt cx="694178" cy="3662294"/>
          </a:xfrm>
        </p:grpSpPr>
        <p:sp>
          <p:nvSpPr>
            <p:cNvPr id="62" name="Стрелка углом вверх 61"/>
            <p:cNvSpPr/>
            <p:nvPr/>
          </p:nvSpPr>
          <p:spPr>
            <a:xfrm>
              <a:off x="2594919" y="3024607"/>
              <a:ext cx="369852" cy="3261801"/>
            </a:xfrm>
            <a:prstGeom prst="bentUpArrow">
              <a:avLst>
                <a:gd name="adj1" fmla="val 32679"/>
                <a:gd name="adj2" fmla="val 0"/>
                <a:gd name="adj3"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Стрелка углом 62"/>
            <p:cNvSpPr/>
            <p:nvPr/>
          </p:nvSpPr>
          <p:spPr>
            <a:xfrm>
              <a:off x="2903206" y="2624114"/>
              <a:ext cx="385891" cy="400493"/>
            </a:xfrm>
            <a:prstGeom prst="bentArrow">
              <a:avLst>
                <a:gd name="adj1" fmla="val 31500"/>
                <a:gd name="adj2" fmla="val 31171"/>
                <a:gd name="adj3" fmla="val 33228"/>
                <a:gd name="adj4" fmla="val 416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64" name="Прямоугольник 63"/>
          <p:cNvSpPr/>
          <p:nvPr/>
        </p:nvSpPr>
        <p:spPr>
          <a:xfrm>
            <a:off x="9075911" y="1337563"/>
            <a:ext cx="3006648" cy="1015663"/>
          </a:xfrm>
          <a:prstGeom prst="rect">
            <a:avLst/>
          </a:prstGeom>
          <a:ln w="19050">
            <a:solidFill>
              <a:srgbClr val="00B0F0"/>
            </a:solidFill>
          </a:ln>
        </p:spPr>
        <p:txBody>
          <a:bodyPr wrap="square">
            <a:spAutoFit/>
          </a:bodyPr>
          <a:lstStyle/>
          <a:p>
            <a:pPr algn="just"/>
            <a:r>
              <a:rPr lang="ru-RU" sz="1200" dirty="0">
                <a:solidFill>
                  <a:srgbClr val="000000"/>
                </a:solidFill>
                <a:ea typeface="Geolnise"/>
              </a:rPr>
              <a:t>Мониторинг государственной геологической карты масштаба </a:t>
            </a:r>
            <a:br>
              <a:rPr lang="ru-RU" sz="1200" dirty="0">
                <a:solidFill>
                  <a:srgbClr val="000000"/>
                </a:solidFill>
                <a:ea typeface="Geolnise"/>
              </a:rPr>
            </a:br>
            <a:r>
              <a:rPr lang="ru-RU" sz="1200" dirty="0">
                <a:solidFill>
                  <a:srgbClr val="000000"/>
                </a:solidFill>
                <a:ea typeface="Geolnise"/>
              </a:rPr>
              <a:t>1:1 000 000 территории Российской Федерации и ее континентального шельфа в ЕГКМ, обеспечивающий: </a:t>
            </a:r>
            <a:endParaRPr lang="ru-RU" sz="1200" dirty="0"/>
          </a:p>
        </p:txBody>
      </p:sp>
      <p:sp>
        <p:nvSpPr>
          <p:cNvPr id="65" name="Прямоугольник 64"/>
          <p:cNvSpPr/>
          <p:nvPr/>
        </p:nvSpPr>
        <p:spPr>
          <a:xfrm>
            <a:off x="458758" y="1897154"/>
            <a:ext cx="2919989" cy="830997"/>
          </a:xfrm>
          <a:prstGeom prst="rect">
            <a:avLst/>
          </a:prstGeom>
        </p:spPr>
        <p:txBody>
          <a:bodyPr wrap="square">
            <a:spAutoFit/>
          </a:bodyPr>
          <a:lstStyle/>
          <a:p>
            <a:pPr algn="ctr"/>
            <a:r>
              <a:rPr lang="ru-RU" sz="1200" dirty="0"/>
              <a:t>Ревизия и оценка качественных и количественных характеристик полистных  комплектов карт по всей территории страны</a:t>
            </a:r>
          </a:p>
        </p:txBody>
      </p:sp>
      <p:sp>
        <p:nvSpPr>
          <p:cNvPr id="66" name="Прямоугольник 65"/>
          <p:cNvSpPr/>
          <p:nvPr/>
        </p:nvSpPr>
        <p:spPr>
          <a:xfrm>
            <a:off x="438151" y="3514323"/>
            <a:ext cx="2937588" cy="1256374"/>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Стрелка вправо 66"/>
          <p:cNvSpPr/>
          <p:nvPr/>
        </p:nvSpPr>
        <p:spPr>
          <a:xfrm rot="5400000">
            <a:off x="1663863" y="1218042"/>
            <a:ext cx="353370" cy="303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Прямоугольник 67"/>
          <p:cNvSpPr/>
          <p:nvPr/>
        </p:nvSpPr>
        <p:spPr>
          <a:xfrm>
            <a:off x="4235559" y="2515841"/>
            <a:ext cx="3885917" cy="1200329"/>
          </a:xfrm>
          <a:prstGeom prst="rect">
            <a:avLst/>
          </a:prstGeom>
          <a:ln w="19050">
            <a:solidFill>
              <a:srgbClr val="00B0F0"/>
            </a:solidFill>
          </a:ln>
        </p:spPr>
        <p:txBody>
          <a:bodyPr wrap="square">
            <a:spAutoFit/>
          </a:bodyPr>
          <a:lstStyle/>
          <a:p>
            <a:pPr algn="just"/>
            <a:r>
              <a:rPr lang="ru-RU" sz="1200" dirty="0">
                <a:solidFill>
                  <a:srgbClr val="000000"/>
                </a:solidFill>
                <a:ea typeface="Geolnise"/>
              </a:rPr>
              <a:t>Актуализация и подготовка к загрузке в единую геолого-картографическую модель территории Российской Федерации и её континентального шельфа масштаба 1:1 000 000 серийных легенд и карт полистных комплектов Госгеолкарты-1000/3, их увязка по группам листов</a:t>
            </a:r>
          </a:p>
        </p:txBody>
      </p:sp>
      <p:sp>
        <p:nvSpPr>
          <p:cNvPr id="69" name="Стрелка вправо 68"/>
          <p:cNvSpPr/>
          <p:nvPr/>
        </p:nvSpPr>
        <p:spPr>
          <a:xfrm rot="5400000">
            <a:off x="5967754" y="2170765"/>
            <a:ext cx="386687" cy="303466"/>
          </a:xfrm>
          <a:prstGeom prst="rightArrow">
            <a:avLst>
              <a:gd name="adj1" fmla="val 4185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Прямоугольник 69"/>
          <p:cNvSpPr/>
          <p:nvPr/>
        </p:nvSpPr>
        <p:spPr>
          <a:xfrm>
            <a:off x="4218139" y="4109884"/>
            <a:ext cx="3885917" cy="646331"/>
          </a:xfrm>
          <a:prstGeom prst="rect">
            <a:avLst/>
          </a:prstGeom>
          <a:ln w="19050">
            <a:solidFill>
              <a:srgbClr val="00B0F0"/>
            </a:solidFill>
          </a:ln>
        </p:spPr>
        <p:txBody>
          <a:bodyPr wrap="square">
            <a:spAutoFit/>
          </a:bodyPr>
          <a:lstStyle/>
          <a:p>
            <a:pPr algn="just"/>
            <a:r>
              <a:rPr lang="ru-RU" sz="1200" dirty="0"/>
              <a:t>Взаимодействие комплектов Госгеолкарты-1000/3 с картами сводного и обзорного уровня с взаимным учётом информации между масштабными уровнями</a:t>
            </a:r>
            <a:endParaRPr lang="ru-RU" sz="1200" dirty="0">
              <a:solidFill>
                <a:srgbClr val="000000"/>
              </a:solidFill>
              <a:ea typeface="Geolnise"/>
            </a:endParaRPr>
          </a:p>
        </p:txBody>
      </p:sp>
      <p:sp>
        <p:nvSpPr>
          <p:cNvPr id="71" name="Стрелка вправо 70"/>
          <p:cNvSpPr/>
          <p:nvPr/>
        </p:nvSpPr>
        <p:spPr>
          <a:xfrm rot="5400000">
            <a:off x="5940819" y="3771939"/>
            <a:ext cx="367521" cy="29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Прямоугольник 71"/>
          <p:cNvSpPr/>
          <p:nvPr/>
        </p:nvSpPr>
        <p:spPr>
          <a:xfrm>
            <a:off x="4233447" y="6327415"/>
            <a:ext cx="3883221" cy="461665"/>
          </a:xfrm>
          <a:prstGeom prst="rect">
            <a:avLst/>
          </a:prstGeom>
          <a:solidFill>
            <a:schemeClr val="bg1"/>
          </a:solidFill>
          <a:ln w="19050">
            <a:solidFill>
              <a:srgbClr val="00B0F0"/>
            </a:solidFill>
          </a:ln>
        </p:spPr>
        <p:txBody>
          <a:bodyPr wrap="square">
            <a:spAutoFit/>
          </a:bodyPr>
          <a:lstStyle/>
          <a:p>
            <a:pPr algn="just"/>
            <a:r>
              <a:rPr lang="ru-RU" sz="1200" dirty="0"/>
              <a:t>Загрузка информационного массива и первичных баз данных Госгеолкарты-1000 в ЕГКМ</a:t>
            </a:r>
            <a:endParaRPr lang="ru-RU" sz="1200" dirty="0">
              <a:solidFill>
                <a:srgbClr val="000000"/>
              </a:solidFill>
              <a:ea typeface="Geolnise"/>
            </a:endParaRPr>
          </a:p>
        </p:txBody>
      </p:sp>
      <p:sp>
        <p:nvSpPr>
          <p:cNvPr id="73" name="Стрелка вправо 34">
            <a:extLst>
              <a:ext uri="{FF2B5EF4-FFF2-40B4-BE49-F238E27FC236}">
                <a16:creationId xmlns:a16="http://schemas.microsoft.com/office/drawing/2014/main" id="{A1E41D06-B2B0-4A58-A77C-3B22C38292FD}"/>
              </a:ext>
            </a:extLst>
          </p:cNvPr>
          <p:cNvSpPr/>
          <p:nvPr/>
        </p:nvSpPr>
        <p:spPr>
          <a:xfrm rot="2200698">
            <a:off x="3972388" y="6165887"/>
            <a:ext cx="213058" cy="2718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33" name="TextBox 32">
            <a:extLst>
              <a:ext uri="{FF2B5EF4-FFF2-40B4-BE49-F238E27FC236}">
                <a16:creationId xmlns:a16="http://schemas.microsoft.com/office/drawing/2014/main" id="{FFD69D37-10CE-4761-AD95-BBDA88F9806A}"/>
              </a:ext>
            </a:extLst>
          </p:cNvPr>
          <p:cNvSpPr txBox="1"/>
          <p:nvPr/>
        </p:nvSpPr>
        <p:spPr>
          <a:xfrm>
            <a:off x="4802958" y="5339172"/>
            <a:ext cx="2586083" cy="276999"/>
          </a:xfrm>
          <a:prstGeom prst="rect">
            <a:avLst/>
          </a:prstGeom>
          <a:solidFill>
            <a:schemeClr val="bg1"/>
          </a:solidFill>
          <a:ln>
            <a:solidFill>
              <a:srgbClr val="FF0000"/>
            </a:solidFill>
          </a:ln>
        </p:spPr>
        <p:txBody>
          <a:bodyPr wrap="none" lIns="36000" tIns="0" rIns="36000" bIns="0" rtlCol="0">
            <a:spAutoFit/>
          </a:bodyPr>
          <a:lstStyle/>
          <a:p>
            <a:r>
              <a:rPr lang="ru-RU" dirty="0">
                <a:solidFill>
                  <a:srgbClr val="FF0000"/>
                </a:solidFill>
              </a:rPr>
              <a:t>Апробация НРС Роснедра</a:t>
            </a:r>
          </a:p>
        </p:txBody>
      </p:sp>
    </p:spTree>
    <p:extLst>
      <p:ext uri="{BB962C8B-B14F-4D97-AF65-F5344CB8AC3E}">
        <p14:creationId xmlns:p14="http://schemas.microsoft.com/office/powerpoint/2010/main" val="2051274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C19DE7D7-EDDE-4A84-85AC-7614E94D3B47}"/>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a:extLst>
              <a:ext uri="{FF2B5EF4-FFF2-40B4-BE49-F238E27FC236}">
                <a16:creationId xmlns:a16="http://schemas.microsoft.com/office/drawing/2014/main" id="{A01B404A-3F5F-4943-8633-DF331D5FD69C}"/>
              </a:ext>
            </a:extLst>
          </p:cNvPr>
          <p:cNvPicPr>
            <a:picLocks noChangeAspect="1"/>
          </p:cNvPicPr>
          <p:nvPr/>
        </p:nvPicPr>
        <p:blipFill>
          <a:blip r:embed="rId3"/>
          <a:stretch>
            <a:fillRect/>
          </a:stretch>
        </p:blipFill>
        <p:spPr>
          <a:xfrm>
            <a:off x="68596" y="635000"/>
            <a:ext cx="6179274" cy="4344432"/>
          </a:xfrm>
          <a:prstGeom prst="rect">
            <a:avLst/>
          </a:prstGeom>
        </p:spPr>
      </p:pic>
      <p:graphicFrame>
        <p:nvGraphicFramePr>
          <p:cNvPr id="6" name="Таблица 5">
            <a:extLst>
              <a:ext uri="{FF2B5EF4-FFF2-40B4-BE49-F238E27FC236}">
                <a16:creationId xmlns:a16="http://schemas.microsoft.com/office/drawing/2014/main" id="{6AF2768D-A6A7-44BA-B94D-94D9B1567C0C}"/>
              </a:ext>
            </a:extLst>
          </p:cNvPr>
          <p:cNvGraphicFramePr>
            <a:graphicFrameLocks noGrp="1"/>
          </p:cNvGraphicFramePr>
          <p:nvPr>
            <p:extLst>
              <p:ext uri="{D42A27DB-BD31-4B8C-83A1-F6EECF244321}">
                <p14:modId xmlns:p14="http://schemas.microsoft.com/office/powerpoint/2010/main" val="2874035974"/>
              </p:ext>
            </p:extLst>
          </p:nvPr>
        </p:nvGraphicFramePr>
        <p:xfrm>
          <a:off x="6184900" y="-13732"/>
          <a:ext cx="6007100" cy="6783801"/>
        </p:xfrm>
        <a:graphic>
          <a:graphicData uri="http://schemas.openxmlformats.org/drawingml/2006/table">
            <a:tbl>
              <a:tblPr firstRow="1" firstCol="1" bandRow="1">
                <a:tableStyleId>{5C22544A-7EE6-4342-B048-85BDC9FD1C3A}</a:tableStyleId>
              </a:tblPr>
              <a:tblGrid>
                <a:gridCol w="485751">
                  <a:extLst>
                    <a:ext uri="{9D8B030D-6E8A-4147-A177-3AD203B41FA5}">
                      <a16:colId xmlns:a16="http://schemas.microsoft.com/office/drawing/2014/main" val="3494742171"/>
                    </a:ext>
                  </a:extLst>
                </a:gridCol>
                <a:gridCol w="1177949">
                  <a:extLst>
                    <a:ext uri="{9D8B030D-6E8A-4147-A177-3AD203B41FA5}">
                      <a16:colId xmlns:a16="http://schemas.microsoft.com/office/drawing/2014/main" val="3626349497"/>
                    </a:ext>
                  </a:extLst>
                </a:gridCol>
                <a:gridCol w="1181100">
                  <a:extLst>
                    <a:ext uri="{9D8B030D-6E8A-4147-A177-3AD203B41FA5}">
                      <a16:colId xmlns:a16="http://schemas.microsoft.com/office/drawing/2014/main" val="1215805966"/>
                    </a:ext>
                  </a:extLst>
                </a:gridCol>
                <a:gridCol w="3162300">
                  <a:extLst>
                    <a:ext uri="{9D8B030D-6E8A-4147-A177-3AD203B41FA5}">
                      <a16:colId xmlns:a16="http://schemas.microsoft.com/office/drawing/2014/main" val="1764173198"/>
                    </a:ext>
                  </a:extLst>
                </a:gridCol>
              </a:tblGrid>
              <a:tr h="499755">
                <a:tc>
                  <a:txBody>
                    <a:bodyPr/>
                    <a:lstStyle/>
                    <a:p>
                      <a:pPr algn="ctr">
                        <a:lnSpc>
                          <a:spcPct val="100000"/>
                        </a:lnSpc>
                        <a:spcAft>
                          <a:spcPts val="0"/>
                        </a:spcAft>
                      </a:pPr>
                      <a:r>
                        <a:rPr lang="ru-RU" sz="1000">
                          <a:effectLst/>
                        </a:rPr>
                        <a:t>№ фрагмента на схеме</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nchor="ctr"/>
                </a:tc>
                <a:tc>
                  <a:txBody>
                    <a:bodyPr/>
                    <a:lstStyle/>
                    <a:p>
                      <a:pPr algn="ctr">
                        <a:lnSpc>
                          <a:spcPct val="100000"/>
                        </a:lnSpc>
                        <a:spcAft>
                          <a:spcPts val="0"/>
                        </a:spcAft>
                      </a:pPr>
                      <a:r>
                        <a:rPr lang="ru-RU" sz="1000">
                          <a:effectLst/>
                        </a:rPr>
                        <a:t>Легенда серии листов ГК-1000/3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nchor="ctr"/>
                </a:tc>
                <a:tc>
                  <a:txBody>
                    <a:bodyPr/>
                    <a:lstStyle/>
                    <a:p>
                      <a:pPr algn="ctr">
                        <a:lnSpc>
                          <a:spcPct val="100000"/>
                        </a:lnSpc>
                        <a:spcAft>
                          <a:spcPts val="0"/>
                        </a:spcAft>
                      </a:pPr>
                      <a:r>
                        <a:rPr lang="ru-RU" sz="1000">
                          <a:effectLst/>
                        </a:rPr>
                        <a:t>Главный редактор легенды СЛ</a:t>
                      </a:r>
                    </a:p>
                    <a:p>
                      <a:pPr algn="ctr">
                        <a:lnSpc>
                          <a:spcPct val="100000"/>
                        </a:lnSpc>
                        <a:spcAft>
                          <a:spcPts val="0"/>
                        </a:spcAft>
                      </a:pPr>
                      <a:r>
                        <a:rPr lang="ru-RU" sz="1000">
                          <a:effectLst/>
                        </a:rPr>
                        <a:t>(соредактор)</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nchor="ctr"/>
                </a:tc>
                <a:tc>
                  <a:txBody>
                    <a:bodyPr/>
                    <a:lstStyle/>
                    <a:p>
                      <a:pPr algn="ctr">
                        <a:lnSpc>
                          <a:spcPct val="100000"/>
                        </a:lnSpc>
                        <a:spcAft>
                          <a:spcPts val="0"/>
                        </a:spcAft>
                      </a:pPr>
                      <a:r>
                        <a:rPr lang="ru-RU" sz="1000" dirty="0">
                          <a:effectLst/>
                        </a:rPr>
                        <a:t>Ответственные за Мониторинг Госгеолкарты‑1000/3</a:t>
                      </a:r>
                    </a:p>
                    <a:p>
                      <a:pPr algn="ctr">
                        <a:lnSpc>
                          <a:spcPct val="100000"/>
                        </a:lnSpc>
                        <a:spcAft>
                          <a:spcPts val="0"/>
                        </a:spcAft>
                      </a:pPr>
                      <a:r>
                        <a:rPr lang="ru-RU" sz="1000" dirty="0">
                          <a:effectLst/>
                        </a:rPr>
                        <a:t>Отв. исполнитель</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nchor="ctr"/>
                </a:tc>
                <a:extLst>
                  <a:ext uri="{0D108BD9-81ED-4DB2-BD59-A6C34878D82A}">
                    <a16:rowId xmlns:a16="http://schemas.microsoft.com/office/drawing/2014/main" val="2420652516"/>
                  </a:ext>
                </a:extLst>
              </a:tr>
              <a:tr h="144215">
                <a:tc rowSpan="2">
                  <a:txBody>
                    <a:bodyPr/>
                    <a:lstStyle/>
                    <a:p>
                      <a:pPr algn="ctr">
                        <a:lnSpc>
                          <a:spcPct val="100000"/>
                        </a:lnSpc>
                        <a:spcAft>
                          <a:spcPts val="0"/>
                        </a:spcAft>
                      </a:pPr>
                      <a:r>
                        <a:rPr lang="ru-RU" sz="1000">
                          <a:effectLst/>
                        </a:rPr>
                        <a:t>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Северо-Карско-Баренцевоморская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dirty="0" err="1">
                          <a:effectLst/>
                        </a:rPr>
                        <a:t>Шкарубо</a:t>
                      </a:r>
                      <a:r>
                        <a:rPr lang="ru-RU" sz="1000" dirty="0">
                          <a:effectLst/>
                        </a:rPr>
                        <a:t> С.И.</a:t>
                      </a:r>
                    </a:p>
                    <a:p>
                      <a:pPr>
                        <a:lnSpc>
                          <a:spcPct val="100000"/>
                        </a:lnSpc>
                        <a:spcAft>
                          <a:spcPts val="0"/>
                        </a:spcAft>
                      </a:pPr>
                      <a:r>
                        <a:rPr lang="ru-RU" sz="1000" dirty="0">
                          <a:effectLst/>
                        </a:rPr>
                        <a:t>(Зархидзе Д.В.)</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a:effectLst/>
                        </a:rPr>
                        <a:t>Отдел литогеодинамики и минерагении ОБ</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2587812269"/>
                  </a:ext>
                </a:extLst>
              </a:tr>
              <a:tr h="23060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dirty="0">
                          <a:effectLst/>
                        </a:rPr>
                        <a:t>Леонтьев Д.И.</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3524191870"/>
                  </a:ext>
                </a:extLst>
              </a:tr>
              <a:tr h="144215">
                <a:tc rowSpan="2">
                  <a:txBody>
                    <a:bodyPr/>
                    <a:lstStyle/>
                    <a:p>
                      <a:pPr algn="ctr">
                        <a:lnSpc>
                          <a:spcPct val="100000"/>
                        </a:lnSpc>
                        <a:spcAft>
                          <a:spcPts val="0"/>
                        </a:spcAft>
                      </a:pPr>
                      <a:r>
                        <a:rPr lang="ru-RU" sz="1000">
                          <a:effectLst/>
                        </a:rPr>
                        <a:t>2</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Южно-Карская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Шкарубо С.И.</a:t>
                      </a:r>
                    </a:p>
                    <a:p>
                      <a:pPr>
                        <a:lnSpc>
                          <a:spcPct val="100000"/>
                        </a:lnSpc>
                        <a:spcAft>
                          <a:spcPts val="0"/>
                        </a:spcAft>
                      </a:pPr>
                      <a:r>
                        <a:rPr lang="ru-RU" sz="1000">
                          <a:effectLst/>
                        </a:rPr>
                        <a:t>(Зархидзе Д.В.)</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a:effectLst/>
                        </a:rPr>
                        <a:t>Отдел литогеодинамики и минерагении ОБ</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3581535359"/>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dirty="0">
                          <a:effectLst/>
                        </a:rPr>
                        <a:t>Леонтьев Д.И.</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2484872991"/>
                  </a:ext>
                </a:extLst>
              </a:tr>
              <a:tr h="124939">
                <a:tc rowSpan="2">
                  <a:txBody>
                    <a:bodyPr/>
                    <a:lstStyle/>
                    <a:p>
                      <a:pPr algn="ctr">
                        <a:lnSpc>
                          <a:spcPct val="100000"/>
                        </a:lnSpc>
                        <a:spcAft>
                          <a:spcPts val="0"/>
                        </a:spcAft>
                      </a:pPr>
                      <a:r>
                        <a:rPr lang="ru-RU" sz="1000">
                          <a:effectLst/>
                        </a:rPr>
                        <a:t>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Таймыро-Североземельская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Проскурнин В.Ф.</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a:effectLst/>
                        </a:rPr>
                        <a:t>Отдел РГ и ПИ Севера Сибири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580742582"/>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Проскурнин В.Ф.</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1180287634"/>
                  </a:ext>
                </a:extLst>
              </a:tr>
              <a:tr h="144215">
                <a:tc rowSpan="2">
                  <a:txBody>
                    <a:bodyPr/>
                    <a:lstStyle/>
                    <a:p>
                      <a:pPr algn="ctr">
                        <a:lnSpc>
                          <a:spcPct val="100000"/>
                        </a:lnSpc>
                        <a:spcAft>
                          <a:spcPts val="0"/>
                        </a:spcAft>
                      </a:pPr>
                      <a:r>
                        <a:rPr lang="ru-RU" sz="1000">
                          <a:effectLst/>
                        </a:rPr>
                        <a:t>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Лаптево-Сибироморская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Косько М.К.</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a:effectLst/>
                        </a:rPr>
                        <a:t>Отдел литогеодинамики и минерагении ОБ</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915641858"/>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Леонтьев Д.И.</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580978184"/>
                  </a:ext>
                </a:extLst>
              </a:tr>
              <a:tr h="124939">
                <a:tc rowSpan="2">
                  <a:txBody>
                    <a:bodyPr/>
                    <a:lstStyle/>
                    <a:p>
                      <a:pPr algn="ctr">
                        <a:lnSpc>
                          <a:spcPct val="100000"/>
                        </a:lnSpc>
                        <a:spcAft>
                          <a:spcPts val="0"/>
                        </a:spcAft>
                      </a:pPr>
                      <a:r>
                        <a:rPr lang="ru-RU" sz="1000">
                          <a:effectLst/>
                        </a:rPr>
                        <a:t>5</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Балтийская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dirty="0">
                          <a:effectLst/>
                        </a:rPr>
                        <a:t>Богданов Ю.Б.</a:t>
                      </a:r>
                    </a:p>
                    <a:p>
                      <a:pPr>
                        <a:lnSpc>
                          <a:spcPct val="100000"/>
                        </a:lnSpc>
                        <a:spcAft>
                          <a:spcPts val="0"/>
                        </a:spcAft>
                      </a:pPr>
                      <a:r>
                        <a:rPr lang="ru-RU" sz="1000" dirty="0">
                          <a:effectLst/>
                          <a:latin typeface="Calibri" panose="020F0502020204030204" pitchFamily="34" charset="0"/>
                          <a:ea typeface="Calibri" panose="020F0502020204030204" pitchFamily="34" charset="0"/>
                          <a:cs typeface="Times New Roman" panose="02020603050405020304" pitchFamily="18" charset="0"/>
                        </a:rPr>
                        <a:t>Максимов А.В.</a:t>
                      </a:r>
                    </a:p>
                  </a:txBody>
                  <a:tcPr marL="11143" marR="11143" marT="0" marB="0"/>
                </a:tc>
                <a:tc>
                  <a:txBody>
                    <a:bodyPr/>
                    <a:lstStyle/>
                    <a:p>
                      <a:pPr>
                        <a:lnSpc>
                          <a:spcPct val="100000"/>
                        </a:lnSpc>
                        <a:spcAft>
                          <a:spcPts val="0"/>
                        </a:spcAft>
                      </a:pPr>
                      <a:r>
                        <a:rPr lang="ru-RU" sz="1000">
                          <a:effectLst/>
                        </a:rPr>
                        <a:t>Отдел РГ и ПИ Западных районов (Семенова Л.Р.)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3614543367"/>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Максимов А.В.</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436041884"/>
                  </a:ext>
                </a:extLst>
              </a:tr>
              <a:tr h="124939">
                <a:tc rowSpan="2">
                  <a:txBody>
                    <a:bodyPr/>
                    <a:lstStyle/>
                    <a:p>
                      <a:pPr algn="ctr">
                        <a:lnSpc>
                          <a:spcPct val="100000"/>
                        </a:lnSpc>
                        <a:spcAft>
                          <a:spcPts val="0"/>
                        </a:spcAft>
                      </a:pPr>
                      <a:r>
                        <a:rPr lang="ru-RU" sz="1000">
                          <a:effectLst/>
                        </a:rPr>
                        <a:t>6</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Мезенская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Вовшина А.Ю.</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Западных районов (Семенова Л.Р.)</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3960636505"/>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Вовшина А.Ю.</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457170258"/>
                  </a:ext>
                </a:extLst>
              </a:tr>
              <a:tr h="124939">
                <a:tc rowSpan="2">
                  <a:txBody>
                    <a:bodyPr/>
                    <a:lstStyle/>
                    <a:p>
                      <a:pPr algn="ctr">
                        <a:lnSpc>
                          <a:spcPct val="100000"/>
                        </a:lnSpc>
                        <a:spcAft>
                          <a:spcPts val="0"/>
                        </a:spcAft>
                      </a:pPr>
                      <a:r>
                        <a:rPr lang="ru-RU" sz="1000">
                          <a:effectLst/>
                        </a:rPr>
                        <a:t>7</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Центрально-Европейская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Кириков В.П.</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Западных районов (Семенова Л.Р.)</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2277697983"/>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Никонов К.А.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686433203"/>
                  </a:ext>
                </a:extLst>
              </a:tr>
              <a:tr h="144215">
                <a:tc rowSpan="2">
                  <a:txBody>
                    <a:bodyPr/>
                    <a:lstStyle/>
                    <a:p>
                      <a:pPr algn="ctr">
                        <a:lnSpc>
                          <a:spcPct val="100000"/>
                        </a:lnSpc>
                        <a:spcAft>
                          <a:spcPts val="0"/>
                        </a:spcAft>
                      </a:pPr>
                      <a:r>
                        <a:rPr lang="ru-RU" sz="1000">
                          <a:effectLst/>
                        </a:rPr>
                        <a:t>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Уральская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Жданов А.В.</a:t>
                      </a:r>
                    </a:p>
                    <a:p>
                      <a:pPr>
                        <a:lnSpc>
                          <a:spcPct val="100000"/>
                        </a:lnSpc>
                        <a:spcAft>
                          <a:spcPts val="0"/>
                        </a:spcAft>
                      </a:pPr>
                      <a:r>
                        <a:rPr lang="ru-RU" sz="1000">
                          <a:effectLst/>
                        </a:rPr>
                        <a:t>(Мельгунов А.Н.)</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a:effectLst/>
                        </a:rPr>
                        <a:t>Отдел РГ и ПИ Урала и Западной Сибири</a:t>
                      </a:r>
                    </a:p>
                  </a:txBody>
                  <a:tcPr marL="11143" marR="11143" marT="0" marB="0"/>
                </a:tc>
                <a:extLst>
                  <a:ext uri="{0D108BD9-81ED-4DB2-BD59-A6C34878D82A}">
                    <a16:rowId xmlns:a16="http://schemas.microsoft.com/office/drawing/2014/main" val="2122325362"/>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Сурин Т.Н.</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670649585"/>
                  </a:ext>
                </a:extLst>
              </a:tr>
              <a:tr h="144215">
                <a:tc rowSpan="2">
                  <a:txBody>
                    <a:bodyPr/>
                    <a:lstStyle/>
                    <a:p>
                      <a:pPr algn="ctr">
                        <a:lnSpc>
                          <a:spcPct val="100000"/>
                        </a:lnSpc>
                        <a:spcAft>
                          <a:spcPts val="0"/>
                        </a:spcAft>
                      </a:pPr>
                      <a:r>
                        <a:rPr lang="ru-RU" sz="1000">
                          <a:effectLst/>
                        </a:rPr>
                        <a:t>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Западно-Сибирская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Мельгунов А.Н.</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a:effectLst/>
                        </a:rPr>
                        <a:t>Отдел РГ и ПИ Урала и Западной Сибири</a:t>
                      </a:r>
                    </a:p>
                  </a:txBody>
                  <a:tcPr marL="11143" marR="11143" marT="0" marB="0"/>
                </a:tc>
                <a:extLst>
                  <a:ext uri="{0D108BD9-81ED-4DB2-BD59-A6C34878D82A}">
                    <a16:rowId xmlns:a16="http://schemas.microsoft.com/office/drawing/2014/main" val="940011877"/>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Сурин Т.Н.</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2201597086"/>
                  </a:ext>
                </a:extLst>
              </a:tr>
              <a:tr h="124939">
                <a:tc rowSpan="2">
                  <a:txBody>
                    <a:bodyPr/>
                    <a:lstStyle/>
                    <a:p>
                      <a:pPr algn="ctr">
                        <a:lnSpc>
                          <a:spcPct val="100000"/>
                        </a:lnSpc>
                        <a:spcAft>
                          <a:spcPts val="0"/>
                        </a:spcAft>
                      </a:pPr>
                      <a:r>
                        <a:rPr lang="ru-RU" sz="1000">
                          <a:effectLst/>
                        </a:rPr>
                        <a:t>10</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Норильская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dirty="0">
                          <a:effectLst/>
                        </a:rPr>
                        <a:t> Радько В.А.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Севера Сибири (Проскурнин В.Ф.)</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687939699"/>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Проскурнин В.Ф.</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382030856"/>
                  </a:ext>
                </a:extLst>
              </a:tr>
              <a:tr h="124939">
                <a:tc rowSpan="2">
                  <a:txBody>
                    <a:bodyPr/>
                    <a:lstStyle/>
                    <a:p>
                      <a:pPr algn="ctr">
                        <a:lnSpc>
                          <a:spcPct val="100000"/>
                        </a:lnSpc>
                        <a:spcAft>
                          <a:spcPts val="0"/>
                        </a:spcAft>
                      </a:pPr>
                      <a:r>
                        <a:rPr lang="ru-RU" sz="1000">
                          <a:effectLst/>
                        </a:rPr>
                        <a:t>11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Ангаро-Енисейская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Сосновская О.В.</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Восточной Сибири (Гусев Н.И.)</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3109115801"/>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Гусев Н.И.</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4086740884"/>
                  </a:ext>
                </a:extLst>
              </a:tr>
              <a:tr h="124939">
                <a:tc rowSpan="2">
                  <a:txBody>
                    <a:bodyPr/>
                    <a:lstStyle/>
                    <a:p>
                      <a:pPr algn="ctr">
                        <a:lnSpc>
                          <a:spcPct val="100000"/>
                        </a:lnSpc>
                        <a:spcAft>
                          <a:spcPts val="0"/>
                        </a:spcAft>
                      </a:pPr>
                      <a:r>
                        <a:rPr lang="ru-RU" sz="1000">
                          <a:effectLst/>
                        </a:rPr>
                        <a:t>12</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Алтае-Саянская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Бабин Г.А.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Восточной Сибири Гусев Н.И.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3955271732"/>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Гусев Н.И.</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2746942502"/>
                  </a:ext>
                </a:extLst>
              </a:tr>
              <a:tr h="124939">
                <a:tc rowSpan="2">
                  <a:txBody>
                    <a:bodyPr/>
                    <a:lstStyle/>
                    <a:p>
                      <a:pPr algn="ctr">
                        <a:lnSpc>
                          <a:spcPct val="100000"/>
                        </a:lnSpc>
                        <a:spcAft>
                          <a:spcPts val="0"/>
                        </a:spcAft>
                      </a:pPr>
                      <a:r>
                        <a:rPr lang="ru-RU" sz="1000">
                          <a:effectLst/>
                        </a:rPr>
                        <a:t>13</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Анабаро-Вилюйская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Наумов М.В.</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Севера Сибири (Проскурнин В.Ф.)</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3260118243"/>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Проскурнин В.Ф.</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2957709788"/>
                  </a:ext>
                </a:extLst>
              </a:tr>
              <a:tr h="124939">
                <a:tc rowSpan="2">
                  <a:txBody>
                    <a:bodyPr/>
                    <a:lstStyle/>
                    <a:p>
                      <a:pPr algn="ctr">
                        <a:lnSpc>
                          <a:spcPct val="100000"/>
                        </a:lnSpc>
                        <a:spcAft>
                          <a:spcPts val="0"/>
                        </a:spcAft>
                      </a:pPr>
                      <a:r>
                        <a:rPr lang="ru-RU" sz="1000">
                          <a:effectLst/>
                        </a:rPr>
                        <a:t>14</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Алдано-Забайкальская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dirty="0">
                          <a:effectLst/>
                        </a:rPr>
                        <a:t>Митрофанов Г.Л.</a:t>
                      </a:r>
                    </a:p>
                    <a:p>
                      <a:pPr>
                        <a:lnSpc>
                          <a:spcPct val="100000"/>
                        </a:lnSpc>
                        <a:spcAft>
                          <a:spcPts val="0"/>
                        </a:spcAft>
                      </a:pPr>
                      <a:r>
                        <a:rPr lang="ru-RU" sz="1000" dirty="0">
                          <a:effectLst/>
                          <a:latin typeface="Calibri" panose="020F0502020204030204" pitchFamily="34" charset="0"/>
                          <a:ea typeface="Calibri" panose="020F0502020204030204" pitchFamily="34" charset="0"/>
                          <a:cs typeface="Times New Roman" panose="02020603050405020304" pitchFamily="18" charset="0"/>
                        </a:rPr>
                        <a:t>Макарьев Л.Б.</a:t>
                      </a:r>
                    </a:p>
                  </a:txBody>
                  <a:tcPr marL="11143" marR="11143" marT="0" marB="0"/>
                </a:tc>
                <a:tc>
                  <a:txBody>
                    <a:bodyPr/>
                    <a:lstStyle/>
                    <a:p>
                      <a:pPr>
                        <a:lnSpc>
                          <a:spcPct val="100000"/>
                        </a:lnSpc>
                        <a:spcAft>
                          <a:spcPts val="0"/>
                        </a:spcAft>
                      </a:pPr>
                      <a:r>
                        <a:rPr lang="ru-RU" sz="1000">
                          <a:effectLst/>
                        </a:rPr>
                        <a:t>Отдел РГ и ПИ Дальнего Востока (Юрченко Ю.Ю.)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2125798531"/>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Стриха В.Е.</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1768233155"/>
                  </a:ext>
                </a:extLst>
              </a:tr>
              <a:tr h="144215">
                <a:tc rowSpan="2">
                  <a:txBody>
                    <a:bodyPr/>
                    <a:lstStyle/>
                    <a:p>
                      <a:pPr algn="ctr">
                        <a:lnSpc>
                          <a:spcPct val="100000"/>
                        </a:lnSpc>
                        <a:spcAft>
                          <a:spcPts val="0"/>
                        </a:spcAft>
                      </a:pPr>
                      <a:r>
                        <a:rPr lang="ru-RU" sz="1000">
                          <a:effectLst/>
                        </a:rPr>
                        <a:t>15</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Верхояно-Колымская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Шпикерман В.И.</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a:effectLst/>
                        </a:rPr>
                        <a:t>МФ ВСЕГЕИ </a:t>
                      </a:r>
                    </a:p>
                  </a:txBody>
                  <a:tcPr marL="11143" marR="11143" marT="0" marB="0"/>
                </a:tc>
                <a:extLst>
                  <a:ext uri="{0D108BD9-81ED-4DB2-BD59-A6C34878D82A}">
                    <a16:rowId xmlns:a16="http://schemas.microsoft.com/office/drawing/2014/main" val="125616545"/>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dirty="0" err="1">
                          <a:effectLst/>
                        </a:rPr>
                        <a:t>Герцева</a:t>
                      </a:r>
                      <a:r>
                        <a:rPr lang="ru-RU" sz="1000" dirty="0">
                          <a:effectLst/>
                        </a:rPr>
                        <a:t> М.В.</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1016043362"/>
                  </a:ext>
                </a:extLst>
              </a:tr>
              <a:tr h="124939">
                <a:tc rowSpan="2">
                  <a:txBody>
                    <a:bodyPr/>
                    <a:lstStyle/>
                    <a:p>
                      <a:pPr algn="ctr">
                        <a:lnSpc>
                          <a:spcPct val="100000"/>
                        </a:lnSpc>
                        <a:spcAft>
                          <a:spcPts val="0"/>
                        </a:spcAft>
                      </a:pPr>
                      <a:r>
                        <a:rPr lang="ru-RU" sz="1000">
                          <a:effectLst/>
                        </a:rPr>
                        <a:t>16</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Дальневосточная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Забродин В.Ю. (Змиевский Ю.П.)</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Дальнего Востока (Юрченко Ю.Ю.)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3611103209"/>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Аленичева А.А.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1991043778"/>
                  </a:ext>
                </a:extLst>
              </a:tr>
              <a:tr h="124939">
                <a:tc>
                  <a:txBody>
                    <a:bodyPr/>
                    <a:lstStyle/>
                    <a:p>
                      <a:pPr algn="ctr">
                        <a:lnSpc>
                          <a:spcPct val="100000"/>
                        </a:lnSpc>
                        <a:spcAft>
                          <a:spcPts val="0"/>
                        </a:spcAft>
                      </a:pPr>
                      <a:r>
                        <a:rPr lang="ru-RU" sz="1000">
                          <a:effectLst/>
                        </a:rPr>
                        <a:t>17</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Охотоморская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err="1">
                          <a:effectLst/>
                        </a:rPr>
                        <a:t>Дундо</a:t>
                      </a:r>
                      <a:r>
                        <a:rPr lang="ru-RU" sz="1000" dirty="0">
                          <a:effectLst/>
                        </a:rPr>
                        <a:t> О.П.</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ФГБУ "ВНИИОкеангеология"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587844947"/>
                  </a:ext>
                </a:extLst>
              </a:tr>
              <a:tr h="124939">
                <a:tc rowSpan="2">
                  <a:txBody>
                    <a:bodyPr/>
                    <a:lstStyle/>
                    <a:p>
                      <a:pPr algn="ctr">
                        <a:lnSpc>
                          <a:spcPct val="100000"/>
                        </a:lnSpc>
                        <a:spcAft>
                          <a:spcPts val="0"/>
                        </a:spcAft>
                      </a:pPr>
                      <a:r>
                        <a:rPr lang="ru-RU" sz="1000">
                          <a:effectLst/>
                        </a:rPr>
                        <a:t>18</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Чукотская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dirty="0">
                          <a:effectLst/>
                        </a:rPr>
                        <a:t>Исаева Е.П.</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Северо-Востока (Мазуркевич К.Н.)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2303393231"/>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Исаева Е.П.</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2666138627"/>
                  </a:ext>
                </a:extLst>
              </a:tr>
              <a:tr h="124939">
                <a:tc rowSpan="2">
                  <a:txBody>
                    <a:bodyPr/>
                    <a:lstStyle/>
                    <a:p>
                      <a:pPr algn="ctr">
                        <a:lnSpc>
                          <a:spcPct val="100000"/>
                        </a:lnSpc>
                        <a:spcAft>
                          <a:spcPts val="0"/>
                        </a:spcAft>
                      </a:pPr>
                      <a:r>
                        <a:rPr lang="ru-RU" sz="1000">
                          <a:effectLst/>
                        </a:rPr>
                        <a:t>19</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Корякско-Курильская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Разумный А.В. (Марковский Б.А.)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Северо-Востока (Мазуркевич К.Н.)</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1898229551"/>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a:effectLst/>
                        </a:rPr>
                        <a:t>Разумный А.В.</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1202848916"/>
                  </a:ext>
                </a:extLst>
              </a:tr>
              <a:tr h="124939">
                <a:tc rowSpan="2">
                  <a:txBody>
                    <a:bodyPr/>
                    <a:lstStyle/>
                    <a:p>
                      <a:pPr algn="ctr">
                        <a:lnSpc>
                          <a:spcPct val="100000"/>
                        </a:lnSpc>
                        <a:spcAft>
                          <a:spcPts val="0"/>
                        </a:spcAft>
                      </a:pPr>
                      <a:r>
                        <a:rPr lang="ru-RU" sz="1000">
                          <a:effectLst/>
                        </a:rPr>
                        <a:t>20</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a:effectLst/>
                        </a:rPr>
                        <a:t>Скифская (Южно-Европейская)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rowSpan="2">
                  <a:txBody>
                    <a:bodyPr/>
                    <a:lstStyle/>
                    <a:p>
                      <a:pPr>
                        <a:lnSpc>
                          <a:spcPct val="100000"/>
                        </a:lnSpc>
                        <a:spcAft>
                          <a:spcPts val="0"/>
                        </a:spcAft>
                      </a:pPr>
                      <a:r>
                        <a:rPr lang="ru-RU" sz="1000" dirty="0" err="1">
                          <a:effectLst/>
                        </a:rPr>
                        <a:t>Энна</a:t>
                      </a:r>
                      <a:r>
                        <a:rPr lang="ru-RU" sz="1000" dirty="0">
                          <a:effectLst/>
                        </a:rPr>
                        <a:t> Н.Л.</a:t>
                      </a:r>
                    </a:p>
                    <a:p>
                      <a:pPr>
                        <a:lnSpc>
                          <a:spcPct val="100000"/>
                        </a:lnSpc>
                        <a:spcAft>
                          <a:spcPts val="0"/>
                        </a:spcAft>
                      </a:pPr>
                      <a:r>
                        <a:rPr lang="ru-RU" sz="1000" dirty="0">
                          <a:effectLst/>
                        </a:rPr>
                        <a:t>Белецкий С.В.</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Отдел РГ и ПИ Западных районов (Семенова Л.Р.)</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163008632"/>
                  </a:ext>
                </a:extLst>
              </a:tr>
              <a:tr h="12493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nSpc>
                          <a:spcPct val="100000"/>
                        </a:lnSpc>
                        <a:spcAft>
                          <a:spcPts val="0"/>
                        </a:spcAft>
                      </a:pPr>
                      <a:r>
                        <a:rPr lang="ru-RU" sz="1000" u="sng">
                          <a:effectLst/>
                        </a:rPr>
                        <a:t>Королькова К.А.</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3496339755"/>
                  </a:ext>
                </a:extLst>
              </a:tr>
              <a:tr h="124939">
                <a:tc>
                  <a:txBody>
                    <a:bodyPr/>
                    <a:lstStyle/>
                    <a:p>
                      <a:pPr algn="ctr">
                        <a:lnSpc>
                          <a:spcPct val="100000"/>
                        </a:lnSpc>
                        <a:spcAft>
                          <a:spcPts val="0"/>
                        </a:spcAft>
                      </a:pPr>
                      <a:r>
                        <a:rPr lang="ru-RU" sz="1000">
                          <a:effectLst/>
                        </a:rPr>
                        <a:t>21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Океаническая</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a:effectLst/>
                        </a:rPr>
                        <a:t>Рекант П.В.</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tc>
                  <a:txBody>
                    <a:bodyPr/>
                    <a:lstStyle/>
                    <a:p>
                      <a:pPr>
                        <a:lnSpc>
                          <a:spcPct val="100000"/>
                        </a:lnSpc>
                        <a:spcAft>
                          <a:spcPts val="0"/>
                        </a:spcAft>
                      </a:pPr>
                      <a:r>
                        <a:rPr lang="ru-RU" sz="1000" dirty="0">
                          <a:effectLst/>
                        </a:rPr>
                        <a:t>ФГБУ "</a:t>
                      </a:r>
                      <a:r>
                        <a:rPr lang="ru-RU" sz="1000" dirty="0" err="1">
                          <a:effectLst/>
                        </a:rPr>
                        <a:t>ВНИИОкеангеология</a:t>
                      </a:r>
                      <a:r>
                        <a:rPr lang="ru-RU" sz="1000" dirty="0">
                          <a:effectLst/>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1143" marR="11143" marT="0" marB="0"/>
                </a:tc>
                <a:extLst>
                  <a:ext uri="{0D108BD9-81ED-4DB2-BD59-A6C34878D82A}">
                    <a16:rowId xmlns:a16="http://schemas.microsoft.com/office/drawing/2014/main" val="2376315212"/>
                  </a:ext>
                </a:extLst>
              </a:tr>
            </a:tbl>
          </a:graphicData>
        </a:graphic>
      </p:graphicFrame>
      <p:sp>
        <p:nvSpPr>
          <p:cNvPr id="7" name="Прямоугольник 6">
            <a:extLst>
              <a:ext uri="{FF2B5EF4-FFF2-40B4-BE49-F238E27FC236}">
                <a16:creationId xmlns:a16="http://schemas.microsoft.com/office/drawing/2014/main" id="{83DF5F50-7AB7-46C2-BE03-75F70CC59CA5}"/>
              </a:ext>
            </a:extLst>
          </p:cNvPr>
          <p:cNvSpPr/>
          <p:nvPr/>
        </p:nvSpPr>
        <p:spPr>
          <a:xfrm>
            <a:off x="200164" y="-44440"/>
            <a:ext cx="5875533" cy="646331"/>
          </a:xfrm>
          <a:prstGeom prst="rect">
            <a:avLst/>
          </a:prstGeom>
        </p:spPr>
        <p:txBody>
          <a:bodyPr wrap="square">
            <a:spAutoFit/>
          </a:bodyPr>
          <a:lstStyle/>
          <a:p>
            <a:pPr algn="ctr"/>
            <a:r>
              <a:rPr lang="ru-RU" b="1" dirty="0">
                <a:solidFill>
                  <a:srgbClr val="002060"/>
                </a:solidFill>
              </a:rPr>
              <a:t>Организационная схема работ по мониторингу Госгеолкарты-1000/3</a:t>
            </a:r>
          </a:p>
        </p:txBody>
      </p:sp>
      <p:pic>
        <p:nvPicPr>
          <p:cNvPr id="4" name="Рисунок 3">
            <a:extLst>
              <a:ext uri="{FF2B5EF4-FFF2-40B4-BE49-F238E27FC236}">
                <a16:creationId xmlns:a16="http://schemas.microsoft.com/office/drawing/2014/main" id="{1F33FD76-9A05-49FB-81D5-C85C44D351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53463" y="4072990"/>
            <a:ext cx="1922234" cy="273935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69768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1668395848"/>
              </p:ext>
            </p:extLst>
          </p:nvPr>
        </p:nvGraphicFramePr>
        <p:xfrm>
          <a:off x="1746499" y="832070"/>
          <a:ext cx="8921502" cy="4937760"/>
        </p:xfrm>
        <a:graphic>
          <a:graphicData uri="http://schemas.openxmlformats.org/drawingml/2006/table">
            <a:tbl>
              <a:tblPr>
                <a:tableStyleId>{5C22544A-7EE6-4342-B048-85BDC9FD1C3A}</a:tableStyleId>
              </a:tblPr>
              <a:tblGrid>
                <a:gridCol w="342680">
                  <a:extLst>
                    <a:ext uri="{9D8B030D-6E8A-4147-A177-3AD203B41FA5}">
                      <a16:colId xmlns:a16="http://schemas.microsoft.com/office/drawing/2014/main" val="3547580247"/>
                    </a:ext>
                  </a:extLst>
                </a:gridCol>
                <a:gridCol w="8578822">
                  <a:extLst>
                    <a:ext uri="{9D8B030D-6E8A-4147-A177-3AD203B41FA5}">
                      <a16:colId xmlns:a16="http://schemas.microsoft.com/office/drawing/2014/main" val="20000"/>
                    </a:ext>
                  </a:extLst>
                </a:gridCol>
              </a:tblGrid>
              <a:tr h="279526">
                <a:tc>
                  <a:txBody>
                    <a:bodyPr/>
                    <a:lstStyle/>
                    <a:p>
                      <a:pPr marL="72000" algn="ctr" fontAlgn="ctr">
                        <a:lnSpc>
                          <a:spcPct val="150000"/>
                        </a:lnSpc>
                        <a:spcAft>
                          <a:spcPts val="600"/>
                        </a:spcAft>
                      </a:pPr>
                      <a:r>
                        <a:rPr lang="ru-RU" sz="1800" b="0" i="0" u="none" strike="noStrike" dirty="0">
                          <a:solidFill>
                            <a:schemeClr val="tx1"/>
                          </a:solidFill>
                          <a:effectLst/>
                          <a:latin typeface="+mn-lt"/>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u="none" strike="noStrike" dirty="0">
                          <a:solidFill>
                            <a:schemeClr val="tx1"/>
                          </a:solidFill>
                          <a:effectLst/>
                          <a:latin typeface="+mn-lt"/>
                        </a:rPr>
                        <a:t>ЦИТ РГМ Отдел отраслевых информационных систем и банков данных</a:t>
                      </a:r>
                      <a:endParaRPr lang="ru-RU" sz="1800" b="0" i="0" u="none" strike="noStrike" dirty="0">
                        <a:solidFill>
                          <a:schemeClr val="tx1"/>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73813744"/>
                  </a:ext>
                </a:extLst>
              </a:tr>
              <a:tr h="279526">
                <a:tc>
                  <a:txBody>
                    <a:bodyPr/>
                    <a:lstStyle/>
                    <a:p>
                      <a:pPr marL="72000" algn="ctr" fontAlgn="ctr">
                        <a:lnSpc>
                          <a:spcPct val="150000"/>
                        </a:lnSpc>
                        <a:spcAft>
                          <a:spcPts val="600"/>
                        </a:spcAft>
                      </a:pPr>
                      <a:r>
                        <a:rPr lang="ru-RU" sz="1800" b="0" i="0" u="none" strike="noStrike" dirty="0">
                          <a:solidFill>
                            <a:schemeClr val="tx1"/>
                          </a:solidFill>
                          <a:effectLst/>
                          <a:latin typeface="+mn-lt"/>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b="0" i="0" u="none" strike="noStrike" dirty="0">
                          <a:solidFill>
                            <a:schemeClr val="tx1"/>
                          </a:solidFill>
                          <a:effectLst/>
                          <a:latin typeface="+mn-lt"/>
                        </a:rPr>
                        <a:t>ЦГГ Отдел региональной геофизики и геофизической картографии</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87553649"/>
                  </a:ext>
                </a:extLst>
              </a:tr>
              <a:tr h="279526">
                <a:tc>
                  <a:txBody>
                    <a:bodyPr/>
                    <a:lstStyle/>
                    <a:p>
                      <a:pPr marL="72000" algn="ctr" fontAlgn="ctr">
                        <a:lnSpc>
                          <a:spcPct val="150000"/>
                        </a:lnSpc>
                        <a:spcAft>
                          <a:spcPts val="600"/>
                        </a:spcAft>
                      </a:pPr>
                      <a:r>
                        <a:rPr lang="ru-RU" sz="1800" b="0" i="0" u="none" strike="noStrike" dirty="0">
                          <a:solidFill>
                            <a:schemeClr val="tx1"/>
                          </a:solidFill>
                          <a:effectLst/>
                          <a:latin typeface="+mn-lt"/>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b="0" i="0" u="none" strike="noStrike" dirty="0">
                          <a:solidFill>
                            <a:schemeClr val="tx1"/>
                          </a:solidFill>
                          <a:effectLst/>
                          <a:latin typeface="+mn-lt"/>
                        </a:rPr>
                        <a:t>ЦНИГР Музей</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44613945"/>
                  </a:ext>
                </a:extLst>
              </a:tr>
              <a:tr h="279526">
                <a:tc>
                  <a:txBody>
                    <a:bodyPr/>
                    <a:lstStyle/>
                    <a:p>
                      <a:pPr marL="72000" algn="ctr" fontAlgn="ctr">
                        <a:lnSpc>
                          <a:spcPct val="150000"/>
                        </a:lnSpc>
                        <a:spcAft>
                          <a:spcPts val="600"/>
                        </a:spcAft>
                      </a:pPr>
                      <a:r>
                        <a:rPr lang="ru-RU" sz="1800" b="0" i="0" u="none" strike="noStrike" dirty="0">
                          <a:solidFill>
                            <a:schemeClr val="tx1"/>
                          </a:solidFill>
                          <a:effectLst/>
                          <a:latin typeface="+mn-lt"/>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b="0" i="0" u="none" strike="noStrike" dirty="0">
                          <a:solidFill>
                            <a:schemeClr val="tx1"/>
                          </a:solidFill>
                          <a:effectLst/>
                          <a:latin typeface="+mn-lt"/>
                        </a:rPr>
                        <a:t>Всероссийская Геологическая Библиотека</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21961016"/>
                  </a:ext>
                </a:extLst>
              </a:tr>
              <a:tr h="279526">
                <a:tc>
                  <a:txBody>
                    <a:bodyPr/>
                    <a:lstStyle/>
                    <a:p>
                      <a:pPr marL="72000" algn="ctr" fontAlgn="ctr">
                        <a:lnSpc>
                          <a:spcPct val="150000"/>
                        </a:lnSpc>
                        <a:spcAft>
                          <a:spcPts val="600"/>
                        </a:spcAft>
                      </a:pPr>
                      <a:r>
                        <a:rPr lang="ru-RU" sz="1800" b="0" i="0" u="none" strike="noStrike" dirty="0">
                          <a:solidFill>
                            <a:schemeClr val="tx1"/>
                          </a:solidFill>
                          <a:effectLst/>
                          <a:latin typeface="+mn-lt"/>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b="0" i="0" u="none" strike="noStrike" dirty="0">
                          <a:solidFill>
                            <a:schemeClr val="tx1"/>
                          </a:solidFill>
                          <a:effectLst/>
                          <a:latin typeface="+mn-lt"/>
                        </a:rPr>
                        <a:t>ЦНМОГК Отдел сводного и обзорного ГК Сектор сводного ГК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98462480"/>
                  </a:ext>
                </a:extLst>
              </a:tr>
              <a:tr h="279526">
                <a:tc>
                  <a:txBody>
                    <a:bodyPr/>
                    <a:lstStyle/>
                    <a:p>
                      <a:pPr marL="72000" algn="ctr" fontAlgn="ctr">
                        <a:lnSpc>
                          <a:spcPct val="150000"/>
                        </a:lnSpc>
                        <a:spcAft>
                          <a:spcPts val="600"/>
                        </a:spcAft>
                      </a:pPr>
                      <a:r>
                        <a:rPr lang="ru-RU" sz="1800" b="0" i="0" u="none" strike="noStrike" dirty="0">
                          <a:solidFill>
                            <a:schemeClr val="tx1"/>
                          </a:solidFill>
                          <a:effectLst/>
                          <a:latin typeface="+mn-lt"/>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algn="l" fontAlgn="ctr">
                        <a:lnSpc>
                          <a:spcPct val="150000"/>
                        </a:lnSpc>
                        <a:spcAft>
                          <a:spcPts val="600"/>
                        </a:spcAft>
                      </a:pPr>
                      <a:r>
                        <a:rPr lang="ru-RU" sz="1800" u="none" strike="noStrike" dirty="0">
                          <a:solidFill>
                            <a:schemeClr val="tx1"/>
                          </a:solidFill>
                          <a:effectLst/>
                          <a:latin typeface="+mn-lt"/>
                        </a:rPr>
                        <a:t>Отдел металлогении и геологии месторождений полезных ископаемых</a:t>
                      </a:r>
                      <a:endParaRPr lang="ru-RU" sz="1800" b="0" i="0" u="none" strike="noStrike" dirty="0">
                        <a:solidFill>
                          <a:schemeClr val="tx1"/>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279526">
                <a:tc>
                  <a:txBody>
                    <a:bodyPr/>
                    <a:lstStyle/>
                    <a:p>
                      <a:pPr marL="72000" algn="ctr" fontAlgn="ctr">
                        <a:lnSpc>
                          <a:spcPct val="150000"/>
                        </a:lnSpc>
                        <a:spcAft>
                          <a:spcPts val="600"/>
                        </a:spcAft>
                      </a:pPr>
                      <a:r>
                        <a:rPr lang="ru-RU" sz="1800" b="0" i="0" u="none" strike="noStrike" dirty="0">
                          <a:solidFill>
                            <a:schemeClr val="tx1"/>
                          </a:solidFill>
                          <a:effectLst/>
                          <a:latin typeface="+mn-lt"/>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b="0" i="0" u="none" strike="noStrike" dirty="0">
                          <a:solidFill>
                            <a:schemeClr val="tx1"/>
                          </a:solidFill>
                          <a:effectLst/>
                          <a:latin typeface="+mn-lt"/>
                        </a:rPr>
                        <a:t>Отдел четвертичной геологии и </a:t>
                      </a:r>
                      <a:r>
                        <a:rPr lang="ru-RU" sz="1800" b="0" i="0" u="none" strike="noStrike" dirty="0" err="1">
                          <a:solidFill>
                            <a:schemeClr val="tx1"/>
                          </a:solidFill>
                          <a:effectLst/>
                          <a:latin typeface="+mn-lt"/>
                        </a:rPr>
                        <a:t>геоморфологиим</a:t>
                      </a:r>
                      <a:endParaRPr lang="ru-RU" sz="1800" b="0" i="0" u="none" strike="noStrike" dirty="0">
                        <a:solidFill>
                          <a:schemeClr val="tx1"/>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279526">
                <a:tc>
                  <a:txBody>
                    <a:bodyPr/>
                    <a:lstStyle/>
                    <a:p>
                      <a:pPr marL="72000" algn="ctr" fontAlgn="ctr">
                        <a:lnSpc>
                          <a:spcPct val="150000"/>
                        </a:lnSpc>
                        <a:spcAft>
                          <a:spcPts val="600"/>
                        </a:spcAft>
                      </a:pPr>
                      <a:r>
                        <a:rPr lang="ru-RU" sz="1800" b="0" i="0" u="none" strike="noStrike" dirty="0">
                          <a:solidFill>
                            <a:schemeClr val="tx1"/>
                          </a:solidFill>
                          <a:effectLst/>
                          <a:latin typeface="+mn-lt"/>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u="none" strike="noStrike" dirty="0">
                          <a:solidFill>
                            <a:schemeClr val="tx1"/>
                          </a:solidFill>
                          <a:effectLst/>
                          <a:latin typeface="+mn-lt"/>
                        </a:rPr>
                        <a:t> Лаборатория ОСЛ</a:t>
                      </a:r>
                      <a:endParaRPr lang="ru-RU" sz="1800" b="0" i="0" u="none" strike="noStrike" dirty="0">
                        <a:solidFill>
                          <a:schemeClr val="tx1"/>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279526">
                <a:tc>
                  <a:txBody>
                    <a:bodyPr/>
                    <a:lstStyle/>
                    <a:p>
                      <a:pPr marL="72000" algn="ctr" fontAlgn="ctr">
                        <a:lnSpc>
                          <a:spcPct val="150000"/>
                        </a:lnSpc>
                        <a:spcAft>
                          <a:spcPts val="600"/>
                        </a:spcAft>
                      </a:pPr>
                      <a:r>
                        <a:rPr lang="ru-RU" sz="1800" b="0" i="0" u="none" strike="noStrike" dirty="0">
                          <a:solidFill>
                            <a:schemeClr val="tx1"/>
                          </a:solidFill>
                          <a:effectLst/>
                          <a:latin typeface="+mn-lt"/>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b="0" i="0" u="none" strike="noStrike" dirty="0">
                          <a:solidFill>
                            <a:schemeClr val="tx1"/>
                          </a:solidFill>
                          <a:effectLst/>
                          <a:latin typeface="+mn-lt"/>
                        </a:rPr>
                        <a:t>ЦНМООГК Отдел стратиграфии и палеонтологии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279526">
                <a:tc>
                  <a:txBody>
                    <a:bodyPr/>
                    <a:lstStyle/>
                    <a:p>
                      <a:pPr marL="72000" algn="ctr" fontAlgn="ctr">
                        <a:lnSpc>
                          <a:spcPct val="150000"/>
                        </a:lnSpc>
                        <a:spcAft>
                          <a:spcPts val="600"/>
                        </a:spcAft>
                      </a:pPr>
                      <a:r>
                        <a:rPr lang="ru-RU" sz="1800" b="0" i="0" u="none" strike="noStrike" dirty="0">
                          <a:solidFill>
                            <a:schemeClr val="tx1"/>
                          </a:solidFill>
                          <a:effectLst/>
                          <a:latin typeface="+mn-lt"/>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algn="l" fontAlgn="ctr">
                        <a:lnSpc>
                          <a:spcPct val="150000"/>
                        </a:lnSpc>
                        <a:spcAft>
                          <a:spcPts val="600"/>
                        </a:spcAft>
                      </a:pPr>
                      <a:r>
                        <a:rPr lang="ru-RU" sz="1800" b="0" i="0" u="none" strike="noStrike" dirty="0">
                          <a:solidFill>
                            <a:schemeClr val="tx1"/>
                          </a:solidFill>
                          <a:effectLst/>
                          <a:latin typeface="+mn-lt"/>
                        </a:rPr>
                        <a:t>ЦНМООГК Отдел петрологии</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279526">
                <a:tc>
                  <a:txBody>
                    <a:bodyPr/>
                    <a:lstStyle/>
                    <a:p>
                      <a:pPr marL="72000" algn="ctr" fontAlgn="ctr">
                        <a:lnSpc>
                          <a:spcPct val="150000"/>
                        </a:lnSpc>
                        <a:spcAft>
                          <a:spcPts val="600"/>
                        </a:spcAft>
                      </a:pPr>
                      <a:r>
                        <a:rPr lang="ru-RU" sz="1800" b="0" i="0" u="none" strike="noStrike" dirty="0">
                          <a:solidFill>
                            <a:schemeClr val="tx1"/>
                          </a:solidFill>
                          <a:effectLst/>
                          <a:latin typeface="+mn-lt"/>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u="none" strike="noStrike" dirty="0">
                          <a:solidFill>
                            <a:schemeClr val="tx1"/>
                          </a:solidFill>
                          <a:effectLst/>
                          <a:latin typeface="+mn-lt"/>
                        </a:rPr>
                        <a:t>ЦПР Картфабрика</a:t>
                      </a:r>
                      <a:endParaRPr lang="ru-RU" sz="1800" b="0" i="0" u="none" strike="noStrike" dirty="0">
                        <a:solidFill>
                          <a:schemeClr val="tx1"/>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80728532"/>
                  </a:ext>
                </a:extLst>
              </a:tr>
              <a:tr h="279526">
                <a:tc>
                  <a:txBody>
                    <a:bodyPr/>
                    <a:lstStyle/>
                    <a:p>
                      <a:pPr marL="72000" algn="ctr" fontAlgn="ctr">
                        <a:lnSpc>
                          <a:spcPct val="150000"/>
                        </a:lnSpc>
                        <a:spcAft>
                          <a:spcPts val="600"/>
                        </a:spcAft>
                      </a:pPr>
                      <a:r>
                        <a:rPr lang="ru-RU" sz="1800" b="0" i="0" u="none" strike="noStrike" dirty="0">
                          <a:solidFill>
                            <a:schemeClr val="tx1"/>
                          </a:solidFill>
                          <a:effectLst/>
                          <a:latin typeface="+mn-lt"/>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72000" marR="0" lvl="0" indent="0" algn="l" defTabSz="914400" rtl="0" eaLnBrk="1" fontAlgn="ctr" latinLnBrk="0" hangingPunct="1">
                        <a:lnSpc>
                          <a:spcPct val="150000"/>
                        </a:lnSpc>
                        <a:spcBef>
                          <a:spcPts val="0"/>
                        </a:spcBef>
                        <a:spcAft>
                          <a:spcPts val="600"/>
                        </a:spcAft>
                        <a:buClrTx/>
                        <a:buSzTx/>
                        <a:buFontTx/>
                        <a:buNone/>
                        <a:tabLst/>
                        <a:defRPr/>
                      </a:pPr>
                      <a:r>
                        <a:rPr lang="ru-RU" sz="1800" b="0" i="0" u="none" strike="noStrike" dirty="0">
                          <a:solidFill>
                            <a:schemeClr val="tx1"/>
                          </a:solidFill>
                          <a:effectLst/>
                          <a:latin typeface="+mn-lt"/>
                        </a:rPr>
                        <a:t>Центр дистанционных методов</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59429984"/>
                  </a:ext>
                </a:extLst>
              </a:tr>
            </a:tbl>
          </a:graphicData>
        </a:graphic>
      </p:graphicFrame>
      <p:sp>
        <p:nvSpPr>
          <p:cNvPr id="5" name="Прямоугольник 4"/>
          <p:cNvSpPr/>
          <p:nvPr/>
        </p:nvSpPr>
        <p:spPr>
          <a:xfrm>
            <a:off x="351693" y="172808"/>
            <a:ext cx="11394830" cy="369332"/>
          </a:xfrm>
          <a:prstGeom prst="rect">
            <a:avLst/>
          </a:prstGeom>
        </p:spPr>
        <p:txBody>
          <a:bodyPr wrap="square">
            <a:spAutoFit/>
          </a:bodyPr>
          <a:lstStyle/>
          <a:p>
            <a:pPr algn="ctr"/>
            <a:r>
              <a:rPr lang="ru-RU" b="1" dirty="0">
                <a:solidFill>
                  <a:srgbClr val="002060"/>
                </a:solidFill>
              </a:rPr>
              <a:t>Предметные отделы, принимающие участие в работах по мониторингу Госгеолкарты-1000 в 2020-2021 годах</a:t>
            </a:r>
          </a:p>
        </p:txBody>
      </p:sp>
      <p:sp>
        <p:nvSpPr>
          <p:cNvPr id="6" name="Прямоугольник 5">
            <a:extLst>
              <a:ext uri="{FF2B5EF4-FFF2-40B4-BE49-F238E27FC236}">
                <a16:creationId xmlns:a16="http://schemas.microsoft.com/office/drawing/2014/main" id="{470D8F0B-5450-4FAF-835D-02C4106D152A}"/>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95065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F14D10-ADEC-465B-B186-8775C35AFCE4}"/>
              </a:ext>
            </a:extLst>
          </p:cNvPr>
          <p:cNvSpPr txBox="1"/>
          <p:nvPr/>
        </p:nvSpPr>
        <p:spPr>
          <a:xfrm>
            <a:off x="0" y="607060"/>
            <a:ext cx="12192000" cy="2308324"/>
          </a:xfrm>
          <a:prstGeom prst="rect">
            <a:avLst/>
          </a:prstGeom>
          <a:solidFill>
            <a:schemeClr val="bg1"/>
          </a:solidFill>
        </p:spPr>
        <p:txBody>
          <a:bodyPr wrap="square">
            <a:spAutoFit/>
          </a:bodyPr>
          <a:lstStyle/>
          <a:p>
            <a:r>
              <a:rPr lang="ru-RU" sz="1800" dirty="0"/>
              <a:t>1. Тематические слои Госгеолкарты-1000/3 (в виде карт «несбивок») завершенных по состоянию на 01.01.2020 </a:t>
            </a:r>
            <a:br>
              <a:rPr lang="ru-RU" sz="1800" dirty="0"/>
            </a:br>
            <a:r>
              <a:rPr lang="ru-RU" sz="1800" dirty="0"/>
              <a:t>(197 </a:t>
            </a:r>
            <a:r>
              <a:rPr lang="ru-RU" sz="1800" dirty="0" err="1"/>
              <a:t>н.л</a:t>
            </a:r>
            <a:r>
              <a:rPr lang="ru-RU" sz="1800" dirty="0"/>
              <a:t>.) – будет обновлен по состоянию на 01.01.2022 г</a:t>
            </a:r>
          </a:p>
          <a:p>
            <a:r>
              <a:rPr lang="ru-RU" sz="1800" dirty="0"/>
              <a:t>2. «Перечень задач и мероприятий мониторинга..» составленный на основе оценки комплектов Госгеолкарты-1000/3 в пределах легенд серий листов ГК-1000/3 (по геологическим границам, составу, возрасту, тектонической позиции картируемых подразделений, структурно-формационному, минерагеническому районированию и др.)  (65 ном. листов)</a:t>
            </a:r>
          </a:p>
          <a:p>
            <a:r>
              <a:rPr lang="ru-RU" dirty="0"/>
              <a:t>3. Предварительно актуализированные комплекты Госгеолкарты-1000/3 по группам листов в формате ГИС (22 </a:t>
            </a:r>
            <a:r>
              <a:rPr lang="ru-RU" dirty="0" err="1"/>
              <a:t>н.л</a:t>
            </a:r>
            <a:r>
              <a:rPr lang="ru-RU" dirty="0"/>
              <a:t>.)</a:t>
            </a:r>
          </a:p>
          <a:p>
            <a:r>
              <a:rPr lang="ru-RU" dirty="0"/>
              <a:t>4. Актуализированные дистанционные основы (по данным многоспектральных космических съемок </a:t>
            </a:r>
            <a:r>
              <a:rPr lang="ru-RU" dirty="0" err="1"/>
              <a:t>Landsat</a:t>
            </a:r>
            <a:r>
              <a:rPr lang="ru-RU" dirty="0"/>
              <a:t> 8 и цифровые модели рельефа местности – 18 </a:t>
            </a:r>
            <a:r>
              <a:rPr lang="ru-RU" dirty="0" err="1"/>
              <a:t>н.л</a:t>
            </a:r>
            <a:r>
              <a:rPr lang="ru-RU" dirty="0"/>
              <a:t>.</a:t>
            </a:r>
            <a:endParaRPr lang="ru-RU" sz="1800" dirty="0"/>
          </a:p>
        </p:txBody>
      </p:sp>
      <p:pic>
        <p:nvPicPr>
          <p:cNvPr id="9" name="Рисунок 8">
            <a:extLst>
              <a:ext uri="{FF2B5EF4-FFF2-40B4-BE49-F238E27FC236}">
                <a16:creationId xmlns:a16="http://schemas.microsoft.com/office/drawing/2014/main" id="{9C3C2CB1-5478-4164-BD7E-4F1DF94182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88606" y="3182842"/>
            <a:ext cx="920298" cy="1274106"/>
          </a:xfrm>
          <a:prstGeom prst="rect">
            <a:avLst/>
          </a:prstGeom>
        </p:spPr>
      </p:pic>
      <p:sp>
        <p:nvSpPr>
          <p:cNvPr id="3" name="TextBox 2">
            <a:extLst>
              <a:ext uri="{FF2B5EF4-FFF2-40B4-BE49-F238E27FC236}">
                <a16:creationId xmlns:a16="http://schemas.microsoft.com/office/drawing/2014/main" id="{D5983438-4DE9-465A-BA9E-AE45056D7E73}"/>
              </a:ext>
            </a:extLst>
          </p:cNvPr>
          <p:cNvSpPr txBox="1"/>
          <p:nvPr/>
        </p:nvSpPr>
        <p:spPr>
          <a:xfrm>
            <a:off x="4453563" y="67884"/>
            <a:ext cx="3610091" cy="369332"/>
          </a:xfrm>
          <a:prstGeom prst="rect">
            <a:avLst/>
          </a:prstGeom>
          <a:noFill/>
        </p:spPr>
        <p:txBody>
          <a:bodyPr wrap="none" rtlCol="0">
            <a:spAutoFit/>
          </a:bodyPr>
          <a:lstStyle/>
          <a:p>
            <a:r>
              <a:rPr lang="ru-RU" b="1" dirty="0">
                <a:solidFill>
                  <a:srgbClr val="002060"/>
                </a:solidFill>
              </a:rPr>
              <a:t>Результаты работ 2020-2021 годов</a:t>
            </a:r>
          </a:p>
        </p:txBody>
      </p:sp>
      <p:sp>
        <p:nvSpPr>
          <p:cNvPr id="4" name="Прямоугольник 3">
            <a:extLst>
              <a:ext uri="{FF2B5EF4-FFF2-40B4-BE49-F238E27FC236}">
                <a16:creationId xmlns:a16="http://schemas.microsoft.com/office/drawing/2014/main" id="{63B2DE39-8864-4F2D-8A06-F0159836D475}"/>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a:extLst>
              <a:ext uri="{FF2B5EF4-FFF2-40B4-BE49-F238E27FC236}">
                <a16:creationId xmlns:a16="http://schemas.microsoft.com/office/drawing/2014/main" id="{F4535A7F-0908-4E6E-8CD7-5E82482701B9}"/>
              </a:ext>
            </a:extLst>
          </p:cNvPr>
          <p:cNvPicPr>
            <a:picLocks noChangeAspect="1"/>
          </p:cNvPicPr>
          <p:nvPr/>
        </p:nvPicPr>
        <p:blipFill>
          <a:blip r:embed="rId4"/>
          <a:stretch>
            <a:fillRect/>
          </a:stretch>
        </p:blipFill>
        <p:spPr>
          <a:xfrm>
            <a:off x="5124095" y="3046202"/>
            <a:ext cx="6956973" cy="3548099"/>
          </a:xfrm>
          <a:prstGeom prst="rect">
            <a:avLst/>
          </a:prstGeom>
        </p:spPr>
      </p:pic>
      <p:pic>
        <p:nvPicPr>
          <p:cNvPr id="8" name="Рисунок 7">
            <a:extLst>
              <a:ext uri="{FF2B5EF4-FFF2-40B4-BE49-F238E27FC236}">
                <a16:creationId xmlns:a16="http://schemas.microsoft.com/office/drawing/2014/main" id="{4FC96752-FF45-4A60-B506-64E7BA572FC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1863" y="3192119"/>
            <a:ext cx="2758715" cy="1720784"/>
          </a:xfrm>
          <a:prstGeom prst="rect">
            <a:avLst/>
          </a:prstGeom>
          <a:ln>
            <a:solidFill>
              <a:schemeClr val="tx1"/>
            </a:solidFill>
          </a:ln>
        </p:spPr>
      </p:pic>
      <p:pic>
        <p:nvPicPr>
          <p:cNvPr id="11" name="Рисунок 10">
            <a:extLst>
              <a:ext uri="{FF2B5EF4-FFF2-40B4-BE49-F238E27FC236}">
                <a16:creationId xmlns:a16="http://schemas.microsoft.com/office/drawing/2014/main" id="{4F44895E-E918-4444-AE1B-CF9DF75A378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16932" y="3161003"/>
            <a:ext cx="1113785" cy="1378710"/>
          </a:xfrm>
          <a:prstGeom prst="rect">
            <a:avLst/>
          </a:prstGeom>
        </p:spPr>
      </p:pic>
    </p:spTree>
    <p:extLst>
      <p:ext uri="{BB962C8B-B14F-4D97-AF65-F5344CB8AC3E}">
        <p14:creationId xmlns:p14="http://schemas.microsoft.com/office/powerpoint/2010/main" val="3069733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1121B5-4E73-44DD-8D75-74ED7CA00E34}"/>
              </a:ext>
            </a:extLst>
          </p:cNvPr>
          <p:cNvSpPr txBox="1"/>
          <p:nvPr/>
        </p:nvSpPr>
        <p:spPr>
          <a:xfrm>
            <a:off x="2722463" y="-856339"/>
            <a:ext cx="7343549" cy="369332"/>
          </a:xfrm>
          <a:prstGeom prst="rect">
            <a:avLst/>
          </a:prstGeom>
          <a:noFill/>
          <a:ln>
            <a:solidFill>
              <a:srgbClr val="FF0000"/>
            </a:solidFill>
          </a:ln>
        </p:spPr>
        <p:txBody>
          <a:bodyPr wrap="none" rtlCol="0">
            <a:spAutoFit/>
          </a:bodyPr>
          <a:lstStyle/>
          <a:p>
            <a:r>
              <a:rPr lang="ru-RU" dirty="0">
                <a:solidFill>
                  <a:srgbClr val="FF0000"/>
                </a:solidFill>
              </a:rPr>
              <a:t>СЛАЙД ИЗ ДОКЛАДА ТН ПО ПРОБЛЕМАМ ВЫЯВЛЕННЫМ В ХОДЕ ГК-1000</a:t>
            </a:r>
          </a:p>
        </p:txBody>
      </p:sp>
      <p:sp>
        <p:nvSpPr>
          <p:cNvPr id="4" name="TextBox 3"/>
          <p:cNvSpPr txBox="1"/>
          <p:nvPr/>
        </p:nvSpPr>
        <p:spPr>
          <a:xfrm>
            <a:off x="1555197" y="80964"/>
            <a:ext cx="8801663" cy="369332"/>
          </a:xfrm>
          <a:prstGeom prst="rect">
            <a:avLst/>
          </a:prstGeom>
          <a:noFill/>
        </p:spPr>
        <p:txBody>
          <a:bodyPr wrap="square" rtlCol="0">
            <a:spAutoFit/>
          </a:bodyPr>
          <a:lstStyle/>
          <a:p>
            <a:pPr algn="ctr"/>
            <a:r>
              <a:rPr lang="ru-RU" b="1" dirty="0">
                <a:solidFill>
                  <a:srgbClr val="232C82"/>
                </a:solidFill>
              </a:rPr>
              <a:t>Результаты работ 2020-2021 годов (подготовительный этап мониторинга)</a:t>
            </a:r>
          </a:p>
        </p:txBody>
      </p:sp>
      <p:sp>
        <p:nvSpPr>
          <p:cNvPr id="20" name="Прямоугольник 19">
            <a:extLst>
              <a:ext uri="{FF2B5EF4-FFF2-40B4-BE49-F238E27FC236}">
                <a16:creationId xmlns:a16="http://schemas.microsoft.com/office/drawing/2014/main" id="{37C8D490-DC04-4F67-A275-8B3A5FB75FE6}"/>
              </a:ext>
            </a:extLst>
          </p:cNvPr>
          <p:cNvSpPr/>
          <p:nvPr/>
        </p:nvSpPr>
        <p:spPr>
          <a:xfrm>
            <a:off x="0" y="455985"/>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198" y="3074484"/>
            <a:ext cx="11493911" cy="2300891"/>
          </a:xfrm>
          <a:prstGeom prst="rect">
            <a:avLst/>
          </a:prstGeom>
          <a:ln>
            <a:solidFill>
              <a:schemeClr val="tx1"/>
            </a:solidFill>
          </a:ln>
          <a:effectLst>
            <a:outerShdw blurRad="50800" dist="38100" dir="2700000" algn="tl" rotWithShape="0">
              <a:prstClr val="black">
                <a:alpha val="40000"/>
              </a:prstClr>
            </a:outerShdw>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198" y="728510"/>
            <a:ext cx="11493911" cy="2300890"/>
          </a:xfrm>
          <a:prstGeom prst="rect">
            <a:avLst/>
          </a:prstGeom>
          <a:ln>
            <a:solidFill>
              <a:schemeClr val="tx1"/>
            </a:solidFill>
          </a:ln>
          <a:effectLst>
            <a:outerShdw blurRad="50800" dist="38100" dir="2700000" algn="tl" rotWithShape="0">
              <a:prstClr val="black">
                <a:alpha val="40000"/>
              </a:prst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8782" y="3279058"/>
            <a:ext cx="4175360" cy="3578942"/>
          </a:xfrm>
          <a:prstGeom prst="rect">
            <a:avLst/>
          </a:prstGeom>
          <a:ln>
            <a:solidFill>
              <a:schemeClr val="tx1"/>
            </a:solidFill>
          </a:ln>
          <a:effectLst>
            <a:outerShdw blurRad="50800" dist="38100" dir="2700000" algn="tl" rotWithShape="0">
              <a:prstClr val="black">
                <a:alpha val="40000"/>
              </a:prstClr>
            </a:outerShd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221" y="511865"/>
            <a:ext cx="2973951" cy="1873960"/>
          </a:xfrm>
          <a:prstGeom prst="rect">
            <a:avLst/>
          </a:prstGeom>
          <a:ln>
            <a:solidFill>
              <a:schemeClr val="tx1"/>
            </a:solidFill>
          </a:ln>
          <a:effectLst>
            <a:outerShdw blurRad="50800" dist="38100" dir="2700000" algn="tl" rotWithShape="0">
              <a:prstClr val="black">
                <a:alpha val="40000"/>
              </a:prstClr>
            </a:outerShdw>
          </a:effectLst>
        </p:spPr>
      </p:pic>
      <p:pic>
        <p:nvPicPr>
          <p:cNvPr id="9" name="Объект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36981" y="3741711"/>
            <a:ext cx="7237990" cy="3035325"/>
          </a:xfrm>
          <a:prstGeom prst="rect">
            <a:avLst/>
          </a:prstGeom>
          <a:ln>
            <a:solidFill>
              <a:schemeClr val="tx1"/>
            </a:solidFill>
          </a:ln>
          <a:effectLst>
            <a:outerShdw blurRad="50800" dist="38100" dir="2700000" algn="tl" rotWithShape="0">
              <a:prstClr val="black">
                <a:alpha val="40000"/>
              </a:prstClr>
            </a:outerShdw>
          </a:effectLst>
        </p:spPr>
      </p:pic>
      <p:grpSp>
        <p:nvGrpSpPr>
          <p:cNvPr id="11" name="Группа 10">
            <a:extLst>
              <a:ext uri="{FF2B5EF4-FFF2-40B4-BE49-F238E27FC236}">
                <a16:creationId xmlns:a16="http://schemas.microsoft.com/office/drawing/2014/main" id="{83EE79E5-04F2-4537-9806-1954601249AB}"/>
              </a:ext>
            </a:extLst>
          </p:cNvPr>
          <p:cNvGrpSpPr/>
          <p:nvPr/>
        </p:nvGrpSpPr>
        <p:grpSpPr>
          <a:xfrm>
            <a:off x="6982234" y="2751023"/>
            <a:ext cx="4968875" cy="3998913"/>
            <a:chOff x="1774826" y="981076"/>
            <a:chExt cx="4968875" cy="3998913"/>
          </a:xfrm>
        </p:grpSpPr>
        <p:pic>
          <p:nvPicPr>
            <p:cNvPr id="12" name="Рисунок 6">
              <a:extLst>
                <a:ext uri="{FF2B5EF4-FFF2-40B4-BE49-F238E27FC236}">
                  <a16:creationId xmlns:a16="http://schemas.microsoft.com/office/drawing/2014/main" id="{FD5255B2-D159-4791-A009-9ECE4F9D666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774826" y="981076"/>
              <a:ext cx="4968875" cy="3998913"/>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3" name="Прямая соединительная линия 12">
              <a:extLst>
                <a:ext uri="{FF2B5EF4-FFF2-40B4-BE49-F238E27FC236}">
                  <a16:creationId xmlns:a16="http://schemas.microsoft.com/office/drawing/2014/main" id="{FCE9E31C-5323-47A0-AB64-BE7C35034EDB}"/>
                </a:ext>
              </a:extLst>
            </p:cNvPr>
            <p:cNvCxnSpPr/>
            <p:nvPr/>
          </p:nvCxnSpPr>
          <p:spPr>
            <a:xfrm flipH="1" flipV="1">
              <a:off x="3287714" y="2636839"/>
              <a:ext cx="2016125" cy="71437"/>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Прямая соединительная линия 13">
              <a:extLst>
                <a:ext uri="{FF2B5EF4-FFF2-40B4-BE49-F238E27FC236}">
                  <a16:creationId xmlns:a16="http://schemas.microsoft.com/office/drawing/2014/main" id="{FAFB7D2B-9D5A-4ACE-9F66-142A026723A6}"/>
                </a:ext>
              </a:extLst>
            </p:cNvPr>
            <p:cNvCxnSpPr/>
            <p:nvPr/>
          </p:nvCxnSpPr>
          <p:spPr>
            <a:xfrm flipH="1">
              <a:off x="3287714" y="3284539"/>
              <a:ext cx="2016125" cy="73025"/>
            </a:xfrm>
            <a:prstGeom prst="line">
              <a:avLst/>
            </a:prstGeom>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033949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1121B5-4E73-44DD-8D75-74ED7CA00E34}"/>
              </a:ext>
            </a:extLst>
          </p:cNvPr>
          <p:cNvSpPr txBox="1"/>
          <p:nvPr/>
        </p:nvSpPr>
        <p:spPr>
          <a:xfrm>
            <a:off x="2722463" y="-856339"/>
            <a:ext cx="7343549" cy="369332"/>
          </a:xfrm>
          <a:prstGeom prst="rect">
            <a:avLst/>
          </a:prstGeom>
          <a:noFill/>
          <a:ln>
            <a:solidFill>
              <a:srgbClr val="FF0000"/>
            </a:solidFill>
          </a:ln>
        </p:spPr>
        <p:txBody>
          <a:bodyPr wrap="none" rtlCol="0">
            <a:spAutoFit/>
          </a:bodyPr>
          <a:lstStyle/>
          <a:p>
            <a:r>
              <a:rPr lang="ru-RU" dirty="0">
                <a:solidFill>
                  <a:srgbClr val="FF0000"/>
                </a:solidFill>
              </a:rPr>
              <a:t>СЛАЙД ИЗ ДОКЛАДА ТН ПО ПРОБЛЕМАМ ВЫЯВЛЕННЫМ В ХОДЕ ГК-1000</a:t>
            </a:r>
          </a:p>
        </p:txBody>
      </p:sp>
      <p:sp>
        <p:nvSpPr>
          <p:cNvPr id="4" name="TextBox 3"/>
          <p:cNvSpPr txBox="1"/>
          <p:nvPr/>
        </p:nvSpPr>
        <p:spPr>
          <a:xfrm>
            <a:off x="1555197" y="80964"/>
            <a:ext cx="8801663" cy="369332"/>
          </a:xfrm>
          <a:prstGeom prst="rect">
            <a:avLst/>
          </a:prstGeom>
          <a:noFill/>
        </p:spPr>
        <p:txBody>
          <a:bodyPr wrap="square" rtlCol="0">
            <a:spAutoFit/>
          </a:bodyPr>
          <a:lstStyle/>
          <a:p>
            <a:pPr algn="ctr"/>
            <a:r>
              <a:rPr lang="ru-RU" b="1" dirty="0">
                <a:solidFill>
                  <a:srgbClr val="232C82"/>
                </a:solidFill>
              </a:rPr>
              <a:t>Результаты работ 2020-2021 годов</a:t>
            </a:r>
          </a:p>
        </p:txBody>
      </p:sp>
      <p:sp>
        <p:nvSpPr>
          <p:cNvPr id="20" name="Прямоугольник 19">
            <a:extLst>
              <a:ext uri="{FF2B5EF4-FFF2-40B4-BE49-F238E27FC236}">
                <a16:creationId xmlns:a16="http://schemas.microsoft.com/office/drawing/2014/main" id="{37C8D490-DC04-4F67-A275-8B3A5FB75FE6}"/>
              </a:ext>
            </a:extLst>
          </p:cNvPr>
          <p:cNvSpPr/>
          <p:nvPr/>
        </p:nvSpPr>
        <p:spPr>
          <a:xfrm>
            <a:off x="0" y="455985"/>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841428"/>
            <a:ext cx="4828004" cy="2333228"/>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9304" y="744609"/>
            <a:ext cx="3042145" cy="3383299"/>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1388289">
            <a:off x="3105896" y="671817"/>
            <a:ext cx="3095747" cy="3478379"/>
          </a:xfrm>
          <a:prstGeom prst="rect">
            <a:avLst/>
          </a:prstGeom>
        </p:spPr>
      </p:pic>
      <p:pic>
        <p:nvPicPr>
          <p:cNvPr id="3" name="Рисунок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53769" y="4068823"/>
            <a:ext cx="3154863" cy="2708213"/>
          </a:xfrm>
          <a:prstGeom prst="rect">
            <a:avLst/>
          </a:prstGeom>
        </p:spPr>
      </p:pic>
      <p:pic>
        <p:nvPicPr>
          <p:cNvPr id="9" name="Объект 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7829795" y="614765"/>
            <a:ext cx="4186370" cy="6243235"/>
          </a:xfrm>
          <a:prstGeom prst="rect">
            <a:avLst/>
          </a:prstGeom>
        </p:spPr>
      </p:pic>
      <p:sp>
        <p:nvSpPr>
          <p:cNvPr id="8" name="TextBox 7"/>
          <p:cNvSpPr txBox="1"/>
          <p:nvPr/>
        </p:nvSpPr>
        <p:spPr>
          <a:xfrm>
            <a:off x="8628354" y="478418"/>
            <a:ext cx="2591607" cy="369332"/>
          </a:xfrm>
          <a:prstGeom prst="rect">
            <a:avLst/>
          </a:prstGeom>
          <a:noFill/>
        </p:spPr>
        <p:txBody>
          <a:bodyPr wrap="none" rtlCol="0">
            <a:spAutoFit/>
          </a:bodyPr>
          <a:lstStyle/>
          <a:p>
            <a:r>
              <a:rPr lang="ru-RU" dirty="0"/>
              <a:t>Верхояно-Колымская СЛ</a:t>
            </a:r>
          </a:p>
        </p:txBody>
      </p:sp>
      <p:sp>
        <p:nvSpPr>
          <p:cNvPr id="11" name="TextBox 10"/>
          <p:cNvSpPr txBox="1"/>
          <p:nvPr/>
        </p:nvSpPr>
        <p:spPr>
          <a:xfrm>
            <a:off x="2323247" y="510064"/>
            <a:ext cx="1495730" cy="369332"/>
          </a:xfrm>
          <a:prstGeom prst="rect">
            <a:avLst/>
          </a:prstGeom>
          <a:noFill/>
        </p:spPr>
        <p:txBody>
          <a:bodyPr wrap="none" rtlCol="0">
            <a:spAutoFit/>
          </a:bodyPr>
          <a:lstStyle/>
          <a:p>
            <a:r>
              <a:rPr lang="ru-RU" dirty="0"/>
              <a:t>Уральская СЛ</a:t>
            </a:r>
          </a:p>
        </p:txBody>
      </p:sp>
    </p:spTree>
    <p:extLst>
      <p:ext uri="{BB962C8B-B14F-4D97-AF65-F5344CB8AC3E}">
        <p14:creationId xmlns:p14="http://schemas.microsoft.com/office/powerpoint/2010/main" val="2218124591"/>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71114</TotalTime>
  <Words>6084</Words>
  <Application>Microsoft Office PowerPoint</Application>
  <PresentationFormat>Широкоэкранный</PresentationFormat>
  <Paragraphs>526</Paragraphs>
  <Slides>27</Slides>
  <Notes>27</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27</vt:i4>
      </vt:variant>
    </vt:vector>
  </HeadingPairs>
  <TitlesOfParts>
    <vt:vector size="35" baseType="lpstr">
      <vt:lpstr>Arial</vt:lpstr>
      <vt:lpstr>Arial Nova</vt:lpstr>
      <vt:lpstr>Calibri</vt:lpstr>
      <vt:lpstr>Calibri Light</vt:lpstr>
      <vt:lpstr>Symbol</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Вербицкий Иван Владимирович</dc:creator>
  <cp:lastModifiedBy>Иван Вербицкий</cp:lastModifiedBy>
  <cp:revision>662</cp:revision>
  <cp:lastPrinted>2021-04-23T06:43:37Z</cp:lastPrinted>
  <dcterms:created xsi:type="dcterms:W3CDTF">2017-04-01T10:37:14Z</dcterms:created>
  <dcterms:modified xsi:type="dcterms:W3CDTF">2022-04-18T19:12:38Z</dcterms:modified>
</cp:coreProperties>
</file>