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customXml/itemProps4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4" r:id="rId5"/>
  </p:sldMasterIdLst>
  <p:notesMasterIdLst>
    <p:notesMasterId r:id="rId35"/>
  </p:notesMasterIdLst>
  <p:handoutMasterIdLst>
    <p:handoutMasterId r:id="rId36"/>
  </p:handoutMasterIdLst>
  <p:sldIdLst>
    <p:sldId id="260" r:id="rId6"/>
    <p:sldId id="265" r:id="rId7"/>
    <p:sldId id="514" r:id="rId8"/>
    <p:sldId id="478" r:id="rId9"/>
    <p:sldId id="477" r:id="rId10"/>
    <p:sldId id="434" r:id="rId11"/>
    <p:sldId id="479" r:id="rId12"/>
    <p:sldId id="516" r:id="rId13"/>
    <p:sldId id="480" r:id="rId14"/>
    <p:sldId id="481" r:id="rId15"/>
    <p:sldId id="517" r:id="rId16"/>
    <p:sldId id="482" r:id="rId17"/>
    <p:sldId id="521" r:id="rId18"/>
    <p:sldId id="483" r:id="rId19"/>
    <p:sldId id="484" r:id="rId20"/>
    <p:sldId id="485" r:id="rId21"/>
    <p:sldId id="486" r:id="rId22"/>
    <p:sldId id="489" r:id="rId23"/>
    <p:sldId id="488" r:id="rId24"/>
    <p:sldId id="520" r:id="rId25"/>
    <p:sldId id="493" r:id="rId26"/>
    <p:sldId id="492" r:id="rId27"/>
    <p:sldId id="494" r:id="rId28"/>
    <p:sldId id="499" r:id="rId29"/>
    <p:sldId id="495" r:id="rId30"/>
    <p:sldId id="497" r:id="rId31"/>
    <p:sldId id="500" r:id="rId32"/>
    <p:sldId id="501" r:id="rId33"/>
    <p:sldId id="285" r:id="rId34"/>
  </p:sldIdLst>
  <p:sldSz cx="12192000" cy="6858000"/>
  <p:notesSz cx="6797675" cy="987425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0AD47"/>
    <a:srgbClr val="FFFFFF"/>
    <a:srgbClr val="FFFF00"/>
    <a:srgbClr val="FF0000"/>
    <a:srgbClr val="C40000"/>
    <a:srgbClr val="232C82"/>
    <a:srgbClr val="B9E3F8"/>
    <a:srgbClr val="EE7800"/>
    <a:srgbClr val="3401CC"/>
    <a:srgbClr val="24BAE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3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2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97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heme" Target="theme/theme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customXml" Target="../customXml/item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customXml" Target="../customXml/item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1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220.emf"/><Relationship Id="rId1" Type="http://schemas.openxmlformats.org/officeDocument/2006/relationships/image" Target="../media/image219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ACF42EF-EF85-42B0-BD5A-5525AA3E9F42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46023A-D07C-426F-886C-530179D7415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336502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F5C9827-E64D-4F52-9032-A88F6E7E0636}" type="datetimeFigureOut">
              <a:rPr lang="ru-RU" smtClean="0"/>
              <a:t>19.04.2022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38150" y="1235075"/>
            <a:ext cx="592137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450" y="4751388"/>
            <a:ext cx="5438775" cy="38893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49688" y="9378950"/>
            <a:ext cx="2946400" cy="4953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430459-7CB5-4EDB-B81F-2AE36BC111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6088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tif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image" Target="../media/image9.jpe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6779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6828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6181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Группа 16"/>
          <p:cNvGrpSpPr/>
          <p:nvPr userDrawn="1"/>
        </p:nvGrpSpPr>
        <p:grpSpPr>
          <a:xfrm>
            <a:off x="448705" y="273588"/>
            <a:ext cx="4695399" cy="412681"/>
            <a:chOff x="336529" y="273588"/>
            <a:chExt cx="3521549" cy="412681"/>
          </a:xfrm>
        </p:grpSpPr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36529" y="296068"/>
              <a:ext cx="1184130" cy="32400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1520659" y="416965"/>
              <a:ext cx="2337419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514527" y="273588"/>
              <a:ext cx="2190744" cy="26930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1150" b="1" dirty="0">
                  <a:solidFill>
                    <a:srgbClr val="232C82"/>
                  </a:solidFill>
                </a:rPr>
                <a:t>Всероссийский научно-исследовательский</a:t>
              </a:r>
            </a:p>
          </p:txBody>
        </p:sp>
      </p:grpSp>
      <p:pic>
        <p:nvPicPr>
          <p:cNvPr id="21" name="Рисунок 20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73028" y="6110710"/>
            <a:ext cx="722035" cy="540000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27762" y="6110710"/>
            <a:ext cx="717972" cy="540000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63525" y="6110710"/>
            <a:ext cx="720000" cy="544186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15369" y="6110710"/>
            <a:ext cx="720000" cy="540000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0463" y="6093954"/>
            <a:ext cx="760472" cy="580662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 userDrawn="1"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3828" y="6108817"/>
            <a:ext cx="72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12368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Группа 2"/>
          <p:cNvGrpSpPr/>
          <p:nvPr userDrawn="1"/>
        </p:nvGrpSpPr>
        <p:grpSpPr>
          <a:xfrm>
            <a:off x="552183" y="6373288"/>
            <a:ext cx="3692710" cy="346248"/>
            <a:chOff x="244014" y="6373288"/>
            <a:chExt cx="2769533" cy="346248"/>
          </a:xfrm>
        </p:grpSpPr>
        <p:sp>
          <p:nvSpPr>
            <p:cNvPr id="4" name="TextBox 3"/>
            <p:cNvSpPr txBox="1"/>
            <p:nvPr/>
          </p:nvSpPr>
          <p:spPr>
            <a:xfrm>
              <a:off x="1153422" y="6488704"/>
              <a:ext cx="1860125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B0B1C6"/>
                  </a:solidFill>
                </a:rPr>
                <a:t>геологический институт им. А.П. Карпинского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160327" y="6373288"/>
              <a:ext cx="1750720" cy="2308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ru-RU" sz="900" b="1" dirty="0">
                  <a:solidFill>
                    <a:srgbClr val="9A9CBB"/>
                  </a:solidFill>
                </a:rPr>
                <a:t>Всероссийский научно-исследовательский</a:t>
              </a:r>
            </a:p>
          </p:txBody>
        </p:sp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44014" y="6395869"/>
              <a:ext cx="920990" cy="252000"/>
            </a:xfrm>
            <a:prstGeom prst="rect">
              <a:avLst/>
            </a:prstGeom>
          </p:spPr>
        </p:pic>
      </p:grp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83663" y="6327095"/>
            <a:ext cx="504000" cy="3780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48763" y="6305770"/>
            <a:ext cx="541288" cy="41330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71023" y="6322178"/>
            <a:ext cx="504000" cy="378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89911" y="6323770"/>
            <a:ext cx="500123" cy="378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579132" y="6323770"/>
            <a:ext cx="498088" cy="3764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5179" y="6323770"/>
            <a:ext cx="495285" cy="376408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9970859" y="6322980"/>
            <a:ext cx="508277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5" name="Прямоугольник 14"/>
          <p:cNvSpPr/>
          <p:nvPr/>
        </p:nvSpPr>
        <p:spPr>
          <a:xfrm>
            <a:off x="9374479" y="6323770"/>
            <a:ext cx="496684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6" name="Прямоугольник 15"/>
          <p:cNvSpPr/>
          <p:nvPr/>
        </p:nvSpPr>
        <p:spPr>
          <a:xfrm>
            <a:off x="8786260" y="6323770"/>
            <a:ext cx="508800" cy="381600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7" name="Прямоугольник 16"/>
          <p:cNvSpPr/>
          <p:nvPr/>
        </p:nvSpPr>
        <p:spPr>
          <a:xfrm>
            <a:off x="8163585" y="6320745"/>
            <a:ext cx="517385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8" name="Прямоугольник 17"/>
          <p:cNvSpPr/>
          <p:nvPr/>
        </p:nvSpPr>
        <p:spPr>
          <a:xfrm>
            <a:off x="10574884" y="6323770"/>
            <a:ext cx="502337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  <p:sp>
        <p:nvSpPr>
          <p:cNvPr id="19" name="Прямоугольник 18"/>
          <p:cNvSpPr/>
          <p:nvPr/>
        </p:nvSpPr>
        <p:spPr>
          <a:xfrm>
            <a:off x="11182511" y="6327095"/>
            <a:ext cx="504000" cy="376408"/>
          </a:xfrm>
          <a:prstGeom prst="rect">
            <a:avLst/>
          </a:prstGeom>
          <a:solidFill>
            <a:schemeClr val="bg1">
              <a:lumMod val="85000"/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/>
          </a:p>
        </p:txBody>
      </p:sp>
    </p:spTree>
    <p:extLst>
      <p:ext uri="{BB962C8B-B14F-4D97-AF65-F5344CB8AC3E}">
        <p14:creationId xmlns:p14="http://schemas.microsoft.com/office/powerpoint/2010/main" val="18862091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08802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80240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426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5867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12043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724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459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251483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4/19/2022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363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0" r:id="rId6"/>
    <p:sldLayoutId id="2147483681" r:id="rId7"/>
    <p:sldLayoutId id="2147483682" r:id="rId8"/>
    <p:sldLayoutId id="2147483683" r:id="rId9"/>
    <p:sldLayoutId id="2147483684" r:id="rId10"/>
    <p:sldLayoutId id="2147483685" r:id="rId11"/>
    <p:sldLayoutId id="2147483686" r:id="rId12"/>
    <p:sldLayoutId id="214748368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1.png"/><Relationship Id="rId2" Type="http://schemas.openxmlformats.org/officeDocument/2006/relationships/image" Target="../media/image17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3.jpeg"/><Relationship Id="rId2" Type="http://schemas.openxmlformats.org/officeDocument/2006/relationships/image" Target="../media/image172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76.png"/><Relationship Id="rId5" Type="http://schemas.openxmlformats.org/officeDocument/2006/relationships/image" Target="../media/image175.jpeg"/><Relationship Id="rId4" Type="http://schemas.openxmlformats.org/officeDocument/2006/relationships/image" Target="../media/image17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0.jpeg"/><Relationship Id="rId2" Type="http://schemas.openxmlformats.org/officeDocument/2006/relationships/image" Target="../media/image179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8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png"/><Relationship Id="rId2" Type="http://schemas.openxmlformats.org/officeDocument/2006/relationships/image" Target="../media/image182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5.png"/><Relationship Id="rId4" Type="http://schemas.openxmlformats.org/officeDocument/2006/relationships/image" Target="../media/image18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2.jpeg"/><Relationship Id="rId3" Type="http://schemas.openxmlformats.org/officeDocument/2006/relationships/image" Target="../media/image187.jpeg"/><Relationship Id="rId7" Type="http://schemas.openxmlformats.org/officeDocument/2006/relationships/image" Target="../media/image191.jpeg"/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0.jpeg"/><Relationship Id="rId5" Type="http://schemas.openxmlformats.org/officeDocument/2006/relationships/image" Target="../media/image189.png"/><Relationship Id="rId4" Type="http://schemas.openxmlformats.org/officeDocument/2006/relationships/image" Target="../media/image188.png"/><Relationship Id="rId9" Type="http://schemas.openxmlformats.org/officeDocument/2006/relationships/image" Target="../media/image19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png"/><Relationship Id="rId2" Type="http://schemas.openxmlformats.org/officeDocument/2006/relationships/image" Target="../media/image194.jpe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97.png"/><Relationship Id="rId4" Type="http://schemas.openxmlformats.org/officeDocument/2006/relationships/image" Target="../media/image196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png"/><Relationship Id="rId2" Type="http://schemas.openxmlformats.org/officeDocument/2006/relationships/image" Target="../media/image198.jpe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1.png"/><Relationship Id="rId2" Type="http://schemas.openxmlformats.org/officeDocument/2006/relationships/image" Target="../media/image200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1.wdp"/><Relationship Id="rId5" Type="http://schemas.openxmlformats.org/officeDocument/2006/relationships/image" Target="../media/image197.png"/><Relationship Id="rId4" Type="http://schemas.openxmlformats.org/officeDocument/2006/relationships/image" Target="../media/image20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17.jpeg"/><Relationship Id="rId21" Type="http://schemas.openxmlformats.org/officeDocument/2006/relationships/image" Target="../media/image35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6.png"/><Relationship Id="rId16" Type="http://schemas.openxmlformats.org/officeDocument/2006/relationships/image" Target="../media/image30.png"/><Relationship Id="rId20" Type="http://schemas.openxmlformats.org/officeDocument/2006/relationships/image" Target="../media/image3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24" Type="http://schemas.openxmlformats.org/officeDocument/2006/relationships/image" Target="../media/image38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23" Type="http://schemas.openxmlformats.org/officeDocument/2006/relationships/image" Target="../media/image37.png"/><Relationship Id="rId10" Type="http://schemas.openxmlformats.org/officeDocument/2006/relationships/image" Target="../media/image24.png"/><Relationship Id="rId19" Type="http://schemas.openxmlformats.org/officeDocument/2006/relationships/image" Target="../media/image33.png"/><Relationship Id="rId4" Type="http://schemas.openxmlformats.org/officeDocument/2006/relationships/image" Target="../media/image18.jpeg"/><Relationship Id="rId9" Type="http://schemas.openxmlformats.org/officeDocument/2006/relationships/image" Target="../media/image23.png"/><Relationship Id="rId14" Type="http://schemas.openxmlformats.org/officeDocument/2006/relationships/image" Target="../media/image28.png"/><Relationship Id="rId22" Type="http://schemas.openxmlformats.org/officeDocument/2006/relationships/image" Target="../media/image3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image" Target="../media/image206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10.png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7.png"/><Relationship Id="rId3" Type="http://schemas.openxmlformats.org/officeDocument/2006/relationships/image" Target="../media/image212.jpeg"/><Relationship Id="rId7" Type="http://schemas.openxmlformats.org/officeDocument/2006/relationships/image" Target="../media/image216.pn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15.png"/><Relationship Id="rId11" Type="http://schemas.openxmlformats.org/officeDocument/2006/relationships/image" Target="../media/image211.emf"/><Relationship Id="rId5" Type="http://schemas.openxmlformats.org/officeDocument/2006/relationships/image" Target="../media/image214.png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13.jpeg"/><Relationship Id="rId9" Type="http://schemas.openxmlformats.org/officeDocument/2006/relationships/image" Target="../media/image21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2.jpeg"/><Relationship Id="rId3" Type="http://schemas.openxmlformats.org/officeDocument/2006/relationships/image" Target="../media/image221.jpeg"/><Relationship Id="rId7" Type="http://schemas.openxmlformats.org/officeDocument/2006/relationships/image" Target="../media/image220.emf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11" Type="http://schemas.openxmlformats.org/officeDocument/2006/relationships/image" Target="../media/image225.jpeg"/><Relationship Id="rId5" Type="http://schemas.openxmlformats.org/officeDocument/2006/relationships/image" Target="../media/image219.emf"/><Relationship Id="rId10" Type="http://schemas.openxmlformats.org/officeDocument/2006/relationships/image" Target="../media/image224.jpeg"/><Relationship Id="rId4" Type="http://schemas.openxmlformats.org/officeDocument/2006/relationships/oleObject" Target="../embeddings/oleObject2.bin"/><Relationship Id="rId9" Type="http://schemas.openxmlformats.org/officeDocument/2006/relationships/image" Target="../media/image223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9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0.png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jpeg"/><Relationship Id="rId2" Type="http://schemas.openxmlformats.org/officeDocument/2006/relationships/image" Target="../media/image231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5.jpeg"/><Relationship Id="rId2" Type="http://schemas.openxmlformats.org/officeDocument/2006/relationships/image" Target="../media/image234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3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7.png"/><Relationship Id="rId2" Type="http://schemas.openxmlformats.org/officeDocument/2006/relationships/image" Target="../media/image22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40.png"/><Relationship Id="rId5" Type="http://schemas.openxmlformats.org/officeDocument/2006/relationships/image" Target="../media/image239.png"/><Relationship Id="rId4" Type="http://schemas.openxmlformats.org/officeDocument/2006/relationships/image" Target="../media/image23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1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6" Type="http://schemas.openxmlformats.org/officeDocument/2006/relationships/image" Target="../media/image64.png"/><Relationship Id="rId21" Type="http://schemas.openxmlformats.org/officeDocument/2006/relationships/image" Target="../media/image59.png"/><Relationship Id="rId42" Type="http://schemas.openxmlformats.org/officeDocument/2006/relationships/image" Target="../media/image80.png"/><Relationship Id="rId47" Type="http://schemas.openxmlformats.org/officeDocument/2006/relationships/image" Target="../media/image85.png"/><Relationship Id="rId63" Type="http://schemas.openxmlformats.org/officeDocument/2006/relationships/image" Target="../media/image101.png"/><Relationship Id="rId68" Type="http://schemas.openxmlformats.org/officeDocument/2006/relationships/image" Target="../media/image106.png"/><Relationship Id="rId16" Type="http://schemas.openxmlformats.org/officeDocument/2006/relationships/image" Target="../media/image54.png"/><Relationship Id="rId11" Type="http://schemas.openxmlformats.org/officeDocument/2006/relationships/image" Target="../media/image49.png"/><Relationship Id="rId24" Type="http://schemas.openxmlformats.org/officeDocument/2006/relationships/image" Target="../media/image62.png"/><Relationship Id="rId32" Type="http://schemas.openxmlformats.org/officeDocument/2006/relationships/image" Target="../media/image70.png"/><Relationship Id="rId37" Type="http://schemas.openxmlformats.org/officeDocument/2006/relationships/image" Target="../media/image75.png"/><Relationship Id="rId40" Type="http://schemas.openxmlformats.org/officeDocument/2006/relationships/image" Target="../media/image78.png"/><Relationship Id="rId45" Type="http://schemas.openxmlformats.org/officeDocument/2006/relationships/image" Target="../media/image83.png"/><Relationship Id="rId53" Type="http://schemas.openxmlformats.org/officeDocument/2006/relationships/image" Target="../media/image91.png"/><Relationship Id="rId58" Type="http://schemas.openxmlformats.org/officeDocument/2006/relationships/image" Target="../media/image96.png"/><Relationship Id="rId66" Type="http://schemas.openxmlformats.org/officeDocument/2006/relationships/image" Target="../media/image104.png"/><Relationship Id="rId74" Type="http://schemas.openxmlformats.org/officeDocument/2006/relationships/image" Target="../media/image112.png"/><Relationship Id="rId5" Type="http://schemas.openxmlformats.org/officeDocument/2006/relationships/image" Target="../media/image43.png"/><Relationship Id="rId61" Type="http://schemas.openxmlformats.org/officeDocument/2006/relationships/image" Target="../media/image99.png"/><Relationship Id="rId19" Type="http://schemas.openxmlformats.org/officeDocument/2006/relationships/image" Target="../media/image57.png"/><Relationship Id="rId14" Type="http://schemas.openxmlformats.org/officeDocument/2006/relationships/image" Target="../media/image52.png"/><Relationship Id="rId22" Type="http://schemas.openxmlformats.org/officeDocument/2006/relationships/image" Target="../media/image60.png"/><Relationship Id="rId27" Type="http://schemas.openxmlformats.org/officeDocument/2006/relationships/image" Target="../media/image65.png"/><Relationship Id="rId30" Type="http://schemas.openxmlformats.org/officeDocument/2006/relationships/image" Target="../media/image68.png"/><Relationship Id="rId35" Type="http://schemas.openxmlformats.org/officeDocument/2006/relationships/image" Target="../media/image73.png"/><Relationship Id="rId43" Type="http://schemas.openxmlformats.org/officeDocument/2006/relationships/image" Target="../media/image81.png"/><Relationship Id="rId48" Type="http://schemas.openxmlformats.org/officeDocument/2006/relationships/image" Target="../media/image86.png"/><Relationship Id="rId56" Type="http://schemas.openxmlformats.org/officeDocument/2006/relationships/image" Target="../media/image94.png"/><Relationship Id="rId64" Type="http://schemas.openxmlformats.org/officeDocument/2006/relationships/image" Target="../media/image102.png"/><Relationship Id="rId69" Type="http://schemas.openxmlformats.org/officeDocument/2006/relationships/image" Target="../media/image107.png"/><Relationship Id="rId77" Type="http://schemas.openxmlformats.org/officeDocument/2006/relationships/image" Target="../media/image115.png"/><Relationship Id="rId8" Type="http://schemas.openxmlformats.org/officeDocument/2006/relationships/image" Target="../media/image46.png"/><Relationship Id="rId51" Type="http://schemas.openxmlformats.org/officeDocument/2006/relationships/image" Target="../media/image89.png"/><Relationship Id="rId72" Type="http://schemas.openxmlformats.org/officeDocument/2006/relationships/image" Target="../media/image110.png"/><Relationship Id="rId3" Type="http://schemas.openxmlformats.org/officeDocument/2006/relationships/image" Target="../media/image41.png"/><Relationship Id="rId12" Type="http://schemas.openxmlformats.org/officeDocument/2006/relationships/image" Target="../media/image50.png"/><Relationship Id="rId17" Type="http://schemas.openxmlformats.org/officeDocument/2006/relationships/image" Target="../media/image55.png"/><Relationship Id="rId25" Type="http://schemas.openxmlformats.org/officeDocument/2006/relationships/image" Target="../media/image63.png"/><Relationship Id="rId33" Type="http://schemas.openxmlformats.org/officeDocument/2006/relationships/image" Target="../media/image71.png"/><Relationship Id="rId38" Type="http://schemas.openxmlformats.org/officeDocument/2006/relationships/image" Target="../media/image76.png"/><Relationship Id="rId46" Type="http://schemas.openxmlformats.org/officeDocument/2006/relationships/image" Target="../media/image84.png"/><Relationship Id="rId59" Type="http://schemas.openxmlformats.org/officeDocument/2006/relationships/image" Target="../media/image97.png"/><Relationship Id="rId67" Type="http://schemas.openxmlformats.org/officeDocument/2006/relationships/image" Target="../media/image105.png"/><Relationship Id="rId20" Type="http://schemas.openxmlformats.org/officeDocument/2006/relationships/image" Target="../media/image58.png"/><Relationship Id="rId41" Type="http://schemas.openxmlformats.org/officeDocument/2006/relationships/image" Target="../media/image79.png"/><Relationship Id="rId54" Type="http://schemas.openxmlformats.org/officeDocument/2006/relationships/image" Target="../media/image92.png"/><Relationship Id="rId62" Type="http://schemas.openxmlformats.org/officeDocument/2006/relationships/image" Target="../media/image100.png"/><Relationship Id="rId70" Type="http://schemas.openxmlformats.org/officeDocument/2006/relationships/image" Target="../media/image108.png"/><Relationship Id="rId75" Type="http://schemas.openxmlformats.org/officeDocument/2006/relationships/image" Target="../media/image11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4.png"/><Relationship Id="rId15" Type="http://schemas.openxmlformats.org/officeDocument/2006/relationships/image" Target="../media/image53.png"/><Relationship Id="rId23" Type="http://schemas.openxmlformats.org/officeDocument/2006/relationships/image" Target="../media/image61.png"/><Relationship Id="rId28" Type="http://schemas.openxmlformats.org/officeDocument/2006/relationships/image" Target="../media/image66.png"/><Relationship Id="rId36" Type="http://schemas.openxmlformats.org/officeDocument/2006/relationships/image" Target="../media/image74.png"/><Relationship Id="rId49" Type="http://schemas.openxmlformats.org/officeDocument/2006/relationships/image" Target="../media/image87.png"/><Relationship Id="rId57" Type="http://schemas.openxmlformats.org/officeDocument/2006/relationships/image" Target="../media/image95.png"/><Relationship Id="rId10" Type="http://schemas.openxmlformats.org/officeDocument/2006/relationships/image" Target="../media/image48.png"/><Relationship Id="rId31" Type="http://schemas.openxmlformats.org/officeDocument/2006/relationships/image" Target="../media/image69.png"/><Relationship Id="rId44" Type="http://schemas.openxmlformats.org/officeDocument/2006/relationships/image" Target="../media/image82.png"/><Relationship Id="rId52" Type="http://schemas.openxmlformats.org/officeDocument/2006/relationships/image" Target="../media/image90.png"/><Relationship Id="rId60" Type="http://schemas.openxmlformats.org/officeDocument/2006/relationships/image" Target="../media/image98.png"/><Relationship Id="rId65" Type="http://schemas.openxmlformats.org/officeDocument/2006/relationships/image" Target="../media/image103.png"/><Relationship Id="rId73" Type="http://schemas.openxmlformats.org/officeDocument/2006/relationships/image" Target="../media/image111.png"/><Relationship Id="rId78" Type="http://schemas.openxmlformats.org/officeDocument/2006/relationships/image" Target="../media/image116.png"/><Relationship Id="rId4" Type="http://schemas.openxmlformats.org/officeDocument/2006/relationships/image" Target="../media/image42.png"/><Relationship Id="rId9" Type="http://schemas.openxmlformats.org/officeDocument/2006/relationships/image" Target="../media/image47.png"/><Relationship Id="rId13" Type="http://schemas.openxmlformats.org/officeDocument/2006/relationships/image" Target="../media/image51.png"/><Relationship Id="rId18" Type="http://schemas.openxmlformats.org/officeDocument/2006/relationships/image" Target="../media/image56.png"/><Relationship Id="rId39" Type="http://schemas.openxmlformats.org/officeDocument/2006/relationships/image" Target="../media/image77.png"/><Relationship Id="rId34" Type="http://schemas.openxmlformats.org/officeDocument/2006/relationships/image" Target="../media/image72.png"/><Relationship Id="rId50" Type="http://schemas.openxmlformats.org/officeDocument/2006/relationships/image" Target="../media/image88.png"/><Relationship Id="rId55" Type="http://schemas.openxmlformats.org/officeDocument/2006/relationships/image" Target="../media/image93.png"/><Relationship Id="rId76" Type="http://schemas.openxmlformats.org/officeDocument/2006/relationships/image" Target="../media/image114.png"/><Relationship Id="rId7" Type="http://schemas.openxmlformats.org/officeDocument/2006/relationships/image" Target="../media/image45.png"/><Relationship Id="rId71" Type="http://schemas.openxmlformats.org/officeDocument/2006/relationships/image" Target="../media/image109.png"/><Relationship Id="rId2" Type="http://schemas.openxmlformats.org/officeDocument/2006/relationships/hyperlink" Target="http://webmapget.vsegei.ru/index.html" TargetMode="External"/><Relationship Id="rId29" Type="http://schemas.openxmlformats.org/officeDocument/2006/relationships/image" Target="../media/image6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png"/><Relationship Id="rId5" Type="http://schemas.openxmlformats.org/officeDocument/2006/relationships/image" Target="../media/image120.png"/><Relationship Id="rId4" Type="http://schemas.openxmlformats.org/officeDocument/2006/relationships/image" Target="../media/image1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7" Type="http://schemas.openxmlformats.org/officeDocument/2006/relationships/image" Target="../media/image128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7.png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jpeg"/><Relationship Id="rId13" Type="http://schemas.openxmlformats.org/officeDocument/2006/relationships/image" Target="../media/image140.jpeg"/><Relationship Id="rId18" Type="http://schemas.openxmlformats.org/officeDocument/2006/relationships/image" Target="../media/image145.jpeg"/><Relationship Id="rId3" Type="http://schemas.openxmlformats.org/officeDocument/2006/relationships/image" Target="../media/image130.jpeg"/><Relationship Id="rId21" Type="http://schemas.openxmlformats.org/officeDocument/2006/relationships/image" Target="../media/image148.jpeg"/><Relationship Id="rId7" Type="http://schemas.openxmlformats.org/officeDocument/2006/relationships/image" Target="../media/image134.jpeg"/><Relationship Id="rId12" Type="http://schemas.openxmlformats.org/officeDocument/2006/relationships/image" Target="../media/image139.jpeg"/><Relationship Id="rId17" Type="http://schemas.openxmlformats.org/officeDocument/2006/relationships/image" Target="../media/image144.jpeg"/><Relationship Id="rId2" Type="http://schemas.openxmlformats.org/officeDocument/2006/relationships/image" Target="../media/image129.jpeg"/><Relationship Id="rId16" Type="http://schemas.openxmlformats.org/officeDocument/2006/relationships/image" Target="../media/image143.jpeg"/><Relationship Id="rId20" Type="http://schemas.openxmlformats.org/officeDocument/2006/relationships/image" Target="../media/image14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3.jpeg"/><Relationship Id="rId11" Type="http://schemas.openxmlformats.org/officeDocument/2006/relationships/image" Target="../media/image138.png"/><Relationship Id="rId5" Type="http://schemas.openxmlformats.org/officeDocument/2006/relationships/image" Target="../media/image132.jpeg"/><Relationship Id="rId15" Type="http://schemas.openxmlformats.org/officeDocument/2006/relationships/image" Target="../media/image142.jpeg"/><Relationship Id="rId10" Type="http://schemas.openxmlformats.org/officeDocument/2006/relationships/image" Target="../media/image137.jpeg"/><Relationship Id="rId19" Type="http://schemas.openxmlformats.org/officeDocument/2006/relationships/image" Target="../media/image146.jpeg"/><Relationship Id="rId4" Type="http://schemas.openxmlformats.org/officeDocument/2006/relationships/image" Target="../media/image131.jpeg"/><Relationship Id="rId9" Type="http://schemas.openxmlformats.org/officeDocument/2006/relationships/image" Target="../media/image136.jpeg"/><Relationship Id="rId14" Type="http://schemas.openxmlformats.org/officeDocument/2006/relationships/image" Target="../media/image141.jpeg"/><Relationship Id="rId22" Type="http://schemas.openxmlformats.org/officeDocument/2006/relationships/image" Target="../media/image149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6.png"/><Relationship Id="rId13" Type="http://schemas.openxmlformats.org/officeDocument/2006/relationships/image" Target="../media/image161.jpeg"/><Relationship Id="rId3" Type="http://schemas.openxmlformats.org/officeDocument/2006/relationships/image" Target="../media/image151.png"/><Relationship Id="rId7" Type="http://schemas.openxmlformats.org/officeDocument/2006/relationships/image" Target="../media/image155.png"/><Relationship Id="rId12" Type="http://schemas.openxmlformats.org/officeDocument/2006/relationships/image" Target="../media/image160.jpe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54.jpeg"/><Relationship Id="rId11" Type="http://schemas.openxmlformats.org/officeDocument/2006/relationships/image" Target="../media/image159.png"/><Relationship Id="rId5" Type="http://schemas.openxmlformats.org/officeDocument/2006/relationships/image" Target="../media/image153.jpeg"/><Relationship Id="rId10" Type="http://schemas.openxmlformats.org/officeDocument/2006/relationships/image" Target="../media/image158.png"/><Relationship Id="rId4" Type="http://schemas.openxmlformats.org/officeDocument/2006/relationships/image" Target="../media/image152.jpeg"/><Relationship Id="rId9" Type="http://schemas.openxmlformats.org/officeDocument/2006/relationships/image" Target="../media/image157.png"/><Relationship Id="rId14" Type="http://schemas.openxmlformats.org/officeDocument/2006/relationships/image" Target="../media/image16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9.png"/><Relationship Id="rId3" Type="http://schemas.openxmlformats.org/officeDocument/2006/relationships/image" Target="../media/image164.jpeg"/><Relationship Id="rId7" Type="http://schemas.openxmlformats.org/officeDocument/2006/relationships/image" Target="../media/image168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67.png"/><Relationship Id="rId5" Type="http://schemas.openxmlformats.org/officeDocument/2006/relationships/image" Target="../media/image166.jpeg"/><Relationship Id="rId4" Type="http://schemas.openxmlformats.org/officeDocument/2006/relationships/image" Target="../media/image16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2013" y="921786"/>
            <a:ext cx="11174929" cy="272964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5764" y="3755142"/>
            <a:ext cx="12130481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32C82"/>
                </a:solidFill>
              </a:rPr>
              <a:t>Основные итоги программы создания Госгеолкарты-1000 третьего поколения. Необходимость перехода к мониторингу мелко-масштабного картографирования территории Российской Федерации и ее континентального шельфа в рамках Единой геолого-картографической модели масштаба 1:1 000 000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155146" y="6105625"/>
            <a:ext cx="4204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232C82"/>
                </a:solidFill>
              </a:rPr>
              <a:t>Зубова Т.Н., Петров О.В., Снежко В.В., Вербицкий И.В. (ФГБУ «ВСЕГЕИ»)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0" y="0"/>
            <a:ext cx="12207764" cy="830997"/>
          </a:xfrm>
          <a:prstGeom prst="rect">
            <a:avLst/>
          </a:prstGeom>
          <a:solidFill>
            <a:srgbClr val="232C82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Всероссийское совещание «Состояние и перспективы развития Государственного геологического картографирования территории Российской Федерации и ее континентального шельфа»</a:t>
            </a:r>
          </a:p>
          <a:p>
            <a:pPr algn="ctr"/>
            <a:r>
              <a:rPr lang="ru-RU" b="1" dirty="0">
                <a:solidFill>
                  <a:schemeClr val="bg1"/>
                </a:solidFill>
              </a:rPr>
              <a:t>19-22 апреля 2022 года</a:t>
            </a:r>
          </a:p>
        </p:txBody>
      </p:sp>
    </p:spTree>
    <p:extLst>
      <p:ext uri="{BB962C8B-B14F-4D97-AF65-F5344CB8AC3E}">
        <p14:creationId xmlns:p14="http://schemas.microsoft.com/office/powerpoint/2010/main" val="7082149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0176" y="780822"/>
            <a:ext cx="6037772" cy="338874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Прямоугольник 3"/>
          <p:cNvSpPr/>
          <p:nvPr/>
        </p:nvSpPr>
        <p:spPr>
          <a:xfrm>
            <a:off x="780917" y="4423544"/>
            <a:ext cx="10728778" cy="169277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ru-RU" sz="1400" b="1" dirty="0"/>
              <a:t>в платформенных  областях - карты  составлены   в различных возрастных срезах; </a:t>
            </a:r>
          </a:p>
          <a:p>
            <a:pPr>
              <a:spcBef>
                <a:spcPts val="600"/>
              </a:spcBef>
            </a:pPr>
            <a:r>
              <a:rPr lang="ru-RU" sz="1400" b="1" dirty="0"/>
              <a:t>в складчатых  областях - на картах показаны четвертичные образования;</a:t>
            </a:r>
          </a:p>
          <a:p>
            <a:pPr>
              <a:spcBef>
                <a:spcPts val="600"/>
              </a:spcBef>
            </a:pPr>
            <a:r>
              <a:rPr lang="ru-RU" sz="1400" b="1" dirty="0"/>
              <a:t>на границах серийных легенд имеют место «</a:t>
            </a:r>
            <a:r>
              <a:rPr lang="ru-RU" sz="1400" b="1" dirty="0" err="1"/>
              <a:t>несбойки</a:t>
            </a:r>
            <a:r>
              <a:rPr lang="ru-RU" sz="1400" b="1" dirty="0"/>
              <a:t>»  карт по возрастным срезам, по рангу и названиям </a:t>
            </a:r>
            <a:br>
              <a:rPr lang="ru-RU" sz="1400" b="1" dirty="0"/>
            </a:br>
            <a:r>
              <a:rPr lang="ru-RU" sz="1400" b="1" dirty="0"/>
              <a:t>картографируемых подразделений;</a:t>
            </a:r>
          </a:p>
          <a:p>
            <a:pPr>
              <a:spcBef>
                <a:spcPts val="600"/>
              </a:spcBef>
            </a:pPr>
            <a:r>
              <a:rPr lang="ru-RU" sz="1400" b="1" dirty="0"/>
              <a:t>вследствие появления новых данных изменялся возраст картографируемых подразделений; </a:t>
            </a:r>
          </a:p>
          <a:p>
            <a:pPr>
              <a:spcBef>
                <a:spcPts val="600"/>
              </a:spcBef>
            </a:pPr>
            <a:r>
              <a:rPr lang="ru-RU" sz="1400" b="1" dirty="0"/>
              <a:t>на более поздних листах выделяются метаморфические комплексы, а на более ранних эти же подразделения -  стратиграфические;</a:t>
            </a:r>
          </a:p>
        </p:txBody>
      </p:sp>
      <p:sp>
        <p:nvSpPr>
          <p:cNvPr id="5" name="Блок-схема: решение 4"/>
          <p:cNvSpPr/>
          <p:nvPr/>
        </p:nvSpPr>
        <p:spPr>
          <a:xfrm>
            <a:off x="306896" y="4510217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решение 5"/>
          <p:cNvSpPr/>
          <p:nvPr/>
        </p:nvSpPr>
        <p:spPr>
          <a:xfrm>
            <a:off x="306896" y="4795967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решение 6"/>
          <p:cNvSpPr/>
          <p:nvPr/>
        </p:nvSpPr>
        <p:spPr>
          <a:xfrm>
            <a:off x="306896" y="5074289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решение 7"/>
          <p:cNvSpPr/>
          <p:nvPr/>
        </p:nvSpPr>
        <p:spPr>
          <a:xfrm>
            <a:off x="306896" y="5619576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решение 8"/>
          <p:cNvSpPr/>
          <p:nvPr/>
        </p:nvSpPr>
        <p:spPr>
          <a:xfrm>
            <a:off x="306896" y="5934519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02" y="684102"/>
            <a:ext cx="3803420" cy="3582181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0E14DE2-7C13-4D9F-8342-D26D36DF6E9A}"/>
              </a:ext>
            </a:extLst>
          </p:cNvPr>
          <p:cNvSpPr txBox="1"/>
          <p:nvPr/>
        </p:nvSpPr>
        <p:spPr>
          <a:xfrm>
            <a:off x="0" y="109072"/>
            <a:ext cx="117888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Проблемы, выявленные при оценке геологических карт комплектов Госгеолкарты-1000 (третьего поколения)</a:t>
            </a:r>
          </a:p>
        </p:txBody>
      </p:sp>
      <p:sp>
        <p:nvSpPr>
          <p:cNvPr id="13" name="Стрелка вправо 12"/>
          <p:cNvSpPr/>
          <p:nvPr/>
        </p:nvSpPr>
        <p:spPr>
          <a:xfrm rot="20739588">
            <a:off x="4975648" y="2399138"/>
            <a:ext cx="2342854" cy="159090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21" name="Группа 20"/>
          <p:cNvGrpSpPr/>
          <p:nvPr/>
        </p:nvGrpSpPr>
        <p:grpSpPr>
          <a:xfrm>
            <a:off x="7255952" y="672302"/>
            <a:ext cx="3814763" cy="3600450"/>
            <a:chOff x="7029450" y="414338"/>
            <a:chExt cx="3814763" cy="3600450"/>
          </a:xfrm>
        </p:grpSpPr>
        <p:sp>
          <p:nvSpPr>
            <p:cNvPr id="15" name="Полилиния 14"/>
            <p:cNvSpPr/>
            <p:nvPr/>
          </p:nvSpPr>
          <p:spPr>
            <a:xfrm>
              <a:off x="7029450" y="1019175"/>
              <a:ext cx="3800475" cy="2009775"/>
            </a:xfrm>
            <a:custGeom>
              <a:avLst/>
              <a:gdLst>
                <a:gd name="connsiteX0" fmla="*/ 0 w 3800475"/>
                <a:gd name="connsiteY0" fmla="*/ 2009775 h 2009775"/>
                <a:gd name="connsiteX1" fmla="*/ 423863 w 3800475"/>
                <a:gd name="connsiteY1" fmla="*/ 1862138 h 2009775"/>
                <a:gd name="connsiteX2" fmla="*/ 947738 w 3800475"/>
                <a:gd name="connsiteY2" fmla="*/ 1666875 h 2009775"/>
                <a:gd name="connsiteX3" fmla="*/ 1614488 w 3800475"/>
                <a:gd name="connsiteY3" fmla="*/ 1362075 h 2009775"/>
                <a:gd name="connsiteX4" fmla="*/ 2214563 w 3800475"/>
                <a:gd name="connsiteY4" fmla="*/ 1042988 h 2009775"/>
                <a:gd name="connsiteX5" fmla="*/ 2605088 w 3800475"/>
                <a:gd name="connsiteY5" fmla="*/ 823913 h 2009775"/>
                <a:gd name="connsiteX6" fmla="*/ 3186113 w 3800475"/>
                <a:gd name="connsiteY6" fmla="*/ 438150 h 2009775"/>
                <a:gd name="connsiteX7" fmla="*/ 3590925 w 3800475"/>
                <a:gd name="connsiteY7" fmla="*/ 161925 h 2009775"/>
                <a:gd name="connsiteX8" fmla="*/ 3800475 w 3800475"/>
                <a:gd name="connsiteY8" fmla="*/ 0 h 2009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00475" h="2009775">
                  <a:moveTo>
                    <a:pt x="0" y="2009775"/>
                  </a:moveTo>
                  <a:lnTo>
                    <a:pt x="423863" y="1862138"/>
                  </a:lnTo>
                  <a:lnTo>
                    <a:pt x="947738" y="1666875"/>
                  </a:lnTo>
                  <a:lnTo>
                    <a:pt x="1614488" y="1362075"/>
                  </a:lnTo>
                  <a:lnTo>
                    <a:pt x="2214563" y="1042988"/>
                  </a:lnTo>
                  <a:lnTo>
                    <a:pt x="2605088" y="823913"/>
                  </a:lnTo>
                  <a:lnTo>
                    <a:pt x="3186113" y="438150"/>
                  </a:lnTo>
                  <a:lnTo>
                    <a:pt x="3590925" y="161925"/>
                  </a:lnTo>
                  <a:lnTo>
                    <a:pt x="3800475" y="0"/>
                  </a:lnTo>
                </a:path>
              </a:pathLst>
            </a:cu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7034213" y="414338"/>
              <a:ext cx="1885950" cy="942975"/>
            </a:xfrm>
            <a:custGeom>
              <a:avLst/>
              <a:gdLst>
                <a:gd name="connsiteX0" fmla="*/ 0 w 1885950"/>
                <a:gd name="connsiteY0" fmla="*/ 942975 h 942975"/>
                <a:gd name="connsiteX1" fmla="*/ 352425 w 1885950"/>
                <a:gd name="connsiteY1" fmla="*/ 790575 h 942975"/>
                <a:gd name="connsiteX2" fmla="*/ 900112 w 1885950"/>
                <a:gd name="connsiteY2" fmla="*/ 538162 h 942975"/>
                <a:gd name="connsiteX3" fmla="*/ 1400175 w 1885950"/>
                <a:gd name="connsiteY3" fmla="*/ 280987 h 942975"/>
                <a:gd name="connsiteX4" fmla="*/ 1885950 w 1885950"/>
                <a:gd name="connsiteY4" fmla="*/ 0 h 9429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85950" h="942975">
                  <a:moveTo>
                    <a:pt x="0" y="942975"/>
                  </a:moveTo>
                  <a:lnTo>
                    <a:pt x="352425" y="790575"/>
                  </a:lnTo>
                  <a:lnTo>
                    <a:pt x="900112" y="538162"/>
                  </a:lnTo>
                  <a:lnTo>
                    <a:pt x="1400175" y="280987"/>
                  </a:lnTo>
                  <a:lnTo>
                    <a:pt x="1885950" y="0"/>
                  </a:lnTo>
                </a:path>
              </a:pathLst>
            </a:cu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8886825" y="2933700"/>
              <a:ext cx="1957388" cy="1071563"/>
            </a:xfrm>
            <a:custGeom>
              <a:avLst/>
              <a:gdLst>
                <a:gd name="connsiteX0" fmla="*/ 1957388 w 1957388"/>
                <a:gd name="connsiteY0" fmla="*/ 0 h 1071563"/>
                <a:gd name="connsiteX1" fmla="*/ 1676400 w 1957388"/>
                <a:gd name="connsiteY1" fmla="*/ 166688 h 1071563"/>
                <a:gd name="connsiteX2" fmla="*/ 1147763 w 1957388"/>
                <a:gd name="connsiteY2" fmla="*/ 481013 h 1071563"/>
                <a:gd name="connsiteX3" fmla="*/ 609600 w 1957388"/>
                <a:gd name="connsiteY3" fmla="*/ 771525 h 1071563"/>
                <a:gd name="connsiteX4" fmla="*/ 0 w 1957388"/>
                <a:gd name="connsiteY4" fmla="*/ 1071563 h 10715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57388" h="1071563">
                  <a:moveTo>
                    <a:pt x="1957388" y="0"/>
                  </a:moveTo>
                  <a:lnTo>
                    <a:pt x="1676400" y="166688"/>
                  </a:lnTo>
                  <a:lnTo>
                    <a:pt x="1147763" y="481013"/>
                  </a:lnTo>
                  <a:lnTo>
                    <a:pt x="609600" y="771525"/>
                  </a:lnTo>
                  <a:lnTo>
                    <a:pt x="0" y="1071563"/>
                  </a:lnTo>
                </a:path>
              </a:pathLst>
            </a:cu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Полилиния 17"/>
            <p:cNvSpPr/>
            <p:nvPr/>
          </p:nvSpPr>
          <p:spPr>
            <a:xfrm>
              <a:off x="7929563" y="414338"/>
              <a:ext cx="1847850" cy="3600450"/>
            </a:xfrm>
            <a:custGeom>
              <a:avLst/>
              <a:gdLst>
                <a:gd name="connsiteX0" fmla="*/ 0 w 1847850"/>
                <a:gd name="connsiteY0" fmla="*/ 0 h 3600450"/>
                <a:gd name="connsiteX1" fmla="*/ 1847850 w 1847850"/>
                <a:gd name="connsiteY1" fmla="*/ 3600450 h 36004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847850" h="3600450">
                  <a:moveTo>
                    <a:pt x="0" y="0"/>
                  </a:moveTo>
                  <a:lnTo>
                    <a:pt x="1847850" y="3600450"/>
                  </a:lnTo>
                </a:path>
              </a:pathLst>
            </a:cu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9153525" y="419100"/>
              <a:ext cx="1690688" cy="2786063"/>
            </a:xfrm>
            <a:custGeom>
              <a:avLst/>
              <a:gdLst>
                <a:gd name="connsiteX0" fmla="*/ 1690688 w 1690688"/>
                <a:gd name="connsiteY0" fmla="*/ 2786063 h 2786063"/>
                <a:gd name="connsiteX1" fmla="*/ 0 w 1690688"/>
                <a:gd name="connsiteY1" fmla="*/ 0 h 27860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690688" h="2786063">
                  <a:moveTo>
                    <a:pt x="1690688" y="2786063"/>
                  </a:moveTo>
                  <a:lnTo>
                    <a:pt x="0" y="0"/>
                  </a:lnTo>
                </a:path>
              </a:pathLst>
            </a:cu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0" name="Полилиния 19"/>
            <p:cNvSpPr/>
            <p:nvPr/>
          </p:nvSpPr>
          <p:spPr>
            <a:xfrm>
              <a:off x="7038975" y="757238"/>
              <a:ext cx="1333500" cy="3252787"/>
            </a:xfrm>
            <a:custGeom>
              <a:avLst/>
              <a:gdLst>
                <a:gd name="connsiteX0" fmla="*/ 1333500 w 1333500"/>
                <a:gd name="connsiteY0" fmla="*/ 3252787 h 3252787"/>
                <a:gd name="connsiteX1" fmla="*/ 0 w 1333500"/>
                <a:gd name="connsiteY1" fmla="*/ 0 h 32527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1333500" h="3252787">
                  <a:moveTo>
                    <a:pt x="1333500" y="3252787"/>
                  </a:moveTo>
                  <a:lnTo>
                    <a:pt x="0" y="0"/>
                  </a:lnTo>
                </a:path>
              </a:pathLst>
            </a:custGeom>
            <a:noFill/>
            <a:ln w="6350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9242695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337A9BA-099D-49B0-8B3A-4D13FD24E04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7995" y="829044"/>
            <a:ext cx="6706311" cy="27523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338EA99-7F37-4604-8A81-A5CC7293288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72929" y="3904959"/>
            <a:ext cx="3379090" cy="220428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1D39FB5-7A74-440F-9972-CC26F1E2193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6482" y="3904959"/>
            <a:ext cx="3297784" cy="2204289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596333-33C7-4D4C-B4F6-C91FCEAB04E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1695" y="3699060"/>
            <a:ext cx="3644787" cy="2473139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CFF2A07-201B-495D-8714-85E857BBD18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38555" y="605002"/>
            <a:ext cx="2299345" cy="320043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7" name="Прямоугольник 6"/>
          <p:cNvSpPr/>
          <p:nvPr/>
        </p:nvSpPr>
        <p:spPr>
          <a:xfrm>
            <a:off x="1705716" y="96774"/>
            <a:ext cx="88506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Увязка серийных легенд с региональными схемами в пределах Арктического региона</a:t>
            </a:r>
            <a:endParaRPr lang="ru-RU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0040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4344" y="923069"/>
            <a:ext cx="6078685" cy="359306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6452" y="923069"/>
            <a:ext cx="4698628" cy="3593068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823433" y="4732163"/>
            <a:ext cx="7985007" cy="140038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ru-RU" sz="1400" b="1" dirty="0"/>
              <a:t>изменение ОСШ и перемещение нижней границы </a:t>
            </a:r>
            <a:r>
              <a:rPr lang="ru-RU" sz="1400" b="1" dirty="0" err="1"/>
              <a:t>квартера</a:t>
            </a:r>
            <a:r>
              <a:rPr lang="ru-RU" sz="1400" b="1" dirty="0"/>
              <a:t>;</a:t>
            </a:r>
          </a:p>
          <a:p>
            <a:pPr algn="just">
              <a:spcBef>
                <a:spcPts val="600"/>
              </a:spcBef>
            </a:pPr>
            <a:r>
              <a:rPr lang="ru-RU" sz="1400" b="1" dirty="0"/>
              <a:t>изменение стратиграфического объема всего </a:t>
            </a:r>
            <a:r>
              <a:rPr lang="ru-RU" sz="1400" b="1" dirty="0" err="1"/>
              <a:t>квартера</a:t>
            </a:r>
            <a:r>
              <a:rPr lang="ru-RU" sz="1400" b="1" dirty="0"/>
              <a:t> и некоторых его подразделений;</a:t>
            </a:r>
          </a:p>
          <a:p>
            <a:pPr algn="just">
              <a:spcBef>
                <a:spcPts val="600"/>
              </a:spcBef>
            </a:pPr>
            <a:r>
              <a:rPr lang="ru-RU" sz="1400" b="1" dirty="0"/>
              <a:t>изменение стратиграфических схем, появление новых стратиграфических данных, данных по генезису, </a:t>
            </a:r>
            <a:r>
              <a:rPr lang="ru-RU" sz="1400" b="1" dirty="0" err="1"/>
              <a:t>возрастукартографируемых</a:t>
            </a:r>
            <a:r>
              <a:rPr lang="ru-RU" sz="1400" b="1" dirty="0"/>
              <a:t> подразделений; </a:t>
            </a:r>
          </a:p>
          <a:p>
            <a:pPr algn="just">
              <a:spcBef>
                <a:spcPts val="600"/>
              </a:spcBef>
            </a:pPr>
            <a:r>
              <a:rPr lang="ru-RU" sz="1400" b="1" dirty="0"/>
              <a:t>различный концептуальный подход к генезису четвертичных образований;</a:t>
            </a:r>
          </a:p>
        </p:txBody>
      </p:sp>
      <p:sp>
        <p:nvSpPr>
          <p:cNvPr id="7" name="Блок-схема: решение 6"/>
          <p:cNvSpPr/>
          <p:nvPr/>
        </p:nvSpPr>
        <p:spPr>
          <a:xfrm>
            <a:off x="415575" y="4851976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8" name="Блок-схема: решение 7"/>
          <p:cNvSpPr/>
          <p:nvPr/>
        </p:nvSpPr>
        <p:spPr>
          <a:xfrm>
            <a:off x="415575" y="5133604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Блок-схема: решение 8"/>
          <p:cNvSpPr/>
          <p:nvPr/>
        </p:nvSpPr>
        <p:spPr>
          <a:xfrm>
            <a:off x="415575" y="5460999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Блок-схема: решение 9"/>
          <p:cNvSpPr/>
          <p:nvPr/>
        </p:nvSpPr>
        <p:spPr>
          <a:xfrm>
            <a:off x="415575" y="5930472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0E14DE2-7C13-4D9F-8342-D26D36DF6E9A}"/>
              </a:ext>
            </a:extLst>
          </p:cNvPr>
          <p:cNvSpPr txBox="1"/>
          <p:nvPr/>
        </p:nvSpPr>
        <p:spPr>
          <a:xfrm>
            <a:off x="198894" y="100700"/>
            <a:ext cx="1176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Проблемы, выявленные при оценке карт четвертичных образований </a:t>
            </a:r>
            <a:br>
              <a:rPr lang="ru-RU" b="1" dirty="0">
                <a:solidFill>
                  <a:srgbClr val="232C82"/>
                </a:solidFill>
              </a:rPr>
            </a:br>
            <a:r>
              <a:rPr lang="ru-RU" b="1" dirty="0">
                <a:solidFill>
                  <a:srgbClr val="232C82"/>
                </a:solidFill>
              </a:rPr>
              <a:t>комплектов Госгеолкарты-1000 (третьего поколения)</a:t>
            </a:r>
          </a:p>
        </p:txBody>
      </p:sp>
      <p:sp>
        <p:nvSpPr>
          <p:cNvPr id="13" name="Стрелка вправо 12"/>
          <p:cNvSpPr/>
          <p:nvPr/>
        </p:nvSpPr>
        <p:spPr>
          <a:xfrm rot="330806">
            <a:off x="2883940" y="2377670"/>
            <a:ext cx="4181555" cy="106168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pSp>
        <p:nvGrpSpPr>
          <p:cNvPr id="17" name="Группа 16"/>
          <p:cNvGrpSpPr/>
          <p:nvPr/>
        </p:nvGrpSpPr>
        <p:grpSpPr>
          <a:xfrm>
            <a:off x="6915733" y="924703"/>
            <a:ext cx="4679950" cy="3575050"/>
            <a:chOff x="6521450" y="806450"/>
            <a:chExt cx="4679950" cy="3575050"/>
          </a:xfrm>
        </p:grpSpPr>
        <p:sp>
          <p:nvSpPr>
            <p:cNvPr id="6" name="Полилиния 5"/>
            <p:cNvSpPr/>
            <p:nvPr/>
          </p:nvSpPr>
          <p:spPr>
            <a:xfrm>
              <a:off x="6604000" y="812800"/>
              <a:ext cx="3663950" cy="3556000"/>
            </a:xfrm>
            <a:custGeom>
              <a:avLst/>
              <a:gdLst>
                <a:gd name="connsiteX0" fmla="*/ 0 w 3663950"/>
                <a:gd name="connsiteY0" fmla="*/ 3556000 h 3556000"/>
                <a:gd name="connsiteX1" fmla="*/ 3663950 w 3663950"/>
                <a:gd name="connsiteY1" fmla="*/ 0 h 3556000"/>
                <a:gd name="connsiteX2" fmla="*/ 3663950 w 3663950"/>
                <a:gd name="connsiteY2" fmla="*/ 0 h 3556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3663950" h="3556000">
                  <a:moveTo>
                    <a:pt x="0" y="3556000"/>
                  </a:moveTo>
                  <a:lnTo>
                    <a:pt x="3663950" y="0"/>
                  </a:lnTo>
                  <a:lnTo>
                    <a:pt x="3663950" y="0"/>
                  </a:lnTo>
                </a:path>
              </a:pathLst>
            </a:cu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4" name="Полилиния 13"/>
            <p:cNvSpPr/>
            <p:nvPr/>
          </p:nvSpPr>
          <p:spPr>
            <a:xfrm>
              <a:off x="8648700" y="1397000"/>
              <a:ext cx="2552700" cy="2971800"/>
            </a:xfrm>
            <a:custGeom>
              <a:avLst/>
              <a:gdLst>
                <a:gd name="connsiteX0" fmla="*/ 0 w 2489200"/>
                <a:gd name="connsiteY0" fmla="*/ 2882900 h 2882900"/>
                <a:gd name="connsiteX1" fmla="*/ 2489200 w 2489200"/>
                <a:gd name="connsiteY1" fmla="*/ 0 h 2882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2489200" h="2882900">
                  <a:moveTo>
                    <a:pt x="0" y="2882900"/>
                  </a:moveTo>
                  <a:lnTo>
                    <a:pt x="2489200" y="0"/>
                  </a:lnTo>
                </a:path>
              </a:pathLst>
            </a:cu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6521450" y="806450"/>
              <a:ext cx="4679950" cy="2432050"/>
            </a:xfrm>
            <a:custGeom>
              <a:avLst/>
              <a:gdLst>
                <a:gd name="connsiteX0" fmla="*/ 0 w 4679950"/>
                <a:gd name="connsiteY0" fmla="*/ 1638300 h 2432050"/>
                <a:gd name="connsiteX1" fmla="*/ 2038350 w 4679950"/>
                <a:gd name="connsiteY1" fmla="*/ 0 h 2432050"/>
                <a:gd name="connsiteX2" fmla="*/ 2120900 w 4679950"/>
                <a:gd name="connsiteY2" fmla="*/ 12700 h 2432050"/>
                <a:gd name="connsiteX3" fmla="*/ 2527300 w 4679950"/>
                <a:gd name="connsiteY3" fmla="*/ 508000 h 2432050"/>
                <a:gd name="connsiteX4" fmla="*/ 3060700 w 4679950"/>
                <a:gd name="connsiteY4" fmla="*/ 1073150 h 2432050"/>
                <a:gd name="connsiteX5" fmla="*/ 3663950 w 4679950"/>
                <a:gd name="connsiteY5" fmla="*/ 1631950 h 2432050"/>
                <a:gd name="connsiteX6" fmla="*/ 4324350 w 4679950"/>
                <a:gd name="connsiteY6" fmla="*/ 2152650 h 2432050"/>
                <a:gd name="connsiteX7" fmla="*/ 4679950 w 4679950"/>
                <a:gd name="connsiteY7" fmla="*/ 2432050 h 243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679950" h="2432050">
                  <a:moveTo>
                    <a:pt x="0" y="1638300"/>
                  </a:moveTo>
                  <a:lnTo>
                    <a:pt x="2038350" y="0"/>
                  </a:lnTo>
                  <a:lnTo>
                    <a:pt x="2120900" y="12700"/>
                  </a:lnTo>
                  <a:lnTo>
                    <a:pt x="2527300" y="508000"/>
                  </a:lnTo>
                  <a:lnTo>
                    <a:pt x="3060700" y="1073150"/>
                  </a:lnTo>
                  <a:lnTo>
                    <a:pt x="3663950" y="1631950"/>
                  </a:lnTo>
                  <a:lnTo>
                    <a:pt x="4324350" y="2152650"/>
                  </a:lnTo>
                  <a:lnTo>
                    <a:pt x="4679950" y="2432050"/>
                  </a:lnTo>
                </a:path>
              </a:pathLst>
            </a:cu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Полилиния 15"/>
            <p:cNvSpPr/>
            <p:nvPr/>
          </p:nvSpPr>
          <p:spPr>
            <a:xfrm>
              <a:off x="6521450" y="1574800"/>
              <a:ext cx="2616200" cy="2806700"/>
            </a:xfrm>
            <a:custGeom>
              <a:avLst/>
              <a:gdLst>
                <a:gd name="connsiteX0" fmla="*/ 2616200 w 2616200"/>
                <a:gd name="connsiteY0" fmla="*/ 2806700 h 2806700"/>
                <a:gd name="connsiteX1" fmla="*/ 2139950 w 2616200"/>
                <a:gd name="connsiteY1" fmla="*/ 2374900 h 2806700"/>
                <a:gd name="connsiteX2" fmla="*/ 1695450 w 2616200"/>
                <a:gd name="connsiteY2" fmla="*/ 1981200 h 2806700"/>
                <a:gd name="connsiteX3" fmla="*/ 1187450 w 2616200"/>
                <a:gd name="connsiteY3" fmla="*/ 1441450 h 2806700"/>
                <a:gd name="connsiteX4" fmla="*/ 590550 w 2616200"/>
                <a:gd name="connsiteY4" fmla="*/ 774700 h 2806700"/>
                <a:gd name="connsiteX5" fmla="*/ 152400 w 2616200"/>
                <a:gd name="connsiteY5" fmla="*/ 228600 h 2806700"/>
                <a:gd name="connsiteX6" fmla="*/ 0 w 2616200"/>
                <a:gd name="connsiteY6" fmla="*/ 0 h 28067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616200" h="2806700">
                  <a:moveTo>
                    <a:pt x="2616200" y="2806700"/>
                  </a:moveTo>
                  <a:lnTo>
                    <a:pt x="2139950" y="2374900"/>
                  </a:lnTo>
                  <a:lnTo>
                    <a:pt x="1695450" y="1981200"/>
                  </a:lnTo>
                  <a:lnTo>
                    <a:pt x="1187450" y="1441450"/>
                  </a:lnTo>
                  <a:lnTo>
                    <a:pt x="590550" y="774700"/>
                  </a:lnTo>
                  <a:lnTo>
                    <a:pt x="152400" y="228600"/>
                  </a:lnTo>
                  <a:lnTo>
                    <a:pt x="0" y="0"/>
                  </a:lnTo>
                </a:path>
              </a:pathLst>
            </a:custGeom>
            <a:noFill/>
            <a:ln w="952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327965" y="2140728"/>
            <a:ext cx="44916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R-39</a:t>
            </a:r>
            <a:endParaRPr lang="ru-RU" sz="1050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9173098" y="3001153"/>
            <a:ext cx="4395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R-40</a:t>
            </a:r>
            <a:endParaRPr lang="ru-RU" sz="1050" b="1" dirty="0"/>
          </a:p>
        </p:txBody>
      </p:sp>
      <p:sp>
        <p:nvSpPr>
          <p:cNvPr id="19" name="TextBox 18"/>
          <p:cNvSpPr txBox="1"/>
          <p:nvPr/>
        </p:nvSpPr>
        <p:spPr>
          <a:xfrm>
            <a:off x="10227388" y="3890153"/>
            <a:ext cx="4395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R-41</a:t>
            </a:r>
            <a:endParaRPr lang="ru-RU" sz="1050" b="1" dirty="0"/>
          </a:p>
        </p:txBody>
      </p:sp>
      <p:sp>
        <p:nvSpPr>
          <p:cNvPr id="20" name="TextBox 19"/>
          <p:cNvSpPr txBox="1"/>
          <p:nvPr/>
        </p:nvSpPr>
        <p:spPr>
          <a:xfrm>
            <a:off x="9474510" y="1036405"/>
            <a:ext cx="42832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S-39</a:t>
            </a:r>
            <a:endParaRPr lang="ru-RU" sz="1050" b="1" dirty="0"/>
          </a:p>
        </p:txBody>
      </p:sp>
      <p:sp>
        <p:nvSpPr>
          <p:cNvPr id="21" name="TextBox 20"/>
          <p:cNvSpPr txBox="1"/>
          <p:nvPr/>
        </p:nvSpPr>
        <p:spPr>
          <a:xfrm>
            <a:off x="10319643" y="1896830"/>
            <a:ext cx="439544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S-40</a:t>
            </a:r>
            <a:endParaRPr lang="ru-RU" sz="1050" b="1" dirty="0"/>
          </a:p>
        </p:txBody>
      </p:sp>
      <p:sp>
        <p:nvSpPr>
          <p:cNvPr id="22" name="TextBox 21"/>
          <p:cNvSpPr txBox="1"/>
          <p:nvPr/>
        </p:nvSpPr>
        <p:spPr>
          <a:xfrm>
            <a:off x="6998283" y="3322018"/>
            <a:ext cx="457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Q-39</a:t>
            </a:r>
            <a:endParaRPr lang="ru-RU" sz="1050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7843416" y="4182443"/>
            <a:ext cx="457176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50" b="1" dirty="0"/>
              <a:t>Q-40</a:t>
            </a:r>
            <a:endParaRPr lang="ru-RU" sz="1050" b="1" dirty="0"/>
          </a:p>
        </p:txBody>
      </p:sp>
    </p:spTree>
    <p:extLst>
      <p:ext uri="{BB962C8B-B14F-4D97-AF65-F5344CB8AC3E}">
        <p14:creationId xmlns:p14="http://schemas.microsoft.com/office/powerpoint/2010/main" val="121137590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0E14DE2-7C13-4D9F-8342-D26D36DF6E9A}"/>
              </a:ext>
            </a:extLst>
          </p:cNvPr>
          <p:cNvSpPr txBox="1"/>
          <p:nvPr/>
        </p:nvSpPr>
        <p:spPr>
          <a:xfrm>
            <a:off x="140061" y="0"/>
            <a:ext cx="1176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Проблемы, выявленные при оценке карт полезных ископаемых и карт закономерностей размещения и прогноза полезных ископаемых комплектов Госгеолкарты-1000 (третьего поколения)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0" y="609793"/>
            <a:ext cx="6781800" cy="3811369"/>
            <a:chOff x="0" y="646331"/>
            <a:chExt cx="10693400" cy="6299507"/>
          </a:xfrm>
        </p:grpSpPr>
        <p:pic>
          <p:nvPicPr>
            <p:cNvPr id="3" name="Рисунок 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646331"/>
              <a:ext cx="10414000" cy="3159481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8" b="208"/>
            <a:stretch/>
          </p:blipFill>
          <p:spPr>
            <a:xfrm>
              <a:off x="0" y="3798096"/>
              <a:ext cx="10693400" cy="3147742"/>
            </a:xfrm>
            <a:prstGeom prst="rect">
              <a:avLst/>
            </a:prstGeom>
          </p:spPr>
        </p:pic>
      </p:grpSp>
      <p:grpSp>
        <p:nvGrpSpPr>
          <p:cNvPr id="6" name="Группа 5"/>
          <p:cNvGrpSpPr/>
          <p:nvPr/>
        </p:nvGrpSpPr>
        <p:grpSpPr>
          <a:xfrm>
            <a:off x="6428221" y="1125641"/>
            <a:ext cx="5763779" cy="3266086"/>
            <a:chOff x="68076" y="1877414"/>
            <a:chExt cx="9101175" cy="4781684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76" y="1882151"/>
              <a:ext cx="8957536" cy="4776947"/>
            </a:xfrm>
            <a:prstGeom prst="rect">
              <a:avLst/>
            </a:prstGeom>
            <a:ln>
              <a:solidFill>
                <a:schemeClr val="tx1">
                  <a:lumMod val="65000"/>
                  <a:lumOff val="35000"/>
                </a:schemeClr>
              </a:solidFill>
            </a:ln>
          </p:spPr>
        </p:pic>
        <p:sp>
          <p:nvSpPr>
            <p:cNvPr id="8" name="TextBox 7"/>
            <p:cNvSpPr txBox="1"/>
            <p:nvPr/>
          </p:nvSpPr>
          <p:spPr>
            <a:xfrm>
              <a:off x="157883" y="2148114"/>
              <a:ext cx="1443285" cy="4505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лист О-50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088" y="6197908"/>
              <a:ext cx="1438222" cy="450598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/>
            <a:p>
              <a:r>
                <a:rPr lang="ru-RU" sz="1400" dirty="0"/>
                <a:t>лист </a:t>
              </a:r>
              <a:r>
                <a:rPr lang="en-US" sz="1400" dirty="0"/>
                <a:t>N</a:t>
              </a:r>
              <a:r>
                <a:rPr lang="ru-RU" sz="1400" dirty="0"/>
                <a:t>-50</a:t>
              </a: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7358063" y="4605338"/>
              <a:ext cx="1395412" cy="1123950"/>
            </a:xfrm>
            <a:custGeom>
              <a:avLst/>
              <a:gdLst>
                <a:gd name="connsiteX0" fmla="*/ 444500 w 1549400"/>
                <a:gd name="connsiteY0" fmla="*/ 19050 h 1244600"/>
                <a:gd name="connsiteX1" fmla="*/ 254000 w 1549400"/>
                <a:gd name="connsiteY1" fmla="*/ 101600 h 1244600"/>
                <a:gd name="connsiteX2" fmla="*/ 127000 w 1549400"/>
                <a:gd name="connsiteY2" fmla="*/ 215900 h 1244600"/>
                <a:gd name="connsiteX3" fmla="*/ 114300 w 1549400"/>
                <a:gd name="connsiteY3" fmla="*/ 279400 h 1244600"/>
                <a:gd name="connsiteX4" fmla="*/ 69850 w 1549400"/>
                <a:gd name="connsiteY4" fmla="*/ 311150 h 1244600"/>
                <a:gd name="connsiteX5" fmla="*/ 25400 w 1549400"/>
                <a:gd name="connsiteY5" fmla="*/ 444500 h 1244600"/>
                <a:gd name="connsiteX6" fmla="*/ 0 w 1549400"/>
                <a:gd name="connsiteY6" fmla="*/ 584200 h 1244600"/>
                <a:gd name="connsiteX7" fmla="*/ 44450 w 1549400"/>
                <a:gd name="connsiteY7" fmla="*/ 762000 h 1244600"/>
                <a:gd name="connsiteX8" fmla="*/ 139700 w 1549400"/>
                <a:gd name="connsiteY8" fmla="*/ 958850 h 1244600"/>
                <a:gd name="connsiteX9" fmla="*/ 266700 w 1549400"/>
                <a:gd name="connsiteY9" fmla="*/ 1098550 h 1244600"/>
                <a:gd name="connsiteX10" fmla="*/ 444500 w 1549400"/>
                <a:gd name="connsiteY10" fmla="*/ 1212850 h 1244600"/>
                <a:gd name="connsiteX11" fmla="*/ 609600 w 1549400"/>
                <a:gd name="connsiteY11" fmla="*/ 1244600 h 1244600"/>
                <a:gd name="connsiteX12" fmla="*/ 717550 w 1549400"/>
                <a:gd name="connsiteY12" fmla="*/ 1212850 h 1244600"/>
                <a:gd name="connsiteX13" fmla="*/ 812800 w 1549400"/>
                <a:gd name="connsiteY13" fmla="*/ 1168400 h 1244600"/>
                <a:gd name="connsiteX14" fmla="*/ 876300 w 1549400"/>
                <a:gd name="connsiteY14" fmla="*/ 1136650 h 1244600"/>
                <a:gd name="connsiteX15" fmla="*/ 946150 w 1549400"/>
                <a:gd name="connsiteY15" fmla="*/ 1098550 h 1244600"/>
                <a:gd name="connsiteX16" fmla="*/ 1073150 w 1549400"/>
                <a:gd name="connsiteY16" fmla="*/ 1136650 h 1244600"/>
                <a:gd name="connsiteX17" fmla="*/ 1212850 w 1549400"/>
                <a:gd name="connsiteY17" fmla="*/ 1174750 h 1244600"/>
                <a:gd name="connsiteX18" fmla="*/ 1346200 w 1549400"/>
                <a:gd name="connsiteY18" fmla="*/ 1136650 h 1244600"/>
                <a:gd name="connsiteX19" fmla="*/ 1460500 w 1549400"/>
                <a:gd name="connsiteY19" fmla="*/ 1035050 h 1244600"/>
                <a:gd name="connsiteX20" fmla="*/ 1517650 w 1549400"/>
                <a:gd name="connsiteY20" fmla="*/ 927100 h 1244600"/>
                <a:gd name="connsiteX21" fmla="*/ 1549400 w 1549400"/>
                <a:gd name="connsiteY21" fmla="*/ 812800 h 1244600"/>
                <a:gd name="connsiteX22" fmla="*/ 1543050 w 1549400"/>
                <a:gd name="connsiteY22" fmla="*/ 622300 h 1244600"/>
                <a:gd name="connsiteX23" fmla="*/ 1416050 w 1549400"/>
                <a:gd name="connsiteY23" fmla="*/ 349250 h 1244600"/>
                <a:gd name="connsiteX24" fmla="*/ 1276350 w 1549400"/>
                <a:gd name="connsiteY24" fmla="*/ 254000 h 1244600"/>
                <a:gd name="connsiteX25" fmla="*/ 1111250 w 1549400"/>
                <a:gd name="connsiteY25" fmla="*/ 114300 h 1244600"/>
                <a:gd name="connsiteX26" fmla="*/ 920750 w 1549400"/>
                <a:gd name="connsiteY26" fmla="*/ 12700 h 1244600"/>
                <a:gd name="connsiteX27" fmla="*/ 736600 w 1549400"/>
                <a:gd name="connsiteY27" fmla="*/ 6350 h 1244600"/>
                <a:gd name="connsiteX28" fmla="*/ 495300 w 1549400"/>
                <a:gd name="connsiteY28" fmla="*/ 0 h 1244600"/>
                <a:gd name="connsiteX29" fmla="*/ 444500 w 1549400"/>
                <a:gd name="connsiteY29" fmla="*/ 19050 h 1244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549400" h="1244600">
                  <a:moveTo>
                    <a:pt x="444500" y="19050"/>
                  </a:moveTo>
                  <a:lnTo>
                    <a:pt x="254000" y="101600"/>
                  </a:lnTo>
                  <a:lnTo>
                    <a:pt x="127000" y="215900"/>
                  </a:lnTo>
                  <a:lnTo>
                    <a:pt x="114300" y="279400"/>
                  </a:lnTo>
                  <a:lnTo>
                    <a:pt x="69850" y="311150"/>
                  </a:lnTo>
                  <a:lnTo>
                    <a:pt x="25400" y="444500"/>
                  </a:lnTo>
                  <a:lnTo>
                    <a:pt x="0" y="584200"/>
                  </a:lnTo>
                  <a:lnTo>
                    <a:pt x="44450" y="762000"/>
                  </a:lnTo>
                  <a:lnTo>
                    <a:pt x="139700" y="958850"/>
                  </a:lnTo>
                  <a:lnTo>
                    <a:pt x="266700" y="1098550"/>
                  </a:lnTo>
                  <a:lnTo>
                    <a:pt x="444500" y="1212850"/>
                  </a:lnTo>
                  <a:lnTo>
                    <a:pt x="609600" y="1244600"/>
                  </a:lnTo>
                  <a:lnTo>
                    <a:pt x="717550" y="1212850"/>
                  </a:lnTo>
                  <a:lnTo>
                    <a:pt x="812800" y="1168400"/>
                  </a:lnTo>
                  <a:lnTo>
                    <a:pt x="876300" y="1136650"/>
                  </a:lnTo>
                  <a:lnTo>
                    <a:pt x="946150" y="1098550"/>
                  </a:lnTo>
                  <a:lnTo>
                    <a:pt x="1073150" y="1136650"/>
                  </a:lnTo>
                  <a:lnTo>
                    <a:pt x="1212850" y="1174750"/>
                  </a:lnTo>
                  <a:lnTo>
                    <a:pt x="1346200" y="1136650"/>
                  </a:lnTo>
                  <a:lnTo>
                    <a:pt x="1460500" y="1035050"/>
                  </a:lnTo>
                  <a:lnTo>
                    <a:pt x="1517650" y="927100"/>
                  </a:lnTo>
                  <a:lnTo>
                    <a:pt x="1549400" y="812800"/>
                  </a:lnTo>
                  <a:lnTo>
                    <a:pt x="1543050" y="622300"/>
                  </a:lnTo>
                  <a:lnTo>
                    <a:pt x="1416050" y="349250"/>
                  </a:lnTo>
                  <a:lnTo>
                    <a:pt x="1276350" y="254000"/>
                  </a:lnTo>
                  <a:lnTo>
                    <a:pt x="1111250" y="114300"/>
                  </a:lnTo>
                  <a:lnTo>
                    <a:pt x="920750" y="12700"/>
                  </a:lnTo>
                  <a:lnTo>
                    <a:pt x="736600" y="6350"/>
                  </a:lnTo>
                  <a:lnTo>
                    <a:pt x="495300" y="0"/>
                  </a:lnTo>
                  <a:lnTo>
                    <a:pt x="444500" y="19050"/>
                  </a:lnTo>
                  <a:close/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414241" y="5782506"/>
              <a:ext cx="1755010" cy="236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ru-RU" sz="1050" dirty="0"/>
                <a:t>3.0.1. </a:t>
              </a:r>
              <a:r>
                <a:rPr lang="en-US" sz="1050" dirty="0"/>
                <a:t>Mo, Au/P-K1</a:t>
              </a:r>
              <a:endParaRPr lang="ru-RU" sz="1050" dirty="0"/>
            </a:p>
          </p:txBody>
        </p:sp>
        <p:sp>
          <p:nvSpPr>
            <p:cNvPr id="12" name="Полилиния 11"/>
            <p:cNvSpPr/>
            <p:nvPr/>
          </p:nvSpPr>
          <p:spPr>
            <a:xfrm>
              <a:off x="7773869" y="3438524"/>
              <a:ext cx="1217731" cy="1166813"/>
            </a:xfrm>
            <a:custGeom>
              <a:avLst/>
              <a:gdLst>
                <a:gd name="connsiteX0" fmla="*/ 0 w 1333500"/>
                <a:gd name="connsiteY0" fmla="*/ 1270000 h 1276350"/>
                <a:gd name="connsiteX1" fmla="*/ 82550 w 1333500"/>
                <a:gd name="connsiteY1" fmla="*/ 1123950 h 1276350"/>
                <a:gd name="connsiteX2" fmla="*/ 165100 w 1333500"/>
                <a:gd name="connsiteY2" fmla="*/ 965200 h 1276350"/>
                <a:gd name="connsiteX3" fmla="*/ 234950 w 1333500"/>
                <a:gd name="connsiteY3" fmla="*/ 768350 h 1276350"/>
                <a:gd name="connsiteX4" fmla="*/ 279400 w 1333500"/>
                <a:gd name="connsiteY4" fmla="*/ 571500 h 1276350"/>
                <a:gd name="connsiteX5" fmla="*/ 285750 w 1333500"/>
                <a:gd name="connsiteY5" fmla="*/ 469900 h 1276350"/>
                <a:gd name="connsiteX6" fmla="*/ 323850 w 1333500"/>
                <a:gd name="connsiteY6" fmla="*/ 361950 h 1276350"/>
                <a:gd name="connsiteX7" fmla="*/ 387350 w 1333500"/>
                <a:gd name="connsiteY7" fmla="*/ 304800 h 1276350"/>
                <a:gd name="connsiteX8" fmla="*/ 488950 w 1333500"/>
                <a:gd name="connsiteY8" fmla="*/ 228600 h 1276350"/>
                <a:gd name="connsiteX9" fmla="*/ 666750 w 1333500"/>
                <a:gd name="connsiteY9" fmla="*/ 146050 h 1276350"/>
                <a:gd name="connsiteX10" fmla="*/ 800100 w 1333500"/>
                <a:gd name="connsiteY10" fmla="*/ 88900 h 1276350"/>
                <a:gd name="connsiteX11" fmla="*/ 920750 w 1333500"/>
                <a:gd name="connsiteY11" fmla="*/ 31750 h 1276350"/>
                <a:gd name="connsiteX12" fmla="*/ 1041400 w 1333500"/>
                <a:gd name="connsiteY12" fmla="*/ 0 h 1276350"/>
                <a:gd name="connsiteX13" fmla="*/ 1149350 w 1333500"/>
                <a:gd name="connsiteY13" fmla="*/ 0 h 1276350"/>
                <a:gd name="connsiteX14" fmla="*/ 1270000 w 1333500"/>
                <a:gd name="connsiteY14" fmla="*/ 57150 h 1276350"/>
                <a:gd name="connsiteX15" fmla="*/ 1333500 w 1333500"/>
                <a:gd name="connsiteY15" fmla="*/ 203200 h 1276350"/>
                <a:gd name="connsiteX16" fmla="*/ 1333500 w 1333500"/>
                <a:gd name="connsiteY16" fmla="*/ 304800 h 1276350"/>
                <a:gd name="connsiteX17" fmla="*/ 1327150 w 1333500"/>
                <a:gd name="connsiteY17" fmla="*/ 463550 h 1276350"/>
                <a:gd name="connsiteX18" fmla="*/ 1276350 w 1333500"/>
                <a:gd name="connsiteY18" fmla="*/ 584200 h 1276350"/>
                <a:gd name="connsiteX19" fmla="*/ 1200150 w 1333500"/>
                <a:gd name="connsiteY19" fmla="*/ 755650 h 1276350"/>
                <a:gd name="connsiteX20" fmla="*/ 1111250 w 1333500"/>
                <a:gd name="connsiteY20" fmla="*/ 908050 h 1276350"/>
                <a:gd name="connsiteX21" fmla="*/ 1041400 w 1333500"/>
                <a:gd name="connsiteY21" fmla="*/ 1079500 h 1276350"/>
                <a:gd name="connsiteX22" fmla="*/ 984250 w 1333500"/>
                <a:gd name="connsiteY22" fmla="*/ 1276350 h 12763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333500" h="1276350">
                  <a:moveTo>
                    <a:pt x="0" y="1270000"/>
                  </a:moveTo>
                  <a:lnTo>
                    <a:pt x="82550" y="1123950"/>
                  </a:lnTo>
                  <a:lnTo>
                    <a:pt x="165100" y="965200"/>
                  </a:lnTo>
                  <a:lnTo>
                    <a:pt x="234950" y="768350"/>
                  </a:lnTo>
                  <a:lnTo>
                    <a:pt x="279400" y="571500"/>
                  </a:lnTo>
                  <a:lnTo>
                    <a:pt x="285750" y="469900"/>
                  </a:lnTo>
                  <a:lnTo>
                    <a:pt x="323850" y="361950"/>
                  </a:lnTo>
                  <a:lnTo>
                    <a:pt x="387350" y="304800"/>
                  </a:lnTo>
                  <a:lnTo>
                    <a:pt x="488950" y="228600"/>
                  </a:lnTo>
                  <a:lnTo>
                    <a:pt x="666750" y="146050"/>
                  </a:lnTo>
                  <a:lnTo>
                    <a:pt x="800100" y="88900"/>
                  </a:lnTo>
                  <a:lnTo>
                    <a:pt x="920750" y="31750"/>
                  </a:lnTo>
                  <a:lnTo>
                    <a:pt x="1041400" y="0"/>
                  </a:lnTo>
                  <a:lnTo>
                    <a:pt x="1149350" y="0"/>
                  </a:lnTo>
                  <a:lnTo>
                    <a:pt x="1270000" y="57150"/>
                  </a:lnTo>
                  <a:lnTo>
                    <a:pt x="1333500" y="203200"/>
                  </a:lnTo>
                  <a:lnTo>
                    <a:pt x="1333500" y="304800"/>
                  </a:lnTo>
                  <a:lnTo>
                    <a:pt x="1327150" y="463550"/>
                  </a:lnTo>
                  <a:lnTo>
                    <a:pt x="1276350" y="584200"/>
                  </a:lnTo>
                  <a:lnTo>
                    <a:pt x="1200150" y="755650"/>
                  </a:lnTo>
                  <a:lnTo>
                    <a:pt x="1111250" y="908050"/>
                  </a:lnTo>
                  <a:lnTo>
                    <a:pt x="1041400" y="1079500"/>
                  </a:lnTo>
                  <a:lnTo>
                    <a:pt x="984250" y="1276350"/>
                  </a:lnTo>
                </a:path>
              </a:pathLst>
            </a:custGeom>
            <a:noFill/>
            <a:ln w="381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7543224" y="3161524"/>
              <a:ext cx="1514548" cy="236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sz="1050" dirty="0"/>
                <a:t>8</a:t>
              </a:r>
              <a:r>
                <a:rPr lang="ru-RU" sz="1050" dirty="0"/>
                <a:t>.1. </a:t>
              </a:r>
              <a:r>
                <a:rPr lang="en-US" sz="1050" dirty="0"/>
                <a:t>Au, Mo/PZ3</a:t>
              </a:r>
              <a:endParaRPr lang="ru-RU" sz="1050" dirty="0"/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928209" y="2671418"/>
              <a:ext cx="1258897" cy="236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sz="1050" dirty="0"/>
                <a:t>6. </a:t>
              </a:r>
              <a:r>
                <a:rPr lang="en-US" sz="1050" dirty="0" err="1"/>
                <a:t>Mo,W</a:t>
              </a:r>
              <a:r>
                <a:rPr lang="en-US" sz="1050" dirty="0"/>
                <a:t>/PZ3</a:t>
              </a:r>
              <a:endParaRPr lang="ru-RU" sz="1050" dirty="0"/>
            </a:p>
          </p:txBody>
        </p:sp>
        <p:grpSp>
          <p:nvGrpSpPr>
            <p:cNvPr id="15" name="Группа 14"/>
            <p:cNvGrpSpPr/>
            <p:nvPr/>
          </p:nvGrpSpPr>
          <p:grpSpPr>
            <a:xfrm>
              <a:off x="95345" y="1877414"/>
              <a:ext cx="6957060" cy="2682240"/>
              <a:chOff x="95345" y="1877414"/>
              <a:chExt cx="6957060" cy="2682240"/>
            </a:xfrm>
          </p:grpSpPr>
          <p:sp>
            <p:nvSpPr>
              <p:cNvPr id="19" name="Полилиния 18"/>
              <p:cNvSpPr/>
              <p:nvPr/>
            </p:nvSpPr>
            <p:spPr>
              <a:xfrm>
                <a:off x="4377785" y="1877414"/>
                <a:ext cx="2674620" cy="2682240"/>
              </a:xfrm>
              <a:custGeom>
                <a:avLst/>
                <a:gdLst>
                  <a:gd name="connsiteX0" fmla="*/ 2674620 w 2674620"/>
                  <a:gd name="connsiteY0" fmla="*/ 2682240 h 2682240"/>
                  <a:gd name="connsiteX1" fmla="*/ 2567940 w 2674620"/>
                  <a:gd name="connsiteY1" fmla="*/ 2575560 h 2682240"/>
                  <a:gd name="connsiteX2" fmla="*/ 2461260 w 2674620"/>
                  <a:gd name="connsiteY2" fmla="*/ 2506980 h 2682240"/>
                  <a:gd name="connsiteX3" fmla="*/ 2278380 w 2674620"/>
                  <a:gd name="connsiteY3" fmla="*/ 2423160 h 2682240"/>
                  <a:gd name="connsiteX4" fmla="*/ 2072640 w 2674620"/>
                  <a:gd name="connsiteY4" fmla="*/ 2377440 h 2682240"/>
                  <a:gd name="connsiteX5" fmla="*/ 1950720 w 2674620"/>
                  <a:gd name="connsiteY5" fmla="*/ 2331720 h 2682240"/>
                  <a:gd name="connsiteX6" fmla="*/ 1882140 w 2674620"/>
                  <a:gd name="connsiteY6" fmla="*/ 2316480 h 2682240"/>
                  <a:gd name="connsiteX7" fmla="*/ 1798320 w 2674620"/>
                  <a:gd name="connsiteY7" fmla="*/ 2308860 h 2682240"/>
                  <a:gd name="connsiteX8" fmla="*/ 1653540 w 2674620"/>
                  <a:gd name="connsiteY8" fmla="*/ 2278380 h 2682240"/>
                  <a:gd name="connsiteX9" fmla="*/ 1584960 w 2674620"/>
                  <a:gd name="connsiteY9" fmla="*/ 2179320 h 2682240"/>
                  <a:gd name="connsiteX10" fmla="*/ 1516380 w 2674620"/>
                  <a:gd name="connsiteY10" fmla="*/ 2019300 h 2682240"/>
                  <a:gd name="connsiteX11" fmla="*/ 1455420 w 2674620"/>
                  <a:gd name="connsiteY11" fmla="*/ 1813560 h 2682240"/>
                  <a:gd name="connsiteX12" fmla="*/ 1371600 w 2674620"/>
                  <a:gd name="connsiteY12" fmla="*/ 1714500 h 2682240"/>
                  <a:gd name="connsiteX13" fmla="*/ 1394460 w 2674620"/>
                  <a:gd name="connsiteY13" fmla="*/ 1592580 h 2682240"/>
                  <a:gd name="connsiteX14" fmla="*/ 1424940 w 2674620"/>
                  <a:gd name="connsiteY14" fmla="*/ 1493520 h 2682240"/>
                  <a:gd name="connsiteX15" fmla="*/ 1303020 w 2674620"/>
                  <a:gd name="connsiteY15" fmla="*/ 1394460 h 2682240"/>
                  <a:gd name="connsiteX16" fmla="*/ 1226820 w 2674620"/>
                  <a:gd name="connsiteY16" fmla="*/ 1318260 h 2682240"/>
                  <a:gd name="connsiteX17" fmla="*/ 1135380 w 2674620"/>
                  <a:gd name="connsiteY17" fmla="*/ 1165860 h 2682240"/>
                  <a:gd name="connsiteX18" fmla="*/ 1120140 w 2674620"/>
                  <a:gd name="connsiteY18" fmla="*/ 990600 h 2682240"/>
                  <a:gd name="connsiteX19" fmla="*/ 1127760 w 2674620"/>
                  <a:gd name="connsiteY19" fmla="*/ 800100 h 2682240"/>
                  <a:gd name="connsiteX20" fmla="*/ 1043940 w 2674620"/>
                  <a:gd name="connsiteY20" fmla="*/ 685800 h 2682240"/>
                  <a:gd name="connsiteX21" fmla="*/ 883920 w 2674620"/>
                  <a:gd name="connsiteY21" fmla="*/ 510540 h 2682240"/>
                  <a:gd name="connsiteX22" fmla="*/ 693420 w 2674620"/>
                  <a:gd name="connsiteY22" fmla="*/ 449580 h 2682240"/>
                  <a:gd name="connsiteX23" fmla="*/ 327660 w 2674620"/>
                  <a:gd name="connsiteY23" fmla="*/ 388620 h 2682240"/>
                  <a:gd name="connsiteX24" fmla="*/ 251460 w 2674620"/>
                  <a:gd name="connsiteY24" fmla="*/ 350520 h 2682240"/>
                  <a:gd name="connsiteX25" fmla="*/ 144780 w 2674620"/>
                  <a:gd name="connsiteY25" fmla="*/ 205740 h 2682240"/>
                  <a:gd name="connsiteX26" fmla="*/ 91440 w 2674620"/>
                  <a:gd name="connsiteY26" fmla="*/ 60960 h 2682240"/>
                  <a:gd name="connsiteX27" fmla="*/ 0 w 2674620"/>
                  <a:gd name="connsiteY27" fmla="*/ 0 h 26822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2674620" h="2682240">
                    <a:moveTo>
                      <a:pt x="2674620" y="2682240"/>
                    </a:moveTo>
                    <a:lnTo>
                      <a:pt x="2567940" y="2575560"/>
                    </a:lnTo>
                    <a:lnTo>
                      <a:pt x="2461260" y="2506980"/>
                    </a:lnTo>
                    <a:lnTo>
                      <a:pt x="2278380" y="2423160"/>
                    </a:lnTo>
                    <a:lnTo>
                      <a:pt x="2072640" y="2377440"/>
                    </a:lnTo>
                    <a:lnTo>
                      <a:pt x="1950720" y="2331720"/>
                    </a:lnTo>
                    <a:lnTo>
                      <a:pt x="1882140" y="2316480"/>
                    </a:lnTo>
                    <a:lnTo>
                      <a:pt x="1798320" y="2308860"/>
                    </a:lnTo>
                    <a:lnTo>
                      <a:pt x="1653540" y="2278380"/>
                    </a:lnTo>
                    <a:lnTo>
                      <a:pt x="1584960" y="2179320"/>
                    </a:lnTo>
                    <a:lnTo>
                      <a:pt x="1516380" y="2019300"/>
                    </a:lnTo>
                    <a:lnTo>
                      <a:pt x="1455420" y="1813560"/>
                    </a:lnTo>
                    <a:lnTo>
                      <a:pt x="1371600" y="1714500"/>
                    </a:lnTo>
                    <a:lnTo>
                      <a:pt x="1394460" y="1592580"/>
                    </a:lnTo>
                    <a:lnTo>
                      <a:pt x="1424940" y="1493520"/>
                    </a:lnTo>
                    <a:lnTo>
                      <a:pt x="1303020" y="1394460"/>
                    </a:lnTo>
                    <a:lnTo>
                      <a:pt x="1226820" y="1318260"/>
                    </a:lnTo>
                    <a:lnTo>
                      <a:pt x="1135380" y="1165860"/>
                    </a:lnTo>
                    <a:lnTo>
                      <a:pt x="1120140" y="990600"/>
                    </a:lnTo>
                    <a:lnTo>
                      <a:pt x="1127760" y="800100"/>
                    </a:lnTo>
                    <a:lnTo>
                      <a:pt x="1043940" y="685800"/>
                    </a:lnTo>
                    <a:lnTo>
                      <a:pt x="883920" y="510540"/>
                    </a:lnTo>
                    <a:lnTo>
                      <a:pt x="693420" y="449580"/>
                    </a:lnTo>
                    <a:lnTo>
                      <a:pt x="327660" y="388620"/>
                    </a:lnTo>
                    <a:lnTo>
                      <a:pt x="251460" y="350520"/>
                    </a:lnTo>
                    <a:lnTo>
                      <a:pt x="144780" y="205740"/>
                    </a:lnTo>
                    <a:lnTo>
                      <a:pt x="91440" y="60960"/>
                    </a:lnTo>
                    <a:lnTo>
                      <a:pt x="0" y="0"/>
                    </a:lnTo>
                  </a:path>
                </a:pathLst>
              </a:cu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20" name="Полилиния 19"/>
              <p:cNvSpPr/>
              <p:nvPr/>
            </p:nvSpPr>
            <p:spPr>
              <a:xfrm>
                <a:off x="95345" y="2487014"/>
                <a:ext cx="419100" cy="2072640"/>
              </a:xfrm>
              <a:custGeom>
                <a:avLst/>
                <a:gdLst>
                  <a:gd name="connsiteX0" fmla="*/ 38100 w 419100"/>
                  <a:gd name="connsiteY0" fmla="*/ 2072640 h 2072640"/>
                  <a:gd name="connsiteX1" fmla="*/ 7620 w 419100"/>
                  <a:gd name="connsiteY1" fmla="*/ 1798320 h 2072640"/>
                  <a:gd name="connsiteX2" fmla="*/ 0 w 419100"/>
                  <a:gd name="connsiteY2" fmla="*/ 1501140 h 2072640"/>
                  <a:gd name="connsiteX3" fmla="*/ 7620 w 419100"/>
                  <a:gd name="connsiteY3" fmla="*/ 1181100 h 2072640"/>
                  <a:gd name="connsiteX4" fmla="*/ 15240 w 419100"/>
                  <a:gd name="connsiteY4" fmla="*/ 822960 h 2072640"/>
                  <a:gd name="connsiteX5" fmla="*/ 83820 w 419100"/>
                  <a:gd name="connsiteY5" fmla="*/ 617220 h 2072640"/>
                  <a:gd name="connsiteX6" fmla="*/ 175260 w 419100"/>
                  <a:gd name="connsiteY6" fmla="*/ 510540 h 2072640"/>
                  <a:gd name="connsiteX7" fmla="*/ 220980 w 419100"/>
                  <a:gd name="connsiteY7" fmla="*/ 396240 h 2072640"/>
                  <a:gd name="connsiteX8" fmla="*/ 358140 w 419100"/>
                  <a:gd name="connsiteY8" fmla="*/ 198120 h 2072640"/>
                  <a:gd name="connsiteX9" fmla="*/ 396240 w 419100"/>
                  <a:gd name="connsiteY9" fmla="*/ 53340 h 2072640"/>
                  <a:gd name="connsiteX10" fmla="*/ 419100 w 419100"/>
                  <a:gd name="connsiteY10" fmla="*/ 0 h 20726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19100" h="2072640">
                    <a:moveTo>
                      <a:pt x="38100" y="2072640"/>
                    </a:moveTo>
                    <a:lnTo>
                      <a:pt x="7620" y="1798320"/>
                    </a:lnTo>
                    <a:lnTo>
                      <a:pt x="0" y="1501140"/>
                    </a:lnTo>
                    <a:lnTo>
                      <a:pt x="7620" y="1181100"/>
                    </a:lnTo>
                    <a:lnTo>
                      <a:pt x="15240" y="822960"/>
                    </a:lnTo>
                    <a:lnTo>
                      <a:pt x="83820" y="617220"/>
                    </a:lnTo>
                    <a:lnTo>
                      <a:pt x="175260" y="510540"/>
                    </a:lnTo>
                    <a:lnTo>
                      <a:pt x="220980" y="396240"/>
                    </a:lnTo>
                    <a:lnTo>
                      <a:pt x="358140" y="198120"/>
                    </a:lnTo>
                    <a:lnTo>
                      <a:pt x="396240" y="53340"/>
                    </a:lnTo>
                    <a:lnTo>
                      <a:pt x="419100" y="0"/>
                    </a:lnTo>
                  </a:path>
                </a:pathLst>
              </a:custGeom>
              <a:noFill/>
              <a:ln w="28575">
                <a:solidFill>
                  <a:srgbClr val="7030A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6" name="TextBox 15"/>
            <p:cNvSpPr txBox="1"/>
            <p:nvPr/>
          </p:nvSpPr>
          <p:spPr>
            <a:xfrm>
              <a:off x="4800843" y="5394604"/>
              <a:ext cx="1742356" cy="236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sz="1050" dirty="0"/>
                <a:t>2. </a:t>
              </a:r>
              <a:r>
                <a:rPr lang="en-US" sz="1050" dirty="0" err="1"/>
                <a:t>TR,Mo,T</a:t>
              </a:r>
              <a:r>
                <a:rPr lang="en-US" sz="1050" dirty="0"/>
                <a:t>/PR1-T1</a:t>
              </a:r>
              <a:endParaRPr lang="ru-RU" sz="1050" dirty="0"/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2444750" y="2936875"/>
              <a:ext cx="3406775" cy="1670050"/>
            </a:xfrm>
            <a:custGeom>
              <a:avLst/>
              <a:gdLst>
                <a:gd name="connsiteX0" fmla="*/ 615950 w 3406775"/>
                <a:gd name="connsiteY0" fmla="*/ 1666875 h 1670050"/>
                <a:gd name="connsiteX1" fmla="*/ 555625 w 3406775"/>
                <a:gd name="connsiteY1" fmla="*/ 1593850 h 1670050"/>
                <a:gd name="connsiteX2" fmla="*/ 466725 w 3406775"/>
                <a:gd name="connsiteY2" fmla="*/ 1539875 h 1670050"/>
                <a:gd name="connsiteX3" fmla="*/ 349250 w 3406775"/>
                <a:gd name="connsiteY3" fmla="*/ 1536700 h 1670050"/>
                <a:gd name="connsiteX4" fmla="*/ 263525 w 3406775"/>
                <a:gd name="connsiteY4" fmla="*/ 1504950 h 1670050"/>
                <a:gd name="connsiteX5" fmla="*/ 203200 w 3406775"/>
                <a:gd name="connsiteY5" fmla="*/ 1381125 h 1670050"/>
                <a:gd name="connsiteX6" fmla="*/ 193675 w 3406775"/>
                <a:gd name="connsiteY6" fmla="*/ 1279525 h 1670050"/>
                <a:gd name="connsiteX7" fmla="*/ 155575 w 3406775"/>
                <a:gd name="connsiteY7" fmla="*/ 1111250 h 1670050"/>
                <a:gd name="connsiteX8" fmla="*/ 114300 w 3406775"/>
                <a:gd name="connsiteY8" fmla="*/ 984250 h 1670050"/>
                <a:gd name="connsiteX9" fmla="*/ 60325 w 3406775"/>
                <a:gd name="connsiteY9" fmla="*/ 835025 h 1670050"/>
                <a:gd name="connsiteX10" fmla="*/ 0 w 3406775"/>
                <a:gd name="connsiteY10" fmla="*/ 730250 h 1670050"/>
                <a:gd name="connsiteX11" fmla="*/ 0 w 3406775"/>
                <a:gd name="connsiteY11" fmla="*/ 558800 h 1670050"/>
                <a:gd name="connsiteX12" fmla="*/ 47625 w 3406775"/>
                <a:gd name="connsiteY12" fmla="*/ 403225 h 1670050"/>
                <a:gd name="connsiteX13" fmla="*/ 174625 w 3406775"/>
                <a:gd name="connsiteY13" fmla="*/ 241300 h 1670050"/>
                <a:gd name="connsiteX14" fmla="*/ 304800 w 3406775"/>
                <a:gd name="connsiteY14" fmla="*/ 184150 h 1670050"/>
                <a:gd name="connsiteX15" fmla="*/ 574675 w 3406775"/>
                <a:gd name="connsiteY15" fmla="*/ 107950 h 1670050"/>
                <a:gd name="connsiteX16" fmla="*/ 831850 w 3406775"/>
                <a:gd name="connsiteY16" fmla="*/ 66675 h 1670050"/>
                <a:gd name="connsiteX17" fmla="*/ 996950 w 3406775"/>
                <a:gd name="connsiteY17" fmla="*/ 15875 h 1670050"/>
                <a:gd name="connsiteX18" fmla="*/ 1123950 w 3406775"/>
                <a:gd name="connsiteY18" fmla="*/ 0 h 1670050"/>
                <a:gd name="connsiteX19" fmla="*/ 1152525 w 3406775"/>
                <a:gd name="connsiteY19" fmla="*/ 0 h 1670050"/>
                <a:gd name="connsiteX20" fmla="*/ 1263650 w 3406775"/>
                <a:gd name="connsiteY20" fmla="*/ 25400 h 1670050"/>
                <a:gd name="connsiteX21" fmla="*/ 1352550 w 3406775"/>
                <a:gd name="connsiteY21" fmla="*/ 114300 h 1670050"/>
                <a:gd name="connsiteX22" fmla="*/ 1543050 w 3406775"/>
                <a:gd name="connsiteY22" fmla="*/ 244475 h 1670050"/>
                <a:gd name="connsiteX23" fmla="*/ 1673225 w 3406775"/>
                <a:gd name="connsiteY23" fmla="*/ 419100 h 1670050"/>
                <a:gd name="connsiteX24" fmla="*/ 1746250 w 3406775"/>
                <a:gd name="connsiteY24" fmla="*/ 504825 h 1670050"/>
                <a:gd name="connsiteX25" fmla="*/ 1911350 w 3406775"/>
                <a:gd name="connsiteY25" fmla="*/ 590550 h 1670050"/>
                <a:gd name="connsiteX26" fmla="*/ 1939925 w 3406775"/>
                <a:gd name="connsiteY26" fmla="*/ 603250 h 1670050"/>
                <a:gd name="connsiteX27" fmla="*/ 1958975 w 3406775"/>
                <a:gd name="connsiteY27" fmla="*/ 612775 h 1670050"/>
                <a:gd name="connsiteX28" fmla="*/ 2114550 w 3406775"/>
                <a:gd name="connsiteY28" fmla="*/ 692150 h 1670050"/>
                <a:gd name="connsiteX29" fmla="*/ 2146300 w 3406775"/>
                <a:gd name="connsiteY29" fmla="*/ 695325 h 1670050"/>
                <a:gd name="connsiteX30" fmla="*/ 2181225 w 3406775"/>
                <a:gd name="connsiteY30" fmla="*/ 708025 h 1670050"/>
                <a:gd name="connsiteX31" fmla="*/ 2282825 w 3406775"/>
                <a:gd name="connsiteY31" fmla="*/ 777875 h 1670050"/>
                <a:gd name="connsiteX32" fmla="*/ 2378075 w 3406775"/>
                <a:gd name="connsiteY32" fmla="*/ 911225 h 1670050"/>
                <a:gd name="connsiteX33" fmla="*/ 2482850 w 3406775"/>
                <a:gd name="connsiteY33" fmla="*/ 1095375 h 1670050"/>
                <a:gd name="connsiteX34" fmla="*/ 2565400 w 3406775"/>
                <a:gd name="connsiteY34" fmla="*/ 1158875 h 1670050"/>
                <a:gd name="connsiteX35" fmla="*/ 2730500 w 3406775"/>
                <a:gd name="connsiteY35" fmla="*/ 1266825 h 1670050"/>
                <a:gd name="connsiteX36" fmla="*/ 2895600 w 3406775"/>
                <a:gd name="connsiteY36" fmla="*/ 1400175 h 1670050"/>
                <a:gd name="connsiteX37" fmla="*/ 3073400 w 3406775"/>
                <a:gd name="connsiteY37" fmla="*/ 1520825 h 1670050"/>
                <a:gd name="connsiteX38" fmla="*/ 3095625 w 3406775"/>
                <a:gd name="connsiteY38" fmla="*/ 1539875 h 1670050"/>
                <a:gd name="connsiteX39" fmla="*/ 3127375 w 3406775"/>
                <a:gd name="connsiteY39" fmla="*/ 1543050 h 1670050"/>
                <a:gd name="connsiteX40" fmla="*/ 3340100 w 3406775"/>
                <a:gd name="connsiteY40" fmla="*/ 1641475 h 1670050"/>
                <a:gd name="connsiteX41" fmla="*/ 3406775 w 3406775"/>
                <a:gd name="connsiteY41" fmla="*/ 1670050 h 1670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406775" h="1670050">
                  <a:moveTo>
                    <a:pt x="615950" y="1666875"/>
                  </a:moveTo>
                  <a:lnTo>
                    <a:pt x="555625" y="1593850"/>
                  </a:lnTo>
                  <a:lnTo>
                    <a:pt x="466725" y="1539875"/>
                  </a:lnTo>
                  <a:lnTo>
                    <a:pt x="349250" y="1536700"/>
                  </a:lnTo>
                  <a:lnTo>
                    <a:pt x="263525" y="1504950"/>
                  </a:lnTo>
                  <a:lnTo>
                    <a:pt x="203200" y="1381125"/>
                  </a:lnTo>
                  <a:lnTo>
                    <a:pt x="193675" y="1279525"/>
                  </a:lnTo>
                  <a:lnTo>
                    <a:pt x="155575" y="1111250"/>
                  </a:lnTo>
                  <a:lnTo>
                    <a:pt x="114300" y="984250"/>
                  </a:lnTo>
                  <a:lnTo>
                    <a:pt x="60325" y="835025"/>
                  </a:lnTo>
                  <a:lnTo>
                    <a:pt x="0" y="730250"/>
                  </a:lnTo>
                  <a:lnTo>
                    <a:pt x="0" y="558800"/>
                  </a:lnTo>
                  <a:lnTo>
                    <a:pt x="47625" y="403225"/>
                  </a:lnTo>
                  <a:lnTo>
                    <a:pt x="174625" y="241300"/>
                  </a:lnTo>
                  <a:lnTo>
                    <a:pt x="304800" y="184150"/>
                  </a:lnTo>
                  <a:lnTo>
                    <a:pt x="574675" y="107950"/>
                  </a:lnTo>
                  <a:lnTo>
                    <a:pt x="831850" y="66675"/>
                  </a:lnTo>
                  <a:lnTo>
                    <a:pt x="996950" y="15875"/>
                  </a:lnTo>
                  <a:lnTo>
                    <a:pt x="1123950" y="0"/>
                  </a:lnTo>
                  <a:lnTo>
                    <a:pt x="1152525" y="0"/>
                  </a:lnTo>
                  <a:lnTo>
                    <a:pt x="1263650" y="25400"/>
                  </a:lnTo>
                  <a:lnTo>
                    <a:pt x="1352550" y="114300"/>
                  </a:lnTo>
                  <a:lnTo>
                    <a:pt x="1543050" y="244475"/>
                  </a:lnTo>
                  <a:lnTo>
                    <a:pt x="1673225" y="419100"/>
                  </a:lnTo>
                  <a:lnTo>
                    <a:pt x="1746250" y="504825"/>
                  </a:lnTo>
                  <a:lnTo>
                    <a:pt x="1911350" y="590550"/>
                  </a:lnTo>
                  <a:cubicBezTo>
                    <a:pt x="1920875" y="594783"/>
                    <a:pt x="1930480" y="598842"/>
                    <a:pt x="1939925" y="603250"/>
                  </a:cubicBezTo>
                  <a:cubicBezTo>
                    <a:pt x="1946358" y="606252"/>
                    <a:pt x="1958975" y="612775"/>
                    <a:pt x="1958975" y="612775"/>
                  </a:cubicBezTo>
                  <a:lnTo>
                    <a:pt x="2114550" y="692150"/>
                  </a:lnTo>
                  <a:cubicBezTo>
                    <a:pt x="2125133" y="693208"/>
                    <a:pt x="2135953" y="692861"/>
                    <a:pt x="2146300" y="695325"/>
                  </a:cubicBezTo>
                  <a:cubicBezTo>
                    <a:pt x="2158351" y="698194"/>
                    <a:pt x="2181225" y="708025"/>
                    <a:pt x="2181225" y="708025"/>
                  </a:cubicBezTo>
                  <a:lnTo>
                    <a:pt x="2282825" y="777875"/>
                  </a:lnTo>
                  <a:lnTo>
                    <a:pt x="2378075" y="911225"/>
                  </a:lnTo>
                  <a:lnTo>
                    <a:pt x="2482850" y="1095375"/>
                  </a:lnTo>
                  <a:lnTo>
                    <a:pt x="2565400" y="1158875"/>
                  </a:lnTo>
                  <a:lnTo>
                    <a:pt x="2730500" y="1266825"/>
                  </a:lnTo>
                  <a:lnTo>
                    <a:pt x="2895600" y="1400175"/>
                  </a:lnTo>
                  <a:lnTo>
                    <a:pt x="3073400" y="1520825"/>
                  </a:lnTo>
                  <a:cubicBezTo>
                    <a:pt x="3080808" y="1527175"/>
                    <a:pt x="3086603" y="1536160"/>
                    <a:pt x="3095625" y="1539875"/>
                  </a:cubicBezTo>
                  <a:cubicBezTo>
                    <a:pt x="3105460" y="1543925"/>
                    <a:pt x="3127375" y="1543050"/>
                    <a:pt x="3127375" y="1543050"/>
                  </a:cubicBezTo>
                  <a:lnTo>
                    <a:pt x="3340100" y="1641475"/>
                  </a:lnTo>
                  <a:lnTo>
                    <a:pt x="3406775" y="1670050"/>
                  </a:lnTo>
                </a:path>
              </a:pathLst>
            </a:custGeom>
            <a:noFill/>
            <a:ln w="28575">
              <a:solidFill>
                <a:srgbClr val="CC00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83707" y="3782639"/>
              <a:ext cx="1367739" cy="2365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lIns="36000" tIns="0" rIns="36000" bIns="0" rtlCol="0">
              <a:spAutoFit/>
            </a:bodyPr>
            <a:lstStyle/>
            <a:p>
              <a:r>
                <a:rPr lang="en-US" sz="1050" dirty="0"/>
                <a:t>6.</a:t>
              </a:r>
              <a:r>
                <a:rPr lang="ru-RU" sz="1050" dirty="0"/>
                <a:t>1</a:t>
              </a:r>
              <a:r>
                <a:rPr lang="en-US" sz="1050" dirty="0"/>
                <a:t> </a:t>
              </a:r>
              <a:r>
                <a:rPr lang="en-US" sz="1050" dirty="0" err="1"/>
                <a:t>Mo,W</a:t>
              </a:r>
              <a:r>
                <a:rPr lang="en-US" sz="1050" dirty="0"/>
                <a:t>/PZ3</a:t>
              </a:r>
              <a:endParaRPr lang="ru-RU" sz="1050" dirty="0"/>
            </a:p>
          </p:txBody>
        </p:sp>
      </p:grpSp>
      <p:sp>
        <p:nvSpPr>
          <p:cNvPr id="21" name="Полилиния 20"/>
          <p:cNvSpPr/>
          <p:nvPr/>
        </p:nvSpPr>
        <p:spPr>
          <a:xfrm>
            <a:off x="6399646" y="4637871"/>
            <a:ext cx="5686425" cy="9525"/>
          </a:xfrm>
          <a:custGeom>
            <a:avLst/>
            <a:gdLst>
              <a:gd name="connsiteX0" fmla="*/ 0 w 5686425"/>
              <a:gd name="connsiteY0" fmla="*/ 0 h 9525"/>
              <a:gd name="connsiteX1" fmla="*/ 5686425 w 5686425"/>
              <a:gd name="connsiteY1" fmla="*/ 9525 h 9525"/>
              <a:gd name="connsiteX2" fmla="*/ 5686425 w 5686425"/>
              <a:gd name="connsiteY2" fmla="*/ 9525 h 9525"/>
              <a:gd name="connsiteX3" fmla="*/ 5686425 w 5686425"/>
              <a:gd name="connsiteY3" fmla="*/ 9525 h 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86425" h="9525">
                <a:moveTo>
                  <a:pt x="0" y="0"/>
                </a:moveTo>
                <a:lnTo>
                  <a:pt x="5686425" y="9525"/>
                </a:lnTo>
                <a:lnTo>
                  <a:pt x="5686425" y="9525"/>
                </a:lnTo>
                <a:lnTo>
                  <a:pt x="5686425" y="9525"/>
                </a:lnTo>
              </a:path>
            </a:pathLst>
          </a:custGeom>
          <a:noFill/>
          <a:ln w="952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330806">
            <a:off x="4653380" y="3661976"/>
            <a:ext cx="2071518" cy="191520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6ED5165C-2E68-4A8E-BA3A-D2CFDE19FC28}"/>
              </a:ext>
            </a:extLst>
          </p:cNvPr>
          <p:cNvSpPr/>
          <p:nvPr/>
        </p:nvSpPr>
        <p:spPr>
          <a:xfrm>
            <a:off x="866633" y="5026345"/>
            <a:ext cx="7371356" cy="12618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ru-RU" sz="1400" b="1" dirty="0">
                <a:ea typeface="Times New Roman" panose="02020603050405020304" pitchFamily="18" charset="0"/>
              </a:rPr>
              <a:t>погрешности  в   пространственной  регистрации   объектов ГКМ;  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ru-RU" sz="1400" b="1" dirty="0">
                <a:ea typeface="Times New Roman" panose="02020603050405020304" pitchFamily="18" charset="0"/>
              </a:rPr>
              <a:t>отсутствие в ряде случаев в базах данных информации о балансовых запасах и ресурсах, </a:t>
            </a:r>
            <a:br>
              <a:rPr lang="ru-RU" sz="1400" b="1" dirty="0">
                <a:ea typeface="Times New Roman" panose="02020603050405020304" pitchFamily="18" charset="0"/>
              </a:rPr>
            </a:br>
            <a:r>
              <a:rPr lang="ru-RU" sz="1400" b="1" dirty="0">
                <a:ea typeface="Times New Roman" panose="02020603050405020304" pitchFamily="18" charset="0"/>
              </a:rPr>
              <a:t>а также  характеристик   пунктов минерализации; </a:t>
            </a:r>
          </a:p>
          <a:p>
            <a:pPr algn="just">
              <a:spcBef>
                <a:spcPts val="1200"/>
              </a:spcBef>
              <a:spcAft>
                <a:spcPts val="0"/>
              </a:spcAft>
            </a:pPr>
            <a:r>
              <a:rPr lang="ru-RU" sz="1400" b="1" dirty="0">
                <a:ea typeface="Times New Roman" panose="02020603050405020304" pitchFamily="18" charset="0"/>
              </a:rPr>
              <a:t>использование на смежных листах разных принципов </a:t>
            </a:r>
            <a:r>
              <a:rPr lang="ru-RU" sz="1400" b="1" dirty="0" err="1">
                <a:ea typeface="Times New Roman" panose="02020603050405020304" pitchFamily="18" charset="0"/>
              </a:rPr>
              <a:t>минерагенического</a:t>
            </a:r>
            <a:r>
              <a:rPr lang="ru-RU" sz="1400" b="1" dirty="0">
                <a:ea typeface="Times New Roman" panose="02020603050405020304" pitchFamily="18" charset="0"/>
              </a:rPr>
              <a:t> районирования;</a:t>
            </a:r>
            <a:endParaRPr lang="ru-RU" sz="1200" dirty="0">
              <a:effectLst/>
              <a:ea typeface="Times New Roman" panose="02020603050405020304" pitchFamily="18" charset="0"/>
            </a:endParaRPr>
          </a:p>
        </p:txBody>
      </p:sp>
      <p:sp>
        <p:nvSpPr>
          <p:cNvPr id="24" name="Блок-схема: решение 23">
            <a:extLst>
              <a:ext uri="{FF2B5EF4-FFF2-40B4-BE49-F238E27FC236}">
                <a16:creationId xmlns:a16="http://schemas.microsoft.com/office/drawing/2014/main" id="{37B6D8B8-671A-47E0-A6B2-98FE040595E3}"/>
              </a:ext>
            </a:extLst>
          </p:cNvPr>
          <p:cNvSpPr/>
          <p:nvPr/>
        </p:nvSpPr>
        <p:spPr>
          <a:xfrm>
            <a:off x="458775" y="5106338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Блок-схема: решение 24">
            <a:extLst>
              <a:ext uri="{FF2B5EF4-FFF2-40B4-BE49-F238E27FC236}">
                <a16:creationId xmlns:a16="http://schemas.microsoft.com/office/drawing/2014/main" id="{17B2F370-01C1-4064-975B-FA31A8720252}"/>
              </a:ext>
            </a:extLst>
          </p:cNvPr>
          <p:cNvSpPr/>
          <p:nvPr/>
        </p:nvSpPr>
        <p:spPr>
          <a:xfrm>
            <a:off x="458775" y="5471650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Блок-схема: решение 25">
            <a:extLst>
              <a:ext uri="{FF2B5EF4-FFF2-40B4-BE49-F238E27FC236}">
                <a16:creationId xmlns:a16="http://schemas.microsoft.com/office/drawing/2014/main" id="{CC81E97C-3C26-4C68-BDF5-63CD369EA1F5}"/>
              </a:ext>
            </a:extLst>
          </p:cNvPr>
          <p:cNvSpPr/>
          <p:nvPr/>
        </p:nvSpPr>
        <p:spPr>
          <a:xfrm>
            <a:off x="458775" y="6076833"/>
            <a:ext cx="407858" cy="142659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0916188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>
            <a:extLst>
              <a:ext uri="{FF2B5EF4-FFF2-40B4-BE49-F238E27FC236}">
                <a16:creationId xmlns:a16="http://schemas.microsoft.com/office/drawing/2014/main" id="{70E14DE2-7C13-4D9F-8342-D26D36DF6E9A}"/>
              </a:ext>
            </a:extLst>
          </p:cNvPr>
          <p:cNvSpPr txBox="1"/>
          <p:nvPr/>
        </p:nvSpPr>
        <p:spPr>
          <a:xfrm>
            <a:off x="156277" y="-80378"/>
            <a:ext cx="117668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Проблемы, выявленные при оценке тектонических схем и схем тектонического районирования</a:t>
            </a:r>
            <a:br>
              <a:rPr lang="ru-RU" b="1" dirty="0">
                <a:solidFill>
                  <a:srgbClr val="232C82"/>
                </a:solidFill>
              </a:rPr>
            </a:br>
            <a:r>
              <a:rPr lang="ru-RU" b="1" dirty="0">
                <a:solidFill>
                  <a:srgbClr val="232C82"/>
                </a:solidFill>
              </a:rPr>
              <a:t>комплектов Госгеолкарты-1000 (третьего поколения)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7126" y="4454736"/>
            <a:ext cx="4106274" cy="240326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17D9757-B12A-4AF3-A42A-5FEA85BAB4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47800" y="804357"/>
            <a:ext cx="5186691" cy="323526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6211" y="969102"/>
            <a:ext cx="3546106" cy="567586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91693" y="515333"/>
            <a:ext cx="58989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dirty="0"/>
              <a:t>Тектонические схемы комплектов Госгеолкарты-1000/3</a:t>
            </a:r>
          </a:p>
        </p:txBody>
      </p:sp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06E32DF-DB58-4CA3-ABF1-A894BEACB68A}"/>
              </a:ext>
            </a:extLst>
          </p:cNvPr>
          <p:cNvSpPr/>
          <p:nvPr/>
        </p:nvSpPr>
        <p:spPr>
          <a:xfrm>
            <a:off x="788042" y="4107275"/>
            <a:ext cx="3095106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Схемы тектонического районирования</a:t>
            </a: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7934" y="4058748"/>
            <a:ext cx="3103491" cy="27374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Стрелка вправо 11"/>
          <p:cNvSpPr/>
          <p:nvPr/>
        </p:nvSpPr>
        <p:spPr>
          <a:xfrm rot="330806">
            <a:off x="4486961" y="2716476"/>
            <a:ext cx="3535389" cy="168173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Стрелка вправо 13"/>
          <p:cNvSpPr/>
          <p:nvPr/>
        </p:nvSpPr>
        <p:spPr>
          <a:xfrm rot="20836502">
            <a:off x="1799536" y="6054575"/>
            <a:ext cx="3535389" cy="168173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0277284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51">
            <a:extLst>
              <a:ext uri="{FF2B5EF4-FFF2-40B4-BE49-F238E27FC236}">
                <a16:creationId xmlns:a16="http://schemas.microsoft.com/office/drawing/2014/main" id="{D5B3A66F-5D6A-42FA-A312-68EC13223997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lum brigh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98326" y="1486595"/>
            <a:ext cx="2927267" cy="1700164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49">
            <a:extLst>
              <a:ext uri="{FF2B5EF4-FFF2-40B4-BE49-F238E27FC236}">
                <a16:creationId xmlns:a16="http://schemas.microsoft.com/office/drawing/2014/main" id="{11809A1D-49E7-4B99-A1D6-A5A6C2B0D29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39584" y="1467769"/>
            <a:ext cx="2743170" cy="173781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41165" y="1469322"/>
            <a:ext cx="2743991" cy="1737817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6164" y="4439506"/>
            <a:ext cx="2743991" cy="1656356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Picture 5" descr="P:\ПапкаОбмена\Молчанов А.В\MINERAG_MAP_10_16_A4.jpg">
            <a:extLst>
              <a:ext uri="{FF2B5EF4-FFF2-40B4-BE49-F238E27FC236}">
                <a16:creationId xmlns:a16="http://schemas.microsoft.com/office/drawing/2014/main" id="{F40F45E9-45D8-4E08-B3AC-04373A07DF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00728" y="1642578"/>
            <a:ext cx="2731152" cy="15040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981112" y="1142024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Геологическая карта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07694" y="1142024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Карта четвертичных образований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05876" y="1159992"/>
            <a:ext cx="2743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Тектоническая карта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9049986" y="1180189"/>
            <a:ext cx="325981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Прогнозно-</a:t>
            </a:r>
            <a:r>
              <a:rPr lang="ru-RU" sz="1400" dirty="0" err="1"/>
              <a:t>минерагеническая</a:t>
            </a:r>
            <a:r>
              <a:rPr lang="ru-RU" sz="1400" dirty="0"/>
              <a:t> карта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00730" y="4439506"/>
            <a:ext cx="2939862" cy="173773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6426" y="4439506"/>
            <a:ext cx="2808732" cy="15764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115727" y="4439506"/>
            <a:ext cx="2718557" cy="1551831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2848317" y="713354"/>
            <a:ext cx="66956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Карты сводного и обзорного геологического картографирования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981112" y="88574"/>
            <a:ext cx="10583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Взаимодействие масштабных уровней сводного и обзорного и мелкомасштабного картографирования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9" name="Двойная стрелка вверх/вниз 18"/>
          <p:cNvSpPr/>
          <p:nvPr/>
        </p:nvSpPr>
        <p:spPr>
          <a:xfrm>
            <a:off x="1514319" y="3313157"/>
            <a:ext cx="393700" cy="734340"/>
          </a:xfrm>
          <a:prstGeom prst="upDownArrow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Двойная стрелка вверх/вниз 19"/>
          <p:cNvSpPr/>
          <p:nvPr/>
        </p:nvSpPr>
        <p:spPr>
          <a:xfrm>
            <a:off x="4465109" y="3303743"/>
            <a:ext cx="393700" cy="734340"/>
          </a:xfrm>
          <a:prstGeom prst="upDownArrow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Двойная стрелка вверх/вниз 20"/>
          <p:cNvSpPr/>
          <p:nvPr/>
        </p:nvSpPr>
        <p:spPr>
          <a:xfrm>
            <a:off x="7428905" y="3303743"/>
            <a:ext cx="393700" cy="734340"/>
          </a:xfrm>
          <a:prstGeom prst="upDownArrow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Двойная стрелка вверх/вниз 21"/>
          <p:cNvSpPr/>
          <p:nvPr/>
        </p:nvSpPr>
        <p:spPr>
          <a:xfrm>
            <a:off x="10269454" y="3283668"/>
            <a:ext cx="393700" cy="734340"/>
          </a:xfrm>
          <a:prstGeom prst="upDownArrow">
            <a:avLst/>
          </a:prstGeom>
          <a:gradFill>
            <a:gsLst>
              <a:gs pos="0">
                <a:schemeClr val="accent1">
                  <a:lumMod val="20000"/>
                  <a:lumOff val="80000"/>
                </a:schemeClr>
              </a:gs>
              <a:gs pos="50000">
                <a:schemeClr val="accent1"/>
              </a:gs>
              <a:gs pos="100000">
                <a:schemeClr val="accent1">
                  <a:lumMod val="20000"/>
                  <a:lumOff val="80000"/>
                </a:schemeClr>
              </a:gs>
            </a:gsLst>
            <a:lin ang="5400000" scaled="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EF751D3-B90D-44D1-8B71-6062962316C0}"/>
              </a:ext>
            </a:extLst>
          </p:cNvPr>
          <p:cNvSpPr txBox="1"/>
          <p:nvPr/>
        </p:nvSpPr>
        <p:spPr>
          <a:xfrm>
            <a:off x="3571240" y="4047497"/>
            <a:ext cx="4618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/>
              <a:t>Полистные комплекты Госгеолкарты-1000/3</a:t>
            </a:r>
          </a:p>
        </p:txBody>
      </p:sp>
    </p:spTree>
    <p:extLst>
      <p:ext uri="{BB962C8B-B14F-4D97-AF65-F5344CB8AC3E}">
        <p14:creationId xmlns:p14="http://schemas.microsoft.com/office/powerpoint/2010/main" val="10719300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27001" y="967030"/>
            <a:ext cx="5369744" cy="34017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76105" y="597698"/>
            <a:ext cx="34856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Геологическая карта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BB5A4A1-5CA1-4F05-8490-A53FAD75B35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02558" y="789586"/>
            <a:ext cx="6016626" cy="362719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8D0E4DB-C386-4F79-A03A-B46F2A9B7A6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5175" y="3392635"/>
            <a:ext cx="5386847" cy="331147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4">
            <a:extLst>
              <a:ext uri="{FF2B5EF4-FFF2-40B4-BE49-F238E27FC236}">
                <a16:creationId xmlns:a16="http://schemas.microsoft.com/office/drawing/2014/main" id="{55CD3558-0A19-4D2F-881B-9B5EB4B4DF1F}"/>
              </a:ext>
            </a:extLst>
          </p:cNvPr>
          <p:cNvSpPr txBox="1"/>
          <p:nvPr/>
        </p:nvSpPr>
        <p:spPr>
          <a:xfrm>
            <a:off x="8326711" y="508604"/>
            <a:ext cx="432614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Карта раннего докембрия</a:t>
            </a:r>
          </a:p>
        </p:txBody>
      </p:sp>
      <p:sp>
        <p:nvSpPr>
          <p:cNvPr id="8" name="TextBox 5">
            <a:extLst>
              <a:ext uri="{FF2B5EF4-FFF2-40B4-BE49-F238E27FC236}">
                <a16:creationId xmlns:a16="http://schemas.microsoft.com/office/drawing/2014/main" id="{55CD3558-0A19-4D2F-881B-9B5EB4B4DF1F}"/>
              </a:ext>
            </a:extLst>
          </p:cNvPr>
          <p:cNvSpPr txBox="1"/>
          <p:nvPr/>
        </p:nvSpPr>
        <p:spPr>
          <a:xfrm>
            <a:off x="6358146" y="5784376"/>
            <a:ext cx="4326143" cy="30777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400" dirty="0">
                <a:latin typeface="Arial" panose="020B0604020202020204" pitchFamily="34" charset="0"/>
                <a:cs typeface="Arial" panose="020B0604020202020204" pitchFamily="34" charset="0"/>
              </a:rPr>
              <a:t>Карта позднего докембрия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0" y="-5997"/>
            <a:ext cx="12191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Геологическая карта территории Российской Федерации и прилегающих акваторий масштаба 1:2 500 000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ED9F4916-4156-44F6-B5E5-B4E7AA92C831}"/>
              </a:ext>
            </a:extLst>
          </p:cNvPr>
          <p:cNvSpPr/>
          <p:nvPr/>
        </p:nvSpPr>
        <p:spPr>
          <a:xfrm>
            <a:off x="6472343" y="5629582"/>
            <a:ext cx="4176585" cy="105545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9A0FC6E-9A8A-45C6-86F3-F70D11F72AFB}"/>
              </a:ext>
            </a:extLst>
          </p:cNvPr>
          <p:cNvSpPr txBox="1"/>
          <p:nvPr/>
        </p:nvSpPr>
        <p:spPr>
          <a:xfrm>
            <a:off x="6301771" y="5876571"/>
            <a:ext cx="45338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500" b="1" dirty="0">
                <a:solidFill>
                  <a:schemeClr val="accent3">
                    <a:lumMod val="75000"/>
                  </a:schemeClr>
                </a:solidFill>
              </a:rPr>
              <a:t>Пользователи, подключаемые через удаленный рабочий стол ВСЕГЕИ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29C9C8F-B05E-4C6A-AF9D-3819A1E35FFD}"/>
              </a:ext>
            </a:extLst>
          </p:cNvPr>
          <p:cNvSpPr txBox="1"/>
          <p:nvPr/>
        </p:nvSpPr>
        <p:spPr>
          <a:xfrm>
            <a:off x="6301771" y="5674751"/>
            <a:ext cx="4438892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/>
              <a:t>Локальная сеть ВСЕГЕИ, Интернет,</a:t>
            </a:r>
            <a:r>
              <a:rPr lang="en-US" sz="1800" b="1" dirty="0"/>
              <a:t> VPN</a:t>
            </a:r>
            <a:r>
              <a:rPr lang="ru-RU" sz="1800" b="1" dirty="0"/>
              <a:t> 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CCB3B158-E423-4F4F-BB3A-A71F0D809D2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10828" y="6144497"/>
            <a:ext cx="805150" cy="540544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423B724C-556A-4575-9E9B-77906F87012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3512" y="6165476"/>
            <a:ext cx="805150" cy="540544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36196495-BEAE-4415-A746-C7839150A64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56196" y="6184986"/>
            <a:ext cx="805150" cy="540544"/>
          </a:xfrm>
          <a:prstGeom prst="rect">
            <a:avLst/>
          </a:prstGeom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EE08D61E-D674-4F75-864E-039C56DAAEB2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39166" y="6163567"/>
            <a:ext cx="805150" cy="540544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4D33187B-435A-49FB-A892-CB96D9175CA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9384" y="6174277"/>
            <a:ext cx="805150" cy="540544"/>
          </a:xfrm>
          <a:prstGeom prst="rect">
            <a:avLst/>
          </a:prstGeom>
        </p:spPr>
      </p:pic>
      <p:sp>
        <p:nvSpPr>
          <p:cNvPr id="32" name="Стрелка: изогнутая вправо 31">
            <a:extLst>
              <a:ext uri="{FF2B5EF4-FFF2-40B4-BE49-F238E27FC236}">
                <a16:creationId xmlns:a16="http://schemas.microsoft.com/office/drawing/2014/main" id="{603DA65A-7B48-4976-BF5F-7B89F4A28B4A}"/>
              </a:ext>
            </a:extLst>
          </p:cNvPr>
          <p:cNvSpPr/>
          <p:nvPr/>
        </p:nvSpPr>
        <p:spPr>
          <a:xfrm>
            <a:off x="3368598" y="2029184"/>
            <a:ext cx="1237836" cy="2943311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3" name="Стрелка: изогнутая влево 32">
            <a:extLst>
              <a:ext uri="{FF2B5EF4-FFF2-40B4-BE49-F238E27FC236}">
                <a16:creationId xmlns:a16="http://schemas.microsoft.com/office/drawing/2014/main" id="{0FFB547B-28F1-4496-8793-AE522FDB54C3}"/>
              </a:ext>
            </a:extLst>
          </p:cNvPr>
          <p:cNvSpPr/>
          <p:nvPr/>
        </p:nvSpPr>
        <p:spPr>
          <a:xfrm rot="10800000" flipH="1">
            <a:off x="6723017" y="1920181"/>
            <a:ext cx="1244042" cy="3011772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35" name="Стрелка: вниз 34">
            <a:extLst>
              <a:ext uri="{FF2B5EF4-FFF2-40B4-BE49-F238E27FC236}">
                <a16:creationId xmlns:a16="http://schemas.microsoft.com/office/drawing/2014/main" id="{C3AC34E1-5BE4-4A4C-824F-9FF6491DFAF1}"/>
              </a:ext>
            </a:extLst>
          </p:cNvPr>
          <p:cNvSpPr/>
          <p:nvPr/>
        </p:nvSpPr>
        <p:spPr>
          <a:xfrm rot="10800000">
            <a:off x="6483503" y="4837191"/>
            <a:ext cx="485729" cy="7852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0840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319" y="988800"/>
            <a:ext cx="6748536" cy="48387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3188" y="1737069"/>
            <a:ext cx="5699111" cy="310163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954052" y="134635"/>
            <a:ext cx="110982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Карта четвертичных образований территории и Российской Федерации и прилегающих акваторий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масштаба 1:2 500 000</a:t>
            </a:r>
          </a:p>
        </p:txBody>
      </p:sp>
      <p:sp>
        <p:nvSpPr>
          <p:cNvPr id="6" name="Стрелка вправо 5"/>
          <p:cNvSpPr/>
          <p:nvPr/>
        </p:nvSpPr>
        <p:spPr>
          <a:xfrm rot="993316">
            <a:off x="4339535" y="1652982"/>
            <a:ext cx="3535389" cy="168173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665716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7289" y="1224936"/>
            <a:ext cx="9521615" cy="521111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587" y="646331"/>
            <a:ext cx="10162762" cy="562526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-139699" y="62106"/>
            <a:ext cx="12712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</a:rPr>
              <a:t>Прогнозно-</a:t>
            </a:r>
            <a:r>
              <a:rPr lang="ru-RU" b="1" dirty="0" err="1">
                <a:solidFill>
                  <a:srgbClr val="002060"/>
                </a:solidFill>
              </a:rPr>
              <a:t>минерагеническая</a:t>
            </a:r>
            <a:r>
              <a:rPr lang="ru-RU" b="1" dirty="0">
                <a:solidFill>
                  <a:srgbClr val="002060"/>
                </a:solidFill>
              </a:rPr>
              <a:t> карта территории и Российской Федерации и ее континентального шельфа  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масштаба 1:2 500 000</a:t>
            </a:r>
          </a:p>
        </p:txBody>
      </p:sp>
      <p:grpSp>
        <p:nvGrpSpPr>
          <p:cNvPr id="5" name="Группа 4"/>
          <p:cNvGrpSpPr/>
          <p:nvPr/>
        </p:nvGrpSpPr>
        <p:grpSpPr>
          <a:xfrm>
            <a:off x="836893" y="1654722"/>
            <a:ext cx="5010438" cy="3608477"/>
            <a:chOff x="61641" y="905280"/>
            <a:chExt cx="5010438" cy="3608477"/>
          </a:xfrm>
        </p:grpSpPr>
        <p:grpSp>
          <p:nvGrpSpPr>
            <p:cNvPr id="6" name="Группа 5"/>
            <p:cNvGrpSpPr/>
            <p:nvPr/>
          </p:nvGrpSpPr>
          <p:grpSpPr>
            <a:xfrm>
              <a:off x="61641" y="905280"/>
              <a:ext cx="4762500" cy="3608477"/>
              <a:chOff x="61641" y="905280"/>
              <a:chExt cx="4762500" cy="3608477"/>
            </a:xfrm>
          </p:grpSpPr>
          <p:pic>
            <p:nvPicPr>
              <p:cNvPr id="8" name="Рисунок 4110" descr="G:\Работа_2018\КУТЫРЕВА_2018\Информац_отчеты_металлогенич. карта\ИНФ_отчет_3кв_металлогенич\Вмзуализация.jpg"/>
              <p:cNvPicPr>
                <a:picLocks noChangeAspect="1" noChangeArrowheads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1641" y="905280"/>
                <a:ext cx="4762500" cy="3190875"/>
              </a:xfrm>
              <a:prstGeom prst="rect">
                <a:avLst/>
              </a:prstGeom>
              <a:noFill/>
              <a:ln w="9525">
                <a:solidFill>
                  <a:srgbClr val="00000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9" name="TextBox 8"/>
              <p:cNvSpPr txBox="1"/>
              <p:nvPr/>
            </p:nvSpPr>
            <p:spPr>
              <a:xfrm>
                <a:off x="730055" y="3959759"/>
                <a:ext cx="3377514" cy="55399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ru-RU" sz="1000" dirty="0"/>
                  <a:t>Атрибутивная таблица с характеристикой конкретных минерагенических таксонов, включая данные по прогнозным ресурсам различных категорий</a:t>
                </a:r>
              </a:p>
            </p:txBody>
          </p:sp>
        </p:grpSp>
        <p:cxnSp>
          <p:nvCxnSpPr>
            <p:cNvPr id="7" name="Прямая со стрелкой 6"/>
            <p:cNvCxnSpPr/>
            <p:nvPr/>
          </p:nvCxnSpPr>
          <p:spPr>
            <a:xfrm flipH="1" flipV="1">
              <a:off x="4824141" y="3188678"/>
              <a:ext cx="247938" cy="104808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Стрелка вправо 9"/>
          <p:cNvSpPr/>
          <p:nvPr/>
        </p:nvSpPr>
        <p:spPr>
          <a:xfrm rot="15306667">
            <a:off x="5087132" y="4386242"/>
            <a:ext cx="1297839" cy="146566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80475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4C65C11-D242-4548-9446-F8C695D166A5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68700" y="714791"/>
            <a:ext cx="6853607" cy="388035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41301" y="1091806"/>
            <a:ext cx="2863852" cy="181427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35921" dir="2700000" algn="ctr" rotWithShape="0">
              <a:srgbClr val="808080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90796" y="445475"/>
            <a:ext cx="2393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Геологическая карта м-ба 1:2 500 000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17D9757-B12A-4AF3-A42A-5FEA85BAB48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6565" y="3940006"/>
            <a:ext cx="3013323" cy="18796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-120525" y="3293675"/>
            <a:ext cx="35875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Тектонические схемы комплектов Госгеолкарты-1000/3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985482" y="347267"/>
            <a:ext cx="64368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/>
              <a:t>Тектоническая карта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825913" y="45365"/>
            <a:ext cx="105774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232C82"/>
                </a:solidFill>
              </a:rPr>
              <a:t>Тектоническая карта Российской Федерации и ее континентального шельфа м-ба 1:2 500 000</a:t>
            </a:r>
          </a:p>
        </p:txBody>
      </p:sp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59945979-9DB8-4D42-A670-70D7FFA0EE9F}"/>
              </a:ext>
            </a:extLst>
          </p:cNvPr>
          <p:cNvSpPr/>
          <p:nvPr/>
        </p:nvSpPr>
        <p:spPr>
          <a:xfrm>
            <a:off x="4592262" y="5699400"/>
            <a:ext cx="4176585" cy="1055459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>
            <a:extLst>
              <a:ext uri="{FF2B5EF4-FFF2-40B4-BE49-F238E27FC236}">
                <a16:creationId xmlns:a16="http://schemas.microsoft.com/office/drawing/2014/main" id="{7AF40B42-B551-49D4-8C82-54370C44547B}"/>
              </a:ext>
            </a:extLst>
          </p:cNvPr>
          <p:cNvSpPr/>
          <p:nvPr/>
        </p:nvSpPr>
        <p:spPr>
          <a:xfrm>
            <a:off x="3985482" y="4994687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600" dirty="0"/>
              <a:t>Запад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3CA198D6-7E7D-450E-B54A-73F21ACDE40D}"/>
              </a:ext>
            </a:extLst>
          </p:cNvPr>
          <p:cNvSpPr/>
          <p:nvPr/>
        </p:nvSpPr>
        <p:spPr>
          <a:xfrm>
            <a:off x="4883840" y="4994687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Урал</a:t>
            </a:r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7CC3DD6F-CFC0-48D2-A149-A1EFDEE3243F}"/>
              </a:ext>
            </a:extLst>
          </p:cNvPr>
          <p:cNvSpPr/>
          <p:nvPr/>
        </p:nvSpPr>
        <p:spPr>
          <a:xfrm>
            <a:off x="5782198" y="4994687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/>
              <a:t>ЗапСиб</a:t>
            </a:r>
            <a:endParaRPr lang="ru-RU" sz="1400" dirty="0"/>
          </a:p>
        </p:txBody>
      </p:sp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6A8A8561-687E-44FA-9AB5-3E17815381E3}"/>
              </a:ext>
            </a:extLst>
          </p:cNvPr>
          <p:cNvSpPr/>
          <p:nvPr/>
        </p:nvSpPr>
        <p:spPr>
          <a:xfrm>
            <a:off x="6680555" y="4994687"/>
            <a:ext cx="817153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/>
              <a:t>ВостСиб</a:t>
            </a:r>
            <a:endParaRPr lang="ru-RU" sz="1400" dirty="0"/>
          </a:p>
        </p:txBody>
      </p:sp>
      <p:sp>
        <p:nvSpPr>
          <p:cNvPr id="20" name="Прямоугольник 19">
            <a:extLst>
              <a:ext uri="{FF2B5EF4-FFF2-40B4-BE49-F238E27FC236}">
                <a16:creationId xmlns:a16="http://schemas.microsoft.com/office/drawing/2014/main" id="{9138A83C-974E-4B87-8FEE-7B1AA702B7AC}"/>
              </a:ext>
            </a:extLst>
          </p:cNvPr>
          <p:cNvSpPr/>
          <p:nvPr/>
        </p:nvSpPr>
        <p:spPr>
          <a:xfrm>
            <a:off x="7578914" y="4994687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 err="1"/>
              <a:t>Забайк</a:t>
            </a:r>
            <a:endParaRPr lang="ru-RU" sz="1400" dirty="0"/>
          </a:p>
        </p:txBody>
      </p:sp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A756AF5D-3652-491A-A861-7231818D4026}"/>
              </a:ext>
            </a:extLst>
          </p:cNvPr>
          <p:cNvSpPr/>
          <p:nvPr/>
        </p:nvSpPr>
        <p:spPr>
          <a:xfrm>
            <a:off x="8477272" y="4994687"/>
            <a:ext cx="759860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/>
              <a:t>,,,</a:t>
            </a:r>
          </a:p>
        </p:txBody>
      </p:sp>
      <p:sp>
        <p:nvSpPr>
          <p:cNvPr id="22" name="Прямоугольник 21">
            <a:extLst>
              <a:ext uri="{FF2B5EF4-FFF2-40B4-BE49-F238E27FC236}">
                <a16:creationId xmlns:a16="http://schemas.microsoft.com/office/drawing/2014/main" id="{0EE1A86B-913A-4191-91CF-58C850AAAF79}"/>
              </a:ext>
            </a:extLst>
          </p:cNvPr>
          <p:cNvSpPr/>
          <p:nvPr/>
        </p:nvSpPr>
        <p:spPr>
          <a:xfrm>
            <a:off x="9317342" y="4994687"/>
            <a:ext cx="818148" cy="40105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400" dirty="0"/>
              <a:t>Арктика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D65E82C-AD7D-4460-93B2-4E4C502ED5CB}"/>
              </a:ext>
            </a:extLst>
          </p:cNvPr>
          <p:cNvSpPr txBox="1"/>
          <p:nvPr/>
        </p:nvSpPr>
        <p:spPr>
          <a:xfrm>
            <a:off x="3924296" y="4600493"/>
            <a:ext cx="3441316" cy="2590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>
                <a:solidFill>
                  <a:schemeClr val="accent3">
                    <a:lumMod val="75000"/>
                  </a:schemeClr>
                </a:solidFill>
              </a:rPr>
              <a:t>Локальная сеть ВСЕГЕИ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0F064D7A-0372-47AC-8066-C689A1875DB2}"/>
              </a:ext>
            </a:extLst>
          </p:cNvPr>
          <p:cNvSpPr txBox="1"/>
          <p:nvPr/>
        </p:nvSpPr>
        <p:spPr>
          <a:xfrm>
            <a:off x="4418496" y="5968716"/>
            <a:ext cx="4533822" cy="425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500" b="1" dirty="0">
                <a:solidFill>
                  <a:schemeClr val="accent3">
                    <a:lumMod val="75000"/>
                  </a:schemeClr>
                </a:solidFill>
              </a:rPr>
              <a:t>Пользователи, подключаемые через удаленный рабочий стол ВСЕГЕИ</a:t>
            </a:r>
          </a:p>
        </p:txBody>
      </p:sp>
      <p:cxnSp>
        <p:nvCxnSpPr>
          <p:cNvPr id="29" name="Соединительная линия уступом 55">
            <a:extLst>
              <a:ext uri="{FF2B5EF4-FFF2-40B4-BE49-F238E27FC236}">
                <a16:creationId xmlns:a16="http://schemas.microsoft.com/office/drawing/2014/main" id="{6F3A3C14-F42C-404B-AF8E-5931E804C469}"/>
              </a:ext>
            </a:extLst>
          </p:cNvPr>
          <p:cNvCxnSpPr>
            <a:stCxn id="16" idx="0"/>
          </p:cNvCxnSpPr>
          <p:nvPr/>
        </p:nvCxnSpPr>
        <p:spPr>
          <a:xfrm rot="5400000" flipH="1" flipV="1">
            <a:off x="5636689" y="3341814"/>
            <a:ext cx="381597" cy="2924150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Соединительная линия уступом 56">
            <a:extLst>
              <a:ext uri="{FF2B5EF4-FFF2-40B4-BE49-F238E27FC236}">
                <a16:creationId xmlns:a16="http://schemas.microsoft.com/office/drawing/2014/main" id="{1BD653BD-CD08-4775-81B4-6285DCB19BAB}"/>
              </a:ext>
            </a:extLst>
          </p:cNvPr>
          <p:cNvCxnSpPr>
            <a:cxnSpLocks/>
            <a:stCxn id="15" idx="0"/>
            <a:endCxn id="21" idx="2"/>
          </p:cNvCxnSpPr>
          <p:nvPr/>
        </p:nvCxnSpPr>
        <p:spPr>
          <a:xfrm rot="5400000" flipH="1" flipV="1">
            <a:off x="7617048" y="4459247"/>
            <a:ext cx="303660" cy="2176647"/>
          </a:xfrm>
          <a:prstGeom prst="bentConnector3">
            <a:avLst>
              <a:gd name="adj1" fmla="val 50000"/>
            </a:avLst>
          </a:prstGeom>
          <a:ln w="127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8BC96A66-55FF-43C5-B428-27D4842D2389}"/>
              </a:ext>
            </a:extLst>
          </p:cNvPr>
          <p:cNvSpPr txBox="1"/>
          <p:nvPr/>
        </p:nvSpPr>
        <p:spPr>
          <a:xfrm>
            <a:off x="5352080" y="5795808"/>
            <a:ext cx="2997884" cy="2782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/>
              <a:t>Интернет,</a:t>
            </a:r>
            <a:r>
              <a:rPr lang="en-US" sz="1800" b="1" dirty="0"/>
              <a:t> VPN</a:t>
            </a:r>
            <a:r>
              <a:rPr lang="ru-RU" sz="1800" b="1" dirty="0"/>
              <a:t> </a:t>
            </a:r>
          </a:p>
        </p:txBody>
      </p:sp>
      <p:cxnSp>
        <p:nvCxnSpPr>
          <p:cNvPr id="32" name="Соединительная линия уступом 60">
            <a:extLst>
              <a:ext uri="{FF2B5EF4-FFF2-40B4-BE49-F238E27FC236}">
                <a16:creationId xmlns:a16="http://schemas.microsoft.com/office/drawing/2014/main" id="{4C96329F-100A-4E6A-B387-D5CFA2C6A0F9}"/>
              </a:ext>
            </a:extLst>
          </p:cNvPr>
          <p:cNvCxnSpPr>
            <a:stCxn id="22" idx="0"/>
          </p:cNvCxnSpPr>
          <p:nvPr/>
        </p:nvCxnSpPr>
        <p:spPr>
          <a:xfrm rot="16200000" flipV="1">
            <a:off x="8317191" y="3585462"/>
            <a:ext cx="381597" cy="2436854"/>
          </a:xfrm>
          <a:prstGeom prst="bentConnector3">
            <a:avLst>
              <a:gd name="adj1" fmla="val 50000"/>
            </a:avLst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Стрелка вправо 32"/>
          <p:cNvSpPr/>
          <p:nvPr/>
        </p:nvSpPr>
        <p:spPr>
          <a:xfrm rot="20167146">
            <a:off x="3067261" y="4458855"/>
            <a:ext cx="670337" cy="103677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Стрелка вправо 33"/>
          <p:cNvSpPr/>
          <p:nvPr/>
        </p:nvSpPr>
        <p:spPr>
          <a:xfrm rot="1541512">
            <a:off x="2973839" y="2277339"/>
            <a:ext cx="670337" cy="103677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7" name="Рисунок 36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30747" y="6214315"/>
            <a:ext cx="805150" cy="540544"/>
          </a:xfrm>
          <a:prstGeom prst="rect">
            <a:avLst/>
          </a:prstGeom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03431" y="6235294"/>
            <a:ext cx="805150" cy="540544"/>
          </a:xfrm>
          <a:prstGeom prst="rect">
            <a:avLst/>
          </a:prstGeom>
        </p:spPr>
      </p:pic>
      <p:pic>
        <p:nvPicPr>
          <p:cNvPr id="40" name="Рисунок 39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76115" y="6254804"/>
            <a:ext cx="805150" cy="540544"/>
          </a:xfrm>
          <a:prstGeom prst="rect">
            <a:avLst/>
          </a:prstGeom>
        </p:spPr>
      </p:pic>
      <p:pic>
        <p:nvPicPr>
          <p:cNvPr id="41" name="Рисунок 40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59085" y="6233385"/>
            <a:ext cx="805150" cy="540544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1" b="99119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99303" y="6244095"/>
            <a:ext cx="805150" cy="5405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16667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175" y="1777384"/>
            <a:ext cx="7139383" cy="398069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887767" y="34493"/>
            <a:ext cx="6972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Привлечение организаций-соисполнителей через ФГБУ «ВСЕГЕИ»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023269" y="581436"/>
            <a:ext cx="4905829" cy="62184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ФГУНПП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Аэрогеология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ФГУГП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Кавказгеолсъемка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ЗАО «МИРЕКО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ГФУП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ЗапСибГеоНАЦ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ОАО «УГСЭ»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«ГЕОТЭКС»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ФГУГП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Запсибгеолсъемка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ОАО «Горно-Алтайская экспедиция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Читагеолсъемка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Дальгеофизика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Волгоградская ГРЭ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ФГУП 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ВостСибНИИГГиМС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МУП «Полярная ГРЭ»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Иркутскгеология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ГФУП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Бурятгеоцентр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ГУП «Якутская ПСЭ»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Хабаровскгеология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ФГУГП «Приморская ПСЭ»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ФГУГП «Сахалинская ПСЭ»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ФГБУ «ЦНИГРИ»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СНИИГГиМС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ФГБУ «ИМГРЭ»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ФГУГП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Воронежгеология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Аэрогеофизика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Магадангеология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ФГУГП «Александровская опытно-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методическая экспедиция»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ОАО «Научные приборы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ЗАО КЦ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Росгеофизика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ГП ПКГЭ СПГГИ ООО «УГРЭ»  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Красноярскгеолсъемка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698141" y="441885"/>
            <a:ext cx="4905829" cy="64161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ФГУП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ЗапСибНИИГГ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 ГГП РС (Я)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Якутскгеология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Георегион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Иркутскгеофизика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Камчатгеология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Башкиргеология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«Компания 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Вотемиро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Амургеология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Челябинскгеосъемка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ФГБУ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ВНИИОкеангеология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Пермьгеологодобыча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МАГЭ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Енисейгеофизика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Геоцентр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-Москва»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ФГУ НПП 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Аэрогеология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«Сахалинская ГРЭ»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«КОМП»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ГУП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Сахагеоинформ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ООО «Архангельские алмазы»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ОАО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Кавказгеолсъемка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pPr lvl="0">
              <a:lnSpc>
                <a:spcPct val="107000"/>
              </a:lnSpc>
              <a:spcAft>
                <a:spcPts val="0"/>
              </a:spcAft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(АО «Северо-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Кавказкое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ПГО»)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Южморгеология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Приморгеология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ГУП РК «КРЫМГЕОЛОГИЯ»,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ГАУ РК «ЦЛАТИ»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«Дальневосточное ПГО»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Поляргео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НАО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СибНАЦ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МГУ им. М.В. Ломоносов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«Центральное ПГО»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ГИН РАН </a:t>
            </a:r>
            <a:endParaRPr lang="ru-RU" sz="1200" dirty="0">
              <a:solidFill>
                <a:srgbClr val="232C82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АО «</a:t>
            </a:r>
            <a:r>
              <a:rPr lang="ru-RU" sz="1200" dirty="0" err="1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Дальморнефтегеофизика</a:t>
            </a:r>
            <a:r>
              <a:rPr lang="ru-RU" sz="1200" dirty="0">
                <a:solidFill>
                  <a:srgbClr val="232C82"/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1200" dirty="0">
              <a:solidFill>
                <a:srgbClr val="232C82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4" descr="Картинки по запросу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2299" y="780285"/>
            <a:ext cx="576064" cy="2356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143" y="723996"/>
            <a:ext cx="297163" cy="3241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42673" y="743605"/>
            <a:ext cx="750597" cy="260011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96049" y="700424"/>
            <a:ext cx="438427" cy="38465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67402" y="740609"/>
            <a:ext cx="364715" cy="32942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10392" y="713512"/>
            <a:ext cx="388748" cy="32922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17020" y="683598"/>
            <a:ext cx="557318" cy="3669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012777" y="700424"/>
            <a:ext cx="661515" cy="35540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9128" y="699885"/>
            <a:ext cx="627247" cy="3851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02192" y="711096"/>
            <a:ext cx="477635" cy="44746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996878" y="1161056"/>
            <a:ext cx="557004" cy="313027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85026" y="1103346"/>
            <a:ext cx="470610" cy="45533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43895" y="1181481"/>
            <a:ext cx="967960" cy="284158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86140" y="1169344"/>
            <a:ext cx="489293" cy="300038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278784" y="1181481"/>
            <a:ext cx="597004" cy="36312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022429" y="1153128"/>
            <a:ext cx="318204" cy="350896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914722" y="1130653"/>
            <a:ext cx="436747" cy="434511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545290" y="1182505"/>
            <a:ext cx="378823" cy="35287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056371" y="1163368"/>
            <a:ext cx="535053" cy="363716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4486097" y="1200397"/>
            <a:ext cx="285750" cy="357825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6690406" y="1169344"/>
            <a:ext cx="286876" cy="383326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6654762" y="711096"/>
            <a:ext cx="368507" cy="42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4433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E8B06E30-07E4-4613-A697-6D7B3EB33D18}"/>
              </a:ext>
            </a:extLst>
          </p:cNvPr>
          <p:cNvSpPr/>
          <p:nvPr/>
        </p:nvSpPr>
        <p:spPr>
          <a:xfrm>
            <a:off x="236913" y="74507"/>
            <a:ext cx="1139816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Составление цифровой карты закономерностей размещения и прогноза на нефть и газ осадочных бассейнов Российской Федерации масштаба 1:2 500 000</a:t>
            </a:r>
            <a:endParaRPr lang="ru-RU" dirty="0">
              <a:solidFill>
                <a:srgbClr val="232C82"/>
              </a:solidFill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913" y="4820145"/>
            <a:ext cx="9144000" cy="1581125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9380913" y="5272738"/>
            <a:ext cx="2659297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>
                <a:cs typeface="Times New Roman" panose="02020603050405020304" pitchFamily="18" charset="0"/>
              </a:rPr>
              <a:t>Пример схемы корреляции нефтегазоносных комплексов (</a:t>
            </a:r>
            <a:r>
              <a:rPr lang="ru-RU" sz="1600" b="1" dirty="0" err="1">
                <a:cs typeface="Times New Roman" panose="02020603050405020304" pitchFamily="18" charset="0"/>
              </a:rPr>
              <a:t>неоком</a:t>
            </a:r>
            <a:r>
              <a:rPr lang="ru-RU" sz="1600" b="1" dirty="0"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8" name="Picture 2" descr="D:\листы ГГК 1000\2022\совещание\111\ngp.png">
            <a:extLst>
              <a:ext uri="{FF2B5EF4-FFF2-40B4-BE49-F238E27FC236}">
                <a16:creationId xmlns:a16="http://schemas.microsoft.com/office/drawing/2014/main" id="{22FF2FF8-E8B8-491A-B690-43A1235F52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5" y="845410"/>
            <a:ext cx="4725749" cy="26178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Прямоугольник 18">
            <a:extLst>
              <a:ext uri="{FF2B5EF4-FFF2-40B4-BE49-F238E27FC236}">
                <a16:creationId xmlns:a16="http://schemas.microsoft.com/office/drawing/2014/main" id="{5F084FAB-64D3-44E8-BE9C-6B4079FEB9B3}"/>
              </a:ext>
            </a:extLst>
          </p:cNvPr>
          <p:cNvSpPr/>
          <p:nvPr/>
        </p:nvSpPr>
        <p:spPr>
          <a:xfrm>
            <a:off x="576729" y="510387"/>
            <a:ext cx="33684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>
                <a:cs typeface="Arial" panose="020B0604020202020204" pitchFamily="34" charset="0"/>
              </a:rPr>
              <a:t>Нефтегазогеологическое районирование </a:t>
            </a:r>
            <a:endParaRPr lang="ru-RU" sz="1400" dirty="0"/>
          </a:p>
        </p:txBody>
      </p:sp>
      <p:pic>
        <p:nvPicPr>
          <p:cNvPr id="20" name="Picture 3" descr="D:\листы ГГК 1000\2022\совещание\111\нгк2.png">
            <a:extLst>
              <a:ext uri="{FF2B5EF4-FFF2-40B4-BE49-F238E27FC236}">
                <a16:creationId xmlns:a16="http://schemas.microsoft.com/office/drawing/2014/main" id="{C55971F3-8717-45DB-A849-32AFD39785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4140" y="1510195"/>
            <a:ext cx="4696447" cy="261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Прямоугольник 20">
            <a:extLst>
              <a:ext uri="{FF2B5EF4-FFF2-40B4-BE49-F238E27FC236}">
                <a16:creationId xmlns:a16="http://schemas.microsoft.com/office/drawing/2014/main" id="{E0C0D979-E41D-4F29-88EC-6B5DCD1CC802}"/>
              </a:ext>
            </a:extLst>
          </p:cNvPr>
          <p:cNvSpPr/>
          <p:nvPr/>
        </p:nvSpPr>
        <p:spPr>
          <a:xfrm>
            <a:off x="4937587" y="1044775"/>
            <a:ext cx="258167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Основные нефтегазоносные комплексы</a:t>
            </a:r>
          </a:p>
        </p:txBody>
      </p:sp>
      <p:pic>
        <p:nvPicPr>
          <p:cNvPr id="22" name="Picture 3" descr="D:\листы ГГК 1000\2022\совещание\111\струк.png">
            <a:extLst>
              <a:ext uri="{FF2B5EF4-FFF2-40B4-BE49-F238E27FC236}">
                <a16:creationId xmlns:a16="http://schemas.microsoft.com/office/drawing/2014/main" id="{1D3BDE68-EEFB-4281-83E9-E367574F59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3200" y="2073019"/>
            <a:ext cx="4373376" cy="2440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Прямоугольник 22">
            <a:extLst>
              <a:ext uri="{FF2B5EF4-FFF2-40B4-BE49-F238E27FC236}">
                <a16:creationId xmlns:a16="http://schemas.microsoft.com/office/drawing/2014/main" id="{A53E798E-4282-4E1A-B9FD-9CA117F0B949}"/>
              </a:ext>
            </a:extLst>
          </p:cNvPr>
          <p:cNvSpPr/>
          <p:nvPr/>
        </p:nvSpPr>
        <p:spPr>
          <a:xfrm>
            <a:off x="7390587" y="1585262"/>
            <a:ext cx="245722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/>
              <a:t>Структурные планы по основным ОГ</a:t>
            </a:r>
          </a:p>
        </p:txBody>
      </p:sp>
      <p:pic>
        <p:nvPicPr>
          <p:cNvPr id="24" name="Picture 2" descr="D:\листы ГГК 1000\2022\совещание\111\зоны.png">
            <a:extLst>
              <a:ext uri="{FF2B5EF4-FFF2-40B4-BE49-F238E27FC236}">
                <a16:creationId xmlns:a16="http://schemas.microsoft.com/office/drawing/2014/main" id="{C3122A50-355B-4D69-9429-94DCE2FA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348" y="2341192"/>
            <a:ext cx="4677862" cy="2617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>
            <a:extLst>
              <a:ext uri="{FF2B5EF4-FFF2-40B4-BE49-F238E27FC236}">
                <a16:creationId xmlns:a16="http://schemas.microsoft.com/office/drawing/2014/main" id="{1D4946B2-435C-4BD7-8D02-38523BC1875C}"/>
              </a:ext>
            </a:extLst>
          </p:cNvPr>
          <p:cNvSpPr/>
          <p:nvPr/>
        </p:nvSpPr>
        <p:spPr>
          <a:xfrm>
            <a:off x="9701279" y="2064695"/>
            <a:ext cx="230287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dirty="0"/>
              <a:t>Зоны </a:t>
            </a:r>
            <a:r>
              <a:rPr lang="ru-RU" sz="1400" dirty="0" err="1"/>
              <a:t>нефтегазонакопления</a:t>
            </a:r>
            <a:endParaRPr lang="ru-RU" sz="1400" dirty="0"/>
          </a:p>
        </p:txBody>
      </p:sp>
    </p:spTree>
    <p:extLst>
      <p:ext uri="{BB962C8B-B14F-4D97-AF65-F5344CB8AC3E}">
        <p14:creationId xmlns:p14="http://schemas.microsoft.com/office/powerpoint/2010/main" val="3310359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42" y="369331"/>
            <a:ext cx="8222033" cy="47803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442" y="369332"/>
            <a:ext cx="8222033" cy="478032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2" name="Группа 11"/>
          <p:cNvGrpSpPr/>
          <p:nvPr/>
        </p:nvGrpSpPr>
        <p:grpSpPr>
          <a:xfrm>
            <a:off x="279401" y="0"/>
            <a:ext cx="11393876" cy="6616700"/>
            <a:chOff x="386080" y="335280"/>
            <a:chExt cx="8674664" cy="4901899"/>
          </a:xfrm>
        </p:grpSpPr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172" y="785283"/>
              <a:ext cx="8674572" cy="4005752"/>
            </a:xfrm>
            <a:prstGeom prst="rect">
              <a:avLst/>
            </a:prstGeom>
            <a:solidFill>
              <a:schemeClr val="bg1"/>
            </a:solidFill>
          </p:spPr>
        </p:pic>
        <p:sp>
          <p:nvSpPr>
            <p:cNvPr id="14" name="Прямоугольник 13"/>
            <p:cNvSpPr/>
            <p:nvPr/>
          </p:nvSpPr>
          <p:spPr>
            <a:xfrm>
              <a:off x="386080" y="335280"/>
              <a:ext cx="8666480" cy="451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>
              <a:off x="386080" y="4785360"/>
              <a:ext cx="8666480" cy="451819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6" name="Группа 15"/>
          <p:cNvGrpSpPr/>
          <p:nvPr/>
        </p:nvGrpSpPr>
        <p:grpSpPr>
          <a:xfrm>
            <a:off x="5316726" y="3005052"/>
            <a:ext cx="3630930" cy="2076450"/>
            <a:chOff x="500462" y="1533422"/>
            <a:chExt cx="3630930" cy="2076450"/>
          </a:xfrm>
        </p:grpSpPr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462" y="1533422"/>
              <a:ext cx="2914126" cy="2076450"/>
            </a:xfrm>
            <a:prstGeom prst="rect">
              <a:avLst/>
            </a:prstGeom>
          </p:spPr>
        </p:pic>
        <p:cxnSp>
          <p:nvCxnSpPr>
            <p:cNvPr id="18" name="Прямая со стрелкой 17"/>
            <p:cNvCxnSpPr/>
            <p:nvPr/>
          </p:nvCxnSpPr>
          <p:spPr>
            <a:xfrm flipH="1">
              <a:off x="3366217" y="1612797"/>
              <a:ext cx="765175" cy="577850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9" name="Рисунок 1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37718" y="5114296"/>
            <a:ext cx="2137108" cy="1640747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21459" y="5114115"/>
            <a:ext cx="2069666" cy="1743885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4735" y="5111346"/>
            <a:ext cx="2225763" cy="1643697"/>
          </a:xfrm>
          <a:prstGeom prst="rect">
            <a:avLst/>
          </a:prstGeom>
          <a:ln>
            <a:solidFill>
              <a:schemeClr val="bg1"/>
            </a:solidFill>
          </a:ln>
        </p:spPr>
      </p:pic>
      <p:graphicFrame>
        <p:nvGraphicFramePr>
          <p:cNvPr id="22" name="Объект 21"/>
          <p:cNvGraphicFramePr>
            <a:graphicFrameLocks noChangeAspect="1"/>
          </p:cNvGraphicFramePr>
          <p:nvPr>
            <p:extLst/>
          </p:nvPr>
        </p:nvGraphicFramePr>
        <p:xfrm>
          <a:off x="147220" y="4456953"/>
          <a:ext cx="2923605" cy="168924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51" name="CorelDRAW" r:id="rId10" imgW="6233858" imgH="3601800" progId="CorelDraw.Graphic.18">
                  <p:embed/>
                </p:oleObj>
              </mc:Choice>
              <mc:Fallback>
                <p:oleObj name="CorelDRAW" r:id="rId10" imgW="6233858" imgH="3601800" progId="CorelDraw.Graphic.18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1"/>
                      <a:stretch>
                        <a:fillRect/>
                      </a:stretch>
                    </p:blipFill>
                    <p:spPr>
                      <a:xfrm>
                        <a:off x="147220" y="4456953"/>
                        <a:ext cx="2923605" cy="168924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Прямоугольник 22"/>
          <p:cNvSpPr/>
          <p:nvPr/>
        </p:nvSpPr>
        <p:spPr>
          <a:xfrm>
            <a:off x="4842869" y="-16306"/>
            <a:ext cx="322684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База данных «Геохронология»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0" y="5934670"/>
            <a:ext cx="4382803" cy="92333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В рамках Госгеолкарты-1000/3 выполнено: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 более 2000 </a:t>
            </a:r>
            <a:r>
              <a:rPr lang="en-US" dirty="0"/>
              <a:t>U-</a:t>
            </a:r>
            <a:r>
              <a:rPr lang="en-US" dirty="0" err="1"/>
              <a:t>Pb</a:t>
            </a:r>
            <a:r>
              <a:rPr lang="ru-RU" dirty="0"/>
              <a:t> определений,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/>
              <a:t>более 200 анализов </a:t>
            </a:r>
            <a:r>
              <a:rPr lang="en-US" dirty="0"/>
              <a:t>OSL</a:t>
            </a:r>
            <a:r>
              <a:rPr lang="ru-RU" dirty="0"/>
              <a:t>.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96979" y="716064"/>
            <a:ext cx="3206712" cy="307777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</a:rPr>
              <a:t>Геохронологический атлас-справочник</a:t>
            </a:r>
            <a:endParaRPr lang="ru-RU" sz="14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736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па 12"/>
          <p:cNvGrpSpPr/>
          <p:nvPr/>
        </p:nvGrpSpPr>
        <p:grpSpPr>
          <a:xfrm>
            <a:off x="-3486" y="1371600"/>
            <a:ext cx="6375400" cy="4224037"/>
            <a:chOff x="1711569" y="666317"/>
            <a:chExt cx="8690708" cy="5436364"/>
          </a:xfrm>
        </p:grpSpPr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2003581" y="666317"/>
              <a:ext cx="8222033" cy="47803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grpSp>
          <p:nvGrpSpPr>
            <p:cNvPr id="5" name="Группа 4"/>
            <p:cNvGrpSpPr/>
            <p:nvPr/>
          </p:nvGrpSpPr>
          <p:grpSpPr>
            <a:xfrm>
              <a:off x="1711569" y="805665"/>
              <a:ext cx="8690708" cy="5168765"/>
              <a:chOff x="187569" y="805664"/>
              <a:chExt cx="8690708" cy="5168765"/>
            </a:xfrm>
          </p:grpSpPr>
          <p:sp>
            <p:nvSpPr>
              <p:cNvPr id="6" name="Овал 5"/>
              <p:cNvSpPr/>
              <p:nvPr/>
            </p:nvSpPr>
            <p:spPr>
              <a:xfrm>
                <a:off x="5014568" y="5755598"/>
                <a:ext cx="231620" cy="218831"/>
              </a:xfrm>
              <a:prstGeom prst="ellipse">
                <a:avLst/>
              </a:prstGeom>
              <a:solidFill>
                <a:schemeClr val="accent5">
                  <a:lumMod val="7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  <p:sp>
            <p:nvSpPr>
              <p:cNvPr id="7" name="TextBox 6"/>
              <p:cNvSpPr txBox="1"/>
              <p:nvPr/>
            </p:nvSpPr>
            <p:spPr>
              <a:xfrm>
                <a:off x="5284868" y="5592758"/>
                <a:ext cx="1264129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ru-RU" dirty="0" err="1"/>
                  <a:t>Петротипы</a:t>
                </a:r>
                <a:endParaRPr lang="ru-RU" dirty="0"/>
              </a:p>
            </p:txBody>
          </p:sp>
          <p:graphicFrame>
            <p:nvGraphicFramePr>
              <p:cNvPr id="8" name="Объект 7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2907519510"/>
                  </p:ext>
                </p:extLst>
              </p:nvPr>
            </p:nvGraphicFramePr>
            <p:xfrm>
              <a:off x="187569" y="805664"/>
              <a:ext cx="8690708" cy="5008982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spid="_x0000_s10306" name="CorelDRAW" r:id="rId4" imgW="6967269" imgH="4033260" progId="CorelDraw.Graphic.18">
                      <p:embed/>
                    </p:oleObj>
                  </mc:Choice>
                  <mc:Fallback>
                    <p:oleObj name="CorelDRAW" r:id="rId4" imgW="6967269" imgH="4033260" progId="CorelDraw.Graphic.18">
                      <p:embed/>
                      <p:pic>
                        <p:nvPicPr>
                          <p:cNvPr id="0" name=""/>
                          <p:cNvPicPr/>
                          <p:nvPr/>
                        </p:nvPicPr>
                        <p:blipFill>
                          <a:blip r:embed="rId5"/>
                          <a:stretch>
                            <a:fillRect/>
                          </a:stretch>
                        </p:blipFill>
                        <p:spPr>
                          <a:xfrm>
                            <a:off x="187569" y="805664"/>
                            <a:ext cx="8690708" cy="5008982"/>
                          </a:xfrm>
                          <a:prstGeom prst="rect">
                            <a:avLst/>
                          </a:prstGeom>
                        </p:spPr>
                      </p:pic>
                    </p:oleObj>
                  </mc:Fallback>
                </mc:AlternateContent>
              </a:graphicData>
            </a:graphic>
          </p:graphicFrame>
        </p:grpSp>
        <p:graphicFrame>
          <p:nvGraphicFramePr>
            <p:cNvPr id="10" name="Объект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170020970"/>
                </p:ext>
              </p:extLst>
            </p:nvPr>
          </p:nvGraphicFramePr>
          <p:xfrm>
            <a:off x="1711569" y="781538"/>
            <a:ext cx="8690708" cy="503310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307" name="CorelDRAW" r:id="rId6" imgW="6967269" imgH="4033260" progId="CorelDraw.Graphic.18">
                    <p:embed/>
                  </p:oleObj>
                </mc:Choice>
                <mc:Fallback>
                  <p:oleObj name="CorelDRAW" r:id="rId6" imgW="6967269" imgH="4033260" progId="CorelDraw.Graphic.18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1711569" y="781538"/>
                          <a:ext cx="8690708" cy="5033107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2526113" y="5627348"/>
              <a:ext cx="2122788" cy="475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dirty="0"/>
                <a:t>Стратотипы</a:t>
              </a:r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>
              <a:off x="2281720" y="5699873"/>
              <a:ext cx="281354" cy="270636"/>
            </a:xfrm>
            <a:prstGeom prst="triangle">
              <a:avLst/>
            </a:prstGeom>
            <a:solidFill>
              <a:srgbClr val="4DE7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400" y="419205"/>
            <a:ext cx="3871341" cy="346760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89426" y="1092201"/>
            <a:ext cx="3274499" cy="285810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75400" y="3988409"/>
            <a:ext cx="3851276" cy="28695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872486" y="4299552"/>
            <a:ext cx="2967574" cy="246439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Прямоугольник 21"/>
          <p:cNvSpPr/>
          <p:nvPr/>
        </p:nvSpPr>
        <p:spPr>
          <a:xfrm>
            <a:off x="2499529" y="-824"/>
            <a:ext cx="74855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Централизованный ресурс стратотипов и </a:t>
            </a:r>
            <a:r>
              <a:rPr lang="ru-RU" b="1" dirty="0" err="1">
                <a:solidFill>
                  <a:srgbClr val="002060"/>
                </a:solidFill>
                <a:ea typeface="Times New Roman" panose="02020603050405020304" pitchFamily="18" charset="0"/>
              </a:rPr>
              <a:t>петротипов</a:t>
            </a:r>
            <a:r>
              <a:rPr lang="ru-RU" b="1" dirty="0">
                <a:solidFill>
                  <a:srgbClr val="002060"/>
                </a:solidFill>
                <a:ea typeface="Times New Roman" panose="02020603050405020304" pitchFamily="18" charset="0"/>
              </a:rPr>
              <a:t> территории России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20" name="Стрелка вправо 19"/>
          <p:cNvSpPr/>
          <p:nvPr/>
        </p:nvSpPr>
        <p:spPr>
          <a:xfrm rot="1088782">
            <a:off x="6935779" y="1676723"/>
            <a:ext cx="1972238" cy="80432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право 22"/>
          <p:cNvSpPr/>
          <p:nvPr/>
        </p:nvSpPr>
        <p:spPr>
          <a:xfrm rot="1088782">
            <a:off x="7224165" y="5002244"/>
            <a:ext cx="1972238" cy="80432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3137370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422" y="605584"/>
            <a:ext cx="9564900" cy="5615177"/>
          </a:xfrm>
          <a:prstGeom prst="rect">
            <a:avLst/>
          </a:prstGeom>
        </p:spPr>
      </p:pic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9ECF582D-B120-4A7D-BD22-C5910011ED1E}"/>
              </a:ext>
            </a:extLst>
          </p:cNvPr>
          <p:cNvGrpSpPr/>
          <p:nvPr/>
        </p:nvGrpSpPr>
        <p:grpSpPr>
          <a:xfrm>
            <a:off x="59678" y="4401772"/>
            <a:ext cx="2864105" cy="1984346"/>
            <a:chOff x="59678" y="4401772"/>
            <a:chExt cx="2864105" cy="1984346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CD68B46-5CA3-448D-855A-B2AA17D0BC7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678" y="4401772"/>
              <a:ext cx="2864105" cy="1984346"/>
            </a:xfrm>
            <a:prstGeom prst="rect">
              <a:avLst/>
            </a:prstGeom>
          </p:spPr>
        </p:pic>
        <p:sp>
          <p:nvSpPr>
            <p:cNvPr id="10" name="Прямоугольник 9">
              <a:extLst>
                <a:ext uri="{FF2B5EF4-FFF2-40B4-BE49-F238E27FC236}">
                  <a16:creationId xmlns:a16="http://schemas.microsoft.com/office/drawing/2014/main" id="{848F813A-48C1-490D-8E8B-166C57A97ED1}"/>
                </a:ext>
              </a:extLst>
            </p:cNvPr>
            <p:cNvSpPr/>
            <p:nvPr/>
          </p:nvSpPr>
          <p:spPr>
            <a:xfrm>
              <a:off x="495673" y="4690335"/>
              <a:ext cx="787843" cy="47728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34136" y="0"/>
            <a:ext cx="120578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32C82"/>
                </a:solidFill>
              </a:rPr>
              <a:t>Состояние изученности территории Российской федерации, ее континентального шельфа и прилегающих акваторий Госгеолкартой-1000/3. Листы, введенные в мониторинг Госгеолкарты-1000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4138" y="1102662"/>
            <a:ext cx="361537" cy="188700"/>
          </a:xfrm>
          <a:prstGeom prst="rect">
            <a:avLst/>
          </a:prstGeom>
          <a:solidFill>
            <a:srgbClr val="B9E3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495675" y="1065915"/>
            <a:ext cx="149592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Завершенные  к 2022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34138" y="1660642"/>
            <a:ext cx="361537" cy="188700"/>
          </a:xfrm>
          <a:prstGeom prst="rect">
            <a:avLst/>
          </a:prstGeom>
          <a:solidFill>
            <a:srgbClr val="AE4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495675" y="1623895"/>
            <a:ext cx="144462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В работе в 2022 году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4138" y="1372079"/>
            <a:ext cx="361537" cy="188700"/>
          </a:xfrm>
          <a:prstGeom prst="rect">
            <a:avLst/>
          </a:prstGeom>
          <a:solidFill>
            <a:srgbClr val="24B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495675" y="1335332"/>
            <a:ext cx="334097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Завершенные  к 2022 году авторскими вариантами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134137" y="3797095"/>
            <a:ext cx="361537" cy="188700"/>
          </a:xfrm>
          <a:prstGeom prst="rect">
            <a:avLst/>
          </a:prstGeom>
          <a:pattFill prst="wdUpDiag">
            <a:fgClr>
              <a:srgbClr val="3401CC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134136" y="4085658"/>
            <a:ext cx="361537" cy="188700"/>
          </a:xfrm>
          <a:prstGeom prst="rect">
            <a:avLst/>
          </a:prstGeom>
          <a:pattFill prst="wdUpDiag">
            <a:fgClr>
              <a:srgbClr val="EE7800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134136" y="4374221"/>
            <a:ext cx="361537" cy="188700"/>
          </a:xfrm>
          <a:prstGeom prst="rect">
            <a:avLst/>
          </a:prstGeom>
          <a:pattFill prst="wdUpDiag">
            <a:fgClr>
              <a:schemeClr val="accent6"/>
            </a:fgClr>
            <a:bgClr>
              <a:schemeClr val="bg1"/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TextBox 14"/>
          <p:cNvSpPr txBox="1"/>
          <p:nvPr/>
        </p:nvSpPr>
        <p:spPr>
          <a:xfrm>
            <a:off x="314904" y="803751"/>
            <a:ext cx="1936749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/>
              <a:t>Листы Госгеолкарты-1000/3: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95675" y="3775549"/>
            <a:ext cx="21948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Подготовительный этап, 2 стадия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95675" y="4333529"/>
            <a:ext cx="11769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Оценочный этап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95675" y="4044966"/>
            <a:ext cx="2194832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dirty="0"/>
              <a:t>Подготовительный этап, 1 стадия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9678" y="3444827"/>
            <a:ext cx="269176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100" b="1" dirty="0"/>
              <a:t>Мониторинг Госгеолкарты-1000 в 2022 г:</a:t>
            </a:r>
          </a:p>
        </p:txBody>
      </p:sp>
    </p:spTree>
    <p:extLst>
      <p:ext uri="{BB962C8B-B14F-4D97-AF65-F5344CB8AC3E}">
        <p14:creationId xmlns:p14="http://schemas.microsoft.com/office/powerpoint/2010/main" val="31172469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638329" y="0"/>
            <a:ext cx="880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Информационный ресурс «Серийные легенды»</a:t>
            </a:r>
          </a:p>
        </p:txBody>
      </p:sp>
      <p:sp>
        <p:nvSpPr>
          <p:cNvPr id="29" name="Блок-схема: магнитный диск 28"/>
          <p:cNvSpPr/>
          <p:nvPr/>
        </p:nvSpPr>
        <p:spPr>
          <a:xfrm>
            <a:off x="3771858" y="3782906"/>
            <a:ext cx="4378053" cy="802140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VSEGEI SERVER (DB-Geology) </a:t>
            </a:r>
            <a:endParaRPr lang="ru-RU" b="1" dirty="0"/>
          </a:p>
        </p:txBody>
      </p:sp>
      <p:cxnSp>
        <p:nvCxnSpPr>
          <p:cNvPr id="30" name="Соединительная линия уступом 29"/>
          <p:cNvCxnSpPr>
            <a:stCxn id="42" idx="0"/>
            <a:endCxn id="29" idx="3"/>
          </p:cNvCxnSpPr>
          <p:nvPr/>
        </p:nvCxnSpPr>
        <p:spPr>
          <a:xfrm rot="5400000" flipH="1" flipV="1">
            <a:off x="3321590" y="2905294"/>
            <a:ext cx="959542" cy="4319047"/>
          </a:xfrm>
          <a:prstGeom prst="bentConnector3">
            <a:avLst>
              <a:gd name="adj1" fmla="val 50000"/>
            </a:avLst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6" idx="0"/>
            <a:endCxn id="29" idx="3"/>
          </p:cNvCxnSpPr>
          <p:nvPr/>
        </p:nvCxnSpPr>
        <p:spPr>
          <a:xfrm rot="16200000" flipV="1">
            <a:off x="6246875" y="4299056"/>
            <a:ext cx="1287050" cy="1859029"/>
          </a:xfrm>
          <a:prstGeom prst="bentConnector3">
            <a:avLst>
              <a:gd name="adj1" fmla="val 50000"/>
            </a:avLst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6265727" y="5391059"/>
            <a:ext cx="3850438" cy="61170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>
                <a:solidFill>
                  <a:srgbClr val="4B77C7"/>
                </a:solidFill>
              </a:rPr>
              <a:t>ИНТЕРНЕТ </a:t>
            </a:r>
            <a:r>
              <a:rPr lang="ru-RU" sz="1800" dirty="0">
                <a:solidFill>
                  <a:srgbClr val="4B77C7"/>
                </a:solidFill>
              </a:rPr>
              <a:t>геологи ВСЕГЕИ с домашних компьютеров через свои учетные записи</a:t>
            </a:r>
          </a:p>
        </p:txBody>
      </p:sp>
      <p:grpSp>
        <p:nvGrpSpPr>
          <p:cNvPr id="46" name="Группа 45"/>
          <p:cNvGrpSpPr/>
          <p:nvPr/>
        </p:nvGrpSpPr>
        <p:grpSpPr>
          <a:xfrm>
            <a:off x="10499814" y="4680251"/>
            <a:ext cx="1138094" cy="1687397"/>
            <a:chOff x="10676229" y="4787667"/>
            <a:chExt cx="1138094" cy="1687397"/>
          </a:xfrm>
        </p:grpSpPr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41" b="9911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6229" y="4787667"/>
              <a:ext cx="1138093" cy="1017493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ackgroundRemoval t="441" b="99119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676230" y="5457571"/>
              <a:ext cx="1138093" cy="1017493"/>
            </a:xfrm>
            <a:prstGeom prst="rect">
              <a:avLst/>
            </a:prstGeom>
          </p:spPr>
        </p:pic>
      </p:grpSp>
      <p:cxnSp>
        <p:nvCxnSpPr>
          <p:cNvPr id="49" name="Соединительная линия уступом 48"/>
          <p:cNvCxnSpPr>
            <a:endCxn id="29" idx="3"/>
          </p:cNvCxnSpPr>
          <p:nvPr/>
        </p:nvCxnSpPr>
        <p:spPr>
          <a:xfrm rot="10800000">
            <a:off x="5960886" y="4585047"/>
            <a:ext cx="4009769" cy="307097"/>
          </a:xfrm>
          <a:prstGeom prst="bentConnector2">
            <a:avLst/>
          </a:prstGeom>
          <a:ln w="28575"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Box 52"/>
          <p:cNvSpPr txBox="1"/>
          <p:nvPr/>
        </p:nvSpPr>
        <p:spPr>
          <a:xfrm>
            <a:off x="9945719" y="4463177"/>
            <a:ext cx="2246281" cy="27828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>
                <a:solidFill>
                  <a:srgbClr val="4B77C7"/>
                </a:solidFill>
              </a:rPr>
              <a:t>ИНТЕРНЕТ РАН, МФ</a:t>
            </a:r>
          </a:p>
        </p:txBody>
      </p:sp>
      <p:sp>
        <p:nvSpPr>
          <p:cNvPr id="54" name="Прямоугольник 53"/>
          <p:cNvSpPr/>
          <p:nvPr/>
        </p:nvSpPr>
        <p:spPr>
          <a:xfrm>
            <a:off x="100246" y="3830770"/>
            <a:ext cx="3540009" cy="8794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85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002060"/>
                </a:solidFill>
              </a:rPr>
              <a:t>Составители в распределенном удаленном режиме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19772" y="5221633"/>
            <a:ext cx="5210441" cy="25904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lnSpc>
                <a:spcPts val="1300"/>
              </a:lnSpc>
              <a:defRPr sz="1400" b="0">
                <a:solidFill>
                  <a:schemeClr val="accent1">
                    <a:lumMod val="50000"/>
                  </a:schemeClr>
                </a:solidFill>
                <a:effectLst/>
              </a:defRPr>
            </a:lvl1pPr>
          </a:lstStyle>
          <a:p>
            <a:r>
              <a:rPr lang="ru-RU" sz="1800" b="1" dirty="0">
                <a:solidFill>
                  <a:srgbClr val="4B77C7"/>
                </a:solidFill>
              </a:rPr>
              <a:t>ИНТРАНЕТ </a:t>
            </a:r>
            <a:r>
              <a:rPr lang="ru-RU" sz="1800" dirty="0">
                <a:solidFill>
                  <a:srgbClr val="4B77C7"/>
                </a:solidFill>
              </a:rPr>
              <a:t>геологи ВСЕГЕИ с рабочих компьютеров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2531" y="345400"/>
            <a:ext cx="6565900" cy="332744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27367" y="575275"/>
            <a:ext cx="2641600" cy="3061676"/>
          </a:xfrm>
          <a:prstGeom prst="rect">
            <a:avLst/>
          </a:prstGeom>
        </p:spPr>
      </p:pic>
      <p:grpSp>
        <p:nvGrpSpPr>
          <p:cNvPr id="31" name="Группа 30"/>
          <p:cNvGrpSpPr/>
          <p:nvPr/>
        </p:nvGrpSpPr>
        <p:grpSpPr>
          <a:xfrm>
            <a:off x="100246" y="5544588"/>
            <a:ext cx="9296418" cy="1063593"/>
            <a:chOff x="469881" y="4339522"/>
            <a:chExt cx="9767279" cy="1659945"/>
          </a:xfrm>
        </p:grpSpPr>
        <p:grpSp>
          <p:nvGrpSpPr>
            <p:cNvPr id="32" name="Группа 31"/>
            <p:cNvGrpSpPr/>
            <p:nvPr/>
          </p:nvGrpSpPr>
          <p:grpSpPr>
            <a:xfrm>
              <a:off x="469881" y="4339522"/>
              <a:ext cx="3276286" cy="1148804"/>
              <a:chOff x="-79008" y="5516882"/>
              <a:chExt cx="3276286" cy="1176160"/>
            </a:xfrm>
          </p:grpSpPr>
          <p:pic>
            <p:nvPicPr>
              <p:cNvPr id="41" name="Рисунок 40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79008" y="5516882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42" name="Рисунок 41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8181" y="5516882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43" name="Рисунок 42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12310" y="5516882"/>
                <a:ext cx="1284968" cy="1176160"/>
              </a:xfrm>
              <a:prstGeom prst="rect">
                <a:avLst/>
              </a:prstGeom>
            </p:spPr>
          </p:pic>
        </p:grpSp>
        <p:grpSp>
          <p:nvGrpSpPr>
            <p:cNvPr id="33" name="Группа 32"/>
            <p:cNvGrpSpPr/>
            <p:nvPr/>
          </p:nvGrpSpPr>
          <p:grpSpPr>
            <a:xfrm>
              <a:off x="3388141" y="4353556"/>
              <a:ext cx="3276286" cy="1148804"/>
              <a:chOff x="-362851" y="5531250"/>
              <a:chExt cx="3276286" cy="1176160"/>
            </a:xfrm>
          </p:grpSpPr>
          <p:pic>
            <p:nvPicPr>
              <p:cNvPr id="38" name="Рисунок 37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-362851" y="5531250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39" name="Рисунок 38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14332" y="5531250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40" name="Рисунок 39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28467" y="5531250"/>
                <a:ext cx="1284968" cy="1176160"/>
              </a:xfrm>
              <a:prstGeom prst="rect">
                <a:avLst/>
              </a:prstGeom>
            </p:spPr>
          </p:pic>
        </p:grpSp>
        <p:grpSp>
          <p:nvGrpSpPr>
            <p:cNvPr id="34" name="Группа 33"/>
            <p:cNvGrpSpPr/>
            <p:nvPr/>
          </p:nvGrpSpPr>
          <p:grpSpPr>
            <a:xfrm>
              <a:off x="6960874" y="4850663"/>
              <a:ext cx="3276286" cy="1148804"/>
              <a:chOff x="7778" y="6040197"/>
              <a:chExt cx="3276286" cy="1176160"/>
            </a:xfrm>
          </p:grpSpPr>
          <p:pic>
            <p:nvPicPr>
              <p:cNvPr id="35" name="Рисунок 34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7778" y="6040197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36" name="Рисунок 35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984968" y="6040197"/>
                <a:ext cx="1284968" cy="1176160"/>
              </a:xfrm>
              <a:prstGeom prst="rect">
                <a:avLst/>
              </a:prstGeom>
            </p:spPr>
          </p:pic>
          <p:pic>
            <p:nvPicPr>
              <p:cNvPr id="37" name="Рисунок 36"/>
              <p:cNvPicPr>
                <a:picLocks noChangeAspect="1"/>
              </p:cNvPicPr>
              <p:nvPr/>
            </p:nvPicPr>
            <p:blipFill>
              <a:blip r:embed="rId6" cstate="screen">
                <a:extLst>
                  <a:ext uri="{BEBA8EAE-BF5A-486C-A8C5-ECC9F3942E4B}">
                    <a14:imgProps xmlns:a14="http://schemas.microsoft.com/office/drawing/2010/main">
                      <a14:imgLayer r:embed="rId3">
                        <a14:imgEffect>
                          <a14:backgroundRemoval t="441" b="99119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999096" y="6040197"/>
                <a:ext cx="1284968" cy="1176160"/>
              </a:xfrm>
              <a:prstGeom prst="rect">
                <a:avLst/>
              </a:prstGeom>
            </p:spPr>
          </p:pic>
        </p:grpSp>
      </p:grpSp>
      <p:sp>
        <p:nvSpPr>
          <p:cNvPr id="50" name="Стрелка вправо 49"/>
          <p:cNvSpPr/>
          <p:nvPr/>
        </p:nvSpPr>
        <p:spPr>
          <a:xfrm rot="1088782">
            <a:off x="6678949" y="1073037"/>
            <a:ext cx="2805518" cy="115814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20635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1601" y="0"/>
            <a:ext cx="1189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Информационный ресурс «Месторождения, проявления и пункты минерализации полезных ископаемых»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1897" y="369332"/>
            <a:ext cx="6396695" cy="5687322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2117" y="2667000"/>
            <a:ext cx="4732531" cy="39243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409" y="1638300"/>
            <a:ext cx="4912488" cy="2635739"/>
          </a:xfrm>
          <a:prstGeom prst="rect">
            <a:avLst/>
          </a:prstGeom>
        </p:spPr>
      </p:pic>
      <p:sp>
        <p:nvSpPr>
          <p:cNvPr id="9" name="Прямоугольник 8"/>
          <p:cNvSpPr/>
          <p:nvPr/>
        </p:nvSpPr>
        <p:spPr>
          <a:xfrm>
            <a:off x="122365" y="1020864"/>
            <a:ext cx="4879532" cy="5232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ea typeface="Times New Roman" panose="02020603050405020304" pitchFamily="18" charset="0"/>
              </a:rPr>
              <a:t>Объекты ресурса, соответствующие  актуальным паспортам Государственного кадастра МПИ и Р (ИС «Недра»)</a:t>
            </a:r>
            <a:endParaRPr lang="ru-RU" sz="1400" dirty="0">
              <a:solidFill>
                <a:srgbClr val="002060"/>
              </a:solidFill>
            </a:endParaRPr>
          </a:p>
        </p:txBody>
      </p:sp>
      <p:sp>
        <p:nvSpPr>
          <p:cNvPr id="10" name="Стрелка вправо 9"/>
          <p:cNvSpPr/>
          <p:nvPr/>
        </p:nvSpPr>
        <p:spPr>
          <a:xfrm rot="1088782">
            <a:off x="5654443" y="2438505"/>
            <a:ext cx="1695541" cy="100833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4103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2100" y="44116"/>
            <a:ext cx="11899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Информационный ресурс «Карта фактического материала»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601" y="737632"/>
            <a:ext cx="8675131" cy="45836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05399" y="3412184"/>
            <a:ext cx="4267201" cy="30425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97479" y="1063200"/>
            <a:ext cx="2904022" cy="469796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Стрелка вправо 8"/>
          <p:cNvSpPr/>
          <p:nvPr/>
        </p:nvSpPr>
        <p:spPr>
          <a:xfrm rot="2607054">
            <a:off x="4862825" y="3862502"/>
            <a:ext cx="1972238" cy="80432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Стрелка вправо 9"/>
          <p:cNvSpPr/>
          <p:nvPr/>
        </p:nvSpPr>
        <p:spPr>
          <a:xfrm rot="19194248">
            <a:off x="7544562" y="3903992"/>
            <a:ext cx="1972238" cy="80432"/>
          </a:xfrm>
          <a:prstGeom prst="rightArrow">
            <a:avLst>
              <a:gd name="adj1" fmla="val 50000"/>
              <a:gd name="adj2" fmla="val 308542"/>
            </a:avLst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28393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Группа 17">
            <a:extLst>
              <a:ext uri="{FF2B5EF4-FFF2-40B4-BE49-F238E27FC236}">
                <a16:creationId xmlns:a16="http://schemas.microsoft.com/office/drawing/2014/main" id="{A6CFE8F8-5403-4B68-AD73-78062AB44CFB}"/>
              </a:ext>
            </a:extLst>
          </p:cNvPr>
          <p:cNvGrpSpPr/>
          <p:nvPr/>
        </p:nvGrpSpPr>
        <p:grpSpPr>
          <a:xfrm>
            <a:off x="92291" y="3567337"/>
            <a:ext cx="2462210" cy="2892178"/>
            <a:chOff x="92291" y="3567337"/>
            <a:chExt cx="2462210" cy="2892178"/>
          </a:xfrm>
        </p:grpSpPr>
        <p:grpSp>
          <p:nvGrpSpPr>
            <p:cNvPr id="42" name="Группа 41">
              <a:extLst>
                <a:ext uri="{FF2B5EF4-FFF2-40B4-BE49-F238E27FC236}">
                  <a16:creationId xmlns:a16="http://schemas.microsoft.com/office/drawing/2014/main" id="{812DA1E0-1709-4F2E-BDAF-AD7376560828}"/>
                </a:ext>
              </a:extLst>
            </p:cNvPr>
            <p:cNvGrpSpPr/>
            <p:nvPr/>
          </p:nvGrpSpPr>
          <p:grpSpPr>
            <a:xfrm>
              <a:off x="92291" y="3567337"/>
              <a:ext cx="2462210" cy="2892178"/>
              <a:chOff x="59678" y="4401772"/>
              <a:chExt cx="2864105" cy="1984346"/>
            </a:xfrm>
          </p:grpSpPr>
          <p:pic>
            <p:nvPicPr>
              <p:cNvPr id="53" name="Рисунок 52">
                <a:extLst>
                  <a:ext uri="{FF2B5EF4-FFF2-40B4-BE49-F238E27FC236}">
                    <a16:creationId xmlns:a16="http://schemas.microsoft.com/office/drawing/2014/main" id="{A9208BC5-CA8E-4B1F-9D2E-CF774B8187D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678" y="4401772"/>
                <a:ext cx="2864105" cy="1984346"/>
              </a:xfrm>
              <a:prstGeom prst="rect">
                <a:avLst/>
              </a:prstGeom>
            </p:spPr>
          </p:pic>
          <p:sp>
            <p:nvSpPr>
              <p:cNvPr id="54" name="Прямоугольник 53">
                <a:extLst>
                  <a:ext uri="{FF2B5EF4-FFF2-40B4-BE49-F238E27FC236}">
                    <a16:creationId xmlns:a16="http://schemas.microsoft.com/office/drawing/2014/main" id="{9E2E5D55-BAE0-443A-B220-BA8ECA58DE8C}"/>
                  </a:ext>
                </a:extLst>
              </p:cNvPr>
              <p:cNvSpPr/>
              <p:nvPr/>
            </p:nvSpPr>
            <p:spPr>
              <a:xfrm>
                <a:off x="495673" y="4690335"/>
                <a:ext cx="787843" cy="47728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ru-RU"/>
              </a:p>
            </p:txBody>
          </p:sp>
        </p:grpSp>
        <p:sp>
          <p:nvSpPr>
            <p:cNvPr id="11" name="Прямоугольник 10">
              <a:extLst>
                <a:ext uri="{FF2B5EF4-FFF2-40B4-BE49-F238E27FC236}">
                  <a16:creationId xmlns:a16="http://schemas.microsoft.com/office/drawing/2014/main" id="{E194A4F1-41EC-4588-9980-93C82FF992A2}"/>
                </a:ext>
              </a:extLst>
            </p:cNvPr>
            <p:cNvSpPr/>
            <p:nvPr/>
          </p:nvSpPr>
          <p:spPr>
            <a:xfrm>
              <a:off x="670560" y="5524500"/>
              <a:ext cx="111211" cy="411795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5" name="Прямоугольник 54">
              <a:extLst>
                <a:ext uri="{FF2B5EF4-FFF2-40B4-BE49-F238E27FC236}">
                  <a16:creationId xmlns:a16="http://schemas.microsoft.com/office/drawing/2014/main" id="{39F6E511-0386-402A-8941-C41D5403865F}"/>
                </a:ext>
              </a:extLst>
            </p:cNvPr>
            <p:cNvSpPr/>
            <p:nvPr/>
          </p:nvSpPr>
          <p:spPr>
            <a:xfrm>
              <a:off x="1410113" y="5524499"/>
              <a:ext cx="111211" cy="41179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6" name="Прямоугольник 55">
              <a:extLst>
                <a:ext uri="{FF2B5EF4-FFF2-40B4-BE49-F238E27FC236}">
                  <a16:creationId xmlns:a16="http://schemas.microsoft.com/office/drawing/2014/main" id="{4AB96FC7-B276-415E-9ED8-0C83E200DDDD}"/>
                </a:ext>
              </a:extLst>
            </p:cNvPr>
            <p:cNvSpPr/>
            <p:nvPr/>
          </p:nvSpPr>
          <p:spPr>
            <a:xfrm>
              <a:off x="2175966" y="5524499"/>
              <a:ext cx="111211" cy="411795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7" name="Прямоугольник 56">
              <a:extLst>
                <a:ext uri="{FF2B5EF4-FFF2-40B4-BE49-F238E27FC236}">
                  <a16:creationId xmlns:a16="http://schemas.microsoft.com/office/drawing/2014/main" id="{7ED7A72F-ADDE-400B-8B3C-674A69F5734D}"/>
                </a:ext>
              </a:extLst>
            </p:cNvPr>
            <p:cNvSpPr/>
            <p:nvPr/>
          </p:nvSpPr>
          <p:spPr>
            <a:xfrm>
              <a:off x="1409303" y="4683556"/>
              <a:ext cx="111211" cy="880676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8" name="Прямоугольник 57">
              <a:extLst>
                <a:ext uri="{FF2B5EF4-FFF2-40B4-BE49-F238E27FC236}">
                  <a16:creationId xmlns:a16="http://schemas.microsoft.com/office/drawing/2014/main" id="{959D60CB-0E8C-40E4-9B12-1F82E1FB96AB}"/>
                </a:ext>
              </a:extLst>
            </p:cNvPr>
            <p:cNvSpPr/>
            <p:nvPr/>
          </p:nvSpPr>
          <p:spPr>
            <a:xfrm>
              <a:off x="2175966" y="4800600"/>
              <a:ext cx="111211" cy="723899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59" name="Прямоугольник 58">
              <a:extLst>
                <a:ext uri="{FF2B5EF4-FFF2-40B4-BE49-F238E27FC236}">
                  <a16:creationId xmlns:a16="http://schemas.microsoft.com/office/drawing/2014/main" id="{C07E197E-B911-4EAB-A1F9-427DD8C31C53}"/>
                </a:ext>
              </a:extLst>
            </p:cNvPr>
            <p:cNvSpPr/>
            <p:nvPr/>
          </p:nvSpPr>
          <p:spPr>
            <a:xfrm>
              <a:off x="2175965" y="3863340"/>
              <a:ext cx="102415" cy="937260"/>
            </a:xfrm>
            <a:prstGeom prst="rect">
              <a:avLst/>
            </a:prstGeom>
            <a:solidFill>
              <a:srgbClr val="FF0000"/>
            </a:solidFill>
            <a:ln>
              <a:solidFill>
                <a:schemeClr val="bg2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39" name="Прямоугольник 38"/>
          <p:cNvSpPr/>
          <p:nvPr/>
        </p:nvSpPr>
        <p:spPr>
          <a:xfrm>
            <a:off x="2497669" y="3374057"/>
            <a:ext cx="2303325" cy="1256374"/>
          </a:xfrm>
          <a:prstGeom prst="rect">
            <a:avLst/>
          </a:prstGeom>
          <a:solidFill>
            <a:srgbClr val="FF00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3428" y="587541"/>
            <a:ext cx="553780" cy="424744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9910318" y="512178"/>
            <a:ext cx="25098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Основной этап мониторинга ГК-1000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667931" y="492874"/>
            <a:ext cx="24830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Оценочный этап мониторинга ГК-1000/3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799986" y="559196"/>
            <a:ext cx="23440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solidFill>
                  <a:srgbClr val="002060"/>
                </a:solidFill>
                <a:ea typeface="Calibri" panose="020F0502020204030204" pitchFamily="34" charset="0"/>
              </a:rPr>
              <a:t>Подготовительный этап мониторинга ГК-1000/3</a:t>
            </a:r>
            <a:endParaRPr lang="ru-RU" sz="1600" dirty="0">
              <a:solidFill>
                <a:srgbClr val="002060"/>
              </a:solidFill>
            </a:endParaRPr>
          </a:p>
        </p:txBody>
      </p:sp>
      <p:sp>
        <p:nvSpPr>
          <p:cNvPr id="7" name="Стрелка вправо 6"/>
          <p:cNvSpPr/>
          <p:nvPr/>
        </p:nvSpPr>
        <p:spPr>
          <a:xfrm rot="5400000">
            <a:off x="3507480" y="2918024"/>
            <a:ext cx="601403" cy="3106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6053" y="587541"/>
            <a:ext cx="560791" cy="52659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57030" y="588353"/>
            <a:ext cx="686690" cy="511514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5433115" y="1271852"/>
            <a:ext cx="3855220" cy="830997"/>
          </a:xfrm>
          <a:prstGeom prst="rect">
            <a:avLst/>
          </a:prstGeom>
          <a:solidFill>
            <a:srgbClr val="FFFF00"/>
          </a:solidFill>
          <a:ln w="19050"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ea typeface="Geolnise"/>
              </a:rPr>
              <a:t>Приведение информационного массива и первичных баз данных к  современным нормативно-методическим документам с использованием централизованных баз данных</a:t>
            </a:r>
          </a:p>
        </p:txBody>
      </p:sp>
      <p:grpSp>
        <p:nvGrpSpPr>
          <p:cNvPr id="15" name="Группа 14"/>
          <p:cNvGrpSpPr/>
          <p:nvPr/>
        </p:nvGrpSpPr>
        <p:grpSpPr>
          <a:xfrm>
            <a:off x="4801588" y="1385130"/>
            <a:ext cx="625656" cy="2787415"/>
            <a:chOff x="2594919" y="2611161"/>
            <a:chExt cx="735304" cy="3596511"/>
          </a:xfrm>
        </p:grpSpPr>
        <p:sp>
          <p:nvSpPr>
            <p:cNvPr id="16" name="Стрелка углом вверх 15"/>
            <p:cNvSpPr/>
            <p:nvPr/>
          </p:nvSpPr>
          <p:spPr>
            <a:xfrm>
              <a:off x="2594919" y="3024607"/>
              <a:ext cx="375166" cy="3183065"/>
            </a:xfrm>
            <a:prstGeom prst="bentUpArrow">
              <a:avLst>
                <a:gd name="adj1" fmla="val 39796"/>
                <a:gd name="adj2" fmla="val 0"/>
                <a:gd name="adj3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7" name="Стрелка углом 16"/>
            <p:cNvSpPr/>
            <p:nvPr/>
          </p:nvSpPr>
          <p:spPr>
            <a:xfrm>
              <a:off x="2896565" y="2611161"/>
              <a:ext cx="433658" cy="400493"/>
            </a:xfrm>
            <a:prstGeom prst="bentArrow">
              <a:avLst>
                <a:gd name="adj1" fmla="val 55443"/>
                <a:gd name="adj2" fmla="val 31171"/>
                <a:gd name="adj3" fmla="val 33228"/>
                <a:gd name="adj4" fmla="val 4169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3425922" y="5152436"/>
            <a:ext cx="2786328" cy="677108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100" b="1" dirty="0">
                <a:solidFill>
                  <a:srgbClr val="FF0000"/>
                </a:solidFill>
                <a:ea typeface="Times New Roman" panose="02020603050405020304" pitchFamily="18" charset="0"/>
              </a:rPr>
              <a:t> </a:t>
            </a:r>
            <a:r>
              <a:rPr lang="ru-RU" sz="1600" b="1" dirty="0">
                <a:solidFill>
                  <a:srgbClr val="FF0000"/>
                </a:solidFill>
                <a:ea typeface="Times New Roman" panose="02020603050405020304" pitchFamily="18" charset="0"/>
              </a:rPr>
              <a:t>ЕГКМ</a:t>
            </a:r>
          </a:p>
          <a:p>
            <a:pPr algn="ctr"/>
            <a:r>
              <a:rPr lang="ru-RU" sz="1100" b="1" dirty="0">
                <a:solidFill>
                  <a:srgbClr val="FF0000"/>
                </a:solidFill>
                <a:ea typeface="Times New Roman" panose="02020603050405020304" pitchFamily="18" charset="0"/>
              </a:rPr>
              <a:t>Разработка структуры базы данных и  технологии ведения ЕГКМ</a:t>
            </a:r>
            <a:endParaRPr lang="ru-RU" sz="1100" b="1" dirty="0">
              <a:solidFill>
                <a:srgbClr val="FF0000"/>
              </a:solidFill>
            </a:endParaRPr>
          </a:p>
        </p:txBody>
      </p:sp>
      <p:sp>
        <p:nvSpPr>
          <p:cNvPr id="22" name="Стрелка вправо 21"/>
          <p:cNvSpPr/>
          <p:nvPr/>
        </p:nvSpPr>
        <p:spPr>
          <a:xfrm rot="5400000">
            <a:off x="6485652" y="5137094"/>
            <a:ext cx="1679937" cy="27184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2497669" y="1523549"/>
            <a:ext cx="2303323" cy="1251436"/>
          </a:xfrm>
          <a:prstGeom prst="rect">
            <a:avLst/>
          </a:prstGeom>
          <a:solidFill>
            <a:srgbClr val="FF0000"/>
          </a:solidFill>
          <a:ln w="1905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2663623" y="3754876"/>
            <a:ext cx="2028249" cy="523220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</a:rPr>
              <a:t>Разработка программы</a:t>
            </a:r>
          </a:p>
          <a:p>
            <a:pPr algn="ctr"/>
            <a:r>
              <a:rPr lang="ru-RU" sz="1400" b="1" dirty="0">
                <a:solidFill>
                  <a:schemeClr val="bg1"/>
                </a:solidFill>
              </a:rPr>
              <a:t>ведения мониторинга</a:t>
            </a:r>
          </a:p>
        </p:txBody>
      </p:sp>
      <p:grpSp>
        <p:nvGrpSpPr>
          <p:cNvPr id="33" name="Группа 32"/>
          <p:cNvGrpSpPr/>
          <p:nvPr/>
        </p:nvGrpSpPr>
        <p:grpSpPr>
          <a:xfrm>
            <a:off x="9328139" y="1499557"/>
            <a:ext cx="753563" cy="5000263"/>
            <a:chOff x="2594919" y="2624114"/>
            <a:chExt cx="694178" cy="3662294"/>
          </a:xfrm>
        </p:grpSpPr>
        <p:sp>
          <p:nvSpPr>
            <p:cNvPr id="34" name="Стрелка углом вверх 33"/>
            <p:cNvSpPr/>
            <p:nvPr/>
          </p:nvSpPr>
          <p:spPr>
            <a:xfrm>
              <a:off x="2594919" y="3024607"/>
              <a:ext cx="369852" cy="3261801"/>
            </a:xfrm>
            <a:prstGeom prst="bentUpArrow">
              <a:avLst>
                <a:gd name="adj1" fmla="val 32679"/>
                <a:gd name="adj2" fmla="val 0"/>
                <a:gd name="adj3" fmla="val 0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5" name="Стрелка углом 34"/>
            <p:cNvSpPr/>
            <p:nvPr/>
          </p:nvSpPr>
          <p:spPr>
            <a:xfrm>
              <a:off x="2903206" y="2624114"/>
              <a:ext cx="385891" cy="400493"/>
            </a:xfrm>
            <a:prstGeom prst="bentArrow">
              <a:avLst>
                <a:gd name="adj1" fmla="val 31500"/>
                <a:gd name="adj2" fmla="val 31171"/>
                <a:gd name="adj3" fmla="val 33228"/>
                <a:gd name="adj4" fmla="val 41693"/>
              </a:avLst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schemeClr val="tx1"/>
                </a:solidFill>
              </a:endParaRPr>
            </a:p>
          </p:txBody>
        </p:sp>
      </p:grpSp>
      <p:sp>
        <p:nvSpPr>
          <p:cNvPr id="13" name="Прямоугольник 12"/>
          <p:cNvSpPr/>
          <p:nvPr/>
        </p:nvSpPr>
        <p:spPr>
          <a:xfrm>
            <a:off x="10104095" y="1290931"/>
            <a:ext cx="1974499" cy="2123658"/>
          </a:xfrm>
          <a:prstGeom prst="rect">
            <a:avLst/>
          </a:prstGeom>
          <a:solidFill>
            <a:srgbClr val="70AD47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ea typeface="Geolnise"/>
              </a:rPr>
              <a:t>Мониторинг государственной геологической карты масштаба 1:1 000 000 территории Российской Федерации и ее континентального шельфа в  составе цифровых слоев ЕГКМ, информационного массива и первичных баз данных </a:t>
            </a:r>
            <a:endParaRPr lang="ru-RU" sz="1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534745" y="1560037"/>
            <a:ext cx="2273980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chemeClr val="bg1"/>
                </a:solidFill>
                <a:highlight>
                  <a:srgbClr val="FF0000"/>
                </a:highlight>
              </a:rPr>
              <a:t>Ревизия и оценка качественных и количественных характеристик полистных  комплектов карт</a:t>
            </a:r>
          </a:p>
        </p:txBody>
      </p:sp>
      <p:sp>
        <p:nvSpPr>
          <p:cNvPr id="40" name="Стрелка вправо 39"/>
          <p:cNvSpPr/>
          <p:nvPr/>
        </p:nvSpPr>
        <p:spPr>
          <a:xfrm rot="5400000">
            <a:off x="3623848" y="1140797"/>
            <a:ext cx="353370" cy="303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1" name="Прямоугольник 40"/>
          <p:cNvSpPr/>
          <p:nvPr/>
        </p:nvSpPr>
        <p:spPr>
          <a:xfrm>
            <a:off x="5427244" y="2343979"/>
            <a:ext cx="3885917" cy="64633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>
                <a:ea typeface="Geolnise"/>
              </a:rPr>
              <a:t>Актуализация и подготовка к загрузке в ЕГКМ серийных легенд и карт полистных комплектов, их увязка по группам листов</a:t>
            </a:r>
          </a:p>
        </p:txBody>
      </p:sp>
      <p:sp>
        <p:nvSpPr>
          <p:cNvPr id="43" name="Стрелка вправо 42"/>
          <p:cNvSpPr/>
          <p:nvPr/>
        </p:nvSpPr>
        <p:spPr>
          <a:xfrm rot="5400000">
            <a:off x="7250370" y="2098670"/>
            <a:ext cx="192792" cy="30346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Прямоугольник 43"/>
          <p:cNvSpPr/>
          <p:nvPr/>
        </p:nvSpPr>
        <p:spPr>
          <a:xfrm>
            <a:off x="5411939" y="3701414"/>
            <a:ext cx="3885917" cy="646331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Взаимодействие комплектов Госгеолкарты-1000/3 с картами сводного и обзорного уровня с взаимным учётом информации между масштабными уровнями</a:t>
            </a:r>
            <a:endParaRPr lang="ru-RU" sz="1200" b="1" dirty="0">
              <a:ea typeface="Geolnise"/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5427247" y="6166085"/>
            <a:ext cx="3883221" cy="461665"/>
          </a:xfrm>
          <a:prstGeom prst="rect">
            <a:avLst/>
          </a:prstGeom>
          <a:solidFill>
            <a:srgbClr val="FFFF00"/>
          </a:solidFill>
          <a:ln w="19050">
            <a:solidFill>
              <a:srgbClr val="00B0F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Загрузка информационного массива и первичных баз данных Госгеолкарты-1000 в ЕГКМ</a:t>
            </a:r>
            <a:endParaRPr lang="ru-RU" sz="1200" b="1" dirty="0">
              <a:solidFill>
                <a:srgbClr val="000000"/>
              </a:solidFill>
              <a:ea typeface="Geolnise"/>
            </a:endParaRPr>
          </a:p>
        </p:txBody>
      </p:sp>
      <p:sp>
        <p:nvSpPr>
          <p:cNvPr id="47" name="Стрелка вправо 34">
            <a:extLst>
              <a:ext uri="{FF2B5EF4-FFF2-40B4-BE49-F238E27FC236}">
                <a16:creationId xmlns:a16="http://schemas.microsoft.com/office/drawing/2014/main" id="{A1E41D06-B2B0-4A58-A77C-3B22C38292FD}"/>
              </a:ext>
            </a:extLst>
          </p:cNvPr>
          <p:cNvSpPr/>
          <p:nvPr/>
        </p:nvSpPr>
        <p:spPr>
          <a:xfrm rot="3871430">
            <a:off x="5305410" y="5822427"/>
            <a:ext cx="213058" cy="27184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rgbClr val="FF0000"/>
              </a:solidFill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646474" y="-70753"/>
            <a:ext cx="5290615" cy="5062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002060"/>
                </a:solidFill>
              </a:rPr>
              <a:t>Состав работ мониторинга Госгеолкарты-1000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002906" y="4647412"/>
            <a:ext cx="2731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FF0000"/>
                </a:solidFill>
              </a:rPr>
              <a:t>Апробация НРС Роснедра</a:t>
            </a:r>
          </a:p>
        </p:txBody>
      </p:sp>
      <p:pic>
        <p:nvPicPr>
          <p:cNvPr id="38" name="Рисунок 37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900" y="1139214"/>
            <a:ext cx="806654" cy="1428619"/>
          </a:xfrm>
          <a:prstGeom prst="rect">
            <a:avLst/>
          </a:prstGeom>
        </p:spPr>
      </p:pic>
      <p:sp>
        <p:nvSpPr>
          <p:cNvPr id="48" name="Прямоугольник 47"/>
          <p:cNvSpPr/>
          <p:nvPr/>
        </p:nvSpPr>
        <p:spPr>
          <a:xfrm>
            <a:off x="798313" y="1650144"/>
            <a:ext cx="1638150" cy="406758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Прямоугольник 48"/>
          <p:cNvSpPr/>
          <p:nvPr/>
        </p:nvSpPr>
        <p:spPr>
          <a:xfrm>
            <a:off x="781771" y="2205800"/>
            <a:ext cx="1561624" cy="3966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0" name="Прямоугольник 49"/>
          <p:cNvSpPr/>
          <p:nvPr/>
        </p:nvSpPr>
        <p:spPr>
          <a:xfrm>
            <a:off x="745133" y="2815701"/>
            <a:ext cx="1630132" cy="396599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1" name="Прямоугольник 50"/>
          <p:cNvSpPr/>
          <p:nvPr/>
        </p:nvSpPr>
        <p:spPr>
          <a:xfrm>
            <a:off x="388937" y="1597894"/>
            <a:ext cx="2557861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>
              <a:spcAft>
                <a:spcPts val="1200"/>
              </a:spcAft>
            </a:pP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- оценочный этап – </a:t>
            </a:r>
            <a:b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r>
              <a:rPr lang="ru-RU" sz="1400" dirty="0">
                <a:solidFill>
                  <a:srgbClr val="000000"/>
                </a:solidFill>
                <a:ea typeface="Times New Roman" panose="02020603050405020304" pitchFamily="18" charset="0"/>
              </a:rPr>
              <a:t>           </a:t>
            </a:r>
            <a:r>
              <a:rPr lang="ru-RU" sz="1400" b="1" dirty="0">
                <a:ea typeface="Times New Roman" panose="02020603050405020304" pitchFamily="18" charset="0"/>
              </a:rPr>
              <a:t>2020-2025 гг.</a:t>
            </a:r>
            <a:r>
              <a:rPr lang="ru-RU" sz="1400" dirty="0">
                <a:ea typeface="Times New Roman" panose="02020603050405020304" pitchFamily="18" charset="0"/>
              </a:rPr>
              <a:t>;</a:t>
            </a:r>
            <a:endParaRPr lang="ru-RU" sz="1400" dirty="0">
              <a:ea typeface="Calibri" panose="020F0502020204030204" pitchFamily="34" charset="0"/>
            </a:endParaRPr>
          </a:p>
          <a:p>
            <a:pPr indent="342265">
              <a:spcAft>
                <a:spcPts val="1200"/>
              </a:spcAft>
            </a:pPr>
            <a:r>
              <a:rPr lang="ru-RU" sz="1400" dirty="0">
                <a:ea typeface="Times New Roman" panose="02020603050405020304" pitchFamily="18" charset="0"/>
              </a:rPr>
              <a:t>- подготовительный </a:t>
            </a:r>
            <a:br>
              <a:rPr lang="ru-RU" sz="1400" dirty="0">
                <a:ea typeface="Times New Roman" panose="02020603050405020304" pitchFamily="18" charset="0"/>
              </a:rPr>
            </a:br>
            <a:r>
              <a:rPr lang="ru-RU" sz="1400" dirty="0">
                <a:ea typeface="Times New Roman" panose="02020603050405020304" pitchFamily="18" charset="0"/>
              </a:rPr>
              <a:t>         этап – </a:t>
            </a:r>
            <a:r>
              <a:rPr lang="ru-RU" sz="1400" b="1" dirty="0">
                <a:ea typeface="Times New Roman" panose="02020603050405020304" pitchFamily="18" charset="0"/>
              </a:rPr>
              <a:t>2021-2028 гг.</a:t>
            </a:r>
            <a:r>
              <a:rPr lang="ru-RU" sz="1400" dirty="0">
                <a:ea typeface="Times New Roman" panose="02020603050405020304" pitchFamily="18" charset="0"/>
              </a:rPr>
              <a:t>;</a:t>
            </a:r>
            <a:endParaRPr lang="ru-RU" sz="1400" dirty="0">
              <a:ea typeface="Calibri" panose="020F0502020204030204" pitchFamily="34" charset="0"/>
            </a:endParaRPr>
          </a:p>
          <a:p>
            <a:pPr indent="342265">
              <a:spcAft>
                <a:spcPts val="1200"/>
              </a:spcAft>
            </a:pPr>
            <a:r>
              <a:rPr lang="ru-RU" sz="1400" dirty="0">
                <a:ea typeface="Times New Roman" panose="02020603050405020304" pitchFamily="18" charset="0"/>
              </a:rPr>
              <a:t>- основной этап – </a:t>
            </a:r>
            <a:br>
              <a:rPr lang="ru-RU" sz="1400" dirty="0">
                <a:ea typeface="Times New Roman" panose="02020603050405020304" pitchFamily="18" charset="0"/>
              </a:rPr>
            </a:br>
            <a:r>
              <a:rPr lang="ru-RU" sz="1400" dirty="0">
                <a:ea typeface="Times New Roman" panose="02020603050405020304" pitchFamily="18" charset="0"/>
              </a:rPr>
              <a:t>          </a:t>
            </a:r>
            <a:r>
              <a:rPr lang="ru-RU" sz="1400" b="1" dirty="0">
                <a:ea typeface="Times New Roman" panose="02020603050405020304" pitchFamily="18" charset="0"/>
              </a:rPr>
              <a:t>2023-2035 гг</a:t>
            </a:r>
            <a:r>
              <a:rPr lang="ru-RU" sz="1400" dirty="0">
                <a:ea typeface="Times New Roman" panose="02020603050405020304" pitchFamily="18" charset="0"/>
              </a:rPr>
              <a:t>.</a:t>
            </a:r>
            <a:endParaRPr lang="ru-RU" sz="1400" dirty="0">
              <a:effectLst/>
              <a:ea typeface="Calibri" panose="020F0502020204030204" pitchFamily="34" charset="0"/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-200714" y="559196"/>
            <a:ext cx="269838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42265" algn="ctr">
              <a:spcAft>
                <a:spcPts val="1200"/>
              </a:spcAft>
            </a:pPr>
            <a:r>
              <a:rPr lang="ru-RU" sz="1400" b="1" dirty="0">
                <a:solidFill>
                  <a:srgbClr val="000000"/>
                </a:solidFill>
                <a:ea typeface="Times New Roman" panose="02020603050405020304" pitchFamily="18" charset="0"/>
              </a:rPr>
              <a:t>Работы  мониторинга </a:t>
            </a:r>
            <a:br>
              <a:rPr lang="ru-RU" sz="1400" b="1" dirty="0">
                <a:solidFill>
                  <a:srgbClr val="000000"/>
                </a:solidFill>
                <a:ea typeface="Times New Roman" panose="02020603050405020304" pitchFamily="18" charset="0"/>
              </a:rPr>
            </a:br>
            <a:r>
              <a:rPr lang="ru-RU" sz="1400" b="1" dirty="0">
                <a:solidFill>
                  <a:srgbClr val="000000"/>
                </a:solidFill>
                <a:ea typeface="Times New Roman" panose="02020603050405020304" pitchFamily="18" charset="0"/>
              </a:rPr>
              <a:t>        выполняются в три этапа :</a:t>
            </a:r>
            <a:endParaRPr lang="ru-RU" sz="1400" b="1" dirty="0">
              <a:ea typeface="Calibri" panose="020F0502020204030204" pitchFamily="34" charset="0"/>
            </a:endParaRPr>
          </a:p>
        </p:txBody>
      </p:sp>
      <p:sp>
        <p:nvSpPr>
          <p:cNvPr id="2" name="Стрелка: вверх-вниз 1">
            <a:extLst>
              <a:ext uri="{FF2B5EF4-FFF2-40B4-BE49-F238E27FC236}">
                <a16:creationId xmlns:a16="http://schemas.microsoft.com/office/drawing/2014/main" id="{C91EA79C-04D1-4E72-B337-D70CC63745BE}"/>
              </a:ext>
            </a:extLst>
          </p:cNvPr>
          <p:cNvSpPr/>
          <p:nvPr/>
        </p:nvSpPr>
        <p:spPr>
          <a:xfrm>
            <a:off x="7203165" y="3004928"/>
            <a:ext cx="270778" cy="63035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0" name="Прямоугольник 59">
            <a:extLst>
              <a:ext uri="{FF2B5EF4-FFF2-40B4-BE49-F238E27FC236}">
                <a16:creationId xmlns:a16="http://schemas.microsoft.com/office/drawing/2014/main" id="{9002F4C0-6758-4D87-9D99-0EAA2F5F3044}"/>
              </a:ext>
            </a:extLst>
          </p:cNvPr>
          <p:cNvSpPr/>
          <p:nvPr/>
        </p:nvSpPr>
        <p:spPr>
          <a:xfrm>
            <a:off x="2287429" y="5524499"/>
            <a:ext cx="45719" cy="411795"/>
          </a:xfrm>
          <a:prstGeom prst="rect">
            <a:avLst/>
          </a:prstGeom>
          <a:solidFill>
            <a:srgbClr val="70AD47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91912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4136" y="203200"/>
            <a:ext cx="12057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solidFill>
                  <a:srgbClr val="232C82"/>
                </a:solidFill>
              </a:rPr>
              <a:t>Основные задачи  мониторинга мелкомасштабного картографирования  на 2022-2024 гг.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34136" y="741804"/>
            <a:ext cx="11880064" cy="50353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540385" algn="just">
              <a:lnSpc>
                <a:spcPct val="150000"/>
              </a:lnSpc>
            </a:pPr>
            <a:r>
              <a:rPr lang="ru-RU" dirty="0"/>
              <a:t>увязка и интеграция  атрибутивной и пространственной информации цифровых моделей карт комплектов Госгеолкарты-1000/3 между собой, со сводными и обзорными картами, Госгеолкартой-200,  с ИР «Серийные легенды», с другими централизованными ИР;</a:t>
            </a:r>
          </a:p>
          <a:p>
            <a:pPr indent="540385" algn="just">
              <a:lnSpc>
                <a:spcPct val="150000"/>
              </a:lnSpc>
            </a:pPr>
            <a:r>
              <a:rPr lang="ru-RU" dirty="0"/>
              <a:t>повышение уровня   мелкомасштабной геологической изученности  территории России и ее континентального шельфа посредством  мониторинга  материалов  Госгеолкарт-1000 и формирования единой  геолого-картографической основы масштаба 1:1 000 000;</a:t>
            </a:r>
          </a:p>
          <a:p>
            <a:pPr indent="540385" algn="just">
              <a:lnSpc>
                <a:spcPct val="150000"/>
              </a:lnSpc>
            </a:pPr>
            <a:r>
              <a:rPr lang="ru-RU" dirty="0"/>
              <a:t>пополнение всех цифровых слоев  геологических карт масштабов 1:2,5М-1:1М как с поверхности, так и реперных погребенных срезов осадочного чехла, фундамента, глубинных составляющих, а также баз данных с использованием </a:t>
            </a:r>
            <a:r>
              <a:rPr lang="ru-RU" dirty="0" err="1"/>
              <a:t>технологиий</a:t>
            </a:r>
            <a:r>
              <a:rPr lang="ru-RU" dirty="0"/>
              <a:t> ВЭБ-доступа и обработки данных;</a:t>
            </a:r>
          </a:p>
          <a:p>
            <a:pPr indent="540385" algn="just">
              <a:lnSpc>
                <a:spcPct val="150000"/>
              </a:lnSpc>
            </a:pPr>
            <a:r>
              <a:rPr lang="ru-RU" dirty="0"/>
              <a:t>интеграция с отраслевыми базовыми информационными ресурсами с государственными системами учета объектов минерально-сырьевой базы, прогнозных ресурсов полезных ископаемых, объектами лицензирования и другими отраслевыми информационными ресурсами </a:t>
            </a:r>
            <a:endParaRPr lang="ru-RU" dirty="0">
              <a:effectLst/>
            </a:endParaRPr>
          </a:p>
        </p:txBody>
      </p:sp>
      <p:sp>
        <p:nvSpPr>
          <p:cNvPr id="4" name="Блок-схема: решение 3"/>
          <p:cNvSpPr/>
          <p:nvPr/>
        </p:nvSpPr>
        <p:spPr>
          <a:xfrm>
            <a:off x="134136" y="950439"/>
            <a:ext cx="513564" cy="205261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Блок-схема: решение 4"/>
          <p:cNvSpPr/>
          <p:nvPr/>
        </p:nvSpPr>
        <p:spPr>
          <a:xfrm>
            <a:off x="134136" y="2169639"/>
            <a:ext cx="513564" cy="205261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решение 5"/>
          <p:cNvSpPr/>
          <p:nvPr/>
        </p:nvSpPr>
        <p:spPr>
          <a:xfrm>
            <a:off x="134136" y="3388839"/>
            <a:ext cx="513564" cy="205261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Блок-схема: решение 6"/>
          <p:cNvSpPr/>
          <p:nvPr/>
        </p:nvSpPr>
        <p:spPr>
          <a:xfrm>
            <a:off x="146836" y="4604478"/>
            <a:ext cx="513564" cy="205261"/>
          </a:xfrm>
          <a:prstGeom prst="flowChartDecision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50000">
                <a:srgbClr val="F38DAA"/>
              </a:gs>
              <a:gs pos="100000">
                <a:srgbClr val="F3C1C1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82076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5F05790-B027-4CC7-A973-FA5B8826A2A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890850"/>
            <a:ext cx="12192000" cy="523136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893560" y="2584174"/>
            <a:ext cx="267252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solidFill>
                  <a:srgbClr val="232C82"/>
                </a:solidFill>
              </a:rPr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12067037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image00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33500" y="1113992"/>
            <a:ext cx="8820150" cy="51546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18170" y="1138312"/>
            <a:ext cx="361537" cy="188700"/>
          </a:xfrm>
          <a:prstGeom prst="rect">
            <a:avLst/>
          </a:prstGeom>
          <a:solidFill>
            <a:srgbClr val="B9E3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479707" y="1101565"/>
            <a:ext cx="2464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завершенные  к 2022 году</a:t>
            </a:r>
          </a:p>
          <a:p>
            <a:r>
              <a:rPr lang="ru-RU" sz="1400" b="1" dirty="0"/>
              <a:t>(подготовленные к изданию)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8170" y="2288598"/>
            <a:ext cx="361537" cy="188700"/>
          </a:xfrm>
          <a:prstGeom prst="rect">
            <a:avLst/>
          </a:prstGeom>
          <a:solidFill>
            <a:srgbClr val="AE408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479707" y="2224579"/>
            <a:ext cx="251025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/>
              <a:t>в работе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18171" y="1698157"/>
            <a:ext cx="361537" cy="188700"/>
          </a:xfrm>
          <a:prstGeom prst="rect">
            <a:avLst/>
          </a:prstGeom>
          <a:solidFill>
            <a:srgbClr val="24BA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209675" y="-14183"/>
            <a:ext cx="100107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Состояние изученности территории Российской федерации, ее континентального шельфа и прилегающих акваторий Госгеолкартой-1000/3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68341" y="735813"/>
            <a:ext cx="1146809" cy="1065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4166696" y="1224364"/>
            <a:ext cx="12652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Завершенные к 2022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682365" y="719181"/>
            <a:ext cx="1918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1400" dirty="0"/>
              <a:t>Подготовка к изданию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798758" y="916587"/>
            <a:ext cx="191870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Авторский вариант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5947200" y="1164674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dirty="0"/>
              <a:t>234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5439355" y="1248869"/>
            <a:ext cx="351058" cy="276999"/>
          </a:xfrm>
          <a:prstGeom prst="rect">
            <a:avLst/>
          </a:prstGeom>
          <a:solidFill>
            <a:schemeClr val="bg1"/>
          </a:solidFill>
        </p:spPr>
        <p:txBody>
          <a:bodyPr wrap="none" lIns="0" tIns="0" rIns="0" bIns="0" rtlCol="0">
            <a:spAutoFit/>
          </a:bodyPr>
          <a:lstStyle/>
          <a:p>
            <a:r>
              <a:rPr lang="ru-RU" dirty="0">
                <a:solidFill>
                  <a:srgbClr val="00B0F0"/>
                </a:solidFill>
              </a:rPr>
              <a:t>208</a:t>
            </a:r>
          </a:p>
        </p:txBody>
      </p:sp>
      <p:sp>
        <p:nvSpPr>
          <p:cNvPr id="12" name="Прямоугольник 11">
            <a:extLst>
              <a:ext uri="{FF2B5EF4-FFF2-40B4-BE49-F238E27FC236}">
                <a16:creationId xmlns:a16="http://schemas.microsoft.com/office/drawing/2014/main" id="{E0848203-012F-4007-8937-6AA946E4BF6F}"/>
              </a:ext>
            </a:extLst>
          </p:cNvPr>
          <p:cNvSpPr/>
          <p:nvPr/>
        </p:nvSpPr>
        <p:spPr>
          <a:xfrm>
            <a:off x="550273" y="829553"/>
            <a:ext cx="156645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400" b="1" dirty="0"/>
              <a:t>Листы ГК-1000/3: </a:t>
            </a:r>
            <a:endParaRPr lang="ru-RU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479708" y="1661410"/>
            <a:ext cx="22582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/>
              <a:t>завершенные  к 2022 году </a:t>
            </a:r>
          </a:p>
          <a:p>
            <a:r>
              <a:rPr lang="ru-RU" sz="1400" b="1" dirty="0"/>
              <a:t>(авторские варианты)</a:t>
            </a:r>
          </a:p>
        </p:txBody>
      </p:sp>
    </p:spTree>
    <p:extLst>
      <p:ext uri="{BB962C8B-B14F-4D97-AF65-F5344CB8AC3E}">
        <p14:creationId xmlns:p14="http://schemas.microsoft.com/office/powerpoint/2010/main" val="8748558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8088769" y="5378156"/>
            <a:ext cx="391594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База доступна по адресу:</a:t>
            </a:r>
            <a:endParaRPr lang="ru-RU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hlinkClick r:id="rId2"/>
            </a:endParaRPr>
          </a:p>
          <a:p>
            <a:r>
              <a:rPr lang="ru-RU" u="sng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2"/>
              </a:rPr>
              <a:t>http://webmapget.vsegei.ru/index.html</a:t>
            </a:r>
            <a:endParaRPr lang="ru-RU" dirty="0"/>
          </a:p>
        </p:txBody>
      </p:sp>
      <p:sp>
        <p:nvSpPr>
          <p:cNvPr id="52" name="Прямоугольник 51"/>
          <p:cNvSpPr/>
          <p:nvPr/>
        </p:nvSpPr>
        <p:spPr>
          <a:xfrm>
            <a:off x="3550963" y="67863"/>
            <a:ext cx="601027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База данных «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Георастры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Госгеолкарт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6" name="Группа 75"/>
          <p:cNvGrpSpPr/>
          <p:nvPr/>
        </p:nvGrpSpPr>
        <p:grpSpPr>
          <a:xfrm>
            <a:off x="57469" y="776836"/>
            <a:ext cx="10206053" cy="5727198"/>
            <a:chOff x="57469" y="776836"/>
            <a:chExt cx="10206053" cy="5727198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2033434" y="1046045"/>
              <a:ext cx="8213390" cy="3875693"/>
              <a:chOff x="592259" y="638541"/>
              <a:chExt cx="8213390" cy="3875693"/>
            </a:xfrm>
          </p:grpSpPr>
          <p:pic>
            <p:nvPicPr>
              <p:cNvPr id="3" name="Рисунок 2"/>
              <p:cNvPicPr>
                <a:picLocks noChangeAspect="1"/>
              </p:cNvPicPr>
              <p:nvPr/>
            </p:nvPicPr>
            <p:blipFill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92259" y="638541"/>
                <a:ext cx="8213390" cy="3875693"/>
              </a:xfrm>
              <a:prstGeom prst="rect">
                <a:avLst/>
              </a:prstGeom>
            </p:spPr>
          </p:pic>
          <p:pic>
            <p:nvPicPr>
              <p:cNvPr id="4" name="Рисунок 3"/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071420" y="946517"/>
                <a:ext cx="1728703" cy="2929914"/>
              </a:xfrm>
              <a:prstGeom prst="rect">
                <a:avLst/>
              </a:prstGeom>
            </p:spPr>
          </p:pic>
          <p:pic>
            <p:nvPicPr>
              <p:cNvPr id="5" name="Рисунок 4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534826" y="3366319"/>
                <a:ext cx="1265298" cy="791466"/>
              </a:xfrm>
              <a:prstGeom prst="rect">
                <a:avLst/>
              </a:prstGeom>
            </p:spPr>
          </p:pic>
        </p:grpSp>
        <p:pic>
          <p:nvPicPr>
            <p:cNvPr id="6" name="Рисунок 5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41249" y="776836"/>
              <a:ext cx="8222273" cy="263714"/>
            </a:xfrm>
            <a:prstGeom prst="rect">
              <a:avLst/>
            </a:prstGeom>
          </p:spPr>
        </p:pic>
        <p:grpSp>
          <p:nvGrpSpPr>
            <p:cNvPr id="7" name="Группа 6"/>
            <p:cNvGrpSpPr/>
            <p:nvPr/>
          </p:nvGrpSpPr>
          <p:grpSpPr>
            <a:xfrm>
              <a:off x="2526483" y="3635258"/>
              <a:ext cx="5589680" cy="2371366"/>
              <a:chOff x="485233" y="3227754"/>
              <a:chExt cx="5589680" cy="2371366"/>
            </a:xfrm>
          </p:grpSpPr>
          <p:pic>
            <p:nvPicPr>
              <p:cNvPr id="8" name="Рисунок 7"/>
              <p:cNvPicPr>
                <a:picLocks noChangeAspect="1"/>
              </p:cNvPicPr>
              <p:nvPr/>
            </p:nvPicPr>
            <p:blipFill rotWithShape="1">
              <a:blip r:embed="rId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85233" y="4898079"/>
                <a:ext cx="5589680" cy="701041"/>
              </a:xfrm>
              <a:prstGeom prst="rect">
                <a:avLst/>
              </a:prstGeom>
            </p:spPr>
          </p:pic>
          <p:cxnSp>
            <p:nvCxnSpPr>
              <p:cNvPr id="9" name="Прямая со стрелкой 8"/>
              <p:cNvCxnSpPr/>
              <p:nvPr/>
            </p:nvCxnSpPr>
            <p:spPr>
              <a:xfrm>
                <a:off x="524093" y="3227754"/>
                <a:ext cx="206599" cy="1845185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1" name="Группа 10"/>
            <p:cNvGrpSpPr/>
            <p:nvPr/>
          </p:nvGrpSpPr>
          <p:grpSpPr>
            <a:xfrm>
              <a:off x="57469" y="4460842"/>
              <a:ext cx="2266875" cy="2043192"/>
              <a:chOff x="2111861" y="8513902"/>
              <a:chExt cx="2266875" cy="2043192"/>
            </a:xfrm>
          </p:grpSpPr>
          <p:pic>
            <p:nvPicPr>
              <p:cNvPr id="12" name="Рисунок 11"/>
              <p:cNvPicPr>
                <a:picLocks noChangeAspect="1"/>
              </p:cNvPicPr>
              <p:nvPr/>
            </p:nvPicPr>
            <p:blipFill>
              <a:blip r:embed="rId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11861" y="9107019"/>
                <a:ext cx="2203059" cy="145007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3" name="Прямая со стрелкой 12"/>
              <p:cNvCxnSpPr/>
              <p:nvPr/>
            </p:nvCxnSpPr>
            <p:spPr>
              <a:xfrm flipH="1">
                <a:off x="3584916" y="8513902"/>
                <a:ext cx="793820" cy="66605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4" name="Группа 13"/>
            <p:cNvGrpSpPr/>
            <p:nvPr/>
          </p:nvGrpSpPr>
          <p:grpSpPr>
            <a:xfrm>
              <a:off x="335525" y="3057193"/>
              <a:ext cx="1981432" cy="1488916"/>
              <a:chOff x="152240" y="2945287"/>
              <a:chExt cx="1981432" cy="1488916"/>
            </a:xfrm>
          </p:grpSpPr>
          <p:pic>
            <p:nvPicPr>
              <p:cNvPr id="15" name="Рисунок 14"/>
              <p:cNvPicPr>
                <a:picLocks noChangeAspect="1"/>
              </p:cNvPicPr>
              <p:nvPr/>
            </p:nvPicPr>
            <p:blipFill>
              <a:blip r:embed="rId9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2240" y="2945287"/>
                <a:ext cx="1278026" cy="1488916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cxnSp>
            <p:nvCxnSpPr>
              <p:cNvPr id="16" name="Прямая со стрелкой 15"/>
              <p:cNvCxnSpPr>
                <a:endCxn id="15" idx="3"/>
              </p:cNvCxnSpPr>
              <p:nvPr/>
            </p:nvCxnSpPr>
            <p:spPr>
              <a:xfrm flipH="1" flipV="1">
                <a:off x="1430266" y="3689745"/>
                <a:ext cx="703406" cy="34606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876003" y="3409058"/>
              <a:ext cx="258616" cy="565962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4565" y="3409059"/>
              <a:ext cx="260082" cy="297594"/>
            </a:xfrm>
            <a:prstGeom prst="rect">
              <a:avLst/>
            </a:prstGeom>
          </p:spPr>
        </p:pic>
        <p:pic>
          <p:nvPicPr>
            <p:cNvPr id="19" name="Рисунок 18"/>
            <p:cNvPicPr>
              <a:picLocks noChangeAspect="1"/>
            </p:cNvPicPr>
            <p:nvPr/>
          </p:nvPicPr>
          <p:blipFill rotWithShape="1"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13664" y="1746070"/>
              <a:ext cx="344505" cy="509284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4030" y="2693958"/>
              <a:ext cx="394495" cy="375345"/>
            </a:xfrm>
            <a:prstGeom prst="rect">
              <a:avLst/>
            </a:prstGeom>
          </p:spPr>
        </p:pic>
        <p:pic>
          <p:nvPicPr>
            <p:cNvPr id="21" name="Рисунок 20"/>
            <p:cNvPicPr>
              <a:picLocks noChangeAspect="1"/>
            </p:cNvPicPr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654030" y="3075856"/>
              <a:ext cx="654170" cy="325671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870050" y="1338573"/>
              <a:ext cx="704850" cy="40403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6513" y="1338573"/>
              <a:ext cx="521537" cy="407497"/>
            </a:xfrm>
            <a:prstGeom prst="rect">
              <a:avLst/>
            </a:prstGeom>
          </p:spPr>
        </p:pic>
        <p:pic>
          <p:nvPicPr>
            <p:cNvPr id="24" name="Рисунок 23"/>
            <p:cNvPicPr>
              <a:picLocks noChangeAspect="1"/>
            </p:cNvPicPr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37263" y="1338573"/>
              <a:ext cx="533399" cy="404035"/>
            </a:xfrm>
            <a:prstGeom prst="rect">
              <a:avLst/>
            </a:prstGeom>
          </p:spPr>
        </p:pic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9881" y="3072386"/>
              <a:ext cx="792667" cy="329142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 rotWithShape="1"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392679" y="3072386"/>
              <a:ext cx="268196" cy="329141"/>
            </a:xfrm>
            <a:prstGeom prst="rect">
              <a:avLst/>
            </a:prstGeom>
          </p:spPr>
        </p:pic>
        <p:pic>
          <p:nvPicPr>
            <p:cNvPr id="27" name="Рисунок 26"/>
            <p:cNvPicPr>
              <a:picLocks noChangeAspect="1"/>
            </p:cNvPicPr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14646" y="3409058"/>
              <a:ext cx="803603" cy="299382"/>
            </a:xfrm>
            <a:prstGeom prst="rect">
              <a:avLst/>
            </a:prstGeom>
          </p:spPr>
        </p:pic>
        <p:pic>
          <p:nvPicPr>
            <p:cNvPr id="28" name="Рисунок 27"/>
            <p:cNvPicPr>
              <a:picLocks noChangeAspect="1"/>
            </p:cNvPicPr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143350" y="1751565"/>
              <a:ext cx="258774" cy="506894"/>
            </a:xfrm>
            <a:prstGeom prst="rect">
              <a:avLst/>
            </a:prstGeom>
          </p:spPr>
        </p:pic>
        <p:pic>
          <p:nvPicPr>
            <p:cNvPr id="29" name="Рисунок 28"/>
            <p:cNvPicPr>
              <a:picLocks noChangeAspect="1"/>
            </p:cNvPicPr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29702" y="1763322"/>
              <a:ext cx="515450" cy="505975"/>
            </a:xfrm>
            <a:prstGeom prst="rect">
              <a:avLst/>
            </a:prstGeom>
          </p:spPr>
        </p:pic>
        <p:pic>
          <p:nvPicPr>
            <p:cNvPr id="30" name="Рисунок 29"/>
            <p:cNvPicPr>
              <a:picLocks noChangeAspect="1"/>
            </p:cNvPicPr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721213" y="1754740"/>
              <a:ext cx="531617" cy="506894"/>
            </a:xfrm>
            <a:prstGeom prst="rect">
              <a:avLst/>
            </a:prstGeom>
          </p:spPr>
        </p:pic>
        <p:pic>
          <p:nvPicPr>
            <p:cNvPr id="31" name="Рисунок 30"/>
            <p:cNvPicPr>
              <a:picLocks noChangeAspect="1"/>
            </p:cNvPicPr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022" y="2258459"/>
              <a:ext cx="255981" cy="433454"/>
            </a:xfrm>
            <a:prstGeom prst="rect">
              <a:avLst/>
            </a:prstGeom>
          </p:spPr>
        </p:pic>
        <p:pic>
          <p:nvPicPr>
            <p:cNvPr id="32" name="Рисунок 31"/>
            <p:cNvPicPr>
              <a:picLocks noChangeAspect="1"/>
            </p:cNvPicPr>
            <p:nvPr/>
          </p:nvPicPr>
          <p:blipFill>
            <a:blip r:embed="rId2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4850" y="2266728"/>
              <a:ext cx="533399" cy="425185"/>
            </a:xfrm>
            <a:prstGeom prst="rect">
              <a:avLst/>
            </a:prstGeom>
          </p:spPr>
        </p:pic>
        <p:pic>
          <p:nvPicPr>
            <p:cNvPr id="33" name="Рисунок 32"/>
            <p:cNvPicPr>
              <a:picLocks noChangeAspect="1"/>
            </p:cNvPicPr>
            <p:nvPr/>
          </p:nvPicPr>
          <p:blipFill rotWithShape="1">
            <a:blip r:embed="rId2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74162" y="2691914"/>
              <a:ext cx="519851" cy="374978"/>
            </a:xfrm>
            <a:prstGeom prst="rect">
              <a:avLst/>
            </a:prstGeom>
          </p:spPr>
        </p:pic>
        <p:pic>
          <p:nvPicPr>
            <p:cNvPr id="34" name="Рисунок 33"/>
            <p:cNvPicPr>
              <a:picLocks noChangeAspect="1"/>
            </p:cNvPicPr>
            <p:nvPr/>
          </p:nvPicPr>
          <p:blipFill>
            <a:blip r:embed="rId2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2978" y="2700182"/>
              <a:ext cx="526927" cy="375265"/>
            </a:xfrm>
            <a:prstGeom prst="rect">
              <a:avLst/>
            </a:prstGeom>
          </p:spPr>
        </p:pic>
        <p:pic>
          <p:nvPicPr>
            <p:cNvPr id="35" name="Рисунок 34"/>
            <p:cNvPicPr>
              <a:picLocks noChangeAspect="1"/>
            </p:cNvPicPr>
            <p:nvPr/>
          </p:nvPicPr>
          <p:blipFill rotWithShape="1">
            <a:blip r:embed="rId2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503962" y="2700182"/>
              <a:ext cx="266701" cy="370377"/>
            </a:xfrm>
            <a:prstGeom prst="rect">
              <a:avLst/>
            </a:prstGeom>
          </p:spPr>
        </p:pic>
        <p:pic>
          <p:nvPicPr>
            <p:cNvPr id="36" name="Рисунок 35"/>
            <p:cNvPicPr>
              <a:picLocks noChangeAspect="1"/>
            </p:cNvPicPr>
            <p:nvPr/>
          </p:nvPicPr>
          <p:blipFill>
            <a:blip r:embed="rId2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561238" y="2700181"/>
              <a:ext cx="531069" cy="375265"/>
            </a:xfrm>
            <a:prstGeom prst="rect">
              <a:avLst/>
            </a:prstGeom>
          </p:spPr>
        </p:pic>
        <p:pic>
          <p:nvPicPr>
            <p:cNvPr id="37" name="Рисунок 36"/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9847936" y="2258459"/>
              <a:ext cx="397611" cy="438150"/>
            </a:xfrm>
            <a:prstGeom prst="rect">
              <a:avLst/>
            </a:prstGeom>
          </p:spPr>
        </p:pic>
        <p:pic>
          <p:nvPicPr>
            <p:cNvPr id="38" name="Рисунок 37"/>
            <p:cNvPicPr>
              <a:picLocks noChangeAspect="1"/>
            </p:cNvPicPr>
            <p:nvPr/>
          </p:nvPicPr>
          <p:blipFill rotWithShape="1">
            <a:blip r:embed="rId3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88043" y="3070559"/>
              <a:ext cx="276107" cy="338499"/>
            </a:xfrm>
            <a:prstGeom prst="rect">
              <a:avLst/>
            </a:prstGeom>
          </p:spPr>
        </p:pic>
        <p:pic>
          <p:nvPicPr>
            <p:cNvPr id="39" name="Рисунок 38"/>
            <p:cNvPicPr>
              <a:picLocks noChangeAspect="1"/>
            </p:cNvPicPr>
            <p:nvPr/>
          </p:nvPicPr>
          <p:blipFill>
            <a:blip r:embed="rId3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25455" y="3075447"/>
              <a:ext cx="522481" cy="326080"/>
            </a:xfrm>
            <a:prstGeom prst="rect">
              <a:avLst/>
            </a:prstGeom>
          </p:spPr>
        </p:pic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55688" y="3409059"/>
              <a:ext cx="252738" cy="160745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3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781491" y="3403383"/>
              <a:ext cx="522300" cy="303270"/>
            </a:xfrm>
            <a:prstGeom prst="rect">
              <a:avLst/>
            </a:prstGeom>
          </p:spPr>
        </p:pic>
        <p:pic>
          <p:nvPicPr>
            <p:cNvPr id="42" name="Рисунок 41"/>
            <p:cNvPicPr>
              <a:picLocks noChangeAspect="1"/>
            </p:cNvPicPr>
            <p:nvPr/>
          </p:nvPicPr>
          <p:blipFill>
            <a:blip r:embed="rId3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9880" y="3409057"/>
              <a:ext cx="526070" cy="297596"/>
            </a:xfrm>
            <a:prstGeom prst="rect">
              <a:avLst/>
            </a:prstGeom>
          </p:spPr>
        </p:pic>
        <p:pic>
          <p:nvPicPr>
            <p:cNvPr id="43" name="Рисунок 42"/>
            <p:cNvPicPr>
              <a:picLocks noChangeAspect="1"/>
            </p:cNvPicPr>
            <p:nvPr/>
          </p:nvPicPr>
          <p:blipFill>
            <a:blip r:embed="rId3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520056" y="3403384"/>
              <a:ext cx="245217" cy="303270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3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17602" y="3409057"/>
              <a:ext cx="225944" cy="297596"/>
            </a:xfrm>
            <a:prstGeom prst="rect">
              <a:avLst/>
            </a:prstGeom>
          </p:spPr>
        </p:pic>
        <p:pic>
          <p:nvPicPr>
            <p:cNvPr id="45" name="Рисунок 44"/>
            <p:cNvPicPr>
              <a:picLocks noChangeAspect="1"/>
            </p:cNvPicPr>
            <p:nvPr/>
          </p:nvPicPr>
          <p:blipFill>
            <a:blip r:embed="rId3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29644" y="3702656"/>
              <a:ext cx="544518" cy="259586"/>
            </a:xfrm>
            <a:prstGeom prst="rect">
              <a:avLst/>
            </a:prstGeom>
          </p:spPr>
        </p:pic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822549" y="3707207"/>
              <a:ext cx="533401" cy="26781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4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3233" y="3697495"/>
              <a:ext cx="259606" cy="277525"/>
            </a:xfrm>
            <a:prstGeom prst="rect">
              <a:avLst/>
            </a:prstGeom>
          </p:spPr>
        </p:pic>
        <p:pic>
          <p:nvPicPr>
            <p:cNvPr id="48" name="Рисунок 47"/>
            <p:cNvPicPr>
              <a:picLocks noChangeAspect="1"/>
            </p:cNvPicPr>
            <p:nvPr/>
          </p:nvPicPr>
          <p:blipFill>
            <a:blip r:embed="rId4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4850" y="3693665"/>
              <a:ext cx="518508" cy="268578"/>
            </a:xfrm>
            <a:prstGeom prst="rect">
              <a:avLst/>
            </a:prstGeom>
          </p:spPr>
        </p:pic>
        <p:pic>
          <p:nvPicPr>
            <p:cNvPr id="49" name="Рисунок 48"/>
            <p:cNvPicPr>
              <a:picLocks noChangeAspect="1"/>
            </p:cNvPicPr>
            <p:nvPr/>
          </p:nvPicPr>
          <p:blipFill>
            <a:blip r:embed="rId4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1903" y="3969063"/>
              <a:ext cx="272259" cy="261125"/>
            </a:xfrm>
            <a:prstGeom prst="rect">
              <a:avLst/>
            </a:prstGeom>
          </p:spPr>
        </p:pic>
        <p:pic>
          <p:nvPicPr>
            <p:cNvPr id="50" name="Рисунок 49"/>
            <p:cNvPicPr>
              <a:picLocks noChangeAspect="1"/>
            </p:cNvPicPr>
            <p:nvPr/>
          </p:nvPicPr>
          <p:blipFill>
            <a:blip r:embed="rId4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48526" y="4230188"/>
              <a:ext cx="253378" cy="112229"/>
            </a:xfrm>
            <a:prstGeom prst="rect">
              <a:avLst/>
            </a:prstGeom>
          </p:spPr>
        </p:pic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4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146775" y="3962242"/>
              <a:ext cx="364028" cy="498600"/>
            </a:xfrm>
            <a:prstGeom prst="rect">
              <a:avLst/>
            </a:prstGeom>
          </p:spPr>
        </p:pic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4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60976" y="3067384"/>
              <a:ext cx="259556" cy="338499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 rotWithShape="1">
            <a:blip r:embed="rId4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0400" y="3405883"/>
              <a:ext cx="264319" cy="565962"/>
            </a:xfrm>
            <a:prstGeom prst="rect">
              <a:avLst/>
            </a:prstGeom>
          </p:spPr>
        </p:pic>
        <p:pic>
          <p:nvPicPr>
            <p:cNvPr id="56" name="Рисунок 55"/>
            <p:cNvPicPr>
              <a:picLocks noChangeAspect="1"/>
            </p:cNvPicPr>
            <p:nvPr/>
          </p:nvPicPr>
          <p:blipFill rotWithShape="1">
            <a:blip r:embed="rId4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1763" y="3703154"/>
              <a:ext cx="521844" cy="268290"/>
            </a:xfrm>
            <a:prstGeom prst="rect">
              <a:avLst/>
            </a:prstGeom>
          </p:spPr>
        </p:pic>
        <p:pic>
          <p:nvPicPr>
            <p:cNvPr id="57" name="Рисунок 56"/>
            <p:cNvPicPr>
              <a:picLocks noChangeAspect="1"/>
            </p:cNvPicPr>
            <p:nvPr/>
          </p:nvPicPr>
          <p:blipFill rotWithShape="1">
            <a:blip r:embed="rId4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1977" y="3403101"/>
              <a:ext cx="521844" cy="290528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 rotWithShape="1">
            <a:blip r:embed="rId4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9480" y="3405883"/>
              <a:ext cx="516569" cy="292509"/>
            </a:xfrm>
            <a:prstGeom prst="rect">
              <a:avLst/>
            </a:prstGeom>
          </p:spPr>
        </p:pic>
        <p:pic>
          <p:nvPicPr>
            <p:cNvPr id="59" name="Рисунок 58"/>
            <p:cNvPicPr>
              <a:picLocks noChangeAspect="1"/>
            </p:cNvPicPr>
            <p:nvPr/>
          </p:nvPicPr>
          <p:blipFill rotWithShape="1">
            <a:blip r:embed="rId5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5618" y="3698948"/>
              <a:ext cx="529828" cy="270115"/>
            </a:xfrm>
            <a:prstGeom prst="rect">
              <a:avLst/>
            </a:prstGeom>
          </p:spPr>
        </p:pic>
        <p:pic>
          <p:nvPicPr>
            <p:cNvPr id="60" name="Рисунок 59"/>
            <p:cNvPicPr>
              <a:picLocks noChangeAspect="1"/>
            </p:cNvPicPr>
            <p:nvPr/>
          </p:nvPicPr>
          <p:blipFill rotWithShape="1">
            <a:blip r:embed="rId5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70100" y="3075237"/>
              <a:ext cx="262238" cy="329141"/>
            </a:xfrm>
            <a:prstGeom prst="rect">
              <a:avLst/>
            </a:prstGeom>
          </p:spPr>
        </p:pic>
        <p:pic>
          <p:nvPicPr>
            <p:cNvPr id="61" name="Рисунок 60"/>
            <p:cNvPicPr>
              <a:picLocks noChangeAspect="1"/>
            </p:cNvPicPr>
            <p:nvPr/>
          </p:nvPicPr>
          <p:blipFill rotWithShape="1">
            <a:blip r:embed="rId5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4719" y="3072386"/>
              <a:ext cx="264583" cy="329141"/>
            </a:xfrm>
            <a:prstGeom prst="rect">
              <a:avLst/>
            </a:prstGeom>
          </p:spPr>
        </p:pic>
        <p:pic>
          <p:nvPicPr>
            <p:cNvPr id="62" name="Рисунок 61"/>
            <p:cNvPicPr>
              <a:picLocks noChangeAspect="1"/>
            </p:cNvPicPr>
            <p:nvPr/>
          </p:nvPicPr>
          <p:blipFill rotWithShape="1">
            <a:blip r:embed="rId5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81867" y="2694462"/>
              <a:ext cx="269083" cy="374978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 rotWithShape="1">
            <a:blip r:embed="rId5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352925" y="2691913"/>
              <a:ext cx="534193" cy="374978"/>
            </a:xfrm>
            <a:prstGeom prst="rect">
              <a:avLst/>
            </a:prstGeom>
          </p:spPr>
        </p:pic>
        <p:pic>
          <p:nvPicPr>
            <p:cNvPr id="64" name="Рисунок 63"/>
            <p:cNvPicPr>
              <a:picLocks noChangeAspect="1"/>
            </p:cNvPicPr>
            <p:nvPr/>
          </p:nvPicPr>
          <p:blipFill rotWithShape="1">
            <a:blip r:embed="rId5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308200" y="2262074"/>
              <a:ext cx="521494" cy="432764"/>
            </a:xfrm>
            <a:prstGeom prst="rect">
              <a:avLst/>
            </a:prstGeom>
          </p:spPr>
        </p:pic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5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702646" y="2267111"/>
              <a:ext cx="605554" cy="426304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 rotWithShape="1">
            <a:blip r:embed="rId5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35742" y="2263745"/>
              <a:ext cx="776040" cy="432764"/>
            </a:xfrm>
            <a:prstGeom prst="rect">
              <a:avLst/>
            </a:prstGeom>
          </p:spPr>
        </p:pic>
        <p:pic>
          <p:nvPicPr>
            <p:cNvPr id="67" name="Рисунок 66"/>
            <p:cNvPicPr>
              <a:picLocks noChangeAspect="1"/>
            </p:cNvPicPr>
            <p:nvPr/>
          </p:nvPicPr>
          <p:blipFill rotWithShape="1">
            <a:blip r:embed="rId5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055220" y="1745899"/>
              <a:ext cx="517299" cy="509284"/>
            </a:xfrm>
            <a:prstGeom prst="rect">
              <a:avLst/>
            </a:prstGeom>
          </p:spPr>
        </p:pic>
        <p:pic>
          <p:nvPicPr>
            <p:cNvPr id="68" name="Рисунок 67"/>
            <p:cNvPicPr>
              <a:picLocks noChangeAspect="1"/>
            </p:cNvPicPr>
            <p:nvPr/>
          </p:nvPicPr>
          <p:blipFill rotWithShape="1">
            <a:blip r:embed="rId5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67605" y="1748447"/>
              <a:ext cx="516883" cy="509284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 rotWithShape="1">
            <a:blip r:embed="rId6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92675" y="1745728"/>
              <a:ext cx="518320" cy="509284"/>
            </a:xfrm>
            <a:prstGeom prst="rect">
              <a:avLst/>
            </a:prstGeom>
          </p:spPr>
        </p:pic>
        <p:pic>
          <p:nvPicPr>
            <p:cNvPr id="70" name="Рисунок 69"/>
            <p:cNvPicPr>
              <a:picLocks noChangeAspect="1"/>
            </p:cNvPicPr>
            <p:nvPr/>
          </p:nvPicPr>
          <p:blipFill rotWithShape="1">
            <a:blip r:embed="rId6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770664" y="2700182"/>
              <a:ext cx="259556" cy="370377"/>
            </a:xfrm>
            <a:prstGeom prst="rect">
              <a:avLst/>
            </a:prstGeom>
          </p:spPr>
        </p:pic>
        <p:pic>
          <p:nvPicPr>
            <p:cNvPr id="71" name="Рисунок 70"/>
            <p:cNvPicPr>
              <a:picLocks noChangeAspect="1"/>
            </p:cNvPicPr>
            <p:nvPr/>
          </p:nvPicPr>
          <p:blipFill rotWithShape="1">
            <a:blip r:embed="rId6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9030219" y="2700182"/>
              <a:ext cx="259378" cy="370377"/>
            </a:xfrm>
            <a:prstGeom prst="rect">
              <a:avLst/>
            </a:prstGeom>
          </p:spPr>
        </p:pic>
        <p:pic>
          <p:nvPicPr>
            <p:cNvPr id="72" name="Рисунок 71"/>
            <p:cNvPicPr>
              <a:picLocks noChangeAspect="1"/>
            </p:cNvPicPr>
            <p:nvPr/>
          </p:nvPicPr>
          <p:blipFill rotWithShape="1">
            <a:blip r:embed="rId6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18150" y="3072012"/>
              <a:ext cx="526256" cy="338499"/>
            </a:xfrm>
            <a:prstGeom prst="rect">
              <a:avLst/>
            </a:prstGeom>
          </p:spPr>
        </p:pic>
        <p:pic>
          <p:nvPicPr>
            <p:cNvPr id="73" name="Рисунок 72"/>
            <p:cNvPicPr>
              <a:picLocks noChangeAspect="1"/>
            </p:cNvPicPr>
            <p:nvPr/>
          </p:nvPicPr>
          <p:blipFill rotWithShape="1">
            <a:blip r:embed="rId6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-5"/>
            <a:stretch/>
          </p:blipFill>
          <p:spPr>
            <a:xfrm>
              <a:off x="8246788" y="3066481"/>
              <a:ext cx="262543" cy="338499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 rotWithShape="1">
            <a:blip r:embed="rId6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60976" y="1345699"/>
              <a:ext cx="785813" cy="407497"/>
            </a:xfrm>
            <a:prstGeom prst="rect">
              <a:avLst/>
            </a:prstGeom>
          </p:spPr>
        </p:pic>
        <p:pic>
          <p:nvPicPr>
            <p:cNvPr id="75" name="Рисунок 74"/>
            <p:cNvPicPr>
              <a:picLocks noChangeAspect="1"/>
            </p:cNvPicPr>
            <p:nvPr/>
          </p:nvPicPr>
          <p:blipFill rotWithShape="1">
            <a:blip r:embed="rId6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30640" y="1341565"/>
              <a:ext cx="528637" cy="407497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6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52002" y="2698689"/>
              <a:ext cx="523908" cy="370718"/>
            </a:xfrm>
            <a:prstGeom prst="rect">
              <a:avLst/>
            </a:prstGeom>
          </p:spPr>
        </p:pic>
        <p:pic>
          <p:nvPicPr>
            <p:cNvPr id="78" name="Рисунок 77"/>
            <p:cNvPicPr>
              <a:picLocks noChangeAspect="1"/>
            </p:cNvPicPr>
            <p:nvPr/>
          </p:nvPicPr>
          <p:blipFill>
            <a:blip r:embed="rId6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09089" y="3073259"/>
              <a:ext cx="517523" cy="627084"/>
            </a:xfrm>
            <a:prstGeom prst="rect">
              <a:avLst/>
            </a:prstGeom>
          </p:spPr>
        </p:pic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6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363474" y="3404839"/>
              <a:ext cx="509265" cy="287621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7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20521" y="3068446"/>
              <a:ext cx="772860" cy="333081"/>
            </a:xfrm>
            <a:prstGeom prst="rect">
              <a:avLst/>
            </a:prstGeom>
          </p:spPr>
        </p:pic>
        <p:pic>
          <p:nvPicPr>
            <p:cNvPr id="81" name="Рисунок 80"/>
            <p:cNvPicPr>
              <a:picLocks noChangeAspect="1"/>
            </p:cNvPicPr>
            <p:nvPr/>
          </p:nvPicPr>
          <p:blipFill>
            <a:blip r:embed="rId7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72423" y="2704145"/>
              <a:ext cx="531258" cy="379007"/>
            </a:xfrm>
            <a:prstGeom prst="rect">
              <a:avLst/>
            </a:prstGeom>
          </p:spPr>
        </p:pic>
        <p:pic>
          <p:nvPicPr>
            <p:cNvPr id="82" name="Рисунок 81"/>
            <p:cNvPicPr>
              <a:picLocks noChangeAspect="1"/>
            </p:cNvPicPr>
            <p:nvPr/>
          </p:nvPicPr>
          <p:blipFill>
            <a:blip r:embed="rId7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881689" y="2265990"/>
              <a:ext cx="518684" cy="443697"/>
            </a:xfrm>
            <a:prstGeom prst="rect">
              <a:avLst/>
            </a:prstGeom>
          </p:spPr>
        </p:pic>
        <p:pic>
          <p:nvPicPr>
            <p:cNvPr id="83" name="Рисунок 82"/>
            <p:cNvPicPr>
              <a:picLocks noChangeAspect="1"/>
            </p:cNvPicPr>
            <p:nvPr/>
          </p:nvPicPr>
          <p:blipFill>
            <a:blip r:embed="rId7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611849" y="1750691"/>
              <a:ext cx="528194" cy="517480"/>
            </a:xfrm>
            <a:prstGeom prst="rect">
              <a:avLst/>
            </a:prstGeom>
          </p:spPr>
        </p:pic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7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980532" y="2691913"/>
              <a:ext cx="532683" cy="376775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7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2900" y="2261634"/>
              <a:ext cx="1053736" cy="435401"/>
            </a:xfrm>
            <a:prstGeom prst="rect">
              <a:avLst/>
            </a:prstGeom>
          </p:spPr>
        </p:pic>
        <p:pic>
          <p:nvPicPr>
            <p:cNvPr id="86" name="Рисунок 85"/>
            <p:cNvPicPr>
              <a:picLocks noChangeAspect="1"/>
            </p:cNvPicPr>
            <p:nvPr/>
          </p:nvPicPr>
          <p:blipFill>
            <a:blip r:embed="rId7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450569" y="1755776"/>
              <a:ext cx="263122" cy="512395"/>
            </a:xfrm>
            <a:prstGeom prst="rect">
              <a:avLst/>
            </a:prstGeom>
          </p:spPr>
        </p:pic>
        <p:pic>
          <p:nvPicPr>
            <p:cNvPr id="87" name="Рисунок 86"/>
            <p:cNvPicPr>
              <a:picLocks noChangeAspect="1"/>
            </p:cNvPicPr>
            <p:nvPr/>
          </p:nvPicPr>
          <p:blipFill>
            <a:blip r:embed="rId7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402847" y="1740966"/>
              <a:ext cx="521092" cy="525024"/>
            </a:xfrm>
            <a:prstGeom prst="rect">
              <a:avLst/>
            </a:prstGeom>
          </p:spPr>
        </p:pic>
        <p:cxnSp>
          <p:nvCxnSpPr>
            <p:cNvPr id="53" name="Прямая со стрелкой 52"/>
            <p:cNvCxnSpPr>
              <a:endCxn id="61" idx="3"/>
            </p:cNvCxnSpPr>
            <p:nvPr/>
          </p:nvCxnSpPr>
          <p:spPr>
            <a:xfrm flipV="1">
              <a:off x="2859397" y="3236957"/>
              <a:ext cx="4339905" cy="1543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90" name="Прямая со стрелкой 89"/>
          <p:cNvCxnSpPr/>
          <p:nvPr/>
        </p:nvCxnSpPr>
        <p:spPr>
          <a:xfrm flipH="1" flipV="1">
            <a:off x="1686373" y="2196123"/>
            <a:ext cx="596112" cy="103886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2" name="Рисунок 91"/>
          <p:cNvPicPr>
            <a:picLocks noChangeAspect="1"/>
          </p:cNvPicPr>
          <p:nvPr/>
        </p:nvPicPr>
        <p:blipFill>
          <a:blip r:embed="rId7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84" y="691615"/>
            <a:ext cx="1614978" cy="2279443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73530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359179" y="1184564"/>
            <a:ext cx="2339340" cy="1569721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837911" y="70741"/>
            <a:ext cx="73818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База данных «Цифровые </a:t>
            </a:r>
            <a:r>
              <a:rPr lang="ru-RU" b="1" dirty="0" err="1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Госгеолкарты</a:t>
            </a:r>
            <a:r>
              <a:rPr lang="ru-RU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трелка вправо 4"/>
          <p:cNvSpPr/>
          <p:nvPr/>
        </p:nvSpPr>
        <p:spPr>
          <a:xfrm rot="13137488">
            <a:off x="5616775" y="1958629"/>
            <a:ext cx="242368" cy="158750"/>
          </a:xfrm>
          <a:prstGeom prst="rightArrow">
            <a:avLst>
              <a:gd name="adj1" fmla="val 17687"/>
              <a:gd name="adj2" fmla="val 119241"/>
            </a:avLst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46762" y="911380"/>
            <a:ext cx="7885050" cy="4585578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7" name="Группа 6"/>
          <p:cNvGrpSpPr/>
          <p:nvPr/>
        </p:nvGrpSpPr>
        <p:grpSpPr>
          <a:xfrm>
            <a:off x="3814788" y="3921941"/>
            <a:ext cx="4929967" cy="2342632"/>
            <a:chOff x="2204649" y="3971816"/>
            <a:chExt cx="4929967" cy="2342632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2204649" y="4920399"/>
              <a:ext cx="1049091" cy="108801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9" name="Прямая со стрелкой 8"/>
            <p:cNvCxnSpPr>
              <a:stCxn id="8" idx="3"/>
            </p:cNvCxnSpPr>
            <p:nvPr/>
          </p:nvCxnSpPr>
          <p:spPr>
            <a:xfrm flipV="1">
              <a:off x="3253740" y="4721702"/>
              <a:ext cx="243371" cy="253098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Рисунок 9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497111" y="3971816"/>
              <a:ext cx="3637505" cy="2342632"/>
            </a:xfrm>
            <a:prstGeom prst="rect">
              <a:avLst/>
            </a:prstGeom>
            <a:ln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Группа 10"/>
          <p:cNvGrpSpPr/>
          <p:nvPr/>
        </p:nvGrpSpPr>
        <p:grpSpPr>
          <a:xfrm>
            <a:off x="6056340" y="4526427"/>
            <a:ext cx="4557579" cy="2171395"/>
            <a:chOff x="4446201" y="4576302"/>
            <a:chExt cx="4557579" cy="2171395"/>
          </a:xfrm>
        </p:grpSpPr>
        <p:pic>
          <p:nvPicPr>
            <p:cNvPr id="12" name="Рисунок 11"/>
            <p:cNvPicPr>
              <a:picLocks noChangeAspect="1"/>
            </p:cNvPicPr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289536" y="4576302"/>
              <a:ext cx="2714244" cy="2171395"/>
            </a:xfrm>
            <a:prstGeom prst="rect">
              <a:avLst/>
            </a:prstGeom>
          </p:spPr>
        </p:pic>
        <p:sp>
          <p:nvSpPr>
            <p:cNvPr id="13" name="Прямоугольник 12"/>
            <p:cNvSpPr/>
            <p:nvPr/>
          </p:nvSpPr>
          <p:spPr>
            <a:xfrm>
              <a:off x="4446201" y="6172200"/>
              <a:ext cx="1225626" cy="118865"/>
            </a:xfrm>
            <a:prstGeom prst="rect">
              <a:avLst/>
            </a:prstGeom>
            <a:no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cxnSp>
          <p:nvCxnSpPr>
            <p:cNvPr id="14" name="Прямая со стрелкой 13"/>
            <p:cNvCxnSpPr>
              <a:stCxn id="13" idx="3"/>
            </p:cNvCxnSpPr>
            <p:nvPr/>
          </p:nvCxnSpPr>
          <p:spPr>
            <a:xfrm>
              <a:off x="5671827" y="6231633"/>
              <a:ext cx="2338698" cy="372482"/>
            </a:xfrm>
            <a:prstGeom prst="straightConnector1">
              <a:avLst/>
            </a:prstGeom>
            <a:ln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363249" y="533532"/>
            <a:ext cx="3250670" cy="31421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7" name="Прямоугольник 16"/>
          <p:cNvSpPr/>
          <p:nvPr/>
        </p:nvSpPr>
        <p:spPr>
          <a:xfrm>
            <a:off x="6039639" y="4379156"/>
            <a:ext cx="811599" cy="123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18" name="Прямая со стрелкой 17"/>
          <p:cNvCxnSpPr>
            <a:stCxn id="17" idx="3"/>
          </p:cNvCxnSpPr>
          <p:nvPr/>
        </p:nvCxnSpPr>
        <p:spPr>
          <a:xfrm flipV="1">
            <a:off x="6851238" y="3705382"/>
            <a:ext cx="1479164" cy="73573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Прямоугольник 18"/>
          <p:cNvSpPr/>
          <p:nvPr/>
        </p:nvSpPr>
        <p:spPr>
          <a:xfrm>
            <a:off x="6056340" y="5750886"/>
            <a:ext cx="811599" cy="1239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0" name="Прямая со стрелкой 19"/>
          <p:cNvCxnSpPr/>
          <p:nvPr/>
        </p:nvCxnSpPr>
        <p:spPr>
          <a:xfrm flipH="1" flipV="1">
            <a:off x="2331308" y="5626032"/>
            <a:ext cx="3725032" cy="186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Рисунок 22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086" y="3352950"/>
            <a:ext cx="2051222" cy="2895175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5784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па 6"/>
          <p:cNvGrpSpPr/>
          <p:nvPr/>
        </p:nvGrpSpPr>
        <p:grpSpPr>
          <a:xfrm>
            <a:off x="10086429" y="761635"/>
            <a:ext cx="2105571" cy="5004075"/>
            <a:chOff x="10086429" y="1447435"/>
            <a:chExt cx="2105571" cy="5004075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086429" y="1447435"/>
              <a:ext cx="2105571" cy="4343400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311912" y="5790835"/>
              <a:ext cx="1768904" cy="660675"/>
            </a:xfrm>
            <a:prstGeom prst="rect">
              <a:avLst/>
            </a:prstGeom>
          </p:spPr>
        </p:pic>
      </p:grpSp>
      <p:grpSp>
        <p:nvGrpSpPr>
          <p:cNvPr id="3" name="Группа 2"/>
          <p:cNvGrpSpPr/>
          <p:nvPr/>
        </p:nvGrpSpPr>
        <p:grpSpPr>
          <a:xfrm>
            <a:off x="2339545" y="623193"/>
            <a:ext cx="8120963" cy="5027964"/>
            <a:chOff x="152402" y="441960"/>
            <a:chExt cx="10382247" cy="5872981"/>
          </a:xfrm>
        </p:grpSpPr>
        <p:grpSp>
          <p:nvGrpSpPr>
            <p:cNvPr id="10" name="Группа 9"/>
            <p:cNvGrpSpPr/>
            <p:nvPr/>
          </p:nvGrpSpPr>
          <p:grpSpPr>
            <a:xfrm>
              <a:off x="161924" y="714479"/>
              <a:ext cx="10372725" cy="5600462"/>
              <a:chOff x="161924" y="714479"/>
              <a:chExt cx="10372725" cy="5600462"/>
            </a:xfrm>
          </p:grpSpPr>
          <p:pic>
            <p:nvPicPr>
              <p:cNvPr id="4" name="Рисунок 3"/>
              <p:cNvPicPr>
                <a:picLocks noChangeAspect="1"/>
              </p:cNvPicPr>
              <p:nvPr/>
            </p:nvPicPr>
            <p:blipFill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61924" y="923330"/>
                <a:ext cx="10372725" cy="5391611"/>
              </a:xfrm>
              <a:prstGeom prst="rect">
                <a:avLst/>
              </a:prstGeom>
            </p:spPr>
          </p:pic>
          <p:pic>
            <p:nvPicPr>
              <p:cNvPr id="9" name="Рисунок 8"/>
              <p:cNvPicPr>
                <a:picLocks noChangeAspect="1"/>
              </p:cNvPicPr>
              <p:nvPr/>
            </p:nvPicPr>
            <p:blipFill rotWithShape="1">
              <a:blip r:embed="rId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 b="-6952"/>
              <a:stretch/>
            </p:blipFill>
            <p:spPr>
              <a:xfrm>
                <a:off x="1143000" y="714479"/>
                <a:ext cx="8977923" cy="223367"/>
              </a:xfrm>
              <a:prstGeom prst="rect">
                <a:avLst/>
              </a:prstGeom>
            </p:spPr>
          </p:pic>
        </p:grpSp>
        <p:pic>
          <p:nvPicPr>
            <p:cNvPr id="8" name="Рисунок 7"/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52402" y="441960"/>
              <a:ext cx="8671167" cy="486133"/>
            </a:xfrm>
            <a:prstGeom prst="rect">
              <a:avLst/>
            </a:prstGeom>
          </p:spPr>
        </p:pic>
      </p:grpSp>
      <p:sp>
        <p:nvSpPr>
          <p:cNvPr id="11" name="AutoShape 2" descr="https://rasterdb.vsegei.ru/img.php?id=24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486" y="958822"/>
            <a:ext cx="1985444" cy="469233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Прямоугольник 12"/>
          <p:cNvSpPr/>
          <p:nvPr/>
        </p:nvSpPr>
        <p:spPr>
          <a:xfrm>
            <a:off x="810451" y="77071"/>
            <a:ext cx="11630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Переход от картирования подразделений общей стратиграфической шкалы к местным подразделениям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5695" y="428895"/>
            <a:ext cx="19350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Госгеолкарта-100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(новая серия)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730825" y="409091"/>
            <a:ext cx="2235747" cy="430887"/>
          </a:xfrm>
          <a:prstGeom prst="rect">
            <a:avLst/>
          </a:prstGeom>
          <a:solidFill>
            <a:schemeClr val="bg1"/>
          </a:solidFill>
        </p:spPr>
        <p:txBody>
          <a:bodyPr wrap="square" tIns="0" bIns="0">
            <a:spAutoFit/>
          </a:bodyPr>
          <a:lstStyle/>
          <a:p>
            <a:pPr algn="ctr"/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Госгеолкарта-100</a:t>
            </a:r>
            <a:r>
              <a:rPr lang="en-US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0</a:t>
            </a:r>
            <a:r>
              <a:rPr lang="ru-RU" sz="1400" b="1" dirty="0">
                <a:solidFill>
                  <a:srgbClr val="00206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(третье поколение)</a:t>
            </a:r>
            <a:endParaRPr lang="ru-RU" sz="1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2023378" y="3088093"/>
            <a:ext cx="342900" cy="5143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83013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3007400" y="26171"/>
            <a:ext cx="6096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ln w="0"/>
                <a:solidFill>
                  <a:srgbClr val="232C82"/>
                </a:solidFill>
                <a:cs typeface="Arial" panose="020B0604020202020204" pitchFamily="34" charset="0"/>
              </a:rPr>
              <a:t>Комплект Госгеолкарты-1000/3</a:t>
            </a:r>
            <a:r>
              <a:rPr lang="en-US" b="1" dirty="0">
                <a:ln w="0"/>
                <a:solidFill>
                  <a:srgbClr val="232C82"/>
                </a:solidFill>
                <a:cs typeface="Arial" panose="020B0604020202020204" pitchFamily="34" charset="0"/>
              </a:rPr>
              <a:t> </a:t>
            </a:r>
            <a:r>
              <a:rPr lang="ru-RU" b="1" dirty="0">
                <a:ln w="0"/>
                <a:solidFill>
                  <a:srgbClr val="232C82"/>
                </a:solidFill>
                <a:cs typeface="Arial" panose="020B0604020202020204" pitchFamily="34" charset="0"/>
              </a:rPr>
              <a:t>листа </a:t>
            </a:r>
            <a:r>
              <a:rPr lang="en-US" b="1" dirty="0">
                <a:ln w="0"/>
                <a:solidFill>
                  <a:srgbClr val="232C82"/>
                </a:solidFill>
                <a:cs typeface="Arial" panose="020B0604020202020204" pitchFamily="34" charset="0"/>
              </a:rPr>
              <a:t>Q-46 – </a:t>
            </a:r>
            <a:r>
              <a:rPr lang="ru-RU" b="1" dirty="0" err="1">
                <a:ln w="0"/>
                <a:solidFill>
                  <a:srgbClr val="232C82"/>
                </a:solidFill>
                <a:cs typeface="Arial" panose="020B0604020202020204" pitchFamily="34" charset="0"/>
              </a:rPr>
              <a:t>Тутончаны</a:t>
            </a:r>
            <a:r>
              <a:rPr lang="en-US" b="1" dirty="0">
                <a:ln w="0"/>
                <a:solidFill>
                  <a:srgbClr val="232C82"/>
                </a:solidFill>
                <a:cs typeface="Arial" panose="020B0604020202020204" pitchFamily="34" charset="0"/>
              </a:rPr>
              <a:t> </a:t>
            </a:r>
            <a:endParaRPr lang="ru-RU" b="1" dirty="0">
              <a:ln w="0"/>
              <a:solidFill>
                <a:srgbClr val="232C82"/>
              </a:solidFill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BC6D3A3-AD13-4228-AC9C-7AD03D34194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2421"/>
          <a:stretch/>
        </p:blipFill>
        <p:spPr>
          <a:xfrm>
            <a:off x="4967019" y="553721"/>
            <a:ext cx="2036450" cy="2402912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43F2A4E0-A6D2-4BCE-A432-2F5FB554F1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6114" y="365127"/>
            <a:ext cx="4604065" cy="2734961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9F7F1CEA-0AF1-4C8A-AA9B-2F6AF686A9C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5298"/>
          <a:stretch/>
        </p:blipFill>
        <p:spPr>
          <a:xfrm>
            <a:off x="67901" y="3140299"/>
            <a:ext cx="2748360" cy="308275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55440D7-B62E-40D1-A6DD-DF9CF072B6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9566" y="2912658"/>
            <a:ext cx="3788160" cy="2929431"/>
          </a:xfrm>
          <a:prstGeom prst="rect">
            <a:avLst/>
          </a:prstGeom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D9B12D51-A977-4D63-9F16-24D2ECC6258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6961" y="5909196"/>
            <a:ext cx="966938" cy="7493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C8EFDFC7-87FD-48DB-B44A-D372678A890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" r="10989"/>
          <a:stretch/>
        </p:blipFill>
        <p:spPr>
          <a:xfrm>
            <a:off x="4726789" y="5952838"/>
            <a:ext cx="396775" cy="662016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5ED98B5-0177-4211-AF8D-C806790365C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6" b="6860"/>
          <a:stretch/>
        </p:blipFill>
        <p:spPr>
          <a:xfrm>
            <a:off x="6100005" y="5500503"/>
            <a:ext cx="928575" cy="1271993"/>
          </a:xfrm>
          <a:prstGeom prst="rect">
            <a:avLst/>
          </a:prstGeom>
        </p:spPr>
      </p:pic>
      <p:grpSp>
        <p:nvGrpSpPr>
          <p:cNvPr id="21" name="Группа 20">
            <a:extLst>
              <a:ext uri="{FF2B5EF4-FFF2-40B4-BE49-F238E27FC236}">
                <a16:creationId xmlns:a16="http://schemas.microsoft.com/office/drawing/2014/main" id="{B1C56872-3664-4DD6-ACAD-AC4D332BC56E}"/>
              </a:ext>
            </a:extLst>
          </p:cNvPr>
          <p:cNvGrpSpPr/>
          <p:nvPr/>
        </p:nvGrpSpPr>
        <p:grpSpPr>
          <a:xfrm>
            <a:off x="5306777" y="5981215"/>
            <a:ext cx="748623" cy="544285"/>
            <a:chOff x="5054609" y="6004463"/>
            <a:chExt cx="1009139" cy="650429"/>
          </a:xfrm>
        </p:grpSpPr>
        <p:pic>
          <p:nvPicPr>
            <p:cNvPr id="22" name="Рисунок 21">
              <a:extLst>
                <a:ext uri="{FF2B5EF4-FFF2-40B4-BE49-F238E27FC236}">
                  <a16:creationId xmlns:a16="http://schemas.microsoft.com/office/drawing/2014/main" id="{8B958F85-954C-4058-B1DA-9DAB9A69A9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122" r="46380"/>
            <a:stretch/>
          </p:blipFill>
          <p:spPr>
            <a:xfrm>
              <a:off x="5054609" y="6045136"/>
              <a:ext cx="543685" cy="609756"/>
            </a:xfrm>
            <a:prstGeom prst="rect">
              <a:avLst/>
            </a:prstGeom>
          </p:spPr>
        </p:pic>
        <p:pic>
          <p:nvPicPr>
            <p:cNvPr id="23" name="Рисунок 22">
              <a:extLst>
                <a:ext uri="{FF2B5EF4-FFF2-40B4-BE49-F238E27FC236}">
                  <a16:creationId xmlns:a16="http://schemas.microsoft.com/office/drawing/2014/main" id="{E2CB1A5D-BF28-487C-8A7E-D72D0126FCE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488" t="7952"/>
            <a:stretch/>
          </p:blipFill>
          <p:spPr>
            <a:xfrm>
              <a:off x="5607184" y="6004463"/>
              <a:ext cx="456564" cy="646607"/>
            </a:xfrm>
            <a:prstGeom prst="rect">
              <a:avLst/>
            </a:prstGeom>
          </p:spPr>
        </p:pic>
      </p:grpSp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C9FBB07E-711D-4A24-80F2-2A23B69ED1E8}"/>
              </a:ext>
            </a:extLst>
          </p:cNvPr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0841" y="2328669"/>
            <a:ext cx="1430892" cy="155077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9" name="Группа 28">
            <a:extLst>
              <a:ext uri="{FF2B5EF4-FFF2-40B4-BE49-F238E27FC236}">
                <a16:creationId xmlns:a16="http://schemas.microsoft.com/office/drawing/2014/main" id="{9DAEFCCE-D30D-4E6B-8092-CBDA92829CB2}"/>
              </a:ext>
            </a:extLst>
          </p:cNvPr>
          <p:cNvGrpSpPr/>
          <p:nvPr/>
        </p:nvGrpSpPr>
        <p:grpSpPr>
          <a:xfrm>
            <a:off x="7356697" y="709686"/>
            <a:ext cx="3110357" cy="5446275"/>
            <a:chOff x="8779037" y="896552"/>
            <a:chExt cx="3421016" cy="5965774"/>
          </a:xfrm>
        </p:grpSpPr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13E3BD4-0240-410F-9845-45EC73DB4E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81" b="8854"/>
            <a:stretch/>
          </p:blipFill>
          <p:spPr>
            <a:xfrm>
              <a:off x="8783698" y="3892179"/>
              <a:ext cx="1913085" cy="1275153"/>
            </a:xfrm>
            <a:prstGeom prst="rect">
              <a:avLst/>
            </a:prstGeom>
          </p:spPr>
        </p:pic>
        <p:pic>
          <p:nvPicPr>
            <p:cNvPr id="42" name="Объект 4">
              <a:extLst>
                <a:ext uri="{FF2B5EF4-FFF2-40B4-BE49-F238E27FC236}">
                  <a16:creationId xmlns:a16="http://schemas.microsoft.com/office/drawing/2014/main" id="{D7B97710-DC0C-4492-8B5A-40CC7CC0A6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053" r="14820"/>
            <a:stretch/>
          </p:blipFill>
          <p:spPr>
            <a:xfrm>
              <a:off x="10627057" y="3870592"/>
              <a:ext cx="1542197" cy="1297426"/>
            </a:xfrm>
            <a:prstGeom prst="rect">
              <a:avLst/>
            </a:prstGeom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C27CA983-FF48-48EF-9870-FE5A1B09A9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640" r="44244" b="21054"/>
            <a:stretch/>
          </p:blipFill>
          <p:spPr>
            <a:xfrm>
              <a:off x="10645727" y="2475550"/>
              <a:ext cx="1554054" cy="1043518"/>
            </a:xfrm>
            <a:prstGeom prst="rect">
              <a:avLst/>
            </a:prstGeom>
          </p:spPr>
        </p:pic>
        <p:pic>
          <p:nvPicPr>
            <p:cNvPr id="44" name="Рисунок 43">
              <a:extLst>
                <a:ext uri="{FF2B5EF4-FFF2-40B4-BE49-F238E27FC236}">
                  <a16:creationId xmlns:a16="http://schemas.microsoft.com/office/drawing/2014/main" id="{1EFAE457-3537-4A86-8BB6-49B76BA6E2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31142" y="930677"/>
              <a:ext cx="1568911" cy="1525823"/>
            </a:xfrm>
            <a:prstGeom prst="rect">
              <a:avLst/>
            </a:prstGeom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187C29F7-06F2-49D7-AD2B-8DF4C7B61DB1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9776" y="896552"/>
              <a:ext cx="1860185" cy="1965707"/>
            </a:xfrm>
            <a:prstGeom prst="rect">
              <a:avLst/>
            </a:prstGeom>
          </p:spPr>
        </p:pic>
        <p:pic>
          <p:nvPicPr>
            <p:cNvPr id="46" name="Рисунок 45">
              <a:extLst>
                <a:ext uri="{FF2B5EF4-FFF2-40B4-BE49-F238E27FC236}">
                  <a16:creationId xmlns:a16="http://schemas.microsoft.com/office/drawing/2014/main" id="{B121A8A0-3519-486C-BDE7-0A07640D64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3698" y="2473592"/>
              <a:ext cx="1862666" cy="1397000"/>
            </a:xfrm>
            <a:prstGeom prst="rect">
              <a:avLst/>
            </a:prstGeom>
          </p:spPr>
        </p:pic>
        <p:pic>
          <p:nvPicPr>
            <p:cNvPr id="47" name="Рисунок 46" descr="C:\Users\timofey_stroev\Desktop\Дайка.jpg">
              <a:extLst>
                <a:ext uri="{FF2B5EF4-FFF2-40B4-BE49-F238E27FC236}">
                  <a16:creationId xmlns:a16="http://schemas.microsoft.com/office/drawing/2014/main" id="{23ADB265-97B5-4B35-9CED-DD983606C1FB}"/>
                </a:ext>
              </a:extLst>
            </p:cNvPr>
            <p:cNvPicPr/>
            <p:nvPr/>
          </p:nvPicPr>
          <p:blipFill rotWithShape="1"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4371" b="3373"/>
            <a:stretch/>
          </p:blipFill>
          <p:spPr bwMode="auto">
            <a:xfrm>
              <a:off x="8779037" y="5172343"/>
              <a:ext cx="3403865" cy="168998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2" name="Прямоугольник 31">
            <a:extLst>
              <a:ext uri="{FF2B5EF4-FFF2-40B4-BE49-F238E27FC236}">
                <a16:creationId xmlns:a16="http://schemas.microsoft.com/office/drawing/2014/main" id="{9551A456-0C22-4CC6-8A33-C413D1C83ADE}"/>
              </a:ext>
            </a:extLst>
          </p:cNvPr>
          <p:cNvSpPr/>
          <p:nvPr/>
        </p:nvSpPr>
        <p:spPr>
          <a:xfrm>
            <a:off x="7360863" y="691592"/>
            <a:ext cx="3098798" cy="145164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3" name="Прямоугольник 32">
            <a:extLst>
              <a:ext uri="{FF2B5EF4-FFF2-40B4-BE49-F238E27FC236}">
                <a16:creationId xmlns:a16="http://schemas.microsoft.com/office/drawing/2014/main" id="{C3DDAC6F-14D6-425B-BF24-C4E977846C06}"/>
              </a:ext>
            </a:extLst>
          </p:cNvPr>
          <p:cNvSpPr/>
          <p:nvPr/>
        </p:nvSpPr>
        <p:spPr>
          <a:xfrm>
            <a:off x="7361065" y="2143540"/>
            <a:ext cx="3098798" cy="1290953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4" name="Прямоугольник 33">
            <a:extLst>
              <a:ext uri="{FF2B5EF4-FFF2-40B4-BE49-F238E27FC236}">
                <a16:creationId xmlns:a16="http://schemas.microsoft.com/office/drawing/2014/main" id="{0C3705D7-C14C-4911-BDCD-9CCF882FDBC0}"/>
              </a:ext>
            </a:extLst>
          </p:cNvPr>
          <p:cNvSpPr/>
          <p:nvPr/>
        </p:nvSpPr>
        <p:spPr>
          <a:xfrm>
            <a:off x="7363871" y="3438195"/>
            <a:ext cx="3098798" cy="1176427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5" name="Прямоугольник 34">
            <a:extLst>
              <a:ext uri="{FF2B5EF4-FFF2-40B4-BE49-F238E27FC236}">
                <a16:creationId xmlns:a16="http://schemas.microsoft.com/office/drawing/2014/main" id="{D7F42B95-6044-4014-93D6-144CBFB6596D}"/>
              </a:ext>
            </a:extLst>
          </p:cNvPr>
          <p:cNvSpPr/>
          <p:nvPr/>
        </p:nvSpPr>
        <p:spPr>
          <a:xfrm>
            <a:off x="7364780" y="4609133"/>
            <a:ext cx="3098798" cy="1546828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8E72637F-4984-4862-AF28-E5D783DAF62C}"/>
              </a:ext>
            </a:extLst>
          </p:cNvPr>
          <p:cNvPicPr>
            <a:picLocks noChangeAspect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472466" y="699261"/>
            <a:ext cx="1428304" cy="16331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33C11BA2-F00F-4FAB-8E2E-E5EE5552EC45}"/>
              </a:ext>
            </a:extLst>
          </p:cNvPr>
          <p:cNvPicPr/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77517" y="3640776"/>
            <a:ext cx="1427175" cy="1302921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 descr="тасссс">
            <a:extLst>
              <a:ext uri="{FF2B5EF4-FFF2-40B4-BE49-F238E27FC236}">
                <a16:creationId xmlns:a16="http://schemas.microsoft.com/office/drawing/2014/main" id="{B72F843E-160F-46CC-BA1C-F6F5743B6F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8659" y="4871614"/>
            <a:ext cx="1390832" cy="91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Объект 2">
            <a:extLst>
              <a:ext uri="{FF2B5EF4-FFF2-40B4-BE49-F238E27FC236}">
                <a16:creationId xmlns:a16="http://schemas.microsoft.com/office/drawing/2014/main" id="{2ADB2B68-2604-421A-87F0-C22CAAB7E97A}"/>
              </a:ext>
            </a:extLst>
          </p:cNvPr>
          <p:cNvSpPr txBox="1">
            <a:spLocks/>
          </p:cNvSpPr>
          <p:nvPr/>
        </p:nvSpPr>
        <p:spPr>
          <a:xfrm>
            <a:off x="10445229" y="5745414"/>
            <a:ext cx="1465117" cy="477643"/>
          </a:xfrm>
          <a:prstGeom prst="rect">
            <a:avLst/>
          </a:prstGeom>
        </p:spPr>
        <p:txBody>
          <a:bodyPr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0" dirty="0"/>
              <a:t>1 – кумгинская свита; 2 – неракарская свита; 3 – </a:t>
            </a:r>
            <a:r>
              <a:rPr lang="ru-RU" sz="500" dirty="0" err="1"/>
              <a:t>нидымкая</a:t>
            </a:r>
            <a:r>
              <a:rPr lang="ru-RU" sz="500" dirty="0"/>
              <a:t> свита; 4 – хоннамакитская свита; 5 – юряхская свита; 6 – аянская свита; 7 – бугариктинская свита; 8 – двурогинская свита; 9 – учамская свита; 10 – надеждинская свита; 11 – тутончанская свита.</a:t>
            </a:r>
          </a:p>
        </p:txBody>
      </p:sp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9E79CCAE-E355-4ED1-8277-3C79494AE2F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040" r="44244"/>
          <a:stretch/>
        </p:blipFill>
        <p:spPr>
          <a:xfrm>
            <a:off x="9046729" y="3111787"/>
            <a:ext cx="1392323" cy="308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4003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CFE0392-A0E0-4072-BEB5-385C1DDA15CF}"/>
              </a:ext>
            </a:extLst>
          </p:cNvPr>
          <p:cNvPicPr/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709" y="3898443"/>
            <a:ext cx="4051556" cy="281985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FD1257-3339-4A14-A825-C6C3E3A3EEE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706" y="533295"/>
            <a:ext cx="5046809" cy="356604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5" name="Прямоугольник 4"/>
          <p:cNvSpPr/>
          <p:nvPr/>
        </p:nvSpPr>
        <p:spPr>
          <a:xfrm>
            <a:off x="810451" y="77071"/>
            <a:ext cx="1163037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Мелкомасштабное картирование дна акваторий континентального шельфа и зоны перехода от суши к морю</a:t>
            </a:r>
            <a:endParaRPr lang="ru-RU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F49EBC0-72AE-493C-B663-C1197FAC3B3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16360" y="929261"/>
            <a:ext cx="2591766" cy="87725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1E0C2AD-34AD-413A-8A3C-E9252A04F76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55418" y="1836851"/>
            <a:ext cx="2607910" cy="900929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0CA007F-1BA6-42EE-A078-CCCAC7FA651D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79130" y="2746030"/>
            <a:ext cx="1105951" cy="110595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" name="Группа 9">
            <a:extLst>
              <a:ext uri="{FF2B5EF4-FFF2-40B4-BE49-F238E27FC236}">
                <a16:creationId xmlns:a16="http://schemas.microsoft.com/office/drawing/2014/main" id="{BF49B0DD-5D81-4937-99BF-397FD22C678F}"/>
              </a:ext>
            </a:extLst>
          </p:cNvPr>
          <p:cNvGrpSpPr/>
          <p:nvPr/>
        </p:nvGrpSpPr>
        <p:grpSpPr>
          <a:xfrm>
            <a:off x="5336126" y="5892870"/>
            <a:ext cx="2429155" cy="825431"/>
            <a:chOff x="0" y="4521369"/>
            <a:chExt cx="4320000" cy="1753104"/>
          </a:xfrm>
        </p:grpSpPr>
        <p:pic>
          <p:nvPicPr>
            <p:cNvPr id="20" name="Рисунок 19">
              <a:extLst>
                <a:ext uri="{FF2B5EF4-FFF2-40B4-BE49-F238E27FC236}">
                  <a16:creationId xmlns:a16="http://schemas.microsoft.com/office/drawing/2014/main" id="{F5C8A0F1-2970-409E-BEB3-9C536D0845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4521369"/>
              <a:ext cx="4320000" cy="1753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1" name="TextBox 22">
              <a:extLst>
                <a:ext uri="{FF2B5EF4-FFF2-40B4-BE49-F238E27FC236}">
                  <a16:creationId xmlns:a16="http://schemas.microsoft.com/office/drawing/2014/main" id="{248BDAC1-3385-4B61-BB61-018AE6589F53}"/>
                </a:ext>
              </a:extLst>
            </p:cNvPr>
            <p:cNvSpPr txBox="1"/>
            <p:nvPr/>
          </p:nvSpPr>
          <p:spPr>
            <a:xfrm>
              <a:off x="0" y="4521369"/>
              <a:ext cx="666280" cy="384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J</a:t>
              </a:r>
              <a:r>
                <a:rPr lang="en-US" sz="1200" baseline="-25000" dirty="0"/>
                <a:t>3</a:t>
              </a:r>
              <a:r>
                <a:rPr lang="en-US" sz="1200" dirty="0"/>
                <a:t>km</a:t>
              </a:r>
              <a:endParaRPr lang="ru-RU" sz="1200" dirty="0"/>
            </a:p>
          </p:txBody>
        </p:sp>
      </p:grpSp>
      <p:grpSp>
        <p:nvGrpSpPr>
          <p:cNvPr id="11" name="Группа 10">
            <a:extLst>
              <a:ext uri="{FF2B5EF4-FFF2-40B4-BE49-F238E27FC236}">
                <a16:creationId xmlns:a16="http://schemas.microsoft.com/office/drawing/2014/main" id="{00A5668F-A2D2-4A0C-951C-A79060E601CD}"/>
              </a:ext>
            </a:extLst>
          </p:cNvPr>
          <p:cNvGrpSpPr/>
          <p:nvPr/>
        </p:nvGrpSpPr>
        <p:grpSpPr>
          <a:xfrm>
            <a:off x="5336124" y="4174824"/>
            <a:ext cx="2429155" cy="825431"/>
            <a:chOff x="168442" y="1354392"/>
            <a:chExt cx="4320000" cy="1753104"/>
          </a:xfrm>
        </p:grpSpPr>
        <p:pic>
          <p:nvPicPr>
            <p:cNvPr id="18" name="Рисунок 17">
              <a:extLst>
                <a:ext uri="{FF2B5EF4-FFF2-40B4-BE49-F238E27FC236}">
                  <a16:creationId xmlns:a16="http://schemas.microsoft.com/office/drawing/2014/main" id="{511D9D2E-72A9-40A1-8A25-4D0AAC8ADB0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8442" y="1354392"/>
              <a:ext cx="4320000" cy="1753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9" name="TextBox 28">
              <a:extLst>
                <a:ext uri="{FF2B5EF4-FFF2-40B4-BE49-F238E27FC236}">
                  <a16:creationId xmlns:a16="http://schemas.microsoft.com/office/drawing/2014/main" id="{17839C1F-6393-4124-A4F4-5CF27AB69142}"/>
                </a:ext>
              </a:extLst>
            </p:cNvPr>
            <p:cNvSpPr txBox="1"/>
            <p:nvPr/>
          </p:nvSpPr>
          <p:spPr>
            <a:xfrm>
              <a:off x="168442" y="1354392"/>
              <a:ext cx="713046" cy="384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dirty="0"/>
                <a:t>К</a:t>
              </a:r>
              <a:r>
                <a:rPr lang="en-US" sz="1200" baseline="-25000" dirty="0"/>
                <a:t>2</a:t>
              </a:r>
              <a:r>
                <a:rPr lang="en-US" sz="1200" dirty="0"/>
                <a:t>km</a:t>
              </a:r>
              <a:endParaRPr lang="ru-RU" sz="1200" dirty="0"/>
            </a:p>
          </p:txBody>
        </p:sp>
      </p:grpSp>
      <p:grpSp>
        <p:nvGrpSpPr>
          <p:cNvPr id="12" name="Группа 11">
            <a:extLst>
              <a:ext uri="{FF2B5EF4-FFF2-40B4-BE49-F238E27FC236}">
                <a16:creationId xmlns:a16="http://schemas.microsoft.com/office/drawing/2014/main" id="{879DB123-84AC-4B22-A7AE-BD9B4B4C5435}"/>
              </a:ext>
            </a:extLst>
          </p:cNvPr>
          <p:cNvGrpSpPr/>
          <p:nvPr/>
        </p:nvGrpSpPr>
        <p:grpSpPr>
          <a:xfrm>
            <a:off x="4555948" y="5046414"/>
            <a:ext cx="2429155" cy="825431"/>
            <a:chOff x="320842" y="1354392"/>
            <a:chExt cx="4320000" cy="1753104"/>
          </a:xfrm>
        </p:grpSpPr>
        <p:pic>
          <p:nvPicPr>
            <p:cNvPr id="16" name="Рисунок 15">
              <a:extLst>
                <a:ext uri="{FF2B5EF4-FFF2-40B4-BE49-F238E27FC236}">
                  <a16:creationId xmlns:a16="http://schemas.microsoft.com/office/drawing/2014/main" id="{1ABBCAAA-5B18-433E-BD10-49CD238FB74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320842" y="1354392"/>
              <a:ext cx="4320000" cy="1753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7" name="TextBox 31">
              <a:extLst>
                <a:ext uri="{FF2B5EF4-FFF2-40B4-BE49-F238E27FC236}">
                  <a16:creationId xmlns:a16="http://schemas.microsoft.com/office/drawing/2014/main" id="{37C6314F-EF30-4CB3-A45C-7D5FD71A506C}"/>
                </a:ext>
              </a:extLst>
            </p:cNvPr>
            <p:cNvSpPr txBox="1"/>
            <p:nvPr/>
          </p:nvSpPr>
          <p:spPr>
            <a:xfrm>
              <a:off x="320842" y="1354392"/>
              <a:ext cx="762037" cy="384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ru-RU" sz="1200" dirty="0"/>
                <a:t>К</a:t>
              </a:r>
              <a:r>
                <a:rPr lang="ru-RU" sz="1200" baseline="-25000" dirty="0"/>
                <a:t>1</a:t>
              </a:r>
              <a:r>
                <a:rPr lang="en-US" sz="1200" dirty="0"/>
                <a:t>a-al</a:t>
              </a:r>
              <a:endParaRPr lang="ru-RU" sz="1200" dirty="0"/>
            </a:p>
          </p:txBody>
        </p:sp>
      </p:grpSp>
      <p:grpSp>
        <p:nvGrpSpPr>
          <p:cNvPr id="13" name="Группа 12">
            <a:extLst>
              <a:ext uri="{FF2B5EF4-FFF2-40B4-BE49-F238E27FC236}">
                <a16:creationId xmlns:a16="http://schemas.microsoft.com/office/drawing/2014/main" id="{8524566C-F248-4D1C-A53A-0454AAA38B46}"/>
              </a:ext>
            </a:extLst>
          </p:cNvPr>
          <p:cNvGrpSpPr/>
          <p:nvPr/>
        </p:nvGrpSpPr>
        <p:grpSpPr>
          <a:xfrm>
            <a:off x="4555946" y="3315801"/>
            <a:ext cx="2429155" cy="825431"/>
            <a:chOff x="4614450" y="1354726"/>
            <a:chExt cx="4320000" cy="1753104"/>
          </a:xfrm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4C33C5EB-65EB-4D21-83AF-28A95FB676E1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614450" y="1354726"/>
              <a:ext cx="4320000" cy="1753104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15" name="TextBox 37">
              <a:extLst>
                <a:ext uri="{FF2B5EF4-FFF2-40B4-BE49-F238E27FC236}">
                  <a16:creationId xmlns:a16="http://schemas.microsoft.com/office/drawing/2014/main" id="{BFD540A0-0DE4-47BA-9BF9-A5C4BC28AC5B}"/>
                </a:ext>
              </a:extLst>
            </p:cNvPr>
            <p:cNvSpPr txBox="1"/>
            <p:nvPr/>
          </p:nvSpPr>
          <p:spPr>
            <a:xfrm>
              <a:off x="4614450" y="1354726"/>
              <a:ext cx="537122" cy="38480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none" rtlCol="0">
              <a:spAutoFit/>
            </a:bodyPr>
            <a:lstStyle>
              <a:defPPr>
                <a:defRPr lang="ru-RU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1200" dirty="0"/>
                <a:t>N</a:t>
              </a:r>
              <a:r>
                <a:rPr lang="en-US" sz="1200" baseline="-25000" dirty="0"/>
                <a:t>1</a:t>
              </a:r>
              <a:r>
                <a:rPr lang="en-US" sz="1200" baseline="30000" dirty="0"/>
                <a:t>3</a:t>
              </a:r>
              <a:endParaRPr lang="ru-RU" sz="1200" baseline="30000" dirty="0"/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8244824" y="417582"/>
            <a:ext cx="3289300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300" b="1" dirty="0"/>
              <a:t>Монография «Шельфовые  осадочные  бассейны Российской Арктики»</a:t>
            </a:r>
          </a:p>
        </p:txBody>
      </p:sp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79B35A0-033F-49B3-981F-315259D21C8E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487676" y="881204"/>
            <a:ext cx="2803596" cy="3384210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0DE38653-6DB6-477E-A2D0-C1B335FBF1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81521" y="4154093"/>
            <a:ext cx="3090162" cy="1761323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39EAF6A-95E4-4C9E-93AE-4205DC4FDF9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08126" y="4836839"/>
            <a:ext cx="3090162" cy="2021161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53BCF2C-8E7A-4C1B-B887-2968E2B0CCCF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58727" y="3748542"/>
            <a:ext cx="2305941" cy="222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3378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5748" y="3609698"/>
            <a:ext cx="4565427" cy="24725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5" y="3476625"/>
            <a:ext cx="4408122" cy="260561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9073" y="766763"/>
            <a:ext cx="4405357" cy="247253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835749" y="758204"/>
            <a:ext cx="4563246" cy="26048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17D9757-B12A-4AF3-A42A-5FEA85BAB485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10314" y="591379"/>
            <a:ext cx="2362174" cy="147343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1EE754D8-CE09-4392-A3F6-4B1E5C4FADF3}"/>
              </a:ext>
            </a:extLst>
          </p:cNvPr>
          <p:cNvSpPr/>
          <p:nvPr/>
        </p:nvSpPr>
        <p:spPr>
          <a:xfrm>
            <a:off x="932655" y="482034"/>
            <a:ext cx="283031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Геологические карты</a:t>
            </a:r>
          </a:p>
        </p:txBody>
      </p:sp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1EE754D8-CE09-4392-A3F6-4B1E5C4FADF3}"/>
              </a:ext>
            </a:extLst>
          </p:cNvPr>
          <p:cNvSpPr/>
          <p:nvPr/>
        </p:nvSpPr>
        <p:spPr>
          <a:xfrm>
            <a:off x="1360160" y="3224537"/>
            <a:ext cx="2123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Четвертичных образований</a:t>
            </a:r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1EE754D8-CE09-4392-A3F6-4B1E5C4FADF3}"/>
              </a:ext>
            </a:extLst>
          </p:cNvPr>
          <p:cNvSpPr/>
          <p:nvPr/>
        </p:nvSpPr>
        <p:spPr>
          <a:xfrm>
            <a:off x="6055780" y="481205"/>
            <a:ext cx="2123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КЗПИ</a:t>
            </a:r>
          </a:p>
        </p:txBody>
      </p:sp>
      <p:sp>
        <p:nvSpPr>
          <p:cNvPr id="10" name="Прямоугольник 9">
            <a:extLst>
              <a:ext uri="{FF2B5EF4-FFF2-40B4-BE49-F238E27FC236}">
                <a16:creationId xmlns:a16="http://schemas.microsoft.com/office/drawing/2014/main" id="{1EE754D8-CE09-4392-A3F6-4B1E5C4FADF3}"/>
              </a:ext>
            </a:extLst>
          </p:cNvPr>
          <p:cNvSpPr/>
          <p:nvPr/>
        </p:nvSpPr>
        <p:spPr>
          <a:xfrm>
            <a:off x="6055781" y="3350275"/>
            <a:ext cx="212318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Карты ПИ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1EE754D8-CE09-4392-A3F6-4B1E5C4FADF3}"/>
              </a:ext>
            </a:extLst>
          </p:cNvPr>
          <p:cNvSpPr/>
          <p:nvPr/>
        </p:nvSpPr>
        <p:spPr>
          <a:xfrm>
            <a:off x="10053345" y="158039"/>
            <a:ext cx="14761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Тектонические схемы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AFEBEDF-EBAD-4689-9DAA-7606E810B41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404" y="4422794"/>
            <a:ext cx="2333505" cy="147000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5" name="Прямоугольник 14">
            <a:extLst>
              <a:ext uri="{FF2B5EF4-FFF2-40B4-BE49-F238E27FC236}">
                <a16:creationId xmlns:a16="http://schemas.microsoft.com/office/drawing/2014/main" id="{E558A51F-D20E-40C2-B8EA-A6103318ACCB}"/>
              </a:ext>
            </a:extLst>
          </p:cNvPr>
          <p:cNvSpPr/>
          <p:nvPr/>
        </p:nvSpPr>
        <p:spPr>
          <a:xfrm>
            <a:off x="9693757" y="4087355"/>
            <a:ext cx="2255995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Геоморфологические схемы</a:t>
            </a:r>
          </a:p>
        </p:txBody>
      </p:sp>
      <p:sp>
        <p:nvSpPr>
          <p:cNvPr id="17" name="Прямоугольник 16">
            <a:extLst>
              <a:ext uri="{FF2B5EF4-FFF2-40B4-BE49-F238E27FC236}">
                <a16:creationId xmlns:a16="http://schemas.microsoft.com/office/drawing/2014/main" id="{606E32DF-DB58-4CA3-ABF1-A894BEACB68A}"/>
              </a:ext>
            </a:extLst>
          </p:cNvPr>
          <p:cNvSpPr/>
          <p:nvPr/>
        </p:nvSpPr>
        <p:spPr>
          <a:xfrm>
            <a:off x="9655694" y="2060620"/>
            <a:ext cx="2591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/>
              <a:t>Схемы тектонического районирования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0E14DE2-7C13-4D9F-8342-D26D36DF6E9A}"/>
              </a:ext>
            </a:extLst>
          </p:cNvPr>
          <p:cNvSpPr txBox="1"/>
          <p:nvPr/>
        </p:nvSpPr>
        <p:spPr>
          <a:xfrm>
            <a:off x="1670711" y="39484"/>
            <a:ext cx="88016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232C82"/>
                </a:solidFill>
              </a:rPr>
              <a:t>Карты несбивок комплектов Госгеолкарты-1000/3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6405" y="2550061"/>
            <a:ext cx="2370697" cy="1387489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7450467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Version=15.0.0.0,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Version=15.0.0.0, Culture=neutral, PublicKeyToken=71e9bce111e9429c</Assembly>
    <Class>Microsoft.Office.DocumentManagement.Internal.DocIdHandler</Class>
    <Data/>
    <Filter/>
  </Receiver>
</spe:Receiver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dlc_DocId xmlns="ead7e9e8-aee4-4293-900d-1b39f43043aa">3JWRRTHZRK3P-168445580-391</_dlc_DocId>
    <_dlc_DocIdUrl xmlns="ead7e9e8-aee4-4293-900d-1b39f43043aa">
      <Url>https://portal.vsegei.ru/CorporateDocuments/_layouts/15/DocIdRedir.aspx?ID=3JWRRTHZRK3P-168445580-391</Url>
      <Description>3JWRRTHZRK3P-168445580-391</Description>
    </_dlc_DocIdUrl>
  </documentManagement>
</p:properties>
</file>

<file path=customXml/item4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B0BEE0E39A853E4BA642C3B5416E94CC" ma:contentTypeVersion="1" ma:contentTypeDescription="Создание документа." ma:contentTypeScope="" ma:versionID="70e44cb0f70efbf996be193e08643b8b">
  <xsd:schema xmlns:xsd="http://www.w3.org/2001/XMLSchema" xmlns:xs="http://www.w3.org/2001/XMLSchema" xmlns:p="http://schemas.microsoft.com/office/2006/metadata/properties" xmlns:ns2="ead7e9e8-aee4-4293-900d-1b39f43043aa" targetNamespace="http://schemas.microsoft.com/office/2006/metadata/properties" ma:root="true" ma:fieldsID="f6022bbc62be2c33669f3a80dc673e04" ns2:_="">
    <xsd:import namespace="ead7e9e8-aee4-4293-900d-1b39f43043aa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ad7e9e8-aee4-4293-900d-1b39f43043aa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9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B85CCDB-33B0-48ED-BE3B-2F91991D381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F23026-B935-45AD-970B-F23ECB40AA72}">
  <ds:schemaRefs>
    <ds:schemaRef ds:uri="http://schemas.microsoft.com/sharepoint/events"/>
  </ds:schemaRefs>
</ds:datastoreItem>
</file>

<file path=customXml/itemProps3.xml><?xml version="1.0" encoding="utf-8"?>
<ds:datastoreItem xmlns:ds="http://schemas.openxmlformats.org/officeDocument/2006/customXml" ds:itemID="{1EBEA943-5128-42CB-9A83-522E14AD08F1}">
  <ds:schemaRefs>
    <ds:schemaRef ds:uri="http://purl.org/dc/dcmitype/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ead7e9e8-aee4-4293-900d-1b39f43043aa"/>
    <ds:schemaRef ds:uri="http://www.w3.org/XML/1998/namespace"/>
    <ds:schemaRef ds:uri="http://purl.org/dc/elements/1.1/"/>
    <ds:schemaRef ds:uri="http://purl.org/dc/terms/"/>
    <ds:schemaRef ds:uri="http://schemas.microsoft.com/office/infopath/2007/PartnerControls"/>
  </ds:schemaRefs>
</ds:datastoreItem>
</file>

<file path=customXml/itemProps4.xml><?xml version="1.0" encoding="utf-8"?>
<ds:datastoreItem xmlns:ds="http://schemas.openxmlformats.org/officeDocument/2006/customXml" ds:itemID="{5EC0A9E1-5816-4226-88D4-61FA797D71D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ead7e9e8-aee4-4293-900d-1b39f43043a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4569</TotalTime>
  <Words>1489</Words>
  <Application>Microsoft Office PowerPoint</Application>
  <PresentationFormat>Широкоэкранный</PresentationFormat>
  <Paragraphs>223</Paragraphs>
  <Slides>29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7" baseType="lpstr">
      <vt:lpstr>Arial</vt:lpstr>
      <vt:lpstr>Calibri</vt:lpstr>
      <vt:lpstr>Calibri Light</vt:lpstr>
      <vt:lpstr>Geolnise</vt:lpstr>
      <vt:lpstr>Times New Roman</vt:lpstr>
      <vt:lpstr>Wingdings</vt:lpstr>
      <vt:lpstr>Тема Office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Шаблон презентации на русском</dc:title>
  <dc:creator>Остроумова Ирина Алексеевна</dc:creator>
  <cp:lastModifiedBy>Зубова Татьяна Николаевна</cp:lastModifiedBy>
  <cp:revision>179</cp:revision>
  <cp:lastPrinted>2018-02-01T08:07:10Z</cp:lastPrinted>
  <dcterms:created xsi:type="dcterms:W3CDTF">2018-01-22T07:17:49Z</dcterms:created>
  <dcterms:modified xsi:type="dcterms:W3CDTF">2022-04-19T06:04:19Z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0x010100B0BEE0E39A853E4BA642C3B5416E94CC</vt:lpwstr>
  </property>
  <property fmtid="{D5CDD505-2E9C-101B-9397-08002B2CF9AE}" pid="3" name="_dlc_DocIdItemGuid">
    <vt:lpwstr>71532b1c-270f-45a5-937e-4d6364bae161</vt:lpwstr>
  </property>
</Properties>
</file>