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1" r:id="rId26"/>
    <p:sldId id="282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50" autoAdjust="0"/>
    <p:restoredTop sz="94660"/>
  </p:normalViewPr>
  <p:slideViewPr>
    <p:cSldViewPr>
      <p:cViewPr varScale="1">
        <p:scale>
          <a:sx n="94" d="100"/>
          <a:sy n="94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BD20-8457-4F71-BC5A-9047D8C72F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5550D-0589-4808-8DB7-91CBFCF00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9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5550D-0589-4808-8DB7-91CBFCF005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3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CDDE6E-15F5-4514-A0F0-0525623F442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D3EB49-5E47-47A2-A0E9-47CAB31B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7145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состояния  и содержание легенды эколого-геологической схемы для шельфа  масштаба 1:2 500 000  в составе комплекта Госгеолкарты-1000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182"/>
            <a:ext cx="9144000" cy="78581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5786" cy="857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50057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Рыбалко А.Е., Беляев П.Ю.  (ФГБУ «ВНИИОкеангеология»)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500958" cy="838200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ВНИИОкеангеология – легенда карты ОГПЯ дальневосточного шельфа – Южный Сахалин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994857"/>
            <a:ext cx="4680520" cy="5549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Задача 1 </a:t>
            </a:r>
            <a:r>
              <a:rPr lang="ru-RU" b="1" dirty="0" smtClean="0">
                <a:solidFill>
                  <a:srgbClr val="002060"/>
                </a:solidFill>
              </a:rPr>
              <a:t>разработка ландшафтно-динамической легенды для континентального шельфа для эколого-геологических карт как основы создания полотна карты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используя принципы выделения генетических типов четвертичных отложений, возможно получить легенду, сохраняющую внутреннее единство как для карт суши, так и шельфовых областей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260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Принципы составления </a:t>
            </a:r>
            <a:r>
              <a:rPr lang="ru-RU" sz="2000" b="1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легенды для эколого-геологических схем (карт)</a:t>
            </a:r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8134376" cy="838200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Геологические опасности и принципы их показа</a:t>
            </a:r>
            <a:endParaRPr lang="ru-RU" sz="2800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 термином «опасные геологические процессы» следует понимать «современные быстротекущие геологические процессы или явления, наносящие значительный материальный ущерб обществу, народному хозяйству и создающие угрозу жизни для людей при нарушении устойчивости природной (геологической) среды».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газонасыщенных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осадков интервалов с аномально высоким пластовым давлением (АВПД);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подводное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гидратообразование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сейсмичность района работ;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геодинамические процессы (в том числе активизированные разрывные нарушения и смещения по ним);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гравитационные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цунами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литодинамические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процессы: вдольбереговой и поперечный перенос взвесей с формированием подвижных баров и подводных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валов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абразионные процессы в береговой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эрозия, выходы коренных пород, неоднородность грунтового основания, валуны и поля валунов,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тиксотропия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грунтов и неравномерные осадки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многолетнемерзлых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724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В настоящее время определились ведущие геологические опасности, реально угрожающие устойчивости и эксплуатации инженерных объектов. На арктическом шельфе – это выходы и выбросы газов, мерзлые грунты и мерзлотно-динамические процессы, ледовые воздействия на дно и берега. На дальневосточном шельфе к ним добавляются сейсмотектоника и геодинамика, гравитационные процессы. </a:t>
            </a:r>
          </a:p>
          <a:p>
            <a:endParaRPr lang="ru-RU" dirty="0"/>
          </a:p>
        </p:txBody>
      </p:sp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564360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2005 году была использована Генетическая классификация опасных природных процессов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А.И.Шеко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1994 с дополнениями и изменениями)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классификации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724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928934"/>
          <a:ext cx="60960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Группа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Тип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Гравитационный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182880">
                <a:tc rowSpan="9">
                  <a:txBody>
                    <a:bodyPr/>
                    <a:lstStyle/>
                    <a:p>
                      <a:r>
                        <a:rPr lang="ru-RU" sz="1400" dirty="0" smtClean="0"/>
                        <a:t>Водный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Акваторий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Абразия</a:t>
                      </a:r>
                      <a:endParaRPr lang="ru-RU" sz="1400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Термоабразия</a:t>
                      </a:r>
                      <a:endParaRPr lang="ru-RU" sz="1400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Водохранилищ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Разрушение берегов</a:t>
                      </a:r>
                      <a:endParaRPr lang="ru-RU" sz="1400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Заиливание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400" dirty="0" smtClean="0"/>
                        <a:t>Водотоков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Эрозия</a:t>
                      </a:r>
                      <a:endParaRPr lang="ru-RU" sz="1400" dirty="0"/>
                    </a:p>
                  </a:txBody>
                  <a:tcPr/>
                </a:tc>
              </a:tr>
              <a:tr h="292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Термоэрозия</a:t>
                      </a:r>
                      <a:endParaRPr lang="ru-RU" sz="1400" dirty="0"/>
                    </a:p>
                  </a:txBody>
                  <a:tcPr/>
                </a:tc>
              </a:tr>
              <a:tr h="21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Затопление</a:t>
                      </a:r>
                      <a:endParaRPr lang="ru-RU" sz="1400" dirty="0"/>
                    </a:p>
                  </a:txBody>
                  <a:tcPr/>
                </a:tc>
              </a:tr>
              <a:tr h="146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Сели 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Заболачивание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309320"/>
            <a:ext cx="9144000" cy="7630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634442" cy="57864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2020 году ЦАСД МГУ на основе многочисленных работ по оценке ОГПЯ в комплексе инженерно-геологических изысканий была разработана «Классификация ОПГЯ для Арктического шельфа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724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2928934"/>
          <a:ext cx="7358115" cy="318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23"/>
                <a:gridCol w="1471623"/>
                <a:gridCol w="1471623"/>
                <a:gridCol w="1471623"/>
                <a:gridCol w="147162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Arial"/>
                        </a:rPr>
                        <a:t>Группа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Arial"/>
                        </a:rPr>
                        <a:t>Вид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Arial"/>
                        </a:rPr>
                        <a:t>Основные характеристики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Arial"/>
                        </a:rPr>
                        <a:t>Характер воздействия на сооружение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Arial"/>
                        </a:rPr>
                        <a:t>Проявление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Экзогенные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Ледовые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Криогенные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Эндогенные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ейсмотектонические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pic>
        <p:nvPicPr>
          <p:cNvPr id="8" name="Рисунок 7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785786" cy="8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143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857232"/>
            <a:ext cx="5715009" cy="6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075" y="4781550"/>
            <a:ext cx="4733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857884" y="1428736"/>
            <a:ext cx="314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en-US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K-37-39</a:t>
            </a:r>
            <a:r>
              <a:rPr lang="ru-RU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(Махачкала) - </a:t>
            </a:r>
            <a:r>
              <a:rPr lang="ru-RU" b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Южморгеология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66"/>
            <a:ext cx="7681938" cy="620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Логотип_ВНИИОкеангеология_2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021367" cy="52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14818"/>
            <a:ext cx="4275651" cy="22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429256" y="1785926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en-US" b="1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53,54</a:t>
            </a:r>
            <a:r>
              <a:rPr lang="ru-RU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(Южно-Сахалинск) - </a:t>
            </a:r>
            <a:r>
              <a:rPr lang="ru-RU" b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ВНИИОкеангеология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702" y="857233"/>
            <a:ext cx="8146498" cy="54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724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8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 descr="Логотип_ВНИИОкеангеология_2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81720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704849"/>
            <a:ext cx="6048397" cy="58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00958" y="1714488"/>
            <a:ext cx="1435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none" dirty="0" smtClean="0"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en-US" b="1" cap="none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ru-RU" b="1" cap="none" dirty="0" smtClean="0">
                <a:latin typeface="Times New Roman" pitchFamily="18" charset="0"/>
                <a:cs typeface="Times New Roman" pitchFamily="18" charset="0"/>
              </a:rPr>
              <a:t>-35,36 (Апатиты) - ВСЕГЕИ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Логотип_ВНИИОкеангеология_2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85851" y="0"/>
            <a:ext cx="7615261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5786" cy="85726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42928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для каждого номенклатурного листа Госгеолкарты-1000/3 является обязательным составление эколого-геологической схемы (ЭГС) масштаба 1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2 500 000, сопровождаемая схемой оценки эколого-геологической опасности (СЭГО) масштаба 1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5 000 000.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и содержание этих картографических продуктов определяются двумя нормативными документами: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Методическим руководством по составлению и подготовке к изданию листов Государственной геологической карты Российской Федерации масштаба 1 : 1 000 000 (третьего поколения). Версия 1.4. - 2019 год.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sz="2400" b="1" cap="all" dirty="0" smtClean="0"/>
              <a:t> 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ребованиями по созданию дополнительных карт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схем к комплекту Госгеолкарты-1000/3. Карта геологических опасностей – 2005 год.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обоих руководствах практически ничего не говорится о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методике  оставления карт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шельфовых областях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0004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Нормативно-методические руководства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53_ecol_леген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6064698" cy="5286412"/>
          </a:xfrm>
        </p:spPr>
      </p:pic>
      <p:pic>
        <p:nvPicPr>
          <p:cNvPr id="5" name="Рисунок 4" descr="S53_ecol_ка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5971" y="705618"/>
            <a:ext cx="4977797" cy="5732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6644" y="142873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</a:t>
            </a:r>
            <a:r>
              <a:rPr lang="en-US" dirty="0" smtClean="0"/>
              <a:t>S</a:t>
            </a:r>
            <a:r>
              <a:rPr lang="ru-RU" dirty="0" smtClean="0"/>
              <a:t> 53,54</a:t>
            </a:r>
          </a:p>
          <a:p>
            <a:r>
              <a:rPr lang="ru-RU" dirty="0" smtClean="0"/>
              <a:t>О. Столбовой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2954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геологические процессы и явления</a:t>
            </a:r>
            <a:endParaRPr lang="ru-RU" sz="2800" dirty="0"/>
          </a:p>
        </p:txBody>
      </p:sp>
      <p:pic>
        <p:nvPicPr>
          <p:cNvPr id="8" name="Рисунок 7" descr="Логотип_ВНИИОкеангеология_2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214290"/>
            <a:ext cx="7829544" cy="838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Опасные геологические процессы и явления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16" y="1554163"/>
            <a:ext cx="8139768" cy="45259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17" y="1052490"/>
            <a:ext cx="6513964" cy="535513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Задача 2 </a:t>
            </a:r>
            <a:r>
              <a:rPr lang="ru-RU" b="1" dirty="0" smtClean="0">
                <a:solidFill>
                  <a:srgbClr val="002060"/>
                </a:solidFill>
              </a:rPr>
              <a:t>необходимо разработать типовую легенду  изображения ОГПЯ, исходя их известных в настоящее время признаков идентификации отдельных проявлений этих процессов и явлений, полученных как в ходе геологического картирования, так и, прежде всего, опыта морских инженерно-геологических изысканий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214290"/>
            <a:ext cx="7829544" cy="838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Опасные геологические процессы и явления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изображении газовых скоплений на карте выделены следующие типы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газонасыщенных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осадков:</a:t>
            </a:r>
            <a:endParaRPr lang="ru-RU" sz="1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единичные проявления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газонасыщенных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илов, которые могут быть выделены либо по сейсмограммам, либо по данным описания кернов на мелкомасштабной карте не показываются;</a:t>
            </a:r>
            <a:endParaRPr lang="ru-RU" sz="1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выявленные по данным сейсмоакустического профилирования или геологического пробоотбора скопления газов в донных (рыхлых) отложениях четвертичного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плиоцен-четвертичного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возраста. Предполагается, что если по данным геологического опробования и геохимического изучения донных осадков будет установлена генетическая принадлежность газов, то они будут подразделены на биогенные (поверхностные) и глубинные (принадлежность предполагается показывать римскими цифрами зеленого цвета);</a:t>
            </a:r>
            <a:endParaRPr lang="ru-RU" sz="1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 отдельных случаях  на карте также показаны скопления газов в дочетвертичных отложениях, которые могут рассматриваться как глубинный источник газофлюидов. Однако, в настоящее время  по этому вопросу очень мало данных, т.к все такие скопления выявлены на лицензионных участках и в открытой печати данные о них отсутствуют.</a:t>
            </a:r>
            <a:endParaRPr lang="ru-RU" sz="1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карте также показаны поля развития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пок-марок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индикаторов выхода газов на поверхность морского дна.</a:t>
            </a:r>
            <a:endParaRPr lang="ru-RU" sz="1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214290"/>
            <a:ext cx="7829544" cy="838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Опасные геологические процессы и явления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 ОГПЯ , в том числе загрязнения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Ландшафтно-динамическая обстановка с внедрением возможных количественных критериев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Площади, подверженные различным проявлениям ОГПЯ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Единичные проявления контрастных ОГПЯ с их количественной характеристикой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землятрясений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высота волн цунами и пр.)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Природные факторы, непосредственно влияющие на формирование и распространение ОГПЯ (течения, склоны, донные осадки)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214290"/>
            <a:ext cx="7829544" cy="838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Опасные геологические процессы и явления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062938" cy="1071570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 smtClean="0">
                <a:latin typeface="Times New Roman" pitchFamily="18" charset="0"/>
                <a:cs typeface="Times New Roman" pitchFamily="18" charset="0"/>
              </a:rPr>
              <a:t>Схема оценки эколого-геологической опасности (обстановки) масштаба 1</a:t>
            </a:r>
            <a:r>
              <a:rPr lang="ru-RU" sz="2400" b="1" i="1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cap="none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cap="none" dirty="0" smtClean="0">
                <a:latin typeface="Times New Roman" pitchFamily="18" charset="0"/>
                <a:cs typeface="Times New Roman" pitchFamily="18" charset="0"/>
              </a:rPr>
              <a:t>5 000 000</a:t>
            </a:r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000" b="1" dirty="0" smtClean="0">
                <a:solidFill>
                  <a:srgbClr val="002060"/>
                </a:solidFill>
              </a:rPr>
              <a:t>Эта схема должна отображать на основе  экспертных  оценок экологической обстановки на изучаемой территории в зависимости от эндодинамических и </a:t>
            </a:r>
            <a:r>
              <a:rPr lang="ru-RU" sz="3000" b="1" dirty="0" err="1" smtClean="0">
                <a:solidFill>
                  <a:srgbClr val="002060"/>
                </a:solidFill>
              </a:rPr>
              <a:t>экзодинамических</a:t>
            </a:r>
            <a:r>
              <a:rPr lang="ru-RU" sz="3000" b="1" dirty="0" smtClean="0">
                <a:solidFill>
                  <a:srgbClr val="002060"/>
                </a:solidFill>
              </a:rPr>
              <a:t> процессов, возможности катастроф, от степени геохимического, загрязнения, включая радиоактивного, техногенного воздействия на геологическую среду. Схема позволяет выделить площади наибольшего эколого-геологического риска для обеспечения жизни и хозяйственной деятельности человека.</a:t>
            </a:r>
          </a:p>
          <a:p>
            <a:endParaRPr lang="ru-RU" dirty="0"/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 настоящее время  рекомендуются следующие критерии оценки.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2.9.6.1.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Благоприятная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 Малоосвоенные территории со спокойными экзо- и эндодинамическими условиями, нерегулярными проявлениями слабых по интенсивности природных геологических опасностей – геохимические и радиоактивные аномалии либо отсутствуют, либо локальны и единичны и не превышают 8 ПДК.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2.9.6.2.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Удовлетворительная.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Проявление (развитие) слабых по интенсивности и локальных по распространенности природных и техногенных экологически неблагоприятных процессов; малая степень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нарушенности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геологической среды – наличие отдельных локальных участков, где содержание загрязняющих или опасных веществ повышено до 8–16 ПДК.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91500" cy="1071570"/>
          </a:xfrm>
        </p:spPr>
        <p:txBody>
          <a:bodyPr>
            <a:noAutofit/>
          </a:bodyPr>
          <a:lstStyle/>
          <a:p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Схема оценки эколого-геологической опасности (обстановки) масштаба 1</a:t>
            </a:r>
            <a:r>
              <a:rPr lang="ru-RU" sz="2800" b="1" i="1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5 000 000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2.9.6.3.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Напряженная.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Регулярное проявление разных по интенсивности природных и техногенных экологически неблагоприятных процессов; средняя степень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нарушенности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среды с наличием участков геохимического или радиоактивного загрязнения в пределах 16–32 ПДК.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2.9.6.4.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Кризисная.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Регулярное проявление опасных природных и техногенных процессов, на отдельных площадях – интенсивная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нарушенность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геологической среды: наличие участков и ареалов с геохимическими и другими загрязнениями, превышающими 32 ПДК.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2.9.6.5.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Катастрофическая.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Повсеместное распространение опасных и особо опасных природных геологических и техногенных процессов. Интенсивное нарушение среды обитания; обширные ареалы и потоки загрязнений.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91500" cy="1071570"/>
          </a:xfrm>
        </p:spPr>
        <p:txBody>
          <a:bodyPr>
            <a:noAutofit/>
          </a:bodyPr>
          <a:lstStyle/>
          <a:p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Схема оценки эколого-геологической опасности (обстановки) масштаба 1</a:t>
            </a:r>
            <a:r>
              <a:rPr lang="ru-RU" sz="2800" b="1" i="1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5 000 000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686800" cy="283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447928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65458" y="6106471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</a:t>
            </a:r>
            <a:r>
              <a:rPr lang="en-US" dirty="0" smtClean="0"/>
              <a:t> M-54 – </a:t>
            </a:r>
            <a:r>
              <a:rPr lang="ru-RU" dirty="0" smtClean="0"/>
              <a:t>Александровск-Сахалинский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22124" y="4140936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К-37-39 - Махачкала</a:t>
            </a:r>
            <a:endParaRPr lang="ru-RU" dirty="0"/>
          </a:p>
        </p:txBody>
      </p:sp>
      <p:pic>
        <p:nvPicPr>
          <p:cNvPr id="8" name="Рисунок 7" descr="Логотип_ВНИИОкеангеология_2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0124" y="6499380"/>
            <a:ext cx="9144000" cy="493983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91500" cy="1071570"/>
          </a:xfrm>
        </p:spPr>
        <p:txBody>
          <a:bodyPr>
            <a:noAutofit/>
          </a:bodyPr>
          <a:lstStyle/>
          <a:p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Схема оценки эколого-геологической опасности (обстановки) масштаба 1</a:t>
            </a:r>
            <a:r>
              <a:rPr lang="ru-RU" sz="2800" b="1" i="1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cap="none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cap="none" dirty="0" smtClean="0">
                <a:latin typeface="Times New Roman" pitchFamily="18" charset="0"/>
                <a:cs typeface="Times New Roman" pitchFamily="18" charset="0"/>
              </a:rPr>
              <a:t>5 000 000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35785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настоящее время содержание эколого-геологических схем в части  их шельфовой части не отражают адекватно эколого-геологическую обстановку, прежде всего, из-за скудости информации и отсутствия единого подхода к их составлению.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Насущными задачами в области мониторинга этих карт-схем являются: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- разработка ландшафтно-динамической легенды для эколого-геологических карт континентального шельфа, как основы создания полотна карты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- разработка типовой легенды  изображения ОГПЯ, исходя из известных в настоящее время признаков идентификации отдельных проявлений этих процессов и явлений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- разработка стандартной схемы получения информации для создания этих карт как из государственных источников, так и специализированных работ, связанных с получением экологической информации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- редакция нормативно-методического документа по подготовке  эколого-геологических схем в комплекте ГК-1000 для шельфовых областей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6165304"/>
            <a:ext cx="9144000" cy="78581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0"/>
            <a:ext cx="7991500" cy="10715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уководство по съем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185570" cy="4525962"/>
          </a:xfrm>
        </p:spPr>
      </p:pic>
      <p:sp>
        <p:nvSpPr>
          <p:cNvPr id="4" name="TextBox 3"/>
          <p:cNvSpPr txBox="1"/>
          <p:nvPr/>
        </p:nvSpPr>
        <p:spPr>
          <a:xfrm>
            <a:off x="1785918" y="42860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Нормативно-методические руководства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73216"/>
            <a:ext cx="44291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Б. А. Борисов, В. Р. Вербицкий, Н. И. Гусев, А. В. 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Довбня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, А. В. Жданов, А. К. Иогансон, Г. И. Калинина, В. П. Кириков, Е. К. Ковригина, В. И. Колесников, И. В. Котельникова, Е. А. Кухаренко, А. И. Ларичев, В. Н. Мелехов, Е. А. Минина, В. С. Певзнер, Н. П. 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Пежемская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, В. В. Петров, Ю. А.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Самохвалова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, Л. Р. Семёнова, О. Б. Солдатов, С. Н. Суриков, Г. М. Шор, М. А. Шишкин, К. Э. Якобсон (ФГУП «ВСЕГЕИ»), О. П. 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Дундо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, А. Г. Зинченко, Т. В. Яковлева (ФГУП «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ВНИИОкеангеология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1357298"/>
            <a:ext cx="435771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ФЕДЕРАЛЬНОЕ АГЕНТСТВО ПО НЕДРОПОЛЬЗОВАНИЮ 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ФЕДЕРАЛЬНОЕ ГОСУДАРСТВЕННОЕ УНИТАРНОЕ ПРЕДПРИЯТИЕ </a:t>
            </a:r>
          </a:p>
          <a:p>
            <a:r>
              <a:rPr lang="ru-RU" sz="1200" dirty="0"/>
              <a:t>«ВСЕРОССИЙСКИЙ НАУЧНО-ИССЛЕДОВАТЕЛЬСКИЙ ГЕОЛОГИЧЕСКИЙ</a:t>
            </a:r>
          </a:p>
          <a:p>
            <a:r>
              <a:rPr lang="ru-RU" sz="1200" dirty="0"/>
              <a:t>ИНСТИТУТ ИМ. А.П.КАРПИНСКОГО» (ФГУП ВСЕГЕИ)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</a:t>
            </a:r>
            <a:endParaRPr lang="ru-RU" dirty="0"/>
          </a:p>
          <a:p>
            <a:r>
              <a:rPr lang="ru-RU" sz="1200" dirty="0"/>
              <a:t> </a:t>
            </a:r>
            <a:r>
              <a:rPr lang="ru-RU" sz="1200" b="1" cap="all" dirty="0" smtClean="0"/>
              <a:t>ТРЕБОВАНИЯ </a:t>
            </a:r>
            <a:endParaRPr lang="ru-RU" sz="1200" b="1" dirty="0"/>
          </a:p>
          <a:p>
            <a:r>
              <a:rPr lang="ru-RU" sz="1200" b="1" cap="all" dirty="0"/>
              <a:t>по созданию дополнительных карт </a:t>
            </a:r>
          </a:p>
          <a:p>
            <a:r>
              <a:rPr lang="ru-RU" sz="1200" b="1" dirty="0"/>
              <a:t>и схем к комплекту Госгеолкарты-1000/3</a:t>
            </a:r>
            <a:endParaRPr lang="ru-RU" sz="1200" dirty="0"/>
          </a:p>
          <a:p>
            <a:r>
              <a:rPr lang="ru-RU" sz="1200" cap="all" dirty="0"/>
              <a:t> </a:t>
            </a:r>
            <a:endParaRPr lang="ru-RU" sz="1200" dirty="0"/>
          </a:p>
          <a:p>
            <a:r>
              <a:rPr lang="ru-RU" sz="1200" b="1" dirty="0"/>
              <a:t>Карта геологических опасностей </a:t>
            </a:r>
          </a:p>
          <a:p>
            <a:r>
              <a:rPr lang="ru-RU" dirty="0"/>
              <a:t> </a:t>
            </a:r>
          </a:p>
          <a:p>
            <a:r>
              <a:rPr lang="ru-RU" sz="1200" b="1" dirty="0"/>
              <a:t>Редакционная коллегия:</a:t>
            </a:r>
            <a:endParaRPr lang="ru-RU" sz="1200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dirty="0"/>
              <a:t>А.С. </a:t>
            </a:r>
            <a:r>
              <a:rPr lang="ru-RU" sz="1200" b="1" dirty="0" err="1"/>
              <a:t>Застрожнов</a:t>
            </a:r>
            <a:r>
              <a:rPr lang="ru-RU" sz="1200" b="1" dirty="0"/>
              <a:t>, Б.А. Борисов, Л.Р. Семенова, В.Д. </a:t>
            </a:r>
            <a:r>
              <a:rPr lang="ru-RU" sz="1200" b="1" dirty="0" err="1"/>
              <a:t>Тарноградский</a:t>
            </a:r>
            <a:r>
              <a:rPr lang="ru-RU" sz="1200" b="1" dirty="0"/>
              <a:t>, С.Н. </a:t>
            </a:r>
            <a:r>
              <a:rPr lang="ru-RU" sz="1200" b="1" dirty="0" smtClean="0"/>
              <a:t>Суриков</a:t>
            </a:r>
          </a:p>
          <a:p>
            <a:endParaRPr lang="ru-RU" sz="1200" b="1" dirty="0"/>
          </a:p>
          <a:p>
            <a:r>
              <a:rPr lang="ru-RU" sz="1200" b="1" dirty="0" smtClean="0"/>
              <a:t>Санкт-Петербург </a:t>
            </a:r>
          </a:p>
          <a:p>
            <a:r>
              <a:rPr lang="ru-RU" sz="1200" dirty="0" smtClean="0"/>
              <a:t>2005 </a:t>
            </a:r>
          </a:p>
          <a:p>
            <a:endParaRPr lang="ru-RU" sz="1200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286248" y="6072182"/>
            <a:ext cx="4714876" cy="785818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Логотип_ВНИИОкеангеология_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85786" cy="8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55650" y="1412875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FF3300"/>
                </a:solidFill>
                <a:latin typeface="Times New Roman" pitchFamily="18" charset="0"/>
              </a:rPr>
              <a:t>Спасибо за внимание!!!</a:t>
            </a:r>
          </a:p>
        </p:txBody>
      </p:sp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эколого-геологического картографирования</a:t>
            </a:r>
            <a:endParaRPr lang="ru-RU" sz="2400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состояния геологической среды для обитания и деятельности человека. Эта оценка является основой для разработки рекомендаций по рациональному природопользованию, включая промышленное освоение территории, в том числе разведку и эксплуатацию месторождений минерального сырья и подземных вод, а также для планирования и проведения мероприятий по мониторингу и охране геологической среды (2019).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геологических опасностей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использована для разработки рекомендацией общего характера по рациональному природопользованию, включая промышленное освоение территории, в том числе разведку и эксплуатацию месторождений минерального сырья, а также для планирования изучения опасных природных процессов и проведения защитных мероприятий по предупреждению их последствий (2005).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072182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составления легенды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качестве основного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картируемого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объекта, которому был отдан цвет,  в 2005 году был  выбран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морфолитодинамический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комплекс (МЛДК) (ледниковой, аллювиальной, морской аккумуляции и.т.д.)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Впоследствии цветом как на суше, так и на шельфе цветом показывались ландшафты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п. 2.9.4.1.МР-2019 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первый блок, составляющий фоновую основу карты (схемы), входят типы и формы рельефа с обобщенной характеристикой вещественного состава четвертичных и дочетвертичных образований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072182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86734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Принципы составления легенды – лист</a:t>
            </a:r>
            <a:r>
              <a:rPr lang="en-US" sz="2400" b="1" cap="none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-35,36 (Апатиты) - ВСЕГЕИ  </a:t>
            </a:r>
            <a:endParaRPr lang="ru-RU" sz="2400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928670"/>
            <a:ext cx="5643603" cy="536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072182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2938" cy="1152548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Принципы составления легенды – лист</a:t>
            </a:r>
            <a:r>
              <a:rPr lang="en-US" sz="2400" b="1" cap="none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cap="none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 (Калининград) - ВСЕГЕИ</a:t>
            </a:r>
            <a:endParaRPr lang="ru-RU" sz="2400" dirty="0"/>
          </a:p>
        </p:txBody>
      </p:sp>
      <p:pic>
        <p:nvPicPr>
          <p:cNvPr id="4" name="Рисунок 3" descr="Логотип_ВНИИОкеангеология_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4271991" cy="506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09" y="1285860"/>
            <a:ext cx="483800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021288"/>
            <a:ext cx="9144000" cy="9796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001056" cy="46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0"/>
            <a:ext cx="8062938" cy="11525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Принципы составления легенды – лист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53,54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(Южно-Сахалинск) -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ВНИИОкеангеология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072182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5"/>
            <a:ext cx="4786346" cy="559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Логотип_ВНИИОкеангеология_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786" cy="85726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0"/>
            <a:ext cx="8062938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Принципы составления легенды – лист</a:t>
            </a:r>
            <a:r>
              <a:rPr lang="en-US" sz="2200" b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K-37-39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(Махачкала) -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Южморгеология</a:t>
            </a:r>
            <a:endParaRPr kumimoji="0" lang="ru-RU" sz="2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86520"/>
            <a:ext cx="91440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Всероссийское совещание  «Состояние и перспективы развития Государственного геологического картографирования территории Российской Федерации и ее континентального шельфа» 19-22 апреля 2022 г., ФГБУ «ВСЕГЕИ», Санкт-Петербург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617</TotalTime>
  <Words>2075</Words>
  <Application>Microsoft Office PowerPoint</Application>
  <PresentationFormat>Экран (4:3)</PresentationFormat>
  <Paragraphs>203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Анализ состояния  и содержание легенды эколого-геологической схемы для шельфа  масштаба 1:2 500 000  в составе комплекта Госгеолкарты-1000</vt:lpstr>
      <vt:lpstr>Слайд 2</vt:lpstr>
      <vt:lpstr>Слайд 3</vt:lpstr>
      <vt:lpstr>Задачи эколого-геологического картографирования</vt:lpstr>
      <vt:lpstr>     принципы составления легенды</vt:lpstr>
      <vt:lpstr>Принципы составления легенды – лист Q-35,36 (Апатиты) - ВСЕГЕИ  </vt:lpstr>
      <vt:lpstr>Принципы составления легенды – лист N-34 (Калининград) - ВСЕГЕИ</vt:lpstr>
      <vt:lpstr>Слайд 8</vt:lpstr>
      <vt:lpstr>Слайд 9</vt:lpstr>
      <vt:lpstr>ВНИИОкеангеология – легенда карты ОГПЯ дальневосточного шельфа – Южный Сахалин</vt:lpstr>
      <vt:lpstr>Слайд 11</vt:lpstr>
      <vt:lpstr>Геологические опасности и принципы их показа</vt:lpstr>
      <vt:lpstr>Опасные геологические процессы и явления</vt:lpstr>
      <vt:lpstr>Опасные геологические процессы и явления</vt:lpstr>
      <vt:lpstr>Опасные геологические процессы и явления</vt:lpstr>
      <vt:lpstr>Опасные геологические процессы и явления</vt:lpstr>
      <vt:lpstr>Опасные геологические процессы и явления</vt:lpstr>
      <vt:lpstr>Опасные геологические процессы и явления</vt:lpstr>
      <vt:lpstr>Опасные геологические процессы и явления</vt:lpstr>
      <vt:lpstr>Опасные геологические процессы и явления</vt:lpstr>
      <vt:lpstr>Слайд 21</vt:lpstr>
      <vt:lpstr>Слайд 22</vt:lpstr>
      <vt:lpstr>Слайд 23</vt:lpstr>
      <vt:lpstr>Слайд 24</vt:lpstr>
      <vt:lpstr>Схема оценки эколого-геологической опасности (обстановки) масштаба 1 : 5 000 000</vt:lpstr>
      <vt:lpstr>Схема оценки эколого-геологической опасности (обстановки) масштаба 1 : 5 000 000</vt:lpstr>
      <vt:lpstr>Схема оценки эколого-геологической опасности (обстановки) масштаба 1 : 5 000 000</vt:lpstr>
      <vt:lpstr>Схема оценки эколого-геологической опасности (обстановки) масштаба 1 : 5 000 000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состояния  и содержание легенды эколого-геологической схемы для шельфа  масштаба 1:2 500 000  в составе комплекта Госгеолкарты-1000</dc:title>
  <dc:creator>Пользователь Windows</dc:creator>
  <cp:lastModifiedBy>Пользователь Windows</cp:lastModifiedBy>
  <cp:revision>18</cp:revision>
  <dcterms:created xsi:type="dcterms:W3CDTF">2022-04-17T06:14:06Z</dcterms:created>
  <dcterms:modified xsi:type="dcterms:W3CDTF">2022-04-18T04:46:17Z</dcterms:modified>
</cp:coreProperties>
</file>