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58" r:id="rId4"/>
    <p:sldId id="260" r:id="rId5"/>
    <p:sldId id="261" r:id="rId6"/>
    <p:sldId id="263" r:id="rId7"/>
    <p:sldId id="273" r:id="rId8"/>
    <p:sldId id="264" r:id="rId9"/>
    <p:sldId id="265" r:id="rId10"/>
    <p:sldId id="266" r:id="rId11"/>
    <p:sldId id="270" r:id="rId12"/>
    <p:sldId id="269" r:id="rId13"/>
    <p:sldId id="280" r:id="rId14"/>
    <p:sldId id="271" r:id="rId15"/>
    <p:sldId id="274" r:id="rId16"/>
    <p:sldId id="275" r:id="rId17"/>
    <p:sldId id="276" r:id="rId18"/>
    <p:sldId id="277" r:id="rId19"/>
    <p:sldId id="272" r:id="rId20"/>
    <p:sldId id="28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95" autoAdjust="0"/>
    <p:restoredTop sz="94640" autoAdjust="0"/>
  </p:normalViewPr>
  <p:slideViewPr>
    <p:cSldViewPr snapToGrid="0">
      <p:cViewPr varScale="1">
        <p:scale>
          <a:sx n="109" d="100"/>
          <a:sy n="109" d="100"/>
        </p:scale>
        <p:origin x="138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647CF-B21D-4B67-9E8C-4FDA0D6C08E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3F866-1958-4FBD-8E95-E10BE4059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805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B41B6-4AF5-46B9-81F6-B70C9BE0505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13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1149350"/>
            <a:ext cx="5519737" cy="31051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Сводный график рассмотренной в НРС Роснедра основной геолого-картографической продукции за период 2013-2018 гг.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2AFE9-A41E-406F-97FE-645D8D90BC8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04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2AFE9-A41E-406F-97FE-645D8D90BC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9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2AFE9-A41E-406F-97FE-645D8D90BC8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901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DCE4-83EC-4655-BE31-54083256399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3BE1-A66D-4BE9-B971-99F13C4B2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559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DCE4-83EC-4655-BE31-54083256399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3BE1-A66D-4BE9-B971-99F13C4B2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028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DCE4-83EC-4655-BE31-54083256399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3BE1-A66D-4BE9-B971-99F13C4B2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520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 userDrawn="1"/>
        </p:nvGrpSpPr>
        <p:grpSpPr>
          <a:xfrm>
            <a:off x="448706" y="273588"/>
            <a:ext cx="4430903" cy="368503"/>
            <a:chOff x="336529" y="273588"/>
            <a:chExt cx="3323177" cy="368503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529" y="296068"/>
              <a:ext cx="1184130" cy="3240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520659" y="416965"/>
              <a:ext cx="2139047" cy="225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63" b="1" dirty="0">
                  <a:solidFill>
                    <a:srgbClr val="232C82"/>
                  </a:solidFill>
                </a:rPr>
                <a:t>геологический институт им. А.П. Карпинского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14527" y="273588"/>
              <a:ext cx="2003193" cy="225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63" b="1" dirty="0">
                  <a:solidFill>
                    <a:srgbClr val="232C82"/>
                  </a:solidFill>
                </a:rPr>
                <a:t>Всероссийский научно-исследовательский</a:t>
              </a:r>
            </a:p>
          </p:txBody>
        </p:sp>
      </p:grp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029" y="6110710"/>
            <a:ext cx="722035" cy="5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763" y="6110710"/>
            <a:ext cx="717972" cy="54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525" y="6110710"/>
            <a:ext cx="720000" cy="5441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69" y="6110710"/>
            <a:ext cx="720000" cy="54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8" t="8892" r="8860" b="8062"/>
          <a:stretch/>
        </p:blipFill>
        <p:spPr>
          <a:xfrm>
            <a:off x="390463" y="6093954"/>
            <a:ext cx="760472" cy="58066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828" y="6108817"/>
            <a:ext cx="72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3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555" y="0"/>
            <a:ext cx="10515600" cy="123974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100" smtClean="0">
                <a:effectLst/>
              </a:defRPr>
            </a:lvl1pPr>
          </a:lstStyle>
          <a:p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Информация по должникам с представлением листов ГК-200/2 </a:t>
            </a:r>
            <a:r>
              <a:rPr lang="ru-RU" sz="11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1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862" y="1060515"/>
            <a:ext cx="10515600" cy="4351338"/>
          </a:xfr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DCE4-83EC-4655-BE31-54083256399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3BE1-A66D-4BE9-B971-99F13C4B2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63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DCE4-83EC-4655-BE31-54083256399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3BE1-A66D-4BE9-B971-99F13C4B2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80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DCE4-83EC-4655-BE31-54083256399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3BE1-A66D-4BE9-B971-99F13C4B2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78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DCE4-83EC-4655-BE31-54083256399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3BE1-A66D-4BE9-B971-99F13C4B2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484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DCE4-83EC-4655-BE31-54083256399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3BE1-A66D-4BE9-B971-99F13C4B2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47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DCE4-83EC-4655-BE31-54083256399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3BE1-A66D-4BE9-B971-99F13C4B2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264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DCE4-83EC-4655-BE31-54083256399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3BE1-A66D-4BE9-B971-99F13C4B2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82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DCE4-83EC-4655-BE31-54083256399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3BE1-A66D-4BE9-B971-99F13C4B2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2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9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EDCE4-83EC-4655-BE31-54083256399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C3BE1-A66D-4BE9-B971-99F13C4B2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00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8976" y="4037020"/>
            <a:ext cx="995033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Результаты апробации НРС </a:t>
            </a:r>
            <a:r>
              <a:rPr lang="ru-RU" sz="2000" b="1" dirty="0" err="1" smtClean="0"/>
              <a:t>Роснедр</a:t>
            </a:r>
            <a:r>
              <a:rPr lang="ru-RU" sz="2000" b="1" dirty="0" smtClean="0"/>
              <a:t> геолого-картографической продукции и прогнозных ресурсов категории Р</a:t>
            </a:r>
            <a:r>
              <a:rPr lang="ru-RU" sz="2000" b="1" baseline="-25000" dirty="0" smtClean="0"/>
              <a:t>3</a:t>
            </a:r>
            <a:r>
              <a:rPr lang="ru-RU" sz="2000" b="1" dirty="0" smtClean="0"/>
              <a:t> </a:t>
            </a:r>
          </a:p>
          <a:p>
            <a:pPr algn="ctr"/>
            <a:endParaRPr lang="ru-RU" sz="2000" b="1" dirty="0"/>
          </a:p>
          <a:p>
            <a:pPr algn="ctr"/>
            <a:r>
              <a:rPr lang="ru-RU" sz="1600" dirty="0" smtClean="0"/>
              <a:t>Шишкин М.А., Ремизов Д.Н., </a:t>
            </a:r>
            <a:r>
              <a:rPr lang="ru-RU" sz="1600" dirty="0" err="1" smtClean="0"/>
              <a:t>Стуканов</a:t>
            </a:r>
            <a:r>
              <a:rPr lang="ru-RU" sz="1600" dirty="0" smtClean="0"/>
              <a:t> А.С. (НРС </a:t>
            </a:r>
            <a:r>
              <a:rPr lang="ru-RU" sz="1600" dirty="0" err="1" smtClean="0"/>
              <a:t>Роснедра</a:t>
            </a:r>
            <a:r>
              <a:rPr lang="ru-RU" sz="1600" dirty="0" smtClean="0"/>
              <a:t>), </a:t>
            </a:r>
            <a:r>
              <a:rPr lang="ru-RU" sz="1600" dirty="0" err="1" smtClean="0"/>
              <a:t>Халенев</a:t>
            </a:r>
            <a:r>
              <a:rPr lang="ru-RU" sz="1600" dirty="0" smtClean="0"/>
              <a:t> В.О., Смелова Л.В. (ФГБУ «ВСЕГЕИ»)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90" y="964712"/>
            <a:ext cx="8479307" cy="283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88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 txBox="1">
            <a:spLocks noChangeArrowheads="1"/>
          </p:cNvSpPr>
          <p:nvPr/>
        </p:nvSpPr>
        <p:spPr bwMode="auto">
          <a:xfrm>
            <a:off x="0" y="0"/>
            <a:ext cx="12192000" cy="551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xtLst/>
        </p:spPr>
        <p:txBody>
          <a:bodyPr/>
          <a:lstStyle>
            <a:defPPr>
              <a:defRPr lang="ru-RU"/>
            </a:defPPr>
            <a:lvl1pPr algn="ctr">
              <a:lnSpc>
                <a:spcPts val="1900"/>
              </a:lnSpc>
              <a:defRPr b="1"/>
            </a:lvl1pPr>
          </a:lstStyle>
          <a:p>
            <a:pPr defTabSz="457200">
              <a:lnSpc>
                <a:spcPct val="10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Предложения по улучшению качества апробируемых НРС Роснедра геолого-картографической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продукции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Проблемные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вопросы.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742175"/>
            <a:ext cx="11953875" cy="5559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Продолжение работ  по Формированию действующей информационной системы учета СЛ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4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http://slegends.vsegei.ru/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их актуализированных версий с постоянным мониторингом по поступающим практически с каждым рассмотренным НРС комплектом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Госгеолкарты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дополнений к СЛ; с организацией системы хранения и использования СЛ исполнителями работ как по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Госгеолкартам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так и по другим объектам. Следует подчеркнуть высокую востребованность материалов серийных легенд исполнителями работ различных объектов  -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включено  в план тематических работ ВСЕГЕИ </a:t>
            </a:r>
          </a:p>
          <a:p>
            <a:pPr algn="just" defTabSz="457200">
              <a:spcAft>
                <a:spcPts val="3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Увеличение объемов современных петрохимических, геохимических и изотопно-геохронологических исследований при проектировании работ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реализуется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проектах начинаемых ВСЕГЕИ в 2019 г.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457200">
              <a:spcAft>
                <a:spcPts val="3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Крайне важно переходить к составлению современных ГФО и ГХО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этапе по оценке изученности на основе проведения КАГС-50 и полевых работ по ОГХО-200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При использовании ретроспективных данных необходимо в каждом конкретном случае конкретизировать задачи и итоговые карты ГХО в зависимости от геологического строения и обнаженности. Старые ГФО оставленные в отрыве от ГДП практически не используются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исполнителями, что видно по нечитаемым старым форматам ГФО, помещаемым в сопровождающие БД.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Итоговые материалы геолого-геофизической интерпретации должны составляться на этапе ГДП совместно с исполнителями-геологами –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 еще готовится вариант Методических рекомендаций по геофизическому обеспечению 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ГСР-200. 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457200">
              <a:spcAft>
                <a:spcPts val="30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Негативно на качество влияют: </a:t>
            </a:r>
          </a:p>
          <a:p>
            <a:pPr marL="171450" indent="-171450" algn="just" defTabSz="457200">
              <a:spcAft>
                <a:spcPts val="300"/>
              </a:spcAft>
              <a:buFontTx/>
              <a:buChar char="-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позднее поступлением подготовленных комплектов к научным редакторам и как следствие недостаток времени на внесения корректив в комплекты по замечаниям научных редакторов (почти у всех исполнителей); </a:t>
            </a:r>
          </a:p>
          <a:p>
            <a:pPr marL="171450" indent="-171450" algn="just" defTabSz="457200">
              <a:spcAft>
                <a:spcPts val="300"/>
              </a:spcAft>
              <a:buFontTx/>
              <a:buChar char="-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смена исполнителей и редакторов в процессе работ по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объектам (ситуация особенно усугубилась у ряда подрядных организаций (Центральное ПГО, Дальневосточное ПГО, Северо-Восточное ПГО)  </a:t>
            </a:r>
          </a:p>
          <a:p>
            <a:pPr marL="171450" indent="-171450" algn="just" defTabSz="457200">
              <a:spcAft>
                <a:spcPts val="300"/>
              </a:spcAft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Состояние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 сроками поступления материалов в НРС существенно улучшилось, за счет обозначения их в ТЗ. Однако часто затягиваются на длительное время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 до года и более) сроки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исправления замечаний принятых (одобренных, рекомендованных к исполнению) материалов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Госгеолкарт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том числе и подразделениями ВСЕГЕИ (Р-37 (Плесецк), Р-53 (Хандыга), 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-49 (Удачный) ГК-1000/3; О-40-ХХ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,ХХ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 (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Усть-Кишерть, Кын ), М-52-Х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г.Томская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Р-41-ХХ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Ивдель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ГК-200/2.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457200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Отмечаются случаи частичного учета замечаний НРС и безответственные справки исполнителей работ о внесении в материалы всех необходимых исправлений поступающих в НРС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Такие материалы возвращаются исполнителям без рассмотрения (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-54 (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Устоь-Нера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-51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Жиганск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ГК-1000/3; 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-47-ХХХ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Чойган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-53-Х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Сухопадная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-54-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VII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Перетычиха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09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063" y="0"/>
            <a:ext cx="10515600" cy="306186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800" b="1" dirty="0" smtClean="0"/>
              <a:t>Информация </a:t>
            </a:r>
            <a:r>
              <a:rPr lang="ru-RU" sz="1800" b="1" dirty="0"/>
              <a:t>по должникам с представлением листов ГК-200/2 </a:t>
            </a:r>
            <a:br>
              <a:rPr lang="ru-RU" sz="1800" b="1" dirty="0"/>
            </a:br>
            <a:endParaRPr lang="ru-RU" sz="1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121343"/>
              </p:ext>
            </p:extLst>
          </p:nvPr>
        </p:nvGraphicFramePr>
        <p:xfrm>
          <a:off x="485063" y="414916"/>
          <a:ext cx="10981593" cy="54140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611"/>
                <a:gridCol w="1754353"/>
                <a:gridCol w="2488678"/>
                <a:gridCol w="1812405"/>
                <a:gridCol w="2407524"/>
                <a:gridCol w="2252022"/>
              </a:tblGrid>
              <a:tr h="440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err="1">
                          <a:effectLst/>
                        </a:rPr>
                        <a:t>пп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6" marR="35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Организация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6" marR="35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Наименование материалов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(Отв. исполнитель)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6" marR="35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Дата завершения работ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6" marR="35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Дата рассмотрения в НРС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6" marR="35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Примечание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6" marR="35316" marT="0" marB="0"/>
                </a:tc>
              </a:tr>
              <a:tr h="96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6" marR="35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6" marR="35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6" marR="35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6" marR="35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6" marR="35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6" marR="35316" marT="0" marB="0"/>
                </a:tc>
              </a:tr>
              <a:tr h="96382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Госгеолкарта – 200/2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6" marR="3531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4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6" marR="35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ФГБУ «ВСЕГЕИ»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6" marR="35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Лист </a:t>
                      </a:r>
                      <a:r>
                        <a:rPr lang="en-US" sz="1200" dirty="0">
                          <a:effectLst/>
                        </a:rPr>
                        <a:t>Q</a:t>
                      </a:r>
                      <a:r>
                        <a:rPr lang="ru-RU" sz="1200" dirty="0">
                          <a:effectLst/>
                        </a:rPr>
                        <a:t>-42-</a:t>
                      </a:r>
                      <a:r>
                        <a:rPr lang="en-US" sz="1200" dirty="0">
                          <a:effectLst/>
                        </a:rPr>
                        <a:t>III</a:t>
                      </a:r>
                      <a:r>
                        <a:rPr lang="ru-RU" sz="1200" dirty="0">
                          <a:effectLst/>
                        </a:rPr>
                        <a:t> (</a:t>
                      </a:r>
                      <a:r>
                        <a:rPr lang="ru-RU" sz="1200" dirty="0" err="1">
                          <a:effectLst/>
                        </a:rPr>
                        <a:t>оз.Сибилето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Отв.исп</a:t>
                      </a:r>
                      <a:r>
                        <a:rPr lang="ru-RU" sz="1200" dirty="0">
                          <a:effectLst/>
                        </a:rPr>
                        <a:t>.- </a:t>
                      </a:r>
                      <a:r>
                        <a:rPr lang="ru-RU" sz="1200" dirty="0" err="1">
                          <a:effectLst/>
                        </a:rPr>
                        <a:t>А.В.Жданов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Научн</a:t>
                      </a:r>
                      <a:r>
                        <a:rPr lang="ru-RU" sz="1200" dirty="0">
                          <a:effectLst/>
                        </a:rPr>
                        <a:t>. редактор-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А.В.Жданов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6" marR="35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2018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20.05.19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6" marR="35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Рассмотрен 18.06.19 возвращен,  на доработку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(Протокол № 29)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6" marR="35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Исправленный вариант листа в НРС не поступал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6" marR="35316" marT="0" marB="0"/>
                </a:tc>
              </a:tr>
              <a:tr h="844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6" marR="35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МГУ им. В.М.Ломоносова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6" marR="35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Лист </a:t>
                      </a:r>
                      <a:r>
                        <a:rPr lang="en-US" sz="1200" dirty="0">
                          <a:effectLst/>
                        </a:rPr>
                        <a:t>L</a:t>
                      </a:r>
                      <a:r>
                        <a:rPr lang="ru-RU" sz="1200" dirty="0">
                          <a:effectLst/>
                        </a:rPr>
                        <a:t>-36-ХХ</a:t>
                      </a:r>
                      <a:r>
                        <a:rPr lang="en-US" sz="1200" dirty="0">
                          <a:effectLst/>
                        </a:rPr>
                        <a:t>I</a:t>
                      </a:r>
                      <a:r>
                        <a:rPr lang="ru-RU" sz="1200" dirty="0">
                          <a:effectLst/>
                        </a:rPr>
                        <a:t>Х (Симферополь) Отв.</a:t>
                      </a:r>
                      <a:r>
                        <a:rPr lang="ru-RU" sz="1200" dirty="0" err="1">
                          <a:effectLst/>
                        </a:rPr>
                        <a:t>исп</a:t>
                      </a:r>
                      <a:r>
                        <a:rPr lang="ru-RU" sz="1200" dirty="0">
                          <a:effectLst/>
                        </a:rPr>
                        <a:t>.-</a:t>
                      </a:r>
                      <a:r>
                        <a:rPr lang="ru-RU" sz="1200" dirty="0" err="1">
                          <a:effectLst/>
                        </a:rPr>
                        <a:t>Р.Р.Габдуллин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Авторский вариант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6" marR="35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2019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19.11.19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6" marR="35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Рассмотрен 18.06.20 возвращен авторам на доработку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(Протокол № 13)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6" marR="35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Исправленный вариант листа в НРС не поступал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6" marR="35316" marT="0" marB="0"/>
                </a:tc>
              </a:tr>
              <a:tr h="891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</a:t>
                      </a:r>
                      <a:r>
                        <a:rPr lang="ru-RU" sz="600">
                          <a:effectLst/>
                        </a:rPr>
                        <a:t>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6" marR="353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ОСП «СахГРЭ»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6" marR="35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Лист </a:t>
                      </a:r>
                      <a:r>
                        <a:rPr lang="en-US" sz="1200" dirty="0">
                          <a:effectLst/>
                        </a:rPr>
                        <a:t>N</a:t>
                      </a:r>
                      <a:r>
                        <a:rPr lang="ru-RU" sz="1200" dirty="0">
                          <a:effectLst/>
                        </a:rPr>
                        <a:t>-54-ХХХ</a:t>
                      </a:r>
                      <a:r>
                        <a:rPr lang="en-US" sz="1200" dirty="0">
                          <a:effectLst/>
                        </a:rPr>
                        <a:t>V</a:t>
                      </a:r>
                      <a:r>
                        <a:rPr lang="ru-RU" sz="1200" dirty="0">
                          <a:effectLst/>
                        </a:rPr>
                        <a:t> (</a:t>
                      </a:r>
                      <a:r>
                        <a:rPr lang="ru-RU" sz="1200" dirty="0" err="1">
                          <a:effectLst/>
                        </a:rPr>
                        <a:t>Аскасайская</a:t>
                      </a:r>
                      <a:r>
                        <a:rPr lang="ru-RU" sz="1200" dirty="0">
                          <a:effectLst/>
                        </a:rPr>
                        <a:t> площадь)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Отв.исп</a:t>
                      </a:r>
                      <a:r>
                        <a:rPr lang="ru-RU" sz="1200" dirty="0" smtClean="0">
                          <a:effectLst/>
                        </a:rPr>
                        <a:t>.-Чумаков </a:t>
                      </a:r>
                      <a:r>
                        <a:rPr lang="ru-RU" sz="1200" dirty="0">
                          <a:effectLst/>
                        </a:rPr>
                        <a:t>Л.М.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Науч.</a:t>
                      </a:r>
                      <a:r>
                        <a:rPr lang="ru-RU" sz="1200" dirty="0" err="1">
                          <a:effectLst/>
                        </a:rPr>
                        <a:t>ред</a:t>
                      </a:r>
                      <a:r>
                        <a:rPr lang="ru-RU" sz="1200" dirty="0" smtClean="0">
                          <a:effectLst/>
                        </a:rPr>
                        <a:t>.-</a:t>
                      </a:r>
                      <a:r>
                        <a:rPr lang="ru-RU" sz="1200" dirty="0" err="1" smtClean="0">
                          <a:effectLst/>
                        </a:rPr>
                        <a:t>Речкин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А.М.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6" marR="35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2019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20.12.19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6" marR="35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Рассмотрен 14.01.21, возвращен авторам на доработку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(Протокол № 1)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6" marR="35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Комплект на повторное рассмотрение не поступал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6" marR="35316" marT="0" marB="0"/>
                </a:tc>
              </a:tr>
              <a:tr h="907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</a:t>
                      </a:r>
                      <a:r>
                        <a:rPr lang="ru-RU" sz="600">
                          <a:effectLst/>
                        </a:rPr>
                        <a:t>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6" marR="353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ООО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НТПП «Геопоиск»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6" marR="35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Лист </a:t>
                      </a:r>
                      <a:r>
                        <a:rPr lang="en-US" sz="1200" dirty="0">
                          <a:effectLst/>
                        </a:rPr>
                        <a:t>N</a:t>
                      </a:r>
                      <a:r>
                        <a:rPr lang="ru-RU" sz="1200" dirty="0">
                          <a:effectLst/>
                        </a:rPr>
                        <a:t>-40-Х</a:t>
                      </a:r>
                      <a:r>
                        <a:rPr lang="en-US" sz="1200" dirty="0">
                          <a:effectLst/>
                        </a:rPr>
                        <a:t>I</a:t>
                      </a:r>
                      <a:r>
                        <a:rPr lang="ru-RU" sz="1200" dirty="0">
                          <a:effectLst/>
                        </a:rPr>
                        <a:t> (Бакал)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Отв.</a:t>
                      </a:r>
                      <a:r>
                        <a:rPr lang="ru-RU" sz="1200" dirty="0" err="1">
                          <a:effectLst/>
                        </a:rPr>
                        <a:t>исп</a:t>
                      </a:r>
                      <a:r>
                        <a:rPr lang="ru-RU" sz="1200" dirty="0">
                          <a:effectLst/>
                        </a:rPr>
                        <a:t>.-</a:t>
                      </a:r>
                      <a:r>
                        <a:rPr lang="ru-RU" sz="1200" dirty="0" err="1">
                          <a:effectLst/>
                        </a:rPr>
                        <a:t>Мосейчук</a:t>
                      </a:r>
                      <a:r>
                        <a:rPr lang="ru-RU" sz="1200" dirty="0">
                          <a:effectLst/>
                        </a:rPr>
                        <a:t> В.М.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Научн.редактор</a:t>
                      </a:r>
                      <a:r>
                        <a:rPr lang="ru-RU" sz="1200" dirty="0">
                          <a:effectLst/>
                        </a:rPr>
                        <a:t>- Сурин Т.Н.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6" marR="35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2019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15.11.19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</a:t>
                      </a:r>
                      <a:r>
                        <a:rPr lang="ru-RU" sz="1200">
                          <a:effectLst/>
                        </a:rPr>
                        <a:t>.01.21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6" marR="35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Возвращен авторам без рассмотрения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6" marR="35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Исправленный вариант в НРС не поступал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6" marR="35316" marT="0" marB="0"/>
                </a:tc>
              </a:tr>
              <a:tr h="1258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5</a:t>
                      </a:r>
                      <a:r>
                        <a:rPr lang="ru-RU" sz="600" dirty="0">
                          <a:effectLst/>
                        </a:rPr>
                        <a:t>.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6" marR="353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АО «Компания </a:t>
                      </a:r>
                      <a:r>
                        <a:rPr lang="ru-RU" sz="1200" dirty="0" err="1">
                          <a:effectLst/>
                        </a:rPr>
                        <a:t>Вотемиро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6" marR="35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Листы М-40-</a:t>
                      </a:r>
                      <a:r>
                        <a:rPr lang="en-US" sz="1200">
                          <a:effectLst/>
                        </a:rPr>
                        <a:t>VIII</a:t>
                      </a:r>
                      <a:r>
                        <a:rPr lang="ru-RU" sz="1200">
                          <a:effectLst/>
                        </a:rPr>
                        <a:t> (Х</a:t>
                      </a:r>
                      <a:r>
                        <a:rPr lang="en-US" sz="1200">
                          <a:effectLst/>
                        </a:rPr>
                        <a:t>IV</a:t>
                      </a:r>
                      <a:r>
                        <a:rPr lang="ru-RU" sz="1200">
                          <a:effectLst/>
                        </a:rPr>
                        <a:t>) (Акбулакская площадь)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Отв.исп.- Кваснюк Л.Н.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Науч.ред.- Семенова Л.Р.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6" marR="35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2019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13.01.20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6" marR="35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Рассмотрены 15.04.20, возвращены  на доработку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(Протокол № 23)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6" marR="35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Исправленный вариант в НРС  поступил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13.04.21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16" marR="35316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92625" y="7889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184" y="5486400"/>
            <a:ext cx="841535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07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115" y="187038"/>
            <a:ext cx="10626012" cy="716972"/>
          </a:xfrm>
          <a:solidFill>
            <a:srgbClr val="FFFFCC"/>
          </a:solidFill>
        </p:spPr>
        <p:txBody>
          <a:bodyPr>
            <a:normAutofit/>
          </a:bodyPr>
          <a:lstStyle/>
          <a:p>
            <a:pPr algn="ctr"/>
            <a:r>
              <a:rPr lang="ru-RU" sz="1800" b="1" dirty="0"/>
              <a:t>Информация по должникам с представлением листов ГК-1000/3 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324028"/>
              </p:ext>
            </p:extLst>
          </p:nvPr>
        </p:nvGraphicFramePr>
        <p:xfrm>
          <a:off x="345835" y="904010"/>
          <a:ext cx="11232572" cy="46268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19"/>
                <a:gridCol w="156218"/>
                <a:gridCol w="2088260"/>
                <a:gridCol w="2010707"/>
                <a:gridCol w="1336371"/>
                <a:gridCol w="1742108"/>
                <a:gridCol w="3603689"/>
              </a:tblGrid>
              <a:tr h="60365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пп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11" marR="492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Организация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11" marR="492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материалов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(Отв. исполнитель)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11" marR="492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 завершения работ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11" marR="492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 рассмотрения в НРС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11" marR="492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Примечание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11" marR="49211" marT="0" marB="0"/>
                </a:tc>
              </a:tr>
              <a:tr h="15091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11" marR="492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11" marR="492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11" marR="492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11" marR="492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11" marR="492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11" marR="49211" marT="0" marB="0"/>
                </a:tc>
              </a:tr>
              <a:tr h="45274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Госгеолкарта</a:t>
                      </a:r>
                      <a:r>
                        <a:rPr lang="ru-RU" sz="1200" dirty="0">
                          <a:effectLst/>
                        </a:rPr>
                        <a:t> – 1000/3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11" marR="492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7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11" marR="4921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ГУП РК «Крымгеология»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11" marR="492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Листы </a:t>
                      </a:r>
                      <a:r>
                        <a:rPr lang="en-US" sz="1200" dirty="0">
                          <a:effectLst/>
                        </a:rPr>
                        <a:t>L</a:t>
                      </a:r>
                      <a:r>
                        <a:rPr lang="ru-RU" sz="1200" dirty="0">
                          <a:effectLst/>
                        </a:rPr>
                        <a:t>-36,(К-36) (Симферополь)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Отв.исп</a:t>
                      </a:r>
                      <a:r>
                        <a:rPr lang="ru-RU" sz="1200" dirty="0">
                          <a:effectLst/>
                        </a:rPr>
                        <a:t> – </a:t>
                      </a:r>
                      <a:r>
                        <a:rPr lang="ru-RU" sz="1200" dirty="0" err="1">
                          <a:effectLst/>
                        </a:rPr>
                        <a:t>Л.А.Фиколина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Научн.редактор</a:t>
                      </a:r>
                      <a:r>
                        <a:rPr lang="ru-RU" sz="1200" dirty="0">
                          <a:effectLst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С.В.Белецкий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Л.Р.Семенова</a:t>
                      </a: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11" marR="492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2018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Очередной вариант поступил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03.07.21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11" marR="492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Повторно рассмотрен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01.02.22, возвращен на доработку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11" marR="492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Исправленный вариант в НРС не поступал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11" marR="49211" marT="0" marB="0"/>
                </a:tc>
              </a:tr>
              <a:tr h="1031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11" marR="4921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ФГБУ «ВСЕГЕИ»,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АО «Якутскгеология»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11" marR="492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Лист </a:t>
                      </a:r>
                      <a:r>
                        <a:rPr lang="en-US" sz="1200">
                          <a:effectLst/>
                        </a:rPr>
                        <a:t>Q</a:t>
                      </a:r>
                      <a:r>
                        <a:rPr lang="ru-RU" sz="1200">
                          <a:effectLst/>
                        </a:rPr>
                        <a:t>-54 (Усть-Нера)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Отв.исполнитель- Г.Х.Протопопов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Научн.редактор – В.В.Калашников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11" marR="492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2018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19.10.18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11" marR="492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Рассмотрен 31.01.19 г. и возвращен на доработку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(Протокол № 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11" marR="49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Исправленный комплект в НРС поступал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14.09.21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24.03.22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(без учета всех замечаний НРС)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11" marR="49211" marT="0" marB="0"/>
                </a:tc>
              </a:tr>
              <a:tr h="905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11" marR="4921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ФГБУ «ВСЕГЕИ»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11" marR="492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Лист </a:t>
                      </a:r>
                      <a:r>
                        <a:rPr lang="en-US" sz="1200">
                          <a:effectLst/>
                        </a:rPr>
                        <a:t>Q</a:t>
                      </a:r>
                      <a:r>
                        <a:rPr lang="ru-RU" sz="1200">
                          <a:effectLst/>
                        </a:rPr>
                        <a:t>-51 (Жиганск)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Отв. исп. Сырцев А.Г.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Авторский вариант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11" marR="492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2020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Поступил 02.02.21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11" marR="49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Рассмотрен  02.04.21, возвращен на доработку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11" marR="492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Исправленный вариант поступил 10.03.22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11" marR="49211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95" y="5426959"/>
            <a:ext cx="978785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18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9436" y="787547"/>
            <a:ext cx="11700164" cy="54784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Для организации системы учета и мониторинга перспективных объектов</a:t>
            </a:r>
            <a:r>
              <a:rPr lang="ru-RU" sz="1600" b="1" dirty="0"/>
              <a:t> </a:t>
            </a:r>
            <a:r>
              <a:rPr lang="ru-RU" sz="1600" dirty="0"/>
              <a:t>разработан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Регламент о порядке учета и мониторинга перспективных объектов с оцененными прогнозными ресурсами категории Р</a:t>
            </a:r>
            <a:r>
              <a:rPr lang="ru-RU" sz="2000" b="1" baseline="-25000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и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минерагеническим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потенциалом твердых полезных ископаемых. </a:t>
            </a:r>
          </a:p>
          <a:p>
            <a:r>
              <a:rPr lang="ru-RU" sz="1600" dirty="0"/>
              <a:t>Регламент регулирует структуру и содержание паспортов перспективных объектов с оцененными прогнозными ресурсами категории Р</a:t>
            </a:r>
            <a:r>
              <a:rPr lang="ru-RU" sz="1600" baseline="-25000" dirty="0"/>
              <a:t>3</a:t>
            </a:r>
            <a:r>
              <a:rPr lang="ru-RU" sz="1600" dirty="0"/>
              <a:t> и </a:t>
            </a:r>
            <a:r>
              <a:rPr lang="ru-RU" sz="1600" dirty="0" err="1"/>
              <a:t>минерагеническим</a:t>
            </a:r>
            <a:r>
              <a:rPr lang="ru-RU" sz="1600" dirty="0"/>
              <a:t> потенциалом, включая их цифровые представления и сопровождающие материалы, а также порядок их апробации. Основное назначение требований – повышение достоверности и обоснованности прогнозных оценок, создание базовых материалов для оперативного мониторинга   прогнозных ресурсов категории Р</a:t>
            </a:r>
            <a:r>
              <a:rPr lang="ru-RU" sz="1600" baseline="-25000" dirty="0"/>
              <a:t>3</a:t>
            </a:r>
            <a:r>
              <a:rPr lang="ru-RU" sz="1600" dirty="0"/>
              <a:t> и </a:t>
            </a:r>
            <a:r>
              <a:rPr lang="ru-RU" sz="1600" dirty="0" err="1"/>
              <a:t>минерагенического</a:t>
            </a:r>
            <a:r>
              <a:rPr lang="ru-RU" sz="1600" dirty="0"/>
              <a:t> потенциала территории Российской Федерации и ее континентального шельфа за счет унифицированного и формализованного описания перспективных объектов.</a:t>
            </a:r>
          </a:p>
          <a:p>
            <a:endParaRPr lang="ru-RU" sz="1600" dirty="0"/>
          </a:p>
          <a:p>
            <a:r>
              <a:rPr lang="ru-RU" sz="1600" dirty="0"/>
              <a:t>Подготовлены актуализированные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Методические рекомендации по выделению и обоснованию перспективных участков недр на ТПИ по результатам региональных геолого-геофизических и геолого-съемочных работ. </a:t>
            </a:r>
            <a:r>
              <a:rPr lang="ru-RU" sz="1600" dirty="0"/>
              <a:t>Рекомендации содержат прогнозную оценку геологических структур при региональных геолого-геофизических и </a:t>
            </a:r>
            <a:r>
              <a:rPr lang="ru-RU" sz="1600" dirty="0" err="1"/>
              <a:t>геологосъемочных</a:t>
            </a:r>
            <a:r>
              <a:rPr lang="ru-RU" sz="1600" dirty="0"/>
              <a:t> работах, включающую критерии прогнозирования перспективных участков недр, рекомендации по методике комплексной прогнозной оценки перспективных участков недр на твердые полезные ископаемые, количественную оценку прогнозных ресурсов металлических, неметаллических полезных ископаемых и твердого топлива.</a:t>
            </a:r>
          </a:p>
          <a:p>
            <a:r>
              <a:rPr lang="ru-RU" sz="1600" dirty="0"/>
              <a:t>Регламент и методические рекомендации актуализированы в 2019 и 2021 г. г.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 2021 г. проведена актуализация формы паспорта в технологическом комплексе в части обоснования выделения перспективного объекта. В паспорт в виде таблицы добавлены более подробные сведения об эталонном аналоге, а также сравнительная характеристика прогнозируемого объекта и эталона.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-17905"/>
            <a:ext cx="12192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Апробация результатов оценки металлогенического потенциала и прогнозных ресурсов категории </a:t>
            </a:r>
            <a:r>
              <a:rPr lang="ru-RU" b="1" smtClean="0"/>
              <a:t>Р</a:t>
            </a:r>
            <a:r>
              <a:rPr lang="ru-RU" b="1" baseline="-25000" smtClean="0"/>
              <a:t>3</a:t>
            </a:r>
            <a:r>
              <a:rPr lang="ru-RU" b="1"/>
              <a:t> </a:t>
            </a:r>
            <a:endParaRPr lang="ru-RU" b="1" smtClean="0"/>
          </a:p>
          <a:p>
            <a:pPr algn="ctr"/>
            <a:r>
              <a:rPr lang="ru-RU" b="1" smtClean="0"/>
              <a:t>по </a:t>
            </a:r>
            <a:r>
              <a:rPr lang="ru-RU" b="1" dirty="0" smtClean="0"/>
              <a:t>представленным в НРС материалам </a:t>
            </a:r>
            <a:r>
              <a:rPr lang="ru-RU" b="1" dirty="0" err="1" smtClean="0"/>
              <a:t>Госгеолкарт</a:t>
            </a:r>
            <a:r>
              <a:rPr lang="ru-RU" b="1" dirty="0" smtClean="0"/>
              <a:t> масштаба 1:200 000 и 1:1 000 000;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3547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7905"/>
            <a:ext cx="12192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Апробация результатов оценки металлогенического потенциала и прогнозных ресурсов категории </a:t>
            </a:r>
            <a:r>
              <a:rPr lang="ru-RU" b="1" smtClean="0"/>
              <a:t>Р</a:t>
            </a:r>
            <a:r>
              <a:rPr lang="ru-RU" b="1" baseline="-25000" smtClean="0"/>
              <a:t>3</a:t>
            </a:r>
            <a:r>
              <a:rPr lang="ru-RU" b="1"/>
              <a:t> </a:t>
            </a:r>
            <a:endParaRPr lang="ru-RU" b="1" smtClean="0"/>
          </a:p>
          <a:p>
            <a:pPr algn="ctr"/>
            <a:r>
              <a:rPr lang="ru-RU" b="1" smtClean="0"/>
              <a:t>по </a:t>
            </a:r>
            <a:r>
              <a:rPr lang="ru-RU" b="1" dirty="0" smtClean="0"/>
              <a:t>представленным в НРС материалам </a:t>
            </a:r>
            <a:r>
              <a:rPr lang="ru-RU" b="1" dirty="0" err="1" smtClean="0"/>
              <a:t>Госгеолкарт</a:t>
            </a:r>
            <a:r>
              <a:rPr lang="ru-RU" b="1" dirty="0" smtClean="0"/>
              <a:t> масштаба 1:200 000 и 1:1 000 000; 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4201"/>
            <a:ext cx="12192000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/>
              <a:t>Паспорта перспективных объектов, выявленных в ходе проведения работ по региональному геологическому изучению территории и континентального шельфа РФ апробируются в НРС  </a:t>
            </a:r>
            <a:r>
              <a:rPr lang="ru-RU" sz="1200" b="1" dirty="0" err="1" smtClean="0"/>
              <a:t>Роснедра</a:t>
            </a:r>
            <a:r>
              <a:rPr lang="ru-RU" sz="1200" b="1" dirty="0" smtClean="0"/>
              <a:t>. Апробированные </a:t>
            </a:r>
            <a:r>
              <a:rPr lang="ru-RU" sz="1200" b="1" dirty="0"/>
              <a:t>паспорта вносятся в базу данных перспективных участков недр. Контура перспективных участков недр цифруются в ГИС «Металлогенический потенциал и прогнозные ресурсы категории Р3 территории России и ее континентального шельфа». </a:t>
            </a:r>
          </a:p>
          <a:p>
            <a:r>
              <a:rPr lang="ru-RU" sz="1200" b="1" dirty="0"/>
              <a:t>База данных постоянно пополняется перспективными объектами с оцененными прогнозными ресурсами категории P3 и </a:t>
            </a:r>
            <a:r>
              <a:rPr lang="ru-RU" sz="1200" b="1" dirty="0" err="1"/>
              <a:t>минерагеническим</a:t>
            </a:r>
            <a:r>
              <a:rPr lang="ru-RU" sz="1200" b="1" dirty="0"/>
              <a:t> потенциалом. Проводится контроль содержимого интерактивной карты размещения перспективных объектов, а также актуализации технологического комплекса ведения и администрирования данных.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7074" y="1940173"/>
            <a:ext cx="6935492" cy="31201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228" y="2031861"/>
            <a:ext cx="6223281" cy="29590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67235" y="1682363"/>
            <a:ext cx="6096000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Внешний вид актуализированной базы данных паспортов перспективных объектов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17341" y="1570197"/>
            <a:ext cx="567465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Цифровая интерактивная карта размещения перспективных объектов с оцененными прогнозными ресурсами категории РЗ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91" y="5042118"/>
            <a:ext cx="12095018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/>
              <a:t>Всего </a:t>
            </a:r>
            <a:r>
              <a:rPr lang="ru-RU" sz="1400" b="1" dirty="0" smtClean="0"/>
              <a:t>по </a:t>
            </a:r>
            <a:r>
              <a:rPr lang="ru-RU" sz="1400" b="1" dirty="0"/>
              <a:t>результатам региональных геолого-съемочных работ (ГК-200/2, ГК-1000/3) обосновано выделение 2490 перспективных объектов ТПИ, прошедших процедуру паспортизации, из них 1119 объектов поставлены на учет. </a:t>
            </a:r>
            <a:endParaRPr lang="ru-RU" sz="1400" b="1" dirty="0" smtClean="0"/>
          </a:p>
          <a:p>
            <a:r>
              <a:rPr lang="ru-RU" sz="1400" b="1" dirty="0"/>
              <a:t>Почти половина — это объекты, находящиеся в Дальневосточном ФО (514), преобладают благородные металлы (золото, серебро), из цветных и легирующих металлов - медь, олово, свинец, цинк, вольфрам, молибден. В Сибирском ФО апробированы 218 перспективных объектов на золото, алмазы, железные марганцевые руды, медь, молибден, свинец, цинк, редкие металлы, уран. На Урале (Уральский и Приволжский ФО, 216 паспортов) прогнозируются золото, россыпные алмазы, колчеданная медь, молибден, железные и марганцевые руды. В Европейской части РФ (171 паспорт) апробированы объекты на золото, металлы платиновой группы, алмазы, свинец, цинк, медь, неметаллы.</a:t>
            </a:r>
          </a:p>
          <a:p>
            <a:endParaRPr lang="ru-RU" sz="1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11364"/>
            <a:ext cx="12192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Апробация результатов оценки металлогенического потенциала и прогнозных ресурсов категории </a:t>
            </a:r>
            <a:r>
              <a:rPr lang="ru-RU" b="1" smtClean="0"/>
              <a:t>Р</a:t>
            </a:r>
            <a:r>
              <a:rPr lang="ru-RU" b="1" baseline="-25000" smtClean="0"/>
              <a:t>3</a:t>
            </a:r>
            <a:r>
              <a:rPr lang="ru-RU" b="1"/>
              <a:t> </a:t>
            </a:r>
            <a:endParaRPr lang="ru-RU" b="1" smtClean="0"/>
          </a:p>
          <a:p>
            <a:pPr algn="ctr"/>
            <a:r>
              <a:rPr lang="ru-RU" b="1" smtClean="0"/>
              <a:t>по </a:t>
            </a:r>
            <a:r>
              <a:rPr lang="ru-RU" b="1" dirty="0" smtClean="0"/>
              <a:t>представленным в НРС материалам </a:t>
            </a:r>
            <a:r>
              <a:rPr lang="ru-RU" b="1" dirty="0" err="1" smtClean="0"/>
              <a:t>Госгеолкарт</a:t>
            </a:r>
            <a:r>
              <a:rPr lang="ru-RU" b="1" dirty="0" smtClean="0"/>
              <a:t> масштаба 1:200 000 и 1:1 000 000; 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Апробация результатов оценки металлогенического потенциала и прогнозных ресурсов категории </a:t>
            </a:r>
            <a:r>
              <a:rPr lang="ru-RU" b="1" smtClean="0"/>
              <a:t>Р</a:t>
            </a:r>
            <a:r>
              <a:rPr lang="ru-RU" b="1" baseline="-25000" smtClean="0"/>
              <a:t>3</a:t>
            </a:r>
            <a:r>
              <a:rPr lang="ru-RU" b="1"/>
              <a:t> </a:t>
            </a:r>
            <a:endParaRPr lang="ru-RU" b="1" smtClean="0"/>
          </a:p>
          <a:p>
            <a:pPr algn="ctr"/>
            <a:r>
              <a:rPr lang="ru-RU" b="1" smtClean="0"/>
              <a:t>по </a:t>
            </a:r>
            <a:r>
              <a:rPr lang="ru-RU" b="1" dirty="0" smtClean="0"/>
              <a:t>представленным в НРС материалам </a:t>
            </a:r>
            <a:r>
              <a:rPr lang="ru-RU" b="1" dirty="0" err="1" smtClean="0"/>
              <a:t>Госгеолкарт</a:t>
            </a:r>
            <a:r>
              <a:rPr lang="ru-RU" b="1" dirty="0" smtClean="0"/>
              <a:t> масштаба 1:200 000 и 1:1 000 000;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5398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9"/>
          <p:cNvSpPr txBox="1">
            <a:spLocks noChangeArrowheads="1"/>
          </p:cNvSpPr>
          <p:nvPr/>
        </p:nvSpPr>
        <p:spPr bwMode="auto">
          <a:xfrm>
            <a:off x="1690456" y="532008"/>
            <a:ext cx="8769726" cy="26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ctr">
              <a:lnSpc>
                <a:spcPts val="1900"/>
              </a:lnSpc>
              <a:defRPr b="1"/>
            </a:lvl1pPr>
          </a:lstStyle>
          <a:p>
            <a:pPr algn="l"/>
            <a:endParaRPr lang="en-US" sz="135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473" y="1"/>
            <a:ext cx="118872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Паспорта учета перспективных участков недр с оценёнными прогнозными ресурсами категории Р</a:t>
            </a:r>
            <a:r>
              <a:rPr lang="ru-RU" b="1" baseline="-25000" dirty="0"/>
              <a:t>3</a:t>
            </a:r>
            <a:r>
              <a:rPr lang="ru-RU" b="1" dirty="0"/>
              <a:t> и металлогеническим потенциалом, апробированные НРС </a:t>
            </a:r>
            <a:r>
              <a:rPr lang="ru-RU" b="1" dirty="0" err="1"/>
              <a:t>Роснедра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864318"/>
            <a:ext cx="1203267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По результатам государственного мелко и среднемасштабного геологического картирования составляются паспорта перспективных объектов с оцененным металлогеническим потенциалом и прогнозными ресурсами категории Р3. Подготовленные паспорта проходят экспертизу и апробацию во ВСЕГЕИ. Результаты экспертизы, апробации, а также анализа информации о перспективных объектах представляются для утверждения в НРС </a:t>
            </a:r>
            <a:r>
              <a:rPr lang="ru-RU" sz="1400" dirty="0" err="1"/>
              <a:t>Роснедра</a:t>
            </a:r>
            <a:r>
              <a:rPr lang="ru-RU" sz="1400" dirty="0"/>
              <a:t>. </a:t>
            </a:r>
          </a:p>
          <a:p>
            <a:pPr algn="just"/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10" y="2599395"/>
            <a:ext cx="7682011" cy="36974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65522" y="3662073"/>
            <a:ext cx="3223647" cy="2462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Составленные паспорта содержат необходимую текстовую и графическую информацию, позволяющую получить объективное представление о степени обоснованности локализации перспективного участка недр и оценки его прогнозных ресурсов. Полученные паспорта вносятся в базу данных паспортов перспективных объектов и цифровую интерактивную карту размещения перспективных объектов.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87299" y="1955419"/>
            <a:ext cx="543990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Внешний вид актуализированной базы данных паспортов перспективных объектов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411589" y="2097807"/>
            <a:ext cx="3277580" cy="10801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/>
          <a:lstStyle/>
          <a:p>
            <a:pPr marL="218250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+mn-lt"/>
              </a:rPr>
              <a:t>Вся информация о перспективных участках с ресурсами  </a:t>
            </a:r>
            <a:r>
              <a:rPr lang="en-US" sz="1200" b="1" dirty="0" smtClean="0">
                <a:solidFill>
                  <a:prstClr val="black"/>
                </a:solidFill>
                <a:latin typeface="+mn-lt"/>
              </a:rPr>
              <a:t>P3 </a:t>
            </a:r>
            <a:r>
              <a:rPr lang="ru-RU" sz="1200" b="1" dirty="0" smtClean="0">
                <a:solidFill>
                  <a:prstClr val="black"/>
                </a:solidFill>
                <a:latin typeface="+mn-lt"/>
              </a:rPr>
              <a:t>размещена на сайте ФГБУ ВСЕГЕИ </a:t>
            </a:r>
            <a:r>
              <a:rPr lang="en-US" sz="1400" b="1" dirty="0">
                <a:solidFill>
                  <a:srgbClr val="0070C0"/>
                </a:solidFill>
              </a:rPr>
              <a:t>https://www.vsegei.ru/ru/info/p3/</a:t>
            </a:r>
            <a:endParaRPr lang="en-US" sz="14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897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37" y="1207118"/>
            <a:ext cx="4549072" cy="41264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0809" y="619000"/>
            <a:ext cx="4572000" cy="5533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457200" algn="ctr">
              <a:lnSpc>
                <a:spcPct val="107000"/>
              </a:lnSpc>
            </a:pPr>
            <a:r>
              <a:rPr lang="ru-RU" sz="1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Размещение апробированных паспортов по Федеральным округам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783" y="1260844"/>
            <a:ext cx="6055412" cy="39107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34536" y="619000"/>
            <a:ext cx="503694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Распределение апробированных паспортов по полезным ископаемым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3737" y="40815"/>
            <a:ext cx="1186641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chemeClr val="accent5"/>
                </a:solidFill>
              </a:rPr>
              <a:t>Состояние на 15.03.2022 г. перспективных объектов с оцененными прогнозными ресурсами категории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Р</a:t>
            </a:r>
            <a:r>
              <a:rPr lang="ru-RU" b="1" baseline="-25000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3737" y="5437552"/>
            <a:ext cx="11398828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/>
              <a:t>Почти половина — это объекты, находящиеся в Дальневосточном ФО (514), преобладают благородные металлы (золото, серебро), из цветных и легирующих металлов - медь, олово, свинец, цинк, вольфрам, молибден. В Сибирском ФО апробированы 218 перспективных объектов на золото, алмазы, железные марганцевые руды, медь, молибден, свинец, цинк, редкие металлы, уран. На Урале (Уральский и Приволжский ФО, 216 паспортов) прогнозируются золото, россыпные алмазы, колчеданная медь, молибден, железные и марганцевые руды. В Европейской части РФ (171 паспорт) апробированы объекты на золото, металлы платиновой группы, алмазы, свинец, цинк, медь, неметаллы.</a:t>
            </a:r>
          </a:p>
        </p:txBody>
      </p:sp>
    </p:spTree>
    <p:extLst>
      <p:ext uri="{BB962C8B-B14F-4D97-AF65-F5344CB8AC3E}">
        <p14:creationId xmlns:p14="http://schemas.microsoft.com/office/powerpoint/2010/main" val="183524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9723" y="1015139"/>
            <a:ext cx="854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135077"/>
              </p:ext>
            </p:extLst>
          </p:nvPr>
        </p:nvGraphicFramePr>
        <p:xfrm>
          <a:off x="270163" y="874407"/>
          <a:ext cx="6941127" cy="5352690"/>
        </p:xfrm>
        <a:graphic>
          <a:graphicData uri="http://schemas.openxmlformats.org/drawingml/2006/table">
            <a:tbl>
              <a:tblPr firstRow="1" firstCol="1" bandRow="1"/>
              <a:tblGrid>
                <a:gridCol w="1636668">
                  <a:extLst>
                    <a:ext uri="{9D8B030D-6E8A-4147-A177-3AD203B41FA5}">
                      <a16:colId xmlns="" xmlns:a16="http://schemas.microsoft.com/office/drawing/2014/main" val="202835408"/>
                    </a:ext>
                  </a:extLst>
                </a:gridCol>
                <a:gridCol w="892533">
                  <a:extLst>
                    <a:ext uri="{9D8B030D-6E8A-4147-A177-3AD203B41FA5}">
                      <a16:colId xmlns="" xmlns:a16="http://schemas.microsoft.com/office/drawing/2014/main" val="786293844"/>
                    </a:ext>
                  </a:extLst>
                </a:gridCol>
                <a:gridCol w="1677508">
                  <a:extLst>
                    <a:ext uri="{9D8B030D-6E8A-4147-A177-3AD203B41FA5}">
                      <a16:colId xmlns="" xmlns:a16="http://schemas.microsoft.com/office/drawing/2014/main" val="3298430298"/>
                    </a:ext>
                  </a:extLst>
                </a:gridCol>
                <a:gridCol w="950876">
                  <a:extLst>
                    <a:ext uri="{9D8B030D-6E8A-4147-A177-3AD203B41FA5}">
                      <a16:colId xmlns="" xmlns:a16="http://schemas.microsoft.com/office/drawing/2014/main" val="1916656558"/>
                    </a:ext>
                  </a:extLst>
                </a:gridCol>
                <a:gridCol w="1783542">
                  <a:extLst>
                    <a:ext uri="{9D8B030D-6E8A-4147-A177-3AD203B41FA5}">
                      <a16:colId xmlns="" xmlns:a16="http://schemas.microsoft.com/office/drawing/2014/main" val="3673297392"/>
                    </a:ext>
                  </a:extLst>
                </a:gridCol>
              </a:tblGrid>
              <a:tr h="637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округ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26" marR="20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Количе-ство</a:t>
                      </a: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паспортов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26" marR="20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Полезные ископаемые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26" marR="20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действу-</a:t>
                      </a:r>
                      <a:r>
                        <a:rPr lang="ru-RU" sz="1200" b="1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ющих</a:t>
                      </a: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лицензий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26" marR="20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 выдачи лицензий и количество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26" marR="20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0749914"/>
                  </a:ext>
                </a:extLst>
              </a:tr>
              <a:tr h="578694">
                <a:tc>
                  <a:txBody>
                    <a:bodyPr/>
                    <a:lstStyle/>
                    <a:p>
                      <a:pPr indent="-19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Северо-Западный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26" marR="20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26" marR="20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соли калийные, глины </a:t>
                      </a: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огнеупорные 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янтарь россыпной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26" marR="20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26" marR="20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Заявительный (10)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26" marR="20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4236975"/>
                  </a:ext>
                </a:extLst>
              </a:tr>
              <a:tr h="425130">
                <a:tc>
                  <a:txBody>
                    <a:bodyPr/>
                    <a:lstStyle/>
                    <a:p>
                      <a:pPr indent="-19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Центральный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26" marR="20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26" marR="20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Глины керамические, известняки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26" marR="20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26" marR="20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Заявительный (2)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26" marR="20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0800897"/>
                  </a:ext>
                </a:extLst>
              </a:tr>
              <a:tr h="283420">
                <a:tc>
                  <a:txBody>
                    <a:bodyPr/>
                    <a:lstStyle/>
                    <a:p>
                      <a:pPr indent="-19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Приволжский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26" marR="20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26" marR="20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Au, di</a:t>
                      </a:r>
                      <a:r>
                        <a:rPr lang="ru-RU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ru-RU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Zn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26" marR="20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26" marR="20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Заявительный (10)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26" marR="20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7924228"/>
                  </a:ext>
                </a:extLst>
              </a:tr>
              <a:tr h="708549">
                <a:tc>
                  <a:txBody>
                    <a:bodyPr/>
                    <a:lstStyle/>
                    <a:p>
                      <a:pPr indent="-19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Уральский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26" marR="20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26" marR="20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Zn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Mn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26" marR="20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26" marR="20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Госконтракт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(1),</a:t>
                      </a:r>
                      <a:b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заявительный (14),</a:t>
                      </a:r>
                      <a:b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 (2)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26" marR="20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4712160"/>
                  </a:ext>
                </a:extLst>
              </a:tr>
              <a:tr h="425130">
                <a:tc>
                  <a:txBody>
                    <a:bodyPr/>
                    <a:lstStyle/>
                    <a:p>
                      <a:pPr indent="-19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Сибирский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26" marR="20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26" marR="20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Au, Ag, Mo, Pb, Zn, U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26" marR="20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26" marR="20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заявительный (25), аукционный (1)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26" marR="20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7664929"/>
                  </a:ext>
                </a:extLst>
              </a:tr>
              <a:tr h="991969">
                <a:tc>
                  <a:txBody>
                    <a:bodyPr/>
                    <a:lstStyle/>
                    <a:p>
                      <a:pPr indent="-19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Дальневосточный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26" marR="20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26" marR="20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</a:t>
                      </a:r>
                      <a:r>
                        <a:rPr lang="ru-RU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</a:t>
                      </a:r>
                      <a:r>
                        <a:rPr lang="ru-RU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</a:t>
                      </a:r>
                      <a:r>
                        <a:rPr lang="ru-RU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Sn</a:t>
                      </a:r>
                      <a:r>
                        <a:rPr lang="ru-RU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ru-RU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Sb</a:t>
                      </a:r>
                      <a:r>
                        <a:rPr lang="ru-RU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нефрит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26" marR="20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 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26" marR="20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Госконтракт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(4),</a:t>
                      </a:r>
                      <a:b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заявительный (88), аукционный (4),</a:t>
                      </a:r>
                      <a:b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 (8)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26" marR="20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40984627"/>
                  </a:ext>
                </a:extLst>
              </a:tr>
              <a:tr h="1122569">
                <a:tc>
                  <a:txBody>
                    <a:bodyPr/>
                    <a:lstStyle/>
                    <a:p>
                      <a:pPr indent="-19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Российская</a:t>
                      </a:r>
                      <a:b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Федерация</a:t>
                      </a:r>
                      <a:endParaRPr lang="ru-RU" sz="12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26" marR="20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2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26" marR="20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</a:t>
                      </a:r>
                      <a:r>
                        <a:rPr lang="ru-RU" sz="12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</a:t>
                      </a:r>
                      <a:r>
                        <a:rPr lang="ru-RU" sz="12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</a:t>
                      </a:r>
                      <a:r>
                        <a:rPr lang="ru-RU" sz="12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ru-RU" sz="12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Zn</a:t>
                      </a:r>
                      <a:r>
                        <a:rPr lang="ru-RU" sz="12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Sn</a:t>
                      </a:r>
                      <a:r>
                        <a:rPr lang="ru-RU" sz="12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en-US" sz="12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ru-RU" sz="12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Sb</a:t>
                      </a:r>
                      <a:r>
                        <a:rPr lang="ru-RU" sz="12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нефрит, янтарь </a:t>
                      </a:r>
                      <a:r>
                        <a:rPr lang="ru-RU" sz="1200" b="1" i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россыпной </a:t>
                      </a:r>
                      <a:r>
                        <a:rPr lang="ru-RU" sz="12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соли </a:t>
                      </a:r>
                      <a:r>
                        <a:rPr lang="ru-RU" sz="1200" b="1" i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калийные </a:t>
                      </a:r>
                      <a:r>
                        <a:rPr lang="ru-RU" sz="12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известняки, глины керамические и огнеупорные</a:t>
                      </a:r>
                      <a:endParaRPr lang="ru-RU" sz="12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26" marR="20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 </a:t>
                      </a:r>
                      <a:endParaRPr lang="ru-RU" sz="12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26" marR="20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Госконтракт</a:t>
                      </a: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(5), заявительный (149), аукционный (5),</a:t>
                      </a:r>
                      <a:b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 (10)</a:t>
                      </a:r>
                      <a:endParaRPr lang="ru-RU" sz="12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26" marR="20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5879386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310018" y="158095"/>
            <a:ext cx="490521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Сведения по паспортизированным объектам (2010–2022 гг.) с лицензиями действующими на 15 марта 2022 г.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09341" y="869922"/>
            <a:ext cx="4130298" cy="44012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/>
              <a:t>С 1 января 2010 года по состоянию на 15 марта 2022 года на паспортизированные объекты было выдано 257 лицензий, действующими из них являются 169. Действующие лицензии выданы на территорию 104 паспортизированных объектов. </a:t>
            </a:r>
          </a:p>
          <a:p>
            <a:r>
              <a:rPr lang="ru-RU" sz="1400" dirty="0"/>
              <a:t>На территории 1 паспорта может быть взято от одной до нескольких лицензий на пользование недрами. </a:t>
            </a:r>
          </a:p>
          <a:p>
            <a:endParaRPr lang="ru-RU" sz="1400" dirty="0"/>
          </a:p>
          <a:p>
            <a:r>
              <a:rPr lang="ru-RU" sz="1400" dirty="0"/>
              <a:t>Преобладает заявительный принцип выдачи лицензии, максимальное (61%) количество лицензий взято на золото, серебро, алмазы, олово в Дальневосточном ФО. В Сибири (15% лицензий) ведутся поисково-оценочные работы на золото, полиметаллы, молибден, на Урале (16% лицензий) проводится поиск золота, колчеданной меди, алмазов, марганцевых руд. В Европейской части РФ поисковые работы осуществляются, кроме золота, на соли калийные, глины керамические и огнеупорные, флюсовые известняки.</a:t>
            </a:r>
          </a:p>
        </p:txBody>
      </p:sp>
    </p:spTree>
    <p:extLst>
      <p:ext uri="{BB962C8B-B14F-4D97-AF65-F5344CB8AC3E}">
        <p14:creationId xmlns:p14="http://schemas.microsoft.com/office/powerpoint/2010/main" val="61194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9" y="836199"/>
            <a:ext cx="8499764" cy="53040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518" y="209229"/>
            <a:ext cx="1201189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Распределение действующих лицензионных площадей на территории паспортизированных объектов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93283" y="836199"/>
            <a:ext cx="3614185" cy="54476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Паспортизированные перспективные участки региональных работ с прогнозными ресурсами категории Р3, на которых проводились поисковые и оценочные работы и утверждены прогнозные ресурсы категорий Р1 и Р2</a:t>
            </a:r>
          </a:p>
          <a:p>
            <a:endParaRPr lang="ru-RU" sz="1200" dirty="0"/>
          </a:p>
          <a:p>
            <a:r>
              <a:rPr lang="ru-RU" sz="1200" b="1" dirty="0"/>
              <a:t>На сегодняшний день в базу данных включены 1119 паспортов перспективных объектов ранга рудных узлов и рудных районов с прогнозными ресурсами категории Р3, рекомендованных для постановки на учет с 2005 г.  по 15.03.2022 г.</a:t>
            </a:r>
          </a:p>
          <a:p>
            <a:endParaRPr lang="ru-RU" sz="1200" b="1" dirty="0"/>
          </a:p>
          <a:p>
            <a:r>
              <a:rPr lang="ru-RU" sz="1200" b="1" dirty="0"/>
              <a:t>На 63 паспортизированных перспективных участках с прогнозными ресурсами категории Р3 после проведения региональных работ проводились поисковые и оценочные работы и были утверждены отраслевыми институтами прогнозные ресурсы категорий Р1 и Р2.</a:t>
            </a:r>
          </a:p>
          <a:p>
            <a:r>
              <a:rPr lang="ru-RU" sz="1200" b="1" dirty="0"/>
              <a:t> На 24 паспортизированных перспективных участках были утверждены отраслевыми институтами прогнозные ресурсы категорий Р3.</a:t>
            </a:r>
          </a:p>
          <a:p>
            <a:endParaRPr lang="ru-RU" sz="1200" b="1" dirty="0"/>
          </a:p>
          <a:p>
            <a:r>
              <a:rPr lang="ru-RU" sz="1200" b="1" dirty="0"/>
              <a:t>Преобладают объекты на золото, в основном расположенные в Красноярском крае, в Иркутской и Кемеровской областях, в Якутии и в Приморском крае. Цветные металлы были утверждены на Урале, Тыве, Забайкалье, марганцевые руды в Сибири и Архангельской области, уран на Урале, в Сибири и Забайкалье.</a:t>
            </a:r>
          </a:p>
        </p:txBody>
      </p:sp>
    </p:spTree>
    <p:extLst>
      <p:ext uri="{BB962C8B-B14F-4D97-AF65-F5344CB8AC3E}">
        <p14:creationId xmlns:p14="http://schemas.microsoft.com/office/powerpoint/2010/main" val="28630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ОБЩИЕ   ЗАМЕЧАНИЯ  К  СОСТАВЛЕННЫМ   ПАСПОРТАМ 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7565" y="531770"/>
            <a:ext cx="11716870" cy="6247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Часто </a:t>
            </a:r>
            <a:r>
              <a:rPr lang="ru-RU" b="1" dirty="0"/>
              <a:t>представленные паспорта составлены очень формально, не в соответствии с Регламентом о порядке учета и мониторинга перспективных объектов и методических рекомендаций. 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Наиболее </a:t>
            </a:r>
            <a:r>
              <a:rPr lang="ru-RU" sz="2000" b="1" dirty="0">
                <a:solidFill>
                  <a:srgbClr val="002060"/>
                </a:solidFill>
              </a:rPr>
              <a:t>значимые замечания следующие</a:t>
            </a:r>
          </a:p>
          <a:p>
            <a:pPr marL="179388">
              <a:buFontTx/>
              <a:buChar char="-"/>
            </a:pPr>
            <a:r>
              <a:rPr lang="ru-RU" dirty="0" smtClean="0"/>
              <a:t>Перспективы </a:t>
            </a:r>
            <a:r>
              <a:rPr lang="ru-RU" dirty="0"/>
              <a:t>для выделения прогнозного объекта малоубедительны. Единичное, практически, случайное проявление не является обоснованием для выделения объекта</a:t>
            </a:r>
            <a:r>
              <a:rPr lang="ru-RU" dirty="0" smtClean="0"/>
              <a:t>.</a:t>
            </a:r>
          </a:p>
          <a:p>
            <a:pPr marL="179388">
              <a:buFontTx/>
              <a:buChar char="-"/>
            </a:pPr>
            <a:endParaRPr lang="ru-RU" dirty="0"/>
          </a:p>
          <a:p>
            <a:pPr marL="179388">
              <a:buFontTx/>
              <a:buChar char="-"/>
            </a:pPr>
            <a:r>
              <a:rPr lang="ru-RU" dirty="0" smtClean="0"/>
              <a:t>Неверно </a:t>
            </a:r>
            <a:r>
              <a:rPr lang="ru-RU" dirty="0"/>
              <a:t>выбран эталонный аналог, например, эталон находится в другой структурной зоне. Эталонный объект должен характеризоваться известным геолого-промышленным типом месторождения с балансовыми запасами полезного ископаемого, включая погашенные. Кроме развернутой характеристики эталона, в паспорте должно быть проведено сравнение эталона с выделенным объектом</a:t>
            </a:r>
            <a:r>
              <a:rPr lang="ru-RU" dirty="0" smtClean="0"/>
              <a:t>.</a:t>
            </a:r>
          </a:p>
          <a:p>
            <a:pPr marL="179388">
              <a:buFontTx/>
              <a:buChar char="-"/>
            </a:pPr>
            <a:endParaRPr lang="ru-RU" dirty="0"/>
          </a:p>
          <a:p>
            <a:pPr marL="179388">
              <a:buFontTx/>
              <a:buChar char="-"/>
            </a:pPr>
            <a:r>
              <a:rPr lang="ru-RU" dirty="0" smtClean="0"/>
              <a:t>Расчет </a:t>
            </a:r>
            <a:r>
              <a:rPr lang="ru-RU" dirty="0"/>
              <a:t>прогнозных ресурсов категории Р3 не обоснован, не оправдано велик коэффициент подобия, расчет сделан не по методическим рекомендациям. </a:t>
            </a:r>
            <a:endParaRPr lang="ru-RU" dirty="0" smtClean="0"/>
          </a:p>
          <a:p>
            <a:pPr marL="179388">
              <a:buFontTx/>
              <a:buChar char="-"/>
            </a:pPr>
            <a:endParaRPr lang="ru-RU" dirty="0"/>
          </a:p>
          <a:p>
            <a:pPr marL="179388">
              <a:buFontTx/>
              <a:buChar char="-"/>
            </a:pPr>
            <a:r>
              <a:rPr lang="ru-RU" dirty="0" smtClean="0"/>
              <a:t>В </a:t>
            </a:r>
            <a:r>
              <a:rPr lang="ru-RU" dirty="0"/>
              <a:t>тексте паспорта, зачастую, отсутствуют </a:t>
            </a:r>
            <a:r>
              <a:rPr lang="ru-RU" dirty="0" smtClean="0"/>
              <a:t>пункты</a:t>
            </a:r>
            <a:r>
              <a:rPr lang="ru-RU" dirty="0"/>
              <a:t>, необходимые для обоснования перспективности объекта. </a:t>
            </a:r>
            <a:r>
              <a:rPr lang="ru-RU" dirty="0" smtClean="0"/>
              <a:t>Рекомендации даны формально, </a:t>
            </a:r>
            <a:r>
              <a:rPr lang="ru-RU" dirty="0"/>
              <a:t>отсутствуют данные  о локализации дальнейших работ</a:t>
            </a:r>
            <a:r>
              <a:rPr lang="ru-RU" dirty="0" smtClean="0"/>
              <a:t>.</a:t>
            </a:r>
          </a:p>
          <a:p>
            <a:pPr marL="179388"/>
            <a:endParaRPr lang="ru-RU" dirty="0" smtClean="0"/>
          </a:p>
          <a:p>
            <a:pPr marL="179388"/>
            <a:r>
              <a:rPr lang="ru-RU" dirty="0" smtClean="0"/>
              <a:t>- </a:t>
            </a:r>
            <a:r>
              <a:rPr lang="ru-RU" dirty="0"/>
              <a:t>Представленная графика имеет много недостатков. Отсутствует геологическая карта перспективного объекта, характеризующая прогнозно-поисковые признаки </a:t>
            </a:r>
            <a:r>
              <a:rPr lang="ru-RU" dirty="0" err="1"/>
              <a:t>оруденения</a:t>
            </a:r>
            <a:r>
              <a:rPr lang="ru-RU" dirty="0"/>
              <a:t>. Содержание карты не увязано с содержанием разделов паспорта перспективного объекта. Условные обозначения не соответствуют содержанию карты.</a:t>
            </a:r>
          </a:p>
          <a:p>
            <a:pPr marL="179388"/>
            <a:r>
              <a:rPr lang="ru-RU" dirty="0"/>
              <a:t>Контур перспективного объект на карте по достоверности </a:t>
            </a:r>
            <a:r>
              <a:rPr lang="ru-RU" dirty="0" smtClean="0"/>
              <a:t>выделения часто </a:t>
            </a:r>
            <a:r>
              <a:rPr lang="ru-RU" dirty="0"/>
              <a:t>недоказателен.</a:t>
            </a:r>
          </a:p>
        </p:txBody>
      </p:sp>
    </p:spTree>
    <p:extLst>
      <p:ext uri="{BB962C8B-B14F-4D97-AF65-F5344CB8AC3E}">
        <p14:creationId xmlns:p14="http://schemas.microsoft.com/office/powerpoint/2010/main" val="20825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1504" y="908721"/>
            <a:ext cx="9036496" cy="54784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/>
              <a:t>  </a:t>
            </a:r>
            <a:r>
              <a:rPr lang="ru-RU" sz="1400" b="1" dirty="0">
                <a:solidFill>
                  <a:srgbClr val="FF0000"/>
                </a:solidFill>
              </a:rPr>
              <a:t>Геологическая экспертиза и научное редактирование конечной геолого-картографической продукции </a:t>
            </a:r>
            <a:r>
              <a:rPr lang="ru-RU" sz="1400" dirty="0"/>
              <a:t>по территории и континентальному шельфу РФ (сводных и обзорных карт геологического содержания, листов ГК-1000/3 и ГК-200/2, включая их геохимические, геофизические и дистанционные основы; серийных легенд ГК-200/2 и ГК-1000/3 и дополнений к ним; </a:t>
            </a:r>
            <a:r>
              <a:rPr lang="ru-RU" sz="1400" dirty="0">
                <a:solidFill>
                  <a:srgbClr val="FF0000"/>
                </a:solidFill>
              </a:rPr>
              <a:t>оценку качества всей этой продукции и ее соответствия нормативно-методическим документам);</a:t>
            </a:r>
          </a:p>
          <a:p>
            <a:pPr algn="just"/>
            <a:r>
              <a:rPr lang="ru-RU" sz="1400" dirty="0"/>
              <a:t>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/>
              <a:t>  </a:t>
            </a:r>
            <a:r>
              <a:rPr lang="ru-RU" sz="1400" b="1" dirty="0">
                <a:solidFill>
                  <a:srgbClr val="FF0000"/>
                </a:solidFill>
              </a:rPr>
              <a:t>Экспертная оценка методической базы </a:t>
            </a:r>
            <a:r>
              <a:rPr lang="ru-RU" sz="1400" dirty="0"/>
              <a:t>по всем видам вышеназванных работ; </a:t>
            </a:r>
          </a:p>
          <a:p>
            <a:pPr algn="just"/>
            <a:endParaRPr lang="ru-RU" sz="1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/>
              <a:t>  </a:t>
            </a:r>
            <a:r>
              <a:rPr lang="ru-RU" sz="1400" b="1" dirty="0">
                <a:solidFill>
                  <a:srgbClr val="FF0000"/>
                </a:solidFill>
              </a:rPr>
              <a:t>Экспертная оценка электронного сопровождения</a:t>
            </a:r>
            <a:r>
              <a:rPr lang="ru-RU" sz="1400" b="1" dirty="0"/>
              <a:t> </a:t>
            </a:r>
            <a:r>
              <a:rPr lang="ru-RU" sz="1400" dirty="0"/>
              <a:t>комплектов листов ГК-1000/3 и ГК-200/2, в </a:t>
            </a:r>
            <a:r>
              <a:rPr lang="ru-RU" sz="1400" dirty="0" err="1"/>
              <a:t>т.ч</a:t>
            </a:r>
            <a:r>
              <a:rPr lang="ru-RU" sz="1400" dirty="0"/>
              <a:t>. их цифровых моделей и баз данных;</a:t>
            </a:r>
          </a:p>
          <a:p>
            <a:pPr algn="just"/>
            <a:r>
              <a:rPr lang="ru-RU" sz="1400" dirty="0"/>
              <a:t>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/>
              <a:t>  </a:t>
            </a:r>
            <a:r>
              <a:rPr lang="ru-RU" sz="1400" b="1" dirty="0">
                <a:solidFill>
                  <a:srgbClr val="FF0000"/>
                </a:solidFill>
              </a:rPr>
              <a:t>Апробация результатов оценки металлогенического потенциала и прогнозных ресурсов категории Р</a:t>
            </a:r>
            <a:r>
              <a:rPr lang="ru-RU" sz="1400" b="1" baseline="-25000" dirty="0">
                <a:solidFill>
                  <a:srgbClr val="FF0000"/>
                </a:solidFill>
              </a:rPr>
              <a:t>3</a:t>
            </a:r>
            <a:r>
              <a:rPr lang="ru-RU" sz="1400" b="1" dirty="0">
                <a:solidFill>
                  <a:srgbClr val="FF0000"/>
                </a:solidFill>
              </a:rPr>
              <a:t> по представленным в НРС материалам </a:t>
            </a:r>
            <a:r>
              <a:rPr lang="ru-RU" sz="1400" b="1" dirty="0" err="1">
                <a:solidFill>
                  <a:srgbClr val="FF0000"/>
                </a:solidFill>
              </a:rPr>
              <a:t>Госгеолкарт</a:t>
            </a:r>
            <a:r>
              <a:rPr lang="ru-RU" sz="1400" b="1" dirty="0">
                <a:solidFill>
                  <a:srgbClr val="FF0000"/>
                </a:solidFill>
              </a:rPr>
              <a:t> масштаба 1:200 000 и 1:1 000 000; </a:t>
            </a:r>
          </a:p>
          <a:p>
            <a:pPr algn="just"/>
            <a:endParaRPr lang="ru-RU" sz="1400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/>
              <a:t>  </a:t>
            </a:r>
            <a:r>
              <a:rPr lang="ru-RU" sz="1400" b="1" dirty="0">
                <a:solidFill>
                  <a:srgbClr val="FF0000"/>
                </a:solidFill>
              </a:rPr>
              <a:t>Анализ и обобщение результатов апробации </a:t>
            </a:r>
            <a:r>
              <a:rPr lang="ru-RU" sz="1400" dirty="0"/>
              <a:t>материалов в НРС </a:t>
            </a:r>
            <a:r>
              <a:rPr lang="ru-RU" sz="1400" dirty="0" err="1"/>
              <a:t>Роснедра</a:t>
            </a:r>
            <a:r>
              <a:rPr lang="ru-RU" sz="1400" dirty="0"/>
              <a:t> с разработкой рекомендаций по улучшению качества геолого-картографической продукции по территории и континентальному шельфу РФ и ее прогнозно-поисковой эффективности с учетом отечественного опыта проведения региональных геологических исследований; </a:t>
            </a:r>
          </a:p>
          <a:p>
            <a:pPr algn="just"/>
            <a:endParaRPr lang="ru-RU" sz="1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/>
              <a:t>   </a:t>
            </a:r>
            <a:r>
              <a:rPr lang="ru-RU" sz="1400" b="1" dirty="0">
                <a:solidFill>
                  <a:srgbClr val="FF0000"/>
                </a:solidFill>
              </a:rPr>
              <a:t>Мониторинг прохождения материалов в системе НРС </a:t>
            </a:r>
            <a:r>
              <a:rPr lang="ru-RU" sz="1400" dirty="0"/>
              <a:t>от их поступления до передачи в издательство ВСЕГЕИ с передачей этой информации в Управление геологических основ, науки и информатики Федерального агентства по недропользованию; </a:t>
            </a:r>
          </a:p>
          <a:p>
            <a:pPr algn="just"/>
            <a:endParaRPr lang="ru-RU" sz="1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/>
              <a:t>   </a:t>
            </a:r>
            <a:r>
              <a:rPr lang="ru-RU" sz="1400" b="1" dirty="0">
                <a:solidFill>
                  <a:srgbClr val="FF0000"/>
                </a:solidFill>
              </a:rPr>
              <a:t>Научно-методическая помощь и консультации</a:t>
            </a:r>
            <a:r>
              <a:rPr lang="ru-RU" sz="1400" b="1" dirty="0"/>
              <a:t> </a:t>
            </a:r>
            <a:r>
              <a:rPr lang="ru-RU" sz="1400" dirty="0"/>
              <a:t>по вопросам регионального изучения территории России, а также составления и оформления геолого-картографической продукции;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+mj-lt"/>
              </a:rPr>
              <a:t>Основные направления и функции в соответствии с Положением о Научно-редакционном совете по геологическому картированию территории Российской Федерации, утвержденным Приказом </a:t>
            </a:r>
            <a:r>
              <a:rPr lang="ru-RU" sz="1600" b="1" dirty="0" err="1">
                <a:latin typeface="+mj-lt"/>
              </a:rPr>
              <a:t>Роснедра</a:t>
            </a:r>
            <a:r>
              <a:rPr lang="ru-RU" sz="1600" b="1" dirty="0">
                <a:latin typeface="+mj-lt"/>
              </a:rPr>
              <a:t> № 433 от 01.06.2006 г. и последующими изменениями к нему:</a:t>
            </a:r>
          </a:p>
        </p:txBody>
      </p:sp>
    </p:spTree>
    <p:extLst>
      <p:ext uri="{BB962C8B-B14F-4D97-AF65-F5344CB8AC3E}">
        <p14:creationId xmlns:p14="http://schemas.microsoft.com/office/powerpoint/2010/main" val="1297438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50634" y="498232"/>
            <a:ext cx="8159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Arial" panose="020B0604020202020204" pitchFamily="34" charset="0"/>
              </a:rPr>
              <a:t>СПАСИБО ЗА ВНИМАНИЕ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144" y="1160914"/>
            <a:ext cx="4756287" cy="514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4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361950"/>
            <a:ext cx="10325100" cy="6496049"/>
          </a:xfrm>
          <a:prstGeom prst="rect">
            <a:avLst/>
          </a:prstGeom>
        </p:spPr>
      </p:pic>
      <p:sp>
        <p:nvSpPr>
          <p:cNvPr id="5" name="Rectangle 9"/>
          <p:cNvSpPr txBox="1">
            <a:spLocks noChangeArrowheads="1"/>
          </p:cNvSpPr>
          <p:nvPr/>
        </p:nvSpPr>
        <p:spPr bwMode="auto">
          <a:xfrm>
            <a:off x="0" y="1"/>
            <a:ext cx="12192000" cy="3619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xtLst/>
        </p:spPr>
        <p:txBody>
          <a:bodyPr/>
          <a:lstStyle>
            <a:defPPr>
              <a:defRPr lang="ru-RU"/>
            </a:defPPr>
            <a:lvl1pPr algn="ctr">
              <a:lnSpc>
                <a:spcPts val="1900"/>
              </a:lnSpc>
              <a:defRPr b="1"/>
            </a:lvl1pPr>
          </a:lstStyle>
          <a:p>
            <a:pPr defTabSz="457200">
              <a:lnSpc>
                <a:spcPct val="10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Действующая структура НРС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Роснедра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61951"/>
            <a:ext cx="3277580" cy="10801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/>
          <a:lstStyle/>
          <a:p>
            <a:pPr marL="218250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+mn-lt"/>
              </a:rPr>
              <a:t>Вся информация о деятельности НРС, в том числе протоколы рассмотрения публикуются на сайте НРС </a:t>
            </a:r>
            <a:r>
              <a:rPr lang="en-US" sz="1400" b="1" dirty="0">
                <a:solidFill>
                  <a:srgbClr val="0070C0"/>
                </a:solidFill>
                <a:latin typeface="+mn-lt"/>
              </a:rPr>
              <a:t>http://www.vsegei.ru/ru/about/nrs/</a:t>
            </a:r>
          </a:p>
        </p:txBody>
      </p:sp>
    </p:spTree>
    <p:extLst>
      <p:ext uri="{BB962C8B-B14F-4D97-AF65-F5344CB8AC3E}">
        <p14:creationId xmlns:p14="http://schemas.microsoft.com/office/powerpoint/2010/main" val="2647677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47308979-ED90-4EA8-8F1F-730482319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5775"/>
            <a:ext cx="11087100" cy="63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8284" y="0"/>
            <a:ext cx="11975432" cy="3427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Объемы экспертной оценки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качества геолого-картографической продукции за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2015-2021годы (по видам материалов)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222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8AD339DF-6D10-45CC-8C62-CD6C5F2DA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448" y="975772"/>
            <a:ext cx="9126977" cy="534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2E8A620A-3CA9-4748-AAE1-CB67B3991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6887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xtLst/>
        </p:spPr>
        <p:txBody>
          <a:bodyPr/>
          <a:lstStyle>
            <a:defPPr>
              <a:defRPr lang="ru-RU"/>
            </a:defPPr>
            <a:lvl1pPr algn="ctr">
              <a:lnSpc>
                <a:spcPts val="1900"/>
              </a:lnSpc>
              <a:defRPr b="1"/>
            </a:lvl1pPr>
          </a:lstStyle>
          <a:p>
            <a:pPr defTabSz="457200">
              <a:lnSpc>
                <a:spcPct val="10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прохождения подготовленных к изданию комплектов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листов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Госгеолкарт-200/1000 в системе НРС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0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период с 2015 по 2021 гг.</a:t>
            </a:r>
          </a:p>
          <a:p>
            <a:pPr defTabSz="457200">
              <a:lnSpc>
                <a:spcPct val="10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8383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022\ГГК_1000_НРС_2022_вспомога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185" y="140681"/>
            <a:ext cx="9794631" cy="641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15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436974"/>
            <a:ext cx="11149447" cy="6514544"/>
          </a:xfrm>
          <a:prstGeom prst="rect">
            <a:avLst/>
          </a:prstGeom>
        </p:spPr>
      </p:pic>
      <p:sp>
        <p:nvSpPr>
          <p:cNvPr id="5" name="Rectangle 9"/>
          <p:cNvSpPr txBox="1">
            <a:spLocks noChangeArrowheads="1"/>
          </p:cNvSpPr>
          <p:nvPr/>
        </p:nvSpPr>
        <p:spPr bwMode="auto">
          <a:xfrm>
            <a:off x="1" y="1"/>
            <a:ext cx="12192000" cy="5321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xtLst/>
        </p:spPr>
        <p:txBody>
          <a:bodyPr/>
          <a:lstStyle>
            <a:defPPr>
              <a:defRPr lang="ru-RU"/>
            </a:defPPr>
            <a:lvl1pPr algn="ctr">
              <a:lnSpc>
                <a:spcPts val="1900"/>
              </a:lnSpc>
              <a:defRPr b="1"/>
            </a:lvl1pPr>
          </a:lstStyle>
          <a:p>
            <a:pPr defTabSz="457200">
              <a:lnSpc>
                <a:spcPct val="10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Состояние прохождения подготовленных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авторскик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вариантов и подготовка к изданию комплектов листов Госгеолекарт-200/2 в системе НРС  за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гг. </a:t>
            </a:r>
          </a:p>
        </p:txBody>
      </p:sp>
    </p:spTree>
    <p:extLst>
      <p:ext uri="{BB962C8B-B14F-4D97-AF65-F5344CB8AC3E}">
        <p14:creationId xmlns:p14="http://schemas.microsoft.com/office/powerpoint/2010/main" val="138966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32968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latin typeface="Calibri" panose="020F0502020204030204"/>
              </a:rPr>
              <a:t>Типовые ошибки подготовки комплектов ГК-200/2 и ГК-1000/3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252" y="371828"/>
            <a:ext cx="655952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FontTx/>
              <a:buAutoNum type="arabicPeriod"/>
            </a:pPr>
            <a:r>
              <a:rPr lang="ru-RU" sz="1600" b="1" dirty="0">
                <a:solidFill>
                  <a:prstClr val="black"/>
                </a:solidFill>
                <a:latin typeface="Calibri" panose="020F0502020204030204"/>
              </a:rPr>
              <a:t>Низкое качество прогнозно-</a:t>
            </a:r>
            <a:r>
              <a:rPr lang="ru-RU" sz="1600" b="1" dirty="0" err="1">
                <a:solidFill>
                  <a:prstClr val="black"/>
                </a:solidFill>
                <a:latin typeface="Calibri" panose="020F0502020204030204"/>
              </a:rPr>
              <a:t>минерагенического</a:t>
            </a:r>
            <a:r>
              <a:rPr lang="ru-RU" sz="1600" b="1" dirty="0">
                <a:solidFill>
                  <a:prstClr val="black"/>
                </a:solidFill>
                <a:latin typeface="Calibri" panose="020F0502020204030204"/>
              </a:rPr>
              <a:t> блока многих комплектов: </a:t>
            </a:r>
          </a:p>
          <a:p>
            <a:pPr defTabSz="457200"/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       -  </a:t>
            </a:r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>отсутствие или неполные сведения на схемах прогноза и в приложениях о  запасах и </a:t>
            </a: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>локализованных прогнозных ресурсах категорий 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P1 </a:t>
            </a:r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>и Р2, выявленных в </a:t>
            </a: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предшествующие </a:t>
            </a:r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>стадии </a:t>
            </a: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работ;</a:t>
            </a:r>
            <a:endParaRPr lang="ru-RU" sz="14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/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>          -  отсутствие в записках описания расчетов прогнозных ресурсов Р</a:t>
            </a:r>
            <a:r>
              <a:rPr lang="ru-RU" sz="1400" baseline="-250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>, выявленных в ходе работ и </a:t>
            </a: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характеристик </a:t>
            </a:r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>объектов аналогов взятых за эталон,  ошибки в выборе эталона;</a:t>
            </a:r>
          </a:p>
          <a:p>
            <a:pPr defTabSz="457200"/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>         - недостаточная характеристика типовых объектов листов характеризующих главные рудные формации </a:t>
            </a: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и </a:t>
            </a:r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>как следствие ошибки в интерпретации генетических типов и рудных </a:t>
            </a: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формаций для </a:t>
            </a:r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>проявлений, </a:t>
            </a: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а </a:t>
            </a:r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>иногда и месторождений;</a:t>
            </a:r>
          </a:p>
          <a:p>
            <a:pPr defTabSz="457200"/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         </a:t>
            </a:r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>- неверная последовательность построения главы «Закономерности и прогноз</a:t>
            </a: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»;</a:t>
            </a:r>
            <a:endParaRPr lang="ru-RU" sz="14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/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>         -  слабая обоснованность выделения перспективных площадей при составлении паспортов, </a:t>
            </a: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увлечение формальными </a:t>
            </a:r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>расчетами основанными на площадной удельной </a:t>
            </a:r>
            <a:r>
              <a:rPr lang="ru-RU" sz="1400" dirty="0" err="1">
                <a:solidFill>
                  <a:prstClr val="black"/>
                </a:solidFill>
                <a:latin typeface="Calibri" panose="020F0502020204030204"/>
              </a:rPr>
              <a:t>псевдопродуктивности</a:t>
            </a:r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>;</a:t>
            </a:r>
          </a:p>
          <a:p>
            <a:pPr defTabSz="457200"/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>         -  неполные или незаполненные блоки по </a:t>
            </a: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полезным </a:t>
            </a:r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>ископаемым в составе БД;</a:t>
            </a:r>
          </a:p>
          <a:p>
            <a:pPr defTabSz="457200"/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>         - неполнота показа </a:t>
            </a:r>
            <a:r>
              <a:rPr lang="ru-RU" sz="1400" dirty="0" err="1">
                <a:solidFill>
                  <a:prstClr val="black"/>
                </a:solidFill>
                <a:latin typeface="Calibri" panose="020F0502020204030204"/>
              </a:rPr>
              <a:t>металлотектов</a:t>
            </a:r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> и неверная их интерпретация;</a:t>
            </a:r>
          </a:p>
          <a:p>
            <a:pPr defTabSz="457200"/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>         - игнорирование прогнозной составляющей на углеводороды во многих листах ГК-200/2</a:t>
            </a:r>
            <a:r>
              <a:rPr lang="ru-RU" sz="1400" dirty="0" smtClean="0">
                <a:solidFill>
                  <a:prstClr val="black"/>
                </a:solidFill>
                <a:latin typeface="Calibri" panose="020F0502020204030204"/>
              </a:rPr>
              <a:t>, попадающих </a:t>
            </a:r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>частями  нефтегазоносные области , недостаточная характеристика НГК или ее отсутствие.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435" y="5310403"/>
            <a:ext cx="64092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FontTx/>
              <a:buAutoNum type="arabicPeriod" startAt="2"/>
            </a:pPr>
            <a:r>
              <a:rPr lang="ru-RU" sz="1600" b="1" dirty="0">
                <a:solidFill>
                  <a:prstClr val="black"/>
                </a:solidFill>
                <a:latin typeface="Calibri" panose="020F0502020204030204"/>
              </a:rPr>
              <a:t>Неполная увязка с ранее принятыми листами без достаточных оснований.</a:t>
            </a: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    </a:t>
            </a:r>
            <a:endParaRPr lang="ru-RU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156B1B2-AC9F-4502-93E6-F8C0D9F20249}"/>
              </a:ext>
            </a:extLst>
          </p:cNvPr>
          <p:cNvSpPr/>
          <p:nvPr/>
        </p:nvSpPr>
        <p:spPr>
          <a:xfrm>
            <a:off x="6755685" y="330069"/>
            <a:ext cx="49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Экспертами НРС проводится приемка и тщательная редакция представляемых к изданию.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7975EA9-5428-47CC-818F-C5D354F46D78}"/>
              </a:ext>
            </a:extLst>
          </p:cNvPr>
          <p:cNvSpPr/>
          <p:nvPr/>
        </p:nvSpPr>
        <p:spPr>
          <a:xfrm>
            <a:off x="7045115" y="5782313"/>
            <a:ext cx="49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Проводится обобщение недостатков и даются рекомендации по улучшению конечной продукции.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79C8C80-5753-4BC9-BEC4-E7A68F66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35337" y="699298"/>
            <a:ext cx="4826446" cy="513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49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latin typeface="Calibri" panose="020F0502020204030204"/>
              </a:rPr>
              <a:t>Типовые ошибки подготовки комплектов ГК-200/2 и ГК-1000/3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675" y="2608721"/>
            <a:ext cx="120586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ru-RU" sz="1600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defTabSz="457200"/>
            <a:endParaRPr lang="ru-RU" sz="16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/>
            <a:endParaRPr lang="ru-RU" sz="1600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defTabSz="457200"/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10</a:t>
            </a:r>
            <a:r>
              <a:rPr lang="ru-RU" sz="1600" b="1" dirty="0">
                <a:solidFill>
                  <a:prstClr val="black"/>
                </a:solidFill>
                <a:latin typeface="Calibri" panose="020F0502020204030204"/>
              </a:rPr>
              <a:t>. Составление схем геолого-геофизической интерпретации ГФО без участия исполнителей геологов</a:t>
            </a:r>
          </a:p>
          <a:p>
            <a:pPr defTabSz="457200"/>
            <a:r>
              <a:rPr lang="ru-RU" sz="1600" b="1" dirty="0">
                <a:solidFill>
                  <a:prstClr val="black"/>
                </a:solidFill>
                <a:latin typeface="Calibri" panose="020F0502020204030204"/>
              </a:rPr>
              <a:t>11. Отсутствие подготовленных ЦМ </a:t>
            </a:r>
            <a:r>
              <a:rPr lang="ru-RU" sz="1600" b="1" dirty="0" err="1">
                <a:solidFill>
                  <a:prstClr val="black"/>
                </a:solidFill>
                <a:latin typeface="Calibri" panose="020F0502020204030204"/>
              </a:rPr>
              <a:t>зарамочных</a:t>
            </a:r>
            <a:r>
              <a:rPr lang="ru-RU" sz="1600" b="1" dirty="0">
                <a:solidFill>
                  <a:prstClr val="black"/>
                </a:solidFill>
                <a:latin typeface="Calibri" panose="020F0502020204030204"/>
              </a:rPr>
              <a:t> схем аномального и гравитационного полей </a:t>
            </a:r>
          </a:p>
          <a:p>
            <a:pPr defTabSz="457200"/>
            <a:r>
              <a:rPr lang="ru-RU" sz="1600" b="1" dirty="0">
                <a:solidFill>
                  <a:prstClr val="black"/>
                </a:solidFill>
                <a:latin typeface="Calibri" panose="020F0502020204030204"/>
              </a:rPr>
              <a:t>м-ба 1:500 0000 в части ГФО, составленных в прошлые годы и материалах КАГС-50; В итоге исполнители или их берут непонятно откуда или пытаются дать неразгруженными или неверно разгружают.</a:t>
            </a:r>
          </a:p>
          <a:p>
            <a:pPr defTabSz="457200"/>
            <a:r>
              <a:rPr lang="ru-RU" sz="1600" b="1" dirty="0">
                <a:solidFill>
                  <a:prstClr val="black"/>
                </a:solidFill>
                <a:latin typeface="Calibri" panose="020F0502020204030204"/>
              </a:rPr>
              <a:t>12. На КЧО </a:t>
            </a: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игнорирование изменений </a:t>
            </a:r>
            <a:r>
              <a:rPr lang="ru-RU" sz="1600" b="1" dirty="0">
                <a:solidFill>
                  <a:prstClr val="black"/>
                </a:solidFill>
                <a:latin typeface="Calibri" panose="020F0502020204030204"/>
              </a:rPr>
              <a:t>объема четвертичной системы (до 2012 г она была на уровне - 1,8 млн лет</a:t>
            </a: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ru-RU" sz="1600" b="1" dirty="0">
                <a:solidFill>
                  <a:prstClr val="black"/>
                </a:solidFill>
                <a:latin typeface="Calibri" panose="020F0502020204030204"/>
              </a:rPr>
              <a:t>с 2012 - 2,6 млн лет за счет включения </a:t>
            </a:r>
            <a:r>
              <a:rPr lang="ru-RU" sz="1600" b="1" dirty="0" err="1">
                <a:solidFill>
                  <a:prstClr val="black"/>
                </a:solidFill>
                <a:latin typeface="Calibri" panose="020F0502020204030204"/>
              </a:rPr>
              <a:t>гелазского</a:t>
            </a:r>
            <a:r>
              <a:rPr lang="ru-RU" sz="1600" b="1" dirty="0">
                <a:solidFill>
                  <a:prstClr val="black"/>
                </a:solidFill>
                <a:latin typeface="Calibri" panose="020F0502020204030204"/>
              </a:rPr>
              <a:t> яруса) </a:t>
            </a:r>
          </a:p>
          <a:p>
            <a:pPr defTabSz="457200"/>
            <a:r>
              <a:rPr lang="ru-RU" sz="1600" b="1" dirty="0">
                <a:solidFill>
                  <a:prstClr val="black"/>
                </a:solidFill>
                <a:latin typeface="Calibri" panose="020F0502020204030204"/>
              </a:rPr>
              <a:t>13. Отсутствие разрезов на КЧО в горных областях, неполные сведения по россыпям, </a:t>
            </a:r>
          </a:p>
          <a:p>
            <a:pPr defTabSz="457200"/>
            <a:r>
              <a:rPr lang="ru-RU" sz="1600" b="1" dirty="0">
                <a:solidFill>
                  <a:prstClr val="black"/>
                </a:solidFill>
                <a:latin typeface="Calibri" panose="020F0502020204030204"/>
              </a:rPr>
              <a:t>14. </a:t>
            </a:r>
            <a:r>
              <a:rPr lang="ru-RU" sz="1600" b="1" dirty="0">
                <a:solidFill>
                  <a:srgbClr val="FF0000"/>
                </a:solidFill>
                <a:latin typeface="Calibri" panose="020F0502020204030204"/>
              </a:rPr>
              <a:t>Практически повсеместное (!) несовпадение контуров даже балансовых торфяных месторождений с  контурами  болот на КЧО</a:t>
            </a:r>
          </a:p>
          <a:p>
            <a:pPr defTabSz="457200"/>
            <a:r>
              <a:rPr lang="ru-RU" sz="1600" b="1" dirty="0">
                <a:solidFill>
                  <a:prstClr val="black"/>
                </a:solidFill>
                <a:latin typeface="Calibri" panose="020F0502020204030204"/>
              </a:rPr>
              <a:t>15. Игнорирование при составлении КЧО фактических материалов маршрутов по коренным породам;</a:t>
            </a:r>
          </a:p>
          <a:p>
            <a:pPr defTabSz="457200"/>
            <a:r>
              <a:rPr lang="ru-RU" sz="1600" b="1" dirty="0">
                <a:solidFill>
                  <a:prstClr val="black"/>
                </a:solidFill>
                <a:latin typeface="Calibri" panose="020F0502020204030204"/>
              </a:rPr>
              <a:t>16. Отсутствие описаний четвертичных отложений в маршрутах по коренным  породам</a:t>
            </a:r>
          </a:p>
          <a:p>
            <a:pPr defTabSz="457200"/>
            <a:r>
              <a:rPr lang="ru-RU" sz="1600" b="1" dirty="0">
                <a:solidFill>
                  <a:prstClr val="black"/>
                </a:solidFill>
                <a:latin typeface="Calibri" panose="020F0502020204030204"/>
              </a:rPr>
              <a:t>17. Пока недостаточное использование метода 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OSL</a:t>
            </a:r>
            <a:r>
              <a:rPr lang="ru-RU" sz="1600" b="1" dirty="0">
                <a:solidFill>
                  <a:prstClr val="black"/>
                </a:solidFill>
                <a:latin typeface="Calibri" panose="020F0502020204030204"/>
              </a:rPr>
              <a:t> для определения возраста четвертичных отложений и игнорирование результатов </a:t>
            </a:r>
            <a:r>
              <a:rPr lang="en-US" sz="1600" b="1" dirty="0" smtClean="0">
                <a:solidFill>
                  <a:prstClr val="black"/>
                </a:solidFill>
                <a:latin typeface="Calibri" panose="020F0502020204030204"/>
              </a:rPr>
              <a:t>OSL </a:t>
            </a: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выполненных </a:t>
            </a:r>
            <a:r>
              <a:rPr lang="ru-RU" sz="1600" b="1" dirty="0">
                <a:solidFill>
                  <a:prstClr val="black"/>
                </a:solidFill>
                <a:latin typeface="Calibri" panose="020F0502020204030204"/>
              </a:rPr>
              <a:t>другими </a:t>
            </a: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исследователями</a:t>
            </a:r>
            <a:endParaRPr lang="ru-RU" sz="16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75" y="369332"/>
            <a:ext cx="1198426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FontTx/>
              <a:buAutoNum type="arabicPeriod" startAt="3"/>
            </a:pPr>
            <a:r>
              <a:rPr lang="ru-RU" sz="1600" b="1" dirty="0">
                <a:solidFill>
                  <a:prstClr val="black"/>
                </a:solidFill>
                <a:latin typeface="Calibri" panose="020F0502020204030204"/>
              </a:rPr>
              <a:t>Игнорирование частью исполнителей как на ГК-200/2, так и ГК-1000/3  </a:t>
            </a:r>
            <a:r>
              <a:rPr lang="ru-RU" sz="1600" b="1" dirty="0" err="1" smtClean="0">
                <a:solidFill>
                  <a:prstClr val="black"/>
                </a:solidFill>
                <a:latin typeface="Calibri" panose="020F0502020204030204"/>
              </a:rPr>
              <a:t>сейсмостратиграфии</a:t>
            </a: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 акваторий </a:t>
            </a:r>
            <a:r>
              <a:rPr lang="ru-RU" sz="1600" b="1" dirty="0">
                <a:solidFill>
                  <a:prstClr val="black"/>
                </a:solidFill>
                <a:latin typeface="Calibri" panose="020F0502020204030204"/>
              </a:rPr>
              <a:t>и плитной части платформ.</a:t>
            </a:r>
          </a:p>
          <a:p>
            <a:pPr defTabSz="457200"/>
            <a:r>
              <a:rPr lang="ru-RU" sz="1600" b="1" dirty="0">
                <a:solidFill>
                  <a:prstClr val="black"/>
                </a:solidFill>
                <a:latin typeface="Calibri" panose="020F0502020204030204"/>
              </a:rPr>
              <a:t>4.  Нередко игнорирование изменений Общей стратиграфической шкалы (хотя она постоянно </a:t>
            </a: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обновляется </a:t>
            </a:r>
            <a:r>
              <a:rPr lang="ru-RU" sz="1600" b="1" dirty="0">
                <a:solidFill>
                  <a:prstClr val="black"/>
                </a:solidFill>
                <a:latin typeface="Calibri" panose="020F0502020204030204"/>
              </a:rPr>
              <a:t>на сайте ВСЕГЕИ).</a:t>
            </a:r>
          </a:p>
          <a:p>
            <a:pPr defTabSz="457200"/>
            <a:r>
              <a:rPr lang="ru-RU" sz="1600" b="1" dirty="0">
                <a:solidFill>
                  <a:prstClr val="black"/>
                </a:solidFill>
                <a:latin typeface="Calibri" panose="020F0502020204030204"/>
              </a:rPr>
              <a:t>5. Отсутствие отдельных обязательных блоков в сопровождающей базе данных комплектов.</a:t>
            </a:r>
          </a:p>
          <a:p>
            <a:pPr defTabSz="457200"/>
            <a:r>
              <a:rPr lang="ru-RU" sz="1600" b="1" dirty="0">
                <a:solidFill>
                  <a:prstClr val="black"/>
                </a:solidFill>
                <a:latin typeface="Calibri" panose="020F0502020204030204"/>
              </a:rPr>
              <a:t>6. Крайне недостаточное использование современных петрохимических и геохимических </a:t>
            </a: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данных </a:t>
            </a:r>
            <a:r>
              <a:rPr lang="ru-RU" sz="1600" b="1" dirty="0">
                <a:solidFill>
                  <a:prstClr val="black"/>
                </a:solidFill>
                <a:latin typeface="Calibri" panose="020F0502020204030204"/>
              </a:rPr>
              <a:t>для характеристики магматических комплексов.</a:t>
            </a:r>
          </a:p>
          <a:p>
            <a:pPr defTabSz="457200"/>
            <a:r>
              <a:rPr lang="ru-RU" sz="1600" b="1" dirty="0">
                <a:solidFill>
                  <a:prstClr val="black"/>
                </a:solidFill>
                <a:latin typeface="Calibri" panose="020F0502020204030204"/>
              </a:rPr>
              <a:t>7. Игнорирование результатов современных изотопно-геохронологических данных, </a:t>
            </a: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в </a:t>
            </a:r>
            <a:r>
              <a:rPr lang="ru-RU" sz="1600" b="1" dirty="0" err="1">
                <a:solidFill>
                  <a:prstClr val="black"/>
                </a:solidFill>
                <a:latin typeface="Calibri" panose="020F0502020204030204"/>
              </a:rPr>
              <a:t>т.ч</a:t>
            </a:r>
            <a:r>
              <a:rPr lang="ru-RU" sz="1600" b="1" dirty="0">
                <a:solidFill>
                  <a:prstClr val="black"/>
                </a:solidFill>
                <a:latin typeface="Calibri" panose="020F0502020204030204"/>
              </a:rPr>
              <a:t>. полученных  самими авторами</a:t>
            </a: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defTabSz="457200"/>
            <a:r>
              <a:rPr lang="en-US" sz="1600" b="1" dirty="0">
                <a:solidFill>
                  <a:prstClr val="black"/>
                </a:solidFill>
              </a:rPr>
              <a:t>8</a:t>
            </a:r>
            <a:r>
              <a:rPr lang="ru-RU" sz="1600" b="1" dirty="0">
                <a:solidFill>
                  <a:prstClr val="black"/>
                </a:solidFill>
              </a:rPr>
              <a:t>. </a:t>
            </a:r>
            <a:r>
              <a:rPr lang="ru-RU" sz="1600" b="1" dirty="0" err="1">
                <a:solidFill>
                  <a:prstClr val="black"/>
                </a:solidFill>
              </a:rPr>
              <a:t>Многовариантность</a:t>
            </a:r>
            <a:r>
              <a:rPr lang="ru-RU" sz="1600" b="1" dirty="0">
                <a:solidFill>
                  <a:prstClr val="black"/>
                </a:solidFill>
              </a:rPr>
              <a:t> подходов при составлении тектонических схем и интерпретации  истории развития, выделения </a:t>
            </a:r>
            <a:r>
              <a:rPr lang="ru-RU" sz="1600" b="1" dirty="0" err="1">
                <a:solidFill>
                  <a:prstClr val="black"/>
                </a:solidFill>
              </a:rPr>
              <a:t>тектоно</a:t>
            </a:r>
            <a:r>
              <a:rPr lang="ru-RU" sz="1600" b="1" dirty="0">
                <a:solidFill>
                  <a:prstClr val="black"/>
                </a:solidFill>
              </a:rPr>
              <a:t>-магматических этапов, отсутствие координация с ведущимися работами по составлению сводной тектонической карты территории РФ м-ба 1:2 500 000</a:t>
            </a:r>
            <a:r>
              <a:rPr lang="ru-RU" sz="1600" b="1" dirty="0" smtClean="0">
                <a:solidFill>
                  <a:prstClr val="black"/>
                </a:solidFill>
              </a:rPr>
              <a:t>.</a:t>
            </a:r>
          </a:p>
          <a:p>
            <a:pPr defTabSz="457200"/>
            <a:r>
              <a:rPr lang="en-US" sz="1600" b="1" dirty="0">
                <a:solidFill>
                  <a:prstClr val="black"/>
                </a:solidFill>
              </a:rPr>
              <a:t>9</a:t>
            </a:r>
            <a:r>
              <a:rPr lang="ru-RU" sz="1600" b="1" dirty="0">
                <a:solidFill>
                  <a:prstClr val="black"/>
                </a:solidFill>
              </a:rPr>
              <a:t>. Игнорирование аномалий магнитного и гравитационного полей при построении разрезов </a:t>
            </a:r>
            <a:r>
              <a:rPr lang="ru-RU" sz="1600" b="1" dirty="0" smtClean="0">
                <a:solidFill>
                  <a:prstClr val="black"/>
                </a:solidFill>
              </a:rPr>
              <a:t>и </a:t>
            </a:r>
            <a:r>
              <a:rPr lang="ru-RU" sz="1600" b="1" dirty="0">
                <a:solidFill>
                  <a:prstClr val="black"/>
                </a:solidFill>
              </a:rPr>
              <a:t>схем геолого-геофизической интерпретации ГФО;</a:t>
            </a:r>
          </a:p>
          <a:p>
            <a:pPr defTabSz="457200"/>
            <a:endParaRPr lang="ru-RU" sz="1600" b="1" dirty="0" smtClean="0">
              <a:solidFill>
                <a:prstClr val="black"/>
              </a:solidFill>
            </a:endParaRPr>
          </a:p>
          <a:p>
            <a:pPr defTabSz="457200"/>
            <a:endParaRPr lang="ru-RU" sz="1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540365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3108</Words>
  <Application>Microsoft Office PowerPoint</Application>
  <PresentationFormat>Широкоэкранный</PresentationFormat>
  <Paragraphs>300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Информация по должникам с представлением листов ГК-200/2  </vt:lpstr>
      <vt:lpstr>Информация по должникам с представлением листов ГК-1000/3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VsegeiCustom</dc:creator>
  <cp:lastModifiedBy>VsegeiCustom</cp:lastModifiedBy>
  <cp:revision>45</cp:revision>
  <cp:lastPrinted>2022-04-18T11:45:20Z</cp:lastPrinted>
  <dcterms:created xsi:type="dcterms:W3CDTF">2022-04-17T07:59:08Z</dcterms:created>
  <dcterms:modified xsi:type="dcterms:W3CDTF">2022-04-18T21:03:57Z</dcterms:modified>
</cp:coreProperties>
</file>