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8"/>
  </p:notesMasterIdLst>
  <p:sldIdLst>
    <p:sldId id="258" r:id="rId3"/>
    <p:sldId id="312" r:id="rId4"/>
    <p:sldId id="313" r:id="rId5"/>
    <p:sldId id="360" r:id="rId6"/>
    <p:sldId id="318" r:id="rId7"/>
    <p:sldId id="344" r:id="rId8"/>
    <p:sldId id="361" r:id="rId9"/>
    <p:sldId id="314" r:id="rId10"/>
    <p:sldId id="375" r:id="rId11"/>
    <p:sldId id="376" r:id="rId12"/>
    <p:sldId id="377" r:id="rId13"/>
    <p:sldId id="378" r:id="rId14"/>
    <p:sldId id="379" r:id="rId15"/>
    <p:sldId id="374" r:id="rId16"/>
    <p:sldId id="381" r:id="rId17"/>
    <p:sldId id="336" r:id="rId18"/>
    <p:sldId id="315" r:id="rId19"/>
    <p:sldId id="380" r:id="rId20"/>
    <p:sldId id="353" r:id="rId21"/>
    <p:sldId id="342" r:id="rId22"/>
    <p:sldId id="341" r:id="rId23"/>
    <p:sldId id="367" r:id="rId24"/>
    <p:sldId id="368" r:id="rId25"/>
    <p:sldId id="345" r:id="rId26"/>
    <p:sldId id="346" r:id="rId27"/>
    <p:sldId id="347" r:id="rId28"/>
    <p:sldId id="362" r:id="rId29"/>
    <p:sldId id="363" r:id="rId30"/>
    <p:sldId id="365" r:id="rId31"/>
    <p:sldId id="369" r:id="rId32"/>
    <p:sldId id="370" r:id="rId33"/>
    <p:sldId id="372" r:id="rId34"/>
    <p:sldId id="373" r:id="rId35"/>
    <p:sldId id="340" r:id="rId36"/>
    <p:sldId id="359" r:id="rId37"/>
    <p:sldId id="354" r:id="rId38"/>
    <p:sldId id="364" r:id="rId39"/>
    <p:sldId id="366" r:id="rId40"/>
    <p:sldId id="382" r:id="rId41"/>
    <p:sldId id="256" r:id="rId42"/>
    <p:sldId id="331" r:id="rId43"/>
    <p:sldId id="339" r:id="rId44"/>
    <p:sldId id="338" r:id="rId45"/>
    <p:sldId id="343" r:id="rId46"/>
    <p:sldId id="358" r:id="rId47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61"/>
    <a:srgbClr val="AB8346"/>
    <a:srgbClr val="CBB38D"/>
    <a:srgbClr val="66A9A0"/>
    <a:srgbClr val="9DC7C3"/>
    <a:srgbClr val="002F22"/>
    <a:srgbClr val="00416B"/>
    <a:srgbClr val="D8E7E4"/>
    <a:srgbClr val="489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27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E9EC1-3E53-418A-BCA2-478C63BB6C54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D294E-B413-4BB4-A025-1B92D6982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621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6E610-A896-30F2-6A7B-1987EA8F0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F822A0-96F7-FEAD-8020-DA3F87FE6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29EE9-B32C-19B3-98DA-1D7FE69C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31BDEE-DE71-4495-AC3D-2113FCCC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499B24-B7DC-F446-CCDE-410D78D4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05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933E4-5015-3F31-FA6F-F57CA777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057B1B-B5C6-67F9-2032-8E0D4654A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7C92C5-C8DF-6055-593E-00AA5476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7A648-E6FE-018F-78A5-E063DE6F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D42D74-AFDE-6841-8960-4AA5AAC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59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B6CE58-9516-730E-65D9-2E249B916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580240-2C0F-04B1-0309-76672CE9F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E22F93-2908-96F8-7F30-63617951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C7FD7F-0512-0FF5-1F68-BEE5D98B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97091-EA1A-1F83-B887-09D571EA7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126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1501E-0BDF-4656-8F12-90564C3C3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2199"/>
            <a:ext cx="9144000" cy="1147763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AB08B8-B51C-49F9-B7E3-6AB1F445C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CAB38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49673D-7A6F-4F04-8271-6902CE1C4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990146-AAB7-4409-8AB8-AB2CCDA80770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6B443-C367-4F1F-8F27-B0E838CF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86E12-A607-4097-BBCD-7A9D2704417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04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241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C02A1-E322-4FE5-9E15-AE65285A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6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AE297-F397-4F71-87BC-D3BBE1D8C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E3CA21-07DF-46DB-A264-35EE0B1D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E0C5-661F-4743-985B-10414E8B39DE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661348-30D5-4CFA-8CC7-BC378EEBF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ИНСТИТУТ КАРПИНСКОГО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D7E34-BE2D-4FA4-9379-DC07637F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360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AB38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1746-A2CD-4F56-8AF7-9353E8F82F83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2FAE297-F397-4F71-87BC-D3BBE1D8C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190" y="1255999"/>
            <a:ext cx="10515600" cy="4351338"/>
          </a:xfrm>
        </p:spPr>
        <p:txBody>
          <a:bodyPr/>
          <a:lstStyle>
            <a:lvl1pPr>
              <a:defRPr>
                <a:solidFill>
                  <a:srgbClr val="CAB38A"/>
                </a:solidFill>
              </a:defRPr>
            </a:lvl1pPr>
            <a:lvl2pPr>
              <a:defRPr>
                <a:solidFill>
                  <a:srgbClr val="CAB38A"/>
                </a:solidFill>
              </a:defRPr>
            </a:lvl2pPr>
            <a:lvl3pPr>
              <a:defRPr>
                <a:solidFill>
                  <a:srgbClr val="CAB38A"/>
                </a:solidFill>
              </a:defRPr>
            </a:lvl3pPr>
            <a:lvl4pPr>
              <a:defRPr>
                <a:solidFill>
                  <a:srgbClr val="CAB38A"/>
                </a:solidFill>
              </a:defRPr>
            </a:lvl4pPr>
            <a:lvl5pPr>
              <a:defRPr>
                <a:solidFill>
                  <a:srgbClr val="CAB38A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0962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1746-A2CD-4F56-8AF7-9353E8F82F83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2FAE297-F397-4F71-87BC-D3BBE1D8C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190" y="1255999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5415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C02A1-E322-4FE5-9E15-AE65285A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AE297-F397-4F71-87BC-D3BBE1D8C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E3CA21-07DF-46DB-A264-35EE0B1D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69579-FA03-4967-A44F-1152E5568082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661348-30D5-4CFA-8CC7-BC378EEBF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ИНСТИТУТ КАРПИНСКОГО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D7E34-BE2D-4FA4-9379-DC07637F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004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241143"/>
          </a:xfrm>
          <a:prstGeom prst="rect">
            <a:avLst/>
          </a:prstGeom>
          <a:solidFill>
            <a:srgbClr val="007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C02A1-E322-4FE5-9E15-AE65285A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FAE297-F397-4F71-87BC-D3BBE1D8C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AB38A"/>
                </a:solidFill>
              </a:defRPr>
            </a:lvl1pPr>
            <a:lvl2pPr>
              <a:defRPr>
                <a:solidFill>
                  <a:srgbClr val="CAB38A"/>
                </a:solidFill>
              </a:defRPr>
            </a:lvl2pPr>
            <a:lvl3pPr>
              <a:defRPr>
                <a:solidFill>
                  <a:srgbClr val="CAB38A"/>
                </a:solidFill>
              </a:defRPr>
            </a:lvl3pPr>
            <a:lvl4pPr>
              <a:defRPr>
                <a:solidFill>
                  <a:srgbClr val="CAB38A"/>
                </a:solidFill>
              </a:defRPr>
            </a:lvl4pPr>
            <a:lvl5pPr>
              <a:defRPr>
                <a:solidFill>
                  <a:srgbClr val="CAB38A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E3CA21-07DF-46DB-A264-35EE0B1D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709F0-55D7-4E5B-98F0-53B5E4894103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661348-30D5-4CFA-8CC7-BC378EEBF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D7E34-BE2D-4FA4-9379-DC07637F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01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57E80-8FD0-4950-B527-06B6CD73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BC8F77-674C-4118-90B6-6866BC659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87475"/>
            <a:ext cx="5181600" cy="4351338"/>
          </a:xfrm>
        </p:spPr>
        <p:txBody>
          <a:bodyPr/>
          <a:lstStyle>
            <a:lvl1pPr>
              <a:defRPr>
                <a:solidFill>
                  <a:srgbClr val="383838"/>
                </a:solidFill>
              </a:defRPr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2D14F0-6655-490B-9554-2704ADA43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87475"/>
            <a:ext cx="5181600" cy="4351338"/>
          </a:xfrm>
        </p:spPr>
        <p:txBody>
          <a:bodyPr/>
          <a:lstStyle>
            <a:lvl1pPr>
              <a:defRPr>
                <a:solidFill>
                  <a:srgbClr val="383838"/>
                </a:solidFill>
              </a:defRPr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D9A056-C714-4902-85E4-32728544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2450-0E3C-45F1-985F-7D009DFC8D04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B10439-EDF9-4541-85C4-9F68274C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018BCA-02D0-482F-BA4D-8906E912D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561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11D8BC-FDA9-4470-A108-FB3C4E4C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46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DBF83-F31B-4139-81FC-7D6E31A8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888" y="571500"/>
            <a:ext cx="3932237" cy="1600200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rgbClr val="CAB38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6DB181-6B88-49A9-AF7A-FEECA9487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4888" y="21717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32EFBF-F152-4899-B344-F6851397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0FCB-ECCB-496C-BEAD-AF3D0DFD19F0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183696-7388-4431-824E-03200569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07E2FF-D153-47A9-BB4F-D139DC84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79E600BB-142D-4418-A1F0-133672FB46A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6081486" cy="62411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4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DAE25-4197-5662-7CBD-C1EFFB3F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29E26B-DF43-F0CA-045A-C1E593B7D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CDCEE-5388-4250-F96A-635EB3425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34E03-FA4B-8661-EBB7-CCB7C794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474B5B-C580-F3E9-8D4E-8BDE3B8C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61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11D8BC-FDA9-4470-A108-FB3C4E4C9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246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DBF83-F31B-4139-81FC-7D6E31A8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060" y="615043"/>
            <a:ext cx="3932237" cy="1600200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rgbClr val="CAB38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6DB181-6B88-49A9-AF7A-FEECA9487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060" y="221524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32EFBF-F152-4899-B344-F6851397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FAAA-EC4F-450A-8AF7-88E7EDD9F165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183696-7388-4431-824E-03200569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07E2FF-D153-47A9-BB4F-D139DC84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3C4142BE-8EE3-4FA0-A79A-C007F8F931B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0"/>
            <a:ext cx="6096000" cy="62121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908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C6E9A5D-2803-4A92-A112-A4703B534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4016" y="983343"/>
            <a:ext cx="4719183" cy="4880428"/>
          </a:xfrm>
        </p:spPr>
        <p:txBody>
          <a:bodyPr/>
          <a:lstStyle>
            <a:lvl1pPr marL="0" indent="0">
              <a:buNone/>
              <a:defRPr sz="1600">
                <a:solidFill>
                  <a:srgbClr val="38383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058791-2EA2-44AE-BD73-A977D3D2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2E764-D598-46C7-84F0-594E70D9EEFD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50F381-DFF2-4709-9BD8-A13EAFC3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2DB6BD-DC8E-4AD2-AA3B-9FEC40AE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09CBEDA-F49F-4DA1-A7DA-24314A54857B}"/>
              </a:ext>
            </a:extLst>
          </p:cNvPr>
          <p:cNvSpPr txBox="1">
            <a:spLocks/>
          </p:cNvSpPr>
          <p:nvPr userDrawn="1"/>
        </p:nvSpPr>
        <p:spPr>
          <a:xfrm>
            <a:off x="449705" y="245205"/>
            <a:ext cx="11332564" cy="624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7060"/>
                </a:solidFill>
                <a:latin typeface="Geologica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3855E118-0E45-42A1-AE21-52C64CF4DA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0251" y="377371"/>
            <a:ext cx="6076950" cy="56605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Рисунок, таблица, диаграмма</a:t>
            </a:r>
          </a:p>
        </p:txBody>
      </p:sp>
    </p:spTree>
    <p:extLst>
      <p:ext uri="{BB962C8B-B14F-4D97-AF65-F5344CB8AC3E}">
        <p14:creationId xmlns:p14="http://schemas.microsoft.com/office/powerpoint/2010/main" val="339041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70963" y="2"/>
            <a:ext cx="6321037" cy="6219823"/>
          </a:xfrm>
          <a:custGeom>
            <a:avLst/>
            <a:gdLst>
              <a:gd name="connsiteX0" fmla="*/ 1955146 w 6321037"/>
              <a:gd name="connsiteY0" fmla="*/ 0 h 6857999"/>
              <a:gd name="connsiteX1" fmla="*/ 6315515 w 6321037"/>
              <a:gd name="connsiteY1" fmla="*/ 0 h 6857999"/>
              <a:gd name="connsiteX2" fmla="*/ 4360368 w 6321037"/>
              <a:gd name="connsiteY2" fmla="*/ 6857998 h 6857999"/>
              <a:gd name="connsiteX3" fmla="*/ 6321037 w 6321037"/>
              <a:gd name="connsiteY3" fmla="*/ 6857998 h 6857999"/>
              <a:gd name="connsiteX4" fmla="*/ 6321037 w 6321037"/>
              <a:gd name="connsiteY4" fmla="*/ 6857999 h 6857999"/>
              <a:gd name="connsiteX5" fmla="*/ 0 w 6321037"/>
              <a:gd name="connsiteY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1037" h="6857999">
                <a:moveTo>
                  <a:pt x="1955146" y="0"/>
                </a:moveTo>
                <a:lnTo>
                  <a:pt x="6315515" y="0"/>
                </a:lnTo>
                <a:lnTo>
                  <a:pt x="4360368" y="6857998"/>
                </a:lnTo>
                <a:lnTo>
                  <a:pt x="6321037" y="6857998"/>
                </a:lnTo>
                <a:lnTo>
                  <a:pt x="6321037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id-ID" noProof="0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4A01DD8-F18C-4ABB-9993-A3B53A52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5" y="245205"/>
            <a:ext cx="5472124" cy="6242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98FF41-6014-47B8-A554-F30A98C4C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4016" y="983343"/>
            <a:ext cx="4719183" cy="4880428"/>
          </a:xfrm>
        </p:spPr>
        <p:txBody>
          <a:bodyPr/>
          <a:lstStyle>
            <a:lvl1pPr marL="0" indent="0">
              <a:buNone/>
              <a:defRPr sz="1600">
                <a:solidFill>
                  <a:srgbClr val="38383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2313F7-D575-4372-A63D-A92EB5D5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1850" y="6356350"/>
            <a:ext cx="4114800" cy="365125"/>
          </a:xfrm>
        </p:spPr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16166-D2A8-4EEB-B9D3-82BA4B0C0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71341"/>
            <a:ext cx="643328" cy="353309"/>
          </a:xfrm>
        </p:spPr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146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6321037" cy="6241141"/>
          </a:xfrm>
          <a:custGeom>
            <a:avLst/>
            <a:gdLst>
              <a:gd name="connsiteX0" fmla="*/ 5522 w 6321037"/>
              <a:gd name="connsiteY0" fmla="*/ 0 h 6857999"/>
              <a:gd name="connsiteX1" fmla="*/ 4365891 w 6321037"/>
              <a:gd name="connsiteY1" fmla="*/ 0 h 6857999"/>
              <a:gd name="connsiteX2" fmla="*/ 6321037 w 6321037"/>
              <a:gd name="connsiteY2" fmla="*/ 6857999 h 6857999"/>
              <a:gd name="connsiteX3" fmla="*/ 0 w 6321037"/>
              <a:gd name="connsiteY3" fmla="*/ 6857999 h 6857999"/>
              <a:gd name="connsiteX4" fmla="*/ 0 w 6321037"/>
              <a:gd name="connsiteY4" fmla="*/ 6857998 h 6857999"/>
              <a:gd name="connsiteX5" fmla="*/ 1960669 w 6321037"/>
              <a:gd name="connsiteY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1037" h="6857999">
                <a:moveTo>
                  <a:pt x="5522" y="0"/>
                </a:moveTo>
                <a:lnTo>
                  <a:pt x="4365891" y="0"/>
                </a:lnTo>
                <a:lnTo>
                  <a:pt x="6321037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1960669" y="68579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A513DD9-97EE-4CEA-AA84-D38529AA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171" y="245205"/>
            <a:ext cx="3988098" cy="624226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0BEF08-7EF4-4B86-8D3E-595051EE6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6417" y="983343"/>
            <a:ext cx="4719183" cy="4880428"/>
          </a:xfrm>
        </p:spPr>
        <p:txBody>
          <a:bodyPr/>
          <a:lstStyle>
            <a:lvl1pPr marL="0" indent="0">
              <a:buNone/>
              <a:defRPr sz="1600">
                <a:solidFill>
                  <a:srgbClr val="38383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D3019F-CFDF-4DA6-917B-277FAD9BB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1850" y="6356350"/>
            <a:ext cx="4114800" cy="365125"/>
          </a:xfrm>
        </p:spPr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58B244-0B23-43BA-9CF2-E5C444E0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71341"/>
            <a:ext cx="643328" cy="353309"/>
          </a:xfrm>
        </p:spPr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136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4E1D1-3523-418E-9BFC-B1B2AE225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354286" y="0"/>
            <a:ext cx="7837713" cy="6858000"/>
          </a:xfrm>
          <a:custGeom>
            <a:avLst/>
            <a:gdLst>
              <a:gd name="connsiteX0" fmla="*/ 0 w 6781595"/>
              <a:gd name="connsiteY0" fmla="*/ 0 h 6858000"/>
              <a:gd name="connsiteX1" fmla="*/ 6781595 w 6781595"/>
              <a:gd name="connsiteY1" fmla="*/ 0 h 6858000"/>
              <a:gd name="connsiteX2" fmla="*/ 6781595 w 6781595"/>
              <a:gd name="connsiteY2" fmla="*/ 6858000 h 6858000"/>
              <a:gd name="connsiteX3" fmla="*/ 3339905 w 6781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595" h="6858000">
                <a:moveTo>
                  <a:pt x="0" y="0"/>
                </a:moveTo>
                <a:lnTo>
                  <a:pt x="6781595" y="0"/>
                </a:lnTo>
                <a:lnTo>
                  <a:pt x="6781595" y="6858000"/>
                </a:lnTo>
                <a:lnTo>
                  <a:pt x="3339905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FC2FADC-3F13-4AE2-9225-83F8C37D5B46}"/>
              </a:ext>
            </a:extLst>
          </p:cNvPr>
          <p:cNvSpPr txBox="1">
            <a:spLocks/>
          </p:cNvSpPr>
          <p:nvPr userDrawn="1"/>
        </p:nvSpPr>
        <p:spPr>
          <a:xfrm>
            <a:off x="130629" y="3336748"/>
            <a:ext cx="6066971" cy="624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7060"/>
                </a:solidFill>
                <a:latin typeface="Geologica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rgbClr val="CAB38A"/>
                </a:solidFill>
              </a:rPr>
              <a:t>Название раздела</a:t>
            </a:r>
          </a:p>
        </p:txBody>
      </p:sp>
      <p:sp>
        <p:nvSpPr>
          <p:cNvPr id="10" name="Нижний колонтитул 5">
            <a:extLst>
              <a:ext uri="{FF2B5EF4-FFF2-40B4-BE49-F238E27FC236}">
                <a16:creationId xmlns:a16="http://schemas.microsoft.com/office/drawing/2014/main" id="{77FA2607-1B7C-4893-A8EA-9EB6695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1850" y="6356350"/>
            <a:ext cx="4114800" cy="365125"/>
          </a:xfrm>
        </p:spPr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11" name="Номер слайда 6">
            <a:extLst>
              <a:ext uri="{FF2B5EF4-FFF2-40B4-BE49-F238E27FC236}">
                <a16:creationId xmlns:a16="http://schemas.microsoft.com/office/drawing/2014/main" id="{7EDFED24-DE9F-404C-9B4F-7C00CBE7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71341"/>
            <a:ext cx="643328" cy="353309"/>
          </a:xfrm>
        </p:spPr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352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3521F69-FBA0-4E31-9285-83BFEE8EF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657" y="1163131"/>
            <a:ext cx="5169581" cy="517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178324" y="1495514"/>
            <a:ext cx="2068083" cy="4484372"/>
          </a:xfrm>
          <a:custGeom>
            <a:avLst/>
            <a:gdLst>
              <a:gd name="connsiteX0" fmla="*/ 286503 w 2356884"/>
              <a:gd name="connsiteY0" fmla="*/ 0 h 5050465"/>
              <a:gd name="connsiteX1" fmla="*/ 2070381 w 2356884"/>
              <a:gd name="connsiteY1" fmla="*/ 0 h 5050465"/>
              <a:gd name="connsiteX2" fmla="*/ 2356884 w 2356884"/>
              <a:gd name="connsiteY2" fmla="*/ 286503 h 5050465"/>
              <a:gd name="connsiteX3" fmla="*/ 2356884 w 2356884"/>
              <a:gd name="connsiteY3" fmla="*/ 4763962 h 5050465"/>
              <a:gd name="connsiteX4" fmla="*/ 2070381 w 2356884"/>
              <a:gd name="connsiteY4" fmla="*/ 5050465 h 5050465"/>
              <a:gd name="connsiteX5" fmla="*/ 286503 w 2356884"/>
              <a:gd name="connsiteY5" fmla="*/ 5050465 h 5050465"/>
              <a:gd name="connsiteX6" fmla="*/ 0 w 2356884"/>
              <a:gd name="connsiteY6" fmla="*/ 4763962 h 5050465"/>
              <a:gd name="connsiteX7" fmla="*/ 0 w 2356884"/>
              <a:gd name="connsiteY7" fmla="*/ 286503 h 5050465"/>
              <a:gd name="connsiteX8" fmla="*/ 286503 w 2356884"/>
              <a:gd name="connsiteY8" fmla="*/ 0 h 505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6884" h="5050465">
                <a:moveTo>
                  <a:pt x="286503" y="0"/>
                </a:moveTo>
                <a:lnTo>
                  <a:pt x="2070381" y="0"/>
                </a:lnTo>
                <a:cubicBezTo>
                  <a:pt x="2228612" y="0"/>
                  <a:pt x="2356884" y="128272"/>
                  <a:pt x="2356884" y="286503"/>
                </a:cubicBezTo>
                <a:lnTo>
                  <a:pt x="2356884" y="4763962"/>
                </a:lnTo>
                <a:cubicBezTo>
                  <a:pt x="2356884" y="4922194"/>
                  <a:pt x="2228612" y="5050465"/>
                  <a:pt x="2070381" y="5050465"/>
                </a:cubicBezTo>
                <a:lnTo>
                  <a:pt x="286503" y="5050465"/>
                </a:lnTo>
                <a:cubicBezTo>
                  <a:pt x="128271" y="5050465"/>
                  <a:pt x="0" y="4922194"/>
                  <a:pt x="0" y="4763962"/>
                </a:cubicBezTo>
                <a:lnTo>
                  <a:pt x="0" y="286503"/>
                </a:lnTo>
                <a:cubicBezTo>
                  <a:pt x="0" y="128272"/>
                  <a:pt x="128271" y="0"/>
                  <a:pt x="28650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26FDB8-67C4-4BF8-8C01-CE497777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3274" y="968829"/>
            <a:ext cx="4719183" cy="4880428"/>
          </a:xfrm>
        </p:spPr>
        <p:txBody>
          <a:bodyPr/>
          <a:lstStyle>
            <a:lvl1pPr marL="0" indent="0">
              <a:buNone/>
              <a:defRPr sz="1600">
                <a:solidFill>
                  <a:srgbClr val="38383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C9A505A-E76A-40E9-8842-24E0ED4C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5" y="245205"/>
            <a:ext cx="11332564" cy="6242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7EFF610C-39CC-432B-A835-92FE322E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1850" y="6356350"/>
            <a:ext cx="4114800" cy="365125"/>
          </a:xfrm>
        </p:spPr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50E2427D-67A9-48D1-89B5-E522E1F5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71341"/>
            <a:ext cx="643328" cy="353309"/>
          </a:xfrm>
        </p:spPr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524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7636AC26-4F3B-42E2-B5DA-C05328B05D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" y="1138238"/>
            <a:ext cx="521335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70264" y="1840448"/>
            <a:ext cx="4034239" cy="2355039"/>
          </a:xfrm>
          <a:custGeom>
            <a:avLst/>
            <a:gdLst>
              <a:gd name="connsiteX0" fmla="*/ 0 w 4034239"/>
              <a:gd name="connsiteY0" fmla="*/ 0 h 2355039"/>
              <a:gd name="connsiteX1" fmla="*/ 4034239 w 4034239"/>
              <a:gd name="connsiteY1" fmla="*/ 0 h 2355039"/>
              <a:gd name="connsiteX2" fmla="*/ 4034239 w 4034239"/>
              <a:gd name="connsiteY2" fmla="*/ 2355039 h 2355039"/>
              <a:gd name="connsiteX3" fmla="*/ 0 w 4034239"/>
              <a:gd name="connsiteY3" fmla="*/ 2355039 h 2355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4239" h="2355039">
                <a:moveTo>
                  <a:pt x="0" y="0"/>
                </a:moveTo>
                <a:lnTo>
                  <a:pt x="4034239" y="0"/>
                </a:lnTo>
                <a:lnTo>
                  <a:pt x="4034239" y="2355039"/>
                </a:lnTo>
                <a:lnTo>
                  <a:pt x="0" y="23550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82FA62-CFD7-4087-8C07-A1996E09D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6417" y="983343"/>
            <a:ext cx="4719183" cy="48804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BD8AAE4-5D43-4ABD-B6FD-42A27520C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5" y="245205"/>
            <a:ext cx="11332564" cy="6242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F3954A28-F49E-4D1B-B251-1E87BDE4A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1850" y="6356350"/>
            <a:ext cx="4114800" cy="365125"/>
          </a:xfrm>
        </p:spPr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97A38650-CCFE-4E15-8E0C-30129645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71341"/>
            <a:ext cx="643328" cy="353309"/>
          </a:xfrm>
        </p:spPr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621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D4B11A57-DBC0-4A9A-8516-EB08CC191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300" y="1068388"/>
            <a:ext cx="8343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233133" y="1337900"/>
            <a:ext cx="4958867" cy="4009292"/>
          </a:xfrm>
          <a:custGeom>
            <a:avLst/>
            <a:gdLst>
              <a:gd name="connsiteX0" fmla="*/ 0 w 4958867"/>
              <a:gd name="connsiteY0" fmla="*/ 0 h 4009292"/>
              <a:gd name="connsiteX1" fmla="*/ 4958867 w 4958867"/>
              <a:gd name="connsiteY1" fmla="*/ 0 h 4009292"/>
              <a:gd name="connsiteX2" fmla="*/ 4958867 w 4958867"/>
              <a:gd name="connsiteY2" fmla="*/ 4009292 h 4009292"/>
              <a:gd name="connsiteX3" fmla="*/ 0 w 4958867"/>
              <a:gd name="connsiteY3" fmla="*/ 4009292 h 400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8867" h="4009292">
                <a:moveTo>
                  <a:pt x="0" y="0"/>
                </a:moveTo>
                <a:lnTo>
                  <a:pt x="4958867" y="0"/>
                </a:lnTo>
                <a:lnTo>
                  <a:pt x="4958867" y="4009292"/>
                </a:lnTo>
                <a:lnTo>
                  <a:pt x="0" y="40092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88CA34-F718-4F23-A7F9-31455502F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3274" y="968829"/>
            <a:ext cx="4719183" cy="4880428"/>
          </a:xfrm>
        </p:spPr>
        <p:txBody>
          <a:bodyPr/>
          <a:lstStyle>
            <a:lvl1pPr marL="0" indent="0">
              <a:buNone/>
              <a:defRPr sz="1600">
                <a:solidFill>
                  <a:srgbClr val="38383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928F5D9-FABA-4B74-918F-C8418B56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5" y="245205"/>
            <a:ext cx="11332564" cy="6242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32C16430-B706-4995-B806-5374E3672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1850" y="6356350"/>
            <a:ext cx="4114800" cy="365125"/>
          </a:xfrm>
        </p:spPr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B7A55C69-92FA-4683-816F-3C6819B6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71341"/>
            <a:ext cx="643328" cy="353309"/>
          </a:xfrm>
        </p:spPr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64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324D3467-B939-4327-A8E9-9FFA0C73ED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781501"/>
            <a:ext cx="555625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47447" y="1106572"/>
            <a:ext cx="3429000" cy="4906108"/>
          </a:xfrm>
          <a:custGeom>
            <a:avLst/>
            <a:gdLst>
              <a:gd name="connsiteX0" fmla="*/ 131879 w 3429000"/>
              <a:gd name="connsiteY0" fmla="*/ 0 h 4906108"/>
              <a:gd name="connsiteX1" fmla="*/ 3297121 w 3429000"/>
              <a:gd name="connsiteY1" fmla="*/ 0 h 4906108"/>
              <a:gd name="connsiteX2" fmla="*/ 3429000 w 3429000"/>
              <a:gd name="connsiteY2" fmla="*/ 131879 h 4906108"/>
              <a:gd name="connsiteX3" fmla="*/ 3429000 w 3429000"/>
              <a:gd name="connsiteY3" fmla="*/ 4774229 h 4906108"/>
              <a:gd name="connsiteX4" fmla="*/ 3297121 w 3429000"/>
              <a:gd name="connsiteY4" fmla="*/ 4906108 h 4906108"/>
              <a:gd name="connsiteX5" fmla="*/ 131879 w 3429000"/>
              <a:gd name="connsiteY5" fmla="*/ 4906108 h 4906108"/>
              <a:gd name="connsiteX6" fmla="*/ 0 w 3429000"/>
              <a:gd name="connsiteY6" fmla="*/ 4774229 h 4906108"/>
              <a:gd name="connsiteX7" fmla="*/ 0 w 3429000"/>
              <a:gd name="connsiteY7" fmla="*/ 131879 h 4906108"/>
              <a:gd name="connsiteX8" fmla="*/ 131879 w 3429000"/>
              <a:gd name="connsiteY8" fmla="*/ 0 h 490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00" h="4906108">
                <a:moveTo>
                  <a:pt x="131879" y="0"/>
                </a:moveTo>
                <a:lnTo>
                  <a:pt x="3297121" y="0"/>
                </a:lnTo>
                <a:cubicBezTo>
                  <a:pt x="3369956" y="0"/>
                  <a:pt x="3429000" y="59044"/>
                  <a:pt x="3429000" y="131879"/>
                </a:cubicBezTo>
                <a:lnTo>
                  <a:pt x="3429000" y="4774229"/>
                </a:lnTo>
                <a:cubicBezTo>
                  <a:pt x="3429000" y="4847064"/>
                  <a:pt x="3369956" y="4906108"/>
                  <a:pt x="3297121" y="4906108"/>
                </a:cubicBezTo>
                <a:lnTo>
                  <a:pt x="131879" y="4906108"/>
                </a:lnTo>
                <a:cubicBezTo>
                  <a:pt x="59044" y="4906108"/>
                  <a:pt x="0" y="4847064"/>
                  <a:pt x="0" y="4774229"/>
                </a:cubicBezTo>
                <a:lnTo>
                  <a:pt x="0" y="131879"/>
                </a:lnTo>
                <a:cubicBezTo>
                  <a:pt x="0" y="59044"/>
                  <a:pt x="59044" y="0"/>
                  <a:pt x="13187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0495A1-CB60-4F68-972D-2A6B46CAD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6417" y="983343"/>
            <a:ext cx="4719183" cy="48804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2BC934C-0AC3-44BD-9321-75AB90BAD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5" y="245205"/>
            <a:ext cx="11332564" cy="6242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419148B7-A200-44C2-8213-1C406D677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81850" y="6356350"/>
            <a:ext cx="4114800" cy="365125"/>
          </a:xfrm>
        </p:spPr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ABF63FAE-8321-41E3-A35E-9F0A9FBB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71341"/>
            <a:ext cx="643328" cy="353309"/>
          </a:xfrm>
        </p:spPr>
        <p:txBody>
          <a:bodyPr/>
          <a:lstStyle/>
          <a:p>
            <a:fld id="{73C86E12-A607-4097-BBCD-7A9D2704417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9219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2">
            <a:extLst>
              <a:ext uri="{FF2B5EF4-FFF2-40B4-BE49-F238E27FC236}">
                <a16:creationId xmlns:a16="http://schemas.microsoft.com/office/drawing/2014/main" id="{41C9EF33-1BB6-4A6F-B3AB-AAAC61851AE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2917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F5332-F9D1-460C-9CE2-A9B4BA5B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B4381D-FDF4-4082-8F21-E4F0218E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A79C8-5153-4865-A307-B1A56D201EEF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E18D09-854A-4EF0-BBB9-EA6BC683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0380B7-244E-41C0-A050-8FEF1316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44F8D7EC-1FDB-40CB-92A0-CD89A8E091D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64482" y="3270393"/>
            <a:ext cx="3236686" cy="2583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2EC364E8-1170-4067-954A-3B8C87874E3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394124" y="3286061"/>
            <a:ext cx="3236686" cy="2583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AB2909A3-022F-44D7-8A98-3B763E75132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74723" y="3268969"/>
            <a:ext cx="3236686" cy="2583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822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7581A-77B2-102E-8538-F13875A6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A59093-7142-F536-9EED-A63619A17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69834-1F91-9DBC-296B-2A72154A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2446C4-8623-0280-0E52-E5D0153DD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072701-A5C3-C296-1361-87AD721EE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536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6241143"/>
          </a:xfrm>
          <a:prstGeom prst="rect">
            <a:avLst/>
          </a:prstGeom>
          <a:solidFill>
            <a:srgbClr val="007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41C9EF33-1BB6-4A6F-B3AB-AAAC61851AE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2917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F5332-F9D1-460C-9CE2-A9B4BA5B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AB38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B4381D-FDF4-4082-8F21-E4F0218E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7890-4B76-4BDB-A568-2563326DFDEE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E18D09-854A-4EF0-BBB9-EA6BC683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0380B7-244E-41C0-A050-8FEF1316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44F8D7EC-1FDB-40CB-92A0-CD89A8E091D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64482" y="3270393"/>
            <a:ext cx="3236686" cy="258354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2EC364E8-1170-4067-954A-3B8C87874E3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394124" y="3286061"/>
            <a:ext cx="3236686" cy="258354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AB2909A3-022F-44D7-8A98-3B763E75132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74723" y="3268969"/>
            <a:ext cx="3236686" cy="258354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09543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6241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41C9EF33-1BB6-4A6F-B3AB-AAAC61851AE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2917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F5332-F9D1-460C-9CE2-A9B4BA5B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6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B4381D-FDF4-4082-8F21-E4F0218E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E5D4B-9FE6-4FF9-9B4C-01CDB8DF8D7D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E18D09-854A-4EF0-BBB9-EA6BC683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0380B7-244E-41C0-A050-8FEF1316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44F8D7EC-1FDB-40CB-92A0-CD89A8E091D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64482" y="3270393"/>
            <a:ext cx="3236686" cy="2583542"/>
          </a:xfrm>
        </p:spPr>
        <p:txBody>
          <a:bodyPr/>
          <a:lstStyle>
            <a:lvl1pPr marL="0" indent="0">
              <a:buNone/>
              <a:defRPr sz="1600">
                <a:solidFill>
                  <a:srgbClr val="38383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2EC364E8-1170-4067-954A-3B8C87874E3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394124" y="3286061"/>
            <a:ext cx="3236686" cy="2583542"/>
          </a:xfrm>
        </p:spPr>
        <p:txBody>
          <a:bodyPr/>
          <a:lstStyle>
            <a:lvl1pPr marL="0" indent="0">
              <a:buNone/>
              <a:defRPr sz="1600">
                <a:solidFill>
                  <a:srgbClr val="38383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AB2909A3-022F-44D7-8A98-3B763E75132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574723" y="3268969"/>
            <a:ext cx="3236686" cy="2583542"/>
          </a:xfrm>
        </p:spPr>
        <p:txBody>
          <a:bodyPr/>
          <a:lstStyle>
            <a:lvl1pPr marL="0" indent="0">
              <a:buNone/>
              <a:defRPr sz="1600">
                <a:solidFill>
                  <a:srgbClr val="38383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96303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" y="3774558"/>
            <a:ext cx="12191999" cy="3083442"/>
          </a:xfrm>
          <a:custGeom>
            <a:avLst/>
            <a:gdLst>
              <a:gd name="connsiteX0" fmla="*/ 0 w 12191998"/>
              <a:gd name="connsiteY0" fmla="*/ 0 h 3083442"/>
              <a:gd name="connsiteX1" fmla="*/ 12191998 w 12191998"/>
              <a:gd name="connsiteY1" fmla="*/ 0 h 3083442"/>
              <a:gd name="connsiteX2" fmla="*/ 12191998 w 12191998"/>
              <a:gd name="connsiteY2" fmla="*/ 3083442 h 3083442"/>
              <a:gd name="connsiteX3" fmla="*/ 0 w 12191998"/>
              <a:gd name="connsiteY3" fmla="*/ 3083442 h 308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8" h="3083442">
                <a:moveTo>
                  <a:pt x="0" y="0"/>
                </a:moveTo>
                <a:lnTo>
                  <a:pt x="12191998" y="0"/>
                </a:lnTo>
                <a:lnTo>
                  <a:pt x="12191998" y="3083442"/>
                </a:lnTo>
                <a:lnTo>
                  <a:pt x="0" y="30834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14292" y="1500920"/>
            <a:ext cx="3246632" cy="525009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037" y="1401406"/>
            <a:ext cx="6980963" cy="884555"/>
          </a:xfrm>
        </p:spPr>
        <p:txBody>
          <a:bodyPr anchor="ctr">
            <a:normAutofit/>
          </a:bodyPr>
          <a:lstStyle>
            <a:lvl1pPr algn="l">
              <a:defRPr sz="3600" b="1" baseline="0"/>
            </a:lvl1pPr>
          </a:lstStyle>
          <a:p>
            <a:r>
              <a:rPr lang="ru-RU" dirty="0"/>
              <a:t>Образец заголовка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6760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878A7-098C-4776-82A7-742ED7F8B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4915" y="1698173"/>
            <a:ext cx="4238172" cy="72571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z="2400" dirty="0">
                <a:solidFill>
                  <a:srgbClr val="D8E7E4"/>
                </a:solidFill>
                <a:latin typeface="Geologica" pitchFamily="2" charset="0"/>
              </a:rPr>
              <a:t>КОНТАКТЫ</a:t>
            </a:r>
            <a:endParaRPr lang="ru-RU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44D788D2-0B38-452B-BD5C-B8719029A3E5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971723" y="2618406"/>
            <a:ext cx="4363933" cy="116982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97220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615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pos="5602">
          <p15:clr>
            <a:srgbClr val="FBAE40"/>
          </p15:clr>
        </p15:guide>
        <p15:guide id="3" orient="horz" pos="142">
          <p15:clr>
            <a:srgbClr val="FBAE40"/>
          </p15:clr>
        </p15:guide>
        <p15:guide id="4" orient="horz" pos="397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F5F7E-22EA-0D77-4297-35415074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78E397-4034-62F5-DEF8-8CB78AA9A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92EEBA-5150-D56F-1A2C-17F2EF762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47A82F-0E48-1C12-37FA-CE393E36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15A213-A8A7-809D-EB28-5E69BE39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830917-B4B1-07FC-3D34-14CAE5BEE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38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FD24AC-3346-1056-DF8C-184F6DF2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0CA639-D60C-44D1-9317-E142D49D5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0919F3-8E6E-E4E5-DFA6-84B741620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6B196E-1833-1E23-775C-1F27E895B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7D008B-8113-3252-8FF6-2846F675A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AE366D-0DE4-482A-C7B1-DD3577C36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C69AEA-8D5F-38EC-A965-7DEC01D88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9E43BF-74D9-20E3-C311-4C6B6394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30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AC15D-0993-FA6F-5B2A-A7E77A6B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584CB4-7F53-4DD5-DF76-A86AEAB0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234BFA-D369-1659-5AF0-EC42C2307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16ECB6-7B31-A916-DB32-12CC36D0F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47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5E26D3-734E-C2CF-E2C4-BA1123185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78794C-559E-9947-CDA7-4DAE84D8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863AEE-BAE0-EDA2-1F99-DB81DBA4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83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5FD8D-305A-1F50-62D9-E77F066F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B7550C-285B-03A7-0B9F-6D60984E9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74EAE4-5A98-D9BC-E287-B139666C5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381396-41C3-066D-F8A1-31744720E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9B387D-AC12-ACB0-AF00-D1D4E8CD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BE886E-22B1-9D1E-6580-9E13347E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53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09D5A-4AF6-7A68-1224-9E92E5FE5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63E0C1-53FC-8E23-6B94-5023A7F37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144263-AE4A-4417-1A49-917E31086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498279-2405-18CE-4C6C-68B864744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1307E4-0CA7-86BC-437D-743A572B5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DFC39A-4806-5CA9-D33C-C55D95464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37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71245-AB7D-8EE9-3A3A-97B263064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C1F25F-CC8C-818E-6778-630D9CCD6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D16AF-01F7-FD49-7E7A-EF2DA0E81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45362-6DEB-754E-9C38-917030D6B5BF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CCC501-E0C3-C36E-18A9-533B5649E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027B40-EB27-9704-77F2-63483A819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422DB-D6BE-1A4A-A450-A261FC1A4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25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6E1434E-8FAE-4567-829D-94AFB417F9C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E1BE2A9-8291-4058-AC3C-C6DC495B91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alphaModFix am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CCA0993-DA59-4755-A0AD-D04827A93A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235908"/>
              <a:ext cx="12192000" cy="622092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3AC6D-C9BA-4E6F-AB46-14E60EEE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5" y="245205"/>
            <a:ext cx="11332564" cy="624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B70061-1105-4629-AAF3-318B60C04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190" y="125599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D20B8-3BAA-4BF7-A160-22E3D7597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logica" pitchFamily="2" charset="0"/>
              </a:defRPr>
            </a:lvl1pPr>
          </a:lstStyle>
          <a:p>
            <a:fld id="{14F01746-A2CD-4F56-8AF7-9353E8F82F83}" type="datetime1">
              <a:rPr lang="ru-RU" smtClean="0"/>
              <a:t>01.09.2025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6B967F-3894-4A31-BDE9-A7F31A4DD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818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AB38A"/>
                </a:solidFill>
                <a:latin typeface="Geologica" pitchFamily="2" charset="0"/>
              </a:defRPr>
            </a:lvl1pPr>
          </a:lstStyle>
          <a:p>
            <a:r>
              <a:rPr lang="ru-RU" dirty="0"/>
              <a:t>ИНСТИТУТ КАРПИНСКОГО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01E24-1BB5-4ED5-952A-3610C29A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371341"/>
            <a:ext cx="643328" cy="3533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Geologica" pitchFamily="2" charset="0"/>
              </a:defRPr>
            </a:lvl1pPr>
          </a:lstStyle>
          <a:p>
            <a:fld id="{73C86E12-A607-4097-BBCD-7A9D2704417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21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7060"/>
          </a:solidFill>
          <a:latin typeface="Geolog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log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log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log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log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log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rfgf.ru/catalog/docview.php?did=ba644e5f34e9e659276244645328aec8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fgf.ru/catalog/docview.php?did=0975c437dcda961ff6a5b4f529b57a6c" TargetMode="External"/><Relationship Id="rId3" Type="http://schemas.openxmlformats.org/officeDocument/2006/relationships/image" Target="../media/image15.jpeg"/><Relationship Id="rId7" Type="http://schemas.openxmlformats.org/officeDocument/2006/relationships/hyperlink" Target="https://www.rfgf.ru/catalog/docview.php?did=bb1c4fd13a6385ba485e1aa392722175" TargetMode="External"/><Relationship Id="rId12" Type="http://schemas.openxmlformats.org/officeDocument/2006/relationships/hyperlink" Target="https://www.rfgf.ru/catalog/docview.php?did=23e9476e030378d699ff22c93f54bbf7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fgf.ru/catalog/docview.php?did=ba644e5f34e9e659276244645328aec8" TargetMode="External"/><Relationship Id="rId11" Type="http://schemas.openxmlformats.org/officeDocument/2006/relationships/hyperlink" Target="https://www.rfgf.ru/catalog/docview.php?did=b298c56e45c6c434e46e123e94742684" TargetMode="External"/><Relationship Id="rId5" Type="http://schemas.openxmlformats.org/officeDocument/2006/relationships/hyperlink" Target="https://www.rfgf.ru/catalog/docview.php?did=805d06083d966febb1fd8da05cef66b4" TargetMode="External"/><Relationship Id="rId10" Type="http://schemas.openxmlformats.org/officeDocument/2006/relationships/hyperlink" Target="https://www.rfgf.ru/catalog/docview.php?did=24d9271c5c32eae7c5a98aac539b39ec" TargetMode="External"/><Relationship Id="rId4" Type="http://schemas.openxmlformats.org/officeDocument/2006/relationships/hyperlink" Target="https://www.rfgf.ru/catalog/docview.php?did=96249ef6236ea5f46eba32c618131070" TargetMode="External"/><Relationship Id="rId9" Type="http://schemas.openxmlformats.org/officeDocument/2006/relationships/hyperlink" Target="https://www.rfgf.ru/catalog/docview.php?did=192c7a9eefc712ccca76c4ebc3bdefc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rfgf.ru/catalog/docview.php?did=fb164e28cf4e801fa8f05e05bf0e8c3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rfgf.ru/catalog/docview.php?did=9a113e1ceb01942a8ea3fbb0d866b80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9544E2-9F29-0F89-2681-113323769709}"/>
              </a:ext>
            </a:extLst>
          </p:cNvPr>
          <p:cNvSpPr txBox="1"/>
          <p:nvPr/>
        </p:nvSpPr>
        <p:spPr>
          <a:xfrm>
            <a:off x="318235" y="2135197"/>
            <a:ext cx="11748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СОЗДАНИЕ ГЕОФИЗИЧЕСКОЙ ОСНОВЫ ЛИСТА </a:t>
            </a:r>
            <a:r>
              <a:rPr lang="en-US" cap="all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O-40-XXXV (</a:t>
            </a:r>
            <a:r>
              <a:rPr lang="ru-RU" cap="all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Артинская площадь)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127773" y="1247953"/>
            <a:ext cx="3977435" cy="307777"/>
            <a:chOff x="4127773" y="1227531"/>
            <a:chExt cx="3977435" cy="30777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4223598" y="1292471"/>
              <a:ext cx="3785787" cy="177899"/>
            </a:xfrm>
            <a:prstGeom prst="rect">
              <a:avLst/>
            </a:prstGeom>
            <a:solidFill>
              <a:srgbClr val="007161"/>
            </a:solidFill>
            <a:ln>
              <a:solidFill>
                <a:srgbClr val="0071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27773" y="1227531"/>
              <a:ext cx="39774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solidFill>
                    <a:srgbClr val="CBB38D"/>
                  </a:solidFill>
                </a:rPr>
                <a:t>ВСЕРОССИЙСКИЙ НАУЧНО-ИССЛЕДОВАТЕЛЬСКИЙ</a:t>
              </a:r>
            </a:p>
          </p:txBody>
        </p:sp>
      </p:grp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3CCA94E2-ED1E-4B50-B05F-2F9F56B9C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97710"/>
            <a:ext cx="9144000" cy="1655762"/>
          </a:xfrm>
        </p:spPr>
        <p:txBody>
          <a:bodyPr>
            <a:normAutofit/>
          </a:bodyPr>
          <a:lstStyle/>
          <a:p>
            <a:endParaRPr lang="ru-RU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5A90B-DC4C-4741-9B8F-0D5F21C6B28A}"/>
              </a:ext>
            </a:extLst>
          </p:cNvPr>
          <p:cNvSpPr txBox="1"/>
          <p:nvPr/>
        </p:nvSpPr>
        <p:spPr>
          <a:xfrm>
            <a:off x="8105208" y="5427677"/>
            <a:ext cx="3200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Отв. исполнитель Лихачев А.А.</a:t>
            </a:r>
          </a:p>
        </p:txBody>
      </p:sp>
    </p:spTree>
    <p:extLst>
      <p:ext uri="{BB962C8B-B14F-4D97-AF65-F5344CB8AC3E}">
        <p14:creationId xmlns:p14="http://schemas.microsoft.com/office/powerpoint/2010/main" val="2592713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8B59EB-1061-41FF-87D3-09D8275A114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9959" y="576544"/>
            <a:ext cx="4502555" cy="551177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2509835" y="176434"/>
            <a:ext cx="6969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цифровой модели аномального магнитного поля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15FDB9-12F5-4E1E-8D4C-7FD8250F72B4}"/>
              </a:ext>
            </a:extLst>
          </p:cNvPr>
          <p:cNvSpPr/>
          <p:nvPr/>
        </p:nvSpPr>
        <p:spPr>
          <a:xfrm>
            <a:off x="5145287" y="3839288"/>
            <a:ext cx="69295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1 - рассчитанные поправки для приведения крупномасштабных данных к уровню карты масштаба 1:2 500 000 (по данным съемок: </a:t>
            </a:r>
          </a:p>
          <a:p>
            <a:pPr algn="just" hangingPunct="0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– Чурсин А.В., 2002; </a:t>
            </a:r>
          </a:p>
          <a:p>
            <a:pPr algn="just" hangingPunct="0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– Мавричев В.Г., 1982; </a:t>
            </a:r>
          </a:p>
          <a:p>
            <a:pPr algn="just" hangingPunct="0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– Уфимцев В.А., 1965). </a:t>
            </a:r>
          </a:p>
          <a:p>
            <a:pPr algn="just" hangingPunct="0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Число в кружке — номер аэромагнитной съёмки; число без кружки — величина поправки в нТл.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2 - контур листа О-40-XXXV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4080CD-C480-4DDD-B030-0E57BFFA8D50}"/>
              </a:ext>
            </a:extLst>
          </p:cNvPr>
          <p:cNvSpPr/>
          <p:nvPr/>
        </p:nvSpPr>
        <p:spPr>
          <a:xfrm>
            <a:off x="5562051" y="101788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Приведение материалов крупномасштабных съемок к уровню скорректированных на первом этапе среднемасштабных данных.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647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1D62CE-998C-4105-AD33-1193326D259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81940" y="376489"/>
            <a:ext cx="5100320" cy="57531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2509835" y="176434"/>
            <a:ext cx="6969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цифровой модели аномального магнитного поля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7F5813-DA2F-4890-90A1-73264871F4C8}"/>
              </a:ext>
            </a:extLst>
          </p:cNvPr>
          <p:cNvSpPr/>
          <p:nvPr/>
        </p:nvSpPr>
        <p:spPr>
          <a:xfrm>
            <a:off x="5194300" y="4224635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1 - контур листа О-40-XXXV; </a:t>
            </a:r>
          </a:p>
          <a:p>
            <a:pPr indent="450215"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 – положение профилей, по которым выполнялось сопоставление данных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206EBC-37BE-49E5-A0AB-5985126D190F}"/>
              </a:ext>
            </a:extLst>
          </p:cNvPr>
          <p:cNvSpPr/>
          <p:nvPr/>
        </p:nvSpPr>
        <p:spPr>
          <a:xfrm>
            <a:off x="5702300" y="13417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Приведение крупномасштабных аэромагнитных съёмок к уровню цифровой модели АМП, составленной по материалам карты аномального магнитного поля РФ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595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2509835" y="176434"/>
            <a:ext cx="6969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цифровой модели аномального магнитного поля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3477E4-8AEB-42EF-996D-DC7DE36AF35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887523"/>
            <a:ext cx="5721350" cy="38798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ADF60E-E019-4E6A-93E7-4866002C4323}"/>
              </a:ext>
            </a:extLst>
          </p:cNvPr>
          <p:cNvSpPr/>
          <p:nvPr/>
        </p:nvSpPr>
        <p:spPr>
          <a:xfrm>
            <a:off x="6770258" y="4287915"/>
            <a:ext cx="490855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Условные обозначения к графикам АМП: Данные, приведённые к уровню карты масштаба 1:2 500 000:1 – данные ГФО-1000 листов N-40, 41 и O-40, 41, уже приведённые к уровню ЦМ карты 1:2 500 000 (ред. Макаровой З.А., 1974); 2 – итоговая кривая извлеченная их итоговой ЦМ. Исходные данные (до приведения к уровню):3 – Мавричев В.Г., 1982; 4 – Уфимцев В.А., 1965; 5 – Чурсин А.В., 2003.В. Данные содержащие базовый уровень нормального поля: 6 – исходная кривая, извлечённая из ЦМ карты аномального магнитного поля РФ масштаба 1:2 500 000 (ред. Макаровой З.А., 1974; шаг 2500×2500 м), использованная в качестве уровня приведения</a:t>
            </a:r>
            <a:endParaRPr lang="ru-RU" sz="11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8316C5-14E9-4647-9E6A-92BAC8696EB7}"/>
              </a:ext>
            </a:extLst>
          </p:cNvPr>
          <p:cNvSpPr/>
          <p:nvPr/>
        </p:nvSpPr>
        <p:spPr>
          <a:xfrm>
            <a:off x="882650" y="810305"/>
            <a:ext cx="5213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Графики аномального магнитного поля (ΔT)а демонстрирующие различия между исходными данными и данными, приведёнными к уровню ЦМ карты масштаба 1:2 500 000.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785F34-22BF-437C-A06F-172E09D910F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21211" y="776680"/>
            <a:ext cx="2910980" cy="340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9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773739-72B6-4E33-8D40-BEE4BD2D726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7170" y="576544"/>
            <a:ext cx="5255260" cy="55784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2509835" y="176434"/>
            <a:ext cx="6969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цифровой модели аномального магнитного поля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074A9C-14E5-4A96-94E5-71B246E3581C}"/>
              </a:ext>
            </a:extLst>
          </p:cNvPr>
          <p:cNvSpPr/>
          <p:nvPr/>
        </p:nvSpPr>
        <p:spPr>
          <a:xfrm>
            <a:off x="5472430" y="11651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Цифровая модель аномального магнитного поля листа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-40-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XXXV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(Артинская площадь)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обрамлением (ЦМ по сети 100 х 100 м).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387B6F-C853-4139-BDD8-4F555F88CB7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286745"/>
            <a:ext cx="9144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9A564B-C63D-46BB-B2A3-37877357C88D}"/>
              </a:ext>
            </a:extLst>
          </p:cNvPr>
          <p:cNvSpPr/>
          <p:nvPr/>
        </p:nvSpPr>
        <p:spPr>
          <a:xfrm>
            <a:off x="7095316" y="5341090"/>
            <a:ext cx="3637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– граница листа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-40-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XXXV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(Артинская площадь)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85074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27213F-47AC-4B22-892A-B12E5B1FA6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08" y="745079"/>
            <a:ext cx="4365814" cy="53286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799560" y="176434"/>
            <a:ext cx="1038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материалов, использованных при создании цифровых моделей содержаний радиоактивных элементов </a:t>
            </a:r>
          </a:p>
          <a:p>
            <a:pPr algn="ctr"/>
            <a:r>
              <a:rPr lang="ru-RU" sz="16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листа O-40-XXXV (Артинская площадь)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DB3D51-5CBC-4E39-B15E-276BEC9A9E64}"/>
              </a:ext>
            </a:extLst>
          </p:cNvPr>
          <p:cNvSpPr/>
          <p:nvPr/>
        </p:nvSpPr>
        <p:spPr>
          <a:xfrm>
            <a:off x="4725798" y="5438771"/>
            <a:ext cx="6096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Условные обозначения: 1 – контур съемки и ее номер в Табл. 1.3, ориентировка штриховки совпадает с направлением полетов; 2 – контур листа O-40-XXXV (Артинская площадь)</a:t>
            </a:r>
            <a:endParaRPr lang="ru-RU" sz="1100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00F45DA-502E-4D00-9735-F5AB538A9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562904"/>
              </p:ext>
            </p:extLst>
          </p:nvPr>
        </p:nvGraphicFramePr>
        <p:xfrm>
          <a:off x="4725798" y="1421160"/>
          <a:ext cx="7208094" cy="3237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765">
                  <a:extLst>
                    <a:ext uri="{9D8B030D-6E8A-4147-A177-3AD203B41FA5}">
                      <a16:colId xmlns:a16="http://schemas.microsoft.com/office/drawing/2014/main" val="2929957137"/>
                    </a:ext>
                  </a:extLst>
                </a:gridCol>
                <a:gridCol w="2154510">
                  <a:extLst>
                    <a:ext uri="{9D8B030D-6E8A-4147-A177-3AD203B41FA5}">
                      <a16:colId xmlns:a16="http://schemas.microsoft.com/office/drawing/2014/main" val="1992287613"/>
                    </a:ext>
                  </a:extLst>
                </a:gridCol>
                <a:gridCol w="662286">
                  <a:extLst>
                    <a:ext uri="{9D8B030D-6E8A-4147-A177-3AD203B41FA5}">
                      <a16:colId xmlns:a16="http://schemas.microsoft.com/office/drawing/2014/main" val="412550977"/>
                    </a:ext>
                  </a:extLst>
                </a:gridCol>
                <a:gridCol w="653889">
                  <a:extLst>
                    <a:ext uri="{9D8B030D-6E8A-4147-A177-3AD203B41FA5}">
                      <a16:colId xmlns:a16="http://schemas.microsoft.com/office/drawing/2014/main" val="4091698002"/>
                    </a:ext>
                  </a:extLst>
                </a:gridCol>
                <a:gridCol w="761554">
                  <a:extLst>
                    <a:ext uri="{9D8B030D-6E8A-4147-A177-3AD203B41FA5}">
                      <a16:colId xmlns:a16="http://schemas.microsoft.com/office/drawing/2014/main" val="2262775881"/>
                    </a:ext>
                  </a:extLst>
                </a:gridCol>
                <a:gridCol w="765505">
                  <a:extLst>
                    <a:ext uri="{9D8B030D-6E8A-4147-A177-3AD203B41FA5}">
                      <a16:colId xmlns:a16="http://schemas.microsoft.com/office/drawing/2014/main" val="3445174076"/>
                    </a:ext>
                  </a:extLst>
                </a:gridCol>
                <a:gridCol w="871195">
                  <a:extLst>
                    <a:ext uri="{9D8B030D-6E8A-4147-A177-3AD203B41FA5}">
                      <a16:colId xmlns:a16="http://schemas.microsoft.com/office/drawing/2014/main" val="2123402451"/>
                    </a:ext>
                  </a:extLst>
                </a:gridCol>
                <a:gridCol w="855390">
                  <a:extLst>
                    <a:ext uri="{9D8B030D-6E8A-4147-A177-3AD203B41FA5}">
                      <a16:colId xmlns:a16="http://schemas.microsoft.com/office/drawing/2014/main" val="2457670941"/>
                    </a:ext>
                  </a:extLst>
                </a:gridCol>
              </a:tblGrid>
              <a:tr h="1120704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 №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 схеме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Название организации, выполнившей работы, 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авторы отчета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Год 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завершения работ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масштаб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Тип 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аппаратуры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Носитель,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высота полета (м)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Вид и погрешность плановой привязки (м)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Погрешность съемки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Вид 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использованных 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материалов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0974929"/>
                  </a:ext>
                </a:extLst>
              </a:tr>
              <a:tr h="2116373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Уральская ГФЭ, ГУПР по Свердловской области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Чурсин А.В., Гриневич С.В., Прутьян А.М., и др.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Отчет по объекту: "Опережающая аэрогеофизическая съемка масштаба 1:50000 на Артинской площади" 2003 г.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РГФ № 481564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2003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1:50 000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ГСА-2000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АН-2,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50-80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Спутниковая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МЭД</a:t>
                      </a:r>
                      <a:r>
                        <a:rPr lang="en-US" sz="1100">
                          <a:effectLst/>
                        </a:rPr>
                        <a:t> ± 0.33 </a:t>
                      </a:r>
                      <a:r>
                        <a:rPr lang="ru-RU" sz="1100">
                          <a:effectLst/>
                        </a:rPr>
                        <a:t>мкР</a:t>
                      </a:r>
                      <a:r>
                        <a:rPr lang="en-US" sz="1100">
                          <a:effectLst/>
                        </a:rPr>
                        <a:t>/</a:t>
                      </a:r>
                      <a:r>
                        <a:rPr lang="ru-RU" sz="1100">
                          <a:effectLst/>
                        </a:rPr>
                        <a:t>ч</a:t>
                      </a:r>
                      <a:r>
                        <a:rPr lang="en-US" sz="1100">
                          <a:effectLst/>
                        </a:rPr>
                        <a:t>,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Th=0.38*10-4%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U=± 0.22*10-4%</a:t>
                      </a:r>
                      <a:endParaRPr lang="ru-RU" sz="12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K=</a:t>
                      </a:r>
                      <a:r>
                        <a:rPr lang="ru-RU" sz="1100">
                          <a:effectLst/>
                        </a:rPr>
                        <a:t>± 0.17</a:t>
                      </a:r>
                      <a:r>
                        <a:rPr lang="en-US" sz="11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Цифровые маршрутные данные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2035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540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3F46AA-7A49-4DFE-B16A-ECF40C4E6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6" y="1392063"/>
            <a:ext cx="3332350" cy="4575885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DA7D74-9A26-4C6A-9A5D-8C0FB58A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2249" y="6284383"/>
            <a:ext cx="411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CAB38A"/>
                </a:solidFill>
                <a:effectLst/>
                <a:uLnTx/>
                <a:uFillTx/>
                <a:ea typeface="+mn-ea"/>
                <a:cs typeface="+mn-cs"/>
              </a:rPr>
              <a:t>ИНСТИТУТ КАРПИНСКОГО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D832B8-DF59-477D-94E3-BDF2E6B3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7320" y="6304350"/>
            <a:ext cx="643328" cy="35330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86E12-A607-4097-BBCD-7A9D2704417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7F8F22-FD02-46AB-B8D1-50CCA992B34F}"/>
              </a:ext>
            </a:extLst>
          </p:cNvPr>
          <p:cNvSpPr/>
          <p:nvPr/>
        </p:nvSpPr>
        <p:spPr>
          <a:xfrm>
            <a:off x="882650" y="241704"/>
            <a:ext cx="11379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водные цифровые модели полей содержаний радиоактивных элементов </a:t>
            </a:r>
            <a:r>
              <a:rPr lang="ru-RU" sz="2000" b="1" dirty="0" err="1">
                <a:solidFill>
                  <a:srgbClr val="007060"/>
                </a:solidFill>
                <a:latin typeface="Calibri" panose="020F0502020204030204"/>
              </a:rPr>
              <a:t>Артинской</a:t>
            </a:r>
            <a:r>
              <a:rPr lang="ru-RU" sz="2000" b="1" dirty="0">
                <a:solidFill>
                  <a:srgbClr val="007060"/>
                </a:solidFill>
                <a:latin typeface="Calibri" panose="020F0502020204030204"/>
              </a:rPr>
              <a:t> площади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F0A851-D8F1-4C46-83C2-F953C335072E}"/>
              </a:ext>
            </a:extLst>
          </p:cNvPr>
          <p:cNvSpPr/>
          <p:nvPr/>
        </p:nvSpPr>
        <p:spPr>
          <a:xfrm>
            <a:off x="889000" y="836400"/>
            <a:ext cx="1019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+mn-cs"/>
              </a:rPr>
              <a:t>ЦМ содержаний калия</a:t>
            </a:r>
            <a:r>
              <a:rPr lang="ru-RU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                                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+mn-cs"/>
              </a:rPr>
              <a:t>ЦМ содержаний тория                        ЦМ содержаний урана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29ACC7-A1B0-4344-BF13-1F2EBE2279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84" y="1399559"/>
            <a:ext cx="3262000" cy="44858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AF43CD-70F6-4249-BEDD-FA590EE2B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91" y="1392063"/>
            <a:ext cx="3274918" cy="44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72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1103729" y="176434"/>
            <a:ext cx="9781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модели </a:t>
            </a:r>
            <a:r>
              <a:rPr lang="ru-RU" sz="2000" b="1" dirty="0" err="1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радиогеохимических</a:t>
            </a:r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полей </a:t>
            </a:r>
            <a:r>
              <a:rPr lang="ru-RU" sz="2000" b="1" dirty="0" err="1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Артинской</a:t>
            </a:r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с обрамлением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91E42E-D15B-4BE1-BC59-03C4F61EBED3}"/>
              </a:ext>
            </a:extLst>
          </p:cNvPr>
          <p:cNvSpPr txBox="1"/>
          <p:nvPr/>
        </p:nvSpPr>
        <p:spPr>
          <a:xfrm>
            <a:off x="5690168" y="738621"/>
            <a:ext cx="529889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aseline="30000" dirty="0"/>
              <a:t>МЭД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B4D3EB-286D-40D3-9E1E-499E159FB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00" y="1036138"/>
            <a:ext cx="3708718" cy="508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64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E5BB76-E7A5-46D4-B355-EB1E9B75FFE7}"/>
              </a:ext>
            </a:extLst>
          </p:cNvPr>
          <p:cNvSpPr/>
          <p:nvPr/>
        </p:nvSpPr>
        <p:spPr>
          <a:xfrm>
            <a:off x="2711368" y="176434"/>
            <a:ext cx="6566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использованных гравиметрических материалов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AC6710-DC3B-4C55-B20D-F70F2E4970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60" y="728179"/>
            <a:ext cx="3897226" cy="47559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463503-C240-478A-A56C-27137F4411B7}"/>
              </a:ext>
            </a:extLst>
          </p:cNvPr>
          <p:cNvSpPr/>
          <p:nvPr/>
        </p:nvSpPr>
        <p:spPr>
          <a:xfrm>
            <a:off x="4524462" y="522697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050" i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Условные обозначения: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1 – гравиметрическая съемка и ее номер в таблице;</a:t>
            </a:r>
          </a:p>
          <a:p>
            <a:pPr indent="450215" algn="ctr">
              <a:spcAft>
                <a:spcPts val="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2 – контур листа 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O-40-XXXV</a:t>
            </a:r>
            <a:endParaRPr lang="ru-RU" sz="105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7A581DE-446D-4C73-BB57-468261D496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348814"/>
              </p:ext>
            </p:extLst>
          </p:nvPr>
        </p:nvGraphicFramePr>
        <p:xfrm>
          <a:off x="4463563" y="725875"/>
          <a:ext cx="7633365" cy="53056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940">
                  <a:extLst>
                    <a:ext uri="{9D8B030D-6E8A-4147-A177-3AD203B41FA5}">
                      <a16:colId xmlns:a16="http://schemas.microsoft.com/office/drawing/2014/main" val="4018059254"/>
                    </a:ext>
                  </a:extLst>
                </a:gridCol>
                <a:gridCol w="1166069">
                  <a:extLst>
                    <a:ext uri="{9D8B030D-6E8A-4147-A177-3AD203B41FA5}">
                      <a16:colId xmlns:a16="http://schemas.microsoft.com/office/drawing/2014/main" val="25616995"/>
                    </a:ext>
                  </a:extLst>
                </a:gridCol>
                <a:gridCol w="1176030">
                  <a:extLst>
                    <a:ext uri="{9D8B030D-6E8A-4147-A177-3AD203B41FA5}">
                      <a16:colId xmlns:a16="http://schemas.microsoft.com/office/drawing/2014/main" val="1877451401"/>
                    </a:ext>
                  </a:extLst>
                </a:gridCol>
                <a:gridCol w="285662">
                  <a:extLst>
                    <a:ext uri="{9D8B030D-6E8A-4147-A177-3AD203B41FA5}">
                      <a16:colId xmlns:a16="http://schemas.microsoft.com/office/drawing/2014/main" val="392972699"/>
                    </a:ext>
                  </a:extLst>
                </a:gridCol>
                <a:gridCol w="57186">
                  <a:extLst>
                    <a:ext uri="{9D8B030D-6E8A-4147-A177-3AD203B41FA5}">
                      <a16:colId xmlns:a16="http://schemas.microsoft.com/office/drawing/2014/main" val="329882951"/>
                    </a:ext>
                  </a:extLst>
                </a:gridCol>
                <a:gridCol w="844187">
                  <a:extLst>
                    <a:ext uri="{9D8B030D-6E8A-4147-A177-3AD203B41FA5}">
                      <a16:colId xmlns:a16="http://schemas.microsoft.com/office/drawing/2014/main" val="1876093258"/>
                    </a:ext>
                  </a:extLst>
                </a:gridCol>
                <a:gridCol w="937149">
                  <a:extLst>
                    <a:ext uri="{9D8B030D-6E8A-4147-A177-3AD203B41FA5}">
                      <a16:colId xmlns:a16="http://schemas.microsoft.com/office/drawing/2014/main" val="2125213610"/>
                    </a:ext>
                  </a:extLst>
                </a:gridCol>
                <a:gridCol w="665058">
                  <a:extLst>
                    <a:ext uri="{9D8B030D-6E8A-4147-A177-3AD203B41FA5}">
                      <a16:colId xmlns:a16="http://schemas.microsoft.com/office/drawing/2014/main" val="621807463"/>
                    </a:ext>
                  </a:extLst>
                </a:gridCol>
                <a:gridCol w="640284">
                  <a:extLst>
                    <a:ext uri="{9D8B030D-6E8A-4147-A177-3AD203B41FA5}">
                      <a16:colId xmlns:a16="http://schemas.microsoft.com/office/drawing/2014/main" val="535885665"/>
                    </a:ext>
                  </a:extLst>
                </a:gridCol>
                <a:gridCol w="1526800">
                  <a:extLst>
                    <a:ext uri="{9D8B030D-6E8A-4147-A177-3AD203B41FA5}">
                      <a16:colId xmlns:a16="http://schemas.microsoft.com/office/drawing/2014/main" val="975009401"/>
                    </a:ext>
                  </a:extLst>
                </a:gridCol>
              </a:tblGrid>
              <a:tr h="45245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893" marT="1740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Организация, выполнившая съемку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740" marB="15893" anchor="ctr"/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Авторы отчета</a:t>
                      </a:r>
                      <a:endParaRPr lang="ru-RU" sz="2000"/>
                    </a:p>
                  </a:txBody>
                  <a:tcPr marL="15893" marR="15893" marT="1740" marB="15893" anchor="ctr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Год съемки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740" marB="15893" anchor="ctr"/>
                </a:tc>
                <a:tc hMerge="1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740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Масштаб съемки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740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Типы гравиметров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740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Сеть наблюдений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740" marB="15893" anchor="ctr"/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Ср. кв. погрешности определения аномалии Буге (мГал)</a:t>
                      </a:r>
                      <a:endParaRPr lang="ru-RU" sz="2000"/>
                    </a:p>
                  </a:txBody>
                  <a:tcPr marL="15893" marR="15893" marT="1740" marB="15893" anchor="ctr"/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Вид использованных материалов</a:t>
                      </a:r>
                      <a:endParaRPr lang="ru-RU" sz="2000"/>
                    </a:p>
                  </a:txBody>
                  <a:tcPr marL="15893" marR="0" marT="1740" marB="15893" anchor="ctr"/>
                </a:tc>
                <a:extLst>
                  <a:ext uri="{0D108BD9-81ED-4DB2-BD59-A6C34878D82A}">
                    <a16:rowId xmlns:a16="http://schemas.microsoft.com/office/drawing/2014/main" val="2229476671"/>
                  </a:ext>
                </a:extLst>
              </a:tr>
              <a:tr h="43066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ЗАО "Гравиразведка"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</a:rPr>
                        <a:t>Пряхина Е.Л.</a:t>
                      </a:r>
                      <a:endParaRPr lang="ru-RU" sz="2000" dirty="0"/>
                    </a:p>
                  </a:txBody>
                  <a:tcPr marL="15893" marR="15893" marT="15893" marB="15893" anchor="ctr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2009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 hMerge="1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1:50 000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GS-5 «Scintrex»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250x500 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±0.026</a:t>
                      </a:r>
                      <a:endParaRPr lang="ru-RU" sz="2000"/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Каталог гравиметрических наблюдений</a:t>
                      </a:r>
                      <a:endParaRPr lang="ru-RU" sz="2000"/>
                    </a:p>
                  </a:txBody>
                  <a:tcPr marL="15893" marR="0" marT="15893" marB="15893" anchor="ctr"/>
                </a:tc>
                <a:extLst>
                  <a:ext uri="{0D108BD9-81ED-4DB2-BD59-A6C34878D82A}">
                    <a16:rowId xmlns:a16="http://schemas.microsoft.com/office/drawing/2014/main" val="1645965196"/>
                  </a:ext>
                </a:extLst>
              </a:tr>
              <a:tr h="46708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ОАО «Баженовская геофизическая экспедиция»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</a:rPr>
                        <a:t>Соколова Е.В.</a:t>
                      </a:r>
                      <a:endParaRPr lang="ru-RU" sz="2000" dirty="0"/>
                    </a:p>
                  </a:txBody>
                  <a:tcPr marL="15893" marR="15893" marT="15893" marB="15893" anchor="ctr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2009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 hMerge="1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1:50 000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CG-3M AUTOGRAV 1, CG-5 AUTOGRAV 3, CG-3M </a:t>
                      </a:r>
                      <a:r>
                        <a:rPr lang="ru-RU" sz="900">
                          <a:effectLst/>
                        </a:rPr>
                        <a:t>и</a:t>
                      </a:r>
                      <a:r>
                        <a:rPr lang="en-US" sz="900">
                          <a:effectLst/>
                        </a:rPr>
                        <a:t> CG-5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1000x200 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±0.08</a:t>
                      </a:r>
                      <a:endParaRPr lang="ru-RU" sz="2000"/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Значения (Δg)б с плотностью промежуточного слоя σ=2,67 г/см³ в пунктах наблюдений</a:t>
                      </a:r>
                      <a:endParaRPr lang="ru-RU" sz="2000"/>
                    </a:p>
                  </a:txBody>
                  <a:tcPr marL="15893" marR="0" marT="15893" marB="15893" anchor="ctr"/>
                </a:tc>
                <a:extLst>
                  <a:ext uri="{0D108BD9-81ED-4DB2-BD59-A6C34878D82A}">
                    <a16:rowId xmlns:a16="http://schemas.microsoft.com/office/drawing/2014/main" val="3851646336"/>
                  </a:ext>
                </a:extLst>
              </a:tr>
              <a:tr h="141419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Баженовская ГФЭ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</a:rPr>
                        <a:t>Бабаев Т.В., Кислицын А.Г., </a:t>
                      </a:r>
                      <a:r>
                        <a:rPr lang="ru-RU" sz="900" dirty="0" err="1">
                          <a:effectLst/>
                        </a:rPr>
                        <a:t>Вейбер</a:t>
                      </a:r>
                      <a:r>
                        <a:rPr lang="ru-RU" sz="900" dirty="0">
                          <a:effectLst/>
                        </a:rPr>
                        <a:t> Л.Р. и др.</a:t>
                      </a:r>
                      <a:endParaRPr lang="ru-RU" sz="2000" dirty="0"/>
                    </a:p>
                  </a:txBody>
                  <a:tcPr marL="15893" marR="15893" marT="15893" marB="15893" anchor="ctr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2002-2005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 hMerge="1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1:50 000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СГ-3М, ГНУ-КВ, ГНУ-КВ-500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500x200 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±0.068</a:t>
                      </a:r>
                      <a:endParaRPr lang="ru-RU" sz="2000"/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Каталог гравиметрических наблюдений</a:t>
                      </a:r>
                      <a:endParaRPr lang="ru-RU" sz="2000"/>
                    </a:p>
                  </a:txBody>
                  <a:tcPr marL="15893" marR="0" marT="15893" marB="15893" anchor="ctr"/>
                </a:tc>
                <a:extLst>
                  <a:ext uri="{0D108BD9-81ED-4DB2-BD59-A6C34878D82A}">
                    <a16:rowId xmlns:a16="http://schemas.microsoft.com/office/drawing/2014/main" val="2307738556"/>
                  </a:ext>
                </a:extLst>
              </a:tr>
              <a:tr h="145062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</a:rPr>
                        <a:t>Пьянов С.П., </a:t>
                      </a:r>
                      <a:r>
                        <a:rPr lang="ru-RU" sz="900" dirty="0" err="1">
                          <a:effectLst/>
                        </a:rPr>
                        <a:t>Вейбер</a:t>
                      </a:r>
                      <a:r>
                        <a:rPr lang="ru-RU" sz="900" dirty="0">
                          <a:effectLst/>
                        </a:rPr>
                        <a:t> Л.Р., Белоусова М.Ф. и др.</a:t>
                      </a:r>
                      <a:endParaRPr lang="ru-RU" sz="2000" dirty="0"/>
                    </a:p>
                  </a:txBody>
                  <a:tcPr marL="15893" marR="15893" marT="15893" marB="15893" anchor="ctr"/>
                </a:tc>
                <a:tc grid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1993-1995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 hMerge="1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1:50 000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ГНУ-КВ-500, ГНУ-КС, ГНУ-КВ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500x200 м, 1000x200 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</a:rPr>
                        <a:t>±0,044-0.045</a:t>
                      </a:r>
                      <a:endParaRPr lang="ru-RU" sz="2000" dirty="0"/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</a:rPr>
                        <a:t>Каталог гравиметрических наблюдений</a:t>
                      </a:r>
                      <a:endParaRPr lang="ru-RU" sz="2000" dirty="0"/>
                    </a:p>
                  </a:txBody>
                  <a:tcPr marL="15893" marR="0" marT="15893" marB="15893" anchor="ctr"/>
                </a:tc>
                <a:extLst>
                  <a:ext uri="{0D108BD9-81ED-4DB2-BD59-A6C34878D82A}">
                    <a16:rowId xmlns:a16="http://schemas.microsoft.com/office/drawing/2014/main" val="2175505464"/>
                  </a:ext>
                </a:extLst>
              </a:tr>
              <a:tr h="66833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893" marT="15893" marB="15893" anchor="ctr"/>
                </a:tc>
                <a:tc gridSpan="9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Значения в пунктах наблюдений снятые с изданной Гравиметрической карты масштаба 1:200 000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911163"/>
                  </a:ext>
                </a:extLst>
              </a:tr>
              <a:tr h="21924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ОАО «Пермнефтегеофизика»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5893" marR="15893" marT="15893" marB="15893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Р.Н. </a:t>
                      </a:r>
                      <a:r>
                        <a:rPr lang="ru-RU" sz="900" dirty="0" err="1">
                          <a:effectLst/>
                        </a:rPr>
                        <a:t>Колчанова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40" marR="1740" marT="1740" marB="174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2008</a:t>
                      </a: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2000" dirty="0"/>
                    </a:p>
                  </a:txBody>
                  <a:tcPr marL="1740" marR="1740" marT="1740" marB="1740" anchor="ctr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2000" dirty="0"/>
                    </a:p>
                  </a:txBody>
                  <a:tcPr marL="1740" marR="1740" marT="1740" marB="1740" anchor="ctr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</a:rPr>
                        <a:t>1:50 000</a:t>
                      </a:r>
                      <a:endParaRPr lang="ru-RU" sz="2000" dirty="0"/>
                    </a:p>
                  </a:txBody>
                  <a:tcPr marL="1740" marR="1740" marT="1740" marB="174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AUTOGRAV CG-3M </a:t>
                      </a:r>
                      <a:r>
                        <a:rPr lang="ru-RU" sz="900" dirty="0">
                          <a:effectLst/>
                        </a:rPr>
                        <a:t>и</a:t>
                      </a:r>
                      <a:r>
                        <a:rPr lang="en-US" sz="900" dirty="0">
                          <a:effectLst/>
                        </a:rPr>
                        <a:t> CG-5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40" marR="1740" marT="1740" marB="174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40" marR="1740" marT="1740" marB="174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900">
                          <a:effectLst/>
                        </a:rPr>
                        <a:t>0.027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40" marR="1740" marT="1740" marB="174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Каталог гравиметрических наблюдений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40" marR="1740" marT="1740" marB="1740" anchor="ctr"/>
                </a:tc>
                <a:extLst>
                  <a:ext uri="{0D108BD9-81ED-4DB2-BD59-A6C34878D82A}">
                    <a16:rowId xmlns:a16="http://schemas.microsoft.com/office/drawing/2014/main" val="310990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102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E5BB76-E7A5-46D4-B355-EB1E9B75FFE7}"/>
              </a:ext>
            </a:extLst>
          </p:cNvPr>
          <p:cNvSpPr/>
          <p:nvPr/>
        </p:nvSpPr>
        <p:spPr>
          <a:xfrm>
            <a:off x="2154600" y="169508"/>
            <a:ext cx="7882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поля силы тяжести в редукции Буге (сеть 250 х 250 м)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D70B52-8B50-48E7-92D3-85AACD9BF81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85" y="871537"/>
            <a:ext cx="4907915" cy="5114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112F888-C222-4C6D-9B6A-F8BAD94BAA55}"/>
              </a:ext>
            </a:extLst>
          </p:cNvPr>
          <p:cNvSpPr/>
          <p:nvPr/>
        </p:nvSpPr>
        <p:spPr>
          <a:xfrm>
            <a:off x="1660398" y="626282"/>
            <a:ext cx="38195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Плотность промежуточного слоя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Ϭ=2.67 г/см</a:t>
            </a:r>
            <a:r>
              <a:rPr lang="ru-RU" sz="1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1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F2C96-6305-4B73-A055-E1FB2081B681}"/>
              </a:ext>
            </a:extLst>
          </p:cNvPr>
          <p:cNvSpPr txBox="1"/>
          <p:nvPr/>
        </p:nvSpPr>
        <p:spPr>
          <a:xfrm>
            <a:off x="7236422" y="777278"/>
            <a:ext cx="3474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Плотность промежуточного слоя 2.58 г</a:t>
            </a:r>
            <a:r>
              <a:rPr lang="en-US" sz="1400" dirty="0"/>
              <a:t>/</a:t>
            </a:r>
            <a:r>
              <a:rPr lang="ru-RU" sz="1400" dirty="0"/>
              <a:t>см</a:t>
            </a:r>
            <a:r>
              <a:rPr lang="ru-RU" sz="1400" baseline="30000" dirty="0"/>
              <a:t>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B7BF77-6AC5-41F1-A511-9B48455C7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707" y="1141481"/>
            <a:ext cx="3819525" cy="45750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84548A-DAA8-4C87-99E1-D9EB55A50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8458" y="2368898"/>
            <a:ext cx="3905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02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DA7D74-9A26-4C6A-9A5D-8C0FB58A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CAB38A"/>
                </a:solidFill>
                <a:effectLst/>
                <a:uLnTx/>
                <a:uFillTx/>
                <a:ea typeface="+mn-ea"/>
                <a:cs typeface="+mn-cs"/>
              </a:rPr>
              <a:t>ИНСТИТУТ КАРПИНСКОГО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AB38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D832B8-DF59-477D-94E3-BDF2E6B3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86E12-A607-4097-BBCD-7A9D2704417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7F8F22-FD02-46AB-B8D1-50CCA992B34F}"/>
              </a:ext>
            </a:extLst>
          </p:cNvPr>
          <p:cNvSpPr/>
          <p:nvPr/>
        </p:nvSpPr>
        <p:spPr>
          <a:xfrm>
            <a:off x="190501" y="160412"/>
            <a:ext cx="42056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Комплект карт масштаба 1:200 000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FC0343-5CAB-411F-8149-671CBE0DA4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892193"/>
            <a:ext cx="4992815" cy="391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76C5BC-41C4-470B-A59B-268227A0E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16" y="1377841"/>
            <a:ext cx="5809666" cy="41023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E12789-ECED-4224-B0B4-AEB16563A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762" y="560522"/>
            <a:ext cx="5711131" cy="403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1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4817699" y="0"/>
            <a:ext cx="2722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Геологические </a:t>
            </a:r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854D0-FCEB-4682-A1F9-087C336CFE64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BF1ACC-46CA-4F8A-AC09-EDD51A146929}"/>
              </a:ext>
            </a:extLst>
          </p:cNvPr>
          <p:cNvSpPr/>
          <p:nvPr/>
        </p:nvSpPr>
        <p:spPr>
          <a:xfrm>
            <a:off x="552450" y="720566"/>
            <a:ext cx="110871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baseline="-25000" dirty="0"/>
              <a:t>Основные геологические задачи:</a:t>
            </a:r>
          </a:p>
          <a:p>
            <a:r>
              <a:rPr lang="ru-RU" sz="2400" baseline="-25000" dirty="0"/>
              <a:t>Составление картограмм и каталогов геофизической изученности.</a:t>
            </a:r>
          </a:p>
          <a:p>
            <a:r>
              <a:rPr lang="ru-RU" sz="2400" baseline="-25000" dirty="0"/>
              <a:t>Составление геофизической основы масштаба 1:200 000 листа </a:t>
            </a:r>
            <a:r>
              <a:rPr lang="en-US" sz="2400" baseline="-25000" dirty="0"/>
              <a:t>O-40-XXXV </a:t>
            </a:r>
            <a:r>
              <a:rPr lang="ru-RU" sz="2400" baseline="-25000" dirty="0"/>
              <a:t>(Артинская площадь), по результатам комплексных аэрогеофизических съемок прошлых лет в ГИС- формате, в составе:</a:t>
            </a:r>
          </a:p>
          <a:p>
            <a:r>
              <a:rPr lang="ru-RU" sz="2400" baseline="-25000" dirty="0"/>
              <a:t>цифровой модели и карты изолиний аномального магнитного поля;</a:t>
            </a:r>
          </a:p>
          <a:p>
            <a:r>
              <a:rPr lang="ru-RU" sz="2400" baseline="-25000" dirty="0"/>
              <a:t>цифровой модели и карты изолиний аномалий поля силы тяжести в редукции Буге с плотностью промежуточного слоя 2,67 г/см</a:t>
            </a:r>
            <a:r>
              <a:rPr lang="ru-RU" sz="2400" baseline="30000" dirty="0"/>
              <a:t>3</a:t>
            </a:r>
            <a:r>
              <a:rPr lang="ru-RU" sz="2400" baseline="-25000" dirty="0"/>
              <a:t> в условном уровне;</a:t>
            </a:r>
          </a:p>
          <a:p>
            <a:r>
              <a:rPr lang="ru-RU" sz="2400" baseline="-25000" dirty="0"/>
              <a:t>цифровых моделей и карт изолиний содержаний естественных радиоактивных элементов (калия, тория, урана) и мощности дозы суммарного гамма-излучения на площадь 1200 км</a:t>
            </a:r>
            <a:r>
              <a:rPr lang="ru-RU" sz="2400" baseline="30000" dirty="0"/>
              <a:t>2</a:t>
            </a:r>
            <a:r>
              <a:rPr lang="ru-RU" sz="2400" baseline="-25000" dirty="0"/>
              <a:t> в северо-восточной части листа;</a:t>
            </a:r>
          </a:p>
          <a:p>
            <a:r>
              <a:rPr lang="ru-RU" sz="2400" baseline="-25000" dirty="0"/>
              <a:t>карт изолиний локальных и региональных составляющих аномального магнитного поля и аномалий поля силы тяжести;</a:t>
            </a:r>
          </a:p>
          <a:p>
            <a:r>
              <a:rPr lang="ru-RU" sz="2400" baseline="-25000" dirty="0"/>
              <a:t>карты модуля горизонтальной составляющей градиента магнитного поля;</a:t>
            </a:r>
          </a:p>
          <a:p>
            <a:r>
              <a:rPr lang="ru-RU" sz="2400" baseline="-25000" dirty="0"/>
              <a:t>карты модуля вертикальной составляющей градиента аномального магнитного поля;</a:t>
            </a:r>
          </a:p>
          <a:p>
            <a:r>
              <a:rPr lang="ru-RU" sz="2400" baseline="-25000" dirty="0"/>
              <a:t>карты модуля горизонтальной составляющей градиента поля силы тяжести;</a:t>
            </a:r>
          </a:p>
          <a:p>
            <a:r>
              <a:rPr lang="ru-RU" sz="2400" baseline="-25000" dirty="0"/>
              <a:t>карты модуля вертикальной составляющей градиента поля силы тяжести;</a:t>
            </a:r>
          </a:p>
          <a:p>
            <a:r>
              <a:rPr lang="ru-RU" sz="2400" baseline="-25000" dirty="0"/>
              <a:t>карты мультипликативного параметра </a:t>
            </a:r>
            <a:r>
              <a:rPr lang="en-US" sz="2400" baseline="-25000" dirty="0"/>
              <a:t>F;</a:t>
            </a:r>
            <a:endParaRPr lang="ru-RU" sz="2400" baseline="-25000" dirty="0"/>
          </a:p>
          <a:p>
            <a:r>
              <a:rPr lang="ru-RU" sz="2400" baseline="-25000" dirty="0"/>
              <a:t>карты вторичной </a:t>
            </a:r>
            <a:r>
              <a:rPr lang="ru-RU" sz="2400" baseline="-25000" dirty="0" err="1"/>
              <a:t>радиогеохимической</a:t>
            </a:r>
            <a:r>
              <a:rPr lang="ru-RU" sz="2400" baseline="-25000" dirty="0"/>
              <a:t> зональности </a:t>
            </a:r>
            <a:r>
              <a:rPr lang="en-US" sz="2400" baseline="-25000" dirty="0"/>
              <a:t>(ARK).</a:t>
            </a:r>
            <a:endParaRPr lang="ru-RU" sz="2400" baseline="-25000" dirty="0"/>
          </a:p>
          <a:p>
            <a:r>
              <a:rPr lang="ru-RU" sz="2400" baseline="-25000" dirty="0"/>
              <a:t>схемы предварительной интерпретации комплекса геофизических данных;</a:t>
            </a:r>
          </a:p>
          <a:p>
            <a:r>
              <a:rPr lang="ru-RU" sz="2400" baseline="-25000" dirty="0"/>
              <a:t>геолого-геофизического разреза.</a:t>
            </a:r>
          </a:p>
        </p:txBody>
      </p:sp>
    </p:spTree>
    <p:extLst>
      <p:ext uri="{BB962C8B-B14F-4D97-AF65-F5344CB8AC3E}">
        <p14:creationId xmlns:p14="http://schemas.microsoft.com/office/powerpoint/2010/main" val="2500951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E5BB76-E7A5-46D4-B355-EB1E9B75FFE7}"/>
              </a:ext>
            </a:extLst>
          </p:cNvPr>
          <p:cNvSpPr/>
          <p:nvPr/>
        </p:nvSpPr>
        <p:spPr>
          <a:xfrm>
            <a:off x="3638335" y="176434"/>
            <a:ext cx="4712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Трансформации потенциальных полей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DF76D7-9A9F-46F0-AF3F-0C01D14C4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93" y="809609"/>
            <a:ext cx="3270157" cy="50673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FDE59A-4091-4A5D-B117-9F81B7831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427" y="700504"/>
            <a:ext cx="3401145" cy="51658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D24C37-645C-486A-8B0E-AE15CE201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149" y="700504"/>
            <a:ext cx="3553968" cy="539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4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E5BB76-E7A5-46D4-B355-EB1E9B75FFE7}"/>
              </a:ext>
            </a:extLst>
          </p:cNvPr>
          <p:cNvSpPr/>
          <p:nvPr/>
        </p:nvSpPr>
        <p:spPr>
          <a:xfrm>
            <a:off x="3348543" y="176434"/>
            <a:ext cx="5291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Трансформации </a:t>
            </a:r>
            <a:r>
              <a:rPr lang="ru-RU" sz="2000" b="1" dirty="0" err="1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радиогеохимических</a:t>
            </a:r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DAF8D0-ACA3-4A67-B548-7271229E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565" y="650550"/>
            <a:ext cx="6121383" cy="5350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E3FE6A-EA48-4A90-ADB0-CCA7A2A3E2C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02" y="650551"/>
            <a:ext cx="3594273" cy="535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189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8AA52-3729-4117-96BE-13BEDC851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dirty="0"/>
              <a:t>Положение Артинской площади на схеме тектонического районирования </a:t>
            </a:r>
            <a:br>
              <a:rPr lang="ru-RU" sz="1800" dirty="0"/>
            </a:br>
            <a:r>
              <a:rPr lang="ru-RU" sz="1800" dirty="0"/>
              <a:t>(</a:t>
            </a:r>
            <a:r>
              <a:rPr lang="ru-RU" sz="1800" dirty="0" err="1"/>
              <a:t>Шалагинов</a:t>
            </a:r>
            <a:r>
              <a:rPr lang="ru-RU" sz="1800" dirty="0"/>
              <a:t> В.В., 1989)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A78E72-4A63-4DBA-BE45-3C59E794A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190431-3B6E-4ADA-9FC6-CBD91493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22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360C5D-5363-4CEC-ADC4-4DA0AF05A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1042987"/>
            <a:ext cx="6200775" cy="47720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969596-0F5A-4803-8387-B64FEC95F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535" y="1484851"/>
            <a:ext cx="5716994" cy="371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25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8AA52-3729-4117-96BE-13BEDC85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3888" y="136525"/>
            <a:ext cx="11332564" cy="624226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>Предварительная геологическая карта листа </a:t>
            </a:r>
            <a:br>
              <a:rPr lang="ru-RU" sz="1800" dirty="0"/>
            </a:br>
            <a:r>
              <a:rPr lang="ru-RU" sz="1800" dirty="0"/>
              <a:t>O-40-XXXV (Артинская площадь)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A78E72-4A63-4DBA-BE45-3C59E794A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190431-3B6E-4ADA-9FC6-CBD91493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23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8E040E-3749-48F3-A72F-D05CDEEE81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62142" y="778298"/>
            <a:ext cx="4328639" cy="5240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9218CF-79E4-4558-AA6E-1B9EF13A30E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173176" y="136525"/>
            <a:ext cx="3819437" cy="579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99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882C0A-B978-4797-BFA8-E94E27CFB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729572"/>
            <a:ext cx="8305800" cy="604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14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FF09C0-120C-44AB-888C-1973C9498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424"/>
            <a:ext cx="12192000" cy="55339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E15D64-5DDC-402C-B0E3-2D5D23BC4C5E}"/>
              </a:ext>
            </a:extLst>
          </p:cNvPr>
          <p:cNvSpPr/>
          <p:nvPr/>
        </p:nvSpPr>
        <p:spPr>
          <a:xfrm>
            <a:off x="4645387" y="176434"/>
            <a:ext cx="2698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err="1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Саргинский</a:t>
            </a:r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профиль</a:t>
            </a:r>
          </a:p>
        </p:txBody>
      </p:sp>
    </p:spTree>
    <p:extLst>
      <p:ext uri="{BB962C8B-B14F-4D97-AF65-F5344CB8AC3E}">
        <p14:creationId xmlns:p14="http://schemas.microsoft.com/office/powerpoint/2010/main" val="41437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E15D64-5DDC-402C-B0E3-2D5D23BC4C5E}"/>
              </a:ext>
            </a:extLst>
          </p:cNvPr>
          <p:cNvSpPr/>
          <p:nvPr/>
        </p:nvSpPr>
        <p:spPr>
          <a:xfrm>
            <a:off x="4961414" y="224059"/>
            <a:ext cx="2694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err="1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Каргинский</a:t>
            </a:r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6F1CD0-5FDC-4167-A98A-14140D6E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593" y="790747"/>
            <a:ext cx="4753358" cy="606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12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E15D64-5DDC-402C-B0E3-2D5D23BC4C5E}"/>
              </a:ext>
            </a:extLst>
          </p:cNvPr>
          <p:cNvSpPr/>
          <p:nvPr/>
        </p:nvSpPr>
        <p:spPr>
          <a:xfrm>
            <a:off x="4961414" y="224059"/>
            <a:ext cx="2694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err="1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Каргинский</a:t>
            </a:r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профиль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CB9414-3A51-4D57-B00D-4BE8CF37F5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68" y="713063"/>
            <a:ext cx="3528863" cy="5683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122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E15D64-5DDC-402C-B0E3-2D5D23BC4C5E}"/>
              </a:ext>
            </a:extLst>
          </p:cNvPr>
          <p:cNvSpPr/>
          <p:nvPr/>
        </p:nvSpPr>
        <p:spPr>
          <a:xfrm>
            <a:off x="1561232" y="490339"/>
            <a:ext cx="922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Глубинный сейсмогеологический разрез по Свердловскому профилю ГСЗ (по Дружинину, 2000ф)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375E8D-9CEF-4DE2-B569-56FBF48B15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0" y="828893"/>
            <a:ext cx="10220965" cy="5329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622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026485-BDAE-47EB-9CCE-E42C36DE100D}"/>
              </a:ext>
            </a:extLst>
          </p:cNvPr>
          <p:cNvSpPr/>
          <p:nvPr/>
        </p:nvSpPr>
        <p:spPr>
          <a:xfrm>
            <a:off x="2852256" y="282059"/>
            <a:ext cx="6487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Обобщенные характеристики петрофизических комплексов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380A956-A929-4975-862A-70EDBF23B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556560"/>
              </p:ext>
            </p:extLst>
          </p:nvPr>
        </p:nvGraphicFramePr>
        <p:xfrm>
          <a:off x="2617365" y="1166070"/>
          <a:ext cx="7315200" cy="4994115"/>
        </p:xfrm>
        <a:graphic>
          <a:graphicData uri="http://schemas.openxmlformats.org/drawingml/2006/table">
            <a:tbl>
              <a:tblPr/>
              <a:tblGrid>
                <a:gridCol w="1463040">
                  <a:extLst>
                    <a:ext uri="{9D8B030D-6E8A-4147-A177-3AD203B41FA5}">
                      <a16:colId xmlns:a16="http://schemas.microsoft.com/office/drawing/2014/main" val="334043383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51022199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383293573"/>
                    </a:ext>
                  </a:extLst>
                </a:gridCol>
                <a:gridCol w="1206337">
                  <a:extLst>
                    <a:ext uri="{9D8B030D-6E8A-4147-A177-3AD203B41FA5}">
                      <a16:colId xmlns:a16="http://schemas.microsoft.com/office/drawing/2014/main" val="3264993108"/>
                    </a:ext>
                  </a:extLst>
                </a:gridCol>
                <a:gridCol w="1719743">
                  <a:extLst>
                    <a:ext uri="{9D8B030D-6E8A-4147-A177-3AD203B41FA5}">
                      <a16:colId xmlns:a16="http://schemas.microsoft.com/office/drawing/2014/main" val="2765887341"/>
                    </a:ext>
                  </a:extLst>
                </a:gridCol>
              </a:tblGrid>
              <a:tr h="531288">
                <a:tc>
                  <a:txBody>
                    <a:bodyPr/>
                    <a:lstStyle/>
                    <a:p>
                      <a:r>
                        <a:rPr lang="ru-RU" sz="900" dirty="0"/>
                        <a:t>Комплекс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/>
                        <a:t>Литология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/>
                        <a:t>Скорости </a:t>
                      </a:r>
                      <a:r>
                        <a:rPr lang="en-US" sz="900"/>
                        <a:t>Vp (</a:t>
                      </a:r>
                      <a:r>
                        <a:rPr lang="ru-RU" sz="900"/>
                        <a:t>км/с)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/>
                        <a:t>Плотность </a:t>
                      </a:r>
                      <a:r>
                        <a:rPr lang="el-GR" sz="900"/>
                        <a:t>ρ (</a:t>
                      </a:r>
                      <a:r>
                        <a:rPr lang="ru-RU" sz="900"/>
                        <a:t>г/см³)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err="1"/>
                        <a:t>Магн</a:t>
                      </a:r>
                      <a:r>
                        <a:rPr lang="ru-RU" sz="900" dirty="0"/>
                        <a:t>. восприимчивость (10⁻⁵ СИ)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118759"/>
                  </a:ext>
                </a:extLst>
              </a:tr>
              <a:tr h="690676">
                <a:tc>
                  <a:txBody>
                    <a:bodyPr/>
                    <a:lstStyle/>
                    <a:p>
                      <a:r>
                        <a:rPr lang="ru-RU" sz="900" b="1"/>
                        <a:t>ЗМС (MZ–KZ)</a:t>
                      </a:r>
                      <a:r>
                        <a:rPr lang="ru-RU" sz="900"/>
                        <a:t/>
                      </a:r>
                      <a:br>
                        <a:rPr lang="ru-RU" sz="900"/>
                      </a:br>
                      <a:r>
                        <a:rPr lang="ru-RU" sz="900"/>
                        <a:t>Четвертичные и мезо-кайнозойские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Песчаники, </a:t>
                      </a:r>
                      <a:r>
                        <a:rPr lang="ru-RU" sz="900" dirty="0" err="1"/>
                        <a:t>гравелиты</a:t>
                      </a:r>
                      <a:r>
                        <a:rPr lang="ru-RU" sz="900" dirty="0"/>
                        <a:t> рыхлые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/>
                        <a:t>0.6–1.5 (ср. 0.85)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/>
                        <a:t>≈2.2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Низкая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675118"/>
                  </a:ext>
                </a:extLst>
              </a:tr>
              <a:tr h="1009449">
                <a:tc>
                  <a:txBody>
                    <a:bodyPr/>
                    <a:lstStyle/>
                    <a:p>
                      <a:r>
                        <a:rPr lang="ru-RU" sz="900" b="1"/>
                        <a:t>Верхний терригенный (</a:t>
                      </a:r>
                      <a:r>
                        <a:rPr lang="en-US" sz="900" b="1"/>
                        <a:t>C₃–P₁)</a:t>
                      </a:r>
                      <a:endParaRPr lang="en-US" sz="900"/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Песчаники, алевролиты, аргиллиты, ангидриты, прослои карбонатов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2.4–6.5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2.40–3.00 (ср. 2.46–2.90)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0–157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1861476"/>
                  </a:ext>
                </a:extLst>
              </a:tr>
              <a:tr h="690676">
                <a:tc>
                  <a:txBody>
                    <a:bodyPr/>
                    <a:lstStyle/>
                    <a:p>
                      <a:r>
                        <a:rPr lang="ru-RU" sz="900" b="1"/>
                        <a:t>Карбонатный (</a:t>
                      </a:r>
                      <a:r>
                        <a:rPr lang="en-US" sz="900" b="1"/>
                        <a:t>D₃–C₂)</a:t>
                      </a:r>
                      <a:endParaRPr lang="en-US" sz="900"/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Известняки, доломиты, местами трещиноватые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4.6–6.9 (ср. 6.1–6.6)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/>
                        <a:t>2.64–2.78 (ср. 2.70–2.74)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0–47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847463"/>
                  </a:ext>
                </a:extLst>
              </a:tr>
              <a:tr h="531288">
                <a:tc>
                  <a:txBody>
                    <a:bodyPr/>
                    <a:lstStyle/>
                    <a:p>
                      <a:r>
                        <a:rPr lang="ru-RU" sz="900" b="1"/>
                        <a:t>Средний терригенный (</a:t>
                      </a:r>
                      <a:r>
                        <a:rPr lang="en-US" sz="900" b="1"/>
                        <a:t>R₂–D₂)</a:t>
                      </a:r>
                      <a:endParaRPr lang="en-US" sz="900"/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/>
                        <a:t>Песчаники, аргиллиты, алевролиты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≈3.5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2.55–2.68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0–200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74211"/>
                  </a:ext>
                </a:extLst>
              </a:tr>
              <a:tr h="690676">
                <a:tc>
                  <a:txBody>
                    <a:bodyPr/>
                    <a:lstStyle/>
                    <a:p>
                      <a:r>
                        <a:rPr lang="ru-RU" sz="900" b="1"/>
                        <a:t>Нижний рифей (R₁)</a:t>
                      </a:r>
                      <a:r>
                        <a:rPr lang="ru-RU" sz="900"/>
                        <a:t/>
                      </a:r>
                      <a:br>
                        <a:rPr lang="ru-RU" sz="900"/>
                      </a:br>
                      <a:r>
                        <a:rPr lang="ru-RU" sz="900"/>
                        <a:t>Калтасинская и Прикамская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/>
                        <a:t>Доломиты, песчаники, аргиллиты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4.8–6.7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2.52–2.83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0–26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781528"/>
                  </a:ext>
                </a:extLst>
              </a:tr>
              <a:tr h="850062">
                <a:tc>
                  <a:txBody>
                    <a:bodyPr/>
                    <a:lstStyle/>
                    <a:p>
                      <a:r>
                        <a:rPr lang="ru-RU" sz="900" b="1"/>
                        <a:t>Кристаллический фундамент (</a:t>
                      </a:r>
                      <a:r>
                        <a:rPr lang="en-US" sz="900" b="1"/>
                        <a:t>AR–PR₁)</a:t>
                      </a:r>
                      <a:endParaRPr lang="en-US" sz="900"/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/>
                        <a:t>Гнейсы, граниты, амфиболиты, гранито-гнейсы, сланцы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/>
                        <a:t>6.2–7.0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2.60–3.00 (ср. 2.70–2.80)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90–8000</a:t>
                      </a:r>
                    </a:p>
                  </a:txBody>
                  <a:tcPr marL="46291" marR="46291" marT="23145" marB="2314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251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2841240" y="176434"/>
            <a:ext cx="6306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Изученность Артинской площади аэрогеофизическими съёмками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866FEB-1723-4006-87F4-B9730345D9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1" y="614915"/>
            <a:ext cx="3902439" cy="54621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8EA031A-B2BE-44FF-9557-0B39AC1FF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484100"/>
              </p:ext>
            </p:extLst>
          </p:nvPr>
        </p:nvGraphicFramePr>
        <p:xfrm>
          <a:off x="4255889" y="672349"/>
          <a:ext cx="7824258" cy="541359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79776">
                  <a:extLst>
                    <a:ext uri="{9D8B030D-6E8A-4147-A177-3AD203B41FA5}">
                      <a16:colId xmlns:a16="http://schemas.microsoft.com/office/drawing/2014/main" val="3991624389"/>
                    </a:ext>
                  </a:extLst>
                </a:gridCol>
                <a:gridCol w="1879080">
                  <a:extLst>
                    <a:ext uri="{9D8B030D-6E8A-4147-A177-3AD203B41FA5}">
                      <a16:colId xmlns:a16="http://schemas.microsoft.com/office/drawing/2014/main" val="809283372"/>
                    </a:ext>
                  </a:extLst>
                </a:gridCol>
                <a:gridCol w="626913">
                  <a:extLst>
                    <a:ext uri="{9D8B030D-6E8A-4147-A177-3AD203B41FA5}">
                      <a16:colId xmlns:a16="http://schemas.microsoft.com/office/drawing/2014/main" val="2711451749"/>
                    </a:ext>
                  </a:extLst>
                </a:gridCol>
                <a:gridCol w="859244">
                  <a:extLst>
                    <a:ext uri="{9D8B030D-6E8A-4147-A177-3AD203B41FA5}">
                      <a16:colId xmlns:a16="http://schemas.microsoft.com/office/drawing/2014/main" val="469543073"/>
                    </a:ext>
                  </a:extLst>
                </a:gridCol>
                <a:gridCol w="704172">
                  <a:extLst>
                    <a:ext uri="{9D8B030D-6E8A-4147-A177-3AD203B41FA5}">
                      <a16:colId xmlns:a16="http://schemas.microsoft.com/office/drawing/2014/main" val="666940420"/>
                    </a:ext>
                  </a:extLst>
                </a:gridCol>
                <a:gridCol w="781985">
                  <a:extLst>
                    <a:ext uri="{9D8B030D-6E8A-4147-A177-3AD203B41FA5}">
                      <a16:colId xmlns:a16="http://schemas.microsoft.com/office/drawing/2014/main" val="1749869592"/>
                    </a:ext>
                  </a:extLst>
                </a:gridCol>
                <a:gridCol w="863108">
                  <a:extLst>
                    <a:ext uri="{9D8B030D-6E8A-4147-A177-3AD203B41FA5}">
                      <a16:colId xmlns:a16="http://schemas.microsoft.com/office/drawing/2014/main" val="4009598234"/>
                    </a:ext>
                  </a:extLst>
                </a:gridCol>
                <a:gridCol w="1329980">
                  <a:extLst>
                    <a:ext uri="{9D8B030D-6E8A-4147-A177-3AD203B41FA5}">
                      <a16:colId xmlns:a16="http://schemas.microsoft.com/office/drawing/2014/main" val="1680190121"/>
                    </a:ext>
                  </a:extLst>
                </a:gridCol>
              </a:tblGrid>
              <a:tr h="399374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№ на схеме</a:t>
                      </a:r>
                      <a:r>
                        <a:rPr lang="en-US" sz="800" kern="1200" dirty="0">
                          <a:effectLst/>
                        </a:rPr>
                        <a:t>/</a:t>
                      </a:r>
                      <a:endParaRPr lang="ru-RU" sz="800" dirty="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№РГФ (ТГФ)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организации, проводившей съемку;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авторы и название отчёта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Год и масштаб съемки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Тип аппаратуры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Носитель, высота полета,  (м)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Вид и  погрешность плановой привязки (м)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Погрешность съёмки, нТл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Форма хранения исходных данных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extLst>
                  <a:ext uri="{0D108BD9-81ED-4DB2-BD59-A6C34878D82A}">
                    <a16:rowId xmlns:a16="http://schemas.microsoft.com/office/drawing/2014/main" val="1985063259"/>
                  </a:ext>
                </a:extLst>
              </a:tr>
              <a:tr h="96986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extLst>
                  <a:ext uri="{0D108BD9-81ED-4DB2-BD59-A6C34878D82A}">
                    <a16:rowId xmlns:a16="http://schemas.microsoft.com/office/drawing/2014/main" val="3248726557"/>
                  </a:ext>
                </a:extLst>
              </a:tr>
              <a:tr h="93303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1*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Новосибирский геофизический трест. Аэромагнитная экспедиция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Коноплин П.А., </a:t>
                      </a:r>
                      <a:r>
                        <a:rPr lang="ru-RU" sz="800" dirty="0" err="1">
                          <a:effectLst/>
                        </a:rPr>
                        <a:t>Рейдборд</a:t>
                      </a:r>
                      <a:r>
                        <a:rPr lang="ru-RU" sz="800" dirty="0">
                          <a:effectLst/>
                        </a:rPr>
                        <a:t> А.Х.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"Отчет о детальной аэромагнитной съемке _Та на Южно-Пермском участке за 1959 год (Южно-Пермская аэромагнитная партия №75/59)"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1959</a:t>
                      </a:r>
                      <a:endParaRPr lang="ru-RU" sz="800">
                        <a:effectLst/>
                      </a:endParaRP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r>
                        <a:rPr lang="ru-RU" sz="800">
                          <a:effectLst/>
                        </a:rPr>
                        <a:t>:200 000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u="sng">
                          <a:effectLst/>
                        </a:rPr>
                        <a:t> </a:t>
                      </a:r>
                      <a:endParaRPr lang="ru-RU" sz="800">
                        <a:effectLst/>
                      </a:endParaRP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АЭМ-49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±4,5-8,6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ЦМ (ΔT)а в составе ГФО-1000 листа О-40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extLst>
                  <a:ext uri="{0D108BD9-81ED-4DB2-BD59-A6C34878D82A}">
                    <a16:rowId xmlns:a16="http://schemas.microsoft.com/office/drawing/2014/main" val="3229772764"/>
                  </a:ext>
                </a:extLst>
              </a:tr>
              <a:tr h="83911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</a:t>
                      </a: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Центральная Уральская партия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Головков В.М., Королева Р.Ф., </a:t>
                      </a:r>
                      <a:r>
                        <a:rPr lang="ru-RU" sz="800" dirty="0" err="1">
                          <a:effectLst/>
                        </a:rPr>
                        <a:t>Локтина</a:t>
                      </a:r>
                      <a:r>
                        <a:rPr lang="ru-RU" sz="800" dirty="0">
                          <a:effectLst/>
                        </a:rPr>
                        <a:t> И.Н.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Результаты аэрогеофизических поисков м-</a:t>
                      </a:r>
                      <a:r>
                        <a:rPr lang="ru-RU" sz="800" dirty="0" err="1">
                          <a:effectLst/>
                        </a:rPr>
                        <a:t>ний</a:t>
                      </a:r>
                      <a:r>
                        <a:rPr lang="ru-RU" sz="800" dirty="0">
                          <a:effectLst/>
                        </a:rPr>
                        <a:t> урана и других полезных ископаемых на западном склоне Южного Урала и в Предуралье за 1959 год. 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1959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1:25 000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АСГМ-25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20-75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Визуальная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extLst>
                  <a:ext uri="{0D108BD9-81ED-4DB2-BD59-A6C34878D82A}">
                    <a16:rowId xmlns:a16="http://schemas.microsoft.com/office/drawing/2014/main" val="2063129664"/>
                  </a:ext>
                </a:extLst>
              </a:tr>
              <a:tr h="557346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УГУ, </a:t>
                      </a:r>
                      <a:r>
                        <a:rPr lang="ru-RU" sz="800" u="sng">
                          <a:effectLst/>
                        </a:rPr>
                        <a:t>Уральская ККЭ  </a:t>
                      </a:r>
                      <a:endParaRPr lang="ru-RU" sz="800">
                        <a:effectLst/>
                      </a:endParaRP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Уфимцев В.А., Чурсин А.В.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Отчет об аэрогеофизической съемке, выполненной на Урале в 1965 г. (Аэрогеофизическая партия) м-бы 1:25000, 1:10000 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1965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1:25 000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АММ-13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50-75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Фото-привязка АФА-36,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АФА-ТЭ-55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±13,0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extLst>
                  <a:ext uri="{0D108BD9-81ED-4DB2-BD59-A6C34878D82A}">
                    <a16:rowId xmlns:a16="http://schemas.microsoft.com/office/drawing/2014/main" val="2606528831"/>
                  </a:ext>
                </a:extLst>
              </a:tr>
              <a:tr h="4023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</a:t>
                      </a: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Уральское ТГУ,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УККЭ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Халымбаджа И.Г.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н/д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1979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1:50 000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АГС-71,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КАМ-28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50-75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Фото-привязка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АФА-Э-36,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АФАГ-17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±14,2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extLst>
                  <a:ext uri="{0D108BD9-81ED-4DB2-BD59-A6C34878D82A}">
                    <a16:rowId xmlns:a16="http://schemas.microsoft.com/office/drawing/2014/main" val="841633283"/>
                  </a:ext>
                </a:extLst>
              </a:tr>
              <a:tr h="300562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ПГО «Севзапгеология», ЛГЭ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Мавричев В.Г.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н/д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1982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1:50 000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КАМ-28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Фото-привязка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extLst>
                  <a:ext uri="{0D108BD9-81ED-4DB2-BD59-A6C34878D82A}">
                    <a16:rowId xmlns:a16="http://schemas.microsoft.com/office/drawing/2014/main" val="2656500267"/>
                  </a:ext>
                </a:extLst>
              </a:tr>
              <a:tr h="1109122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</a:t>
                      </a: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u="sng">
                          <a:effectLst/>
                        </a:rPr>
                        <a:t>Уральская ГФЭ</a:t>
                      </a:r>
                      <a:r>
                        <a:rPr lang="ru-RU" sz="800">
                          <a:effectLst/>
                        </a:rPr>
                        <a:t>, ГУПР по Свердловской области  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Чурсин А.В., Гриневич С.В.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	Опережающая аэрогеофизическая съемка масштаба 1:50 000 на Артинской площади. 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2002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1:50 000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СТК-30,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МГМ-05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Ан-2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50-75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Спутнико-вая радиогео-дезическая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±23.2 по В,</a:t>
                      </a: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±22.4 по </a:t>
                      </a:r>
                      <a:r>
                        <a:rPr lang="en-US" sz="800" dirty="0">
                          <a:effectLst/>
                        </a:rPr>
                        <a:t>L</a:t>
                      </a:r>
                      <a:endParaRPr lang="ru-RU" sz="800" dirty="0">
                        <a:effectLst/>
                      </a:endParaRPr>
                    </a:p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гамма-съемки +0.33 </a:t>
                      </a:r>
                      <a:r>
                        <a:rPr lang="ru-RU" sz="800" dirty="0" err="1">
                          <a:effectLst/>
                        </a:rPr>
                        <a:t>мкР</a:t>
                      </a:r>
                      <a:r>
                        <a:rPr lang="ru-RU" sz="800" dirty="0">
                          <a:effectLst/>
                        </a:rPr>
                        <a:t>/час, содержаний U+0.22 г/т, содержаний </a:t>
                      </a:r>
                      <a:r>
                        <a:rPr lang="ru-RU" sz="800" dirty="0" err="1">
                          <a:effectLst/>
                        </a:rPr>
                        <a:t>Тh</a:t>
                      </a:r>
                      <a:r>
                        <a:rPr lang="ru-RU" sz="800" dirty="0">
                          <a:effectLst/>
                        </a:rPr>
                        <a:t> +0.38 г/т, содержаний К +0.17%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Карты аномального магнитного поля 1:50 000.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629" marR="31629" marT="0" marB="0" anchor="ctr"/>
                </a:tc>
                <a:extLst>
                  <a:ext uri="{0D108BD9-81ED-4DB2-BD59-A6C34878D82A}">
                    <a16:rowId xmlns:a16="http://schemas.microsoft.com/office/drawing/2014/main" val="887654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1807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20803-7BBC-43DE-B41F-4F88E90F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/>
              <a:t>Выделение плотностных неоднородностей в фундаменте, предположительно связанных с амфиболитами  по потенциальным полям на карте, рассчитанной по результатам 3-Д инверсии плотности (абсолютная отметка 7 км)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0212F0-AC88-4A43-A440-1BDF1116F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50E26A-A609-4FDA-9544-9EDD4E4F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30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758901-B27F-4A18-822F-D5BA8BAE2C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1" y="801453"/>
            <a:ext cx="4010951" cy="53896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6C6DC9-2AE0-4D20-BA58-58A0D3771827}"/>
              </a:ext>
            </a:extLst>
          </p:cNvPr>
          <p:cNvSpPr/>
          <p:nvPr/>
        </p:nvSpPr>
        <p:spPr>
          <a:xfrm>
            <a:off x="4848840" y="2285844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Тектонические нарушения 1-3 выделенные по потенциальным полям: 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1- магнитному;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2 - гравитационному (мелкие);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3 - гравитационному (крупные) </a:t>
            </a:r>
          </a:p>
          <a:p>
            <a:pPr indent="450215" algn="just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4 - аномалии расчетной плотности на глубине 7 км, предположительно связанные с амфиболитами);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5 - эпицентр Манчажской аномалии;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6 - профильная сейсморазведка и пикеты на линии профиля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364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3E82ED-9527-484D-821A-44BF482FFC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1" y="678817"/>
            <a:ext cx="4189568" cy="55003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20803-7BBC-43DE-B41F-4F88E90F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/>
              <a:t>Положение тектонических нарушений, выделенных по потенциальным полям на карте рассчитанной по результатам 3-Д инверсии плотности (абсолютная отметка 0 м)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0212F0-AC88-4A43-A440-1BDF1116F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50E26A-A609-4FDA-9544-9EDD4E4F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31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6C6DC9-2AE0-4D20-BA58-58A0D3771827}"/>
              </a:ext>
            </a:extLst>
          </p:cNvPr>
          <p:cNvSpPr/>
          <p:nvPr/>
        </p:nvSpPr>
        <p:spPr>
          <a:xfrm>
            <a:off x="4848840" y="228584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Тектонические нарушения 1-3 выделенные по потенциальным полям: 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1- магнитному;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2 - гравитационному (мелкие);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3 - гравитационному (крупные). </a:t>
            </a:r>
          </a:p>
          <a:p>
            <a:pPr indent="450215" algn="just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4 - профильная сейсморазведка и пикеты на линии профиля</a:t>
            </a:r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7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AE0EE3-F277-4AE8-A629-1A2C8CCDD9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7" y="644380"/>
            <a:ext cx="4242699" cy="55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20803-7BBC-43DE-B41F-4F88E90F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/>
              <a:t>Положение тектонических нарушений, выделенных по потенциальным полям на карте, рассчитанной по результатам 3-Д инверсии магнитной восприимчивости (абсолютная отметка 1.5 км)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0212F0-AC88-4A43-A440-1BDF1116F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50E26A-A609-4FDA-9544-9EDD4E4F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32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6C6DC9-2AE0-4D20-BA58-58A0D3771827}"/>
              </a:ext>
            </a:extLst>
          </p:cNvPr>
          <p:cNvSpPr/>
          <p:nvPr/>
        </p:nvSpPr>
        <p:spPr>
          <a:xfrm>
            <a:off x="4848840" y="2285844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Тектонические нарушения 1-3 выделенные по потенциальным полям: 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1- магнитному;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2 - гравитационному (мелкие);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3 - гравитационному (крупные). </a:t>
            </a:r>
          </a:p>
          <a:p>
            <a:pPr indent="450215" algn="just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4 - профильная сейсморазведка и пикеты на линии профиля</a:t>
            </a:r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48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20803-7BBC-43DE-B41F-4F88E90F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64" y="245219"/>
            <a:ext cx="11332564" cy="624226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Положение тектонических нарушений, выделенных по потенциальным полям на карте, рассчитанной по результатам 3-Д инверсии магнитной восприимчивости </a:t>
            </a:r>
            <a:br>
              <a:rPr lang="ru-RU" sz="2000" dirty="0"/>
            </a:br>
            <a:r>
              <a:rPr lang="ru-RU" sz="2000" dirty="0"/>
              <a:t>(абсолютная отметка 5 км)</a:t>
            </a:r>
            <a:endParaRPr lang="ru-RU" sz="14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0212F0-AC88-4A43-A440-1BDF1116F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КАРПИНСКОГО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50E26A-A609-4FDA-9544-9EDD4E4F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6E12-A607-4097-BBCD-7A9D27044179}" type="slidenum">
              <a:rPr lang="ru-RU" smtClean="0"/>
              <a:t>33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B6C6DC9-2AE0-4D20-BA58-58A0D3771827}"/>
              </a:ext>
            </a:extLst>
          </p:cNvPr>
          <p:cNvSpPr/>
          <p:nvPr/>
        </p:nvSpPr>
        <p:spPr>
          <a:xfrm>
            <a:off x="4848840" y="2285844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Тектонические нарушения 1-3 выделенные по потенциальным полям: 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1- магнитному;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2 - гравитационному (мелкие); </a:t>
            </a: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3 - гравитационному (крупные). </a:t>
            </a:r>
          </a:p>
          <a:p>
            <a:pPr indent="450215" algn="just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4 - профильная сейсморазведка и пикеты на линии профиля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B489A7-8BDE-4E7D-8A0E-61842482DC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05" y="869445"/>
            <a:ext cx="4007995" cy="5263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611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026485-BDAE-47EB-9CCE-E42C36DE100D}"/>
              </a:ext>
            </a:extLst>
          </p:cNvPr>
          <p:cNvSpPr/>
          <p:nvPr/>
        </p:nvSpPr>
        <p:spPr>
          <a:xfrm>
            <a:off x="2489683" y="282059"/>
            <a:ext cx="721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схема интерпретации по геофизическим данным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E8AC83-DD04-4FA8-848B-4DF0442E7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25" y="651391"/>
            <a:ext cx="8583676" cy="602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35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DA7D74-9A26-4C6A-9A5D-8C0FB58A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CAB38A"/>
                </a:solidFill>
                <a:effectLst/>
                <a:uLnTx/>
                <a:uFillTx/>
                <a:ea typeface="+mn-ea"/>
                <a:cs typeface="+mn-cs"/>
              </a:rPr>
              <a:t>ИНСТИТУТ КАРПИНСКОГО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AB38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D832B8-DF59-477D-94E3-BDF2E6B3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86E12-A607-4097-BBCD-7A9D2704417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7F8F22-FD02-46AB-B8D1-50CCA992B34F}"/>
              </a:ext>
            </a:extLst>
          </p:cNvPr>
          <p:cNvSpPr/>
          <p:nvPr/>
        </p:nvSpPr>
        <p:spPr>
          <a:xfrm>
            <a:off x="190501" y="160412"/>
            <a:ext cx="5495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Создание геолого-геофизического разреза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B38163-A0EC-8534-4CD2-862114FCE84D}"/>
              </a:ext>
            </a:extLst>
          </p:cNvPr>
          <p:cNvSpPr/>
          <p:nvPr/>
        </p:nvSpPr>
        <p:spPr>
          <a:xfrm>
            <a:off x="410261" y="721935"/>
            <a:ext cx="67715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Для оценки глубинного строения Тикшозерской площади построен геолого-геофизический разрез по линии А1-А2. Он был ориентирован таким образом, чтобы пересечь основные структурно-формационные зоны региона и зоны высоких градиентов потенциальных полей под углом, близким к прямому. </a:t>
            </a:r>
          </a:p>
          <a:p>
            <a:pPr lvl="0" algn="just">
              <a:defRPr/>
            </a:pP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Разрез пересекает под углом, близким к прямому, тектонические </a:t>
            </a:r>
            <a:r>
              <a:rPr lang="ru-RU" sz="1200" dirty="0" err="1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Юрезано-Сылвенской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 депрессии недалеко от Михайловского профиля (Рис. 1.9). Рельеф дневной поверхности вдоль линии профиля спокойный.</a:t>
            </a:r>
          </a:p>
          <a:p>
            <a:pPr lvl="0" algn="just">
              <a:defRPr/>
            </a:pP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Для выполнения 2-D моделирования были использованы результаты предварительного 3-D моделирования (3-Д петромагнитной и 3-Д петроплотностной моделей). На основе этих данных была рассчитана локальная составляющая полей для выполнения моделирования (</a:t>
            </a:r>
            <a:r>
              <a:rPr lang="en-US" sz="1200" dirty="0">
                <a:solidFill>
                  <a:srgbClr val="007060"/>
                </a:solidFill>
                <a:latin typeface="Symbol" panose="05050102010706020507" pitchFamily="18" charset="2"/>
                <a:ea typeface="Calibri" panose="020F0502020204030204" pitchFamily="34" charset="0"/>
              </a:rPr>
              <a:t>D</a:t>
            </a:r>
            <a:r>
              <a:rPr lang="ru-RU" sz="1200" b="1" i="1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T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)a и (</a:t>
            </a:r>
            <a:r>
              <a:rPr lang="en-US" sz="1200" dirty="0">
                <a:solidFill>
                  <a:srgbClr val="007060"/>
                </a:solidFill>
                <a:latin typeface="Symbol" panose="05050102010706020507" pitchFamily="18" charset="2"/>
                <a:ea typeface="Calibri" panose="020F0502020204030204" pitchFamily="34" charset="0"/>
              </a:rPr>
              <a:t>D</a:t>
            </a:r>
            <a:r>
              <a:rPr lang="ru-RU" sz="1200" b="1" i="1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g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)</a:t>
            </a:r>
            <a:r>
              <a:rPr lang="ru-RU" sz="1200" baseline="-250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Б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₂.₅₈. Расчёт выполнялся в два этапа.</a:t>
            </a:r>
          </a:p>
          <a:p>
            <a:pPr lvl="0" algn="just">
              <a:defRPr/>
            </a:pP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На первом этапе определялся отклик от нижней части 3-D модели — от отметки −10 км до нижней границы модели.</a:t>
            </a:r>
          </a:p>
          <a:p>
            <a:pPr lvl="0" algn="just">
              <a:defRPr/>
            </a:pP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На втором этапе из исходного цифрового макета поля (</a:t>
            </a:r>
            <a:r>
              <a:rPr lang="en-US" sz="1200" dirty="0">
                <a:solidFill>
                  <a:srgbClr val="007060"/>
                </a:solidFill>
                <a:latin typeface="Symbol" panose="05050102010706020507" pitchFamily="18" charset="2"/>
                <a:ea typeface="Calibri" panose="020F0502020204030204" pitchFamily="34" charset="0"/>
              </a:rPr>
              <a:t>D</a:t>
            </a:r>
            <a:r>
              <a:rPr lang="ru-RU" sz="1200" b="1" i="1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T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)a или (</a:t>
            </a:r>
            <a:r>
              <a:rPr lang="en-US" sz="1200" dirty="0">
                <a:solidFill>
                  <a:srgbClr val="007060"/>
                </a:solidFill>
                <a:latin typeface="Symbol" panose="05050102010706020507" pitchFamily="18" charset="2"/>
                <a:ea typeface="Calibri" panose="020F0502020204030204" pitchFamily="34" charset="0"/>
              </a:rPr>
              <a:t>D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g)Б вычитался полученный на первом этапе отклик. В результате был выделен эффект только от слоя, ограниченного сверху рельефом, а снизу плоскостью, залегающей на глубине 10 км.</a:t>
            </a:r>
          </a:p>
          <a:p>
            <a:pPr lvl="0" algn="just">
              <a:defRPr/>
            </a:pP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Из полученных локальных составляющих ЦМ (</a:t>
            </a:r>
            <a:r>
              <a:rPr lang="en-US" sz="1200" dirty="0">
                <a:solidFill>
                  <a:srgbClr val="007060"/>
                </a:solidFill>
                <a:latin typeface="Symbol" panose="05050102010706020507" pitchFamily="18" charset="2"/>
                <a:ea typeface="Calibri" panose="020F0502020204030204" pitchFamily="34" charset="0"/>
              </a:rPr>
              <a:t>D</a:t>
            </a:r>
            <a:r>
              <a:rPr lang="ru-RU" sz="1200" b="1" i="1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T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)a и (</a:t>
            </a:r>
            <a:r>
              <a:rPr lang="en-US" sz="1200" dirty="0">
                <a:solidFill>
                  <a:srgbClr val="007060"/>
                </a:solidFill>
                <a:latin typeface="Symbol" panose="05050102010706020507" pitchFamily="18" charset="2"/>
                <a:ea typeface="Calibri" panose="020F0502020204030204" pitchFamily="34" charset="0"/>
              </a:rPr>
              <a:t>D</a:t>
            </a:r>
            <a:r>
              <a:rPr lang="ru-RU" sz="1200" b="1" i="1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g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)Б были извлечены соответствующие кривые, по которым проводилось 2-D моделирование.</a:t>
            </a:r>
          </a:p>
          <a:p>
            <a:pPr lvl="0" algn="just">
              <a:defRPr/>
            </a:pP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 Разрез составлен по результатам совместного моделирования полей (</a:t>
            </a:r>
            <a:r>
              <a:rPr lang="en-US" sz="1200" dirty="0">
                <a:solidFill>
                  <a:srgbClr val="007060"/>
                </a:solidFill>
                <a:latin typeface="Symbol" panose="05050102010706020507" pitchFamily="18" charset="2"/>
                <a:ea typeface="Calibri" panose="020F0502020204030204" pitchFamily="34" charset="0"/>
              </a:rPr>
              <a:t>D</a:t>
            </a:r>
            <a:r>
              <a:rPr lang="ru-RU" sz="1200" b="1" i="1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T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)a и (</a:t>
            </a:r>
            <a:r>
              <a:rPr lang="en-US" sz="1200" dirty="0">
                <a:solidFill>
                  <a:srgbClr val="007060"/>
                </a:solidFill>
                <a:latin typeface="Symbol" panose="05050102010706020507" pitchFamily="18" charset="2"/>
                <a:ea typeface="Calibri" panose="020F0502020204030204" pitchFamily="34" charset="0"/>
              </a:rPr>
              <a:t>D</a:t>
            </a:r>
            <a:r>
              <a:rPr lang="ru-RU" sz="1200" b="1" i="1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g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)</a:t>
            </a:r>
            <a:r>
              <a:rPr lang="ru-RU" sz="1200" baseline="-250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Б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 с использованием программы GM-SYS фирмы </a:t>
            </a:r>
            <a:r>
              <a:rPr lang="ru-RU" sz="1200" dirty="0" err="1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GeoSoft</a:t>
            </a:r>
            <a:r>
              <a:rPr lang="ru-RU" sz="1200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. Для построения модели использованы сведения о петрофизических свойствах горных пород. Геологическая среда в модели представлена в виде блоков, которым приписывались петрофизические свойства: - плотность (σ) и магнитная восприимчивость (χ). Критерием корректности полученных в результате моделирования разрезов служило достигнутое совпадение вычисленных и исходных графиков значений потенциальных полей.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2EA8F1-942E-4EAA-B5A5-048BD5856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533" y="160412"/>
            <a:ext cx="2887644" cy="58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34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DA7D74-9A26-4C6A-9A5D-8C0FB58A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CAB38A"/>
                </a:solidFill>
                <a:effectLst/>
                <a:uLnTx/>
                <a:uFillTx/>
                <a:ea typeface="+mn-ea"/>
                <a:cs typeface="+mn-cs"/>
              </a:rPr>
              <a:t>ИНСТИТУТ КАРПИНСКОГО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AB38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D832B8-DF59-477D-94E3-BDF2E6B3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86E12-A607-4097-BBCD-7A9D2704417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7F8F22-FD02-46AB-B8D1-50CCA992B34F}"/>
              </a:ext>
            </a:extLst>
          </p:cNvPr>
          <p:cNvSpPr/>
          <p:nvPr/>
        </p:nvSpPr>
        <p:spPr>
          <a:xfrm>
            <a:off x="3348038" y="227524"/>
            <a:ext cx="5495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Создание геолого-геофизического разреза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B38163-A0EC-8534-4CD2-862114FCE84D}"/>
              </a:ext>
            </a:extLst>
          </p:cNvPr>
          <p:cNvSpPr/>
          <p:nvPr/>
        </p:nvSpPr>
        <p:spPr>
          <a:xfrm>
            <a:off x="150203" y="2111787"/>
            <a:ext cx="47835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+mn-cs"/>
              </a:rPr>
              <a:t>Для трехмерного моделирования эффективной плотности нижнего полупространства с использовался пакет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+mn-cs"/>
              </a:rPr>
              <a:t>UBC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 Light" panose="020F0302020204030204"/>
                <a:ea typeface="Calibri" panose="020F0502020204030204" pitchFamily="34" charset="0"/>
                <a:cs typeface="+mn-cs"/>
              </a:rPr>
              <a:t>GIF</a:t>
            </a:r>
            <a:r>
              <a:rPr lang="ru-RU" dirty="0">
                <a:solidFill>
                  <a:srgbClr val="007060"/>
                </a:solidFill>
                <a:latin typeface="Calibri Light" panose="020F0302020204030204"/>
                <a:ea typeface="Calibri" panose="020F0502020204030204" pitchFamily="34" charset="0"/>
              </a:rPr>
              <a:t>. При моделировании учитывались данные по сейсмическим профилям. При построении геофизического разреза в качестве начального приближения использованы результаты моделирования 3-Д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AC8857-C2DC-4E61-B850-7419A70DF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691" y="1513173"/>
            <a:ext cx="6315505" cy="3957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7BA4DF-EEED-49C3-B521-504C5C2AD07B}"/>
              </a:ext>
            </a:extLst>
          </p:cNvPr>
          <p:cNvSpPr txBox="1"/>
          <p:nvPr/>
        </p:nvSpPr>
        <p:spPr>
          <a:xfrm>
            <a:off x="2734811" y="4887401"/>
            <a:ext cx="2589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Михайловский </a:t>
            </a:r>
            <a:r>
              <a:rPr lang="ru-RU" sz="1400" dirty="0" err="1"/>
              <a:t>сейсмопрофиль</a:t>
            </a:r>
            <a:endParaRPr lang="ru-RU" sz="1400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902F5657-A83B-403E-BF46-8ED560F97F8A}"/>
              </a:ext>
            </a:extLst>
          </p:cNvPr>
          <p:cNvCxnSpPr/>
          <p:nvPr/>
        </p:nvCxnSpPr>
        <p:spPr>
          <a:xfrm flipV="1">
            <a:off x="4278385" y="4001549"/>
            <a:ext cx="1057013" cy="928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237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E15D64-5DDC-402C-B0E3-2D5D23BC4C5E}"/>
              </a:ext>
            </a:extLst>
          </p:cNvPr>
          <p:cNvSpPr/>
          <p:nvPr/>
        </p:nvSpPr>
        <p:spPr>
          <a:xfrm>
            <a:off x="421086" y="345060"/>
            <a:ext cx="11629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Сейсмический разрез по Михайловскому профилю ОГТ и геолого-геофизическая модель по широтной линии вдоль него (по Сегалю, 2000ф)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91D617-6EEE-4663-BC2D-2F12225B31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70" y="906465"/>
            <a:ext cx="9226693" cy="5833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445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DA7D74-9A26-4C6A-9A5D-8C0FB58A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CAB38A"/>
                </a:solidFill>
                <a:effectLst/>
                <a:uLnTx/>
                <a:uFillTx/>
                <a:ea typeface="+mn-ea"/>
                <a:cs typeface="+mn-cs"/>
              </a:rPr>
              <a:t>ИНСТИТУТ КАРПИНСКОГО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AB38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D832B8-DF59-477D-94E3-BDF2E6B3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86E12-A607-4097-BBCD-7A9D2704417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7F8F22-FD02-46AB-B8D1-50CCA992B34F}"/>
              </a:ext>
            </a:extLst>
          </p:cNvPr>
          <p:cNvSpPr/>
          <p:nvPr/>
        </p:nvSpPr>
        <p:spPr>
          <a:xfrm>
            <a:off x="190501" y="160412"/>
            <a:ext cx="5495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Геолого</a:t>
            </a:r>
            <a:r>
              <a:rPr lang="ru-RU" sz="2000" b="1" dirty="0">
                <a:solidFill>
                  <a:srgbClr val="007060"/>
                </a:solidFill>
                <a:latin typeface="Calibri" panose="020F0502020204030204"/>
              </a:rPr>
              <a:t>-геофизический разрез по линии А1-А2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55FFA6-BD19-409E-A2F4-4501BD2B6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313" y="2646179"/>
            <a:ext cx="5879604" cy="28072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A26399-69CB-46E6-B321-09829E69C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891" y="671119"/>
            <a:ext cx="3002286" cy="16489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2DC759-7138-4D34-8934-F69B0440F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24" y="671119"/>
            <a:ext cx="4926669" cy="54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47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DA7D74-9A26-4C6A-9A5D-8C0FB58A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CAB38A"/>
                </a:solidFill>
                <a:effectLst/>
                <a:uLnTx/>
                <a:uFillTx/>
                <a:ea typeface="+mn-ea"/>
                <a:cs typeface="+mn-cs"/>
              </a:rPr>
              <a:t>ИНСТИТУТ КАРПИНСКОГО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CAB38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D832B8-DF59-477D-94E3-BDF2E6B3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86E12-A607-4097-BBCD-7A9D2704417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7F8F22-FD02-46AB-B8D1-50CCA992B34F}"/>
              </a:ext>
            </a:extLst>
          </p:cNvPr>
          <p:cNvSpPr/>
          <p:nvPr/>
        </p:nvSpPr>
        <p:spPr>
          <a:xfrm>
            <a:off x="190501" y="160412"/>
            <a:ext cx="5495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Геолого</a:t>
            </a:r>
            <a:r>
              <a:rPr lang="ru-RU" sz="2000" b="1" dirty="0">
                <a:solidFill>
                  <a:srgbClr val="007060"/>
                </a:solidFill>
                <a:latin typeface="Calibri" panose="020F0502020204030204"/>
              </a:rPr>
              <a:t>-геофизический разрез по линии А1-А2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160E69-3A95-4393-B405-67730CCCF57D}"/>
              </a:ext>
            </a:extLst>
          </p:cNvPr>
          <p:cNvSpPr/>
          <p:nvPr/>
        </p:nvSpPr>
        <p:spPr>
          <a:xfrm>
            <a:off x="522913" y="743280"/>
            <a:ext cx="111713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итоге выполненных работ, в соответствии с проектом «Требований…, 2013» составлен комплект карт геофизической основы Госгеолкарты-200 по листу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-40-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XXXV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(Артинская площадь) с объяснительной запиской. Комплект картографических материалов и соответствующие цифровые модели подготовлены по материалам крупномасштабных, среднемасштабных аэромагнитных съемок и наземным гравиметрическим данным масштаба 1 : 200 000. Создание геофизической основы потребовало определенной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переобработки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исходных аэромагнитных данных: внутренней увязки в пределах отдельных участков съемок, увязки уровней на границах съемочных площадей, приведения аномального магнитного поля к единому уровню нормального поля ВСЕГЕИ эпохи 1965 года.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EE1D61-CFB7-4E25-9C06-F2562373D5A3}"/>
              </a:ext>
            </a:extLst>
          </p:cNvPr>
          <p:cNvSpPr/>
          <p:nvPr/>
        </p:nvSpPr>
        <p:spPr>
          <a:xfrm>
            <a:off x="418051" y="2128275"/>
            <a:ext cx="1107906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 результате интерпретации данных геофизической основы получены новые данные, позволяющие уточнить геологическое строение и структурные особенности площади:</a:t>
            </a: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На западе листа выявлены крупные положительные аномалии силы тяжести, которые связаны с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грабеноподобной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структурой в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нижнепротерозойско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-архейском фундаменте и фрагментами гранит-зеленокаменных областей.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Юго-восточная часть листа характеризуется гравитационным максимумом, который сменяется отрицательной аномалией, связанной с венд-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рифейской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впадиной, сложенной карбонатно-терригенными породами.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Локальные положительные аномалии гравитационного поля обусловлены карбонатными породами повышенной плотности, поднятием кристаллического фундамента и поясом амфиболитов высокой плотности.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Локальные отрицательные гравитационные аномалии связаны с палеозойскими и венд-рифейскими терригенными породами повышенной мощности.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Манчажская магнитная аномалия расположена в центральной и северо-западной части листа и совпадает с гравитационным максимумом, что может свидетельствовать о глубинной метасоматической переработке литосферы.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Высокомагнитный блок Манчажской аномалии распространяется до 40 км, что подтверждено моделированием магнитного поля и геомагнитными разрезами.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Разломные зоны проявляются в потенциальных полях в виде линейных, дуговых и кольцевых структур с горизонтальными градиентами. Центральная кольцевая структура диаметром 25-30 км проходит через центр Артинской площади.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Основная гипотеза связывает происхождение Манчажской аномалии с гидротермальным метасоматозом и образованием ферромагнитных минералов. Альтернативно рассматриваются магнетитсодержащие кварциты и метаморфические породы.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Фундамент характеризуется блоковой структурой с глубинами залегания от 5 до 10 км и состоит из архейских и раннепротерозойских комплексов, разделенных разломами субширотного простирания.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основе моделирования потенциальных полей построена модель глубинного строения площади по линиям геолого-геофизических разрезов.</a:t>
            </a:r>
          </a:p>
        </p:txBody>
      </p:sp>
    </p:spTree>
    <p:extLst>
      <p:ext uri="{BB962C8B-B14F-4D97-AF65-F5344CB8AC3E}">
        <p14:creationId xmlns:p14="http://schemas.microsoft.com/office/powerpoint/2010/main" val="398240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4BD80D-7FBB-4E0B-B34A-C497FF18648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" b="8744"/>
          <a:stretch/>
        </p:blipFill>
        <p:spPr bwMode="auto">
          <a:xfrm>
            <a:off x="-58723" y="486946"/>
            <a:ext cx="4584146" cy="5697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1246634" y="148392"/>
            <a:ext cx="9698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Изученность Артинской площади с обрамлением</a:t>
            </a:r>
            <a:r>
              <a:rPr lang="en-US" sz="16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среднемасштабными гравиметрическими съемками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3701DD2-DEFD-4C09-A176-ADCB924E3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95292"/>
              </p:ext>
            </p:extLst>
          </p:nvPr>
        </p:nvGraphicFramePr>
        <p:xfrm>
          <a:off x="4199693" y="565146"/>
          <a:ext cx="7804953" cy="49799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71919">
                  <a:extLst>
                    <a:ext uri="{9D8B030D-6E8A-4147-A177-3AD203B41FA5}">
                      <a16:colId xmlns:a16="http://schemas.microsoft.com/office/drawing/2014/main" val="426392978"/>
                    </a:ext>
                  </a:extLst>
                </a:gridCol>
                <a:gridCol w="774847">
                  <a:extLst>
                    <a:ext uri="{9D8B030D-6E8A-4147-A177-3AD203B41FA5}">
                      <a16:colId xmlns:a16="http://schemas.microsoft.com/office/drawing/2014/main" val="3366162197"/>
                    </a:ext>
                  </a:extLst>
                </a:gridCol>
                <a:gridCol w="956345">
                  <a:extLst>
                    <a:ext uri="{9D8B030D-6E8A-4147-A177-3AD203B41FA5}">
                      <a16:colId xmlns:a16="http://schemas.microsoft.com/office/drawing/2014/main" val="3579430913"/>
                    </a:ext>
                  </a:extLst>
                </a:gridCol>
                <a:gridCol w="2175036">
                  <a:extLst>
                    <a:ext uri="{9D8B030D-6E8A-4147-A177-3AD203B41FA5}">
                      <a16:colId xmlns:a16="http://schemas.microsoft.com/office/drawing/2014/main" val="938348198"/>
                    </a:ext>
                  </a:extLst>
                </a:gridCol>
                <a:gridCol w="509788">
                  <a:extLst>
                    <a:ext uri="{9D8B030D-6E8A-4147-A177-3AD203B41FA5}">
                      <a16:colId xmlns:a16="http://schemas.microsoft.com/office/drawing/2014/main" val="2240975674"/>
                    </a:ext>
                  </a:extLst>
                </a:gridCol>
                <a:gridCol w="828204">
                  <a:extLst>
                    <a:ext uri="{9D8B030D-6E8A-4147-A177-3AD203B41FA5}">
                      <a16:colId xmlns:a16="http://schemas.microsoft.com/office/drawing/2014/main" val="960602103"/>
                    </a:ext>
                  </a:extLst>
                </a:gridCol>
                <a:gridCol w="1127859">
                  <a:extLst>
                    <a:ext uri="{9D8B030D-6E8A-4147-A177-3AD203B41FA5}">
                      <a16:colId xmlns:a16="http://schemas.microsoft.com/office/drawing/2014/main" val="1853083336"/>
                    </a:ext>
                  </a:extLst>
                </a:gridCol>
                <a:gridCol w="660955">
                  <a:extLst>
                    <a:ext uri="{9D8B030D-6E8A-4147-A177-3AD203B41FA5}">
                      <a16:colId xmlns:a16="http://schemas.microsoft.com/office/drawing/2014/main" val="3823903647"/>
                    </a:ext>
                  </a:extLst>
                </a:gridCol>
              </a:tblGrid>
              <a:tr h="495864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№ на схеме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Масштаб съемки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Авторы отчета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Организация, выполнившая съемку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Год съемки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Типы гравиметров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Густота сети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СКП съемки, мГал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extLst>
                  <a:ext uri="{0D108BD9-81ED-4DB2-BD59-A6C34878D82A}">
                    <a16:rowId xmlns:a16="http://schemas.microsoft.com/office/drawing/2014/main" val="1306311402"/>
                  </a:ext>
                </a:extLst>
              </a:tr>
              <a:tr h="32701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1:200 000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>
                          <a:effectLst/>
                          <a:hlinkClick r:id="rId4"/>
                        </a:rPr>
                        <a:t>Битюков М.Г.</a:t>
                      </a:r>
                      <a:r>
                        <a:rPr lang="ru-RU" sz="9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Трест Башгеофизика Дуванская партия №21/57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1957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СН-3</a:t>
                      </a:r>
                      <a:endParaRPr lang="ru-RU" sz="900">
                        <a:effectLst/>
                      </a:endParaRPr>
                    </a:p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ГАК-3М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0,5км×0,5км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±</a:t>
                      </a:r>
                      <a:r>
                        <a:rPr lang="ru-RU" sz="900" kern="1200">
                          <a:effectLst/>
                        </a:rPr>
                        <a:t>0,40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extLst>
                  <a:ext uri="{0D108BD9-81ED-4DB2-BD59-A6C34878D82A}">
                    <a16:rowId xmlns:a16="http://schemas.microsoft.com/office/drawing/2014/main" val="404755612"/>
                  </a:ext>
                </a:extLst>
              </a:tr>
              <a:tr h="66470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1:200 000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Коняхин В.А.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Трест Башгеофизика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Большеустьикинская гравиметровая партия №22/57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1957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СН-3</a:t>
                      </a:r>
                      <a:endParaRPr lang="ru-RU" sz="900">
                        <a:effectLst/>
                      </a:endParaRPr>
                    </a:p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ГАК-3М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1км×0,5км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±</a:t>
                      </a:r>
                      <a:r>
                        <a:rPr lang="ru-RU" sz="900" kern="1200">
                          <a:effectLst/>
                        </a:rPr>
                        <a:t>0,37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extLst>
                  <a:ext uri="{0D108BD9-81ED-4DB2-BD59-A6C34878D82A}">
                    <a16:rowId xmlns:a16="http://schemas.microsoft.com/office/drawing/2014/main" val="382654907"/>
                  </a:ext>
                </a:extLst>
              </a:tr>
              <a:tr h="66470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1:200 000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1:100 000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Горюхин С.К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Трест Башгеофизика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Караидельская гравиметровая партия №20/59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1959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ГАК-3М</a:t>
                      </a:r>
                      <a:endParaRPr lang="ru-RU" sz="900">
                        <a:effectLst/>
                      </a:endParaRPr>
                    </a:p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ГАК-4М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 т на 7,5 км</a:t>
                      </a:r>
                      <a:r>
                        <a:rPr lang="ru-RU" sz="900" kern="1200" baseline="30000">
                          <a:effectLst/>
                        </a:rPr>
                        <a:t>2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 т на 1,1 км</a:t>
                      </a:r>
                      <a:r>
                        <a:rPr lang="ru-RU" sz="900" kern="1200" baseline="30000">
                          <a:effectLst/>
                        </a:rPr>
                        <a:t>2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±</a:t>
                      </a:r>
                      <a:r>
                        <a:rPr lang="ru-RU" sz="900" kern="1200">
                          <a:effectLst/>
                        </a:rPr>
                        <a:t>0,45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±</a:t>
                      </a:r>
                      <a:r>
                        <a:rPr lang="ru-RU" sz="900" kern="1200">
                          <a:effectLst/>
                        </a:rPr>
                        <a:t>0,39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extLst>
                  <a:ext uri="{0D108BD9-81ED-4DB2-BD59-A6C34878D82A}">
                    <a16:rowId xmlns:a16="http://schemas.microsoft.com/office/drawing/2014/main" val="1974375949"/>
                  </a:ext>
                </a:extLst>
              </a:tr>
              <a:tr h="66470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1:200 000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Худяков Г.С.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Контора Пермнефтегеофизика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Лысьвенская партия №14/60-61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1960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ГАК-3М</a:t>
                      </a:r>
                      <a:endParaRPr lang="ru-RU" sz="900">
                        <a:effectLst/>
                      </a:endParaRPr>
                    </a:p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ГАК-4М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 т на 5,1 км</a:t>
                      </a:r>
                      <a:r>
                        <a:rPr lang="ru-RU" sz="900" kern="1200" baseline="300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±</a:t>
                      </a:r>
                      <a:r>
                        <a:rPr lang="ru-RU" sz="900" kern="1200">
                          <a:effectLst/>
                        </a:rPr>
                        <a:t>0,56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extLst>
                  <a:ext uri="{0D108BD9-81ED-4DB2-BD59-A6C34878D82A}">
                    <a16:rowId xmlns:a16="http://schemas.microsoft.com/office/drawing/2014/main" val="1984466903"/>
                  </a:ext>
                </a:extLst>
              </a:tr>
              <a:tr h="66470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1:200 000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Маркитантов И.Ф.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Баженовская геофизическая экспедиция Уральское ГУ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Свердловская </a:t>
                      </a:r>
                      <a:r>
                        <a:rPr lang="en-US" sz="900" kern="1200">
                          <a:effectLst/>
                        </a:rPr>
                        <a:t>I</a:t>
                      </a:r>
                      <a:r>
                        <a:rPr lang="ru-RU" sz="900" kern="1200">
                          <a:effectLst/>
                        </a:rPr>
                        <a:t> гравиметровая партия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1961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ГАК-3М</a:t>
                      </a:r>
                      <a:endParaRPr lang="ru-RU" sz="900">
                        <a:effectLst/>
                      </a:endParaRPr>
                    </a:p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ГАК-4М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 пункт на 4,5 км</a:t>
                      </a:r>
                      <a:r>
                        <a:rPr lang="ru-RU" sz="900" kern="1200" baseline="300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±</a:t>
                      </a:r>
                      <a:r>
                        <a:rPr lang="ru-RU" sz="900" kern="1200">
                          <a:effectLst/>
                        </a:rPr>
                        <a:t>0,60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extLst>
                  <a:ext uri="{0D108BD9-81ED-4DB2-BD59-A6C34878D82A}">
                    <a16:rowId xmlns:a16="http://schemas.microsoft.com/office/drawing/2014/main" val="2503839449"/>
                  </a:ext>
                </a:extLst>
              </a:tr>
              <a:tr h="495864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1:200 000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Бояршинова З.А.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Трест Пермнефтегеофизика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Гравиметровая партия 22/63-64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1962-64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ГАК-4В</a:t>
                      </a:r>
                      <a:endParaRPr lang="ru-RU" sz="900">
                        <a:effectLst/>
                      </a:endParaRPr>
                    </a:p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ГАК-4М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 пункт на 8,9 км</a:t>
                      </a:r>
                      <a:r>
                        <a:rPr lang="ru-RU" sz="900" kern="1200" baseline="300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±</a:t>
                      </a:r>
                      <a:r>
                        <a:rPr lang="ru-RU" sz="900" kern="1200">
                          <a:effectLst/>
                        </a:rPr>
                        <a:t>0,63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extLst>
                  <a:ext uri="{0D108BD9-81ED-4DB2-BD59-A6C34878D82A}">
                    <a16:rowId xmlns:a16="http://schemas.microsoft.com/office/drawing/2014/main" val="3240941663"/>
                  </a:ext>
                </a:extLst>
              </a:tr>
              <a:tr h="100239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1:200 000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Хинич М.И.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Уральское ТГУ Баженовская геофизическая экспедиция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Специализированная гравиметрическая партия 4, отряд №5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1977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ГР/К-2</a:t>
                      </a:r>
                      <a:endParaRPr lang="ru-RU" sz="900">
                        <a:effectLst/>
                      </a:endParaRPr>
                    </a:p>
                    <a:p>
                      <a:pPr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ГНУК-1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 пункт на 3,8 км</a:t>
                      </a:r>
                      <a:r>
                        <a:rPr lang="ru-RU" sz="900" kern="1200" baseline="300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±</a:t>
                      </a:r>
                      <a:r>
                        <a:rPr lang="ru-RU" sz="900" kern="1200" dirty="0">
                          <a:effectLst/>
                        </a:rPr>
                        <a:t>0,31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37" marR="50037" marT="0" marB="0" anchor="ctr"/>
                </a:tc>
                <a:extLst>
                  <a:ext uri="{0D108BD9-81ED-4DB2-BD59-A6C34878D82A}">
                    <a16:rowId xmlns:a16="http://schemas.microsoft.com/office/drawing/2014/main" val="2201620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898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7CF3C-4096-1D86-AB79-86B3D69F7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6681" y="3784003"/>
            <a:ext cx="6096000" cy="53428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9DC7C3"/>
                </a:solidFill>
                <a:latin typeface="Geologica" pitchFamily="2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07826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3354974" y="176434"/>
            <a:ext cx="5278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макеты карт поля силы тяжести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3E5AB1-A0A6-4FC2-B2DF-697AF9275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916302"/>
            <a:ext cx="6300788" cy="4775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7E2112-3B7E-4CD7-8F6F-12E4046D9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0" y="790014"/>
            <a:ext cx="6766941" cy="47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70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3683651" y="176434"/>
            <a:ext cx="46215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модели поля силы тяжести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20E18-BD4F-46C8-BA23-55A26A7DB5A6}"/>
              </a:ext>
            </a:extLst>
          </p:cNvPr>
          <p:cNvSpPr txBox="1"/>
          <p:nvPr/>
        </p:nvSpPr>
        <p:spPr>
          <a:xfrm>
            <a:off x="1209675" y="721964"/>
            <a:ext cx="3474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Плотность промежуточного слоя 2.58 г</a:t>
            </a:r>
            <a:r>
              <a:rPr lang="en-US" sz="1400" dirty="0"/>
              <a:t>/</a:t>
            </a:r>
            <a:r>
              <a:rPr lang="ru-RU" sz="1400" dirty="0"/>
              <a:t>см</a:t>
            </a:r>
            <a:r>
              <a:rPr lang="ru-RU" sz="1400" baseline="30000" dirty="0"/>
              <a:t>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077079-B92A-4690-A45C-0B8466166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43" y="1029741"/>
            <a:ext cx="3819525" cy="45750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326853-9484-4716-9CB2-CC1B47827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662" y="2219325"/>
            <a:ext cx="390525" cy="3200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684C6B-F680-4496-9D7A-77D8A423E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815" y="1560294"/>
            <a:ext cx="3798681" cy="373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91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1F1272-69F2-414A-B45A-7BBE6387C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259" y="615384"/>
            <a:ext cx="5719481" cy="56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54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E5BB76-E7A5-46D4-B355-EB1E9B75FFE7}"/>
              </a:ext>
            </a:extLst>
          </p:cNvPr>
          <p:cNvSpPr/>
          <p:nvPr/>
        </p:nvSpPr>
        <p:spPr>
          <a:xfrm>
            <a:off x="3348543" y="176434"/>
            <a:ext cx="5291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Трансформации </a:t>
            </a:r>
            <a:r>
              <a:rPr lang="ru-RU" sz="2000" b="1" dirty="0" err="1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радиогеохимических</a:t>
            </a:r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07844E-BFC7-4EC4-A0AC-B10186968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25" y="1316893"/>
            <a:ext cx="5873325" cy="41481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885DE3-DE50-4AF9-ACEE-75F7A4DCD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544" y="1166684"/>
            <a:ext cx="6406456" cy="452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911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0ADD8D-D32F-4554-BE02-0ED65516B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14" y="454250"/>
            <a:ext cx="4515507" cy="5355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C00287-5161-40AE-A567-17B25987B568}"/>
              </a:ext>
            </a:extLst>
          </p:cNvPr>
          <p:cNvSpPr txBox="1"/>
          <p:nvPr/>
        </p:nvSpPr>
        <p:spPr>
          <a:xfrm>
            <a:off x="4959531" y="4950822"/>
            <a:ext cx="5933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Гурьев, Коняхин 1958 масштаб 1:50000 редукция 2.5 г</a:t>
            </a:r>
            <a:r>
              <a:rPr lang="en-US" dirty="0"/>
              <a:t>/</a:t>
            </a:r>
            <a:r>
              <a:rPr lang="ru-RU" dirty="0"/>
              <a:t>см</a:t>
            </a:r>
            <a:r>
              <a:rPr lang="ru-RU" baseline="300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3B36B0-920F-4718-8024-2F29453BC200}"/>
              </a:ext>
            </a:extLst>
          </p:cNvPr>
          <p:cNvSpPr txBox="1"/>
          <p:nvPr/>
        </p:nvSpPr>
        <p:spPr>
          <a:xfrm>
            <a:off x="5773783" y="5606658"/>
            <a:ext cx="336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Юрезано-сылвенская</a:t>
            </a:r>
            <a:r>
              <a:rPr lang="ru-RU" dirty="0"/>
              <a:t> депрессия</a:t>
            </a:r>
          </a:p>
        </p:txBody>
      </p:sp>
    </p:spTree>
    <p:extLst>
      <p:ext uri="{BB962C8B-B14F-4D97-AF65-F5344CB8AC3E}">
        <p14:creationId xmlns:p14="http://schemas.microsoft.com/office/powerpoint/2010/main" val="804515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1216530" y="148392"/>
            <a:ext cx="97589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Изученность Артинской площади с обрамлением крупномасштабными гравиметрическими съемками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D8A95B-521A-4B51-8054-F4EBB8E8CF9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" b="3288"/>
          <a:stretch/>
        </p:blipFill>
        <p:spPr bwMode="auto">
          <a:xfrm>
            <a:off x="176170" y="520502"/>
            <a:ext cx="4026716" cy="5333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1AFE8E4-2E19-4888-80E4-7CB0FD91AC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123092"/>
              </p:ext>
            </p:extLst>
          </p:nvPr>
        </p:nvGraphicFramePr>
        <p:xfrm>
          <a:off x="4050672" y="520502"/>
          <a:ext cx="7965158" cy="554699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36294">
                  <a:extLst>
                    <a:ext uri="{9D8B030D-6E8A-4147-A177-3AD203B41FA5}">
                      <a16:colId xmlns:a16="http://schemas.microsoft.com/office/drawing/2014/main" val="3504272660"/>
                    </a:ext>
                  </a:extLst>
                </a:gridCol>
                <a:gridCol w="1058896">
                  <a:extLst>
                    <a:ext uri="{9D8B030D-6E8A-4147-A177-3AD203B41FA5}">
                      <a16:colId xmlns:a16="http://schemas.microsoft.com/office/drawing/2014/main" val="3667711584"/>
                    </a:ext>
                  </a:extLst>
                </a:gridCol>
                <a:gridCol w="1636882">
                  <a:extLst>
                    <a:ext uri="{9D8B030D-6E8A-4147-A177-3AD203B41FA5}">
                      <a16:colId xmlns:a16="http://schemas.microsoft.com/office/drawing/2014/main" val="1976429204"/>
                    </a:ext>
                  </a:extLst>
                </a:gridCol>
                <a:gridCol w="1217341">
                  <a:extLst>
                    <a:ext uri="{9D8B030D-6E8A-4147-A177-3AD203B41FA5}">
                      <a16:colId xmlns:a16="http://schemas.microsoft.com/office/drawing/2014/main" val="1704256473"/>
                    </a:ext>
                  </a:extLst>
                </a:gridCol>
                <a:gridCol w="555669">
                  <a:extLst>
                    <a:ext uri="{9D8B030D-6E8A-4147-A177-3AD203B41FA5}">
                      <a16:colId xmlns:a16="http://schemas.microsoft.com/office/drawing/2014/main" val="4151635645"/>
                    </a:ext>
                  </a:extLst>
                </a:gridCol>
                <a:gridCol w="1150394">
                  <a:extLst>
                    <a:ext uri="{9D8B030D-6E8A-4147-A177-3AD203B41FA5}">
                      <a16:colId xmlns:a16="http://schemas.microsoft.com/office/drawing/2014/main" val="1874206734"/>
                    </a:ext>
                  </a:extLst>
                </a:gridCol>
                <a:gridCol w="805610">
                  <a:extLst>
                    <a:ext uri="{9D8B030D-6E8A-4147-A177-3AD203B41FA5}">
                      <a16:colId xmlns:a16="http://schemas.microsoft.com/office/drawing/2014/main" val="2417374208"/>
                    </a:ext>
                  </a:extLst>
                </a:gridCol>
                <a:gridCol w="704072">
                  <a:extLst>
                    <a:ext uri="{9D8B030D-6E8A-4147-A177-3AD203B41FA5}">
                      <a16:colId xmlns:a16="http://schemas.microsoft.com/office/drawing/2014/main" val="970622213"/>
                    </a:ext>
                  </a:extLst>
                </a:gridCol>
              </a:tblGrid>
              <a:tr h="3991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№ на схеме и номер РГФ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Масштаб съемки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Авторы отчета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Организация, выполнившая съемку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Год съемки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Типы гравиметров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Густота сети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СКП съемки, мГал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4244054946"/>
                  </a:ext>
                </a:extLst>
              </a:tr>
              <a:tr h="471287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1</a:t>
                      </a:r>
                      <a:endParaRPr lang="ru-RU" sz="900" dirty="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124425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1:</a:t>
                      </a:r>
                      <a:r>
                        <a:rPr lang="en-US" sz="900" kern="1200" dirty="0">
                          <a:effectLst/>
                        </a:rPr>
                        <a:t>5</a:t>
                      </a:r>
                      <a:r>
                        <a:rPr lang="ru-RU" sz="900" kern="1200" dirty="0">
                          <a:effectLst/>
                        </a:rPr>
                        <a:t>0 000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>
                          <a:effectLst/>
                          <a:hlinkClick r:id="rId4"/>
                        </a:rPr>
                        <a:t>Бутаков Г.С.</a:t>
                      </a:r>
                      <a:r>
                        <a:rPr lang="ru-RU" sz="9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Вост. отделение Государственного союзного геофизического треста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19</a:t>
                      </a:r>
                      <a:r>
                        <a:rPr lang="en-US" sz="900" kern="1200">
                          <a:effectLst/>
                        </a:rPr>
                        <a:t>44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гравитационный вариометр Z-40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3705438252"/>
                  </a:ext>
                </a:extLst>
              </a:tr>
              <a:tr h="3991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2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205061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1:</a:t>
                      </a:r>
                      <a:r>
                        <a:rPr lang="en-US" sz="900" kern="1200" dirty="0">
                          <a:effectLst/>
                        </a:rPr>
                        <a:t>5</a:t>
                      </a:r>
                      <a:r>
                        <a:rPr lang="ru-RU" sz="900" kern="1200" dirty="0">
                          <a:effectLst/>
                        </a:rPr>
                        <a:t>0 000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>
                          <a:effectLst/>
                          <a:hlinkClick r:id="rId5"/>
                        </a:rPr>
                        <a:t>Коняхин В.А. и Гурьев М.П.</a:t>
                      </a:r>
                      <a:r>
                        <a:rPr lang="ru-RU" sz="900" kern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>
                          <a:effectLst/>
                          <a:hlinkClick r:id="rId5"/>
                        </a:rPr>
                        <a:t>Баш. Геофизический Трест</a:t>
                      </a:r>
                      <a:r>
                        <a:rPr lang="ru-RU" sz="9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1957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ГАК-3М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500х1000 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±</a:t>
                      </a:r>
                      <a:r>
                        <a:rPr lang="en-US" sz="900" kern="1200">
                          <a:effectLst/>
                        </a:rPr>
                        <a:t>0,25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1079239074"/>
                  </a:ext>
                </a:extLst>
              </a:tr>
              <a:tr h="3991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3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207023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</a:t>
                      </a:r>
                      <a:r>
                        <a:rPr lang="en-US" sz="900" kern="1200">
                          <a:effectLst/>
                        </a:rPr>
                        <a:t>5</a:t>
                      </a:r>
                      <a:r>
                        <a:rPr lang="ru-RU" sz="900" kern="1200">
                          <a:effectLst/>
                        </a:rPr>
                        <a:t>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>
                          <a:effectLst/>
                          <a:hlinkClick r:id="rId6"/>
                        </a:rPr>
                        <a:t>Битюков М.Г.</a:t>
                      </a:r>
                      <a:r>
                        <a:rPr lang="ru-RU" sz="900" kern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>
                          <a:effectLst/>
                          <a:hlinkClick r:id="rId6"/>
                        </a:rPr>
                        <a:t>Тр. Башнефтегеофизика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1957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СН-3, ГАК-3М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 500х500 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±0,30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1913842783"/>
                  </a:ext>
                </a:extLst>
              </a:tr>
              <a:tr h="3991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4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212361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</a:t>
                      </a:r>
                      <a:r>
                        <a:rPr lang="en-US" sz="900" kern="1200">
                          <a:effectLst/>
                        </a:rPr>
                        <a:t>5</a:t>
                      </a:r>
                      <a:r>
                        <a:rPr lang="ru-RU" sz="900" kern="1200">
                          <a:effectLst/>
                        </a:rPr>
                        <a:t>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>
                          <a:effectLst/>
                          <a:hlinkClick r:id="rId7"/>
                        </a:rPr>
                        <a:t>Гурьев М.П. и Коняхин В.А.</a:t>
                      </a:r>
                      <a:r>
                        <a:rPr lang="ru-RU" sz="900" kern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>
                          <a:effectLst/>
                          <a:hlinkClick r:id="rId6"/>
                        </a:rPr>
                        <a:t>Тр. Башнефтегеофизика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1958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ГАК-3М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 пункт на 0,5 км</a:t>
                      </a:r>
                      <a:r>
                        <a:rPr lang="ru-RU" sz="900" kern="1200" baseline="300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±0,</a:t>
                      </a:r>
                      <a:r>
                        <a:rPr lang="en-US" sz="900" kern="12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1573432467"/>
                  </a:ext>
                </a:extLst>
              </a:tr>
              <a:tr h="3991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5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212362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</a:t>
                      </a:r>
                      <a:r>
                        <a:rPr lang="en-US" sz="900" kern="1200">
                          <a:effectLst/>
                        </a:rPr>
                        <a:t>5</a:t>
                      </a:r>
                      <a:r>
                        <a:rPr lang="ru-RU" sz="900" kern="1200">
                          <a:effectLst/>
                        </a:rPr>
                        <a:t>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>
                          <a:effectLst/>
                          <a:hlinkClick r:id="rId8"/>
                        </a:rPr>
                        <a:t>Колушов В.Н. и Мартынова Н.Н.</a:t>
                      </a:r>
                      <a:r>
                        <a:rPr lang="ru-RU" sz="9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>
                          <a:effectLst/>
                          <a:hlinkClick r:id="rId6"/>
                        </a:rPr>
                        <a:t>Тр. Башнефтегеофизика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1958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ГАК-3М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 пункт на </a:t>
                      </a:r>
                      <a:r>
                        <a:rPr lang="en-US" sz="900" kern="1200">
                          <a:effectLst/>
                        </a:rPr>
                        <a:t>1</a:t>
                      </a:r>
                      <a:r>
                        <a:rPr lang="ru-RU" sz="900" kern="1200">
                          <a:effectLst/>
                        </a:rPr>
                        <a:t> км</a:t>
                      </a:r>
                      <a:r>
                        <a:rPr lang="ru-RU" sz="900" kern="1200" baseline="300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565727311"/>
                  </a:ext>
                </a:extLst>
              </a:tr>
              <a:tr h="3991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6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247285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1:10 000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>
                          <a:effectLst/>
                          <a:hlinkClick r:id="rId9"/>
                        </a:rPr>
                        <a:t>Гордица В. И., Долгий М. Н., Петров О. М., и др.</a:t>
                      </a:r>
                      <a:r>
                        <a:rPr lang="ru-RU" sz="9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>
                          <a:effectLst/>
                          <a:hlinkClick r:id="rId9"/>
                        </a:rPr>
                        <a:t>Башкирское ГУ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1962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ГАК-П1, ГАК-3 М, ГАК-4 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100 х 50 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1430251497"/>
                  </a:ext>
                </a:extLst>
              </a:tr>
              <a:tr h="3991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7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345606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</a:t>
                      </a:r>
                      <a:r>
                        <a:rPr lang="en-US" sz="900" kern="1200">
                          <a:effectLst/>
                        </a:rPr>
                        <a:t>5</a:t>
                      </a:r>
                      <a:r>
                        <a:rPr lang="ru-RU" sz="900" kern="1200">
                          <a:effectLst/>
                        </a:rPr>
                        <a:t>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>
                          <a:effectLst/>
                          <a:hlinkClick r:id="rId10"/>
                        </a:rPr>
                        <a:t>Битюков М.Г. и Арсланов М.Н.</a:t>
                      </a:r>
                      <a:r>
                        <a:rPr lang="ru-RU" sz="9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>
                          <a:effectLst/>
                          <a:hlinkClick r:id="rId6"/>
                        </a:rPr>
                        <a:t>Тр. Башнефтегеофизика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1973-1974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ГАК-ПТ, ГАК-7Т, ГР-К2, "Дельта-2"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1906866116"/>
                  </a:ext>
                </a:extLst>
              </a:tr>
              <a:tr h="3991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8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469724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1:</a:t>
                      </a:r>
                      <a:r>
                        <a:rPr lang="en-US" sz="900" kern="1200">
                          <a:effectLst/>
                        </a:rPr>
                        <a:t>5</a:t>
                      </a:r>
                      <a:r>
                        <a:rPr lang="ru-RU" sz="900" kern="1200">
                          <a:effectLst/>
                        </a:rPr>
                        <a:t>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>
                          <a:effectLst/>
                          <a:hlinkClick r:id="rId11"/>
                        </a:rPr>
                        <a:t>Пьянов С.Н., Вейбер Л.Р., Белоусова М.Ф., и др.</a:t>
                      </a:r>
                      <a:r>
                        <a:rPr lang="ru-RU" sz="9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 dirty="0">
                          <a:effectLst/>
                          <a:hlinkClick r:id="rId12"/>
                        </a:rPr>
                        <a:t>Баженовская ГФЭ</a:t>
                      </a:r>
                      <a:r>
                        <a:rPr lang="ru-RU" sz="900" kern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1993-1995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5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500x200 м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10</a:t>
                      </a:r>
                      <a:r>
                        <a:rPr lang="ru-RU" sz="900" kern="1200">
                          <a:effectLst/>
                        </a:rPr>
                        <a:t>00x200 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±</a:t>
                      </a:r>
                      <a:r>
                        <a:rPr lang="en-US" sz="900" kern="1200">
                          <a:effectLst/>
                        </a:rPr>
                        <a:t>0,044-0,045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199991411"/>
                  </a:ext>
                </a:extLst>
              </a:tr>
              <a:tr h="3991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9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485243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1:</a:t>
                      </a:r>
                      <a:r>
                        <a:rPr lang="en-US" sz="900" kern="50">
                          <a:effectLst/>
                        </a:rPr>
                        <a:t>5</a:t>
                      </a:r>
                      <a:r>
                        <a:rPr lang="ru-RU" sz="900" kern="50">
                          <a:effectLst/>
                        </a:rPr>
                        <a:t>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50">
                          <a:effectLst/>
                          <a:hlinkClick r:id="rId12"/>
                        </a:rPr>
                        <a:t>Бабаева Т.В., Кислицын А.Г., Вейбер Л.Р., и др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kern="1200">
                          <a:effectLst/>
                          <a:hlinkClick r:id="rId12"/>
                        </a:rPr>
                        <a:t>Баженовская ГФЭ</a:t>
                      </a:r>
                      <a:r>
                        <a:rPr lang="ru-RU" sz="9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2002-2005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СО-ЗМ, ГНУ-КВ, ГНУ-КВ-500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500x200 м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±</a:t>
                      </a:r>
                      <a:r>
                        <a:rPr lang="en-US" sz="900" kern="1200">
                          <a:effectLst/>
                        </a:rPr>
                        <a:t>0,068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1202959952"/>
                  </a:ext>
                </a:extLst>
              </a:tr>
              <a:tr h="3991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1:</a:t>
                      </a:r>
                      <a:r>
                        <a:rPr lang="en-US" sz="900" kern="50">
                          <a:effectLst/>
                        </a:rPr>
                        <a:t>5</a:t>
                      </a:r>
                      <a:r>
                        <a:rPr lang="ru-RU" sz="900" kern="50">
                          <a:effectLst/>
                        </a:rPr>
                        <a:t>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Колчанова Р.Н.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ОАО «Пермнефтегеофизика»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effectLst/>
                        </a:rPr>
                        <a:t>2008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50" dirty="0">
                          <a:effectLst/>
                        </a:rPr>
                        <a:t>AUTOGRAV CG-3M </a:t>
                      </a:r>
                      <a:r>
                        <a:rPr lang="ru-RU" sz="900" kern="50" dirty="0">
                          <a:effectLst/>
                        </a:rPr>
                        <a:t>и</a:t>
                      </a:r>
                      <a:r>
                        <a:rPr lang="en-US" sz="900" kern="50" dirty="0">
                          <a:effectLst/>
                        </a:rPr>
                        <a:t> CG-5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±</a:t>
                      </a:r>
                      <a:r>
                        <a:rPr lang="en-US" sz="900" kern="1200">
                          <a:effectLst/>
                        </a:rPr>
                        <a:t>0, 027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2494456166"/>
                  </a:ext>
                </a:extLst>
              </a:tr>
              <a:tr h="39915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11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498223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1:</a:t>
                      </a:r>
                      <a:r>
                        <a:rPr lang="en-US" sz="900" kern="50">
                          <a:effectLst/>
                        </a:rPr>
                        <a:t>5</a:t>
                      </a:r>
                      <a:r>
                        <a:rPr lang="ru-RU" sz="900" kern="50">
                          <a:effectLst/>
                        </a:rPr>
                        <a:t>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Пряхина Е.А.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ЗАО "Гравиразведка"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2009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50" dirty="0">
                          <a:effectLst/>
                        </a:rPr>
                        <a:t>GS</a:t>
                      </a:r>
                      <a:r>
                        <a:rPr lang="ru-RU" sz="900" kern="50" dirty="0">
                          <a:effectLst/>
                        </a:rPr>
                        <a:t> –5 «</a:t>
                      </a:r>
                      <a:r>
                        <a:rPr lang="en-US" sz="900" kern="50" dirty="0" err="1">
                          <a:effectLst/>
                        </a:rPr>
                        <a:t>Scintrex</a:t>
                      </a:r>
                      <a:r>
                        <a:rPr lang="ru-RU" sz="900" kern="50" dirty="0">
                          <a:effectLst/>
                        </a:rPr>
                        <a:t>»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250x500м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±0,026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81503456"/>
                  </a:ext>
                </a:extLst>
              </a:tr>
              <a:tr h="471287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1</a:t>
                      </a:r>
                      <a:r>
                        <a:rPr lang="en-US" sz="900" kern="1200">
                          <a:effectLst/>
                        </a:rPr>
                        <a:t>2</a:t>
                      </a:r>
                      <a:endParaRPr lang="ru-RU" sz="900">
                        <a:effectLst/>
                      </a:endParaRP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497182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50">
                          <a:effectLst/>
                        </a:rPr>
                        <a:t>1:</a:t>
                      </a:r>
                      <a:r>
                        <a:rPr lang="en-US" sz="900" kern="50">
                          <a:effectLst/>
                        </a:rPr>
                        <a:t>5</a:t>
                      </a:r>
                      <a:r>
                        <a:rPr lang="ru-RU" sz="900" kern="50">
                          <a:effectLst/>
                        </a:rPr>
                        <a:t>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Соколова Е.В.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ОАО «Баженовская геофизическая экспедиция»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</a:rPr>
                        <a:t>2009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kern="50">
                          <a:effectLst/>
                        </a:rPr>
                        <a:t>CG-3M AUTOGRAV 1, CG-5 AUTOGRAV 3, CG-3M </a:t>
                      </a:r>
                      <a:r>
                        <a:rPr lang="ru-RU" sz="900" kern="50">
                          <a:effectLst/>
                        </a:rPr>
                        <a:t>и</a:t>
                      </a:r>
                      <a:r>
                        <a:rPr lang="en-US" sz="900" kern="50">
                          <a:effectLst/>
                        </a:rPr>
                        <a:t> CG-5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1000x200 м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±0,08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87" marR="25487" marT="0" marB="0" anchor="ctr"/>
                </a:tc>
                <a:extLst>
                  <a:ext uri="{0D108BD9-81ED-4DB2-BD59-A6C34878D82A}">
                    <a16:rowId xmlns:a16="http://schemas.microsoft.com/office/drawing/2014/main" val="1311035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73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E5BB76-E7A5-46D4-B355-EB1E9B75FFE7}"/>
              </a:ext>
            </a:extLst>
          </p:cNvPr>
          <p:cNvSpPr/>
          <p:nvPr/>
        </p:nvSpPr>
        <p:spPr>
          <a:xfrm>
            <a:off x="2231266" y="176434"/>
            <a:ext cx="7526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Изученность Артинской площади площадной сейсморазведкой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5BCC1F-90F4-497E-9DD3-81C233A8E1E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r="8124" b="4131"/>
          <a:stretch>
            <a:fillRect/>
          </a:stretch>
        </p:blipFill>
        <p:spPr bwMode="auto">
          <a:xfrm>
            <a:off x="105037" y="586069"/>
            <a:ext cx="3423028" cy="53564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9C42C60-20C4-4F2A-9D6A-2368FF9D4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38" y="12207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68713EB-8FC6-4090-B3FD-C2C7BB207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149434"/>
              </p:ext>
            </p:extLst>
          </p:nvPr>
        </p:nvGraphicFramePr>
        <p:xfrm>
          <a:off x="3528065" y="1462810"/>
          <a:ext cx="8376228" cy="3095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0341">
                  <a:extLst>
                    <a:ext uri="{9D8B030D-6E8A-4147-A177-3AD203B41FA5}">
                      <a16:colId xmlns:a16="http://schemas.microsoft.com/office/drawing/2014/main" val="1856914745"/>
                    </a:ext>
                  </a:extLst>
                </a:gridCol>
                <a:gridCol w="3419006">
                  <a:extLst>
                    <a:ext uri="{9D8B030D-6E8A-4147-A177-3AD203B41FA5}">
                      <a16:colId xmlns:a16="http://schemas.microsoft.com/office/drawing/2014/main" val="786518509"/>
                    </a:ext>
                  </a:extLst>
                </a:gridCol>
                <a:gridCol w="1177362">
                  <a:extLst>
                    <a:ext uri="{9D8B030D-6E8A-4147-A177-3AD203B41FA5}">
                      <a16:colId xmlns:a16="http://schemas.microsoft.com/office/drawing/2014/main" val="109744094"/>
                    </a:ext>
                  </a:extLst>
                </a:gridCol>
                <a:gridCol w="947876">
                  <a:extLst>
                    <a:ext uri="{9D8B030D-6E8A-4147-A177-3AD203B41FA5}">
                      <a16:colId xmlns:a16="http://schemas.microsoft.com/office/drawing/2014/main" val="3096037289"/>
                    </a:ext>
                  </a:extLst>
                </a:gridCol>
                <a:gridCol w="2241643">
                  <a:extLst>
                    <a:ext uri="{9D8B030D-6E8A-4147-A177-3AD203B41FA5}">
                      <a16:colId xmlns:a16="http://schemas.microsoft.com/office/drawing/2014/main" val="2283933520"/>
                    </a:ext>
                  </a:extLst>
                </a:gridCol>
              </a:tblGrid>
              <a:tr h="40842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 № на схеме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Название и авторы отчёта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Организация,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проводившая работы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Год съёмки,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Масштаб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Метод, аппаратура,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характеристика съёмки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extLst>
                  <a:ext uri="{0D108BD9-81ED-4DB2-BD59-A6C34878D82A}">
                    <a16:rowId xmlns:a16="http://schemas.microsoft.com/office/drawing/2014/main" val="2120847448"/>
                  </a:ext>
                </a:extLst>
              </a:tr>
              <a:tr h="94388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Ногин В.В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Отчет о работах </a:t>
                      </a:r>
                      <a:r>
                        <a:rPr lang="ru-RU" sz="1000" dirty="0" err="1">
                          <a:effectLst/>
                        </a:rPr>
                        <a:t>двухотрядной</a:t>
                      </a:r>
                      <a:r>
                        <a:rPr lang="ru-RU" sz="1000" dirty="0">
                          <a:effectLst/>
                        </a:rPr>
                        <a:t> опытно-производственной сейсмической партии 14/66 в </a:t>
                      </a:r>
                      <a:r>
                        <a:rPr lang="ru-RU" sz="1000" dirty="0" err="1">
                          <a:effectLst/>
                        </a:rPr>
                        <a:t>Суксунском</a:t>
                      </a:r>
                      <a:r>
                        <a:rPr lang="ru-RU" sz="1000" dirty="0">
                          <a:effectLst/>
                        </a:rPr>
                        <a:t> и Октябрьском районах Пермской области и в Красноуфимском районе Свердловской области в 1966 г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 РГФ </a:t>
                      </a:r>
                      <a:r>
                        <a:rPr lang="ru-RU" sz="1000" u="sng" dirty="0">
                          <a:effectLst/>
                          <a:hlinkClick r:id="rId4"/>
                        </a:rPr>
                        <a:t>278073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трест «Пермнефтегеофизика»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1966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МОВ. Наблюдения профильные и площадные. С/ст. «Поиск-1»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extLst>
                  <a:ext uri="{0D108BD9-81ED-4DB2-BD59-A6C34878D82A}">
                    <a16:rowId xmlns:a16="http://schemas.microsoft.com/office/drawing/2014/main" val="3212776199"/>
                  </a:ext>
                </a:extLst>
              </a:tr>
              <a:tr h="82716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Колчанова Р.Н., Кузнецова Н.М., Телегин В.А., и др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Отчет о результатах сейсморазведочных работ МОГТ, проведенных на Срединной площади в 2002-2004 гг.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 РГФ 484480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ОАО "Уралнефть"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2003-2005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1:50 000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.МОВ - способом ОГТ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СВ 18/120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extLst>
                  <a:ext uri="{0D108BD9-81ED-4DB2-BD59-A6C34878D82A}">
                    <a16:rowId xmlns:a16="http://schemas.microsoft.com/office/drawing/2014/main" val="3348286530"/>
                  </a:ext>
                </a:extLst>
              </a:tr>
              <a:tr h="82716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r>
                        <a:rPr lang="ru-RU" sz="10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Слинько М.В., Смирнов С.Н., </a:t>
                      </a:r>
                      <a:r>
                        <a:rPr lang="ru-RU" sz="1000" dirty="0" err="1">
                          <a:effectLst/>
                        </a:rPr>
                        <a:t>Атнабаев</a:t>
                      </a:r>
                      <a:r>
                        <a:rPr lang="ru-RU" sz="1000" dirty="0">
                          <a:effectLst/>
                        </a:rPr>
                        <a:t> Р.Ф., и др.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Отчет о выполненных поисковых сейсморазведочных работах МОГТ-2Д на Михайловской площади. Отчет за 2009-2010 гг.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 РГФ 499582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ООО НПЦ "</a:t>
                      </a:r>
                      <a:r>
                        <a:rPr lang="ru-RU" sz="1000" dirty="0" err="1">
                          <a:effectLst/>
                        </a:rPr>
                        <a:t>Геостра</a:t>
                      </a:r>
                      <a:r>
                        <a:rPr lang="ru-RU" sz="1000" dirty="0">
                          <a:effectLst/>
                        </a:rPr>
                        <a:t>"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2009-2010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1:50 000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МОГТ-2Д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Обрабатывающая система GEOVECTEUR PLUS, интерпретационный комплекс LANDMARK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46" marR="7346" marT="0" marB="0" anchor="ctr"/>
                </a:tc>
                <a:extLst>
                  <a:ext uri="{0D108BD9-81ED-4DB2-BD59-A6C34878D82A}">
                    <a16:rowId xmlns:a16="http://schemas.microsoft.com/office/drawing/2014/main" val="3879514573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90392FE6-DD4F-4ABE-973D-F384C81DC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1222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63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4F77D4-E979-411F-813F-639A1D7776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2" y="536572"/>
            <a:ext cx="4312744" cy="56230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8E5BB76-E7A5-46D4-B355-EB1E9B75FFE7}"/>
              </a:ext>
            </a:extLst>
          </p:cNvPr>
          <p:cNvSpPr/>
          <p:nvPr/>
        </p:nvSpPr>
        <p:spPr>
          <a:xfrm>
            <a:off x="2166342" y="176434"/>
            <a:ext cx="7656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Изученность </a:t>
            </a:r>
            <a:r>
              <a:rPr lang="ru-RU" sz="2000" b="1" dirty="0" err="1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Артинской</a:t>
            </a:r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площади профильной сейсморазведкой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A7FE1F5-2586-4170-8FE4-1E4263D90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283736"/>
              </p:ext>
            </p:extLst>
          </p:nvPr>
        </p:nvGraphicFramePr>
        <p:xfrm>
          <a:off x="4158880" y="521873"/>
          <a:ext cx="7929317" cy="5668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228">
                  <a:extLst>
                    <a:ext uri="{9D8B030D-6E8A-4147-A177-3AD203B41FA5}">
                      <a16:colId xmlns:a16="http://schemas.microsoft.com/office/drawing/2014/main" val="3401160085"/>
                    </a:ext>
                  </a:extLst>
                </a:gridCol>
                <a:gridCol w="3646712">
                  <a:extLst>
                    <a:ext uri="{9D8B030D-6E8A-4147-A177-3AD203B41FA5}">
                      <a16:colId xmlns:a16="http://schemas.microsoft.com/office/drawing/2014/main" val="1431950980"/>
                    </a:ext>
                  </a:extLst>
                </a:gridCol>
                <a:gridCol w="1077191">
                  <a:extLst>
                    <a:ext uri="{9D8B030D-6E8A-4147-A177-3AD203B41FA5}">
                      <a16:colId xmlns:a16="http://schemas.microsoft.com/office/drawing/2014/main" val="2658411612"/>
                    </a:ext>
                  </a:extLst>
                </a:gridCol>
                <a:gridCol w="547296">
                  <a:extLst>
                    <a:ext uri="{9D8B030D-6E8A-4147-A177-3AD203B41FA5}">
                      <a16:colId xmlns:a16="http://schemas.microsoft.com/office/drawing/2014/main" val="3747033341"/>
                    </a:ext>
                  </a:extLst>
                </a:gridCol>
                <a:gridCol w="2316890">
                  <a:extLst>
                    <a:ext uri="{9D8B030D-6E8A-4147-A177-3AD203B41FA5}">
                      <a16:colId xmlns:a16="http://schemas.microsoft.com/office/drawing/2014/main" val="1985004596"/>
                    </a:ext>
                  </a:extLst>
                </a:gridCol>
              </a:tblGrid>
              <a:tr h="225968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№ № на схеме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Название и авторы отчёта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Организация,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проводившая работы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Год съёмки,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Масштаб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Метод, аппаратура,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характеристика съёмки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3372801297"/>
                  </a:ext>
                </a:extLst>
              </a:tr>
              <a:tr h="743091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Сегаль Ю.З, Казачихин В.А. и др. Отчет о результатах региональных геофизических работ, проведенных в юго-западной части Свердловской области по Михайловскому профилю в 1995-1999 гг.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ФГУГП «Баженовская геофизическая экспедиция»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1995-1999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МОГТ с использованием сейсмических станций «Прогресс-96» и «</a:t>
                      </a:r>
                      <a:r>
                        <a:rPr lang="ru-RU" sz="800" dirty="0" err="1">
                          <a:effectLst/>
                        </a:rPr>
                        <a:t>Интромарин</a:t>
                      </a:r>
                      <a:r>
                        <a:rPr lang="ru-RU" sz="800" dirty="0">
                          <a:effectLst/>
                        </a:rPr>
                        <a:t>-L». Взрывной интервал и шаг наблюдений - 50 м, максимальное удаление взрыв-прибор -2400 м, длина годографа 4750 м.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1250407153"/>
                  </a:ext>
                </a:extLst>
              </a:tr>
              <a:tr h="398343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Козырева Г.Ф. и Балалаев В.И.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Отчет о работах сейсмической партии 10/65 в Красноуфимском и </a:t>
                      </a:r>
                      <a:r>
                        <a:rPr lang="ru-RU" sz="800" dirty="0" err="1">
                          <a:effectLst/>
                        </a:rPr>
                        <a:t>Артинском</a:t>
                      </a:r>
                      <a:r>
                        <a:rPr lang="ru-RU" sz="800" dirty="0">
                          <a:effectLst/>
                        </a:rPr>
                        <a:t> р-нах Свердловской обл. летом 1965г.</a:t>
                      </a: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Трест "Башнефтегеофизика"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1965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1:50 000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МОВ, продольное непрерывное профилирование с полуторным прослеживанием отражающих границ.</a:t>
                      </a: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1314382828"/>
                  </a:ext>
                </a:extLst>
              </a:tr>
              <a:tr h="4558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Быкова Л.Л., </a:t>
                      </a:r>
                      <a:r>
                        <a:rPr lang="ru-RU" sz="800" dirty="0" err="1">
                          <a:effectLst/>
                        </a:rPr>
                        <a:t>Шрейдер</a:t>
                      </a:r>
                      <a:r>
                        <a:rPr lang="ru-RU" sz="800" dirty="0">
                          <a:effectLst/>
                        </a:rPr>
                        <a:t> В.Н., Демина Г.Г.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Отчет о работах </a:t>
                      </a:r>
                      <a:r>
                        <a:rPr lang="ru-RU" sz="800" dirty="0" err="1">
                          <a:effectLst/>
                        </a:rPr>
                        <a:t>двухотрядных</a:t>
                      </a:r>
                      <a:r>
                        <a:rPr lang="ru-RU" sz="800" dirty="0">
                          <a:effectLst/>
                        </a:rPr>
                        <a:t> сейсмических партий № 10/67 и 24/67-68 в </a:t>
                      </a:r>
                      <a:r>
                        <a:rPr lang="ru-RU" sz="800" dirty="0" err="1">
                          <a:effectLst/>
                        </a:rPr>
                        <a:t>Суксунском</a:t>
                      </a:r>
                      <a:r>
                        <a:rPr lang="ru-RU" sz="800" dirty="0">
                          <a:effectLst/>
                        </a:rPr>
                        <a:t> р-не Пермской области летом 1967г. и зимой 1967-68гг.</a:t>
                      </a: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Тр. Пермнефтегеофизика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1967-1968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1:50 000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МОВ,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СС-24-61М, Поиск-1-48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772601568"/>
                  </a:ext>
                </a:extLst>
              </a:tr>
              <a:tr h="34088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Пудинова</a:t>
                      </a:r>
                      <a:r>
                        <a:rPr lang="ru-RU" sz="800" dirty="0">
                          <a:effectLst/>
                        </a:rPr>
                        <a:t> Л.И. и Демина Г.Г.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Отчет о работах </a:t>
                      </a:r>
                      <a:r>
                        <a:rPr lang="ru-RU" sz="800" dirty="0" err="1">
                          <a:effectLst/>
                        </a:rPr>
                        <a:t>оейсмической</a:t>
                      </a:r>
                      <a:r>
                        <a:rPr lang="ru-RU" sz="800" dirty="0">
                          <a:effectLst/>
                        </a:rPr>
                        <a:t> партии № 24/69-70 в Нижнесергинском р-не Свердловской обл. зимой 1969-70 гг.</a:t>
                      </a: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Тр. Пермнефтегеофизика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1969-1970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1:50 000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МОВ,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Поиск-1-24-МОВ-ОВ.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853609897"/>
                  </a:ext>
                </a:extLst>
              </a:tr>
              <a:tr h="283426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Беседин</a:t>
                      </a:r>
                      <a:r>
                        <a:rPr lang="ru-RU" sz="800" dirty="0">
                          <a:effectLst/>
                        </a:rPr>
                        <a:t> П.Ф. и Мусин И.Н.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Отчет о сейсморазведочных работах методом общей глубинной точка на </a:t>
                      </a:r>
                      <a:r>
                        <a:rPr lang="ru-RU" sz="800" dirty="0" err="1">
                          <a:effectLst/>
                        </a:rPr>
                        <a:t>Карлыхановсвой</a:t>
                      </a:r>
                      <a:r>
                        <a:rPr lang="ru-RU" sz="800" dirty="0">
                          <a:effectLst/>
                        </a:rPr>
                        <a:t> площади БАССР.</a:t>
                      </a: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Трест "Башнефтегеофизика"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1972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1:100 000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МОГТ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СМП-24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2864280230"/>
                  </a:ext>
                </a:extLst>
              </a:tr>
              <a:tr h="34088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Пудинова</a:t>
                      </a:r>
                      <a:r>
                        <a:rPr lang="ru-RU" sz="800" dirty="0">
                          <a:effectLst/>
                        </a:rPr>
                        <a:t> Л.И. и </a:t>
                      </a:r>
                      <a:r>
                        <a:rPr lang="ru-RU" sz="800" dirty="0" err="1">
                          <a:effectLst/>
                        </a:rPr>
                        <a:t>Касимова</a:t>
                      </a:r>
                      <a:r>
                        <a:rPr lang="ru-RU" sz="800" dirty="0">
                          <a:effectLst/>
                        </a:rPr>
                        <a:t> Г.Г.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Отчет о работах с/п № 10, 12/72-73 в Нижне-</a:t>
                      </a:r>
                      <a:r>
                        <a:rPr lang="ru-RU" sz="800" dirty="0" err="1">
                          <a:effectLst/>
                        </a:rPr>
                        <a:t>Сергинском</a:t>
                      </a:r>
                      <a:r>
                        <a:rPr lang="ru-RU" sz="800" dirty="0">
                          <a:effectLst/>
                        </a:rPr>
                        <a:t>, Шалинском, </a:t>
                      </a:r>
                      <a:r>
                        <a:rPr lang="ru-RU" sz="800" dirty="0" err="1">
                          <a:effectLst/>
                        </a:rPr>
                        <a:t>Артинском</a:t>
                      </a:r>
                      <a:r>
                        <a:rPr lang="ru-RU" sz="800" dirty="0">
                          <a:effectLst/>
                        </a:rPr>
                        <a:t> и </a:t>
                      </a:r>
                      <a:r>
                        <a:rPr lang="ru-RU" sz="800" dirty="0" err="1">
                          <a:effectLst/>
                        </a:rPr>
                        <a:t>Ачитском</a:t>
                      </a:r>
                      <a:r>
                        <a:rPr lang="ru-RU" sz="800" dirty="0">
                          <a:effectLst/>
                        </a:rPr>
                        <a:t> р-нах Свердловской обл. в 1972-1973 гг.</a:t>
                      </a: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>
                          <a:effectLst/>
                          <a:hlinkClick r:id="rId4"/>
                        </a:rPr>
                        <a:t>трест "Пермнефтегеофизика"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1972-1973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МОВ,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«Поиск-48»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2043828905"/>
                  </a:ext>
                </a:extLst>
              </a:tr>
              <a:tr h="45580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Дружинин В.С.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Глубинные геофизические исследования сейсмоактивной зоны Среднего Урала по профилям Лысьва-Арти-</a:t>
                      </a:r>
                      <a:r>
                        <a:rPr lang="ru-RU" sz="800" dirty="0" err="1">
                          <a:effectLst/>
                        </a:rPr>
                        <a:t>Новогорный</a:t>
                      </a:r>
                      <a:r>
                        <a:rPr lang="ru-RU" sz="800" dirty="0">
                          <a:effectLst/>
                        </a:rPr>
                        <a:t> и Березники-Кытлым. Объект N 16-г за</a:t>
                      </a: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Центр ГЕОН, Уральский ф-л, ГИ УрО РАН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1998-2000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МОВЗ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2257666863"/>
                  </a:ext>
                </a:extLst>
              </a:tr>
              <a:tr h="513259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Соколова Е.В., </a:t>
                      </a:r>
                      <a:r>
                        <a:rPr lang="ru-RU" sz="800" dirty="0" err="1">
                          <a:effectLst/>
                        </a:rPr>
                        <a:t>Десятниченко</a:t>
                      </a:r>
                      <a:r>
                        <a:rPr lang="ru-RU" sz="800" dirty="0">
                          <a:effectLst/>
                        </a:rPr>
                        <a:t> Л.И., Савельев В.Е., и </a:t>
                      </a:r>
                      <a:r>
                        <a:rPr lang="ru-RU" sz="800" dirty="0" err="1">
                          <a:effectLst/>
                        </a:rPr>
                        <a:t>др</a:t>
                      </a:r>
                      <a:endParaRPr lang="ru-RU" sz="800" dirty="0">
                        <a:effectLst/>
                      </a:endParaRP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Отчет о результатах проведенных сейсморазведочных работ МОГТ в юго-западной части Свердловской области по </a:t>
                      </a:r>
                      <a:r>
                        <a:rPr lang="ru-RU" sz="800" dirty="0" err="1">
                          <a:effectLst/>
                        </a:rPr>
                        <a:t>Бисертскому</a:t>
                      </a:r>
                      <a:r>
                        <a:rPr lang="ru-RU" sz="800" dirty="0">
                          <a:effectLst/>
                        </a:rPr>
                        <a:t> </a:t>
                      </a:r>
                      <a:r>
                        <a:rPr lang="ru-RU" sz="800" dirty="0" err="1">
                          <a:effectLst/>
                        </a:rPr>
                        <a:t>меридиальному</a:t>
                      </a:r>
                      <a:r>
                        <a:rPr lang="ru-RU" sz="800" dirty="0">
                          <a:effectLst/>
                        </a:rPr>
                        <a:t> профилю</a:t>
                      </a: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ФГУГП "Баженовская геофизическая экспедиция"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2004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МОГТ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СТС-24Р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376624803"/>
                  </a:ext>
                </a:extLst>
              </a:tr>
              <a:tr h="685634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Соколова Е.В., Близнецов М.Т., </a:t>
                      </a:r>
                      <a:r>
                        <a:rPr lang="ru-RU" sz="800" dirty="0" err="1">
                          <a:effectLst/>
                        </a:rPr>
                        <a:t>Нояксова</a:t>
                      </a:r>
                      <a:r>
                        <a:rPr lang="ru-RU" sz="800" dirty="0">
                          <a:effectLst/>
                        </a:rPr>
                        <a:t> Л.Д., и др.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Зонально-региональные геофизические исследования (сейсморазведка в комплексе с гравиметрической съемкой) на </a:t>
                      </a:r>
                      <a:r>
                        <a:rPr lang="ru-RU" sz="800" dirty="0" err="1">
                          <a:effectLst/>
                        </a:rPr>
                        <a:t>Саргинской</a:t>
                      </a:r>
                      <a:r>
                        <a:rPr lang="ru-RU" sz="800" dirty="0">
                          <a:effectLst/>
                        </a:rPr>
                        <a:t> площади в восточной части Волго-Уральской нефтегазоносной провинции.</a:t>
                      </a: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ОАО "Баженовская геофизическая экспедиция"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2009-2010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МОГТ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система наблюдений центральная, кратность 65, длина годографа 6500 м, расстояние между каналами 50 м, интервал возбуждения 50 м, использовались виброисточники СВ - 20/150, регистрирующая аппаратура - "Прогресс - Т2 "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1500123533"/>
                  </a:ext>
                </a:extLst>
              </a:tr>
              <a:tr h="340885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Дружинин В.С., </a:t>
                      </a:r>
                      <a:r>
                        <a:rPr lang="ru-RU" sz="800" dirty="0" err="1">
                          <a:effectLst/>
                        </a:rPr>
                        <a:t>Халевин</a:t>
                      </a:r>
                      <a:r>
                        <a:rPr lang="ru-RU" sz="800" dirty="0">
                          <a:effectLst/>
                        </a:rPr>
                        <a:t> Н.И., Бакаев В.П.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Отчет о глубинных сейсмических исследованиях на Свердловском пересечении в 1963-1964 гг.</a:t>
                      </a: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Баженовская ГФЭ УТГУ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1965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1:200 000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первый - ГСЗ,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второй -КМПВ, МОВ; СС-30/60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16121840"/>
                  </a:ext>
                </a:extLst>
              </a:tr>
              <a:tr h="398343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Кашубина</a:t>
                      </a:r>
                      <a:r>
                        <a:rPr lang="ru-RU" sz="800" dirty="0">
                          <a:effectLst/>
                        </a:rPr>
                        <a:t> Т.В. Отчет о комплексных геофизических исследованиях при изучении сейсмоактивных зон по профилю Арти - Байкалово.</a:t>
                      </a: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ФГУ ГП "Баженовская геофизическая экспедиция"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1995-2001</a:t>
                      </a:r>
                    </a:p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1:1 000 000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МОВЗ - один профиль, 160 км, автономные сейсмические регистраторы АСС-6/12, АСС-3/12, входящие в аппаратурный комплекс "Черепаха"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34" marR="9734" marT="0" marB="0" anchor="ctr"/>
                </a:tc>
                <a:extLst>
                  <a:ext uri="{0D108BD9-81ED-4DB2-BD59-A6C34878D82A}">
                    <a16:rowId xmlns:a16="http://schemas.microsoft.com/office/drawing/2014/main" val="708151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14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2890933" y="176434"/>
            <a:ext cx="62070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использованных аэромагнитных материалов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922E04-B7BD-4A2E-A227-062308C8A9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2" y="576544"/>
            <a:ext cx="4405530" cy="53773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DB3D51-5CBC-4E39-B15E-276BEC9A9E64}"/>
              </a:ext>
            </a:extLst>
          </p:cNvPr>
          <p:cNvSpPr/>
          <p:nvPr/>
        </p:nvSpPr>
        <p:spPr>
          <a:xfrm>
            <a:off x="4725798" y="5438771"/>
            <a:ext cx="6096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Условные обозначения: 1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контур съемки и ее номер в Табл. 1.2, ориентировка штриховки совпадает с направлением полетов; 2 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контур листа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-40-</a:t>
            </a: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XXXV</a:t>
            </a:r>
            <a:r>
              <a:rPr lang="ru-RU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(Артинская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площадь)</a:t>
            </a:r>
            <a:endParaRPr lang="ru-RU" sz="11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D03356C-B782-4CB5-BBA6-3DE79A600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475806"/>
              </p:ext>
            </p:extLst>
          </p:nvPr>
        </p:nvGraphicFramePr>
        <p:xfrm>
          <a:off x="4600282" y="710633"/>
          <a:ext cx="7505031" cy="451784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49890">
                  <a:extLst>
                    <a:ext uri="{9D8B030D-6E8A-4147-A177-3AD203B41FA5}">
                      <a16:colId xmlns:a16="http://schemas.microsoft.com/office/drawing/2014/main" val="504834388"/>
                    </a:ext>
                  </a:extLst>
                </a:gridCol>
                <a:gridCol w="2716431">
                  <a:extLst>
                    <a:ext uri="{9D8B030D-6E8A-4147-A177-3AD203B41FA5}">
                      <a16:colId xmlns:a16="http://schemas.microsoft.com/office/drawing/2014/main" val="2950223993"/>
                    </a:ext>
                  </a:extLst>
                </a:gridCol>
                <a:gridCol w="619192">
                  <a:extLst>
                    <a:ext uri="{9D8B030D-6E8A-4147-A177-3AD203B41FA5}">
                      <a16:colId xmlns:a16="http://schemas.microsoft.com/office/drawing/2014/main" val="184904215"/>
                    </a:ext>
                  </a:extLst>
                </a:gridCol>
                <a:gridCol w="619192">
                  <a:extLst>
                    <a:ext uri="{9D8B030D-6E8A-4147-A177-3AD203B41FA5}">
                      <a16:colId xmlns:a16="http://schemas.microsoft.com/office/drawing/2014/main" val="355473588"/>
                    </a:ext>
                  </a:extLst>
                </a:gridCol>
                <a:gridCol w="553197">
                  <a:extLst>
                    <a:ext uri="{9D8B030D-6E8A-4147-A177-3AD203B41FA5}">
                      <a16:colId xmlns:a16="http://schemas.microsoft.com/office/drawing/2014/main" val="2688000120"/>
                    </a:ext>
                  </a:extLst>
                </a:gridCol>
                <a:gridCol w="756520">
                  <a:extLst>
                    <a:ext uri="{9D8B030D-6E8A-4147-A177-3AD203B41FA5}">
                      <a16:colId xmlns:a16="http://schemas.microsoft.com/office/drawing/2014/main" val="2634692884"/>
                    </a:ext>
                  </a:extLst>
                </a:gridCol>
                <a:gridCol w="756520">
                  <a:extLst>
                    <a:ext uri="{9D8B030D-6E8A-4147-A177-3AD203B41FA5}">
                      <a16:colId xmlns:a16="http://schemas.microsoft.com/office/drawing/2014/main" val="1488206352"/>
                    </a:ext>
                  </a:extLst>
                </a:gridCol>
                <a:gridCol w="1034089">
                  <a:extLst>
                    <a:ext uri="{9D8B030D-6E8A-4147-A177-3AD203B41FA5}">
                      <a16:colId xmlns:a16="http://schemas.microsoft.com/office/drawing/2014/main" val="1435232540"/>
                    </a:ext>
                  </a:extLst>
                </a:gridCol>
              </a:tblGrid>
              <a:tr h="260772">
                <a:tc rowSpan="2"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№ на схеме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 rowSpan="2"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Наименование организации, проводившей съемку;</a:t>
                      </a:r>
                      <a:endParaRPr lang="ru-RU" sz="900">
                        <a:effectLst/>
                      </a:endParaRP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авторы и название отчёта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 rowSpan="2"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Год и масштаб съемки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 rowSpan="2"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Тип аппаратуры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 rowSpan="2"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Носитель, высота полета,  (м)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 rowSpan="2"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Вид и  погрешность плановой привязки (м)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 rowSpan="2"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Погрешность съёмки, нТл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Примечание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extLst>
                  <a:ext uri="{0D108BD9-81ED-4DB2-BD59-A6C34878D82A}">
                    <a16:rowId xmlns:a16="http://schemas.microsoft.com/office/drawing/2014/main" val="2687568586"/>
                  </a:ext>
                </a:extLst>
              </a:tr>
              <a:tr h="423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</a:rPr>
                        <a:t>Вид использованных материалов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extLst>
                  <a:ext uri="{0D108BD9-81ED-4DB2-BD59-A6C34878D82A}">
                    <a16:rowId xmlns:a16="http://schemas.microsoft.com/office/drawing/2014/main" val="928294340"/>
                  </a:ext>
                </a:extLst>
              </a:tr>
              <a:tr h="760748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Уральская ГФЭ, ГУПР по Свердловской области  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Чурсин А.В., Гриневич С.В.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Опережающая аэрогеофизическая съемка масштаба 1:50 000 на Артинской площади. 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2002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1:50 000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СТК-30,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МГМ-05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АН-2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50-75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Спутниковая радиогеодезическая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GPS NAVSTAR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±2.8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Цифровые маршрутные данные (</a:t>
                      </a:r>
                      <a:r>
                        <a:rPr lang="ru-RU" sz="90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ru-RU" sz="900">
                          <a:effectLst/>
                        </a:rPr>
                        <a:t>Т)</a:t>
                      </a:r>
                      <a:r>
                        <a:rPr lang="ru-RU" sz="900" strike="sngStrike" baseline="-25000">
                          <a:effectLst/>
                        </a:rPr>
                        <a:t>а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extLst>
                  <a:ext uri="{0D108BD9-81ED-4DB2-BD59-A6C34878D82A}">
                    <a16:rowId xmlns:a16="http://schemas.microsoft.com/office/drawing/2014/main" val="3856970991"/>
                  </a:ext>
                </a:extLst>
              </a:tr>
              <a:tr h="960418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ПГО «Севзапгеология», ЛГЭ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Мавричев В.Г.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Отчет о результатах аэромагнитной съемки с КАМ-28, выполненной на площади Юрюзано-Айской впадины и Башкирского свода на территории Башкирской АССР в 1982 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1982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1:50 000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КАМ-28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ИЛ-14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Фото-привязка АФАГ-17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±1.92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Карты изолиний (</a:t>
                      </a:r>
                      <a:r>
                        <a:rPr lang="ru-RU" sz="90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ru-RU" sz="900">
                          <a:effectLst/>
                        </a:rPr>
                        <a:t>Т)</a:t>
                      </a:r>
                      <a:r>
                        <a:rPr lang="ru-RU" sz="900" strike="sngStrike" baseline="-25000">
                          <a:effectLst/>
                        </a:rPr>
                        <a:t>а</a:t>
                      </a:r>
                      <a:r>
                        <a:rPr lang="ru-RU" sz="900">
                          <a:effectLst/>
                        </a:rPr>
                        <a:t> 1:50 000.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extLst>
                  <a:ext uri="{0D108BD9-81ED-4DB2-BD59-A6C34878D82A}">
                    <a16:rowId xmlns:a16="http://schemas.microsoft.com/office/drawing/2014/main" val="2242239644"/>
                  </a:ext>
                </a:extLst>
              </a:tr>
              <a:tr h="890898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УГУ, Уральская ККЭ  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Уфимцев В.А., Чурсин А.В.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Отчет об аэрогеофизической съемке, выполненной на Урале в 1965 г. (Аэрогеофизическая партия) м-бы 1:25000, 1:10000 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1965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1:25 000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АММ-13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АН-2</a:t>
                      </a:r>
                    </a:p>
                    <a:p>
                      <a:pPr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50-75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Фото-привязка АФА-Э-36,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АФА-ТЭ-55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±8.0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Карты графиков (</a:t>
                      </a:r>
                      <a:r>
                        <a:rPr lang="ru-RU" sz="900"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r>
                        <a:rPr lang="ru-RU" sz="900">
                          <a:effectLst/>
                        </a:rPr>
                        <a:t>Т)</a:t>
                      </a:r>
                      <a:r>
                        <a:rPr lang="ru-RU" sz="900" strike="sngStrike" baseline="-25000">
                          <a:effectLst/>
                        </a:rPr>
                        <a:t>а</a:t>
                      </a:r>
                      <a:r>
                        <a:rPr lang="ru-RU" sz="900">
                          <a:effectLst/>
                        </a:rPr>
                        <a:t> 1:50 000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Вертикальный масштаб графиков в 1 см – 200 нТл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extLst>
                  <a:ext uri="{0D108BD9-81ED-4DB2-BD59-A6C34878D82A}">
                    <a16:rowId xmlns:a16="http://schemas.microsoft.com/office/drawing/2014/main" val="1921176542"/>
                  </a:ext>
                </a:extLst>
              </a:tr>
              <a:tr h="591579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Новосибирское ГУ 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Коноплин П.А.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1959   1:200 000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АЭМ-49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Визуальная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±20,0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данные в составе ГФО-1000 по листу О-40 (сеть 250 м × 250 м)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extLst>
                  <a:ext uri="{0D108BD9-81ED-4DB2-BD59-A6C34878D82A}">
                    <a16:rowId xmlns:a16="http://schemas.microsoft.com/office/drawing/2014/main" val="4057163466"/>
                  </a:ext>
                </a:extLst>
              </a:tr>
              <a:tr h="629615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Уральское ТГУ, УККЭ</a:t>
                      </a: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Халымбаджа И.Г.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1979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1:50000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АГС-71,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КАМ-28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50-75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Фотопривязка</a:t>
                      </a:r>
                    </a:p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АФАГ-17</a:t>
                      </a:r>
                    </a:p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АФА-Э-36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±14,2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Данные в составе ГФО-1000 по листу О-40 (сеть 250 м × 250 м)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32" marR="53032" marT="0" marB="0" anchor="ctr"/>
                </a:tc>
                <a:extLst>
                  <a:ext uri="{0D108BD9-81ED-4DB2-BD59-A6C34878D82A}">
                    <a16:rowId xmlns:a16="http://schemas.microsoft.com/office/drawing/2014/main" val="2676330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5824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43D111-3CFE-4E7B-8447-6B940637EBC0}"/>
              </a:ext>
            </a:extLst>
          </p:cNvPr>
          <p:cNvSpPr/>
          <p:nvPr/>
        </p:nvSpPr>
        <p:spPr>
          <a:xfrm>
            <a:off x="2509835" y="176434"/>
            <a:ext cx="6969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1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цифровой модели аномального магнитного поля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534CD-921F-4C10-AD14-66094785D8FB}"/>
              </a:ext>
            </a:extLst>
          </p:cNvPr>
          <p:cNvSpPr txBox="1"/>
          <p:nvPr/>
        </p:nvSpPr>
        <p:spPr>
          <a:xfrm>
            <a:off x="790357" y="6262494"/>
            <a:ext cx="468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i="0" cap="all" dirty="0">
                <a:solidFill>
                  <a:srgbClr val="CBB38D"/>
                </a:solidFill>
                <a:effectLst/>
                <a:latin typeface="Geologica" pitchFamily="2" charset="0"/>
              </a:rPr>
              <a:t>ОТДЕЛ ОПЕРЕЖАЮЩИХ ГЕОФИЗИЧЕСКИХ ОСНОВ ггк-200</a:t>
            </a:r>
            <a:endParaRPr lang="ru-RU" sz="1100" cap="all" dirty="0">
              <a:solidFill>
                <a:srgbClr val="CBB38D"/>
              </a:solidFill>
              <a:latin typeface="Geologica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B119FB-5812-41C6-A12B-67C5C48E9DA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" y="721657"/>
            <a:ext cx="438912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1A7D01-8431-4D9B-9F8C-C526D6C892B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32" y="721657"/>
            <a:ext cx="4528820" cy="4735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4BD7818-2414-42A3-A64D-663504A6FBBF}"/>
              </a:ext>
            </a:extLst>
          </p:cNvPr>
          <p:cNvSpPr/>
          <p:nvPr/>
        </p:nvSpPr>
        <p:spPr>
          <a:xfrm>
            <a:off x="9144000" y="754182"/>
            <a:ext cx="2806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Аномальное магнитное поле до (А) и после (Б) увязки по технологии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Микролевелинг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(съемка Чурсин А.В., 1965ф).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3434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Karpinsky">
      <a:dk1>
        <a:srgbClr val="007060"/>
      </a:dk1>
      <a:lt1>
        <a:srgbClr val="FFFFFF"/>
      </a:lt1>
      <a:dk2>
        <a:srgbClr val="007060"/>
      </a:dk2>
      <a:lt2>
        <a:srgbClr val="FFFFFF"/>
      </a:lt2>
      <a:accent1>
        <a:srgbClr val="489DF8"/>
      </a:accent1>
      <a:accent2>
        <a:srgbClr val="AB8346"/>
      </a:accent2>
      <a:accent3>
        <a:srgbClr val="00416B"/>
      </a:accent3>
      <a:accent4>
        <a:srgbClr val="007060"/>
      </a:accent4>
      <a:accent5>
        <a:srgbClr val="CAB38A"/>
      </a:accent5>
      <a:accent6>
        <a:srgbClr val="00382F"/>
      </a:accent6>
      <a:hlink>
        <a:srgbClr val="CAB38A"/>
      </a:hlink>
      <a:folHlink>
        <a:srgbClr val="CAB38A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14667</TotalTime>
  <Words>4180</Words>
  <Application>Microsoft Office PowerPoint</Application>
  <PresentationFormat>Широкоэкранный</PresentationFormat>
  <Paragraphs>799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Geologica</vt:lpstr>
      <vt:lpstr>Symbol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Положение Артинской площади на схеме тектонического районирования  (Шалагинов В.В., 1989)</vt:lpstr>
      <vt:lpstr>Предварительная геологическая карта листа  O-40-XXXV (Артинская площадь)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Выделение плотностных неоднородностей в фундаменте, предположительно связанных с амфиболитами  по потенциальным полям на карте, рассчитанной по результатам 3-Д инверсии плотности (абсолютная отметка 7 км)</vt:lpstr>
      <vt:lpstr>Положение тектонических нарушений, выделенных по потенциальным полям на карте рассчитанной по результатам 3-Д инверсии плотности (абсолютная отметка 0 м)</vt:lpstr>
      <vt:lpstr>Положение тектонических нарушений, выделенных по потенциальным полям на карте, рассчитанной по результатам 3-Д инверсии магнитной восприимчивости (абсолютная отметка 1.5 км)</vt:lpstr>
      <vt:lpstr>Положение тектонических нарушений, выделенных по потенциальным полям на карте, рассчитанной по результатам 3-Д инверсии магнитной восприимчивости  (абсолютная отметка 5 км)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Беляева Людмила Николаевна</cp:lastModifiedBy>
  <cp:revision>244</cp:revision>
  <dcterms:created xsi:type="dcterms:W3CDTF">2023-09-13T10:21:39Z</dcterms:created>
  <dcterms:modified xsi:type="dcterms:W3CDTF">2025-09-01T07:27:51Z</dcterms:modified>
</cp:coreProperties>
</file>